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9" r:id="rId2"/>
    <p:sldId id="294" r:id="rId3"/>
    <p:sldId id="322" r:id="rId4"/>
    <p:sldId id="330" r:id="rId5"/>
    <p:sldId id="324" r:id="rId6"/>
    <p:sldId id="325" r:id="rId7"/>
    <p:sldId id="343" r:id="rId8"/>
    <p:sldId id="332" r:id="rId9"/>
    <p:sldId id="340" r:id="rId10"/>
    <p:sldId id="316" r:id="rId11"/>
    <p:sldId id="345" r:id="rId12"/>
    <p:sldId id="346" r:id="rId13"/>
    <p:sldId id="323" r:id="rId14"/>
    <p:sldId id="347" r:id="rId15"/>
    <p:sldId id="338" r:id="rId16"/>
    <p:sldId id="341" r:id="rId17"/>
    <p:sldId id="339" r:id="rId18"/>
    <p:sldId id="342" r:id="rId19"/>
    <p:sldId id="344" r:id="rId20"/>
    <p:sldId id="307" r:id="rId21"/>
    <p:sldId id="288" r:id="rId22"/>
    <p:sldId id="303" r:id="rId23"/>
    <p:sldId id="321" r:id="rId24"/>
    <p:sldId id="331" r:id="rId25"/>
    <p:sldId id="311" r:id="rId26"/>
    <p:sldId id="335" r:id="rId27"/>
    <p:sldId id="337" r:id="rId28"/>
    <p:sldId id="314" r:id="rId29"/>
    <p:sldId id="334" r:id="rId30"/>
    <p:sldId id="326" r:id="rId31"/>
    <p:sldId id="328" r:id="rId32"/>
    <p:sldId id="313" r:id="rId33"/>
    <p:sldId id="315" r:id="rId34"/>
    <p:sldId id="348" r:id="rId35"/>
    <p:sldId id="350" r:id="rId36"/>
    <p:sldId id="351" r:id="rId37"/>
    <p:sldId id="646" r:id="rId38"/>
    <p:sldId id="64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03030"/>
    <a:srgbClr val="FFFF00"/>
    <a:srgbClr val="2F2F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3566" autoAdjust="0"/>
  </p:normalViewPr>
  <p:slideViewPr>
    <p:cSldViewPr snapToObjects="1">
      <p:cViewPr varScale="1">
        <p:scale>
          <a:sx n="60" d="100"/>
          <a:sy n="60" d="100"/>
        </p:scale>
        <p:origin x="916" y="4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Objects="1" showGuides="1">
      <p:cViewPr varScale="1">
        <p:scale>
          <a:sx n="97" d="100"/>
          <a:sy n="97" d="100"/>
        </p:scale>
        <p:origin x="361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4/4/2025</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dico.cern.ch/event/838435/contributions/3658385/attachments/1970594/3278249/20200116-FCC-Workshop-LArCalorimetry.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a:p>
        </p:txBody>
      </p:sp>
    </p:spTree>
    <p:extLst>
      <p:ext uri="{BB962C8B-B14F-4D97-AF65-F5344CB8AC3E}">
        <p14:creationId xmlns:p14="http://schemas.microsoft.com/office/powerpoint/2010/main" val="558155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74747"/>
                </a:solidFill>
                <a:effectLst/>
                <a:latin typeface="Google Sans"/>
              </a:rPr>
              <a:t>Air has a thermal conductivity of 0,026 W/(</a:t>
            </a:r>
            <a:r>
              <a:rPr lang="en-GB" b="0" i="0" dirty="0" err="1">
                <a:solidFill>
                  <a:srgbClr val="474747"/>
                </a:solidFill>
                <a:effectLst/>
                <a:latin typeface="Google Sans"/>
              </a:rPr>
              <a:t>mK</a:t>
            </a:r>
            <a:r>
              <a:rPr lang="en-GB" b="0" i="0" dirty="0">
                <a:solidFill>
                  <a:srgbClr val="474747"/>
                </a:solidFill>
                <a:effectLst/>
                <a:latin typeface="Google Sans"/>
              </a:rPr>
              <a:t>). If we replace that air with a lower-conductivity gas, we can slow the heat loss through windows. Argon has a conductivity of </a:t>
            </a:r>
            <a:r>
              <a:rPr lang="en-GB" b="0" i="0" dirty="0">
                <a:solidFill>
                  <a:srgbClr val="040C28"/>
                </a:solidFill>
                <a:effectLst/>
                <a:latin typeface="Google Sans"/>
              </a:rPr>
              <a:t>0,018 W/(</a:t>
            </a:r>
            <a:r>
              <a:rPr lang="en-GB" b="0" i="0" dirty="0" err="1">
                <a:solidFill>
                  <a:srgbClr val="040C28"/>
                </a:solidFill>
                <a:effectLst/>
                <a:latin typeface="Google Sans"/>
              </a:rPr>
              <a:t>mK</a:t>
            </a:r>
            <a:r>
              <a:rPr lang="en-GB" b="0" i="0" dirty="0">
                <a:solidFill>
                  <a:srgbClr val="040C28"/>
                </a:solidFill>
                <a:effectLst/>
                <a:latin typeface="Google Sans"/>
              </a:rPr>
              <a:t>)</a:t>
            </a:r>
            <a:r>
              <a:rPr lang="en-GB" b="0" i="0" dirty="0">
                <a:solidFill>
                  <a:srgbClr val="474747"/>
                </a:solidFill>
                <a:effectLst/>
                <a:latin typeface="Google Sans"/>
              </a:rPr>
              <a:t> – 33% lower than that of air.</a:t>
            </a:r>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16</a:t>
            </a:fld>
            <a:endParaRPr lang="en-US"/>
          </a:p>
        </p:txBody>
      </p:sp>
    </p:spTree>
    <p:extLst>
      <p:ext uri="{BB962C8B-B14F-4D97-AF65-F5344CB8AC3E}">
        <p14:creationId xmlns:p14="http://schemas.microsoft.com/office/powerpoint/2010/main" val="3828335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20</a:t>
            </a:fld>
            <a:endParaRPr lang="en-US"/>
          </a:p>
        </p:txBody>
      </p:sp>
    </p:spTree>
    <p:extLst>
      <p:ext uri="{BB962C8B-B14F-4D97-AF65-F5344CB8AC3E}">
        <p14:creationId xmlns:p14="http://schemas.microsoft.com/office/powerpoint/2010/main" val="194502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B0EE9E-52B8-AA4F-8DD5-ED0FB4E5CBCC}" type="slidenum">
              <a:rPr lang="en-US" smtClean="0"/>
              <a:t>21</a:t>
            </a:fld>
            <a:endParaRPr lang="en-US"/>
          </a:p>
        </p:txBody>
      </p:sp>
    </p:spTree>
    <p:extLst>
      <p:ext uri="{BB962C8B-B14F-4D97-AF65-F5344CB8AC3E}">
        <p14:creationId xmlns:p14="http://schemas.microsoft.com/office/powerpoint/2010/main" val="1915987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Allegro is the full detector concept proposed for the FCC-</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ee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meaning is</a:t>
            </a:r>
          </a:p>
          <a:p>
            <a:pPr indent="457200">
              <a:lnSpc>
                <a:spcPct val="107000"/>
              </a:lnSpc>
              <a:spcAft>
                <a:spcPts val="800"/>
              </a:spcAft>
            </a:pP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A Lepton </a:t>
            </a:r>
            <a:r>
              <a:rPr lang="en-GB" sz="1800" i="1" kern="100" dirty="0" err="1">
                <a:effectLst/>
                <a:latin typeface="Calibri" panose="020F0502020204030204" pitchFamily="34" charset="0"/>
                <a:ea typeface="Calibri" panose="020F0502020204030204" pitchFamily="34" charset="0"/>
                <a:cs typeface="Times New Roman" panose="02020603050405020304" pitchFamily="18" charset="0"/>
              </a:rPr>
              <a:t>coLlider</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 Experiment with highly Granular calorimetry Read-Out.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My work is focused in the thermo-mechanical design and analysis of the structure of the barrel calorimeter. In the configuration we can see here, it´s placed between the drift chamber and the solenoid.</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calorimeter is basically compound by electrodes and absorbers, and they are enclosed in a cryostat containing the noble liquid. This liquid will be Argon, but others as krypton or xenon could also be used.</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cryostat of the ATLAS calorimeter is done in aluminium and for the ALLEGRO is expected to be done in carbon fibre composite.</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High granularity is achieved by using multi-layer PCBs, as the one in the image, which correspond to the prototype.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How the calorimeter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	</a:t>
            </a:r>
            <a:r>
              <a:rPr lang="en-GB" sz="800" b="0" i="0" dirty="0">
                <a:solidFill>
                  <a:srgbClr val="626262"/>
                </a:solidFill>
                <a:effectLst/>
                <a:latin typeface="Arial" panose="020B0604020202020204" pitchFamily="34" charset="0"/>
              </a:rPr>
              <a:t>It features layers of metal (either tungsten, copper or lead) that absorb incoming particles, converting them into a “shower” of new, lower energy particles. These particles ionise liquid argon sandwiched between the layers, producing an electric current that is measured. By combining all of the detected currents, physicists can determine the energy of the original particle that hit the detector.</a:t>
            </a:r>
            <a:endParaRPr lang="en-GB" sz="500" b="0" i="0" noProof="0" dirty="0">
              <a:solidFill>
                <a:srgbClr val="626262"/>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dirty="0">
                <a:solidFill>
                  <a:srgbClr val="626262"/>
                </a:solidFill>
                <a:effectLst/>
                <a:latin typeface="Arial" panose="020B0604020202020204" pitchFamily="34" charset="0"/>
              </a:rPr>
              <a:t>	The central region of the calorimeter is specially designed to identify electrons and photons.</a:t>
            </a:r>
            <a:endParaRPr lang="en-GB" sz="5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r>
              <a:rPr lang="en-GB" sz="800" noProof="0" dirty="0">
                <a:hlinkClick r:id="rId3"/>
              </a:rPr>
              <a:t>20200116-FCC-Workshop-LArCalorimetry.pdf (cern.ch)</a:t>
            </a:r>
            <a:endParaRPr lang="en-GB" sz="800" noProof="0" dirty="0"/>
          </a:p>
          <a:p>
            <a:r>
              <a:rPr lang="en-GB" sz="800" noProof="0" dirty="0"/>
              <a:t>https://indico.cern.ch/event/838435/contributions/3658385/attachments/1970594/3278249/20200116-FCC-Workshop-LArCalorimetry.pdf</a:t>
            </a:r>
          </a:p>
          <a:p>
            <a:endParaRPr lang="en-GB" sz="8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Detector concept from: https://indico.cern.ch/event/1064327/contributions/4893219/attachments/2454064/4206036/FCC-ee-Experiment-Layouts-20220601.pdf</a:t>
            </a:r>
          </a:p>
          <a:p>
            <a:endParaRPr lang="en-GB" sz="8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PCB prototype: </a:t>
            </a:r>
            <a:r>
              <a:rPr lang="en-GB" sz="1050" b="0" i="0" dirty="0">
                <a:solidFill>
                  <a:srgbClr val="000000"/>
                </a:solidFill>
                <a:effectLst/>
                <a:latin typeface="ff-meta-serif-web-pro"/>
              </a:rPr>
              <a:t>CERN EP R&amp;D Annual Report 2022</a:t>
            </a: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22</a:t>
            </a:fld>
            <a:endParaRPr lang="en-US"/>
          </a:p>
        </p:txBody>
      </p:sp>
    </p:spTree>
    <p:extLst>
      <p:ext uri="{BB962C8B-B14F-4D97-AF65-F5344CB8AC3E}">
        <p14:creationId xmlns:p14="http://schemas.microsoft.com/office/powerpoint/2010/main" val="850376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https://indico.cern.ch/event/838435/contributions/3658385/attachments/1970594/3278249/20200116-FCC-Workshop-LArCalorimetry.pdf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https://www.europhysicsnews.org/articles/epn/pdf/2021/03/epn2021523p28.pdf</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Calorimeters are specialised in the measurement of photons and electrons. The shower development is characterised by the radiation length X_0 which is defined as the mean distance in which electrons lose all but 1/e of their initial energy by radiation.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Sufficient longitudinal shower containment for typical particle energies requires a depth of above 20 X_0.</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Calorimeters using liquefied noble gases (noble liquids) are based on the measurement of the ionization charge produced inside the liquid. The charges move in an applied </a:t>
            </a:r>
            <a:r>
              <a:rPr lang="en-GB" sz="500" noProof="0" dirty="0" err="1">
                <a:effectLst/>
                <a:latin typeface="Cambria" panose="02040503050406030204" pitchFamily="18" charset="0"/>
                <a:ea typeface="Times New Roman" panose="02020603050405020304" pitchFamily="18" charset="0"/>
              </a:rPr>
              <a:t>electri</a:t>
            </a:r>
            <a:r>
              <a:rPr lang="en-GB" sz="500" noProof="0" dirty="0">
                <a:effectLst/>
                <a:latin typeface="Cambria" panose="02040503050406030204" pitchFamily="18" charset="0"/>
                <a:ea typeface="Times New Roman" panose="02020603050405020304" pitchFamily="18" charset="0"/>
              </a:rPr>
              <a:t> field, inducing a current in readout electrodes proportional to the </a:t>
            </a:r>
            <a:r>
              <a:rPr lang="en-GB" sz="500" noProof="0" dirty="0" err="1">
                <a:effectLst/>
                <a:latin typeface="Cambria" panose="02040503050406030204" pitchFamily="18" charset="0"/>
                <a:ea typeface="Times New Roman" panose="02020603050405020304" pitchFamily="18" charset="0"/>
              </a:rPr>
              <a:t>liberterated</a:t>
            </a:r>
            <a:r>
              <a:rPr lang="en-GB" sz="500" noProof="0" dirty="0">
                <a:effectLst/>
                <a:latin typeface="Cambria" panose="02040503050406030204" pitchFamily="18" charset="0"/>
                <a:ea typeface="Times New Roman" panose="02020603050405020304" pitchFamily="18" charset="0"/>
              </a:rPr>
              <a:t> charge and hence to the energy deposited by the showering particle.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https://atlas.cern/Discover/Detector/Calorimeter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How the calorimeter works: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500" noProof="0" dirty="0">
                <a:effectLst/>
                <a:latin typeface="Cambria" panose="02040503050406030204" pitchFamily="18" charset="0"/>
                <a:ea typeface="Times New Roman" panose="02020603050405020304" pitchFamily="18" charset="0"/>
              </a:rPr>
              <a:t>	</a:t>
            </a:r>
            <a:r>
              <a:rPr lang="en-GB" sz="800" b="0" i="0" dirty="0">
                <a:solidFill>
                  <a:srgbClr val="626262"/>
                </a:solidFill>
                <a:effectLst/>
                <a:latin typeface="Arial" panose="020B0604020202020204" pitchFamily="34" charset="0"/>
              </a:rPr>
              <a:t>It features layers of metal (either tungsten, copper or lead) that absorb incoming particles, converting them into a “shower” of new, lower energy particles. These particles ionise liquid argon sandwiched between the layers, producing an electric current that is measured. By combining all of the detected currents, physicists can determine the energy of the original particle that hit the detector.</a:t>
            </a:r>
            <a:endParaRPr lang="en-GB" sz="500" b="0" i="0" noProof="0" dirty="0">
              <a:solidFill>
                <a:srgbClr val="626262"/>
              </a:solidFill>
              <a:effectLst/>
              <a:latin typeface="Cambria" panose="020405030504060302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800" b="0" i="0" dirty="0">
                <a:solidFill>
                  <a:srgbClr val="626262"/>
                </a:solidFill>
                <a:effectLst/>
                <a:latin typeface="Arial" panose="020B0604020202020204" pitchFamily="34" charset="0"/>
              </a:rPr>
              <a:t>	The central region of the calorimeter is specially designed to identify electrons and photons.</a:t>
            </a:r>
            <a:endParaRPr lang="en-GB" sz="5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23</a:t>
            </a:fld>
            <a:endParaRPr lang="en-US"/>
          </a:p>
        </p:txBody>
      </p:sp>
    </p:spTree>
    <p:extLst>
      <p:ext uri="{BB962C8B-B14F-4D97-AF65-F5344CB8AC3E}">
        <p14:creationId xmlns:p14="http://schemas.microsoft.com/office/powerpoint/2010/main" val="235062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24</a:t>
            </a:fld>
            <a:endParaRPr lang="en-US"/>
          </a:p>
        </p:txBody>
      </p:sp>
    </p:spTree>
    <p:extLst>
      <p:ext uri="{BB962C8B-B14F-4D97-AF65-F5344CB8AC3E}">
        <p14:creationId xmlns:p14="http://schemas.microsoft.com/office/powerpoint/2010/main" val="3923360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63 tonnes come from:</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65 ton of detection zone.</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10 ton of support structure.</a:t>
            </a:r>
          </a:p>
          <a:p>
            <a:pPr marL="342900" lvl="0" indent="-342900" algn="just">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-12 ton of Archimedes principle.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25</a:t>
            </a:fld>
            <a:endParaRPr lang="en-US"/>
          </a:p>
        </p:txBody>
      </p:sp>
    </p:spTree>
    <p:extLst>
      <p:ext uri="{BB962C8B-B14F-4D97-AF65-F5344CB8AC3E}">
        <p14:creationId xmlns:p14="http://schemas.microsoft.com/office/powerpoint/2010/main" val="3542021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800" dirty="0" err="1">
                <a:effectLst/>
                <a:latin typeface="Cambria" panose="02040503050406030204" pitchFamily="18" charset="0"/>
                <a:ea typeface="Times New Roman" panose="02020603050405020304" pitchFamily="18" charset="0"/>
              </a:rPr>
              <a:t>Symmetric</a:t>
            </a:r>
            <a:r>
              <a:rPr lang="es-ES" sz="800" dirty="0">
                <a:effectLst/>
                <a:latin typeface="Cambria" panose="02040503050406030204" pitchFamily="18" charset="0"/>
                <a:ea typeface="Times New Roman" panose="02020603050405020304" pitchFamily="18" charset="0"/>
              </a:rPr>
              <a:t> </a:t>
            </a:r>
            <a:r>
              <a:rPr lang="es-ES" sz="800" dirty="0" err="1">
                <a:effectLst/>
                <a:latin typeface="Cambria" panose="02040503050406030204" pitchFamily="18" charset="0"/>
                <a:ea typeface="Times New Roman" panose="02020603050405020304" pitchFamily="18" charset="0"/>
              </a:rPr>
              <a:t>boundary</a:t>
            </a:r>
            <a:r>
              <a:rPr lang="es-ES" sz="800" dirty="0">
                <a:effectLst/>
                <a:latin typeface="Cambria" panose="02040503050406030204" pitchFamily="18" charset="0"/>
                <a:ea typeface="Times New Roman" panose="02020603050405020304" pitchFamily="18" charset="0"/>
              </a:rPr>
              <a:t> </a:t>
            </a:r>
            <a:r>
              <a:rPr lang="es-ES" sz="800" dirty="0" err="1">
                <a:effectLst/>
                <a:latin typeface="Cambria" panose="02040503050406030204" pitchFamily="18" charset="0"/>
                <a:ea typeface="Times New Roman" panose="02020603050405020304" pitchFamily="18" charset="0"/>
              </a:rPr>
              <a:t>conditions</a:t>
            </a:r>
            <a:r>
              <a:rPr lang="es-ES" sz="800" dirty="0">
                <a:effectLst/>
                <a:latin typeface="Cambria" panose="02040503050406030204" pitchFamily="18" charset="0"/>
                <a:ea typeface="Times New Roman" panose="02020603050405020304" pitchFamily="18" charset="0"/>
              </a:rPr>
              <a:t> are </a:t>
            </a:r>
            <a:r>
              <a:rPr lang="es-ES" sz="800" dirty="0" err="1">
                <a:effectLst/>
                <a:latin typeface="Cambria" panose="02040503050406030204" pitchFamily="18" charset="0"/>
                <a:ea typeface="Times New Roman" panose="02020603050405020304" pitchFamily="18" charset="0"/>
              </a:rPr>
              <a:t>apply</a:t>
            </a:r>
            <a:r>
              <a:rPr lang="es-ES" sz="800" dirty="0">
                <a:effectLst/>
                <a:latin typeface="Cambria" panose="02040503050406030204" pitchFamily="18" charset="0"/>
                <a:ea typeface="Times New Roman" panose="02020603050405020304" pitchFamily="18" charset="0"/>
              </a:rPr>
              <a:t> in </a:t>
            </a:r>
            <a:r>
              <a:rPr lang="es-ES" sz="800" dirty="0" err="1">
                <a:effectLst/>
                <a:latin typeface="Cambria" panose="02040503050406030204" pitchFamily="18" charset="0"/>
                <a:ea typeface="Times New Roman" panose="02020603050405020304" pitchFamily="18" charset="0"/>
              </a:rPr>
              <a:t>both</a:t>
            </a:r>
            <a:r>
              <a:rPr lang="es-ES" sz="800" dirty="0">
                <a:effectLst/>
                <a:latin typeface="Cambria" panose="02040503050406030204" pitchFamily="18" charset="0"/>
                <a:ea typeface="Times New Roman" panose="02020603050405020304" pitchFamily="18" charset="0"/>
              </a:rPr>
              <a:t> </a:t>
            </a:r>
            <a:r>
              <a:rPr lang="es-ES" sz="800" dirty="0" err="1">
                <a:effectLst/>
                <a:latin typeface="Cambria" panose="02040503050406030204" pitchFamily="18" charset="0"/>
                <a:ea typeface="Times New Roman" panose="02020603050405020304" pitchFamily="18" charset="0"/>
              </a:rPr>
              <a:t>sides</a:t>
            </a:r>
            <a:r>
              <a:rPr lang="es-ES" sz="800" dirty="0">
                <a:effectLst/>
                <a:latin typeface="Cambria" panose="02040503050406030204" pitchFamily="18" charset="0"/>
                <a:ea typeface="Times New Roman" panose="02020603050405020304" pitchFamily="18" charset="0"/>
              </a:rPr>
              <a:t>.</a:t>
            </a:r>
          </a:p>
          <a:p>
            <a:pPr lvl="0"/>
            <a:r>
              <a:rPr lang="en-GB" sz="1050" dirty="0">
                <a:solidFill>
                  <a:srgbClr val="2F2F2F"/>
                </a:solidFill>
              </a:rPr>
              <a:t>Stiffener absorbers does not mean less displacements of the rings because of the increase of weight.</a:t>
            </a:r>
          </a:p>
          <a:p>
            <a:pPr lvl="0"/>
            <a:r>
              <a:rPr lang="en-GB" sz="1050" dirty="0">
                <a:solidFill>
                  <a:srgbClr val="2F2F2F"/>
                </a:solidFill>
              </a:rPr>
              <a:t>Multiplying the thickness of the steel by 4, weight increase 8.2% and the maximum radial displacement in the internal rings increase 2.6%. For the external rings it’s expected to be 8.2%.</a:t>
            </a:r>
          </a:p>
          <a:p>
            <a:pPr lvl="0"/>
            <a:r>
              <a:rPr lang="en-GB" sz="1050" dirty="0">
                <a:solidFill>
                  <a:srgbClr val="2F2F2F"/>
                </a:solidFill>
              </a:rPr>
              <a:t>Sagitta in cold conditions are very similar than in warm conditions (less than 2% difference).</a:t>
            </a:r>
          </a:p>
          <a:p>
            <a:pPr lvl="0"/>
            <a:r>
              <a:rPr lang="en-GB" sz="1050" dirty="0">
                <a:solidFill>
                  <a:srgbClr val="2F2F2F"/>
                </a:solidFill>
              </a:rPr>
              <a:t>If the steel thickness is higher than 0.2 mm the maximum sagitta is less than 1 mm (ATLAS requirement).</a:t>
            </a:r>
          </a:p>
          <a:p>
            <a:pPr lvl="0"/>
            <a:r>
              <a:rPr lang="en-GB" sz="1050" dirty="0">
                <a:solidFill>
                  <a:srgbClr val="2F2F2F"/>
                </a:solidFill>
              </a:rPr>
              <a:t>About half of the spacers are in contact for all the cases. This percentage is slightly higher in cold conditions.</a:t>
            </a:r>
          </a:p>
          <a:p>
            <a:pPr algn="l"/>
            <a:endParaRPr lang="en-GB" sz="80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26</a:t>
            </a:fld>
            <a:endParaRPr lang="en-US"/>
          </a:p>
        </p:txBody>
      </p:sp>
    </p:spTree>
    <p:extLst>
      <p:ext uri="{BB962C8B-B14F-4D97-AF65-F5344CB8AC3E}">
        <p14:creationId xmlns:p14="http://schemas.microsoft.com/office/powerpoint/2010/main" val="7209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800" dirty="0" err="1">
                <a:effectLst/>
                <a:latin typeface="Cambria" panose="02040503050406030204" pitchFamily="18" charset="0"/>
                <a:ea typeface="Times New Roman" panose="02020603050405020304" pitchFamily="18" charset="0"/>
              </a:rPr>
              <a:t>Symmetric</a:t>
            </a:r>
            <a:r>
              <a:rPr lang="es-ES" sz="800" dirty="0">
                <a:effectLst/>
                <a:latin typeface="Cambria" panose="02040503050406030204" pitchFamily="18" charset="0"/>
                <a:ea typeface="Times New Roman" panose="02020603050405020304" pitchFamily="18" charset="0"/>
              </a:rPr>
              <a:t> </a:t>
            </a:r>
            <a:r>
              <a:rPr lang="es-ES" sz="800" dirty="0" err="1">
                <a:effectLst/>
                <a:latin typeface="Cambria" panose="02040503050406030204" pitchFamily="18" charset="0"/>
                <a:ea typeface="Times New Roman" panose="02020603050405020304" pitchFamily="18" charset="0"/>
              </a:rPr>
              <a:t>boundary</a:t>
            </a:r>
            <a:r>
              <a:rPr lang="es-ES" sz="800" dirty="0">
                <a:effectLst/>
                <a:latin typeface="Cambria" panose="02040503050406030204" pitchFamily="18" charset="0"/>
                <a:ea typeface="Times New Roman" panose="02020603050405020304" pitchFamily="18" charset="0"/>
              </a:rPr>
              <a:t> </a:t>
            </a:r>
            <a:r>
              <a:rPr lang="es-ES" sz="800" dirty="0" err="1">
                <a:effectLst/>
                <a:latin typeface="Cambria" panose="02040503050406030204" pitchFamily="18" charset="0"/>
                <a:ea typeface="Times New Roman" panose="02020603050405020304" pitchFamily="18" charset="0"/>
              </a:rPr>
              <a:t>conditions</a:t>
            </a:r>
            <a:r>
              <a:rPr lang="es-ES" sz="800" dirty="0">
                <a:effectLst/>
                <a:latin typeface="Cambria" panose="02040503050406030204" pitchFamily="18" charset="0"/>
                <a:ea typeface="Times New Roman" panose="02020603050405020304" pitchFamily="18" charset="0"/>
              </a:rPr>
              <a:t> are </a:t>
            </a:r>
            <a:r>
              <a:rPr lang="es-ES" sz="800" dirty="0" err="1">
                <a:effectLst/>
                <a:latin typeface="Cambria" panose="02040503050406030204" pitchFamily="18" charset="0"/>
                <a:ea typeface="Times New Roman" panose="02020603050405020304" pitchFamily="18" charset="0"/>
              </a:rPr>
              <a:t>apply</a:t>
            </a:r>
            <a:r>
              <a:rPr lang="es-ES" sz="800" dirty="0">
                <a:effectLst/>
                <a:latin typeface="Cambria" panose="02040503050406030204" pitchFamily="18" charset="0"/>
                <a:ea typeface="Times New Roman" panose="02020603050405020304" pitchFamily="18" charset="0"/>
              </a:rPr>
              <a:t> in </a:t>
            </a:r>
            <a:r>
              <a:rPr lang="es-ES" sz="800" dirty="0" err="1">
                <a:effectLst/>
                <a:latin typeface="Cambria" panose="02040503050406030204" pitchFamily="18" charset="0"/>
                <a:ea typeface="Times New Roman" panose="02020603050405020304" pitchFamily="18" charset="0"/>
              </a:rPr>
              <a:t>both</a:t>
            </a:r>
            <a:r>
              <a:rPr lang="es-ES" sz="800" dirty="0">
                <a:effectLst/>
                <a:latin typeface="Cambria" panose="02040503050406030204" pitchFamily="18" charset="0"/>
                <a:ea typeface="Times New Roman" panose="02020603050405020304" pitchFamily="18" charset="0"/>
              </a:rPr>
              <a:t> </a:t>
            </a:r>
            <a:r>
              <a:rPr lang="es-ES" sz="800" dirty="0" err="1">
                <a:effectLst/>
                <a:latin typeface="Cambria" panose="02040503050406030204" pitchFamily="18" charset="0"/>
                <a:ea typeface="Times New Roman" panose="02020603050405020304" pitchFamily="18" charset="0"/>
              </a:rPr>
              <a:t>sides</a:t>
            </a:r>
            <a:r>
              <a:rPr lang="es-ES" sz="800" dirty="0">
                <a:effectLst/>
                <a:latin typeface="Cambria" panose="02040503050406030204" pitchFamily="18" charset="0"/>
                <a:ea typeface="Times New Roman" panose="02020603050405020304" pitchFamily="18" charset="0"/>
              </a:rPr>
              <a:t>.</a:t>
            </a:r>
          </a:p>
          <a:p>
            <a:pPr lvl="0"/>
            <a:r>
              <a:rPr lang="en-GB" sz="1050" dirty="0">
                <a:solidFill>
                  <a:srgbClr val="2F2F2F"/>
                </a:solidFill>
              </a:rPr>
              <a:t>Stiffener absorbers does not mean less displacements of the rings because of the increase of weight.</a:t>
            </a:r>
          </a:p>
          <a:p>
            <a:pPr lvl="0"/>
            <a:r>
              <a:rPr lang="en-GB" sz="1050" dirty="0">
                <a:solidFill>
                  <a:srgbClr val="2F2F2F"/>
                </a:solidFill>
              </a:rPr>
              <a:t>Multiplying the thickness of the steel by 4, weight increase 8.2% and the maximum radial displacement in the internal rings increase 2.6%. For the external rings it’s expected to be 8.2%.</a:t>
            </a:r>
          </a:p>
          <a:p>
            <a:pPr lvl="0"/>
            <a:r>
              <a:rPr lang="en-GB" sz="1050" dirty="0">
                <a:solidFill>
                  <a:srgbClr val="2F2F2F"/>
                </a:solidFill>
              </a:rPr>
              <a:t>Sagitta in cold conditions are very similar than in warm conditions (less than 2% difference).</a:t>
            </a:r>
          </a:p>
          <a:p>
            <a:pPr lvl="0"/>
            <a:r>
              <a:rPr lang="en-GB" sz="1050" dirty="0">
                <a:solidFill>
                  <a:srgbClr val="2F2F2F"/>
                </a:solidFill>
              </a:rPr>
              <a:t>If the steel thickness is higher than 0.2 mm the maximum sagitta is less than 1 mm (ATLAS requirement).</a:t>
            </a:r>
          </a:p>
          <a:p>
            <a:pPr lvl="0"/>
            <a:r>
              <a:rPr lang="en-GB" sz="1050" dirty="0">
                <a:solidFill>
                  <a:srgbClr val="2F2F2F"/>
                </a:solidFill>
              </a:rPr>
              <a:t>About half of the spacers are in contact for all the cases. This percentage is slightly higher in cold conditions.</a:t>
            </a:r>
          </a:p>
          <a:p>
            <a:pPr algn="l"/>
            <a:endParaRPr lang="en-GB" sz="80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27</a:t>
            </a:fld>
            <a:endParaRPr lang="en-US"/>
          </a:p>
        </p:txBody>
      </p:sp>
    </p:spTree>
    <p:extLst>
      <p:ext uri="{BB962C8B-B14F-4D97-AF65-F5344CB8AC3E}">
        <p14:creationId xmlns:p14="http://schemas.microsoft.com/office/powerpoint/2010/main" val="47080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Next object of study is the deflection of each absorber in the complete wheel of the calorimeter. The model itself it´s not specially complicated, but the number of absorbers and electrodes, as well as the fact the pins are not glued to the electrode, make it a bit tricky to build.</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first model is built. It is 250 mm long, and symmetry is applied in the edges.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Three different thickness of stainless steel are analysed: 50, 100 and 200 microns.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To study the sagitta, we can consider the displacement of each absorber as a sum of two displacements:</a:t>
            </a:r>
          </a:p>
          <a:p>
            <a:pPr indent="45720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displacement as rigid body, which can be calculated as the straight line of the displaced nodes in the inner and outer radius, where the G10 bars are placed. It´s the green line in the image.</a:t>
            </a:r>
          </a:p>
          <a:p>
            <a:pPr indent="45720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we have the deformation of the absorber itself.</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Sagitta is considered as the minimum distance between these two displacements, as it´s shown in the yellow line.</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Results are shown in this graph. Maximum sagitta appears in the horizontal absorbers, in the angles 132 and 312 degrees. We can see them here. And the minimum in the vertical ones.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Sagitta depends on the stainless steel thickness, as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CTE of the model </a:t>
            </a:r>
            <a:r>
              <a:rPr lang="en-GB" sz="800" kern="1200" noProof="0" dirty="0">
                <a:solidFill>
                  <a:schemeClr val="tx1"/>
                </a:solidFill>
                <a:effectLst/>
                <a:latin typeface="Cambria" panose="02040503050406030204" pitchFamily="18" charset="0"/>
                <a:ea typeface="Times New Roman" panose="02020603050405020304" pitchFamily="18" charset="0"/>
                <a:cs typeface="+mn-cs"/>
              </a:rPr>
              <a:t>(v13.1b) [E-06 K^-1]: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	</a:t>
            </a:r>
            <a:r>
              <a:rPr lang="en-GB" sz="800" kern="1200" dirty="0">
                <a:solidFill>
                  <a:schemeClr val="tx1"/>
                </a:solidFill>
                <a:effectLst/>
                <a:latin typeface="Cambria" panose="02040503050406030204" pitchFamily="18" charset="0"/>
                <a:cs typeface="+mn-cs"/>
              </a:rPr>
              <a:t>Lead = 29.1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1"/>
                </a:solidFill>
                <a:effectLst/>
                <a:latin typeface="Cambria" panose="02040503050406030204" pitchFamily="18" charset="0"/>
                <a:cs typeface="+mn-cs"/>
              </a:rPr>
              <a:t>	SS304 = 15.5 (mistake?)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1"/>
                </a:solidFill>
                <a:effectLst/>
                <a:latin typeface="Cambria" panose="02040503050406030204" pitchFamily="18" charset="0"/>
                <a:cs typeface="+mn-cs"/>
              </a:rPr>
              <a:t>	FR4 = 15.5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	G10 = 11.2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	Absorber = 23.21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Using these CTEs </a:t>
            </a:r>
            <a:r>
              <a:rPr lang="en-GB" sz="800" i="1" kern="100" dirty="0">
                <a:effectLst/>
                <a:latin typeface="Calibri" panose="020F0502020204030204" pitchFamily="34" charset="0"/>
                <a:ea typeface="Calibri" panose="020F0502020204030204" pitchFamily="34" charset="0"/>
                <a:cs typeface="Times New Roman" panose="02020603050405020304" pitchFamily="18" charset="0"/>
              </a:rPr>
              <a:t>we constated that there is almost no difference between the warm and cold load case. The cold load case is at 87 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noProof="0" dirty="0">
              <a:solidFill>
                <a:schemeClr val="tx1"/>
              </a:solidFill>
              <a:effectLst/>
              <a:latin typeface="Cambria" panose="02040503050406030204" pitchFamily="18" charset="0"/>
              <a:ea typeface="Times New Roman" panose="02020603050405020304" pitchFamily="18" charset="0"/>
              <a:cs typeface="+mn-cs"/>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30</a:t>
            </a:fld>
            <a:endParaRPr lang="en-US"/>
          </a:p>
        </p:txBody>
      </p:sp>
    </p:spTree>
    <p:extLst>
      <p:ext uri="{BB962C8B-B14F-4D97-AF65-F5344CB8AC3E}">
        <p14:creationId xmlns:p14="http://schemas.microsoft.com/office/powerpoint/2010/main" val="210763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a:t>
            </a:fld>
            <a:endParaRPr lang="en-US"/>
          </a:p>
        </p:txBody>
      </p:sp>
    </p:spTree>
    <p:extLst>
      <p:ext uri="{BB962C8B-B14F-4D97-AF65-F5344CB8AC3E}">
        <p14:creationId xmlns:p14="http://schemas.microsoft.com/office/powerpoint/2010/main" val="3784061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80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31</a:t>
            </a:fld>
            <a:endParaRPr lang="en-US"/>
          </a:p>
        </p:txBody>
      </p:sp>
    </p:spTree>
    <p:extLst>
      <p:ext uri="{BB962C8B-B14F-4D97-AF65-F5344CB8AC3E}">
        <p14:creationId xmlns:p14="http://schemas.microsoft.com/office/powerpoint/2010/main" val="1003198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35</a:t>
            </a:fld>
            <a:endParaRPr lang="en-US"/>
          </a:p>
        </p:txBody>
      </p:sp>
    </p:spTree>
    <p:extLst>
      <p:ext uri="{BB962C8B-B14F-4D97-AF65-F5344CB8AC3E}">
        <p14:creationId xmlns:p14="http://schemas.microsoft.com/office/powerpoint/2010/main" val="427879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3</a:t>
            </a:fld>
            <a:endParaRPr lang="en-US"/>
          </a:p>
        </p:txBody>
      </p:sp>
    </p:spTree>
    <p:extLst>
      <p:ext uri="{BB962C8B-B14F-4D97-AF65-F5344CB8AC3E}">
        <p14:creationId xmlns:p14="http://schemas.microsoft.com/office/powerpoint/2010/main" val="247887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800" noProof="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4</a:t>
            </a:fld>
            <a:endParaRPr lang="en-US"/>
          </a:p>
        </p:txBody>
      </p:sp>
    </p:spTree>
    <p:extLst>
      <p:ext uri="{BB962C8B-B14F-4D97-AF65-F5344CB8AC3E}">
        <p14:creationId xmlns:p14="http://schemas.microsoft.com/office/powerpoint/2010/main" val="93294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800" dirty="0">
                <a:effectLst/>
                <a:latin typeface="Cambria" panose="02040503050406030204" pitchFamily="18" charset="0"/>
                <a:ea typeface="Times New Roman" panose="02020603050405020304" pitchFamily="18" charset="0"/>
              </a:rPr>
              <a:t>3.5 mm </a:t>
            </a:r>
            <a:r>
              <a:rPr lang="es-ES" sz="800" dirty="0" err="1">
                <a:effectLst/>
                <a:latin typeface="Cambria" panose="02040503050406030204" pitchFamily="18" charset="0"/>
                <a:ea typeface="Times New Roman" panose="02020603050405020304" pitchFamily="18" charset="0"/>
              </a:rPr>
              <a:t>due</a:t>
            </a:r>
            <a:r>
              <a:rPr lang="es-ES" sz="800" dirty="0">
                <a:effectLst/>
                <a:latin typeface="Cambria" panose="02040503050406030204" pitchFamily="18" charset="0"/>
                <a:ea typeface="Times New Roman" panose="02020603050405020304" pitchFamily="18" charset="0"/>
              </a:rPr>
              <a:t> </a:t>
            </a:r>
            <a:r>
              <a:rPr lang="es-ES" sz="800" dirty="0" err="1">
                <a:effectLst/>
                <a:latin typeface="Cambria" panose="02040503050406030204" pitchFamily="18" charset="0"/>
                <a:ea typeface="Times New Roman" panose="02020603050405020304" pitchFamily="18" charset="0"/>
              </a:rPr>
              <a:t>to</a:t>
            </a:r>
            <a:r>
              <a:rPr lang="es-ES" sz="800" dirty="0">
                <a:effectLst/>
                <a:latin typeface="Cambria" panose="02040503050406030204" pitchFamily="18" charset="0"/>
                <a:ea typeface="Times New Roman" panose="02020603050405020304" pitchFamily="18" charset="0"/>
              </a:rPr>
              <a:t> </a:t>
            </a:r>
            <a:r>
              <a:rPr lang="es-ES" sz="800" dirty="0" err="1">
                <a:effectLst/>
                <a:latin typeface="Cambria" panose="02040503050406030204" pitchFamily="18" charset="0"/>
                <a:ea typeface="Times New Roman" panose="02020603050405020304" pitchFamily="18" charset="0"/>
              </a:rPr>
              <a:t>junctions</a:t>
            </a:r>
            <a:r>
              <a:rPr lang="es-ES" sz="800" dirty="0">
                <a:effectLst/>
                <a:latin typeface="Cambria" panose="02040503050406030204" pitchFamily="18" charset="0"/>
                <a:ea typeface="Times New Roman" panose="02020603050405020304" pitchFamily="18" charset="0"/>
              </a:rPr>
              <a:t> </a:t>
            </a:r>
            <a:r>
              <a:rPr lang="en-GB" sz="800" dirty="0">
                <a:effectLst/>
                <a:latin typeface="Cambria" panose="02040503050406030204" pitchFamily="18" charset="0"/>
                <a:ea typeface="Times New Roman" panose="02020603050405020304" pitchFamily="18" charset="0"/>
              </a:rPr>
              <a:t>(+15%).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The ring has been modelled to perform ﬁnite-element (FE) calculations. Figure 6-29 shows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deformation of a ring under a weight of 12 tons and imposing no displacement in the horizontal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plane of the ring where it rests on the cryostat rail. The maximal deformation for a continuous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ring is 3.0 mm at the top and bottom. This maximal deformation becomes 3.5 mm when taking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into account the weakening effect due to the junctions. At cold, apart for the normal thermal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contraction of the ring, the differential contraction between the stainless steel of the ring and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aluminium of the rails imposes a deformation of 2 mm in the horizontal plane giving ﬁnally 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maximal deformation of 5.0 mm at the bottom of the ring. Taking into account the higher Young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modulus of the stainless steel at cold and the reduced weight of the calorimeter due to the 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err="1">
                <a:effectLst/>
                <a:latin typeface="Cambria" panose="02040503050406030204" pitchFamily="18" charset="0"/>
                <a:ea typeface="Times New Roman" panose="02020603050405020304" pitchFamily="18" charset="0"/>
              </a:rPr>
              <a:t>sity</a:t>
            </a:r>
            <a:r>
              <a:rPr lang="en-GB" sz="800" dirty="0">
                <a:effectLst/>
                <a:latin typeface="Cambria" panose="02040503050406030204" pitchFamily="18" charset="0"/>
                <a:ea typeface="Times New Roman" panose="02020603050405020304" pitchFamily="18" charset="0"/>
              </a:rPr>
              <a:t> of the liquid argon (d = 1.4), the maximal deformation will be about 4.0 mm. Assuming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the accuracy of these calculations is 10%, this maximal deformation induces an uncertainty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effectLst/>
                <a:latin typeface="Cambria" panose="02040503050406030204" pitchFamily="18" charset="0"/>
                <a:ea typeface="Times New Roman" panose="02020603050405020304" pitchFamily="18" charset="0"/>
              </a:rPr>
              <a:t>0.4 mm on the calorimeter radius, which will have to be recovered from the data.</a:t>
            </a:r>
            <a:endParaRPr lang="es-ES" sz="80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5</a:t>
            </a:fld>
            <a:endParaRPr lang="en-US"/>
          </a:p>
        </p:txBody>
      </p:sp>
    </p:spTree>
    <p:extLst>
      <p:ext uri="{BB962C8B-B14F-4D97-AF65-F5344CB8AC3E}">
        <p14:creationId xmlns:p14="http://schemas.microsoft.com/office/powerpoint/2010/main" val="220602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s-ES" sz="800" dirty="0">
              <a:effectLst/>
              <a:latin typeface="Cambria" panose="020405030504060302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6</a:t>
            </a:fld>
            <a:endParaRPr lang="en-US"/>
          </a:p>
        </p:txBody>
      </p:sp>
    </p:spTree>
    <p:extLst>
      <p:ext uri="{BB962C8B-B14F-4D97-AF65-F5344CB8AC3E}">
        <p14:creationId xmlns:p14="http://schemas.microsoft.com/office/powerpoint/2010/main" val="210419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C7E9D-DDEA-0004-71C3-AC32E0EE4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2541E-6F6D-CEC7-51B2-0016ADA5E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52D-A541-9021-DED2-689604F8DE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Using the studies done before, a FEM of 2 meters is built. It’s a FEM of 2 million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Rings are located every 500 mm and the spacers every 200 mm.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In the edges, half of the section of the rings is taken. So, at the end is as we have 4 complete rings.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The weight of the model is 49 tons (</a:t>
            </a:r>
            <a:r>
              <a:rPr lang="en-GB" sz="800" noProof="0" dirty="0" err="1">
                <a:effectLst/>
                <a:latin typeface="Cambria" panose="02040503050406030204" pitchFamily="18" charset="0"/>
                <a:ea typeface="Times New Roman" panose="02020603050405020304" pitchFamily="18" charset="0"/>
              </a:rPr>
              <a:t>Achimedes</a:t>
            </a:r>
            <a:r>
              <a:rPr lang="en-GB" sz="800" noProof="0" dirty="0">
                <a:effectLst/>
                <a:latin typeface="Cambria" panose="02040503050406030204" pitchFamily="18" charset="0"/>
                <a:ea typeface="Times New Roman" panose="02020603050405020304" pitchFamily="18" charset="0"/>
              </a:rPr>
              <a:t> principle is not considered), so each ring support a bit less than 12 tons. This is why the deformation of the external ring 3.5 mm, instead of the 3 mm seen 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A behaviour we cannot see in the 250 mm FEM is the sagitta of the inner bars. While the outer bars, in warm conditions, has a symmetric behaviour respect from each ring, vertical displacement is higher in the central part of the inner bars. This is because the external rings are directly supported in the rails and the inner rings are not supported in the cryostat.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In addition, when cold temperature is applied (87 K) rings in the extremes rotate due to the contraction difference between bars and absorbers. In this model, G10 of short fibres is considered as material. For ATLAS, a special configuration is used so the CTE is the same as the absorbers.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Sagitta of the absorbers is also bigger than in the 250 mm model in the centre of the </a:t>
            </a:r>
            <a:r>
              <a:rPr lang="en-GB" sz="800" noProof="0" dirty="0" err="1">
                <a:effectLst/>
                <a:latin typeface="Cambria" panose="02040503050406030204" pitchFamily="18" charset="0"/>
                <a:ea typeface="Times New Roman" panose="02020603050405020304" pitchFamily="18" charset="0"/>
              </a:rPr>
              <a:t>ecal</a:t>
            </a:r>
            <a:r>
              <a:rPr lang="en-GB" sz="800" noProof="0" dirty="0">
                <a:effectLst/>
                <a:latin typeface="Cambria" panose="020405030504060302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There are 5 rings, but they are as 4 “complete” H rings.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So 49 tons / 4 = 12.25 ton per ring. That´s why the deformation of the external ring is 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err="1">
                <a:effectLst/>
                <a:latin typeface="Cambria" panose="02040503050406030204" pitchFamily="18" charset="0"/>
                <a:ea typeface="Times New Roman" panose="02020603050405020304" pitchFamily="18" charset="0"/>
              </a:rPr>
              <a:t>E_lead</a:t>
            </a:r>
            <a:r>
              <a:rPr lang="en-GB" sz="800" noProof="0" dirty="0">
                <a:effectLst/>
                <a:latin typeface="Cambria" panose="02040503050406030204" pitchFamily="18" charset="0"/>
                <a:ea typeface="Times New Roman" panose="02020603050405020304" pitchFamily="18" charset="0"/>
              </a:rPr>
              <a:t> = 0.3 </a:t>
            </a:r>
            <a:r>
              <a:rPr lang="en-GB" sz="800" noProof="0" dirty="0" err="1">
                <a:effectLst/>
                <a:latin typeface="Cambria" panose="02040503050406030204" pitchFamily="18" charset="0"/>
                <a:ea typeface="Times New Roman" panose="02020603050405020304" pitchFamily="18" charset="0"/>
              </a:rPr>
              <a:t>GPa</a:t>
            </a:r>
            <a:r>
              <a:rPr lang="en-GB" sz="800" noProof="0" dirty="0">
                <a:effectLst/>
                <a:latin typeface="Cambria" panose="02040503050406030204" pitchFamily="18" charset="0"/>
                <a:ea typeface="Times New Roman" panose="02020603050405020304" pitchFamily="18" charset="0"/>
              </a:rPr>
              <a:t> (above yielding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effectLst/>
                <a:latin typeface="Cambria" panose="02040503050406030204" pitchFamily="18" charset="0"/>
                <a:ea typeface="Times New Roman" panose="02020603050405020304" pitchFamily="18" charset="0"/>
              </a:rPr>
              <a:t>CTE of the model </a:t>
            </a:r>
            <a:r>
              <a:rPr lang="en-GB" sz="800" kern="1200" noProof="0" dirty="0">
                <a:solidFill>
                  <a:schemeClr val="tx1"/>
                </a:solidFill>
                <a:effectLst/>
                <a:latin typeface="Cambria" panose="02040503050406030204" pitchFamily="18" charset="0"/>
                <a:ea typeface="Times New Roman" panose="02020603050405020304" pitchFamily="18" charset="0"/>
                <a:cs typeface="+mn-cs"/>
              </a:rPr>
              <a:t>(v19.1) [E-06 K^-1]: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	</a:t>
            </a:r>
            <a:r>
              <a:rPr lang="en-GB" sz="800" kern="1200" dirty="0">
                <a:solidFill>
                  <a:schemeClr val="tx1"/>
                </a:solidFill>
                <a:effectLst/>
                <a:latin typeface="Cambria" panose="02040503050406030204" pitchFamily="18" charset="0"/>
                <a:cs typeface="+mn-cs"/>
              </a:rPr>
              <a:t>Lead =29.1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1"/>
                </a:solidFill>
                <a:effectLst/>
                <a:latin typeface="Cambria" panose="02040503050406030204" pitchFamily="18" charset="0"/>
                <a:cs typeface="+mn-cs"/>
              </a:rPr>
              <a:t>	SS304 = 13.4	Fascicule de </a:t>
            </a:r>
            <a:r>
              <a:rPr lang="en-GB" sz="800" kern="1200" dirty="0" err="1">
                <a:solidFill>
                  <a:schemeClr val="tx1"/>
                </a:solidFill>
                <a:effectLst/>
                <a:latin typeface="Cambria" panose="02040503050406030204" pitchFamily="18" charset="0"/>
                <a:cs typeface="+mn-cs"/>
              </a:rPr>
              <a:t>cryog</a:t>
            </a:r>
            <a:r>
              <a:rPr lang="fr-FR" sz="800" kern="1200" dirty="0" err="1">
                <a:solidFill>
                  <a:schemeClr val="tx1"/>
                </a:solidFill>
                <a:effectLst/>
                <a:latin typeface="Cambria" panose="02040503050406030204" pitchFamily="18" charset="0"/>
                <a:cs typeface="+mn-cs"/>
              </a:rPr>
              <a:t>énie</a:t>
            </a:r>
            <a:r>
              <a:rPr lang="fr-FR" sz="800" kern="1200" dirty="0">
                <a:solidFill>
                  <a:schemeClr val="tx1"/>
                </a:solidFill>
                <a:effectLst/>
                <a:latin typeface="Cambria" panose="02040503050406030204" pitchFamily="18" charset="0"/>
                <a:cs typeface="+mn-cs"/>
              </a:rPr>
              <a:t> et supraconductivité</a:t>
            </a:r>
            <a:r>
              <a:rPr lang="en-GB" sz="800" kern="1200" dirty="0">
                <a:solidFill>
                  <a:schemeClr val="tx1"/>
                </a:solidFill>
                <a:effectLst/>
                <a:latin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1"/>
                </a:solidFill>
                <a:effectLst/>
                <a:latin typeface="Cambria" panose="02040503050406030204" pitchFamily="18" charset="0"/>
                <a:cs typeface="+mn-cs"/>
              </a:rPr>
              <a:t>	FR4 = 15.5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	G10 = 31.6	</a:t>
            </a:r>
            <a:r>
              <a:rPr lang="en-GB" sz="800" kern="1200" dirty="0">
                <a:solidFill>
                  <a:schemeClr val="tx1"/>
                </a:solidFill>
                <a:effectLst/>
                <a:latin typeface="Cambria" panose="02040503050406030204" pitchFamily="18" charset="0"/>
                <a:cs typeface="+mn-cs"/>
              </a:rPr>
              <a:t>Fascicule de </a:t>
            </a:r>
            <a:r>
              <a:rPr lang="en-GB" sz="800" kern="1200" dirty="0" err="1">
                <a:solidFill>
                  <a:schemeClr val="tx1"/>
                </a:solidFill>
                <a:effectLst/>
                <a:latin typeface="Cambria" panose="02040503050406030204" pitchFamily="18" charset="0"/>
                <a:cs typeface="+mn-cs"/>
              </a:rPr>
              <a:t>cryog</a:t>
            </a:r>
            <a:r>
              <a:rPr lang="fr-FR" sz="800" kern="1200" dirty="0" err="1">
                <a:solidFill>
                  <a:schemeClr val="tx1"/>
                </a:solidFill>
                <a:effectLst/>
                <a:latin typeface="Cambria" panose="02040503050406030204" pitchFamily="18" charset="0"/>
                <a:cs typeface="+mn-cs"/>
              </a:rPr>
              <a:t>énie</a:t>
            </a:r>
            <a:r>
              <a:rPr lang="fr-FR" sz="800" kern="1200" dirty="0">
                <a:solidFill>
                  <a:schemeClr val="tx1"/>
                </a:solidFill>
                <a:effectLst/>
                <a:latin typeface="Cambria" panose="02040503050406030204" pitchFamily="18" charset="0"/>
                <a:cs typeface="+mn-cs"/>
              </a:rPr>
              <a:t> et supraconductivité</a:t>
            </a:r>
            <a:r>
              <a:rPr lang="en-GB" sz="800" kern="1200" dirty="0">
                <a:solidFill>
                  <a:schemeClr val="tx1"/>
                </a:solidFill>
                <a:effectLst/>
                <a:latin typeface="Cambria" panose="02040503050406030204" pitchFamily="18" charset="0"/>
                <a:cs typeface="+mn-cs"/>
              </a:rPr>
              <a:t>	</a:t>
            </a:r>
            <a:endParaRPr lang="en-GB" sz="800" kern="1200" noProof="0" dirty="0">
              <a:solidFill>
                <a:schemeClr val="tx1"/>
              </a:solidFill>
              <a:effectLst/>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	Absorber = 14.06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noProof="0" dirty="0">
              <a:solidFill>
                <a:schemeClr val="tx1"/>
              </a:solidFill>
              <a:effectLst/>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Cambria" panose="02040503050406030204" pitchFamily="18" charset="0"/>
                <a:ea typeface="Times New Roman" panose="02020603050405020304" pitchFamily="18" charset="0"/>
                <a:cs typeface="+mn-cs"/>
              </a:rPr>
              <a:t>2 million elements in the FEM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effectLst/>
              <a:latin typeface="Cambria" panose="020405030504060302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noProof="0" dirty="0">
              <a:effectLst/>
              <a:latin typeface="Cambria" panose="020405030504060302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AEE0827F-B1B1-A84B-4EF6-DA8E7EDF49DE}"/>
              </a:ext>
            </a:extLst>
          </p:cNvPr>
          <p:cNvSpPr>
            <a:spLocks noGrp="1"/>
          </p:cNvSpPr>
          <p:nvPr>
            <p:ph type="sldNum" sz="quarter" idx="5"/>
          </p:nvPr>
        </p:nvSpPr>
        <p:spPr/>
        <p:txBody>
          <a:bodyPr/>
          <a:lstStyle/>
          <a:p>
            <a:fld id="{8CB0EE9E-52B8-AA4F-8DD5-ED0FB4E5CBCC}" type="slidenum">
              <a:rPr lang="en-US" smtClean="0"/>
              <a:t>7</a:t>
            </a:fld>
            <a:endParaRPr lang="en-US"/>
          </a:p>
        </p:txBody>
      </p:sp>
    </p:spTree>
    <p:extLst>
      <p:ext uri="{BB962C8B-B14F-4D97-AF65-F5344CB8AC3E}">
        <p14:creationId xmlns:p14="http://schemas.microsoft.com/office/powerpoint/2010/main" val="241787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B0EE9E-52B8-AA4F-8DD5-ED0FB4E5CBCC}" type="slidenum">
              <a:rPr lang="en-US" smtClean="0"/>
              <a:t>8</a:t>
            </a:fld>
            <a:endParaRPr lang="en-US"/>
          </a:p>
        </p:txBody>
      </p:sp>
    </p:spTree>
    <p:extLst>
      <p:ext uri="{BB962C8B-B14F-4D97-AF65-F5344CB8AC3E}">
        <p14:creationId xmlns:p14="http://schemas.microsoft.com/office/powerpoint/2010/main" val="202864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9</a:t>
            </a:fld>
            <a:endParaRPr lang="en-US"/>
          </a:p>
        </p:txBody>
      </p:sp>
    </p:spTree>
    <p:extLst>
      <p:ext uri="{BB962C8B-B14F-4D97-AF65-F5344CB8AC3E}">
        <p14:creationId xmlns:p14="http://schemas.microsoft.com/office/powerpoint/2010/main" val="3259137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 name="Picture 2">
            <a:extLst>
              <a:ext uri="{FF2B5EF4-FFF2-40B4-BE49-F238E27FC236}">
                <a16:creationId xmlns:a16="http://schemas.microsoft.com/office/drawing/2014/main" id="{A984A3AA-B1AE-3D18-995C-C616B3A1FE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987" y="378861"/>
            <a:ext cx="2304256" cy="7788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8B1DD60-242A-9583-EBAC-C1C8AC877CFF}"/>
              </a:ext>
            </a:extLst>
          </p:cNvPr>
          <p:cNvGrpSpPr/>
          <p:nvPr userDrawn="1"/>
        </p:nvGrpSpPr>
        <p:grpSpPr>
          <a:xfrm>
            <a:off x="3971764" y="385632"/>
            <a:ext cx="4248472" cy="2630755"/>
            <a:chOff x="3719736" y="385632"/>
            <a:chExt cx="4248472" cy="2630755"/>
          </a:xfrm>
        </p:grpSpPr>
        <p:pic>
          <p:nvPicPr>
            <p:cNvPr id="8" name="Image 2" descr="logooutline.eps">
              <a:extLst>
                <a:ext uri="{FF2B5EF4-FFF2-40B4-BE49-F238E27FC236}">
                  <a16:creationId xmlns:a16="http://schemas.microsoft.com/office/drawing/2014/main" id="{2AAA8219-6302-25EF-EF81-54AD22766D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9736" y="744375"/>
              <a:ext cx="1990424" cy="1970420"/>
            </a:xfrm>
            <a:prstGeom prst="rect">
              <a:avLst/>
            </a:prstGeom>
          </p:spPr>
        </p:pic>
        <p:pic>
          <p:nvPicPr>
            <p:cNvPr id="10" name="Picture 9">
              <a:extLst>
                <a:ext uri="{FF2B5EF4-FFF2-40B4-BE49-F238E27FC236}">
                  <a16:creationId xmlns:a16="http://schemas.microsoft.com/office/drawing/2014/main" id="{CE232EAA-66A7-5CA0-D8FA-70978C3E800F}"/>
                </a:ext>
              </a:extLst>
            </p:cNvPr>
            <p:cNvPicPr>
              <a:picLocks noChangeAspect="1"/>
            </p:cNvPicPr>
            <p:nvPr userDrawn="1"/>
          </p:nvPicPr>
          <p:blipFill>
            <a:blip r:embed="rId4"/>
            <a:stretch>
              <a:fillRect/>
            </a:stretch>
          </p:blipFill>
          <p:spPr>
            <a:xfrm>
              <a:off x="5777580" y="385632"/>
              <a:ext cx="2190628" cy="2630755"/>
            </a:xfrm>
            <a:prstGeom prst="rect">
              <a:avLst/>
            </a:prstGeom>
          </p:spPr>
        </p:pic>
      </p:grpSp>
      <p:pic>
        <p:nvPicPr>
          <p:cNvPr id="13" name="Graphic 12">
            <a:extLst>
              <a:ext uri="{FF2B5EF4-FFF2-40B4-BE49-F238E27FC236}">
                <a16:creationId xmlns:a16="http://schemas.microsoft.com/office/drawing/2014/main" id="{6C6DA77D-4793-2573-3F3D-D40616C2809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66902" y="317798"/>
            <a:ext cx="1023063" cy="903206"/>
          </a:xfrm>
          <a:prstGeom prst="rect">
            <a:avLst/>
          </a:prstGeom>
        </p:spPr>
      </p:pic>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989" y="1052736"/>
            <a:ext cx="11376024" cy="5184576"/>
          </a:xfrm>
        </p:spPr>
        <p:txBody>
          <a:bodyPr/>
          <a:lstStyle>
            <a:lvl1pPr>
              <a:spcBef>
                <a:spcPts val="500"/>
              </a:spcBef>
              <a:spcAft>
                <a:spcPts val="300"/>
              </a:spcAft>
              <a:defRPr sz="1800" b="0">
                <a:solidFill>
                  <a:schemeClr val="tx2"/>
                </a:solidFill>
              </a:defRPr>
            </a:lvl1pPr>
            <a:lvl2pPr marL="324000" indent="-324000">
              <a:spcBef>
                <a:spcPts val="500"/>
              </a:spcBef>
              <a:spcAft>
                <a:spcPts val="300"/>
              </a:spcAft>
              <a:buFont typeface="Arial" charset="0"/>
              <a:buChar char="•"/>
              <a:tabLst/>
              <a:defRPr sz="1800">
                <a:solidFill>
                  <a:schemeClr val="tx2"/>
                </a:solidFill>
              </a:defRPr>
            </a:lvl2pPr>
            <a:lvl3pPr marL="648000" indent="-324000">
              <a:spcBef>
                <a:spcPts val="500"/>
              </a:spcBef>
              <a:spcAft>
                <a:spcPts val="300"/>
              </a:spcAft>
              <a:buSzPct val="100000"/>
              <a:buFont typeface="Arial" panose="020B0604020202020204" pitchFamily="34" charset="0"/>
              <a:buChar char="•"/>
              <a:tabLst/>
              <a:defRPr>
                <a:solidFill>
                  <a:schemeClr val="tx2"/>
                </a:solidFill>
              </a:defRPr>
            </a:lvl3pPr>
            <a:lvl4pPr marL="972000" indent="-324000">
              <a:spcBef>
                <a:spcPts val="500"/>
              </a:spcBef>
              <a:spcAft>
                <a:spcPts val="300"/>
              </a:spcAft>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407988" y="373593"/>
            <a:ext cx="11376025" cy="612000"/>
          </a:xfrm>
        </p:spPr>
        <p:txBody>
          <a:bodyPr/>
          <a:lstStyle/>
          <a:p>
            <a:r>
              <a:rPr lang="en-US"/>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2" name="Footer Placeholder 4">
            <a:extLst>
              <a:ext uri="{FF2B5EF4-FFF2-40B4-BE49-F238E27FC236}">
                <a16:creationId xmlns:a16="http://schemas.microsoft.com/office/drawing/2014/main" id="{BDC52A28-A499-D736-12AD-538D5DDFC76A}"/>
              </a:ext>
            </a:extLst>
          </p:cNvPr>
          <p:cNvSpPr>
            <a:spLocks noGrp="1"/>
          </p:cNvSpPr>
          <p:nvPr>
            <p:ph type="ftr" sz="quarter" idx="3"/>
          </p:nvPr>
        </p:nvSpPr>
        <p:spPr>
          <a:xfrm>
            <a:off x="4259262" y="6383848"/>
            <a:ext cx="6572221" cy="365125"/>
          </a:xfrm>
          <a:prstGeom prst="rect">
            <a:avLst/>
          </a:prstGeom>
        </p:spPr>
        <p:txBody>
          <a:bodyPr anchor="ctr"/>
          <a:lstStyle>
            <a:lvl1pPr algn="ctr">
              <a:defRPr sz="1200"/>
            </a:lvl1pPr>
          </a:lstStyle>
          <a:p>
            <a:r>
              <a:rPr lang="en-US" dirty="0"/>
              <a:t>ALLEGRO: Noble-liquid calorimeter. Mechanics</a:t>
            </a:r>
          </a:p>
        </p:txBody>
      </p:sp>
      <p:sp>
        <p:nvSpPr>
          <p:cNvPr id="4" name="Date Placeholder 3">
            <a:extLst>
              <a:ext uri="{FF2B5EF4-FFF2-40B4-BE49-F238E27FC236}">
                <a16:creationId xmlns:a16="http://schemas.microsoft.com/office/drawing/2014/main" id="{41B9D133-E73C-C598-DB0A-3FC0B739AC39}"/>
              </a:ext>
            </a:extLst>
          </p:cNvPr>
          <p:cNvSpPr>
            <a:spLocks noGrp="1"/>
          </p:cNvSpPr>
          <p:nvPr>
            <p:ph type="dt" sz="half" idx="2"/>
          </p:nvPr>
        </p:nvSpPr>
        <p:spPr>
          <a:xfrm>
            <a:off x="3143672" y="6378349"/>
            <a:ext cx="972716" cy="365125"/>
          </a:xfrm>
          <a:prstGeom prst="rect">
            <a:avLst/>
          </a:prstGeom>
        </p:spPr>
        <p:txBody>
          <a:bodyPr anchor="ctr"/>
          <a:lstStyle>
            <a:lvl1pPr algn="r">
              <a:defRPr sz="1000"/>
            </a:lvl1pPr>
          </a:lstStyle>
          <a:p>
            <a:r>
              <a:rPr lang="de-CH" dirty="0"/>
              <a:t>03/04/2025</a:t>
            </a:r>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989" y="1052736"/>
            <a:ext cx="11376024" cy="5184576"/>
          </a:xfrm>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407988" y="373593"/>
            <a:ext cx="11376025" cy="612000"/>
          </a:xfrm>
        </p:spPr>
        <p:txBody>
          <a:bodyPr/>
          <a:lstStyle/>
          <a:p>
            <a:r>
              <a:rPr lang="en-US"/>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2" name="Footer Placeholder 4">
            <a:extLst>
              <a:ext uri="{FF2B5EF4-FFF2-40B4-BE49-F238E27FC236}">
                <a16:creationId xmlns:a16="http://schemas.microsoft.com/office/drawing/2014/main" id="{BDC52A28-A499-D736-12AD-538D5DDFC76A}"/>
              </a:ext>
            </a:extLst>
          </p:cNvPr>
          <p:cNvSpPr>
            <a:spLocks noGrp="1"/>
          </p:cNvSpPr>
          <p:nvPr>
            <p:ph type="ftr" sz="quarter" idx="3"/>
          </p:nvPr>
        </p:nvSpPr>
        <p:spPr>
          <a:xfrm>
            <a:off x="4259262" y="6383848"/>
            <a:ext cx="6572221" cy="365125"/>
          </a:xfrm>
          <a:prstGeom prst="rect">
            <a:avLst/>
          </a:prstGeom>
        </p:spPr>
        <p:txBody>
          <a:bodyPr anchor="ctr"/>
          <a:lstStyle>
            <a:lvl1pPr algn="ctr">
              <a:defRPr sz="1200"/>
            </a:lvl1pPr>
          </a:lstStyle>
          <a:p>
            <a:r>
              <a:rPr lang="en-US" dirty="0"/>
              <a:t>ALLEGRO: Noble-liquid calorimeter. Mechanics</a:t>
            </a:r>
          </a:p>
        </p:txBody>
      </p:sp>
      <p:sp>
        <p:nvSpPr>
          <p:cNvPr id="4" name="Date Placeholder 3">
            <a:extLst>
              <a:ext uri="{FF2B5EF4-FFF2-40B4-BE49-F238E27FC236}">
                <a16:creationId xmlns:a16="http://schemas.microsoft.com/office/drawing/2014/main" id="{41B9D133-E73C-C598-DB0A-3FC0B739AC39}"/>
              </a:ext>
            </a:extLst>
          </p:cNvPr>
          <p:cNvSpPr>
            <a:spLocks noGrp="1"/>
          </p:cNvSpPr>
          <p:nvPr>
            <p:ph type="dt" sz="half" idx="2"/>
          </p:nvPr>
        </p:nvSpPr>
        <p:spPr>
          <a:xfrm>
            <a:off x="3143672" y="6378349"/>
            <a:ext cx="972716" cy="365125"/>
          </a:xfrm>
          <a:prstGeom prst="rect">
            <a:avLst/>
          </a:prstGeom>
        </p:spPr>
        <p:txBody>
          <a:bodyPr anchor="ctr"/>
          <a:lstStyle>
            <a:lvl1pPr algn="r">
              <a:defRPr sz="1000"/>
            </a:lvl1pPr>
          </a:lstStyle>
          <a:p>
            <a:r>
              <a:rPr lang="de-CH" dirty="0"/>
              <a:t>03/04/2025</a:t>
            </a:r>
            <a:endParaRPr lang="en-US" dirty="0"/>
          </a:p>
        </p:txBody>
      </p:sp>
    </p:spTree>
    <p:extLst>
      <p:ext uri="{BB962C8B-B14F-4D97-AF65-F5344CB8AC3E}">
        <p14:creationId xmlns:p14="http://schemas.microsoft.com/office/powerpoint/2010/main" val="288982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88D072-6489-28B2-D2B7-B3FDF2E3E96A}"/>
              </a:ext>
            </a:extLst>
          </p:cNvPr>
          <p:cNvGrpSpPr/>
          <p:nvPr userDrawn="1"/>
        </p:nvGrpSpPr>
        <p:grpSpPr>
          <a:xfrm>
            <a:off x="4373005" y="2233009"/>
            <a:ext cx="3445991" cy="1740047"/>
            <a:chOff x="3514105" y="2233009"/>
            <a:chExt cx="3445991" cy="1740047"/>
          </a:xfrm>
        </p:grpSpPr>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pic>
          <p:nvPicPr>
            <p:cNvPr id="1026" name="Picture 2" descr="Centre de physique des particules de Marseille — Wikipédia">
              <a:extLst>
                <a:ext uri="{FF2B5EF4-FFF2-40B4-BE49-F238E27FC236}">
                  <a16:creationId xmlns:a16="http://schemas.microsoft.com/office/drawing/2014/main" id="{B6727833-B9E8-0008-95FA-A061C65E74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4105" y="2233009"/>
              <a:ext cx="1429767" cy="172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587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7"/>
          <a:stretch>
            <a:fillRect/>
          </a:stretch>
        </p:blipFill>
        <p:spPr>
          <a:xfrm>
            <a:off x="407988" y="6364599"/>
            <a:ext cx="495300" cy="393700"/>
          </a:xfrm>
          <a:prstGeom prst="rect">
            <a:avLst/>
          </a:prstGeom>
        </p:spPr>
      </p:pic>
      <p:pic>
        <p:nvPicPr>
          <p:cNvPr id="8" name="Picture 2">
            <a:extLst>
              <a:ext uri="{FF2B5EF4-FFF2-40B4-BE49-F238E27FC236}">
                <a16:creationId xmlns:a16="http://schemas.microsoft.com/office/drawing/2014/main" id="{3DD0B49F-71C8-D897-B76C-FA269CC4A52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296985" y="6373627"/>
            <a:ext cx="1165002" cy="39379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2E069A54-8F03-25C1-84E9-0910D018CDB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41560" y="6330276"/>
            <a:ext cx="530104" cy="468000"/>
          </a:xfrm>
          <a:prstGeom prst="rect">
            <a:avLst/>
          </a:prstGeom>
        </p:spPr>
      </p:pic>
      <p:pic>
        <p:nvPicPr>
          <p:cNvPr id="4" name="Picture 2" descr="Centre de physique des particules de Marseille — Wikipédia">
            <a:extLst>
              <a:ext uri="{FF2B5EF4-FFF2-40B4-BE49-F238E27FC236}">
                <a16:creationId xmlns:a16="http://schemas.microsoft.com/office/drawing/2014/main" id="{F05B3DFE-5D60-5E42-27AF-79124044E8C6}"/>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39416" y="6359924"/>
            <a:ext cx="327655" cy="3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62" r:id="rId2"/>
    <p:sldLayoutId id="2147483650" r:id="rId3"/>
    <p:sldLayoutId id="2147483663" r:id="rId4"/>
    <p:sldLayoutId id="2147483655" r:id="rId5"/>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emf"/><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9.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emf"/><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9.emf"/><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9.emf"/><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80.jpg"/><Relationship Id="rId11" Type="http://schemas.openxmlformats.org/officeDocument/2006/relationships/image" Target="../media/image85.emf"/><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hyperlink" Target="https://indico.cern.ch/event/1368231/contributions/5905519/attachments/2834526/4953252/20240410_NovelMaterialsAndProcesses_CarbonCompositeCryostat_SoledadMolina.pdf" TargetMode="External"/><Relationship Id="rId4" Type="http://schemas.openxmlformats.org/officeDocument/2006/relationships/image" Target="../media/image88.png"/><Relationship Id="rId9" Type="http://schemas.openxmlformats.org/officeDocument/2006/relationships/hyperlink" Target="https://plm.cern.ch/p/CAD/number:ST2410245_01:AA.0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hyperlink" Target="https://plm.cern.ch/PLM/?StartItem=CERN_Folder:E8EB40A3E7E24E46BC6D3A44BD8816A6" TargetMode="External"/><Relationship Id="rId1" Type="http://schemas.openxmlformats.org/officeDocument/2006/relationships/slideLayout" Target="../slideLayouts/slideLayout3.xml"/><Relationship Id="rId6" Type="http://schemas.openxmlformats.org/officeDocument/2006/relationships/hyperlink" Target="https://plm.cern.ch/PLM/?StartItem=CAD:669EE82E2A9D4BCDB23E56D55DFCD5B6" TargetMode="External"/><Relationship Id="rId5" Type="http://schemas.openxmlformats.org/officeDocument/2006/relationships/image" Target="../media/image94.emf"/><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770.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7" Type="http://schemas.openxmlformats.org/officeDocument/2006/relationships/image" Target="../media/image640.png"/><Relationship Id="rId2" Type="http://schemas.openxmlformats.org/officeDocument/2006/relationships/image" Target="../media/image126.png"/><Relationship Id="rId1" Type="http://schemas.openxmlformats.org/officeDocument/2006/relationships/slideLayout" Target="../slideLayouts/slideLayout3.xml"/><Relationship Id="rId6" Type="http://schemas.openxmlformats.org/officeDocument/2006/relationships/image" Target="../media/image630.png"/><Relationship Id="rId5" Type="http://schemas.openxmlformats.org/officeDocument/2006/relationships/image" Target="../media/image620.png"/><Relationship Id="rId4" Type="http://schemas.openxmlformats.org/officeDocument/2006/relationships/image" Target="../media/image610.png"/></Relationships>
</file>

<file path=ppt/slides/_rels/slide3.xml.rels><?xml version="1.0" encoding="UTF-8" standalone="yes"?>
<Relationships xmlns="http://schemas.openxmlformats.org/package/2006/relationships"><Relationship Id="rId8" Type="http://schemas.openxmlformats.org/officeDocument/2006/relationships/hyperlink" Target="https://indico.cern.ch/event/1368231/contributions/5905519/attachments/2834526/4953252/20240410_NovelMaterialsAndProcesses_CarbonCompositeCryostat_SoledadMolina.pdf" TargetMode="External"/><Relationship Id="rId13" Type="http://schemas.openxmlformats.org/officeDocument/2006/relationships/image" Target="../media/image21.jpg"/><Relationship Id="rId18" Type="http://schemas.openxmlformats.org/officeDocument/2006/relationships/hyperlink" Target="https://cernbox.cern.ch/s/1oWw7zzxiB0DV7L" TargetMode="External"/><Relationship Id="rId3" Type="http://schemas.openxmlformats.org/officeDocument/2006/relationships/image" Target="../media/image14.emf"/><Relationship Id="rId21" Type="http://schemas.openxmlformats.org/officeDocument/2006/relationships/image" Target="../media/image26.jpg"/><Relationship Id="rId7" Type="http://schemas.openxmlformats.org/officeDocument/2006/relationships/hyperlink" Target="https://indico.cern.ch/event/1428213/contributions/6241919/attachments/2972283/5231125/Preliminary%203D%20Modeling%20for%20CFEB%20Installation%20and%20Cable%20Routing%20in%20Allegro.v1.pdf" TargetMode="External"/><Relationship Id="rId12" Type="http://schemas.openxmlformats.org/officeDocument/2006/relationships/hyperlink" Target="https://plm.cern.ch/p/CAD/number:ST2410245_01:AA.02" TargetMode="External"/><Relationship Id="rId17" Type="http://schemas.openxmlformats.org/officeDocument/2006/relationships/hyperlink" Target="https://allegro.web.cern.ch/plots/ecal_barrel/ecal_barrel/" TargetMode="External"/><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3.png"/><Relationship Id="rId23" Type="http://schemas.openxmlformats.org/officeDocument/2006/relationships/image" Target="../media/image28.png"/><Relationship Id="rId10" Type="http://schemas.openxmlformats.org/officeDocument/2006/relationships/image" Target="../media/image19.png"/><Relationship Id="rId19" Type="http://schemas.openxmlformats.org/officeDocument/2006/relationships/hyperlink" Target="https://cds.cern.ch/record/331061?ln=es" TargetMode="External"/><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340.png"/><Relationship Id="rId7"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27.png"/><Relationship Id="rId9" Type="http://schemas.openxmlformats.org/officeDocument/2006/relationships/image" Target="../media/image130.png"/></Relationships>
</file>

<file path=ppt/slides/_rels/slide31.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34.jpg"/><Relationship Id="rId5" Type="http://schemas.openxmlformats.org/officeDocument/2006/relationships/image" Target="../media/image133.jpg"/><Relationship Id="rId4" Type="http://schemas.openxmlformats.org/officeDocument/2006/relationships/image" Target="../media/image132.png"/></Relationships>
</file>

<file path=ppt/slides/_rels/slide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slideLayout" Target="../slideLayouts/slideLayout3.xml"/><Relationship Id="rId7" Type="http://schemas.openxmlformats.org/officeDocument/2006/relationships/image" Target="../media/image14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 Id="rId5" Type="http://schemas.openxmlformats.org/officeDocument/2006/relationships/image" Target="../media/image150.png"/><Relationship Id="rId4" Type="http://schemas.openxmlformats.org/officeDocument/2006/relationships/image" Target="../media/image149.png"/></Relationships>
</file>

<file path=ppt/slides/_rels/slide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29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5.png"/><Relationship Id="rId9" Type="http://schemas.openxmlformats.org/officeDocument/2006/relationships/image" Target="../media/image37.emf"/></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7" y="3429001"/>
            <a:ext cx="11376025" cy="1728192"/>
          </a:xfrm>
        </p:spPr>
        <p:txBody>
          <a:bodyPr/>
          <a:lstStyle/>
          <a:p>
            <a:r>
              <a:rPr lang="en-GB" sz="4400" dirty="0"/>
              <a:t>ALLEGRO barrel </a:t>
            </a:r>
            <a:r>
              <a:rPr lang="en-GB" sz="4400" dirty="0" err="1"/>
              <a:t>ecal</a:t>
            </a:r>
            <a:br>
              <a:rPr lang="en-GB" sz="4400" dirty="0"/>
            </a:br>
            <a:r>
              <a:rPr lang="en-GB" sz="4000" dirty="0"/>
              <a:t>Thermo-mechanical design and analysis</a:t>
            </a:r>
            <a:endParaRPr lang="en-US" sz="4400" dirty="0"/>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5445224"/>
            <a:ext cx="5904036" cy="864096"/>
          </a:xfrm>
        </p:spPr>
        <p:txBody>
          <a:bodyPr/>
          <a:lstStyle/>
          <a:p>
            <a:pPr algn="l">
              <a:lnSpc>
                <a:spcPct val="100000"/>
              </a:lnSpc>
              <a:spcBef>
                <a:spcPts val="0"/>
              </a:spcBef>
              <a:spcAft>
                <a:spcPts val="0"/>
              </a:spcAft>
            </a:pPr>
            <a:r>
              <a:rPr lang="en-US" sz="1800" dirty="0"/>
              <a:t>Fernando </a:t>
            </a:r>
            <a:r>
              <a:rPr lang="es-ES" sz="1800" dirty="0"/>
              <a:t>Aretio-Zárate</a:t>
            </a:r>
          </a:p>
          <a:p>
            <a:pPr algn="l">
              <a:lnSpc>
                <a:spcPct val="100000"/>
              </a:lnSpc>
              <a:spcBef>
                <a:spcPts val="0"/>
              </a:spcBef>
              <a:spcAft>
                <a:spcPts val="0"/>
              </a:spcAft>
            </a:pPr>
            <a:r>
              <a:rPr lang="es-ES" sz="1800" dirty="0"/>
              <a:t>Pierre Karst</a:t>
            </a:r>
          </a:p>
          <a:p>
            <a:pPr algn="l">
              <a:lnSpc>
                <a:spcPct val="100000"/>
              </a:lnSpc>
              <a:spcBef>
                <a:spcPts val="0"/>
              </a:spcBef>
              <a:spcAft>
                <a:spcPts val="0"/>
              </a:spcAft>
            </a:pPr>
            <a:r>
              <a:rPr lang="es-ES" sz="1800" dirty="0"/>
              <a:t>Chiara Pruiti</a:t>
            </a:r>
          </a:p>
        </p:txBody>
      </p:sp>
      <p:sp>
        <p:nvSpPr>
          <p:cNvPr id="6" name="Subtitle 2">
            <a:extLst>
              <a:ext uri="{FF2B5EF4-FFF2-40B4-BE49-F238E27FC236}">
                <a16:creationId xmlns:a16="http://schemas.microsoft.com/office/drawing/2014/main" id="{167AF3E0-FDD1-A9C5-66E4-269504EDACF6}"/>
              </a:ext>
            </a:extLst>
          </p:cNvPr>
          <p:cNvSpPr txBox="1">
            <a:spLocks/>
          </p:cNvSpPr>
          <p:nvPr/>
        </p:nvSpPr>
        <p:spPr>
          <a:xfrm>
            <a:off x="6600056" y="5445224"/>
            <a:ext cx="5183956" cy="1104066"/>
          </a:xfrm>
          <a:prstGeom prst="rect">
            <a:avLst/>
          </a:prstGeom>
        </p:spPr>
        <p:txBody>
          <a:bodyPr vert="horz" lIns="0" tIns="0" rIns="0" bIns="0" rtlCol="0" anchor="b">
            <a:noAutofit/>
          </a:bodyPr>
          <a:lstStyle>
            <a:lvl1pPr marL="0" indent="0" algn="l" defTabSz="914400" rtl="0" eaLnBrk="1" latinLnBrk="0" hangingPunct="1">
              <a:lnSpc>
                <a:spcPct val="90000"/>
              </a:lnSpc>
              <a:spcBef>
                <a:spcPts val="1800"/>
              </a:spcBef>
              <a:spcAft>
                <a:spcPts val="400"/>
              </a:spcAft>
              <a:buFont typeface="Arial"/>
              <a:buNone/>
              <a:tabLst/>
              <a:defRPr sz="2000" b="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300"/>
              </a:spcAft>
              <a:buFont typeface="Arial" charset="0"/>
              <a:buNone/>
              <a:tabLst/>
              <a:defRPr sz="2000" kern="1200">
                <a:solidFill>
                  <a:schemeClr val="tx2">
                    <a:lumMod val="50000"/>
                  </a:schemeClr>
                </a:solidFill>
                <a:latin typeface="+mn-lt"/>
                <a:ea typeface="+mn-ea"/>
                <a:cs typeface="+mn-cs"/>
              </a:defRPr>
            </a:lvl2pPr>
            <a:lvl3pPr marL="914400" indent="0" algn="ctr" defTabSz="914400" rtl="0" eaLnBrk="1" latinLnBrk="0" hangingPunct="1">
              <a:lnSpc>
                <a:spcPct val="100000"/>
              </a:lnSpc>
              <a:spcBef>
                <a:spcPts val="500"/>
              </a:spcBef>
              <a:spcAft>
                <a:spcPts val="300"/>
              </a:spcAft>
              <a:buFont typeface="Arial" panose="020B0604020202020204" pitchFamily="34" charset="0"/>
              <a:buNone/>
              <a:tabLst/>
              <a:defRPr sz="1800" kern="1200">
                <a:solidFill>
                  <a:schemeClr val="tx2">
                    <a:lumMod val="50000"/>
                  </a:schemeClr>
                </a:solidFill>
                <a:latin typeface="+mn-lt"/>
                <a:ea typeface="+mn-ea"/>
                <a:cs typeface="+mn-cs"/>
              </a:defRPr>
            </a:lvl3pPr>
            <a:lvl4pPr marL="1371600" indent="0" algn="ctr" defTabSz="914400" rtl="0" eaLnBrk="1" latinLnBrk="0" hangingPunct="1">
              <a:lnSpc>
                <a:spcPct val="100000"/>
              </a:lnSpc>
              <a:spcBef>
                <a:spcPts val="500"/>
              </a:spcBef>
              <a:spcAft>
                <a:spcPts val="300"/>
              </a:spcAft>
              <a:buFont typeface="Arial" panose="020B0604020202020204" pitchFamily="34" charset="0"/>
              <a:buNone/>
              <a:tabLst/>
              <a:defRPr sz="1600" kern="1200">
                <a:solidFill>
                  <a:schemeClr val="tx2">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spcAft>
                <a:spcPts val="0"/>
              </a:spcAft>
            </a:pPr>
            <a:r>
              <a:rPr lang="es-ES" sz="1600" dirty="0"/>
              <a:t>Martin Aleksa</a:t>
            </a:r>
          </a:p>
          <a:p>
            <a:pPr algn="r">
              <a:lnSpc>
                <a:spcPct val="100000"/>
              </a:lnSpc>
              <a:spcBef>
                <a:spcPts val="0"/>
              </a:spcBef>
              <a:spcAft>
                <a:spcPts val="0"/>
              </a:spcAft>
            </a:pPr>
            <a:r>
              <a:rPr lang="es-ES" sz="1600" dirty="0"/>
              <a:t>Michel Chalifour</a:t>
            </a:r>
          </a:p>
          <a:p>
            <a:pPr algn="r">
              <a:lnSpc>
                <a:spcPct val="100000"/>
              </a:lnSpc>
              <a:spcBef>
                <a:spcPts val="0"/>
              </a:spcBef>
              <a:spcAft>
                <a:spcPts val="0"/>
              </a:spcAft>
            </a:pPr>
            <a:endParaRPr lang="es-ES" sz="1800" dirty="0"/>
          </a:p>
          <a:p>
            <a:pPr algn="r">
              <a:lnSpc>
                <a:spcPct val="100000"/>
              </a:lnSpc>
              <a:spcBef>
                <a:spcPts val="0"/>
              </a:spcBef>
              <a:spcAft>
                <a:spcPts val="0"/>
              </a:spcAft>
            </a:pPr>
            <a:r>
              <a:rPr lang="es-ES" sz="1800" dirty="0"/>
              <a:t>03/04/2025</a:t>
            </a:r>
          </a:p>
        </p:txBody>
      </p:sp>
      <p:sp>
        <p:nvSpPr>
          <p:cNvPr id="4" name="TextBox 3">
            <a:extLst>
              <a:ext uri="{FF2B5EF4-FFF2-40B4-BE49-F238E27FC236}">
                <a16:creationId xmlns:a16="http://schemas.microsoft.com/office/drawing/2014/main" id="{8ADE116E-8322-A5F2-6121-DFFB69547943}"/>
              </a:ext>
            </a:extLst>
          </p:cNvPr>
          <p:cNvSpPr txBox="1"/>
          <p:nvPr/>
        </p:nvSpPr>
        <p:spPr>
          <a:xfrm>
            <a:off x="3047114" y="6348052"/>
            <a:ext cx="6097772" cy="338554"/>
          </a:xfrm>
          <a:prstGeom prst="rect">
            <a:avLst/>
          </a:prstGeom>
          <a:noFill/>
        </p:spPr>
        <p:txBody>
          <a:bodyPr wrap="square">
            <a:spAutoFit/>
          </a:bodyPr>
          <a:lstStyle/>
          <a:p>
            <a:pPr algn="ctr"/>
            <a:r>
              <a:rPr lang="en-GB" sz="1600" dirty="0">
                <a:solidFill>
                  <a:schemeClr val="bg1"/>
                </a:solidFill>
              </a:rPr>
              <a:t>fernando.aretio.zarate@cern.ch</a:t>
            </a:r>
          </a:p>
        </p:txBody>
      </p:sp>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1E38-D9B2-8A88-649C-C62B8FE6D2B6}"/>
              </a:ext>
            </a:extLst>
          </p:cNvPr>
          <p:cNvSpPr>
            <a:spLocks noGrp="1"/>
          </p:cNvSpPr>
          <p:nvPr>
            <p:ph type="title"/>
          </p:nvPr>
        </p:nvSpPr>
        <p:spPr/>
        <p:txBody>
          <a:bodyPr/>
          <a:lstStyle/>
          <a:p>
            <a:r>
              <a:rPr lang="en-GB" dirty="0"/>
              <a:t>Sandwich strength test (RT): Until yielding point</a:t>
            </a:r>
          </a:p>
        </p:txBody>
      </p:sp>
      <p:sp>
        <p:nvSpPr>
          <p:cNvPr id="3" name="Slide Number Placeholder 2">
            <a:extLst>
              <a:ext uri="{FF2B5EF4-FFF2-40B4-BE49-F238E27FC236}">
                <a16:creationId xmlns:a16="http://schemas.microsoft.com/office/drawing/2014/main" id="{54C7A993-EC1B-6E01-26DB-56FBFC14B7F1}"/>
              </a:ext>
            </a:extLst>
          </p:cNvPr>
          <p:cNvSpPr>
            <a:spLocks noGrp="1"/>
          </p:cNvSpPr>
          <p:nvPr>
            <p:ph type="sldNum" sz="quarter" idx="12"/>
          </p:nvPr>
        </p:nvSpPr>
        <p:spPr/>
        <p:txBody>
          <a:bodyPr/>
          <a:lstStyle/>
          <a:p>
            <a:fld id="{36B5EA5A-BC32-A742-B11B-8E7414D5B535}" type="slidenum">
              <a:rPr lang="en-US" smtClean="0"/>
              <a:pPr/>
              <a:t>10</a:t>
            </a:fld>
            <a:endParaRPr lang="en-US" dirty="0"/>
          </a:p>
        </p:txBody>
      </p:sp>
      <p:pic>
        <p:nvPicPr>
          <p:cNvPr id="8" name="PbSS_PbSS_RT_1_b1_1">
            <a:hlinkClick r:id="" action="ppaction://media"/>
            <a:extLst>
              <a:ext uri="{FF2B5EF4-FFF2-40B4-BE49-F238E27FC236}">
                <a16:creationId xmlns:a16="http://schemas.microsoft.com/office/drawing/2014/main" id="{890AB8F1-D514-BC77-2D3D-7AC60A6E76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6912" y="958452"/>
            <a:ext cx="9408000" cy="5292000"/>
          </a:xfrm>
          <a:prstGeom prst="rect">
            <a:avLst/>
          </a:prstGeom>
        </p:spPr>
      </p:pic>
      <p:cxnSp>
        <p:nvCxnSpPr>
          <p:cNvPr id="18" name="Straight Arrow Connector 17">
            <a:extLst>
              <a:ext uri="{FF2B5EF4-FFF2-40B4-BE49-F238E27FC236}">
                <a16:creationId xmlns:a16="http://schemas.microsoft.com/office/drawing/2014/main" id="{1960BB36-FC43-11B1-35F4-74CD70F616D5}"/>
              </a:ext>
            </a:extLst>
          </p:cNvPr>
          <p:cNvCxnSpPr>
            <a:cxnSpLocks/>
          </p:cNvCxnSpPr>
          <p:nvPr/>
        </p:nvCxnSpPr>
        <p:spPr>
          <a:xfrm flipH="1">
            <a:off x="7248128" y="3861048"/>
            <a:ext cx="36004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75D19E0-6EE8-631E-1726-9A9C7ABF2D70}"/>
              </a:ext>
            </a:extLst>
          </p:cNvPr>
          <p:cNvCxnSpPr>
            <a:cxnSpLocks/>
          </p:cNvCxnSpPr>
          <p:nvPr/>
        </p:nvCxnSpPr>
        <p:spPr>
          <a:xfrm flipH="1" flipV="1">
            <a:off x="7219556" y="4253460"/>
            <a:ext cx="388612" cy="601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4C99DC5-CB17-019C-4650-21E639FA3666}"/>
              </a:ext>
            </a:extLst>
          </p:cNvPr>
          <p:cNvSpPr txBox="1"/>
          <p:nvPr/>
        </p:nvSpPr>
        <p:spPr>
          <a:xfrm>
            <a:off x="7387108" y="4854747"/>
            <a:ext cx="2431628" cy="276999"/>
          </a:xfrm>
          <a:prstGeom prst="rect">
            <a:avLst/>
          </a:prstGeom>
          <a:noFill/>
        </p:spPr>
        <p:txBody>
          <a:bodyPr wrap="square" lIns="0" tIns="0" rIns="0" bIns="0" rtlCol="0">
            <a:spAutoFit/>
          </a:bodyPr>
          <a:lstStyle/>
          <a:p>
            <a:pPr algn="l"/>
            <a:r>
              <a:rPr lang="en-GB" dirty="0"/>
              <a:t>Yielding point at 16MPa</a:t>
            </a:r>
          </a:p>
        </p:txBody>
      </p:sp>
      <p:sp>
        <p:nvSpPr>
          <p:cNvPr id="27" name="TextBox 26">
            <a:extLst>
              <a:ext uri="{FF2B5EF4-FFF2-40B4-BE49-F238E27FC236}">
                <a16:creationId xmlns:a16="http://schemas.microsoft.com/office/drawing/2014/main" id="{826D23C3-5BE9-3906-5F25-69E57E339041}"/>
              </a:ext>
            </a:extLst>
          </p:cNvPr>
          <p:cNvSpPr txBox="1"/>
          <p:nvPr/>
        </p:nvSpPr>
        <p:spPr>
          <a:xfrm>
            <a:off x="7664709" y="3736041"/>
            <a:ext cx="1743659" cy="215444"/>
          </a:xfrm>
          <a:prstGeom prst="rect">
            <a:avLst/>
          </a:prstGeom>
          <a:noFill/>
        </p:spPr>
        <p:txBody>
          <a:bodyPr wrap="square" lIns="0" tIns="0" rIns="0" bIns="0" rtlCol="0">
            <a:spAutoFit/>
          </a:bodyPr>
          <a:lstStyle/>
          <a:p>
            <a:pPr algn="l"/>
            <a:r>
              <a:rPr lang="en-GB" sz="1400" dirty="0"/>
              <a:t>Change of slope (E)</a:t>
            </a:r>
          </a:p>
        </p:txBody>
      </p:sp>
      <p:sp>
        <p:nvSpPr>
          <p:cNvPr id="28" name="TextBox 27">
            <a:extLst>
              <a:ext uri="{FF2B5EF4-FFF2-40B4-BE49-F238E27FC236}">
                <a16:creationId xmlns:a16="http://schemas.microsoft.com/office/drawing/2014/main" id="{EC7E2F6A-3A81-A259-2021-1DFB8F2CE653}"/>
              </a:ext>
            </a:extLst>
          </p:cNvPr>
          <p:cNvSpPr txBox="1"/>
          <p:nvPr/>
        </p:nvSpPr>
        <p:spPr>
          <a:xfrm>
            <a:off x="9552384" y="1696775"/>
            <a:ext cx="1512168" cy="276999"/>
          </a:xfrm>
          <a:prstGeom prst="rect">
            <a:avLst/>
          </a:prstGeom>
          <a:noFill/>
        </p:spPr>
        <p:txBody>
          <a:bodyPr wrap="square" lIns="0" tIns="0" rIns="0" bIns="0" rtlCol="0">
            <a:spAutoFit/>
          </a:bodyPr>
          <a:lstStyle/>
          <a:p>
            <a:pPr algn="l"/>
            <a:r>
              <a:rPr lang="en-GB" dirty="0">
                <a:solidFill>
                  <a:srgbClr val="000000"/>
                </a:solidFill>
              </a:rPr>
              <a:t>PbSS_RT_1</a:t>
            </a:r>
          </a:p>
        </p:txBody>
      </p:sp>
      <p:sp>
        <p:nvSpPr>
          <p:cNvPr id="4" name="TextBox 3">
            <a:extLst>
              <a:ext uri="{FF2B5EF4-FFF2-40B4-BE49-F238E27FC236}">
                <a16:creationId xmlns:a16="http://schemas.microsoft.com/office/drawing/2014/main" id="{F1898238-D0D8-6D71-AF1C-D52E9DD8FECB}"/>
              </a:ext>
            </a:extLst>
          </p:cNvPr>
          <p:cNvSpPr txBox="1"/>
          <p:nvPr/>
        </p:nvSpPr>
        <p:spPr>
          <a:xfrm>
            <a:off x="9337554" y="6266328"/>
            <a:ext cx="1698454" cy="600164"/>
          </a:xfrm>
          <a:prstGeom prst="rect">
            <a:avLst/>
          </a:prstGeom>
          <a:noFill/>
        </p:spPr>
        <p:txBody>
          <a:bodyPr wrap="square">
            <a:spAutoFit/>
          </a:bodyPr>
          <a:lstStyle/>
          <a:p>
            <a:pPr algn="r">
              <a:defRPr/>
            </a:pPr>
            <a:r>
              <a:rPr lang="en-US" sz="1100" b="1" i="1" dirty="0"/>
              <a:t>B. Ruiz </a:t>
            </a:r>
            <a:r>
              <a:rPr lang="en-US" sz="1100" b="1" i="1" dirty="0" err="1"/>
              <a:t>Palenzuela</a:t>
            </a:r>
            <a:endParaRPr lang="en-US" sz="1100" b="1" i="1" dirty="0"/>
          </a:p>
          <a:p>
            <a:pPr algn="r">
              <a:defRPr/>
            </a:pPr>
            <a:r>
              <a:rPr lang="en-US" sz="1100" b="1" i="1" dirty="0"/>
              <a:t>E. Rodríguez Castro</a:t>
            </a:r>
          </a:p>
          <a:p>
            <a:pPr algn="r">
              <a:defRPr/>
            </a:pPr>
            <a:r>
              <a:rPr lang="en-US" sz="1100" b="1" i="1" dirty="0"/>
              <a:t>I. Avilés Santillana</a:t>
            </a:r>
          </a:p>
        </p:txBody>
      </p:sp>
      <p:pic>
        <p:nvPicPr>
          <p:cNvPr id="7" name="Picture 6">
            <a:extLst>
              <a:ext uri="{FF2B5EF4-FFF2-40B4-BE49-F238E27FC236}">
                <a16:creationId xmlns:a16="http://schemas.microsoft.com/office/drawing/2014/main" id="{113FD1E2-46B0-C03B-C07D-632F776B4274}"/>
              </a:ext>
            </a:extLst>
          </p:cNvPr>
          <p:cNvPicPr>
            <a:picLocks noChangeAspect="1"/>
          </p:cNvPicPr>
          <p:nvPr/>
        </p:nvPicPr>
        <p:blipFill rotWithShape="1">
          <a:blip r:embed="rId5"/>
          <a:srcRect b="43700"/>
          <a:stretch/>
        </p:blipFill>
        <p:spPr bwMode="auto">
          <a:xfrm>
            <a:off x="8155578" y="6302889"/>
            <a:ext cx="1396827" cy="550987"/>
          </a:xfrm>
          <a:prstGeom prst="rect">
            <a:avLst/>
          </a:prstGeom>
        </p:spPr>
      </p:pic>
    </p:spTree>
    <p:extLst>
      <p:ext uri="{BB962C8B-B14F-4D97-AF65-F5344CB8AC3E}">
        <p14:creationId xmlns:p14="http://schemas.microsoft.com/office/powerpoint/2010/main" val="404891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bSS_PbSS_RT_1_b1_2">
            <a:hlinkClick r:id="" action="ppaction://media"/>
            <a:extLst>
              <a:ext uri="{FF2B5EF4-FFF2-40B4-BE49-F238E27FC236}">
                <a16:creationId xmlns:a16="http://schemas.microsoft.com/office/drawing/2014/main" id="{60CB24EE-A361-3BD6-C26C-E67E106A69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6912" y="958452"/>
            <a:ext cx="9408000" cy="5292000"/>
          </a:xfrm>
          <a:prstGeom prst="rect">
            <a:avLst/>
          </a:prstGeom>
        </p:spPr>
      </p:pic>
      <p:sp>
        <p:nvSpPr>
          <p:cNvPr id="2" name="Title 1">
            <a:extLst>
              <a:ext uri="{FF2B5EF4-FFF2-40B4-BE49-F238E27FC236}">
                <a16:creationId xmlns:a16="http://schemas.microsoft.com/office/drawing/2014/main" id="{19B61E38-D9B2-8A88-649C-C62B8FE6D2B6}"/>
              </a:ext>
            </a:extLst>
          </p:cNvPr>
          <p:cNvSpPr>
            <a:spLocks noGrp="1"/>
          </p:cNvSpPr>
          <p:nvPr>
            <p:ph type="title"/>
          </p:nvPr>
        </p:nvSpPr>
        <p:spPr/>
        <p:txBody>
          <a:bodyPr/>
          <a:lstStyle/>
          <a:p>
            <a:r>
              <a:rPr lang="en-GB" dirty="0"/>
              <a:t>Sandwich strength test (RT): FR4 failure (</a:t>
            </a:r>
            <a:r>
              <a:rPr lang="en-GB" dirty="0" err="1"/>
              <a:t>deglue</a:t>
            </a:r>
            <a:r>
              <a:rPr lang="en-GB" dirty="0"/>
              <a:t>)</a:t>
            </a:r>
          </a:p>
        </p:txBody>
      </p:sp>
      <p:sp>
        <p:nvSpPr>
          <p:cNvPr id="3" name="Slide Number Placeholder 2">
            <a:extLst>
              <a:ext uri="{FF2B5EF4-FFF2-40B4-BE49-F238E27FC236}">
                <a16:creationId xmlns:a16="http://schemas.microsoft.com/office/drawing/2014/main" id="{54C7A993-EC1B-6E01-26DB-56FBFC14B7F1}"/>
              </a:ext>
            </a:extLst>
          </p:cNvPr>
          <p:cNvSpPr>
            <a:spLocks noGrp="1"/>
          </p:cNvSpPr>
          <p:nvPr>
            <p:ph type="sldNum" sz="quarter" idx="12"/>
          </p:nvPr>
        </p:nvSpPr>
        <p:spPr/>
        <p:txBody>
          <a:bodyPr/>
          <a:lstStyle/>
          <a:p>
            <a:fld id="{36B5EA5A-BC32-A742-B11B-8E7414D5B535}" type="slidenum">
              <a:rPr lang="en-US" smtClean="0"/>
              <a:pPr/>
              <a:t>11</a:t>
            </a:fld>
            <a:endParaRPr lang="en-US" dirty="0"/>
          </a:p>
        </p:txBody>
      </p:sp>
      <p:cxnSp>
        <p:nvCxnSpPr>
          <p:cNvPr id="14" name="Straight Arrow Connector 13">
            <a:extLst>
              <a:ext uri="{FF2B5EF4-FFF2-40B4-BE49-F238E27FC236}">
                <a16:creationId xmlns:a16="http://schemas.microsoft.com/office/drawing/2014/main" id="{D829EFE7-BE7E-9064-09E2-4DD712E8DF6C}"/>
              </a:ext>
            </a:extLst>
          </p:cNvPr>
          <p:cNvCxnSpPr/>
          <p:nvPr/>
        </p:nvCxnSpPr>
        <p:spPr>
          <a:xfrm flipV="1">
            <a:off x="3973860" y="3582442"/>
            <a:ext cx="0" cy="2880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8F4326-3198-3B9D-E536-F9183DFEA980}"/>
              </a:ext>
            </a:extLst>
          </p:cNvPr>
          <p:cNvCxnSpPr/>
          <p:nvPr/>
        </p:nvCxnSpPr>
        <p:spPr>
          <a:xfrm flipV="1">
            <a:off x="4511824" y="3582442"/>
            <a:ext cx="0" cy="2880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468894-2BBA-BC61-8D98-FDA10FCB2FA1}"/>
              </a:ext>
            </a:extLst>
          </p:cNvPr>
          <p:cNvCxnSpPr>
            <a:cxnSpLocks/>
          </p:cNvCxnSpPr>
          <p:nvPr/>
        </p:nvCxnSpPr>
        <p:spPr>
          <a:xfrm>
            <a:off x="4298975" y="2937210"/>
            <a:ext cx="0" cy="2904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AED246A-2BEC-EB49-D86B-BF428D0BA4AE}"/>
              </a:ext>
            </a:extLst>
          </p:cNvPr>
          <p:cNvCxnSpPr>
            <a:cxnSpLocks/>
          </p:cNvCxnSpPr>
          <p:nvPr/>
        </p:nvCxnSpPr>
        <p:spPr>
          <a:xfrm>
            <a:off x="4079776" y="2947070"/>
            <a:ext cx="0" cy="2904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7FFCDE2-52EC-C5FC-4F9B-14137B4C1A8F}"/>
              </a:ext>
            </a:extLst>
          </p:cNvPr>
          <p:cNvPicPr>
            <a:picLocks noChangeAspect="1"/>
          </p:cNvPicPr>
          <p:nvPr/>
        </p:nvPicPr>
        <p:blipFill>
          <a:blip r:embed="rId5"/>
          <a:stretch>
            <a:fillRect/>
          </a:stretch>
        </p:blipFill>
        <p:spPr>
          <a:xfrm rot="5400000">
            <a:off x="-789226" y="3111713"/>
            <a:ext cx="3621585" cy="1228398"/>
          </a:xfrm>
          <a:prstGeom prst="rect">
            <a:avLst/>
          </a:prstGeom>
        </p:spPr>
      </p:pic>
      <p:pic>
        <p:nvPicPr>
          <p:cNvPr id="23" name="Picture 22" descr="A ruler and a piece of paper&#10;&#10;Description automatically generated">
            <a:extLst>
              <a:ext uri="{FF2B5EF4-FFF2-40B4-BE49-F238E27FC236}">
                <a16:creationId xmlns:a16="http://schemas.microsoft.com/office/drawing/2014/main" id="{F5AFF234-A4A6-6919-3BEC-3A6C8D3D9FDA}"/>
              </a:ext>
            </a:extLst>
          </p:cNvPr>
          <p:cNvPicPr>
            <a:picLocks noChangeAspect="1"/>
          </p:cNvPicPr>
          <p:nvPr/>
        </p:nvPicPr>
        <p:blipFill rotWithShape="1">
          <a:blip r:embed="rId6"/>
          <a:srcRect l="35037" r="32675"/>
          <a:stretch/>
        </p:blipFill>
        <p:spPr>
          <a:xfrm rot="10800000">
            <a:off x="1812786" y="1916212"/>
            <a:ext cx="1558600" cy="3620492"/>
          </a:xfrm>
          <a:prstGeom prst="rect">
            <a:avLst/>
          </a:prstGeom>
        </p:spPr>
      </p:pic>
      <p:sp>
        <p:nvSpPr>
          <p:cNvPr id="24" name="TextBox 23">
            <a:extLst>
              <a:ext uri="{FF2B5EF4-FFF2-40B4-BE49-F238E27FC236}">
                <a16:creationId xmlns:a16="http://schemas.microsoft.com/office/drawing/2014/main" id="{709ADED0-5929-4A29-7D02-D754E7AE0AB5}"/>
              </a:ext>
            </a:extLst>
          </p:cNvPr>
          <p:cNvSpPr txBox="1"/>
          <p:nvPr/>
        </p:nvSpPr>
        <p:spPr>
          <a:xfrm>
            <a:off x="9552384" y="1696775"/>
            <a:ext cx="1512168" cy="276999"/>
          </a:xfrm>
          <a:prstGeom prst="rect">
            <a:avLst/>
          </a:prstGeom>
          <a:noFill/>
        </p:spPr>
        <p:txBody>
          <a:bodyPr wrap="square" lIns="0" tIns="0" rIns="0" bIns="0" rtlCol="0">
            <a:spAutoFit/>
          </a:bodyPr>
          <a:lstStyle/>
          <a:p>
            <a:pPr algn="l"/>
            <a:r>
              <a:rPr lang="en-GB" dirty="0">
                <a:solidFill>
                  <a:srgbClr val="000000"/>
                </a:solidFill>
              </a:rPr>
              <a:t>PbSS_RT_1</a:t>
            </a:r>
          </a:p>
        </p:txBody>
      </p:sp>
      <p:sp>
        <p:nvSpPr>
          <p:cNvPr id="4" name="TextBox 3">
            <a:extLst>
              <a:ext uri="{FF2B5EF4-FFF2-40B4-BE49-F238E27FC236}">
                <a16:creationId xmlns:a16="http://schemas.microsoft.com/office/drawing/2014/main" id="{D0EB3AD7-8EA5-F62E-E661-283E2F1122BD}"/>
              </a:ext>
            </a:extLst>
          </p:cNvPr>
          <p:cNvSpPr txBox="1"/>
          <p:nvPr/>
        </p:nvSpPr>
        <p:spPr>
          <a:xfrm>
            <a:off x="9337554" y="6266328"/>
            <a:ext cx="1698454" cy="600164"/>
          </a:xfrm>
          <a:prstGeom prst="rect">
            <a:avLst/>
          </a:prstGeom>
          <a:noFill/>
        </p:spPr>
        <p:txBody>
          <a:bodyPr wrap="square">
            <a:spAutoFit/>
          </a:bodyPr>
          <a:lstStyle/>
          <a:p>
            <a:pPr algn="r">
              <a:defRPr/>
            </a:pPr>
            <a:r>
              <a:rPr lang="en-US" sz="1100" b="1" i="1" dirty="0"/>
              <a:t>B. Ruiz </a:t>
            </a:r>
            <a:r>
              <a:rPr lang="en-US" sz="1100" b="1" i="1" dirty="0" err="1"/>
              <a:t>Palenzuela</a:t>
            </a:r>
            <a:endParaRPr lang="en-US" sz="1100" b="1" i="1" dirty="0"/>
          </a:p>
          <a:p>
            <a:pPr algn="r">
              <a:defRPr/>
            </a:pPr>
            <a:r>
              <a:rPr lang="en-US" sz="1100" b="1" i="1" dirty="0"/>
              <a:t>E. Rodríguez Castro</a:t>
            </a:r>
          </a:p>
          <a:p>
            <a:pPr algn="r">
              <a:defRPr/>
            </a:pPr>
            <a:r>
              <a:rPr lang="en-US" sz="1100" b="1" i="1" dirty="0"/>
              <a:t>I. Avilés Santillana</a:t>
            </a:r>
          </a:p>
        </p:txBody>
      </p:sp>
      <p:pic>
        <p:nvPicPr>
          <p:cNvPr id="7" name="Picture 6">
            <a:extLst>
              <a:ext uri="{FF2B5EF4-FFF2-40B4-BE49-F238E27FC236}">
                <a16:creationId xmlns:a16="http://schemas.microsoft.com/office/drawing/2014/main" id="{747B9BB2-544C-118B-F9EE-EED22BCC88A9}"/>
              </a:ext>
            </a:extLst>
          </p:cNvPr>
          <p:cNvPicPr>
            <a:picLocks noChangeAspect="1"/>
          </p:cNvPicPr>
          <p:nvPr/>
        </p:nvPicPr>
        <p:blipFill rotWithShape="1">
          <a:blip r:embed="rId7"/>
          <a:srcRect b="43700"/>
          <a:stretch/>
        </p:blipFill>
        <p:spPr bwMode="auto">
          <a:xfrm>
            <a:off x="8155578" y="6302889"/>
            <a:ext cx="1396827" cy="550987"/>
          </a:xfrm>
          <a:prstGeom prst="rect">
            <a:avLst/>
          </a:prstGeom>
        </p:spPr>
      </p:pic>
    </p:spTree>
    <p:extLst>
      <p:ext uri="{BB962C8B-B14F-4D97-AF65-F5344CB8AC3E}">
        <p14:creationId xmlns:p14="http://schemas.microsoft.com/office/powerpoint/2010/main" val="31649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bSS_PbSS_RT_1_b1_3">
            <a:hlinkClick r:id="" action="ppaction://media"/>
            <a:extLst>
              <a:ext uri="{FF2B5EF4-FFF2-40B4-BE49-F238E27FC236}">
                <a16:creationId xmlns:a16="http://schemas.microsoft.com/office/drawing/2014/main" id="{44ADDB8C-7322-585B-0DA2-CEEFFFDC0D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6912" y="958452"/>
            <a:ext cx="9408000" cy="5292000"/>
          </a:xfrm>
          <a:prstGeom prst="rect">
            <a:avLst/>
          </a:prstGeom>
        </p:spPr>
      </p:pic>
      <p:sp>
        <p:nvSpPr>
          <p:cNvPr id="2" name="Title 1">
            <a:extLst>
              <a:ext uri="{FF2B5EF4-FFF2-40B4-BE49-F238E27FC236}">
                <a16:creationId xmlns:a16="http://schemas.microsoft.com/office/drawing/2014/main" id="{19B61E38-D9B2-8A88-649C-C62B8FE6D2B6}"/>
              </a:ext>
            </a:extLst>
          </p:cNvPr>
          <p:cNvSpPr>
            <a:spLocks noGrp="1"/>
          </p:cNvSpPr>
          <p:nvPr>
            <p:ph type="title"/>
          </p:nvPr>
        </p:nvSpPr>
        <p:spPr>
          <a:xfrm>
            <a:off x="407988" y="373592"/>
            <a:ext cx="11520659" cy="612000"/>
          </a:xfrm>
        </p:spPr>
        <p:txBody>
          <a:bodyPr/>
          <a:lstStyle/>
          <a:p>
            <a:r>
              <a:rPr lang="en-GB" dirty="0"/>
              <a:t>Sandwich strength test (RT): Stainless steel failure 1 </a:t>
            </a:r>
          </a:p>
        </p:txBody>
      </p:sp>
      <p:sp>
        <p:nvSpPr>
          <p:cNvPr id="3" name="Slide Number Placeholder 2">
            <a:extLst>
              <a:ext uri="{FF2B5EF4-FFF2-40B4-BE49-F238E27FC236}">
                <a16:creationId xmlns:a16="http://schemas.microsoft.com/office/drawing/2014/main" id="{54C7A993-EC1B-6E01-26DB-56FBFC14B7F1}"/>
              </a:ext>
            </a:extLst>
          </p:cNvPr>
          <p:cNvSpPr>
            <a:spLocks noGrp="1"/>
          </p:cNvSpPr>
          <p:nvPr>
            <p:ph type="sldNum" sz="quarter" idx="12"/>
          </p:nvPr>
        </p:nvSpPr>
        <p:spPr/>
        <p:txBody>
          <a:bodyPr/>
          <a:lstStyle/>
          <a:p>
            <a:fld id="{36B5EA5A-BC32-A742-B11B-8E7414D5B535}" type="slidenum">
              <a:rPr lang="en-US" smtClean="0"/>
              <a:pPr/>
              <a:t>12</a:t>
            </a:fld>
            <a:endParaRPr lang="en-US" dirty="0"/>
          </a:p>
        </p:txBody>
      </p:sp>
      <p:cxnSp>
        <p:nvCxnSpPr>
          <p:cNvPr id="15" name="Straight Arrow Connector 14">
            <a:extLst>
              <a:ext uri="{FF2B5EF4-FFF2-40B4-BE49-F238E27FC236}">
                <a16:creationId xmlns:a16="http://schemas.microsoft.com/office/drawing/2014/main" id="{0F5B6F61-1D77-336E-FA57-03643746474C}"/>
              </a:ext>
            </a:extLst>
          </p:cNvPr>
          <p:cNvCxnSpPr/>
          <p:nvPr/>
        </p:nvCxnSpPr>
        <p:spPr>
          <a:xfrm flipV="1">
            <a:off x="5193808" y="3606350"/>
            <a:ext cx="0" cy="2880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16AFB43-5558-EF6F-0EB6-34A807DF8689}"/>
              </a:ext>
            </a:extLst>
          </p:cNvPr>
          <p:cNvSpPr txBox="1"/>
          <p:nvPr/>
        </p:nvSpPr>
        <p:spPr>
          <a:xfrm>
            <a:off x="9532339" y="3007985"/>
            <a:ext cx="1368152" cy="553998"/>
          </a:xfrm>
          <a:prstGeom prst="rect">
            <a:avLst/>
          </a:prstGeom>
          <a:noFill/>
        </p:spPr>
        <p:txBody>
          <a:bodyPr wrap="square" lIns="0" tIns="0" rIns="0" bIns="0" rtlCol="0">
            <a:spAutoFit/>
          </a:bodyPr>
          <a:lstStyle/>
          <a:p>
            <a:pPr algn="l"/>
            <a:r>
              <a:rPr lang="en-GB" dirty="0"/>
              <a:t>Failure of  AISI layer 1</a:t>
            </a:r>
          </a:p>
        </p:txBody>
      </p:sp>
      <p:sp>
        <p:nvSpPr>
          <p:cNvPr id="17" name="Oval 16">
            <a:extLst>
              <a:ext uri="{FF2B5EF4-FFF2-40B4-BE49-F238E27FC236}">
                <a16:creationId xmlns:a16="http://schemas.microsoft.com/office/drawing/2014/main" id="{B650300F-05CC-5EDF-3500-97A540A3BB93}"/>
              </a:ext>
            </a:extLst>
          </p:cNvPr>
          <p:cNvSpPr/>
          <p:nvPr/>
        </p:nvSpPr>
        <p:spPr>
          <a:xfrm>
            <a:off x="9120337" y="2780928"/>
            <a:ext cx="342994" cy="100811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D5FA893-C5C1-F1DD-C1AB-F4EE2EE73050}"/>
              </a:ext>
            </a:extLst>
          </p:cNvPr>
          <p:cNvSpPr txBox="1"/>
          <p:nvPr/>
        </p:nvSpPr>
        <p:spPr>
          <a:xfrm>
            <a:off x="8004211" y="2464830"/>
            <a:ext cx="1008112" cy="184666"/>
          </a:xfrm>
          <a:prstGeom prst="rect">
            <a:avLst/>
          </a:prstGeom>
          <a:noFill/>
        </p:spPr>
        <p:txBody>
          <a:bodyPr wrap="square" lIns="0" tIns="0" rIns="0" bIns="0" rtlCol="0">
            <a:spAutoFit/>
          </a:bodyPr>
          <a:lstStyle/>
          <a:p>
            <a:pPr algn="l"/>
            <a:r>
              <a:rPr lang="en-GB" sz="1200" dirty="0"/>
              <a:t>Plastified AISI</a:t>
            </a:r>
          </a:p>
        </p:txBody>
      </p:sp>
      <p:sp>
        <p:nvSpPr>
          <p:cNvPr id="20" name="Left Brace 19">
            <a:extLst>
              <a:ext uri="{FF2B5EF4-FFF2-40B4-BE49-F238E27FC236}">
                <a16:creationId xmlns:a16="http://schemas.microsoft.com/office/drawing/2014/main" id="{5AF7145D-B127-8791-101D-B3DAC253E743}"/>
              </a:ext>
            </a:extLst>
          </p:cNvPr>
          <p:cNvSpPr/>
          <p:nvPr/>
        </p:nvSpPr>
        <p:spPr>
          <a:xfrm rot="5400000">
            <a:off x="8400255" y="2071469"/>
            <a:ext cx="216024" cy="1368152"/>
          </a:xfrm>
          <a:prstGeom prst="leftBrace">
            <a:avLst>
              <a:gd name="adj1" fmla="val 8333"/>
              <a:gd name="adj2" fmla="val 4977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28AFB614-D23D-EF6B-BF0C-D6D53DFF1373}"/>
              </a:ext>
            </a:extLst>
          </p:cNvPr>
          <p:cNvSpPr txBox="1"/>
          <p:nvPr/>
        </p:nvSpPr>
        <p:spPr>
          <a:xfrm>
            <a:off x="9552384" y="1696775"/>
            <a:ext cx="1512168" cy="276999"/>
          </a:xfrm>
          <a:prstGeom prst="rect">
            <a:avLst/>
          </a:prstGeom>
          <a:noFill/>
        </p:spPr>
        <p:txBody>
          <a:bodyPr wrap="square" lIns="0" tIns="0" rIns="0" bIns="0" rtlCol="0">
            <a:spAutoFit/>
          </a:bodyPr>
          <a:lstStyle/>
          <a:p>
            <a:pPr algn="l"/>
            <a:r>
              <a:rPr lang="en-GB" dirty="0">
                <a:solidFill>
                  <a:srgbClr val="000000"/>
                </a:solidFill>
              </a:rPr>
              <a:t>PbSS_RT_1</a:t>
            </a:r>
          </a:p>
        </p:txBody>
      </p:sp>
      <p:sp>
        <p:nvSpPr>
          <p:cNvPr id="4" name="TextBox 3">
            <a:extLst>
              <a:ext uri="{FF2B5EF4-FFF2-40B4-BE49-F238E27FC236}">
                <a16:creationId xmlns:a16="http://schemas.microsoft.com/office/drawing/2014/main" id="{7E749B40-C875-41C4-9299-35CF0C0B1D70}"/>
              </a:ext>
            </a:extLst>
          </p:cNvPr>
          <p:cNvSpPr txBox="1"/>
          <p:nvPr/>
        </p:nvSpPr>
        <p:spPr>
          <a:xfrm>
            <a:off x="9337554" y="6266328"/>
            <a:ext cx="1698454" cy="600164"/>
          </a:xfrm>
          <a:prstGeom prst="rect">
            <a:avLst/>
          </a:prstGeom>
          <a:noFill/>
        </p:spPr>
        <p:txBody>
          <a:bodyPr wrap="square">
            <a:spAutoFit/>
          </a:bodyPr>
          <a:lstStyle/>
          <a:p>
            <a:pPr algn="r">
              <a:defRPr/>
            </a:pPr>
            <a:r>
              <a:rPr lang="en-US" sz="1100" b="1" i="1" dirty="0"/>
              <a:t>B. Ruiz </a:t>
            </a:r>
            <a:r>
              <a:rPr lang="en-US" sz="1100" b="1" i="1" dirty="0" err="1"/>
              <a:t>Palenzuela</a:t>
            </a:r>
            <a:endParaRPr lang="en-US" sz="1100" b="1" i="1" dirty="0"/>
          </a:p>
          <a:p>
            <a:pPr algn="r">
              <a:defRPr/>
            </a:pPr>
            <a:r>
              <a:rPr lang="en-US" sz="1100" b="1" i="1" dirty="0"/>
              <a:t>E. Rodríguez Castro</a:t>
            </a:r>
          </a:p>
          <a:p>
            <a:pPr algn="r">
              <a:defRPr/>
            </a:pPr>
            <a:r>
              <a:rPr lang="en-US" sz="1100" b="1" i="1" dirty="0"/>
              <a:t>I. Avilés Santillana</a:t>
            </a:r>
          </a:p>
        </p:txBody>
      </p:sp>
      <p:pic>
        <p:nvPicPr>
          <p:cNvPr id="7" name="Picture 6">
            <a:extLst>
              <a:ext uri="{FF2B5EF4-FFF2-40B4-BE49-F238E27FC236}">
                <a16:creationId xmlns:a16="http://schemas.microsoft.com/office/drawing/2014/main" id="{BF0524D4-5F6A-B4F0-7B0A-C415D9922F23}"/>
              </a:ext>
            </a:extLst>
          </p:cNvPr>
          <p:cNvPicPr>
            <a:picLocks noChangeAspect="1"/>
          </p:cNvPicPr>
          <p:nvPr/>
        </p:nvPicPr>
        <p:blipFill rotWithShape="1">
          <a:blip r:embed="rId5"/>
          <a:srcRect b="43700"/>
          <a:stretch/>
        </p:blipFill>
        <p:spPr bwMode="auto">
          <a:xfrm>
            <a:off x="8155578" y="6302889"/>
            <a:ext cx="1396827" cy="550987"/>
          </a:xfrm>
          <a:prstGeom prst="rect">
            <a:avLst/>
          </a:prstGeom>
        </p:spPr>
      </p:pic>
    </p:spTree>
    <p:extLst>
      <p:ext uri="{BB962C8B-B14F-4D97-AF65-F5344CB8AC3E}">
        <p14:creationId xmlns:p14="http://schemas.microsoft.com/office/powerpoint/2010/main" val="238809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bSS_PbSS_RT_1_b1_4">
            <a:hlinkClick r:id="" action="ppaction://media"/>
            <a:extLst>
              <a:ext uri="{FF2B5EF4-FFF2-40B4-BE49-F238E27FC236}">
                <a16:creationId xmlns:a16="http://schemas.microsoft.com/office/drawing/2014/main" id="{3F89F8B3-3BDE-D465-DEBE-F7AED06A16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2536" y="958452"/>
            <a:ext cx="9408000" cy="5292000"/>
          </a:xfrm>
          <a:prstGeom prst="rect">
            <a:avLst/>
          </a:prstGeom>
        </p:spPr>
      </p:pic>
      <p:sp>
        <p:nvSpPr>
          <p:cNvPr id="2" name="Title 1">
            <a:extLst>
              <a:ext uri="{FF2B5EF4-FFF2-40B4-BE49-F238E27FC236}">
                <a16:creationId xmlns:a16="http://schemas.microsoft.com/office/drawing/2014/main" id="{19B61E38-D9B2-8A88-649C-C62B8FE6D2B6}"/>
              </a:ext>
            </a:extLst>
          </p:cNvPr>
          <p:cNvSpPr>
            <a:spLocks noGrp="1"/>
          </p:cNvSpPr>
          <p:nvPr>
            <p:ph type="title"/>
          </p:nvPr>
        </p:nvSpPr>
        <p:spPr>
          <a:xfrm>
            <a:off x="407988" y="373592"/>
            <a:ext cx="11517977" cy="612000"/>
          </a:xfrm>
        </p:spPr>
        <p:txBody>
          <a:bodyPr/>
          <a:lstStyle/>
          <a:p>
            <a:r>
              <a:rPr lang="en-GB" dirty="0"/>
              <a:t>Sandwich strength test (RT): Stainless steel failure 2 </a:t>
            </a:r>
          </a:p>
        </p:txBody>
      </p:sp>
      <p:sp>
        <p:nvSpPr>
          <p:cNvPr id="3" name="Slide Number Placeholder 2">
            <a:extLst>
              <a:ext uri="{FF2B5EF4-FFF2-40B4-BE49-F238E27FC236}">
                <a16:creationId xmlns:a16="http://schemas.microsoft.com/office/drawing/2014/main" id="{54C7A993-EC1B-6E01-26DB-56FBFC14B7F1}"/>
              </a:ext>
            </a:extLst>
          </p:cNvPr>
          <p:cNvSpPr>
            <a:spLocks noGrp="1"/>
          </p:cNvSpPr>
          <p:nvPr>
            <p:ph type="sldNum" sz="quarter" idx="12"/>
          </p:nvPr>
        </p:nvSpPr>
        <p:spPr/>
        <p:txBody>
          <a:bodyPr/>
          <a:lstStyle/>
          <a:p>
            <a:fld id="{36B5EA5A-BC32-A742-B11B-8E7414D5B535}" type="slidenum">
              <a:rPr lang="en-US" smtClean="0"/>
              <a:pPr/>
              <a:t>13</a:t>
            </a:fld>
            <a:endParaRPr lang="en-US" dirty="0"/>
          </a:p>
        </p:txBody>
      </p:sp>
      <p:cxnSp>
        <p:nvCxnSpPr>
          <p:cNvPr id="13" name="Straight Arrow Connector 12">
            <a:extLst>
              <a:ext uri="{FF2B5EF4-FFF2-40B4-BE49-F238E27FC236}">
                <a16:creationId xmlns:a16="http://schemas.microsoft.com/office/drawing/2014/main" id="{88E0A311-53F4-527A-5A65-EBA7ABC2A6B2}"/>
              </a:ext>
            </a:extLst>
          </p:cNvPr>
          <p:cNvCxnSpPr>
            <a:cxnSpLocks/>
          </p:cNvCxnSpPr>
          <p:nvPr/>
        </p:nvCxnSpPr>
        <p:spPr>
          <a:xfrm flipH="1">
            <a:off x="5306562" y="2958852"/>
            <a:ext cx="2683" cy="2880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D345D14-8E69-234B-65B0-3EED8225DE3A}"/>
              </a:ext>
            </a:extLst>
          </p:cNvPr>
          <p:cNvSpPr txBox="1"/>
          <p:nvPr/>
        </p:nvSpPr>
        <p:spPr>
          <a:xfrm>
            <a:off x="9764486" y="3770932"/>
            <a:ext cx="1368152" cy="553998"/>
          </a:xfrm>
          <a:prstGeom prst="rect">
            <a:avLst/>
          </a:prstGeom>
          <a:noFill/>
        </p:spPr>
        <p:txBody>
          <a:bodyPr wrap="square" lIns="0" tIns="0" rIns="0" bIns="0" rtlCol="0">
            <a:spAutoFit/>
          </a:bodyPr>
          <a:lstStyle/>
          <a:p>
            <a:pPr algn="l"/>
            <a:r>
              <a:rPr lang="en-GB" dirty="0"/>
              <a:t>Failure of AISI layer 2</a:t>
            </a:r>
          </a:p>
        </p:txBody>
      </p:sp>
      <p:sp>
        <p:nvSpPr>
          <p:cNvPr id="16" name="Oval 15">
            <a:extLst>
              <a:ext uri="{FF2B5EF4-FFF2-40B4-BE49-F238E27FC236}">
                <a16:creationId xmlns:a16="http://schemas.microsoft.com/office/drawing/2014/main" id="{656153AC-43A5-E6FB-B593-3AB7DBA36172}"/>
              </a:ext>
            </a:extLst>
          </p:cNvPr>
          <p:cNvSpPr/>
          <p:nvPr/>
        </p:nvSpPr>
        <p:spPr>
          <a:xfrm>
            <a:off x="9337554" y="3586743"/>
            <a:ext cx="342994" cy="92237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1540EA33-F19B-F6AB-E8DF-7EE626B194D1}"/>
              </a:ext>
            </a:extLst>
          </p:cNvPr>
          <p:cNvSpPr txBox="1"/>
          <p:nvPr/>
        </p:nvSpPr>
        <p:spPr>
          <a:xfrm>
            <a:off x="9552384" y="1696775"/>
            <a:ext cx="1512168" cy="276999"/>
          </a:xfrm>
          <a:prstGeom prst="rect">
            <a:avLst/>
          </a:prstGeom>
          <a:noFill/>
        </p:spPr>
        <p:txBody>
          <a:bodyPr wrap="square" lIns="0" tIns="0" rIns="0" bIns="0" rtlCol="0">
            <a:spAutoFit/>
          </a:bodyPr>
          <a:lstStyle/>
          <a:p>
            <a:pPr algn="l"/>
            <a:r>
              <a:rPr lang="en-GB" dirty="0">
                <a:solidFill>
                  <a:srgbClr val="000000"/>
                </a:solidFill>
              </a:rPr>
              <a:t>PbSS_RT_1</a:t>
            </a:r>
          </a:p>
        </p:txBody>
      </p:sp>
      <p:sp>
        <p:nvSpPr>
          <p:cNvPr id="7" name="TextBox 6">
            <a:extLst>
              <a:ext uri="{FF2B5EF4-FFF2-40B4-BE49-F238E27FC236}">
                <a16:creationId xmlns:a16="http://schemas.microsoft.com/office/drawing/2014/main" id="{D71E23BE-8337-1110-0920-CD27DE4D2F34}"/>
              </a:ext>
            </a:extLst>
          </p:cNvPr>
          <p:cNvSpPr txBox="1"/>
          <p:nvPr/>
        </p:nvSpPr>
        <p:spPr>
          <a:xfrm>
            <a:off x="9337554" y="6266328"/>
            <a:ext cx="1698454" cy="600164"/>
          </a:xfrm>
          <a:prstGeom prst="rect">
            <a:avLst/>
          </a:prstGeom>
          <a:noFill/>
        </p:spPr>
        <p:txBody>
          <a:bodyPr wrap="square">
            <a:spAutoFit/>
          </a:bodyPr>
          <a:lstStyle/>
          <a:p>
            <a:pPr algn="r">
              <a:defRPr/>
            </a:pPr>
            <a:r>
              <a:rPr lang="en-US" sz="1100" b="1" i="1" dirty="0"/>
              <a:t>B. Ruiz </a:t>
            </a:r>
            <a:r>
              <a:rPr lang="en-US" sz="1100" b="1" i="1" dirty="0" err="1"/>
              <a:t>Palenzuela</a:t>
            </a:r>
            <a:endParaRPr lang="en-US" sz="1100" b="1" i="1" dirty="0"/>
          </a:p>
          <a:p>
            <a:pPr algn="r">
              <a:defRPr/>
            </a:pPr>
            <a:r>
              <a:rPr lang="en-US" sz="1100" b="1" i="1" dirty="0"/>
              <a:t>E. Rodríguez Castro</a:t>
            </a:r>
          </a:p>
          <a:p>
            <a:pPr algn="r">
              <a:defRPr/>
            </a:pPr>
            <a:r>
              <a:rPr lang="en-US" sz="1100" b="1" i="1" dirty="0"/>
              <a:t>I. Avilés Santillana</a:t>
            </a:r>
          </a:p>
        </p:txBody>
      </p:sp>
      <p:pic>
        <p:nvPicPr>
          <p:cNvPr id="8" name="Picture 7">
            <a:extLst>
              <a:ext uri="{FF2B5EF4-FFF2-40B4-BE49-F238E27FC236}">
                <a16:creationId xmlns:a16="http://schemas.microsoft.com/office/drawing/2014/main" id="{72EB96A5-03B4-F403-FE4C-F7F1955895F2}"/>
              </a:ext>
            </a:extLst>
          </p:cNvPr>
          <p:cNvPicPr>
            <a:picLocks noChangeAspect="1"/>
          </p:cNvPicPr>
          <p:nvPr/>
        </p:nvPicPr>
        <p:blipFill rotWithShape="1">
          <a:blip r:embed="rId5"/>
          <a:srcRect b="43700"/>
          <a:stretch/>
        </p:blipFill>
        <p:spPr bwMode="auto">
          <a:xfrm>
            <a:off x="8155578" y="6302889"/>
            <a:ext cx="1396827" cy="550987"/>
          </a:xfrm>
          <a:prstGeom prst="rect">
            <a:avLst/>
          </a:prstGeom>
        </p:spPr>
      </p:pic>
    </p:spTree>
    <p:extLst>
      <p:ext uri="{BB962C8B-B14F-4D97-AF65-F5344CB8AC3E}">
        <p14:creationId xmlns:p14="http://schemas.microsoft.com/office/powerpoint/2010/main" val="15117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1E38-D9B2-8A88-649C-C62B8FE6D2B6}"/>
              </a:ext>
            </a:extLst>
          </p:cNvPr>
          <p:cNvSpPr>
            <a:spLocks noGrp="1"/>
          </p:cNvSpPr>
          <p:nvPr>
            <p:ph type="title"/>
          </p:nvPr>
        </p:nvSpPr>
        <p:spPr/>
        <p:txBody>
          <a:bodyPr/>
          <a:lstStyle/>
          <a:p>
            <a:r>
              <a:rPr lang="en-GB" dirty="0"/>
              <a:t>Sandwich strength test (RT): Sandwich failure </a:t>
            </a:r>
          </a:p>
        </p:txBody>
      </p:sp>
      <p:sp>
        <p:nvSpPr>
          <p:cNvPr id="3" name="Slide Number Placeholder 2">
            <a:extLst>
              <a:ext uri="{FF2B5EF4-FFF2-40B4-BE49-F238E27FC236}">
                <a16:creationId xmlns:a16="http://schemas.microsoft.com/office/drawing/2014/main" id="{54C7A993-EC1B-6E01-26DB-56FBFC14B7F1}"/>
              </a:ext>
            </a:extLst>
          </p:cNvPr>
          <p:cNvSpPr>
            <a:spLocks noGrp="1"/>
          </p:cNvSpPr>
          <p:nvPr>
            <p:ph type="sldNum" sz="quarter" idx="12"/>
          </p:nvPr>
        </p:nvSpPr>
        <p:spPr/>
        <p:txBody>
          <a:bodyPr/>
          <a:lstStyle/>
          <a:p>
            <a:fld id="{36B5EA5A-BC32-A742-B11B-8E7414D5B535}" type="slidenum">
              <a:rPr lang="en-US" smtClean="0"/>
              <a:pPr/>
              <a:t>14</a:t>
            </a:fld>
            <a:endParaRPr lang="en-US" dirty="0"/>
          </a:p>
        </p:txBody>
      </p:sp>
      <p:pic>
        <p:nvPicPr>
          <p:cNvPr id="12" name="PbSS_PbSS_RT_1_b1_5">
            <a:hlinkClick r:id="" action="ppaction://media"/>
            <a:extLst>
              <a:ext uri="{FF2B5EF4-FFF2-40B4-BE49-F238E27FC236}">
                <a16:creationId xmlns:a16="http://schemas.microsoft.com/office/drawing/2014/main" id="{A89C31B8-7440-C256-C76F-735C29A915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6913" y="958452"/>
            <a:ext cx="9407999" cy="5292000"/>
          </a:xfrm>
          <a:prstGeom prst="rect">
            <a:avLst/>
          </a:prstGeom>
        </p:spPr>
      </p:pic>
      <p:pic>
        <p:nvPicPr>
          <p:cNvPr id="7" name="Picture 6">
            <a:extLst>
              <a:ext uri="{FF2B5EF4-FFF2-40B4-BE49-F238E27FC236}">
                <a16:creationId xmlns:a16="http://schemas.microsoft.com/office/drawing/2014/main" id="{69952104-D006-1E45-07B6-95DA937EB19B}"/>
              </a:ext>
            </a:extLst>
          </p:cNvPr>
          <p:cNvPicPr>
            <a:picLocks noChangeAspect="1"/>
          </p:cNvPicPr>
          <p:nvPr/>
        </p:nvPicPr>
        <p:blipFill>
          <a:blip r:embed="rId5"/>
          <a:stretch>
            <a:fillRect/>
          </a:stretch>
        </p:blipFill>
        <p:spPr>
          <a:xfrm rot="5400000">
            <a:off x="-875048" y="2714712"/>
            <a:ext cx="4905698" cy="1620787"/>
          </a:xfrm>
          <a:prstGeom prst="rect">
            <a:avLst/>
          </a:prstGeom>
        </p:spPr>
      </p:pic>
      <p:sp>
        <p:nvSpPr>
          <p:cNvPr id="13" name="TextBox 12">
            <a:extLst>
              <a:ext uri="{FF2B5EF4-FFF2-40B4-BE49-F238E27FC236}">
                <a16:creationId xmlns:a16="http://schemas.microsoft.com/office/drawing/2014/main" id="{573ECB4A-850D-508E-36C6-F0789E890567}"/>
              </a:ext>
            </a:extLst>
          </p:cNvPr>
          <p:cNvSpPr txBox="1"/>
          <p:nvPr/>
        </p:nvSpPr>
        <p:spPr>
          <a:xfrm>
            <a:off x="9502387" y="3717032"/>
            <a:ext cx="1224136" cy="492443"/>
          </a:xfrm>
          <a:prstGeom prst="rect">
            <a:avLst/>
          </a:prstGeom>
          <a:noFill/>
        </p:spPr>
        <p:txBody>
          <a:bodyPr wrap="square" lIns="0" tIns="0" rIns="0" bIns="0" rtlCol="0">
            <a:spAutoFit/>
          </a:bodyPr>
          <a:lstStyle/>
          <a:p>
            <a:pPr algn="ctr"/>
            <a:r>
              <a:rPr lang="en-GB" sz="1600" dirty="0"/>
              <a:t>Only lead is working</a:t>
            </a:r>
          </a:p>
        </p:txBody>
      </p:sp>
      <p:sp>
        <p:nvSpPr>
          <p:cNvPr id="14" name="Left Brace 13">
            <a:extLst>
              <a:ext uri="{FF2B5EF4-FFF2-40B4-BE49-F238E27FC236}">
                <a16:creationId xmlns:a16="http://schemas.microsoft.com/office/drawing/2014/main" id="{22C04C1F-56E4-8D94-0CCE-4AEC14692BC4}"/>
              </a:ext>
            </a:extLst>
          </p:cNvPr>
          <p:cNvSpPr/>
          <p:nvPr/>
        </p:nvSpPr>
        <p:spPr>
          <a:xfrm rot="5400000">
            <a:off x="9970985" y="3755920"/>
            <a:ext cx="216024" cy="1107015"/>
          </a:xfrm>
          <a:prstGeom prst="leftBrace">
            <a:avLst>
              <a:gd name="adj1" fmla="val 8333"/>
              <a:gd name="adj2" fmla="val 4977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16928BCF-E447-FD2D-7918-3CEE3988B8F7}"/>
              </a:ext>
            </a:extLst>
          </p:cNvPr>
          <p:cNvSpPr txBox="1"/>
          <p:nvPr/>
        </p:nvSpPr>
        <p:spPr>
          <a:xfrm>
            <a:off x="9552384" y="1696775"/>
            <a:ext cx="1512168" cy="276999"/>
          </a:xfrm>
          <a:prstGeom prst="rect">
            <a:avLst/>
          </a:prstGeom>
          <a:noFill/>
        </p:spPr>
        <p:txBody>
          <a:bodyPr wrap="square" lIns="0" tIns="0" rIns="0" bIns="0" rtlCol="0">
            <a:spAutoFit/>
          </a:bodyPr>
          <a:lstStyle/>
          <a:p>
            <a:pPr algn="l"/>
            <a:r>
              <a:rPr lang="en-GB" dirty="0">
                <a:solidFill>
                  <a:srgbClr val="000000"/>
                </a:solidFill>
              </a:rPr>
              <a:t>PbSS_RT_1</a:t>
            </a:r>
          </a:p>
        </p:txBody>
      </p:sp>
      <p:sp>
        <p:nvSpPr>
          <p:cNvPr id="4" name="TextBox 3">
            <a:extLst>
              <a:ext uri="{FF2B5EF4-FFF2-40B4-BE49-F238E27FC236}">
                <a16:creationId xmlns:a16="http://schemas.microsoft.com/office/drawing/2014/main" id="{A67BBD53-B329-98DF-26FE-BD9DC1734200}"/>
              </a:ext>
            </a:extLst>
          </p:cNvPr>
          <p:cNvSpPr txBox="1"/>
          <p:nvPr/>
        </p:nvSpPr>
        <p:spPr>
          <a:xfrm>
            <a:off x="9337554" y="6266328"/>
            <a:ext cx="1698454" cy="600164"/>
          </a:xfrm>
          <a:prstGeom prst="rect">
            <a:avLst/>
          </a:prstGeom>
          <a:noFill/>
        </p:spPr>
        <p:txBody>
          <a:bodyPr wrap="square">
            <a:spAutoFit/>
          </a:bodyPr>
          <a:lstStyle/>
          <a:p>
            <a:pPr algn="r">
              <a:defRPr/>
            </a:pPr>
            <a:r>
              <a:rPr lang="en-US" sz="1100" b="1" i="1" dirty="0"/>
              <a:t>B. Ruiz </a:t>
            </a:r>
            <a:r>
              <a:rPr lang="en-US" sz="1100" b="1" i="1" dirty="0" err="1"/>
              <a:t>Palenzuela</a:t>
            </a:r>
            <a:endParaRPr lang="en-US" sz="1100" b="1" i="1" dirty="0"/>
          </a:p>
          <a:p>
            <a:pPr algn="r">
              <a:defRPr/>
            </a:pPr>
            <a:r>
              <a:rPr lang="en-US" sz="1100" b="1" i="1" dirty="0"/>
              <a:t>E. Rodríguez Castro</a:t>
            </a:r>
          </a:p>
          <a:p>
            <a:pPr algn="r">
              <a:defRPr/>
            </a:pPr>
            <a:r>
              <a:rPr lang="en-US" sz="1100" b="1" i="1" dirty="0"/>
              <a:t>I. Avilés Santillana</a:t>
            </a:r>
          </a:p>
        </p:txBody>
      </p:sp>
      <p:pic>
        <p:nvPicPr>
          <p:cNvPr id="8" name="Picture 7">
            <a:extLst>
              <a:ext uri="{FF2B5EF4-FFF2-40B4-BE49-F238E27FC236}">
                <a16:creationId xmlns:a16="http://schemas.microsoft.com/office/drawing/2014/main" id="{5AE90DD2-BC1F-25A3-400E-BF5FAC8839BC}"/>
              </a:ext>
            </a:extLst>
          </p:cNvPr>
          <p:cNvPicPr>
            <a:picLocks noChangeAspect="1"/>
          </p:cNvPicPr>
          <p:nvPr/>
        </p:nvPicPr>
        <p:blipFill rotWithShape="1">
          <a:blip r:embed="rId6"/>
          <a:srcRect b="43700"/>
          <a:stretch/>
        </p:blipFill>
        <p:spPr bwMode="auto">
          <a:xfrm>
            <a:off x="8155578" y="6302889"/>
            <a:ext cx="1396827" cy="550987"/>
          </a:xfrm>
          <a:prstGeom prst="rect">
            <a:avLst/>
          </a:prstGeom>
        </p:spPr>
      </p:pic>
    </p:spTree>
    <p:extLst>
      <p:ext uri="{BB962C8B-B14F-4D97-AF65-F5344CB8AC3E}">
        <p14:creationId xmlns:p14="http://schemas.microsoft.com/office/powerpoint/2010/main" val="147821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55D3B0-4B50-3071-FD33-767770E08F2D}"/>
              </a:ext>
            </a:extLst>
          </p:cNvPr>
          <p:cNvSpPr>
            <a:spLocks noGrp="1"/>
          </p:cNvSpPr>
          <p:nvPr>
            <p:ph idx="1"/>
          </p:nvPr>
        </p:nvSpPr>
        <p:spPr>
          <a:xfrm>
            <a:off x="407988" y="985593"/>
            <a:ext cx="3708399" cy="5251719"/>
          </a:xfrm>
        </p:spPr>
        <p:txBody>
          <a:bodyPr/>
          <a:lstStyle/>
          <a:p>
            <a:pPr algn="ctr"/>
            <a:r>
              <a:rPr lang="en-GB" b="1" u="sng" dirty="0"/>
              <a:t>Pins attached to the PCB</a:t>
            </a:r>
          </a:p>
          <a:p>
            <a:r>
              <a:rPr lang="en-GB" dirty="0"/>
              <a:t>To be produced and tested.</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solidFill>
                  <a:srgbClr val="00B050"/>
                </a:solidFill>
              </a:rPr>
              <a:t>Exact position and good tolerances.</a:t>
            </a:r>
          </a:p>
          <a:p>
            <a:r>
              <a:rPr lang="en-GB" dirty="0">
                <a:solidFill>
                  <a:srgbClr val="C00000"/>
                </a:solidFill>
              </a:rPr>
              <a:t>Concentrated forces.</a:t>
            </a:r>
          </a:p>
          <a:p>
            <a:endParaRPr lang="en-GB" dirty="0"/>
          </a:p>
          <a:p>
            <a:endParaRPr lang="en-GB" dirty="0"/>
          </a:p>
        </p:txBody>
      </p:sp>
      <p:sp>
        <p:nvSpPr>
          <p:cNvPr id="3" name="Title 2">
            <a:extLst>
              <a:ext uri="{FF2B5EF4-FFF2-40B4-BE49-F238E27FC236}">
                <a16:creationId xmlns:a16="http://schemas.microsoft.com/office/drawing/2014/main" id="{07865079-6F61-E25B-2239-03646C080D1F}"/>
              </a:ext>
            </a:extLst>
          </p:cNvPr>
          <p:cNvSpPr>
            <a:spLocks noGrp="1"/>
          </p:cNvSpPr>
          <p:nvPr>
            <p:ph type="title"/>
          </p:nvPr>
        </p:nvSpPr>
        <p:spPr/>
        <p:txBody>
          <a:bodyPr/>
          <a:lstStyle/>
          <a:p>
            <a:r>
              <a:rPr lang="en-GB" dirty="0"/>
              <a:t>Spacers options. Variable gap from 1.2 to 2.4 mm</a:t>
            </a:r>
          </a:p>
        </p:txBody>
      </p:sp>
      <p:sp>
        <p:nvSpPr>
          <p:cNvPr id="4" name="Slide Number Placeholder 3">
            <a:extLst>
              <a:ext uri="{FF2B5EF4-FFF2-40B4-BE49-F238E27FC236}">
                <a16:creationId xmlns:a16="http://schemas.microsoft.com/office/drawing/2014/main" id="{F2A03826-C6A4-3107-CF51-C0B749B6F39C}"/>
              </a:ext>
            </a:extLst>
          </p:cNvPr>
          <p:cNvSpPr>
            <a:spLocks noGrp="1"/>
          </p:cNvSpPr>
          <p:nvPr>
            <p:ph type="sldNum" sz="quarter" idx="12"/>
          </p:nvPr>
        </p:nvSpPr>
        <p:spPr/>
        <p:txBody>
          <a:bodyPr/>
          <a:lstStyle/>
          <a:p>
            <a:fld id="{36B5EA5A-BC32-A742-B11B-8E7414D5B535}" type="slidenum">
              <a:rPr lang="en-US" smtClean="0"/>
              <a:pPr/>
              <a:t>15</a:t>
            </a:fld>
            <a:endParaRPr lang="en-US" dirty="0"/>
          </a:p>
        </p:txBody>
      </p:sp>
      <p:sp>
        <p:nvSpPr>
          <p:cNvPr id="5" name="Footer Placeholder 4">
            <a:extLst>
              <a:ext uri="{FF2B5EF4-FFF2-40B4-BE49-F238E27FC236}">
                <a16:creationId xmlns:a16="http://schemas.microsoft.com/office/drawing/2014/main" id="{E3FA843A-DEF3-72F5-7515-6BCF2A0ED9D3}"/>
              </a:ext>
            </a:extLst>
          </p:cNvPr>
          <p:cNvSpPr>
            <a:spLocks noGrp="1"/>
          </p:cNvSpPr>
          <p:nvPr>
            <p:ph type="ftr" sz="quarter" idx="3"/>
          </p:nvPr>
        </p:nvSpPr>
        <p:spPr/>
        <p:txBody>
          <a:bodyPr/>
          <a:lstStyle/>
          <a:p>
            <a:r>
              <a:rPr lang="en-US" dirty="0"/>
              <a:t>ALLEGRO: Noble-liquid calorimeter. Mechanics</a:t>
            </a:r>
          </a:p>
        </p:txBody>
      </p:sp>
      <p:sp>
        <p:nvSpPr>
          <p:cNvPr id="6" name="Date Placeholder 5">
            <a:extLst>
              <a:ext uri="{FF2B5EF4-FFF2-40B4-BE49-F238E27FC236}">
                <a16:creationId xmlns:a16="http://schemas.microsoft.com/office/drawing/2014/main" id="{36327D10-CA4C-F552-9381-15A0155A4656}"/>
              </a:ext>
            </a:extLst>
          </p:cNvPr>
          <p:cNvSpPr>
            <a:spLocks noGrp="1"/>
          </p:cNvSpPr>
          <p:nvPr>
            <p:ph type="dt" sz="half" idx="2"/>
          </p:nvPr>
        </p:nvSpPr>
        <p:spPr/>
        <p:txBody>
          <a:bodyPr/>
          <a:lstStyle/>
          <a:p>
            <a:r>
              <a:rPr lang="de-CH"/>
              <a:t>03/04/2025</a:t>
            </a:r>
            <a:endParaRPr lang="en-US" dirty="0"/>
          </a:p>
        </p:txBody>
      </p:sp>
      <p:sp>
        <p:nvSpPr>
          <p:cNvPr id="7" name="Content Placeholder 1">
            <a:extLst>
              <a:ext uri="{FF2B5EF4-FFF2-40B4-BE49-F238E27FC236}">
                <a16:creationId xmlns:a16="http://schemas.microsoft.com/office/drawing/2014/main" id="{EB4333C7-8C0C-2C3B-6E80-71B88127F080}"/>
              </a:ext>
            </a:extLst>
          </p:cNvPr>
          <p:cNvSpPr txBox="1">
            <a:spLocks/>
          </p:cNvSpPr>
          <p:nvPr/>
        </p:nvSpPr>
        <p:spPr>
          <a:xfrm>
            <a:off x="4236499" y="985593"/>
            <a:ext cx="3780000" cy="5251719"/>
          </a:xfrm>
          <a:prstGeom prst="rect">
            <a:avLst/>
          </a:prstGeom>
        </p:spPr>
        <p:txBody>
          <a:bodyPr vert="horz" lIns="0" tIns="0" rIns="0" bIns="0" rtlCol="0">
            <a:noAutofit/>
          </a:bodyPr>
          <a:lstStyle>
            <a:lvl1pPr marL="0" indent="0" algn="l" defTabSz="914400" rtl="0" eaLnBrk="1" latinLnBrk="0" hangingPunct="1">
              <a:lnSpc>
                <a:spcPct val="90000"/>
              </a:lnSpc>
              <a:spcBef>
                <a:spcPts val="500"/>
              </a:spcBef>
              <a:spcAft>
                <a:spcPts val="300"/>
              </a:spcAft>
              <a:buFont typeface="Arial"/>
              <a:buNone/>
              <a:tabLst/>
              <a:defRPr sz="1800" b="0"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b="1" u="sng" dirty="0"/>
              <a:t>3D printed mesh</a:t>
            </a:r>
          </a:p>
          <a:p>
            <a:r>
              <a:rPr lang="en-GB" dirty="0"/>
              <a:t>Measured and pressure cold tests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solidFill>
                  <a:srgbClr val="00B050"/>
                </a:solidFill>
              </a:rPr>
              <a:t>Distributed force and easy to build.</a:t>
            </a:r>
          </a:p>
          <a:p>
            <a:r>
              <a:rPr lang="en-GB" dirty="0">
                <a:solidFill>
                  <a:srgbClr val="C00000"/>
                </a:solidFill>
              </a:rPr>
              <a:t>Difficult to </a:t>
            </a:r>
            <a:r>
              <a:rPr lang="en-GB" i="1" dirty="0">
                <a:solidFill>
                  <a:srgbClr val="C00000"/>
                </a:solidFill>
              </a:rPr>
              <a:t>characterised</a:t>
            </a:r>
            <a:r>
              <a:rPr lang="en-GB" dirty="0">
                <a:solidFill>
                  <a:srgbClr val="C00000"/>
                </a:solidFill>
              </a:rPr>
              <a:t> the material.</a:t>
            </a:r>
          </a:p>
          <a:p>
            <a:r>
              <a:rPr lang="en-GB" dirty="0">
                <a:solidFill>
                  <a:srgbClr val="C00000"/>
                </a:solidFill>
              </a:rPr>
              <a:t>Burring is needed after printing.</a:t>
            </a:r>
          </a:p>
        </p:txBody>
      </p:sp>
      <p:sp>
        <p:nvSpPr>
          <p:cNvPr id="8" name="Content Placeholder 1">
            <a:extLst>
              <a:ext uri="{FF2B5EF4-FFF2-40B4-BE49-F238E27FC236}">
                <a16:creationId xmlns:a16="http://schemas.microsoft.com/office/drawing/2014/main" id="{528BF6C1-D203-CB75-174F-9A44E508D849}"/>
              </a:ext>
            </a:extLst>
          </p:cNvPr>
          <p:cNvSpPr txBox="1">
            <a:spLocks/>
          </p:cNvSpPr>
          <p:nvPr/>
        </p:nvSpPr>
        <p:spPr>
          <a:xfrm>
            <a:off x="8056257" y="985593"/>
            <a:ext cx="3847867" cy="5251719"/>
          </a:xfrm>
          <a:prstGeom prst="rect">
            <a:avLst/>
          </a:prstGeom>
        </p:spPr>
        <p:txBody>
          <a:bodyPr vert="horz" lIns="0" tIns="0" rIns="0" bIns="0" rtlCol="0">
            <a:noAutofit/>
          </a:bodyPr>
          <a:lstStyle>
            <a:lvl1pPr marL="0" indent="0" algn="l" defTabSz="914400" rtl="0" eaLnBrk="1" latinLnBrk="0" hangingPunct="1">
              <a:lnSpc>
                <a:spcPct val="90000"/>
              </a:lnSpc>
              <a:spcBef>
                <a:spcPts val="500"/>
              </a:spcBef>
              <a:spcAft>
                <a:spcPts val="300"/>
              </a:spcAft>
              <a:buFont typeface="Arial"/>
              <a:buNone/>
              <a:tabLst/>
              <a:defRPr sz="1800" b="0"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b="1" u="sng" dirty="0"/>
              <a:t>Honeycomb paper</a:t>
            </a:r>
          </a:p>
          <a:p>
            <a:r>
              <a:rPr lang="en-GB" dirty="0"/>
              <a:t>Ready for assembly test in 2 months.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solidFill>
                  <a:srgbClr val="00B050"/>
                </a:solidFill>
              </a:rPr>
              <a:t>Distributed force and fast assembly.</a:t>
            </a:r>
          </a:p>
          <a:p>
            <a:r>
              <a:rPr lang="en-GB" dirty="0">
                <a:solidFill>
                  <a:srgbClr val="C00000"/>
                </a:solidFill>
              </a:rPr>
              <a:t>Expensive. Tolerances to be checked.</a:t>
            </a:r>
            <a:endParaRPr lang="en-GB" dirty="0"/>
          </a:p>
        </p:txBody>
      </p:sp>
      <p:pic>
        <p:nvPicPr>
          <p:cNvPr id="9" name="Picture 8">
            <a:extLst>
              <a:ext uri="{FF2B5EF4-FFF2-40B4-BE49-F238E27FC236}">
                <a16:creationId xmlns:a16="http://schemas.microsoft.com/office/drawing/2014/main" id="{D74A8071-D5DA-5C8D-5C81-35796748040C}"/>
              </a:ext>
            </a:extLst>
          </p:cNvPr>
          <p:cNvPicPr>
            <a:picLocks noChangeAspect="1"/>
          </p:cNvPicPr>
          <p:nvPr/>
        </p:nvPicPr>
        <p:blipFill>
          <a:blip r:embed="rId2"/>
          <a:stretch>
            <a:fillRect/>
          </a:stretch>
        </p:blipFill>
        <p:spPr>
          <a:xfrm>
            <a:off x="471998" y="1644623"/>
            <a:ext cx="3535120" cy="1092219"/>
          </a:xfrm>
          <a:prstGeom prst="rect">
            <a:avLst/>
          </a:prstGeom>
        </p:spPr>
      </p:pic>
      <p:pic>
        <p:nvPicPr>
          <p:cNvPr id="16" name="Picture 15">
            <a:extLst>
              <a:ext uri="{FF2B5EF4-FFF2-40B4-BE49-F238E27FC236}">
                <a16:creationId xmlns:a16="http://schemas.microsoft.com/office/drawing/2014/main" id="{3487B890-27A5-66EE-5373-EA4040BFB161}"/>
              </a:ext>
            </a:extLst>
          </p:cNvPr>
          <p:cNvPicPr>
            <a:picLocks noChangeAspect="1"/>
          </p:cNvPicPr>
          <p:nvPr/>
        </p:nvPicPr>
        <p:blipFill>
          <a:blip r:embed="rId3"/>
          <a:stretch>
            <a:fillRect/>
          </a:stretch>
        </p:blipFill>
        <p:spPr>
          <a:xfrm>
            <a:off x="748611" y="3857693"/>
            <a:ext cx="3027151" cy="1507313"/>
          </a:xfrm>
          <a:prstGeom prst="rect">
            <a:avLst/>
          </a:prstGeom>
        </p:spPr>
      </p:pic>
      <p:pic>
        <p:nvPicPr>
          <p:cNvPr id="17" name="Picture 16">
            <a:extLst>
              <a:ext uri="{FF2B5EF4-FFF2-40B4-BE49-F238E27FC236}">
                <a16:creationId xmlns:a16="http://schemas.microsoft.com/office/drawing/2014/main" id="{8E45097B-E508-D03C-CECE-D85718AF650B}"/>
              </a:ext>
            </a:extLst>
          </p:cNvPr>
          <p:cNvPicPr>
            <a:picLocks noChangeAspect="1"/>
          </p:cNvPicPr>
          <p:nvPr/>
        </p:nvPicPr>
        <p:blipFill>
          <a:blip r:embed="rId4"/>
          <a:stretch>
            <a:fillRect/>
          </a:stretch>
        </p:blipFill>
        <p:spPr>
          <a:xfrm>
            <a:off x="476215" y="2786459"/>
            <a:ext cx="3587598" cy="996794"/>
          </a:xfrm>
          <a:prstGeom prst="rect">
            <a:avLst/>
          </a:prstGeom>
        </p:spPr>
      </p:pic>
      <p:pic>
        <p:nvPicPr>
          <p:cNvPr id="19" name="Picture 18">
            <a:extLst>
              <a:ext uri="{FF2B5EF4-FFF2-40B4-BE49-F238E27FC236}">
                <a16:creationId xmlns:a16="http://schemas.microsoft.com/office/drawing/2014/main" id="{D0FECA7C-D0BE-1671-390F-4C6627AD3709}"/>
              </a:ext>
            </a:extLst>
          </p:cNvPr>
          <p:cNvPicPr>
            <a:picLocks noChangeAspect="1"/>
          </p:cNvPicPr>
          <p:nvPr/>
        </p:nvPicPr>
        <p:blipFill>
          <a:blip r:embed="rId5"/>
          <a:stretch>
            <a:fillRect/>
          </a:stretch>
        </p:blipFill>
        <p:spPr>
          <a:xfrm>
            <a:off x="5142059" y="1651230"/>
            <a:ext cx="1941651" cy="1662113"/>
          </a:xfrm>
          <a:prstGeom prst="rect">
            <a:avLst/>
          </a:prstGeom>
        </p:spPr>
      </p:pic>
      <p:pic>
        <p:nvPicPr>
          <p:cNvPr id="20" name="Image 3">
            <a:extLst>
              <a:ext uri="{FF2B5EF4-FFF2-40B4-BE49-F238E27FC236}">
                <a16:creationId xmlns:a16="http://schemas.microsoft.com/office/drawing/2014/main" id="{A4B49586-5F24-97CF-331A-C285B4ADF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667" y="3363162"/>
            <a:ext cx="2954867" cy="1662113"/>
          </a:xfrm>
          <a:prstGeom prst="rect">
            <a:avLst/>
          </a:prstGeom>
          <a:ln>
            <a:solidFill>
              <a:schemeClr val="tx1"/>
            </a:solidFill>
          </a:ln>
        </p:spPr>
      </p:pic>
      <p:pic>
        <p:nvPicPr>
          <p:cNvPr id="22" name="Picture 21">
            <a:extLst>
              <a:ext uri="{FF2B5EF4-FFF2-40B4-BE49-F238E27FC236}">
                <a16:creationId xmlns:a16="http://schemas.microsoft.com/office/drawing/2014/main" id="{42695217-A0B1-196C-1719-3A805793C1C1}"/>
              </a:ext>
            </a:extLst>
          </p:cNvPr>
          <p:cNvPicPr>
            <a:picLocks noChangeAspect="1"/>
          </p:cNvPicPr>
          <p:nvPr/>
        </p:nvPicPr>
        <p:blipFill>
          <a:blip r:embed="rId7"/>
          <a:stretch>
            <a:fillRect/>
          </a:stretch>
        </p:blipFill>
        <p:spPr>
          <a:xfrm>
            <a:off x="8040216" y="3346588"/>
            <a:ext cx="3623149" cy="2126204"/>
          </a:xfrm>
          <a:prstGeom prst="rect">
            <a:avLst/>
          </a:prstGeom>
        </p:spPr>
      </p:pic>
      <p:pic>
        <p:nvPicPr>
          <p:cNvPr id="24" name="Picture 23">
            <a:extLst>
              <a:ext uri="{FF2B5EF4-FFF2-40B4-BE49-F238E27FC236}">
                <a16:creationId xmlns:a16="http://schemas.microsoft.com/office/drawing/2014/main" id="{18D57F88-9FB8-D453-17E3-C52C6CBDCBDF}"/>
              </a:ext>
            </a:extLst>
          </p:cNvPr>
          <p:cNvPicPr>
            <a:picLocks noChangeAspect="1"/>
          </p:cNvPicPr>
          <p:nvPr/>
        </p:nvPicPr>
        <p:blipFill>
          <a:blip r:embed="rId8"/>
          <a:stretch>
            <a:fillRect/>
          </a:stretch>
        </p:blipFill>
        <p:spPr>
          <a:xfrm>
            <a:off x="8532159" y="1665889"/>
            <a:ext cx="2209886" cy="1680699"/>
          </a:xfrm>
          <a:prstGeom prst="rect">
            <a:avLst/>
          </a:prstGeom>
        </p:spPr>
      </p:pic>
    </p:spTree>
    <p:extLst>
      <p:ext uri="{BB962C8B-B14F-4D97-AF65-F5344CB8AC3E}">
        <p14:creationId xmlns:p14="http://schemas.microsoft.com/office/powerpoint/2010/main" val="1343218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D37B3B-245C-235A-DEAD-96C3B1D12490}"/>
              </a:ext>
            </a:extLst>
          </p:cNvPr>
          <p:cNvSpPr>
            <a:spLocks noGrp="1"/>
          </p:cNvSpPr>
          <p:nvPr>
            <p:ph idx="1"/>
          </p:nvPr>
        </p:nvSpPr>
        <p:spPr/>
        <p:txBody>
          <a:bodyPr/>
          <a:lstStyle/>
          <a:p>
            <a:r>
              <a:rPr lang="en-GB" dirty="0"/>
              <a:t>Having front end electronics means that we shall extract a big amount of heat. Heat power of the ATLAS barrel was 2 kW, and for ALLEGRO it is estimated a maximum of 120 kW (2 million channels, 60 </a:t>
            </a:r>
            <a:r>
              <a:rPr lang="en-GB" dirty="0" err="1"/>
              <a:t>mW</a:t>
            </a:r>
            <a:r>
              <a:rPr lang="en-GB" dirty="0"/>
              <a:t>/</a:t>
            </a:r>
            <a:r>
              <a:rPr lang="en-GB" dirty="0" err="1"/>
              <a:t>ch</a:t>
            </a:r>
            <a:r>
              <a:rPr lang="en-GB" dirty="0"/>
              <a:t>).</a:t>
            </a:r>
          </a:p>
          <a:p>
            <a:r>
              <a:rPr lang="en-GB" dirty="0"/>
              <a:t>Global challenges, more and shorter heat exchangers are needed to allocate the nitrogen mass flow (≈1 kg/s) with an acceptable drop pressure. 96 pipes is considered an optimal number for the assembly.</a:t>
            </a:r>
          </a:p>
          <a:p>
            <a:r>
              <a:rPr lang="en-GB" dirty="0"/>
              <a:t>Prevent boiling near the boards: liquid argon conductivity is worse than air and the natural convection is not enough to take the heat from the boards to the heat exchangers.</a:t>
            </a:r>
          </a:p>
          <a:p>
            <a:r>
              <a:rPr lang="en-GB" dirty="0"/>
              <a:t>Pure aluminium plates will connect these parts, so the heat transfer is done by conduction.</a:t>
            </a:r>
          </a:p>
        </p:txBody>
      </p:sp>
      <p:sp>
        <p:nvSpPr>
          <p:cNvPr id="3" name="Title 2">
            <a:extLst>
              <a:ext uri="{FF2B5EF4-FFF2-40B4-BE49-F238E27FC236}">
                <a16:creationId xmlns:a16="http://schemas.microsoft.com/office/drawing/2014/main" id="{5646F2F6-8857-3CE8-50CE-F13F50C4FAC1}"/>
              </a:ext>
            </a:extLst>
          </p:cNvPr>
          <p:cNvSpPr>
            <a:spLocks noGrp="1"/>
          </p:cNvSpPr>
          <p:nvPr>
            <p:ph type="title"/>
          </p:nvPr>
        </p:nvSpPr>
        <p:spPr/>
        <p:txBody>
          <a:bodyPr/>
          <a:lstStyle/>
          <a:p>
            <a:r>
              <a:rPr lang="en-GB" dirty="0"/>
              <a:t>Cooling system for the cold electronics</a:t>
            </a:r>
          </a:p>
        </p:txBody>
      </p:sp>
      <p:sp>
        <p:nvSpPr>
          <p:cNvPr id="4" name="Slide Number Placeholder 3">
            <a:extLst>
              <a:ext uri="{FF2B5EF4-FFF2-40B4-BE49-F238E27FC236}">
                <a16:creationId xmlns:a16="http://schemas.microsoft.com/office/drawing/2014/main" id="{69FFC398-5CB1-2AAF-1A2E-521FFB44E9B8}"/>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
        <p:nvSpPr>
          <p:cNvPr id="5" name="Footer Placeholder 4">
            <a:extLst>
              <a:ext uri="{FF2B5EF4-FFF2-40B4-BE49-F238E27FC236}">
                <a16:creationId xmlns:a16="http://schemas.microsoft.com/office/drawing/2014/main" id="{5A041A49-5BF5-6CD3-BA2F-EDF561FDC475}"/>
              </a:ext>
            </a:extLst>
          </p:cNvPr>
          <p:cNvSpPr>
            <a:spLocks noGrp="1"/>
          </p:cNvSpPr>
          <p:nvPr>
            <p:ph type="ftr" sz="quarter" idx="3"/>
          </p:nvPr>
        </p:nvSpPr>
        <p:spPr/>
        <p:txBody>
          <a:bodyPr/>
          <a:lstStyle/>
          <a:p>
            <a:r>
              <a:rPr lang="en-US" dirty="0"/>
              <a:t>ALLEGRO: Noble-liquid calorimeter. Mechanics</a:t>
            </a:r>
          </a:p>
        </p:txBody>
      </p:sp>
      <p:sp>
        <p:nvSpPr>
          <p:cNvPr id="6" name="Date Placeholder 5">
            <a:extLst>
              <a:ext uri="{FF2B5EF4-FFF2-40B4-BE49-F238E27FC236}">
                <a16:creationId xmlns:a16="http://schemas.microsoft.com/office/drawing/2014/main" id="{9F3049B7-40B1-9A9D-856F-91C17CFBD356}"/>
              </a:ext>
            </a:extLst>
          </p:cNvPr>
          <p:cNvSpPr>
            <a:spLocks noGrp="1"/>
          </p:cNvSpPr>
          <p:nvPr>
            <p:ph type="dt" sz="half" idx="2"/>
          </p:nvPr>
        </p:nvSpPr>
        <p:spPr/>
        <p:txBody>
          <a:bodyPr/>
          <a:lstStyle/>
          <a:p>
            <a:r>
              <a:rPr lang="de-CH"/>
              <a:t>03/04/2025</a:t>
            </a:r>
            <a:endParaRPr lang="en-US" dirty="0"/>
          </a:p>
        </p:txBody>
      </p:sp>
      <p:pic>
        <p:nvPicPr>
          <p:cNvPr id="18" name="Picture 17">
            <a:extLst>
              <a:ext uri="{FF2B5EF4-FFF2-40B4-BE49-F238E27FC236}">
                <a16:creationId xmlns:a16="http://schemas.microsoft.com/office/drawing/2014/main" id="{1FDD71A8-2EA2-626F-F1E8-8DC250A3496B}"/>
              </a:ext>
            </a:extLst>
          </p:cNvPr>
          <p:cNvPicPr>
            <a:picLocks noChangeAspect="1"/>
          </p:cNvPicPr>
          <p:nvPr/>
        </p:nvPicPr>
        <p:blipFill>
          <a:blip r:embed="rId3"/>
          <a:stretch>
            <a:fillRect/>
          </a:stretch>
        </p:blipFill>
        <p:spPr>
          <a:xfrm>
            <a:off x="8235055" y="3510496"/>
            <a:ext cx="3337898" cy="2273223"/>
          </a:xfrm>
          <a:prstGeom prst="rect">
            <a:avLst/>
          </a:prstGeom>
        </p:spPr>
      </p:pic>
      <p:pic>
        <p:nvPicPr>
          <p:cNvPr id="20" name="Picture 19">
            <a:extLst>
              <a:ext uri="{FF2B5EF4-FFF2-40B4-BE49-F238E27FC236}">
                <a16:creationId xmlns:a16="http://schemas.microsoft.com/office/drawing/2014/main" id="{B185BE8F-6261-F695-E464-C46CA1D48593}"/>
              </a:ext>
            </a:extLst>
          </p:cNvPr>
          <p:cNvPicPr>
            <a:picLocks noChangeAspect="1"/>
          </p:cNvPicPr>
          <p:nvPr/>
        </p:nvPicPr>
        <p:blipFill>
          <a:blip r:embed="rId4"/>
          <a:stretch>
            <a:fillRect/>
          </a:stretch>
        </p:blipFill>
        <p:spPr>
          <a:xfrm>
            <a:off x="403520" y="3350963"/>
            <a:ext cx="7425735" cy="2592288"/>
          </a:xfrm>
          <a:prstGeom prst="rect">
            <a:avLst/>
          </a:prstGeom>
        </p:spPr>
      </p:pic>
    </p:spTree>
    <p:extLst>
      <p:ext uri="{BB962C8B-B14F-4D97-AF65-F5344CB8AC3E}">
        <p14:creationId xmlns:p14="http://schemas.microsoft.com/office/powerpoint/2010/main" val="2857627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2DC8B4-1832-62AA-9734-BAE38125CC2C}"/>
              </a:ext>
            </a:extLst>
          </p:cNvPr>
          <p:cNvSpPr>
            <a:spLocks noGrp="1"/>
          </p:cNvSpPr>
          <p:nvPr>
            <p:ph idx="1"/>
          </p:nvPr>
        </p:nvSpPr>
        <p:spPr>
          <a:xfrm>
            <a:off x="407989" y="1052736"/>
            <a:ext cx="8856363" cy="655578"/>
          </a:xfrm>
        </p:spPr>
        <p:txBody>
          <a:bodyPr/>
          <a:lstStyle/>
          <a:p>
            <a:r>
              <a:rPr lang="en-GB" dirty="0"/>
              <a:t>Cabling and cooling system pass through the external rings. So, a topological optimisation was done to make the most possible space not loosing rigidity.</a:t>
            </a:r>
          </a:p>
          <a:p>
            <a:endParaRPr lang="en-GB" dirty="0"/>
          </a:p>
          <a:p>
            <a:endParaRPr lang="en-GB" dirty="0"/>
          </a:p>
        </p:txBody>
      </p:sp>
      <p:sp>
        <p:nvSpPr>
          <p:cNvPr id="3" name="Title 2">
            <a:extLst>
              <a:ext uri="{FF2B5EF4-FFF2-40B4-BE49-F238E27FC236}">
                <a16:creationId xmlns:a16="http://schemas.microsoft.com/office/drawing/2014/main" id="{D718E733-9B72-ECC5-12B0-FC343C14CCA4}"/>
              </a:ext>
            </a:extLst>
          </p:cNvPr>
          <p:cNvSpPr>
            <a:spLocks noGrp="1"/>
          </p:cNvSpPr>
          <p:nvPr>
            <p:ph type="title"/>
          </p:nvPr>
        </p:nvSpPr>
        <p:spPr/>
        <p:txBody>
          <a:bodyPr/>
          <a:lstStyle/>
          <a:p>
            <a:r>
              <a:rPr lang="en-GB" dirty="0"/>
              <a:t>External ring optimisation</a:t>
            </a:r>
          </a:p>
        </p:txBody>
      </p:sp>
      <p:sp>
        <p:nvSpPr>
          <p:cNvPr id="4" name="Slide Number Placeholder 3">
            <a:extLst>
              <a:ext uri="{FF2B5EF4-FFF2-40B4-BE49-F238E27FC236}">
                <a16:creationId xmlns:a16="http://schemas.microsoft.com/office/drawing/2014/main" id="{8555DEB9-1519-6A36-FADB-B9DEA3141EBA}"/>
              </a:ext>
            </a:extLst>
          </p:cNvPr>
          <p:cNvSpPr>
            <a:spLocks noGrp="1"/>
          </p:cNvSpPr>
          <p:nvPr>
            <p:ph type="sldNum" sz="quarter" idx="12"/>
          </p:nvPr>
        </p:nvSpPr>
        <p:spPr/>
        <p:txBody>
          <a:bodyPr/>
          <a:lstStyle/>
          <a:p>
            <a:fld id="{36B5EA5A-BC32-A742-B11B-8E7414D5B535}" type="slidenum">
              <a:rPr lang="en-US" smtClean="0"/>
              <a:pPr/>
              <a:t>17</a:t>
            </a:fld>
            <a:endParaRPr lang="en-US" dirty="0"/>
          </a:p>
        </p:txBody>
      </p:sp>
      <p:sp>
        <p:nvSpPr>
          <p:cNvPr id="5" name="Footer Placeholder 4">
            <a:extLst>
              <a:ext uri="{FF2B5EF4-FFF2-40B4-BE49-F238E27FC236}">
                <a16:creationId xmlns:a16="http://schemas.microsoft.com/office/drawing/2014/main" id="{E62335AD-2CEA-D2AE-DE6B-64244DEE49DE}"/>
              </a:ext>
            </a:extLst>
          </p:cNvPr>
          <p:cNvSpPr>
            <a:spLocks noGrp="1"/>
          </p:cNvSpPr>
          <p:nvPr>
            <p:ph type="ftr" sz="quarter" idx="3"/>
          </p:nvPr>
        </p:nvSpPr>
        <p:spPr/>
        <p:txBody>
          <a:bodyPr/>
          <a:lstStyle/>
          <a:p>
            <a:r>
              <a:rPr lang="en-US" dirty="0"/>
              <a:t>ALLEGRO: Noble-liquid calorimeter. Mechanics</a:t>
            </a:r>
          </a:p>
        </p:txBody>
      </p:sp>
      <p:sp>
        <p:nvSpPr>
          <p:cNvPr id="6" name="Date Placeholder 5">
            <a:extLst>
              <a:ext uri="{FF2B5EF4-FFF2-40B4-BE49-F238E27FC236}">
                <a16:creationId xmlns:a16="http://schemas.microsoft.com/office/drawing/2014/main" id="{C4675A62-756F-490E-7C42-47D20FB0A169}"/>
              </a:ext>
            </a:extLst>
          </p:cNvPr>
          <p:cNvSpPr>
            <a:spLocks noGrp="1"/>
          </p:cNvSpPr>
          <p:nvPr>
            <p:ph type="dt" sz="half" idx="2"/>
          </p:nvPr>
        </p:nvSpPr>
        <p:spPr/>
        <p:txBody>
          <a:bodyPr/>
          <a:lstStyle/>
          <a:p>
            <a:r>
              <a:rPr lang="de-CH"/>
              <a:t>03/04/2025</a:t>
            </a:r>
            <a:endParaRPr lang="en-US" dirty="0"/>
          </a:p>
        </p:txBody>
      </p:sp>
      <p:pic>
        <p:nvPicPr>
          <p:cNvPr id="7" name="Picture 6">
            <a:extLst>
              <a:ext uri="{FF2B5EF4-FFF2-40B4-BE49-F238E27FC236}">
                <a16:creationId xmlns:a16="http://schemas.microsoft.com/office/drawing/2014/main" id="{1BFD91CD-7F1A-7219-FB8C-B702EB3E3FC1}"/>
              </a:ext>
            </a:extLst>
          </p:cNvPr>
          <p:cNvPicPr>
            <a:picLocks noChangeAspect="1"/>
          </p:cNvPicPr>
          <p:nvPr/>
        </p:nvPicPr>
        <p:blipFill>
          <a:blip r:embed="rId2"/>
          <a:stretch>
            <a:fillRect/>
          </a:stretch>
        </p:blipFill>
        <p:spPr>
          <a:xfrm>
            <a:off x="8762562" y="1652501"/>
            <a:ext cx="3102545" cy="2448000"/>
          </a:xfrm>
          <a:prstGeom prst="rect">
            <a:avLst/>
          </a:prstGeom>
        </p:spPr>
      </p:pic>
      <p:pic>
        <p:nvPicPr>
          <p:cNvPr id="8" name="Picture 7">
            <a:extLst>
              <a:ext uri="{FF2B5EF4-FFF2-40B4-BE49-F238E27FC236}">
                <a16:creationId xmlns:a16="http://schemas.microsoft.com/office/drawing/2014/main" id="{D4B3BDD1-0312-2586-1714-C48BBFEEC6B0}"/>
              </a:ext>
            </a:extLst>
          </p:cNvPr>
          <p:cNvPicPr>
            <a:picLocks noChangeAspect="1"/>
          </p:cNvPicPr>
          <p:nvPr/>
        </p:nvPicPr>
        <p:blipFill>
          <a:blip r:embed="rId3"/>
          <a:stretch>
            <a:fillRect/>
          </a:stretch>
        </p:blipFill>
        <p:spPr>
          <a:xfrm>
            <a:off x="274009" y="1687055"/>
            <a:ext cx="3062491" cy="2395826"/>
          </a:xfrm>
          <a:prstGeom prst="rect">
            <a:avLst/>
          </a:prstGeom>
        </p:spPr>
      </p:pic>
      <p:pic>
        <p:nvPicPr>
          <p:cNvPr id="9" name="Picture 8">
            <a:extLst>
              <a:ext uri="{FF2B5EF4-FFF2-40B4-BE49-F238E27FC236}">
                <a16:creationId xmlns:a16="http://schemas.microsoft.com/office/drawing/2014/main" id="{0C5B9B32-C58F-3EBA-39C0-E9DE641932A0}"/>
              </a:ext>
            </a:extLst>
          </p:cNvPr>
          <p:cNvPicPr>
            <a:picLocks noChangeAspect="1"/>
          </p:cNvPicPr>
          <p:nvPr/>
        </p:nvPicPr>
        <p:blipFill>
          <a:blip r:embed="rId4"/>
          <a:stretch>
            <a:fillRect/>
          </a:stretch>
        </p:blipFill>
        <p:spPr>
          <a:xfrm>
            <a:off x="3515378" y="1793249"/>
            <a:ext cx="2940662" cy="2300251"/>
          </a:xfrm>
          <a:prstGeom prst="rect">
            <a:avLst/>
          </a:prstGeom>
        </p:spPr>
      </p:pic>
      <p:pic>
        <p:nvPicPr>
          <p:cNvPr id="10" name="Picture 9">
            <a:extLst>
              <a:ext uri="{FF2B5EF4-FFF2-40B4-BE49-F238E27FC236}">
                <a16:creationId xmlns:a16="http://schemas.microsoft.com/office/drawing/2014/main" id="{4BE0D177-7F56-F7E6-0C04-5C404A0F05ED}"/>
              </a:ext>
            </a:extLst>
          </p:cNvPr>
          <p:cNvPicPr>
            <a:picLocks noChangeAspect="1"/>
          </p:cNvPicPr>
          <p:nvPr/>
        </p:nvPicPr>
        <p:blipFill>
          <a:blip r:embed="rId5"/>
          <a:srcRect b="8967"/>
          <a:stretch/>
        </p:blipFill>
        <p:spPr>
          <a:xfrm>
            <a:off x="1336965" y="2242231"/>
            <a:ext cx="1583078" cy="864097"/>
          </a:xfrm>
          <a:prstGeom prst="rect">
            <a:avLst/>
          </a:prstGeom>
          <a:ln>
            <a:solidFill>
              <a:srgbClr val="000000"/>
            </a:solidFill>
          </a:ln>
        </p:spPr>
      </p:pic>
      <p:sp>
        <p:nvSpPr>
          <p:cNvPr id="11" name="Rectangle 10">
            <a:extLst>
              <a:ext uri="{FF2B5EF4-FFF2-40B4-BE49-F238E27FC236}">
                <a16:creationId xmlns:a16="http://schemas.microsoft.com/office/drawing/2014/main" id="{FCD2C863-DDBA-FDC4-2216-50A38DA320E6}"/>
              </a:ext>
            </a:extLst>
          </p:cNvPr>
          <p:cNvSpPr/>
          <p:nvPr/>
        </p:nvSpPr>
        <p:spPr>
          <a:xfrm>
            <a:off x="5015880" y="3932283"/>
            <a:ext cx="576064" cy="1380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DB9CB22-935F-5FBF-81BA-1E589663C8F9}"/>
              </a:ext>
            </a:extLst>
          </p:cNvPr>
          <p:cNvSpPr txBox="1"/>
          <p:nvPr/>
        </p:nvSpPr>
        <p:spPr>
          <a:xfrm>
            <a:off x="300709" y="1596665"/>
            <a:ext cx="777104" cy="161583"/>
          </a:xfrm>
          <a:prstGeom prst="rect">
            <a:avLst/>
          </a:prstGeom>
          <a:noFill/>
        </p:spPr>
        <p:txBody>
          <a:bodyPr wrap="square" lIns="0" tIns="0" rIns="0" bIns="0" rtlCol="0">
            <a:spAutoFit/>
          </a:bodyPr>
          <a:lstStyle/>
          <a:p>
            <a:pPr algn="l"/>
            <a:r>
              <a:rPr lang="en-GB" sz="1050" dirty="0">
                <a:solidFill>
                  <a:srgbClr val="000000"/>
                </a:solidFill>
              </a:rPr>
              <a:t>Scale x20</a:t>
            </a:r>
          </a:p>
        </p:txBody>
      </p:sp>
      <p:sp>
        <p:nvSpPr>
          <p:cNvPr id="13" name="TextBox 12">
            <a:extLst>
              <a:ext uri="{FF2B5EF4-FFF2-40B4-BE49-F238E27FC236}">
                <a16:creationId xmlns:a16="http://schemas.microsoft.com/office/drawing/2014/main" id="{F6528240-6927-58D8-B253-6564B69603B8}"/>
              </a:ext>
            </a:extLst>
          </p:cNvPr>
          <p:cNvSpPr txBox="1"/>
          <p:nvPr/>
        </p:nvSpPr>
        <p:spPr>
          <a:xfrm>
            <a:off x="3568724" y="1740580"/>
            <a:ext cx="777104" cy="161583"/>
          </a:xfrm>
          <a:prstGeom prst="rect">
            <a:avLst/>
          </a:prstGeom>
          <a:noFill/>
        </p:spPr>
        <p:txBody>
          <a:bodyPr wrap="square" lIns="0" tIns="0" rIns="0" bIns="0" rtlCol="0">
            <a:spAutoFit/>
          </a:bodyPr>
          <a:lstStyle/>
          <a:p>
            <a:pPr algn="l"/>
            <a:r>
              <a:rPr lang="en-GB" sz="1050" dirty="0">
                <a:solidFill>
                  <a:srgbClr val="000000"/>
                </a:solidFill>
              </a:rPr>
              <a:t>Scale x20</a:t>
            </a:r>
          </a:p>
        </p:txBody>
      </p:sp>
      <p:pic>
        <p:nvPicPr>
          <p:cNvPr id="14" name="Picture 13" descr="A red rubber band on a white background&#10;&#10;Description automatically generated">
            <a:extLst>
              <a:ext uri="{FF2B5EF4-FFF2-40B4-BE49-F238E27FC236}">
                <a16:creationId xmlns:a16="http://schemas.microsoft.com/office/drawing/2014/main" id="{80642443-FE9E-5354-04F6-23E6F99F7D83}"/>
              </a:ext>
            </a:extLst>
          </p:cNvPr>
          <p:cNvPicPr>
            <a:picLocks noChangeAspect="1"/>
          </p:cNvPicPr>
          <p:nvPr/>
        </p:nvPicPr>
        <p:blipFill>
          <a:blip r:embed="rId6"/>
          <a:stretch>
            <a:fillRect/>
          </a:stretch>
        </p:blipFill>
        <p:spPr>
          <a:xfrm>
            <a:off x="2864604" y="3717757"/>
            <a:ext cx="1719228" cy="365124"/>
          </a:xfrm>
          <a:prstGeom prst="rect">
            <a:avLst/>
          </a:prstGeom>
          <a:ln w="12700">
            <a:solidFill>
              <a:srgbClr val="000000"/>
            </a:solidFill>
          </a:ln>
        </p:spPr>
      </p:pic>
      <p:cxnSp>
        <p:nvCxnSpPr>
          <p:cNvPr id="15" name="Straight Arrow Connector 14">
            <a:extLst>
              <a:ext uri="{FF2B5EF4-FFF2-40B4-BE49-F238E27FC236}">
                <a16:creationId xmlns:a16="http://schemas.microsoft.com/office/drawing/2014/main" id="{E27D82FC-C84F-99F7-449F-A185352FFDEF}"/>
              </a:ext>
            </a:extLst>
          </p:cNvPr>
          <p:cNvCxnSpPr>
            <a:stCxn id="11" idx="1"/>
          </p:cNvCxnSpPr>
          <p:nvPr/>
        </p:nvCxnSpPr>
        <p:spPr>
          <a:xfrm flipH="1" flipV="1">
            <a:off x="4583832" y="3982762"/>
            <a:ext cx="432048" cy="1855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B991158-8E9E-7CB0-6BFF-B3E01F2EAE2F}"/>
              </a:ext>
            </a:extLst>
          </p:cNvPr>
          <p:cNvPicPr>
            <a:picLocks noChangeAspect="1"/>
          </p:cNvPicPr>
          <p:nvPr/>
        </p:nvPicPr>
        <p:blipFill>
          <a:blip r:embed="rId7"/>
          <a:stretch>
            <a:fillRect/>
          </a:stretch>
        </p:blipFill>
        <p:spPr>
          <a:xfrm>
            <a:off x="6516307" y="1893708"/>
            <a:ext cx="1265670" cy="2017023"/>
          </a:xfrm>
          <a:prstGeom prst="rect">
            <a:avLst/>
          </a:prstGeom>
          <a:ln>
            <a:solidFill>
              <a:srgbClr val="000000"/>
            </a:solidFill>
          </a:ln>
        </p:spPr>
      </p:pic>
      <p:sp>
        <p:nvSpPr>
          <p:cNvPr id="17" name="Rectangle 16">
            <a:extLst>
              <a:ext uri="{FF2B5EF4-FFF2-40B4-BE49-F238E27FC236}">
                <a16:creationId xmlns:a16="http://schemas.microsoft.com/office/drawing/2014/main" id="{1E9D43CB-62BD-9145-652B-6CCB7793379B}"/>
              </a:ext>
            </a:extLst>
          </p:cNvPr>
          <p:cNvSpPr/>
          <p:nvPr/>
        </p:nvSpPr>
        <p:spPr>
          <a:xfrm>
            <a:off x="6209280" y="2720887"/>
            <a:ext cx="160285" cy="3600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8D381D85-9D60-2E1D-B130-193D881B51C9}"/>
              </a:ext>
            </a:extLst>
          </p:cNvPr>
          <p:cNvCxnSpPr>
            <a:cxnSpLocks/>
            <a:stCxn id="17" idx="3"/>
            <a:endCxn id="16" idx="1"/>
          </p:cNvCxnSpPr>
          <p:nvPr/>
        </p:nvCxnSpPr>
        <p:spPr>
          <a:xfrm>
            <a:off x="6369565" y="2900907"/>
            <a:ext cx="146742" cy="131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17893B1-F42B-1960-B59E-0AE5FA989B6E}"/>
              </a:ext>
            </a:extLst>
          </p:cNvPr>
          <p:cNvSpPr txBox="1"/>
          <p:nvPr/>
        </p:nvSpPr>
        <p:spPr>
          <a:xfrm>
            <a:off x="4649969" y="2522930"/>
            <a:ext cx="1307885" cy="646331"/>
          </a:xfrm>
          <a:prstGeom prst="rect">
            <a:avLst/>
          </a:prstGeom>
          <a:noFill/>
        </p:spPr>
        <p:txBody>
          <a:bodyPr wrap="square" lIns="0" tIns="0" rIns="0" bIns="0" rtlCol="0">
            <a:spAutoFit/>
          </a:bodyPr>
          <a:lstStyle/>
          <a:p>
            <a:pPr algn="ctr"/>
            <a:r>
              <a:rPr lang="en-GB" sz="1400" dirty="0">
                <a:solidFill>
                  <a:srgbClr val="000000"/>
                </a:solidFill>
              </a:rPr>
              <a:t>Every sector is optimised differently</a:t>
            </a:r>
          </a:p>
        </p:txBody>
      </p:sp>
      <p:pic>
        <p:nvPicPr>
          <p:cNvPr id="20" name="Picture 19">
            <a:extLst>
              <a:ext uri="{FF2B5EF4-FFF2-40B4-BE49-F238E27FC236}">
                <a16:creationId xmlns:a16="http://schemas.microsoft.com/office/drawing/2014/main" id="{2709CE69-3692-73AB-604D-F819DB2A9235}"/>
              </a:ext>
            </a:extLst>
          </p:cNvPr>
          <p:cNvPicPr>
            <a:picLocks noChangeAspect="1"/>
          </p:cNvPicPr>
          <p:nvPr/>
        </p:nvPicPr>
        <p:blipFill>
          <a:blip r:embed="rId8"/>
          <a:stretch>
            <a:fillRect/>
          </a:stretch>
        </p:blipFill>
        <p:spPr>
          <a:xfrm>
            <a:off x="8107157" y="1735119"/>
            <a:ext cx="555708" cy="2315450"/>
          </a:xfrm>
          <a:prstGeom prst="rect">
            <a:avLst/>
          </a:prstGeom>
        </p:spPr>
      </p:pic>
      <p:sp>
        <p:nvSpPr>
          <p:cNvPr id="21" name="TextBox 20">
            <a:extLst>
              <a:ext uri="{FF2B5EF4-FFF2-40B4-BE49-F238E27FC236}">
                <a16:creationId xmlns:a16="http://schemas.microsoft.com/office/drawing/2014/main" id="{84610232-B560-9AB6-4076-DEF6DEA85C02}"/>
              </a:ext>
            </a:extLst>
          </p:cNvPr>
          <p:cNvSpPr txBox="1"/>
          <p:nvPr/>
        </p:nvSpPr>
        <p:spPr>
          <a:xfrm>
            <a:off x="8725157" y="4150241"/>
            <a:ext cx="3177354" cy="430887"/>
          </a:xfrm>
          <a:prstGeom prst="rect">
            <a:avLst/>
          </a:prstGeom>
          <a:noFill/>
        </p:spPr>
        <p:txBody>
          <a:bodyPr wrap="square" lIns="0" tIns="0" rIns="0" bIns="0" rtlCol="0">
            <a:spAutoFit/>
          </a:bodyPr>
          <a:lstStyle/>
          <a:p>
            <a:pPr algn="ctr"/>
            <a:r>
              <a:rPr lang="en-GB" sz="1400" dirty="0">
                <a:solidFill>
                  <a:srgbClr val="000000"/>
                </a:solidFill>
              </a:rPr>
              <a:t>The optimised area of every sector is superposed and a new web is drawn</a:t>
            </a:r>
          </a:p>
        </p:txBody>
      </p:sp>
      <p:sp>
        <p:nvSpPr>
          <p:cNvPr id="22" name="TextBox 21">
            <a:extLst>
              <a:ext uri="{FF2B5EF4-FFF2-40B4-BE49-F238E27FC236}">
                <a16:creationId xmlns:a16="http://schemas.microsoft.com/office/drawing/2014/main" id="{8F20F588-8ED4-3D46-4695-1A174AECCC60}"/>
              </a:ext>
            </a:extLst>
          </p:cNvPr>
          <p:cNvSpPr txBox="1"/>
          <p:nvPr/>
        </p:nvSpPr>
        <p:spPr>
          <a:xfrm rot="16200000">
            <a:off x="7454224" y="2377561"/>
            <a:ext cx="1136355" cy="184666"/>
          </a:xfrm>
          <a:prstGeom prst="rect">
            <a:avLst/>
          </a:prstGeom>
          <a:noFill/>
        </p:spPr>
        <p:txBody>
          <a:bodyPr wrap="square" lIns="0" tIns="0" rIns="0" bIns="0" rtlCol="0">
            <a:spAutoFit/>
          </a:bodyPr>
          <a:lstStyle/>
          <a:p>
            <a:pPr algn="l"/>
            <a:r>
              <a:rPr lang="en-GB" sz="1200" u="sng" dirty="0">
                <a:solidFill>
                  <a:srgbClr val="000000"/>
                </a:solidFill>
              </a:rPr>
              <a:t>Optimised areas</a:t>
            </a:r>
          </a:p>
        </p:txBody>
      </p:sp>
      <p:sp>
        <p:nvSpPr>
          <p:cNvPr id="23" name="TextBox 22">
            <a:extLst>
              <a:ext uri="{FF2B5EF4-FFF2-40B4-BE49-F238E27FC236}">
                <a16:creationId xmlns:a16="http://schemas.microsoft.com/office/drawing/2014/main" id="{8E077204-E337-F37B-9EC5-0A12D02B04FF}"/>
              </a:ext>
            </a:extLst>
          </p:cNvPr>
          <p:cNvSpPr txBox="1"/>
          <p:nvPr/>
        </p:nvSpPr>
        <p:spPr>
          <a:xfrm rot="16200000">
            <a:off x="7670216" y="3404660"/>
            <a:ext cx="704371" cy="184666"/>
          </a:xfrm>
          <a:prstGeom prst="rect">
            <a:avLst/>
          </a:prstGeom>
          <a:noFill/>
        </p:spPr>
        <p:txBody>
          <a:bodyPr wrap="square" lIns="0" tIns="0" rIns="0" bIns="0" rtlCol="0">
            <a:spAutoFit/>
          </a:bodyPr>
          <a:lstStyle/>
          <a:p>
            <a:pPr algn="l"/>
            <a:r>
              <a:rPr lang="en-GB" sz="1200" u="sng" dirty="0">
                <a:solidFill>
                  <a:schemeClr val="accent3">
                    <a:lumMod val="75000"/>
                  </a:schemeClr>
                </a:solidFill>
              </a:rPr>
              <a:t>New web</a:t>
            </a:r>
          </a:p>
        </p:txBody>
      </p:sp>
      <p:sp>
        <p:nvSpPr>
          <p:cNvPr id="24" name="TextBox 23">
            <a:extLst>
              <a:ext uri="{FF2B5EF4-FFF2-40B4-BE49-F238E27FC236}">
                <a16:creationId xmlns:a16="http://schemas.microsoft.com/office/drawing/2014/main" id="{5D8BA526-AD3F-485B-C66E-5B196891302F}"/>
              </a:ext>
            </a:extLst>
          </p:cNvPr>
          <p:cNvSpPr txBox="1"/>
          <p:nvPr/>
        </p:nvSpPr>
        <p:spPr>
          <a:xfrm>
            <a:off x="8836576" y="3394449"/>
            <a:ext cx="777104" cy="161583"/>
          </a:xfrm>
          <a:prstGeom prst="rect">
            <a:avLst/>
          </a:prstGeom>
          <a:noFill/>
        </p:spPr>
        <p:txBody>
          <a:bodyPr wrap="square" lIns="0" tIns="0" rIns="0" bIns="0" rtlCol="0">
            <a:spAutoFit/>
          </a:bodyPr>
          <a:lstStyle/>
          <a:p>
            <a:pPr algn="l"/>
            <a:r>
              <a:rPr lang="en-GB" sz="1050" dirty="0">
                <a:solidFill>
                  <a:srgbClr val="000000"/>
                </a:solidFill>
              </a:rPr>
              <a:t>Scale x20</a:t>
            </a:r>
          </a:p>
        </p:txBody>
      </p:sp>
      <p:sp>
        <p:nvSpPr>
          <p:cNvPr id="25" name="TextBox 24">
            <a:extLst>
              <a:ext uri="{FF2B5EF4-FFF2-40B4-BE49-F238E27FC236}">
                <a16:creationId xmlns:a16="http://schemas.microsoft.com/office/drawing/2014/main" id="{B83D7209-9B19-5D90-A403-C66BE1AB61E4}"/>
              </a:ext>
            </a:extLst>
          </p:cNvPr>
          <p:cNvSpPr txBox="1"/>
          <p:nvPr/>
        </p:nvSpPr>
        <p:spPr>
          <a:xfrm>
            <a:off x="9881748" y="2364878"/>
            <a:ext cx="1566425" cy="861774"/>
          </a:xfrm>
          <a:prstGeom prst="rect">
            <a:avLst/>
          </a:prstGeom>
          <a:noFill/>
        </p:spPr>
        <p:txBody>
          <a:bodyPr wrap="square" lIns="0" tIns="0" rIns="0" bIns="0" rtlCol="0">
            <a:spAutoFit/>
          </a:bodyPr>
          <a:lstStyle/>
          <a:p>
            <a:pPr algn="ctr"/>
            <a:r>
              <a:rPr lang="en-GB" sz="1400" dirty="0">
                <a:solidFill>
                  <a:srgbClr val="000000"/>
                </a:solidFill>
              </a:rPr>
              <a:t>Area -45%</a:t>
            </a:r>
          </a:p>
          <a:p>
            <a:pPr algn="ctr"/>
            <a:endParaRPr lang="en-GB" sz="1400" dirty="0">
              <a:solidFill>
                <a:srgbClr val="000000"/>
              </a:solidFill>
            </a:endParaRPr>
          </a:p>
          <a:p>
            <a:pPr algn="ctr"/>
            <a:r>
              <a:rPr lang="en-GB" sz="1400" dirty="0">
                <a:solidFill>
                  <a:srgbClr val="000000"/>
                </a:solidFill>
              </a:rPr>
              <a:t>Max displacement</a:t>
            </a:r>
          </a:p>
          <a:p>
            <a:pPr algn="ctr"/>
            <a:r>
              <a:rPr lang="en-GB" sz="1400" dirty="0">
                <a:solidFill>
                  <a:srgbClr val="000000"/>
                </a:solidFill>
              </a:rPr>
              <a:t>+1%</a:t>
            </a:r>
          </a:p>
        </p:txBody>
      </p:sp>
      <p:sp>
        <p:nvSpPr>
          <p:cNvPr id="26" name="TextBox 25">
            <a:extLst>
              <a:ext uri="{FF2B5EF4-FFF2-40B4-BE49-F238E27FC236}">
                <a16:creationId xmlns:a16="http://schemas.microsoft.com/office/drawing/2014/main" id="{3812A22D-58C0-9C50-9D3F-A7477BD382DA}"/>
              </a:ext>
            </a:extLst>
          </p:cNvPr>
          <p:cNvSpPr txBox="1"/>
          <p:nvPr/>
        </p:nvSpPr>
        <p:spPr>
          <a:xfrm>
            <a:off x="313113" y="3639472"/>
            <a:ext cx="1492141" cy="430887"/>
          </a:xfrm>
          <a:prstGeom prst="rect">
            <a:avLst/>
          </a:prstGeom>
          <a:noFill/>
        </p:spPr>
        <p:txBody>
          <a:bodyPr wrap="square" lIns="0" tIns="0" rIns="0" bIns="0" rtlCol="0">
            <a:spAutoFit/>
          </a:bodyPr>
          <a:lstStyle/>
          <a:p>
            <a:r>
              <a:rPr lang="en-GB" sz="1400" dirty="0">
                <a:solidFill>
                  <a:srgbClr val="000000"/>
                </a:solidFill>
              </a:rPr>
              <a:t>12 tons of</a:t>
            </a:r>
          </a:p>
          <a:p>
            <a:r>
              <a:rPr lang="en-GB" sz="1400" dirty="0">
                <a:solidFill>
                  <a:srgbClr val="000000"/>
                </a:solidFill>
              </a:rPr>
              <a:t>distributed mass</a:t>
            </a:r>
          </a:p>
        </p:txBody>
      </p:sp>
      <p:sp>
        <p:nvSpPr>
          <p:cNvPr id="27" name="Content Placeholder 1">
            <a:extLst>
              <a:ext uri="{FF2B5EF4-FFF2-40B4-BE49-F238E27FC236}">
                <a16:creationId xmlns:a16="http://schemas.microsoft.com/office/drawing/2014/main" id="{07193DFB-2FF1-CC29-BAC2-1E59FC992FE8}"/>
              </a:ext>
            </a:extLst>
          </p:cNvPr>
          <p:cNvSpPr txBox="1">
            <a:spLocks/>
          </p:cNvSpPr>
          <p:nvPr/>
        </p:nvSpPr>
        <p:spPr>
          <a:xfrm>
            <a:off x="407989" y="4424043"/>
            <a:ext cx="5183956" cy="333902"/>
          </a:xfrm>
          <a:prstGeom prst="rect">
            <a:avLst/>
          </a:prstGeom>
        </p:spPr>
        <p:txBody>
          <a:bodyPr vert="horz" lIns="0" tIns="0" rIns="0" bIns="0" rtlCol="0">
            <a:noAutofit/>
          </a:bodyPr>
          <a:lstStyle>
            <a:lvl1pPr marL="0" indent="0" algn="l" defTabSz="914400" rtl="0" eaLnBrk="1" latinLnBrk="0" hangingPunct="1">
              <a:lnSpc>
                <a:spcPct val="90000"/>
              </a:lnSpc>
              <a:spcBef>
                <a:spcPts val="500"/>
              </a:spcBef>
              <a:spcAft>
                <a:spcPts val="300"/>
              </a:spcAft>
              <a:buFont typeface="Arial"/>
              <a:buNone/>
              <a:tabLst/>
              <a:defRPr sz="1800" b="0"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s-ES" b="1" u="sng" dirty="0"/>
              <a:t>I</a:t>
            </a:r>
            <a:r>
              <a:rPr lang="en-GB" b="1" u="sng" dirty="0"/>
              <a:t>deal optimisation</a:t>
            </a:r>
          </a:p>
        </p:txBody>
      </p:sp>
      <p:pic>
        <p:nvPicPr>
          <p:cNvPr id="29" name="Picture 28">
            <a:extLst>
              <a:ext uri="{FF2B5EF4-FFF2-40B4-BE49-F238E27FC236}">
                <a16:creationId xmlns:a16="http://schemas.microsoft.com/office/drawing/2014/main" id="{FAA05112-B836-E712-D937-8E0D1CB14F48}"/>
              </a:ext>
            </a:extLst>
          </p:cNvPr>
          <p:cNvPicPr>
            <a:picLocks noChangeAspect="1"/>
          </p:cNvPicPr>
          <p:nvPr/>
        </p:nvPicPr>
        <p:blipFill>
          <a:blip r:embed="rId9"/>
          <a:stretch>
            <a:fillRect/>
          </a:stretch>
        </p:blipFill>
        <p:spPr>
          <a:xfrm>
            <a:off x="8836576" y="90145"/>
            <a:ext cx="2171642" cy="1523799"/>
          </a:xfrm>
          <a:prstGeom prst="rect">
            <a:avLst/>
          </a:prstGeom>
        </p:spPr>
      </p:pic>
      <p:pic>
        <p:nvPicPr>
          <p:cNvPr id="30" name="Picture 29">
            <a:extLst>
              <a:ext uri="{FF2B5EF4-FFF2-40B4-BE49-F238E27FC236}">
                <a16:creationId xmlns:a16="http://schemas.microsoft.com/office/drawing/2014/main" id="{81C5B92F-EA5A-BDF9-4374-EAD7E93D2AB7}"/>
              </a:ext>
            </a:extLst>
          </p:cNvPr>
          <p:cNvPicPr>
            <a:picLocks noChangeAspect="1"/>
          </p:cNvPicPr>
          <p:nvPr/>
        </p:nvPicPr>
        <p:blipFill>
          <a:blip r:embed="rId10"/>
          <a:srcRect b="5526"/>
          <a:stretch/>
        </p:blipFill>
        <p:spPr>
          <a:xfrm>
            <a:off x="662993" y="4708832"/>
            <a:ext cx="5144975" cy="1464805"/>
          </a:xfrm>
          <a:prstGeom prst="rect">
            <a:avLst/>
          </a:prstGeom>
        </p:spPr>
      </p:pic>
      <p:pic>
        <p:nvPicPr>
          <p:cNvPr id="28" name="Picture 27">
            <a:extLst>
              <a:ext uri="{FF2B5EF4-FFF2-40B4-BE49-F238E27FC236}">
                <a16:creationId xmlns:a16="http://schemas.microsoft.com/office/drawing/2014/main" id="{1CE0B450-C744-DAA6-3EFB-AAFFE1C6E4CB}"/>
              </a:ext>
            </a:extLst>
          </p:cNvPr>
          <p:cNvPicPr/>
          <p:nvPr/>
        </p:nvPicPr>
        <p:blipFill>
          <a:blip r:embed="rId11"/>
          <a:stretch>
            <a:fillRect/>
          </a:stretch>
        </p:blipFill>
        <p:spPr>
          <a:xfrm>
            <a:off x="6209280" y="4768172"/>
            <a:ext cx="5714183" cy="1455172"/>
          </a:xfrm>
          <a:prstGeom prst="rect">
            <a:avLst/>
          </a:prstGeom>
        </p:spPr>
      </p:pic>
      <p:sp>
        <p:nvSpPr>
          <p:cNvPr id="32" name="Content Placeholder 1">
            <a:extLst>
              <a:ext uri="{FF2B5EF4-FFF2-40B4-BE49-F238E27FC236}">
                <a16:creationId xmlns:a16="http://schemas.microsoft.com/office/drawing/2014/main" id="{279C4680-55D5-962F-02D4-97E9A47C6EF5}"/>
              </a:ext>
            </a:extLst>
          </p:cNvPr>
          <p:cNvSpPr txBox="1">
            <a:spLocks/>
          </p:cNvSpPr>
          <p:nvPr/>
        </p:nvSpPr>
        <p:spPr>
          <a:xfrm>
            <a:off x="5846949" y="4480843"/>
            <a:ext cx="2758778" cy="253650"/>
          </a:xfrm>
          <a:prstGeom prst="rect">
            <a:avLst/>
          </a:prstGeom>
        </p:spPr>
        <p:txBody>
          <a:bodyPr vert="horz" lIns="0" tIns="0" rIns="0" bIns="0" rtlCol="0">
            <a:noAutofit/>
          </a:bodyPr>
          <a:lstStyle>
            <a:lvl1pPr marL="0" indent="0" algn="l" defTabSz="914400" rtl="0" eaLnBrk="1" latinLnBrk="0" hangingPunct="1">
              <a:lnSpc>
                <a:spcPct val="90000"/>
              </a:lnSpc>
              <a:spcBef>
                <a:spcPts val="500"/>
              </a:spcBef>
              <a:spcAft>
                <a:spcPts val="300"/>
              </a:spcAft>
              <a:buFont typeface="Arial"/>
              <a:buNone/>
              <a:tabLst/>
              <a:defRPr sz="1800" b="0"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s-ES" b="1" u="sng" dirty="0" err="1"/>
              <a:t>To</a:t>
            </a:r>
            <a:r>
              <a:rPr lang="es-ES" b="1" u="sng" dirty="0"/>
              <a:t> be </a:t>
            </a:r>
            <a:r>
              <a:rPr lang="es-ES" b="1" u="sng" dirty="0" err="1"/>
              <a:t>produced</a:t>
            </a:r>
            <a:endParaRPr lang="en-GB" b="1" u="sng" dirty="0"/>
          </a:p>
        </p:txBody>
      </p:sp>
    </p:spTree>
    <p:extLst>
      <p:ext uri="{BB962C8B-B14F-4D97-AF65-F5344CB8AC3E}">
        <p14:creationId xmlns:p14="http://schemas.microsoft.com/office/powerpoint/2010/main" val="545586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6553DE-7824-AF11-EE37-401066E7F536}"/>
              </a:ext>
            </a:extLst>
          </p:cNvPr>
          <p:cNvSpPr>
            <a:spLocks noGrp="1"/>
          </p:cNvSpPr>
          <p:nvPr>
            <p:ph idx="1"/>
          </p:nvPr>
        </p:nvSpPr>
        <p:spPr/>
        <p:txBody>
          <a:bodyPr/>
          <a:lstStyle/>
          <a:p>
            <a:r>
              <a:rPr lang="en-GB" dirty="0"/>
              <a:t>The same structure will be used for the assembly and stacking of absorbers and electrodes, and as support of the prototype in the test beam.</a:t>
            </a:r>
          </a:p>
        </p:txBody>
      </p:sp>
      <p:sp>
        <p:nvSpPr>
          <p:cNvPr id="3" name="Title 2">
            <a:extLst>
              <a:ext uri="{FF2B5EF4-FFF2-40B4-BE49-F238E27FC236}">
                <a16:creationId xmlns:a16="http://schemas.microsoft.com/office/drawing/2014/main" id="{F83BE9DA-029C-6657-B81B-7B3E3CBD5B39}"/>
              </a:ext>
            </a:extLst>
          </p:cNvPr>
          <p:cNvSpPr>
            <a:spLocks noGrp="1"/>
          </p:cNvSpPr>
          <p:nvPr>
            <p:ph type="title"/>
          </p:nvPr>
        </p:nvSpPr>
        <p:spPr/>
        <p:txBody>
          <a:bodyPr/>
          <a:lstStyle/>
          <a:p>
            <a:r>
              <a:rPr lang="en-GB" dirty="0"/>
              <a:t>Structure for assembly and support of the prototype</a:t>
            </a:r>
          </a:p>
        </p:txBody>
      </p:sp>
      <p:sp>
        <p:nvSpPr>
          <p:cNvPr id="4" name="Slide Number Placeholder 3">
            <a:extLst>
              <a:ext uri="{FF2B5EF4-FFF2-40B4-BE49-F238E27FC236}">
                <a16:creationId xmlns:a16="http://schemas.microsoft.com/office/drawing/2014/main" id="{4CE0BAC9-5441-2C4A-21C2-805498FCFDB0}"/>
              </a:ext>
            </a:extLst>
          </p:cNvPr>
          <p:cNvSpPr>
            <a:spLocks noGrp="1"/>
          </p:cNvSpPr>
          <p:nvPr>
            <p:ph type="sldNum" sz="quarter" idx="12"/>
          </p:nvPr>
        </p:nvSpPr>
        <p:spPr/>
        <p:txBody>
          <a:bodyPr/>
          <a:lstStyle/>
          <a:p>
            <a:fld id="{36B5EA5A-BC32-A742-B11B-8E7414D5B535}" type="slidenum">
              <a:rPr lang="en-US" smtClean="0"/>
              <a:pPr/>
              <a:t>18</a:t>
            </a:fld>
            <a:endParaRPr lang="en-US" dirty="0"/>
          </a:p>
        </p:txBody>
      </p:sp>
      <p:sp>
        <p:nvSpPr>
          <p:cNvPr id="5" name="Footer Placeholder 4">
            <a:extLst>
              <a:ext uri="{FF2B5EF4-FFF2-40B4-BE49-F238E27FC236}">
                <a16:creationId xmlns:a16="http://schemas.microsoft.com/office/drawing/2014/main" id="{7D06C100-AD46-AA3D-170B-77270ED507DA}"/>
              </a:ext>
            </a:extLst>
          </p:cNvPr>
          <p:cNvSpPr>
            <a:spLocks noGrp="1"/>
          </p:cNvSpPr>
          <p:nvPr>
            <p:ph type="ftr" sz="quarter" idx="3"/>
          </p:nvPr>
        </p:nvSpPr>
        <p:spPr/>
        <p:txBody>
          <a:bodyPr/>
          <a:lstStyle/>
          <a:p>
            <a:r>
              <a:rPr lang="en-US" dirty="0"/>
              <a:t>ALLEGRO: Noble-liquid calorimeter. Mechanics</a:t>
            </a:r>
          </a:p>
        </p:txBody>
      </p:sp>
      <p:sp>
        <p:nvSpPr>
          <p:cNvPr id="6" name="Date Placeholder 5">
            <a:extLst>
              <a:ext uri="{FF2B5EF4-FFF2-40B4-BE49-F238E27FC236}">
                <a16:creationId xmlns:a16="http://schemas.microsoft.com/office/drawing/2014/main" id="{8509FCFC-238A-0FC8-D8BD-FBC0B26AE4D9}"/>
              </a:ext>
            </a:extLst>
          </p:cNvPr>
          <p:cNvSpPr>
            <a:spLocks noGrp="1"/>
          </p:cNvSpPr>
          <p:nvPr>
            <p:ph type="dt" sz="half" idx="2"/>
          </p:nvPr>
        </p:nvSpPr>
        <p:spPr/>
        <p:txBody>
          <a:bodyPr/>
          <a:lstStyle/>
          <a:p>
            <a:r>
              <a:rPr lang="de-CH"/>
              <a:t>03/04/2025</a:t>
            </a:r>
            <a:endParaRPr lang="en-US" dirty="0"/>
          </a:p>
        </p:txBody>
      </p:sp>
      <p:pic>
        <p:nvPicPr>
          <p:cNvPr id="12" name="Image 5">
            <a:extLst>
              <a:ext uri="{FF2B5EF4-FFF2-40B4-BE49-F238E27FC236}">
                <a16:creationId xmlns:a16="http://schemas.microsoft.com/office/drawing/2014/main" id="{2B48B038-1BC8-E0B0-1009-6550957D7CE7}"/>
              </a:ext>
            </a:extLst>
          </p:cNvPr>
          <p:cNvPicPr>
            <a:picLocks noChangeAspect="1"/>
          </p:cNvPicPr>
          <p:nvPr/>
        </p:nvPicPr>
        <p:blipFill>
          <a:blip r:embed="rId2"/>
          <a:stretch>
            <a:fillRect/>
          </a:stretch>
        </p:blipFill>
        <p:spPr>
          <a:xfrm>
            <a:off x="9157739" y="1392802"/>
            <a:ext cx="2570571" cy="3000617"/>
          </a:xfrm>
          <a:prstGeom prst="rect">
            <a:avLst/>
          </a:prstGeom>
          <a:ln>
            <a:noFill/>
          </a:ln>
        </p:spPr>
      </p:pic>
      <p:pic>
        <p:nvPicPr>
          <p:cNvPr id="13" name="Image 6">
            <a:extLst>
              <a:ext uri="{FF2B5EF4-FFF2-40B4-BE49-F238E27FC236}">
                <a16:creationId xmlns:a16="http://schemas.microsoft.com/office/drawing/2014/main" id="{EC00976E-20D2-EFB8-EDC1-6F8F7E381889}"/>
              </a:ext>
            </a:extLst>
          </p:cNvPr>
          <p:cNvPicPr>
            <a:picLocks noChangeAspect="1"/>
          </p:cNvPicPr>
          <p:nvPr/>
        </p:nvPicPr>
        <p:blipFill rotWithShape="1">
          <a:blip r:embed="rId3"/>
          <a:srcRect t="4617"/>
          <a:stretch/>
        </p:blipFill>
        <p:spPr>
          <a:xfrm>
            <a:off x="5289767" y="1866538"/>
            <a:ext cx="1742337" cy="2160000"/>
          </a:xfrm>
          <a:prstGeom prst="rect">
            <a:avLst/>
          </a:prstGeom>
        </p:spPr>
      </p:pic>
      <p:pic>
        <p:nvPicPr>
          <p:cNvPr id="14" name="Image 7">
            <a:extLst>
              <a:ext uri="{FF2B5EF4-FFF2-40B4-BE49-F238E27FC236}">
                <a16:creationId xmlns:a16="http://schemas.microsoft.com/office/drawing/2014/main" id="{A6870242-FCFE-BE38-08CF-B185D0E270CF}"/>
              </a:ext>
            </a:extLst>
          </p:cNvPr>
          <p:cNvPicPr>
            <a:picLocks noChangeAspect="1"/>
          </p:cNvPicPr>
          <p:nvPr/>
        </p:nvPicPr>
        <p:blipFill rotWithShape="1">
          <a:blip r:embed="rId4"/>
          <a:srcRect t="2502"/>
          <a:stretch/>
        </p:blipFill>
        <p:spPr>
          <a:xfrm>
            <a:off x="7067366" y="1866538"/>
            <a:ext cx="1810877" cy="2160000"/>
          </a:xfrm>
          <a:prstGeom prst="rect">
            <a:avLst/>
          </a:prstGeom>
        </p:spPr>
      </p:pic>
      <p:sp>
        <p:nvSpPr>
          <p:cNvPr id="16" name="TextBox 15">
            <a:extLst>
              <a:ext uri="{FF2B5EF4-FFF2-40B4-BE49-F238E27FC236}">
                <a16:creationId xmlns:a16="http://schemas.microsoft.com/office/drawing/2014/main" id="{67669EA4-9596-AB2B-A8F1-4137185E7150}"/>
              </a:ext>
            </a:extLst>
          </p:cNvPr>
          <p:cNvSpPr txBox="1"/>
          <p:nvPr/>
        </p:nvSpPr>
        <p:spPr>
          <a:xfrm>
            <a:off x="6599850" y="2893111"/>
            <a:ext cx="1224136" cy="523220"/>
          </a:xfrm>
          <a:prstGeom prst="rect">
            <a:avLst/>
          </a:prstGeom>
          <a:noFill/>
        </p:spPr>
        <p:txBody>
          <a:bodyPr wrap="square">
            <a:spAutoFit/>
          </a:bodyPr>
          <a:lstStyle/>
          <a:p>
            <a:pPr algn="ctr"/>
            <a:r>
              <a:rPr lang="en-GB" sz="1400" dirty="0">
                <a:solidFill>
                  <a:srgbClr val="000000"/>
                </a:solidFill>
              </a:rPr>
              <a:t>Positioning holes</a:t>
            </a:r>
          </a:p>
        </p:txBody>
      </p:sp>
      <p:cxnSp>
        <p:nvCxnSpPr>
          <p:cNvPr id="18" name="Straight Arrow Connector 17">
            <a:extLst>
              <a:ext uri="{FF2B5EF4-FFF2-40B4-BE49-F238E27FC236}">
                <a16:creationId xmlns:a16="http://schemas.microsoft.com/office/drawing/2014/main" id="{5CE4C1CB-DFAB-CF28-3ECA-1F2E3A65A6E5}"/>
              </a:ext>
            </a:extLst>
          </p:cNvPr>
          <p:cNvCxnSpPr>
            <a:stCxn id="16" idx="0"/>
          </p:cNvCxnSpPr>
          <p:nvPr/>
        </p:nvCxnSpPr>
        <p:spPr>
          <a:xfrm flipH="1" flipV="1">
            <a:off x="6816080" y="2132856"/>
            <a:ext cx="395838" cy="760255"/>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E9543B7-5F3C-9C48-12EF-75095FF33789}"/>
              </a:ext>
            </a:extLst>
          </p:cNvPr>
          <p:cNvCxnSpPr>
            <a:cxnSpLocks/>
            <a:stCxn id="16" idx="0"/>
          </p:cNvCxnSpPr>
          <p:nvPr/>
        </p:nvCxnSpPr>
        <p:spPr>
          <a:xfrm flipV="1">
            <a:off x="7211918" y="2189624"/>
            <a:ext cx="40342" cy="70348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CFC24B2-1519-B1C2-45BB-74F998114B7B}"/>
              </a:ext>
            </a:extLst>
          </p:cNvPr>
          <p:cNvSpPr/>
          <p:nvPr/>
        </p:nvSpPr>
        <p:spPr>
          <a:xfrm>
            <a:off x="5289767" y="1686538"/>
            <a:ext cx="3686553" cy="24625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28EEBF99-3756-A766-1DF0-84207BBC9030}"/>
              </a:ext>
            </a:extLst>
          </p:cNvPr>
          <p:cNvSpPr txBox="1"/>
          <p:nvPr/>
        </p:nvSpPr>
        <p:spPr>
          <a:xfrm>
            <a:off x="4996956" y="1443003"/>
            <a:ext cx="4272174" cy="276999"/>
          </a:xfrm>
          <a:prstGeom prst="rect">
            <a:avLst/>
          </a:prstGeom>
          <a:noFill/>
        </p:spPr>
        <p:txBody>
          <a:bodyPr wrap="square">
            <a:spAutoFit/>
          </a:bodyPr>
          <a:lstStyle/>
          <a:p>
            <a:r>
              <a:rPr lang="en-US" sz="1200" b="1" dirty="0"/>
              <a:t>Mounting and adjustment of the interface and the Rings</a:t>
            </a:r>
          </a:p>
        </p:txBody>
      </p:sp>
      <p:pic>
        <p:nvPicPr>
          <p:cNvPr id="25" name="Image 3">
            <a:extLst>
              <a:ext uri="{FF2B5EF4-FFF2-40B4-BE49-F238E27FC236}">
                <a16:creationId xmlns:a16="http://schemas.microsoft.com/office/drawing/2014/main" id="{741D3B55-6064-CBE6-597F-22F30B44B34A}"/>
              </a:ext>
            </a:extLst>
          </p:cNvPr>
          <p:cNvPicPr>
            <a:picLocks noChangeAspect="1"/>
          </p:cNvPicPr>
          <p:nvPr/>
        </p:nvPicPr>
        <p:blipFill>
          <a:blip r:embed="rId5"/>
          <a:stretch>
            <a:fillRect/>
          </a:stretch>
        </p:blipFill>
        <p:spPr>
          <a:xfrm>
            <a:off x="5398777" y="4325660"/>
            <a:ext cx="2281399" cy="1908000"/>
          </a:xfrm>
          <a:prstGeom prst="rect">
            <a:avLst/>
          </a:prstGeom>
          <a:ln>
            <a:noFill/>
          </a:ln>
        </p:spPr>
      </p:pic>
      <p:pic>
        <p:nvPicPr>
          <p:cNvPr id="27" name="Image 3">
            <a:extLst>
              <a:ext uri="{FF2B5EF4-FFF2-40B4-BE49-F238E27FC236}">
                <a16:creationId xmlns:a16="http://schemas.microsoft.com/office/drawing/2014/main" id="{C74B6D07-DEF7-2D28-F169-94BC99BACBE3}"/>
              </a:ext>
            </a:extLst>
          </p:cNvPr>
          <p:cNvPicPr>
            <a:picLocks noChangeAspect="1"/>
          </p:cNvPicPr>
          <p:nvPr/>
        </p:nvPicPr>
        <p:blipFill>
          <a:blip r:embed="rId6"/>
          <a:srcRect r="10314" b="2692"/>
          <a:stretch/>
        </p:blipFill>
        <p:spPr>
          <a:xfrm>
            <a:off x="7488996" y="4363518"/>
            <a:ext cx="2052338" cy="1856632"/>
          </a:xfrm>
          <a:prstGeom prst="rect">
            <a:avLst/>
          </a:prstGeom>
          <a:ln>
            <a:noFill/>
          </a:ln>
        </p:spPr>
      </p:pic>
      <p:sp>
        <p:nvSpPr>
          <p:cNvPr id="28" name="TextBox 27">
            <a:extLst>
              <a:ext uri="{FF2B5EF4-FFF2-40B4-BE49-F238E27FC236}">
                <a16:creationId xmlns:a16="http://schemas.microsoft.com/office/drawing/2014/main" id="{45B1E048-2024-42ED-4A30-427CCEDFE4E4}"/>
              </a:ext>
            </a:extLst>
          </p:cNvPr>
          <p:cNvSpPr txBox="1"/>
          <p:nvPr/>
        </p:nvSpPr>
        <p:spPr>
          <a:xfrm>
            <a:off x="5154770" y="4241333"/>
            <a:ext cx="2052338" cy="461665"/>
          </a:xfrm>
          <a:prstGeom prst="rect">
            <a:avLst/>
          </a:prstGeom>
          <a:noFill/>
        </p:spPr>
        <p:txBody>
          <a:bodyPr wrap="square">
            <a:spAutoFit/>
          </a:bodyPr>
          <a:lstStyle/>
          <a:p>
            <a:r>
              <a:rPr lang="en-US" sz="1200" b="1" dirty="0"/>
              <a:t>Stacking of absorbers and electrodes</a:t>
            </a:r>
          </a:p>
        </p:txBody>
      </p:sp>
      <p:sp>
        <p:nvSpPr>
          <p:cNvPr id="29" name="TextBox 28">
            <a:extLst>
              <a:ext uri="{FF2B5EF4-FFF2-40B4-BE49-F238E27FC236}">
                <a16:creationId xmlns:a16="http://schemas.microsoft.com/office/drawing/2014/main" id="{14C3185B-0963-238C-6D54-55B3B5116AFE}"/>
              </a:ext>
            </a:extLst>
          </p:cNvPr>
          <p:cNvSpPr txBox="1"/>
          <p:nvPr/>
        </p:nvSpPr>
        <p:spPr>
          <a:xfrm>
            <a:off x="7556315" y="4144997"/>
            <a:ext cx="2052338" cy="276999"/>
          </a:xfrm>
          <a:prstGeom prst="rect">
            <a:avLst/>
          </a:prstGeom>
          <a:noFill/>
        </p:spPr>
        <p:txBody>
          <a:bodyPr wrap="square">
            <a:spAutoFit/>
          </a:bodyPr>
          <a:lstStyle/>
          <a:p>
            <a:r>
              <a:rPr lang="en-US" sz="1200" b="1" dirty="0"/>
              <a:t>Test beam configuration</a:t>
            </a:r>
          </a:p>
        </p:txBody>
      </p:sp>
      <p:sp>
        <p:nvSpPr>
          <p:cNvPr id="30" name="Arrow: Down 29">
            <a:extLst>
              <a:ext uri="{FF2B5EF4-FFF2-40B4-BE49-F238E27FC236}">
                <a16:creationId xmlns:a16="http://schemas.microsoft.com/office/drawing/2014/main" id="{97F51277-0159-A1EF-30D4-4C68F1A9EC25}"/>
              </a:ext>
            </a:extLst>
          </p:cNvPr>
          <p:cNvSpPr/>
          <p:nvPr/>
        </p:nvSpPr>
        <p:spPr>
          <a:xfrm>
            <a:off x="6281330" y="4983213"/>
            <a:ext cx="132588" cy="262127"/>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Image 5">
            <a:extLst>
              <a:ext uri="{FF2B5EF4-FFF2-40B4-BE49-F238E27FC236}">
                <a16:creationId xmlns:a16="http://schemas.microsoft.com/office/drawing/2014/main" id="{81432185-ABF2-470E-2967-6C0390D05641}"/>
              </a:ext>
            </a:extLst>
          </p:cNvPr>
          <p:cNvPicPr>
            <a:picLocks noChangeAspect="1"/>
          </p:cNvPicPr>
          <p:nvPr/>
        </p:nvPicPr>
        <p:blipFill>
          <a:blip r:embed="rId7"/>
          <a:stretch>
            <a:fillRect/>
          </a:stretch>
        </p:blipFill>
        <p:spPr>
          <a:xfrm>
            <a:off x="9663860" y="4626931"/>
            <a:ext cx="2052338" cy="1596263"/>
          </a:xfrm>
          <a:prstGeom prst="rect">
            <a:avLst/>
          </a:prstGeom>
        </p:spPr>
      </p:pic>
      <p:sp>
        <p:nvSpPr>
          <p:cNvPr id="32" name="TextBox 31">
            <a:extLst>
              <a:ext uri="{FF2B5EF4-FFF2-40B4-BE49-F238E27FC236}">
                <a16:creationId xmlns:a16="http://schemas.microsoft.com/office/drawing/2014/main" id="{5394618D-FFFB-82E7-69FC-A6CE3D6E259E}"/>
              </a:ext>
            </a:extLst>
          </p:cNvPr>
          <p:cNvSpPr txBox="1"/>
          <p:nvPr/>
        </p:nvSpPr>
        <p:spPr>
          <a:xfrm>
            <a:off x="9663861" y="4362540"/>
            <a:ext cx="2025950" cy="276999"/>
          </a:xfrm>
          <a:prstGeom prst="rect">
            <a:avLst/>
          </a:prstGeom>
          <a:noFill/>
        </p:spPr>
        <p:txBody>
          <a:bodyPr wrap="square">
            <a:spAutoFit/>
          </a:bodyPr>
          <a:lstStyle/>
          <a:p>
            <a:pPr algn="ctr"/>
            <a:r>
              <a:rPr lang="en-US" sz="1200" b="1" dirty="0"/>
              <a:t>Deformation analysis</a:t>
            </a:r>
          </a:p>
        </p:txBody>
      </p:sp>
      <p:pic>
        <p:nvPicPr>
          <p:cNvPr id="35" name="Picture 34">
            <a:extLst>
              <a:ext uri="{FF2B5EF4-FFF2-40B4-BE49-F238E27FC236}">
                <a16:creationId xmlns:a16="http://schemas.microsoft.com/office/drawing/2014/main" id="{2132FAEF-D71B-819F-6857-D862B576EA69}"/>
              </a:ext>
            </a:extLst>
          </p:cNvPr>
          <p:cNvPicPr>
            <a:picLocks noChangeAspect="1"/>
          </p:cNvPicPr>
          <p:nvPr/>
        </p:nvPicPr>
        <p:blipFill>
          <a:blip r:embed="rId8"/>
          <a:stretch>
            <a:fillRect/>
          </a:stretch>
        </p:blipFill>
        <p:spPr>
          <a:xfrm>
            <a:off x="407368" y="1663527"/>
            <a:ext cx="4840558" cy="4501777"/>
          </a:xfrm>
          <a:prstGeom prst="rect">
            <a:avLst/>
          </a:prstGeom>
        </p:spPr>
      </p:pic>
      <p:sp>
        <p:nvSpPr>
          <p:cNvPr id="36" name="TextBox 35">
            <a:extLst>
              <a:ext uri="{FF2B5EF4-FFF2-40B4-BE49-F238E27FC236}">
                <a16:creationId xmlns:a16="http://schemas.microsoft.com/office/drawing/2014/main" id="{C30F77DE-5D0D-41E4-E033-4EEEF9DBA3F2}"/>
              </a:ext>
            </a:extLst>
          </p:cNvPr>
          <p:cNvSpPr txBox="1"/>
          <p:nvPr/>
        </p:nvSpPr>
        <p:spPr>
          <a:xfrm>
            <a:off x="5896475" y="2354826"/>
            <a:ext cx="847329" cy="430887"/>
          </a:xfrm>
          <a:prstGeom prst="rect">
            <a:avLst/>
          </a:prstGeom>
          <a:noFill/>
        </p:spPr>
        <p:txBody>
          <a:bodyPr wrap="square">
            <a:spAutoFit/>
          </a:bodyPr>
          <a:lstStyle/>
          <a:p>
            <a:pPr algn="ctr"/>
            <a:r>
              <a:rPr lang="en-GB" sz="1100" dirty="0">
                <a:solidFill>
                  <a:srgbClr val="000000"/>
                </a:solidFill>
              </a:rPr>
              <a:t>Internal rings</a:t>
            </a:r>
          </a:p>
        </p:txBody>
      </p:sp>
      <p:cxnSp>
        <p:nvCxnSpPr>
          <p:cNvPr id="37" name="Straight Arrow Connector 36">
            <a:extLst>
              <a:ext uri="{FF2B5EF4-FFF2-40B4-BE49-F238E27FC236}">
                <a16:creationId xmlns:a16="http://schemas.microsoft.com/office/drawing/2014/main" id="{54C212AE-180A-A005-0A5E-9724E95DCD99}"/>
              </a:ext>
            </a:extLst>
          </p:cNvPr>
          <p:cNvCxnSpPr>
            <a:cxnSpLocks/>
            <a:stCxn id="36" idx="2"/>
          </p:cNvCxnSpPr>
          <p:nvPr/>
        </p:nvCxnSpPr>
        <p:spPr>
          <a:xfrm flipH="1">
            <a:off x="6130666" y="2785713"/>
            <a:ext cx="189474" cy="29661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E7F444-C0F0-84FB-1AB7-EE2BE44F489A}"/>
              </a:ext>
            </a:extLst>
          </p:cNvPr>
          <p:cNvCxnSpPr>
            <a:cxnSpLocks/>
            <a:stCxn id="36" idx="2"/>
          </p:cNvCxnSpPr>
          <p:nvPr/>
        </p:nvCxnSpPr>
        <p:spPr>
          <a:xfrm flipV="1">
            <a:off x="6320140" y="2780928"/>
            <a:ext cx="423664" cy="4785"/>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1F4B64B-6581-298C-67C9-1B52DFF415A6}"/>
              </a:ext>
            </a:extLst>
          </p:cNvPr>
          <p:cNvSpPr txBox="1"/>
          <p:nvPr/>
        </p:nvSpPr>
        <p:spPr>
          <a:xfrm>
            <a:off x="7725590" y="2362848"/>
            <a:ext cx="847329" cy="430887"/>
          </a:xfrm>
          <a:prstGeom prst="rect">
            <a:avLst/>
          </a:prstGeom>
          <a:noFill/>
        </p:spPr>
        <p:txBody>
          <a:bodyPr wrap="square">
            <a:spAutoFit/>
          </a:bodyPr>
          <a:lstStyle/>
          <a:p>
            <a:pPr algn="ctr"/>
            <a:r>
              <a:rPr lang="en-GB" sz="1100" dirty="0">
                <a:solidFill>
                  <a:srgbClr val="000000"/>
                </a:solidFill>
              </a:rPr>
              <a:t>External rings</a:t>
            </a:r>
          </a:p>
        </p:txBody>
      </p:sp>
      <p:cxnSp>
        <p:nvCxnSpPr>
          <p:cNvPr id="44" name="Straight Arrow Connector 43">
            <a:extLst>
              <a:ext uri="{FF2B5EF4-FFF2-40B4-BE49-F238E27FC236}">
                <a16:creationId xmlns:a16="http://schemas.microsoft.com/office/drawing/2014/main" id="{53448C12-B848-6B08-FD62-FA5D6EC07F31}"/>
              </a:ext>
            </a:extLst>
          </p:cNvPr>
          <p:cNvCxnSpPr>
            <a:cxnSpLocks/>
            <a:stCxn id="43" idx="2"/>
          </p:cNvCxnSpPr>
          <p:nvPr/>
        </p:nvCxnSpPr>
        <p:spPr>
          <a:xfrm flipH="1">
            <a:off x="7823986" y="2793735"/>
            <a:ext cx="325269" cy="243535"/>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D9725E9-64A5-1EC0-07D5-D0D1AF501598}"/>
              </a:ext>
            </a:extLst>
          </p:cNvPr>
          <p:cNvCxnSpPr>
            <a:cxnSpLocks/>
            <a:stCxn id="43" idx="2"/>
          </p:cNvCxnSpPr>
          <p:nvPr/>
        </p:nvCxnSpPr>
        <p:spPr>
          <a:xfrm>
            <a:off x="8149255" y="2793735"/>
            <a:ext cx="181419" cy="21443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B15397-FA9F-8CDA-8D6B-851277BEBC16}"/>
              </a:ext>
            </a:extLst>
          </p:cNvPr>
          <p:cNvSpPr txBox="1"/>
          <p:nvPr/>
        </p:nvSpPr>
        <p:spPr>
          <a:xfrm>
            <a:off x="3465349" y="5807696"/>
            <a:ext cx="1463993" cy="415498"/>
          </a:xfrm>
          <a:prstGeom prst="rect">
            <a:avLst/>
          </a:prstGeom>
          <a:noFill/>
        </p:spPr>
        <p:txBody>
          <a:bodyPr wrap="square">
            <a:spAutoFit/>
          </a:bodyPr>
          <a:lstStyle/>
          <a:p>
            <a:pPr algn="r"/>
            <a:r>
              <a:rPr lang="en-GB" sz="1050" dirty="0">
                <a:hlinkClick r:id="rId9"/>
              </a:rPr>
              <a:t>Pierre Karst (ST2410245_01)</a:t>
            </a:r>
            <a:endParaRPr lang="en-GB" sz="1050" dirty="0">
              <a:hlinkClick r:id="rId10"/>
            </a:endParaRPr>
          </a:p>
        </p:txBody>
      </p:sp>
    </p:spTree>
    <p:extLst>
      <p:ext uri="{BB962C8B-B14F-4D97-AF65-F5344CB8AC3E}">
        <p14:creationId xmlns:p14="http://schemas.microsoft.com/office/powerpoint/2010/main" val="819337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C865A-FDF6-FFD0-6E9E-B7EDAA555881}"/>
              </a:ext>
            </a:extLst>
          </p:cNvPr>
          <p:cNvSpPr>
            <a:spLocks noGrp="1"/>
          </p:cNvSpPr>
          <p:nvPr>
            <p:ph idx="1"/>
          </p:nvPr>
        </p:nvSpPr>
        <p:spPr>
          <a:xfrm>
            <a:off x="407989" y="1052736"/>
            <a:ext cx="5375223" cy="5184576"/>
          </a:xfrm>
        </p:spPr>
        <p:txBody>
          <a:bodyPr/>
          <a:lstStyle/>
          <a:p>
            <a:r>
              <a:rPr lang="en-GB" dirty="0"/>
              <a:t>The assembly of the absorbers wants to be tested.</a:t>
            </a:r>
          </a:p>
          <a:p>
            <a:r>
              <a:rPr lang="en-GB" dirty="0"/>
              <a:t>Intermediate parts are machined to be bolted to the absorbers and to the rings.</a:t>
            </a:r>
          </a:p>
          <a:p>
            <a:r>
              <a:rPr lang="en-GB" dirty="0"/>
              <a:t>The idea will be replicated for the internal rings.</a:t>
            </a:r>
          </a:p>
          <a:p>
            <a:endParaRPr lang="en-GB" dirty="0"/>
          </a:p>
          <a:p>
            <a:endParaRPr lang="en-GB" dirty="0"/>
          </a:p>
          <a:p>
            <a:endParaRPr lang="en-GB" dirty="0"/>
          </a:p>
          <a:p>
            <a:endParaRPr lang="en-GB" dirty="0"/>
          </a:p>
          <a:p>
            <a:endParaRPr lang="en-GB" dirty="0"/>
          </a:p>
          <a:p>
            <a:endParaRPr lang="en-GB" dirty="0"/>
          </a:p>
          <a:p>
            <a:endParaRPr lang="en-GB" dirty="0"/>
          </a:p>
          <a:p>
            <a:r>
              <a:rPr lang="en-GB" dirty="0"/>
              <a:t>Dimensions were adjusted so fit the requirements at cold temperature.</a:t>
            </a:r>
          </a:p>
          <a:p>
            <a:r>
              <a:rPr lang="en-GB" dirty="0"/>
              <a:t>All the 3D models are accessible through PLM:</a:t>
            </a:r>
          </a:p>
          <a:p>
            <a:r>
              <a:rPr lang="en-GB" dirty="0"/>
              <a:t>	</a:t>
            </a:r>
            <a:r>
              <a:rPr lang="en-GB" dirty="0">
                <a:hlinkClick r:id="rId2"/>
              </a:rPr>
              <a:t>Folder WP3</a:t>
            </a:r>
            <a:endParaRPr lang="en-GB" dirty="0"/>
          </a:p>
        </p:txBody>
      </p:sp>
      <p:pic>
        <p:nvPicPr>
          <p:cNvPr id="26" name="Picture 25">
            <a:extLst>
              <a:ext uri="{FF2B5EF4-FFF2-40B4-BE49-F238E27FC236}">
                <a16:creationId xmlns:a16="http://schemas.microsoft.com/office/drawing/2014/main" id="{6081879A-CED5-6CF7-25E7-21EFE83C91B0}"/>
              </a:ext>
            </a:extLst>
          </p:cNvPr>
          <p:cNvPicPr>
            <a:picLocks noChangeAspect="1"/>
          </p:cNvPicPr>
          <p:nvPr/>
        </p:nvPicPr>
        <p:blipFill>
          <a:blip r:embed="rId3"/>
          <a:stretch>
            <a:fillRect/>
          </a:stretch>
        </p:blipFill>
        <p:spPr>
          <a:xfrm>
            <a:off x="3018318" y="2978629"/>
            <a:ext cx="2789650" cy="1674507"/>
          </a:xfrm>
          <a:prstGeom prst="rect">
            <a:avLst/>
          </a:prstGeom>
        </p:spPr>
      </p:pic>
      <p:sp>
        <p:nvSpPr>
          <p:cNvPr id="3" name="Title 2">
            <a:extLst>
              <a:ext uri="{FF2B5EF4-FFF2-40B4-BE49-F238E27FC236}">
                <a16:creationId xmlns:a16="http://schemas.microsoft.com/office/drawing/2014/main" id="{3BAD96C7-D738-DAB3-16DD-6557D5CA09CE}"/>
              </a:ext>
            </a:extLst>
          </p:cNvPr>
          <p:cNvSpPr>
            <a:spLocks noGrp="1"/>
          </p:cNvSpPr>
          <p:nvPr>
            <p:ph type="title"/>
          </p:nvPr>
        </p:nvSpPr>
        <p:spPr/>
        <p:txBody>
          <a:bodyPr/>
          <a:lstStyle/>
          <a:p>
            <a:r>
              <a:rPr lang="en-GB" dirty="0"/>
              <a:t>Prototype for assembly test</a:t>
            </a:r>
          </a:p>
        </p:txBody>
      </p:sp>
      <p:sp>
        <p:nvSpPr>
          <p:cNvPr id="4" name="Slide Number Placeholder 3">
            <a:extLst>
              <a:ext uri="{FF2B5EF4-FFF2-40B4-BE49-F238E27FC236}">
                <a16:creationId xmlns:a16="http://schemas.microsoft.com/office/drawing/2014/main" id="{6FA0B928-C1E8-C2E2-A58D-6A92E545AEBB}"/>
              </a:ext>
            </a:extLst>
          </p:cNvPr>
          <p:cNvSpPr>
            <a:spLocks noGrp="1"/>
          </p:cNvSpPr>
          <p:nvPr>
            <p:ph type="sldNum" sz="quarter" idx="12"/>
          </p:nvPr>
        </p:nvSpPr>
        <p:spPr/>
        <p:txBody>
          <a:bodyPr/>
          <a:lstStyle/>
          <a:p>
            <a:fld id="{36B5EA5A-BC32-A742-B11B-8E7414D5B535}" type="slidenum">
              <a:rPr lang="en-US" smtClean="0"/>
              <a:pPr/>
              <a:t>19</a:t>
            </a:fld>
            <a:endParaRPr lang="en-US" dirty="0"/>
          </a:p>
        </p:txBody>
      </p:sp>
      <p:sp>
        <p:nvSpPr>
          <p:cNvPr id="5" name="Footer Placeholder 4">
            <a:extLst>
              <a:ext uri="{FF2B5EF4-FFF2-40B4-BE49-F238E27FC236}">
                <a16:creationId xmlns:a16="http://schemas.microsoft.com/office/drawing/2014/main" id="{2FA35C06-A984-AD2C-6956-B87F7541C9B1}"/>
              </a:ext>
            </a:extLst>
          </p:cNvPr>
          <p:cNvSpPr>
            <a:spLocks noGrp="1"/>
          </p:cNvSpPr>
          <p:nvPr>
            <p:ph type="ftr" sz="quarter" idx="3"/>
          </p:nvPr>
        </p:nvSpPr>
        <p:spPr/>
        <p:txBody>
          <a:bodyPr/>
          <a:lstStyle/>
          <a:p>
            <a:r>
              <a:rPr lang="en-US" dirty="0"/>
              <a:t>ALLEGRO: Noble-liquid calorimeter. Mechanics</a:t>
            </a:r>
          </a:p>
        </p:txBody>
      </p:sp>
      <p:sp>
        <p:nvSpPr>
          <p:cNvPr id="6" name="Date Placeholder 5">
            <a:extLst>
              <a:ext uri="{FF2B5EF4-FFF2-40B4-BE49-F238E27FC236}">
                <a16:creationId xmlns:a16="http://schemas.microsoft.com/office/drawing/2014/main" id="{9B2A1F12-50E5-FF1E-F846-3301A66348BE}"/>
              </a:ext>
            </a:extLst>
          </p:cNvPr>
          <p:cNvSpPr>
            <a:spLocks noGrp="1"/>
          </p:cNvSpPr>
          <p:nvPr>
            <p:ph type="dt" sz="half" idx="2"/>
          </p:nvPr>
        </p:nvSpPr>
        <p:spPr/>
        <p:txBody>
          <a:bodyPr/>
          <a:lstStyle/>
          <a:p>
            <a:r>
              <a:rPr lang="de-CH" dirty="0"/>
              <a:t>03/04/2025</a:t>
            </a:r>
            <a:endParaRPr lang="en-US" dirty="0"/>
          </a:p>
        </p:txBody>
      </p:sp>
      <p:pic>
        <p:nvPicPr>
          <p:cNvPr id="8" name="Picture 7">
            <a:extLst>
              <a:ext uri="{FF2B5EF4-FFF2-40B4-BE49-F238E27FC236}">
                <a16:creationId xmlns:a16="http://schemas.microsoft.com/office/drawing/2014/main" id="{3C1F35A9-8A02-95B6-8A68-460577924161}"/>
              </a:ext>
            </a:extLst>
          </p:cNvPr>
          <p:cNvPicPr>
            <a:picLocks noChangeAspect="1"/>
          </p:cNvPicPr>
          <p:nvPr/>
        </p:nvPicPr>
        <p:blipFill>
          <a:blip r:embed="rId4"/>
          <a:stretch>
            <a:fillRect/>
          </a:stretch>
        </p:blipFill>
        <p:spPr>
          <a:xfrm>
            <a:off x="6074378" y="1356555"/>
            <a:ext cx="5926278" cy="3092439"/>
          </a:xfrm>
          <a:prstGeom prst="rect">
            <a:avLst/>
          </a:prstGeom>
        </p:spPr>
      </p:pic>
      <p:sp>
        <p:nvSpPr>
          <p:cNvPr id="9" name="TextBox 8">
            <a:extLst>
              <a:ext uri="{FF2B5EF4-FFF2-40B4-BE49-F238E27FC236}">
                <a16:creationId xmlns:a16="http://schemas.microsoft.com/office/drawing/2014/main" id="{E0C15C02-33EB-2927-4D67-CD43859ED4B1}"/>
              </a:ext>
            </a:extLst>
          </p:cNvPr>
          <p:cNvSpPr txBox="1"/>
          <p:nvPr/>
        </p:nvSpPr>
        <p:spPr>
          <a:xfrm rot="1230722">
            <a:off x="8313515" y="3185211"/>
            <a:ext cx="1823864" cy="369332"/>
          </a:xfrm>
          <a:prstGeom prst="rect">
            <a:avLst/>
          </a:prstGeom>
          <a:noFill/>
        </p:spPr>
        <p:txBody>
          <a:bodyPr wrap="square">
            <a:spAutoFit/>
          </a:bodyPr>
          <a:lstStyle/>
          <a:p>
            <a:r>
              <a:rPr lang="en-GB" sz="1800" kern="0" dirty="0">
                <a:solidFill>
                  <a:srgbClr val="000000"/>
                </a:solidFill>
                <a:effectLst/>
                <a:latin typeface="Calibri" panose="020F0502020204030204" pitchFamily="34" charset="0"/>
                <a:ea typeface="Times New Roman" panose="02020603050405020304" pitchFamily="18" charset="0"/>
              </a:rPr>
              <a:t>21ALLABERE3001</a:t>
            </a:r>
            <a:endParaRPr lang="en-GB" dirty="0"/>
          </a:p>
        </p:txBody>
      </p:sp>
      <p:sp>
        <p:nvSpPr>
          <p:cNvPr id="10" name="TextBox 9">
            <a:extLst>
              <a:ext uri="{FF2B5EF4-FFF2-40B4-BE49-F238E27FC236}">
                <a16:creationId xmlns:a16="http://schemas.microsoft.com/office/drawing/2014/main" id="{9B85FB55-3D3B-6590-4F93-2520DBE44812}"/>
              </a:ext>
            </a:extLst>
          </p:cNvPr>
          <p:cNvSpPr txBox="1"/>
          <p:nvPr/>
        </p:nvSpPr>
        <p:spPr>
          <a:xfrm rot="731391">
            <a:off x="6800367" y="1768171"/>
            <a:ext cx="1823864" cy="307777"/>
          </a:xfrm>
          <a:prstGeom prst="rect">
            <a:avLst/>
          </a:prstGeom>
          <a:noFill/>
        </p:spPr>
        <p:txBody>
          <a:bodyPr wrap="square">
            <a:spAutoFit/>
          </a:bodyPr>
          <a:lstStyle/>
          <a:p>
            <a:r>
              <a:rPr lang="en-GB" sz="1400" kern="0" dirty="0">
                <a:solidFill>
                  <a:srgbClr val="000000"/>
                </a:solidFill>
                <a:effectLst/>
                <a:latin typeface="Calibri" panose="020F0502020204030204" pitchFamily="34" charset="0"/>
                <a:ea typeface="Times New Roman" panose="02020603050405020304" pitchFamily="18" charset="0"/>
              </a:rPr>
              <a:t>Half 21ALLABERE3001</a:t>
            </a:r>
            <a:endParaRPr lang="en-GB" sz="1400" dirty="0"/>
          </a:p>
        </p:txBody>
      </p:sp>
      <p:sp>
        <p:nvSpPr>
          <p:cNvPr id="11" name="TextBox 10">
            <a:extLst>
              <a:ext uri="{FF2B5EF4-FFF2-40B4-BE49-F238E27FC236}">
                <a16:creationId xmlns:a16="http://schemas.microsoft.com/office/drawing/2014/main" id="{E80AAEE5-1DD7-A8BF-E768-6FFAE02A31D3}"/>
              </a:ext>
            </a:extLst>
          </p:cNvPr>
          <p:cNvSpPr txBox="1"/>
          <p:nvPr/>
        </p:nvSpPr>
        <p:spPr>
          <a:xfrm rot="731391">
            <a:off x="5896425" y="2466759"/>
            <a:ext cx="1823864" cy="307777"/>
          </a:xfrm>
          <a:prstGeom prst="rect">
            <a:avLst/>
          </a:prstGeom>
          <a:noFill/>
        </p:spPr>
        <p:txBody>
          <a:bodyPr wrap="square">
            <a:spAutoFit/>
          </a:bodyPr>
          <a:lstStyle/>
          <a:p>
            <a:r>
              <a:rPr lang="en-GB" sz="1400" kern="0" dirty="0">
                <a:solidFill>
                  <a:srgbClr val="000000"/>
                </a:solidFill>
                <a:effectLst/>
                <a:latin typeface="Calibri" panose="020F0502020204030204" pitchFamily="34" charset="0"/>
                <a:ea typeface="Times New Roman" panose="02020603050405020304" pitchFamily="18" charset="0"/>
              </a:rPr>
              <a:t>Half 21ALLABERE3001</a:t>
            </a:r>
            <a:endParaRPr lang="en-GB" sz="1400" dirty="0"/>
          </a:p>
        </p:txBody>
      </p:sp>
      <p:sp>
        <p:nvSpPr>
          <p:cNvPr id="12" name="TextBox 11">
            <a:extLst>
              <a:ext uri="{FF2B5EF4-FFF2-40B4-BE49-F238E27FC236}">
                <a16:creationId xmlns:a16="http://schemas.microsoft.com/office/drawing/2014/main" id="{23D9EC29-0C6F-4094-F962-E35E69FC117A}"/>
              </a:ext>
            </a:extLst>
          </p:cNvPr>
          <p:cNvSpPr txBox="1"/>
          <p:nvPr/>
        </p:nvSpPr>
        <p:spPr>
          <a:xfrm rot="1230722">
            <a:off x="9133048" y="2093005"/>
            <a:ext cx="1823864" cy="369332"/>
          </a:xfrm>
          <a:prstGeom prst="rect">
            <a:avLst/>
          </a:prstGeom>
          <a:noFill/>
        </p:spPr>
        <p:txBody>
          <a:bodyPr wrap="square">
            <a:spAutoFit/>
          </a:bodyPr>
          <a:lstStyle/>
          <a:p>
            <a:r>
              <a:rPr lang="en-GB" sz="1800" kern="0" dirty="0">
                <a:solidFill>
                  <a:srgbClr val="000000"/>
                </a:solidFill>
                <a:effectLst/>
                <a:latin typeface="Calibri" panose="020F0502020204030204" pitchFamily="34" charset="0"/>
                <a:ea typeface="Times New Roman" panose="02020603050405020304" pitchFamily="18" charset="0"/>
              </a:rPr>
              <a:t>21ALLABERE3002</a:t>
            </a:r>
            <a:endParaRPr lang="en-GB" dirty="0"/>
          </a:p>
        </p:txBody>
      </p:sp>
      <p:pic>
        <p:nvPicPr>
          <p:cNvPr id="13" name="Picture 12">
            <a:extLst>
              <a:ext uri="{FF2B5EF4-FFF2-40B4-BE49-F238E27FC236}">
                <a16:creationId xmlns:a16="http://schemas.microsoft.com/office/drawing/2014/main" id="{A9B30217-D477-C7E5-99EE-97DCBAA414A8}"/>
              </a:ext>
            </a:extLst>
          </p:cNvPr>
          <p:cNvPicPr>
            <a:picLocks noChangeAspect="1"/>
          </p:cNvPicPr>
          <p:nvPr/>
        </p:nvPicPr>
        <p:blipFill>
          <a:blip r:embed="rId5"/>
          <a:stretch>
            <a:fillRect/>
          </a:stretch>
        </p:blipFill>
        <p:spPr>
          <a:xfrm rot="228687">
            <a:off x="6074378" y="3885309"/>
            <a:ext cx="3672408" cy="1871974"/>
          </a:xfrm>
          <a:prstGeom prst="ellipse">
            <a:avLst/>
          </a:prstGeom>
          <a:ln w="38100">
            <a:solidFill>
              <a:schemeClr val="accent1"/>
            </a:solidFill>
          </a:ln>
        </p:spPr>
      </p:pic>
      <p:sp>
        <p:nvSpPr>
          <p:cNvPr id="14" name="Oval 13">
            <a:extLst>
              <a:ext uri="{FF2B5EF4-FFF2-40B4-BE49-F238E27FC236}">
                <a16:creationId xmlns:a16="http://schemas.microsoft.com/office/drawing/2014/main" id="{95B23616-2A50-C9EB-70D6-841EFACF47F2}"/>
              </a:ext>
            </a:extLst>
          </p:cNvPr>
          <p:cNvSpPr/>
          <p:nvPr/>
        </p:nvSpPr>
        <p:spPr>
          <a:xfrm rot="518995">
            <a:off x="7370522" y="2963623"/>
            <a:ext cx="648072" cy="32368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nector: Curved 14">
            <a:extLst>
              <a:ext uri="{FF2B5EF4-FFF2-40B4-BE49-F238E27FC236}">
                <a16:creationId xmlns:a16="http://schemas.microsoft.com/office/drawing/2014/main" id="{EF95D2E7-F5BE-0629-0134-7B9EA88618FC}"/>
              </a:ext>
            </a:extLst>
          </p:cNvPr>
          <p:cNvCxnSpPr>
            <a:stCxn id="14" idx="3"/>
          </p:cNvCxnSpPr>
          <p:nvPr/>
        </p:nvCxnSpPr>
        <p:spPr>
          <a:xfrm rot="16200000" flipH="1">
            <a:off x="7280510" y="3374457"/>
            <a:ext cx="622026" cy="281397"/>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F6F1CB5-3A71-5298-ADA3-D54E70E0C207}"/>
              </a:ext>
            </a:extLst>
          </p:cNvPr>
          <p:cNvSpPr txBox="1"/>
          <p:nvPr/>
        </p:nvSpPr>
        <p:spPr>
          <a:xfrm>
            <a:off x="9891042" y="4585191"/>
            <a:ext cx="1824526" cy="369332"/>
          </a:xfrm>
          <a:prstGeom prst="rect">
            <a:avLst/>
          </a:prstGeom>
          <a:noFill/>
        </p:spPr>
        <p:txBody>
          <a:bodyPr wrap="square">
            <a:spAutoFit/>
          </a:bodyPr>
          <a:lstStyle/>
          <a:p>
            <a:r>
              <a:rPr lang="en-GB" sz="1800" kern="0" dirty="0">
                <a:solidFill>
                  <a:srgbClr val="000000"/>
                </a:solidFill>
                <a:effectLst/>
                <a:latin typeface="Calibri" panose="020F0502020204030204" pitchFamily="34" charset="0"/>
                <a:ea typeface="Times New Roman" panose="02020603050405020304" pitchFamily="18" charset="0"/>
              </a:rPr>
              <a:t>21ALLABEB3002</a:t>
            </a:r>
            <a:endParaRPr lang="en-GB" dirty="0"/>
          </a:p>
        </p:txBody>
      </p:sp>
      <p:cxnSp>
        <p:nvCxnSpPr>
          <p:cNvPr id="17" name="Straight Arrow Connector 16">
            <a:extLst>
              <a:ext uri="{FF2B5EF4-FFF2-40B4-BE49-F238E27FC236}">
                <a16:creationId xmlns:a16="http://schemas.microsoft.com/office/drawing/2014/main" id="{99793B73-29B0-7C19-8194-B5828A5F0453}"/>
              </a:ext>
            </a:extLst>
          </p:cNvPr>
          <p:cNvCxnSpPr>
            <a:cxnSpLocks/>
            <a:stCxn id="16" idx="1"/>
          </p:cNvCxnSpPr>
          <p:nvPr/>
        </p:nvCxnSpPr>
        <p:spPr>
          <a:xfrm flipH="1">
            <a:off x="8246842" y="4769857"/>
            <a:ext cx="1644200" cy="36451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4DA0038-58C2-4F34-EEC5-451C061E35D6}"/>
              </a:ext>
            </a:extLst>
          </p:cNvPr>
          <p:cNvSpPr txBox="1"/>
          <p:nvPr/>
        </p:nvSpPr>
        <p:spPr>
          <a:xfrm>
            <a:off x="9440819" y="5389899"/>
            <a:ext cx="1824526" cy="369332"/>
          </a:xfrm>
          <a:prstGeom prst="rect">
            <a:avLst/>
          </a:prstGeom>
          <a:noFill/>
        </p:spPr>
        <p:txBody>
          <a:bodyPr wrap="square">
            <a:spAutoFit/>
          </a:bodyPr>
          <a:lstStyle/>
          <a:p>
            <a:r>
              <a:rPr lang="en-GB" sz="1800" kern="0" dirty="0">
                <a:solidFill>
                  <a:srgbClr val="000000"/>
                </a:solidFill>
                <a:effectLst/>
                <a:latin typeface="Calibri" panose="020F0502020204030204" pitchFamily="34" charset="0"/>
                <a:ea typeface="Times New Roman" panose="02020603050405020304" pitchFamily="18" charset="0"/>
              </a:rPr>
              <a:t>21ALLABEB3001</a:t>
            </a:r>
            <a:endParaRPr lang="en-GB" dirty="0"/>
          </a:p>
        </p:txBody>
      </p:sp>
      <p:cxnSp>
        <p:nvCxnSpPr>
          <p:cNvPr id="19" name="Straight Arrow Connector 18">
            <a:extLst>
              <a:ext uri="{FF2B5EF4-FFF2-40B4-BE49-F238E27FC236}">
                <a16:creationId xmlns:a16="http://schemas.microsoft.com/office/drawing/2014/main" id="{11DC2E43-3AA0-5815-EB61-B3CA367CA80B}"/>
              </a:ext>
            </a:extLst>
          </p:cNvPr>
          <p:cNvCxnSpPr>
            <a:cxnSpLocks/>
            <a:stCxn id="18" idx="1"/>
          </p:cNvCxnSpPr>
          <p:nvPr/>
        </p:nvCxnSpPr>
        <p:spPr>
          <a:xfrm flipH="1" flipV="1">
            <a:off x="9037517" y="5310887"/>
            <a:ext cx="403302" cy="26367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4A692C-A8D5-A9FF-00D8-D6F8FE5CE63F}"/>
              </a:ext>
            </a:extLst>
          </p:cNvPr>
          <p:cNvCxnSpPr>
            <a:cxnSpLocks/>
            <a:stCxn id="18" idx="1"/>
          </p:cNvCxnSpPr>
          <p:nvPr/>
        </p:nvCxnSpPr>
        <p:spPr>
          <a:xfrm flipH="1" flipV="1">
            <a:off x="8762772" y="5218554"/>
            <a:ext cx="678047" cy="35601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5940F66-162A-3AF0-53EA-B2CFFF0BD82D}"/>
              </a:ext>
            </a:extLst>
          </p:cNvPr>
          <p:cNvCxnSpPr>
            <a:cxnSpLocks/>
            <a:stCxn id="18" idx="1"/>
          </p:cNvCxnSpPr>
          <p:nvPr/>
        </p:nvCxnSpPr>
        <p:spPr>
          <a:xfrm flipH="1" flipV="1">
            <a:off x="6805020" y="4962498"/>
            <a:ext cx="2635799" cy="61206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BC2DBAA-FF7D-EA21-2303-88A035559D0A}"/>
              </a:ext>
            </a:extLst>
          </p:cNvPr>
          <p:cNvCxnSpPr>
            <a:cxnSpLocks/>
            <a:stCxn id="18" idx="1"/>
          </p:cNvCxnSpPr>
          <p:nvPr/>
        </p:nvCxnSpPr>
        <p:spPr>
          <a:xfrm flipH="1" flipV="1">
            <a:off x="6538226" y="4993773"/>
            <a:ext cx="2902593" cy="58079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6E3F67-EA75-467C-325B-7CA0D5747828}"/>
              </a:ext>
            </a:extLst>
          </p:cNvPr>
          <p:cNvSpPr txBox="1"/>
          <p:nvPr/>
        </p:nvSpPr>
        <p:spPr>
          <a:xfrm>
            <a:off x="9007120" y="1336196"/>
            <a:ext cx="2993536" cy="253916"/>
          </a:xfrm>
          <a:prstGeom prst="rect">
            <a:avLst/>
          </a:prstGeom>
          <a:noFill/>
        </p:spPr>
        <p:txBody>
          <a:bodyPr wrap="square">
            <a:spAutoFit/>
          </a:bodyPr>
          <a:lstStyle/>
          <a:p>
            <a:r>
              <a:rPr lang="en-GB" sz="1050" dirty="0">
                <a:hlinkClick r:id="rId6"/>
              </a:rPr>
              <a:t>PLM: ST2414589_01 AA.02 21ALLABE0020</a:t>
            </a:r>
            <a:r>
              <a:rPr lang="en-GB" sz="1050" dirty="0"/>
              <a:t> </a:t>
            </a:r>
          </a:p>
        </p:txBody>
      </p:sp>
      <p:pic>
        <p:nvPicPr>
          <p:cNvPr id="25" name="Picture 24">
            <a:extLst>
              <a:ext uri="{FF2B5EF4-FFF2-40B4-BE49-F238E27FC236}">
                <a16:creationId xmlns:a16="http://schemas.microsoft.com/office/drawing/2014/main" id="{9E417AF4-BFDF-1BB9-2D8A-6F785BD1F9C5}"/>
              </a:ext>
            </a:extLst>
          </p:cNvPr>
          <p:cNvPicPr>
            <a:picLocks noChangeAspect="1"/>
          </p:cNvPicPr>
          <p:nvPr/>
        </p:nvPicPr>
        <p:blipFill>
          <a:blip r:embed="rId7"/>
          <a:stretch>
            <a:fillRect/>
          </a:stretch>
        </p:blipFill>
        <p:spPr>
          <a:xfrm>
            <a:off x="349706" y="2344171"/>
            <a:ext cx="2727884" cy="2388572"/>
          </a:xfrm>
          <a:prstGeom prst="rect">
            <a:avLst/>
          </a:prstGeom>
        </p:spPr>
      </p:pic>
      <p:sp>
        <p:nvSpPr>
          <p:cNvPr id="29" name="Content Placeholder 1">
            <a:extLst>
              <a:ext uri="{FF2B5EF4-FFF2-40B4-BE49-F238E27FC236}">
                <a16:creationId xmlns:a16="http://schemas.microsoft.com/office/drawing/2014/main" id="{33291BCE-1372-702C-C056-8F4593582139}"/>
              </a:ext>
            </a:extLst>
          </p:cNvPr>
          <p:cNvSpPr txBox="1">
            <a:spLocks/>
          </p:cNvSpPr>
          <p:nvPr/>
        </p:nvSpPr>
        <p:spPr>
          <a:xfrm>
            <a:off x="3333887" y="2534412"/>
            <a:ext cx="2258051" cy="489672"/>
          </a:xfrm>
          <a:prstGeom prst="rect">
            <a:avLst/>
          </a:prstGeom>
        </p:spPr>
        <p:txBody>
          <a:bodyPr vert="horz" lIns="0" tIns="0" rIns="0" bIns="0" rtlCol="0">
            <a:noAutofit/>
          </a:bodyPr>
          <a:lstStyle>
            <a:lvl1pPr marL="0" indent="0" algn="l" defTabSz="914400" rtl="0" eaLnBrk="1" latinLnBrk="0" hangingPunct="1">
              <a:lnSpc>
                <a:spcPct val="90000"/>
              </a:lnSpc>
              <a:spcBef>
                <a:spcPts val="500"/>
              </a:spcBef>
              <a:spcAft>
                <a:spcPts val="300"/>
              </a:spcAft>
              <a:buFont typeface="Arial"/>
              <a:buNone/>
              <a:tabLst/>
              <a:defRPr sz="1800" b="0"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400" dirty="0"/>
              <a:t>Between the rings, an </a:t>
            </a:r>
            <a:r>
              <a:rPr lang="en-GB" sz="1400" i="1" dirty="0"/>
              <a:t>envelope</a:t>
            </a:r>
            <a:r>
              <a:rPr lang="en-GB" sz="1400" dirty="0"/>
              <a:t> part was design</a:t>
            </a:r>
          </a:p>
        </p:txBody>
      </p:sp>
    </p:spTree>
    <p:extLst>
      <p:ext uri="{BB962C8B-B14F-4D97-AF65-F5344CB8AC3E}">
        <p14:creationId xmlns:p14="http://schemas.microsoft.com/office/powerpoint/2010/main" val="284699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1271464" y="908720"/>
            <a:ext cx="10369152" cy="5325613"/>
          </a:xfrm>
        </p:spPr>
        <p:txBody>
          <a:bodyPr/>
          <a:lstStyle/>
          <a:p>
            <a:pPr lvl="1"/>
            <a:r>
              <a:rPr lang="en-GB" dirty="0"/>
              <a:t>General components of the barrel calorimeter</a:t>
            </a:r>
          </a:p>
          <a:p>
            <a:pPr lvl="1"/>
            <a:r>
              <a:rPr lang="en-US" dirty="0"/>
              <a:t>Test beam prototype</a:t>
            </a:r>
          </a:p>
          <a:p>
            <a:pPr lvl="1"/>
            <a:r>
              <a:rPr lang="en-US" dirty="0"/>
              <a:t>External rings first approach</a:t>
            </a:r>
          </a:p>
          <a:p>
            <a:pPr lvl="1"/>
            <a:r>
              <a:rPr lang="en-GB" dirty="0"/>
              <a:t>How many spacers are needed?</a:t>
            </a:r>
          </a:p>
          <a:p>
            <a:pPr lvl="1"/>
            <a:r>
              <a:rPr lang="en-GB" dirty="0"/>
              <a:t>Mechanical analysis: 2 meters FEA</a:t>
            </a:r>
          </a:p>
          <a:p>
            <a:pPr lvl="1"/>
            <a:r>
              <a:rPr lang="en-GB" dirty="0"/>
              <a:t>Absorbers cold test (2×0.05 mm of AISI304L)</a:t>
            </a:r>
          </a:p>
          <a:p>
            <a:pPr lvl="1"/>
            <a:r>
              <a:rPr lang="en-GB" dirty="0"/>
              <a:t>Thermomechanical properties of one absorber</a:t>
            </a:r>
          </a:p>
          <a:p>
            <a:pPr lvl="1"/>
            <a:r>
              <a:rPr lang="en-GB" dirty="0"/>
              <a:t>Spacers options. Variable gap from 1.2 to 2.4 mm</a:t>
            </a:r>
          </a:p>
          <a:p>
            <a:pPr lvl="1"/>
            <a:r>
              <a:rPr lang="en-GB" dirty="0"/>
              <a:t>Cooling system for the cold electronics</a:t>
            </a:r>
          </a:p>
          <a:p>
            <a:pPr lvl="1"/>
            <a:r>
              <a:rPr lang="en-US" dirty="0"/>
              <a:t>External ring optimization</a:t>
            </a:r>
          </a:p>
          <a:p>
            <a:pPr lvl="1"/>
            <a:r>
              <a:rPr lang="en-GB" dirty="0"/>
              <a:t>Structure for assembly and support of the prototype</a:t>
            </a:r>
          </a:p>
          <a:p>
            <a:pPr lvl="1"/>
            <a:r>
              <a:rPr lang="en-US" dirty="0"/>
              <a:t>Prototype for assembly test</a:t>
            </a:r>
          </a:p>
          <a:p>
            <a:pPr lvl="1"/>
            <a:r>
              <a:rPr lang="en-US" dirty="0"/>
              <a:t>Conclusions</a:t>
            </a:r>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US" dirty="0"/>
              <a:t>Table of contents</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a:t>
            </a:fld>
            <a:endParaRPr lang="en-US" dirty="0"/>
          </a:p>
        </p:txBody>
      </p:sp>
      <p:sp>
        <p:nvSpPr>
          <p:cNvPr id="9" name="Footer Placeholder 4">
            <a:extLst>
              <a:ext uri="{FF2B5EF4-FFF2-40B4-BE49-F238E27FC236}">
                <a16:creationId xmlns:a16="http://schemas.microsoft.com/office/drawing/2014/main" id="{DA68A3CC-BD4B-9664-69D6-A22CFEEF4807}"/>
              </a:ext>
            </a:extLst>
          </p:cNvPr>
          <p:cNvSpPr>
            <a:spLocks noGrp="1"/>
          </p:cNvSpPr>
          <p:nvPr>
            <p:ph type="ftr" sz="quarter" idx="3"/>
          </p:nvPr>
        </p:nvSpPr>
        <p:spPr>
          <a:xfrm>
            <a:off x="4259262" y="6383848"/>
            <a:ext cx="6572221" cy="365125"/>
          </a:xfrm>
        </p:spPr>
        <p:txBody>
          <a:bodyPr/>
          <a:lstStyle/>
          <a:p>
            <a:r>
              <a:rPr lang="en-US" dirty="0"/>
              <a:t>ALLEGRO: Noble-liquid calorimeter. Mechanics</a:t>
            </a:r>
          </a:p>
        </p:txBody>
      </p:sp>
      <p:sp>
        <p:nvSpPr>
          <p:cNvPr id="12" name="Date Placeholder 5">
            <a:extLst>
              <a:ext uri="{FF2B5EF4-FFF2-40B4-BE49-F238E27FC236}">
                <a16:creationId xmlns:a16="http://schemas.microsoft.com/office/drawing/2014/main" id="{668D0B99-48CD-CC29-90D6-6ED8BBD0F0AA}"/>
              </a:ext>
            </a:extLst>
          </p:cNvPr>
          <p:cNvSpPr>
            <a:spLocks noGrp="1"/>
          </p:cNvSpPr>
          <p:nvPr>
            <p:ph type="dt" sz="half" idx="2"/>
          </p:nvPr>
        </p:nvSpPr>
        <p:spPr>
          <a:xfrm>
            <a:off x="2495600" y="6378349"/>
            <a:ext cx="1620788" cy="365125"/>
          </a:xfrm>
        </p:spPr>
        <p:txBody>
          <a:bodyPr/>
          <a:lstStyle/>
          <a:p>
            <a:r>
              <a:rPr lang="de-CH"/>
              <a:t>03/04/2025</a:t>
            </a:r>
            <a:endParaRPr lang="en-US" dirty="0"/>
          </a:p>
        </p:txBody>
      </p:sp>
      <p:pic>
        <p:nvPicPr>
          <p:cNvPr id="4" name="Picture 3">
            <a:extLst>
              <a:ext uri="{FF2B5EF4-FFF2-40B4-BE49-F238E27FC236}">
                <a16:creationId xmlns:a16="http://schemas.microsoft.com/office/drawing/2014/main" id="{1EFA8290-99DC-4EE0-E442-7F780F907256}"/>
              </a:ext>
            </a:extLst>
          </p:cNvPr>
          <p:cNvPicPr>
            <a:picLocks noChangeAspect="1"/>
          </p:cNvPicPr>
          <p:nvPr/>
        </p:nvPicPr>
        <p:blipFill>
          <a:blip r:embed="rId3"/>
          <a:stretch>
            <a:fillRect/>
          </a:stretch>
        </p:blipFill>
        <p:spPr>
          <a:xfrm>
            <a:off x="8001649" y="3871988"/>
            <a:ext cx="2655332" cy="2211720"/>
          </a:xfrm>
          <a:prstGeom prst="rect">
            <a:avLst/>
          </a:prstGeom>
        </p:spPr>
      </p:pic>
      <p:pic>
        <p:nvPicPr>
          <p:cNvPr id="5" name="Picture 4">
            <a:extLst>
              <a:ext uri="{FF2B5EF4-FFF2-40B4-BE49-F238E27FC236}">
                <a16:creationId xmlns:a16="http://schemas.microsoft.com/office/drawing/2014/main" id="{9FE806D7-41CC-9558-C57A-BCD7FF0CAC8F}"/>
              </a:ext>
            </a:extLst>
          </p:cNvPr>
          <p:cNvPicPr>
            <a:picLocks noChangeAspect="1"/>
          </p:cNvPicPr>
          <p:nvPr/>
        </p:nvPicPr>
        <p:blipFill>
          <a:blip r:embed="rId4"/>
          <a:stretch>
            <a:fillRect/>
          </a:stretch>
        </p:blipFill>
        <p:spPr>
          <a:xfrm>
            <a:off x="7320136" y="631695"/>
            <a:ext cx="3652406" cy="2972729"/>
          </a:xfrm>
          <a:prstGeom prst="rect">
            <a:avLst/>
          </a:prstGeom>
        </p:spPr>
      </p:pic>
    </p:spTree>
    <p:extLst>
      <p:ext uri="{BB962C8B-B14F-4D97-AF65-F5344CB8AC3E}">
        <p14:creationId xmlns:p14="http://schemas.microsoft.com/office/powerpoint/2010/main" val="2747146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US" dirty="0"/>
              <a:t>Conclusions</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20</a:t>
            </a:fld>
            <a:endParaRPr lang="en-US" dirty="0"/>
          </a:p>
        </p:txBody>
      </p:sp>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5846661" y="2706400"/>
            <a:ext cx="5942139" cy="3602920"/>
          </a:xfrm>
        </p:spPr>
        <p:txBody>
          <a:bodyPr/>
          <a:lstStyle/>
          <a:p>
            <a:pPr marL="0" lvl="1" indent="0">
              <a:buNone/>
            </a:pPr>
            <a:r>
              <a:rPr lang="en-GB" u="sng" dirty="0">
                <a:solidFill>
                  <a:srgbClr val="2F2F2F"/>
                </a:solidFill>
              </a:rPr>
              <a:t>External rings</a:t>
            </a:r>
            <a:r>
              <a:rPr lang="en-GB" dirty="0">
                <a:solidFill>
                  <a:srgbClr val="2F2F2F"/>
                </a:solidFill>
              </a:rPr>
              <a:t>: Prototypes in 2 months.</a:t>
            </a:r>
          </a:p>
          <a:p>
            <a:pPr marL="0" lvl="1" indent="0">
              <a:buNone/>
            </a:pPr>
            <a:r>
              <a:rPr lang="en-GB" u="sng" dirty="0">
                <a:solidFill>
                  <a:srgbClr val="2F2F2F"/>
                </a:solidFill>
              </a:rPr>
              <a:t>Internal rings: </a:t>
            </a:r>
            <a:r>
              <a:rPr lang="en-GB" dirty="0">
                <a:solidFill>
                  <a:srgbClr val="2F2F2F"/>
                </a:solidFill>
              </a:rPr>
              <a:t>Design to be done following the idea of the external rings for the interfaces. </a:t>
            </a:r>
          </a:p>
          <a:p>
            <a:pPr marL="0" lvl="1" indent="0">
              <a:buNone/>
            </a:pPr>
            <a:r>
              <a:rPr lang="en-GB" u="sng" dirty="0">
                <a:solidFill>
                  <a:srgbClr val="2F2F2F"/>
                </a:solidFill>
              </a:rPr>
              <a:t>Absorbers: </a:t>
            </a:r>
            <a:r>
              <a:rPr lang="en-GB" dirty="0">
                <a:solidFill>
                  <a:srgbClr val="2F2F2F"/>
                </a:solidFill>
              </a:rPr>
              <a:t>Design finished. Look for suppliers.</a:t>
            </a:r>
          </a:p>
          <a:p>
            <a:pPr marL="0" lvl="1" indent="0">
              <a:buNone/>
            </a:pPr>
            <a:r>
              <a:rPr lang="en-GB" u="sng" dirty="0">
                <a:solidFill>
                  <a:srgbClr val="2F2F2F"/>
                </a:solidFill>
              </a:rPr>
              <a:t>Spacers: </a:t>
            </a:r>
            <a:r>
              <a:rPr lang="en-GB" dirty="0">
                <a:solidFill>
                  <a:srgbClr val="2F2F2F"/>
                </a:solidFill>
              </a:rPr>
              <a:t>Under study. Decision to be done.</a:t>
            </a:r>
          </a:p>
          <a:p>
            <a:pPr marL="0" lvl="1" indent="0">
              <a:buNone/>
            </a:pPr>
            <a:r>
              <a:rPr lang="en-GB" u="sng" dirty="0">
                <a:solidFill>
                  <a:srgbClr val="2F2F2F"/>
                </a:solidFill>
              </a:rPr>
              <a:t>Cooling system: </a:t>
            </a:r>
            <a:r>
              <a:rPr lang="en-GB" dirty="0">
                <a:solidFill>
                  <a:srgbClr val="2F2F2F"/>
                </a:solidFill>
              </a:rPr>
              <a:t>Design in progress.</a:t>
            </a:r>
          </a:p>
          <a:p>
            <a:pPr marL="0" lvl="1" indent="0">
              <a:buNone/>
            </a:pPr>
            <a:r>
              <a:rPr lang="en-GB" u="sng" dirty="0">
                <a:solidFill>
                  <a:srgbClr val="2F2F2F"/>
                </a:solidFill>
              </a:rPr>
              <a:t>Support structure: </a:t>
            </a:r>
            <a:r>
              <a:rPr lang="en-GB" dirty="0">
                <a:solidFill>
                  <a:srgbClr val="2F2F2F"/>
                </a:solidFill>
              </a:rPr>
              <a:t>Design almost finished.</a:t>
            </a:r>
          </a:p>
          <a:p>
            <a:pPr marL="0" lvl="1" indent="0">
              <a:buNone/>
            </a:pPr>
            <a:r>
              <a:rPr lang="en-GB" u="sng" dirty="0">
                <a:solidFill>
                  <a:srgbClr val="2F2F2F"/>
                </a:solidFill>
              </a:rPr>
              <a:t>Assembly: </a:t>
            </a:r>
            <a:r>
              <a:rPr lang="en-GB" dirty="0">
                <a:solidFill>
                  <a:srgbClr val="2F2F2F"/>
                </a:solidFill>
              </a:rPr>
              <a:t>Still some interfaces to be design.</a:t>
            </a:r>
          </a:p>
          <a:p>
            <a:pPr marL="0" lvl="1" indent="0">
              <a:buNone/>
            </a:pPr>
            <a:r>
              <a:rPr lang="en-GB" u="sng" dirty="0">
                <a:solidFill>
                  <a:srgbClr val="2F2F2F"/>
                </a:solidFill>
              </a:rPr>
              <a:t>Tests and analysis: </a:t>
            </a:r>
            <a:r>
              <a:rPr lang="en-GB" dirty="0">
                <a:solidFill>
                  <a:srgbClr val="2F2F2F"/>
                </a:solidFill>
              </a:rPr>
              <a:t>More testing and analysis have to be done for the spacers and the complete assembly.</a:t>
            </a:r>
          </a:p>
        </p:txBody>
      </p:sp>
      <p:pic>
        <p:nvPicPr>
          <p:cNvPr id="5" name="Picture 4">
            <a:extLst>
              <a:ext uri="{FF2B5EF4-FFF2-40B4-BE49-F238E27FC236}">
                <a16:creationId xmlns:a16="http://schemas.microsoft.com/office/drawing/2014/main" id="{EAB113A7-BBFA-EE4E-F355-15FA4B469757}"/>
              </a:ext>
            </a:extLst>
          </p:cNvPr>
          <p:cNvPicPr>
            <a:picLocks noChangeAspect="1"/>
          </p:cNvPicPr>
          <p:nvPr/>
        </p:nvPicPr>
        <p:blipFill>
          <a:blip r:embed="rId3"/>
          <a:stretch>
            <a:fillRect/>
          </a:stretch>
        </p:blipFill>
        <p:spPr>
          <a:xfrm>
            <a:off x="5986529" y="260648"/>
            <a:ext cx="5828911" cy="2319389"/>
          </a:xfrm>
          <a:prstGeom prst="rect">
            <a:avLst/>
          </a:prstGeom>
        </p:spPr>
      </p:pic>
      <p:sp>
        <p:nvSpPr>
          <p:cNvPr id="7" name="Content Placeholder 1">
            <a:extLst>
              <a:ext uri="{FF2B5EF4-FFF2-40B4-BE49-F238E27FC236}">
                <a16:creationId xmlns:a16="http://schemas.microsoft.com/office/drawing/2014/main" id="{B09D04EF-0274-8427-EE3E-F6789CD07BEC}"/>
              </a:ext>
            </a:extLst>
          </p:cNvPr>
          <p:cNvSpPr txBox="1">
            <a:spLocks/>
          </p:cNvSpPr>
          <p:nvPr/>
        </p:nvSpPr>
        <p:spPr>
          <a:xfrm>
            <a:off x="446684" y="1005756"/>
            <a:ext cx="5399978" cy="1960100"/>
          </a:xfrm>
          <a:prstGeom prst="rect">
            <a:avLst/>
          </a:prstGeom>
        </p:spPr>
        <p:txBody>
          <a:bodyPr vert="horz" lIns="0" tIns="0" rIns="0" bIns="0" rtlCol="0">
            <a:noAutofit/>
          </a:bodyPr>
          <a:lstStyle>
            <a:lvl1pPr marL="0" indent="0" algn="l" defTabSz="914400" rtl="0" eaLnBrk="1" latinLnBrk="0" hangingPunct="1">
              <a:lnSpc>
                <a:spcPct val="90000"/>
              </a:lnSpc>
              <a:spcBef>
                <a:spcPts val="500"/>
              </a:spcBef>
              <a:spcAft>
                <a:spcPts val="300"/>
              </a:spcAft>
              <a:buFont typeface="Arial"/>
              <a:buNone/>
              <a:tabLst/>
              <a:defRPr sz="1800" b="0"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GB" dirty="0">
                <a:solidFill>
                  <a:srgbClr val="2F2F2F"/>
                </a:solidFill>
              </a:rPr>
              <a:t>This new geometry presents challenges.</a:t>
            </a:r>
          </a:p>
          <a:p>
            <a:pPr marL="0" lvl="1" indent="0">
              <a:buFont typeface="Arial" charset="0"/>
              <a:buNone/>
            </a:pPr>
            <a:r>
              <a:rPr lang="en-GB" dirty="0">
                <a:solidFill>
                  <a:srgbClr val="2F2F2F"/>
                </a:solidFill>
              </a:rPr>
              <a:t>Well defined baseline design and general studies.</a:t>
            </a:r>
          </a:p>
          <a:p>
            <a:pPr marL="0" lvl="1" indent="0">
              <a:buFont typeface="Arial" charset="0"/>
              <a:buNone/>
            </a:pPr>
            <a:r>
              <a:rPr lang="en-GB" dirty="0">
                <a:solidFill>
                  <a:srgbClr val="2F2F2F"/>
                </a:solidFill>
              </a:rPr>
              <a:t>For some parts there is still development to do.</a:t>
            </a:r>
          </a:p>
          <a:p>
            <a:pPr marL="0" lvl="1" indent="0">
              <a:buFont typeface="Arial" charset="0"/>
              <a:buNone/>
            </a:pPr>
            <a:r>
              <a:rPr lang="en-GB" dirty="0">
                <a:solidFill>
                  <a:srgbClr val="2F2F2F"/>
                </a:solidFill>
              </a:rPr>
              <a:t>Look for suppliers that are not always evident, as for the absorbers.</a:t>
            </a:r>
          </a:p>
        </p:txBody>
      </p:sp>
      <p:pic>
        <p:nvPicPr>
          <p:cNvPr id="9" name="Image 3">
            <a:extLst>
              <a:ext uri="{FF2B5EF4-FFF2-40B4-BE49-F238E27FC236}">
                <a16:creationId xmlns:a16="http://schemas.microsoft.com/office/drawing/2014/main" id="{B1BFF1C1-8898-33A5-8CB4-A4B68E235EC1}"/>
              </a:ext>
            </a:extLst>
          </p:cNvPr>
          <p:cNvPicPr>
            <a:picLocks noChangeAspect="1"/>
          </p:cNvPicPr>
          <p:nvPr/>
        </p:nvPicPr>
        <p:blipFill>
          <a:blip r:embed="rId4"/>
          <a:srcRect r="10314" b="2692"/>
          <a:stretch/>
        </p:blipFill>
        <p:spPr>
          <a:xfrm>
            <a:off x="1127448" y="3051451"/>
            <a:ext cx="3506661" cy="3172274"/>
          </a:xfrm>
          <a:prstGeom prst="rect">
            <a:avLst/>
          </a:prstGeom>
          <a:ln>
            <a:noFill/>
          </a:ln>
        </p:spPr>
      </p:pic>
      <p:sp>
        <p:nvSpPr>
          <p:cNvPr id="10" name="Footer Placeholder 4">
            <a:extLst>
              <a:ext uri="{FF2B5EF4-FFF2-40B4-BE49-F238E27FC236}">
                <a16:creationId xmlns:a16="http://schemas.microsoft.com/office/drawing/2014/main" id="{CE28407C-08A1-7407-7C57-D3D2F43CD4DA}"/>
              </a:ext>
            </a:extLst>
          </p:cNvPr>
          <p:cNvSpPr>
            <a:spLocks noGrp="1"/>
          </p:cNvSpPr>
          <p:nvPr>
            <p:ph type="ftr" sz="quarter" idx="3"/>
          </p:nvPr>
        </p:nvSpPr>
        <p:spPr>
          <a:xfrm>
            <a:off x="4259262" y="6383848"/>
            <a:ext cx="6572221" cy="365125"/>
          </a:xfrm>
        </p:spPr>
        <p:txBody>
          <a:bodyPr/>
          <a:lstStyle/>
          <a:p>
            <a:r>
              <a:rPr lang="en-US" dirty="0"/>
              <a:t>ALLEGRO: Noble-liquid calorimeter. Mechanics</a:t>
            </a:r>
          </a:p>
        </p:txBody>
      </p:sp>
      <p:sp>
        <p:nvSpPr>
          <p:cNvPr id="11" name="Date Placeholder 5">
            <a:extLst>
              <a:ext uri="{FF2B5EF4-FFF2-40B4-BE49-F238E27FC236}">
                <a16:creationId xmlns:a16="http://schemas.microsoft.com/office/drawing/2014/main" id="{54701DBC-DED0-B8C3-02BD-733BB9ECCF44}"/>
              </a:ext>
            </a:extLst>
          </p:cNvPr>
          <p:cNvSpPr>
            <a:spLocks noGrp="1"/>
          </p:cNvSpPr>
          <p:nvPr>
            <p:ph type="dt" sz="half" idx="2"/>
          </p:nvPr>
        </p:nvSpPr>
        <p:spPr>
          <a:xfrm>
            <a:off x="3143672" y="6378349"/>
            <a:ext cx="972716" cy="365125"/>
          </a:xfrm>
        </p:spPr>
        <p:txBody>
          <a:bodyPr/>
          <a:lstStyle/>
          <a:p>
            <a:r>
              <a:rPr lang="de-CH" dirty="0"/>
              <a:t>03/04/2025</a:t>
            </a:r>
            <a:endParaRPr lang="en-US" dirty="0"/>
          </a:p>
        </p:txBody>
      </p:sp>
    </p:spTree>
    <p:extLst>
      <p:ext uri="{BB962C8B-B14F-4D97-AF65-F5344CB8AC3E}">
        <p14:creationId xmlns:p14="http://schemas.microsoft.com/office/powerpoint/2010/main" val="2537203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777700-A4BC-53D3-B74B-9FF5AEA1C20E}"/>
              </a:ext>
            </a:extLst>
          </p:cNvPr>
          <p:cNvSpPr txBox="1">
            <a:spLocks/>
          </p:cNvSpPr>
          <p:nvPr/>
        </p:nvSpPr>
        <p:spPr>
          <a:xfrm>
            <a:off x="407988" y="1369643"/>
            <a:ext cx="11376025" cy="60713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dirty="0"/>
              <a:t>Thank you for your attention</a:t>
            </a:r>
          </a:p>
        </p:txBody>
      </p:sp>
      <p:sp>
        <p:nvSpPr>
          <p:cNvPr id="3" name="Title 2">
            <a:extLst>
              <a:ext uri="{FF2B5EF4-FFF2-40B4-BE49-F238E27FC236}">
                <a16:creationId xmlns:a16="http://schemas.microsoft.com/office/drawing/2014/main" id="{098C7A39-082C-B0C8-2072-673DF1117B58}"/>
              </a:ext>
            </a:extLst>
          </p:cNvPr>
          <p:cNvSpPr txBox="1">
            <a:spLocks/>
          </p:cNvSpPr>
          <p:nvPr/>
        </p:nvSpPr>
        <p:spPr>
          <a:xfrm>
            <a:off x="407988" y="4437112"/>
            <a:ext cx="11376025" cy="60713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dirty="0"/>
              <a:t>Questions or suggestions?</a:t>
            </a:r>
          </a:p>
        </p:txBody>
      </p:sp>
      <p:grpSp>
        <p:nvGrpSpPr>
          <p:cNvPr id="6" name="Group 5">
            <a:extLst>
              <a:ext uri="{FF2B5EF4-FFF2-40B4-BE49-F238E27FC236}">
                <a16:creationId xmlns:a16="http://schemas.microsoft.com/office/drawing/2014/main" id="{338E699B-B322-523C-2B68-3C21A6340244}"/>
              </a:ext>
            </a:extLst>
          </p:cNvPr>
          <p:cNvGrpSpPr/>
          <p:nvPr/>
        </p:nvGrpSpPr>
        <p:grpSpPr>
          <a:xfrm>
            <a:off x="3934874" y="5291458"/>
            <a:ext cx="4322252" cy="828000"/>
            <a:chOff x="3647728" y="5291458"/>
            <a:chExt cx="4322252" cy="828000"/>
          </a:xfrm>
        </p:grpSpPr>
        <p:pic>
          <p:nvPicPr>
            <p:cNvPr id="4" name="Picture 2">
              <a:extLst>
                <a:ext uri="{FF2B5EF4-FFF2-40B4-BE49-F238E27FC236}">
                  <a16:creationId xmlns:a16="http://schemas.microsoft.com/office/drawing/2014/main" id="{53E7CBD0-2ADD-526D-64A5-DA0896574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8" y="5340544"/>
              <a:ext cx="2159124" cy="729829"/>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89D76A7D-DD42-6D9E-5B91-EC37097DB9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2103" y="5291458"/>
              <a:ext cx="937877" cy="828000"/>
            </a:xfrm>
            <a:prstGeom prst="rect">
              <a:avLst/>
            </a:prstGeom>
          </p:spPr>
        </p:pic>
      </p:grpSp>
      <p:sp>
        <p:nvSpPr>
          <p:cNvPr id="8" name="TextBox 7">
            <a:extLst>
              <a:ext uri="{FF2B5EF4-FFF2-40B4-BE49-F238E27FC236}">
                <a16:creationId xmlns:a16="http://schemas.microsoft.com/office/drawing/2014/main" id="{C8C9DBAB-3AF6-AAB4-9A94-ED6FCB404CFA}"/>
              </a:ext>
            </a:extLst>
          </p:cNvPr>
          <p:cNvSpPr txBox="1"/>
          <p:nvPr/>
        </p:nvSpPr>
        <p:spPr>
          <a:xfrm>
            <a:off x="3047114" y="6348052"/>
            <a:ext cx="6097772" cy="369332"/>
          </a:xfrm>
          <a:prstGeom prst="rect">
            <a:avLst/>
          </a:prstGeom>
          <a:noFill/>
        </p:spPr>
        <p:txBody>
          <a:bodyPr wrap="square">
            <a:spAutoFit/>
          </a:bodyPr>
          <a:lstStyle/>
          <a:p>
            <a:pPr algn="ctr"/>
            <a:r>
              <a:rPr lang="en-GB" dirty="0"/>
              <a:t>fernando.aretio.zarate@cern.ch</a:t>
            </a:r>
          </a:p>
        </p:txBody>
      </p:sp>
    </p:spTree>
    <p:extLst>
      <p:ext uri="{BB962C8B-B14F-4D97-AF65-F5344CB8AC3E}">
        <p14:creationId xmlns:p14="http://schemas.microsoft.com/office/powerpoint/2010/main" val="3142636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9" y="980728"/>
            <a:ext cx="7992267" cy="5328591"/>
          </a:xfrm>
        </p:spPr>
        <p:txBody>
          <a:bodyPr/>
          <a:lstStyle/>
          <a:p>
            <a:pPr lvl="1"/>
            <a:r>
              <a:rPr lang="en-GB" dirty="0"/>
              <a:t>ALLEGRO is a full detector concept proposed for FCC-</a:t>
            </a:r>
            <a:r>
              <a:rPr lang="en-GB" dirty="0" err="1"/>
              <a:t>ee</a:t>
            </a:r>
            <a:r>
              <a:rPr lang="en-GB" dirty="0"/>
              <a:t>. It stands for:</a:t>
            </a:r>
          </a:p>
          <a:p>
            <a:pPr marL="324000" lvl="2" indent="0">
              <a:buNone/>
            </a:pPr>
            <a:r>
              <a:rPr lang="en-GB" i="1" dirty="0"/>
              <a:t>	A Lepton </a:t>
            </a:r>
            <a:r>
              <a:rPr lang="en-GB" i="1" dirty="0" err="1"/>
              <a:t>coLlider</a:t>
            </a:r>
            <a:r>
              <a:rPr lang="en-GB" i="1" dirty="0"/>
              <a:t> Experiment with highly Granular calorimetry Read-Out.</a:t>
            </a:r>
          </a:p>
          <a:p>
            <a:pPr lvl="1"/>
            <a:r>
              <a:rPr lang="en-GB" dirty="0"/>
              <a:t>This presentation is focused on the thermo-mechanical design and analysis of the structure of the barrel calorimeter.</a:t>
            </a:r>
          </a:p>
          <a:p>
            <a:pPr lvl="1"/>
            <a:endParaRPr lang="en-GB" dirty="0"/>
          </a:p>
          <a:p>
            <a:pPr lvl="1"/>
            <a:endParaRPr lang="en-GB" dirty="0"/>
          </a:p>
          <a:p>
            <a:pPr lvl="1"/>
            <a:endParaRPr lang="en-GB" dirty="0"/>
          </a:p>
          <a:p>
            <a:pPr lvl="1"/>
            <a:endParaRPr lang="en-GB" dirty="0"/>
          </a:p>
          <a:p>
            <a:pPr lvl="1"/>
            <a:endParaRPr lang="en-GB" dirty="0"/>
          </a:p>
          <a:p>
            <a:pPr lvl="1"/>
            <a:endParaRPr lang="en-GB" i="1" dirty="0"/>
          </a:p>
          <a:p>
            <a:pPr lvl="1"/>
            <a:endParaRPr lang="en-US" i="1" dirty="0"/>
          </a:p>
        </p:txBody>
      </p:sp>
      <p:pic>
        <p:nvPicPr>
          <p:cNvPr id="30" name="Picture 29">
            <a:extLst>
              <a:ext uri="{FF2B5EF4-FFF2-40B4-BE49-F238E27FC236}">
                <a16:creationId xmlns:a16="http://schemas.microsoft.com/office/drawing/2014/main" id="{4B013D7E-CFF0-610A-E94D-EF924A8887C5}"/>
              </a:ext>
            </a:extLst>
          </p:cNvPr>
          <p:cNvPicPr>
            <a:picLocks noChangeAspect="1"/>
          </p:cNvPicPr>
          <p:nvPr/>
        </p:nvPicPr>
        <p:blipFill>
          <a:blip r:embed="rId3"/>
          <a:stretch>
            <a:fillRect/>
          </a:stretch>
        </p:blipFill>
        <p:spPr>
          <a:xfrm>
            <a:off x="212698" y="2493946"/>
            <a:ext cx="4708528" cy="3582208"/>
          </a:xfrm>
          <a:prstGeom prst="rect">
            <a:avLst/>
          </a:prstGeom>
        </p:spPr>
      </p:pic>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GB" dirty="0"/>
              <a:t>ALLEGRO</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22</a:t>
            </a:fld>
            <a:endParaRPr lang="en-US" dirty="0"/>
          </a:p>
        </p:txBody>
      </p:sp>
      <p:pic>
        <p:nvPicPr>
          <p:cNvPr id="23" name="Picture 22">
            <a:extLst>
              <a:ext uri="{FF2B5EF4-FFF2-40B4-BE49-F238E27FC236}">
                <a16:creationId xmlns:a16="http://schemas.microsoft.com/office/drawing/2014/main" id="{EC7C802C-1531-067B-FDF3-BD9FDF5C715C}"/>
              </a:ext>
            </a:extLst>
          </p:cNvPr>
          <p:cNvPicPr>
            <a:picLocks noChangeAspect="1"/>
          </p:cNvPicPr>
          <p:nvPr/>
        </p:nvPicPr>
        <p:blipFill>
          <a:blip r:embed="rId4"/>
          <a:stretch>
            <a:fillRect/>
          </a:stretch>
        </p:blipFill>
        <p:spPr>
          <a:xfrm>
            <a:off x="5375920" y="2752353"/>
            <a:ext cx="3168352" cy="2734263"/>
          </a:xfrm>
          <a:prstGeom prst="rect">
            <a:avLst/>
          </a:prstGeom>
          <a:ln w="19050">
            <a:solidFill>
              <a:srgbClr val="303030"/>
            </a:solidFill>
          </a:ln>
        </p:spPr>
      </p:pic>
      <p:cxnSp>
        <p:nvCxnSpPr>
          <p:cNvPr id="26" name="Straight Connector 25">
            <a:extLst>
              <a:ext uri="{FF2B5EF4-FFF2-40B4-BE49-F238E27FC236}">
                <a16:creationId xmlns:a16="http://schemas.microsoft.com/office/drawing/2014/main" id="{6F3B6B89-1BC5-584E-77C1-A726819BDCA7}"/>
              </a:ext>
            </a:extLst>
          </p:cNvPr>
          <p:cNvCxnSpPr>
            <a:cxnSpLocks/>
          </p:cNvCxnSpPr>
          <p:nvPr/>
        </p:nvCxnSpPr>
        <p:spPr>
          <a:xfrm>
            <a:off x="2135560" y="4192513"/>
            <a:ext cx="0" cy="451340"/>
          </a:xfrm>
          <a:prstGeom prst="line">
            <a:avLst/>
          </a:prstGeom>
          <a:ln w="19050">
            <a:solidFill>
              <a:srgbClr val="30303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24D864C-D19F-E4E0-620E-D8E9AA0CB5C1}"/>
              </a:ext>
            </a:extLst>
          </p:cNvPr>
          <p:cNvCxnSpPr>
            <a:cxnSpLocks/>
          </p:cNvCxnSpPr>
          <p:nvPr/>
        </p:nvCxnSpPr>
        <p:spPr>
          <a:xfrm flipV="1">
            <a:off x="2123218" y="3939225"/>
            <a:ext cx="3202342" cy="432048"/>
          </a:xfrm>
          <a:prstGeom prst="straightConnector1">
            <a:avLst/>
          </a:prstGeom>
          <a:ln w="28575">
            <a:solidFill>
              <a:srgbClr val="30303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A picture containing diagram&#10;&#10;Description automatically generated">
            <a:extLst>
              <a:ext uri="{FF2B5EF4-FFF2-40B4-BE49-F238E27FC236}">
                <a16:creationId xmlns:a16="http://schemas.microsoft.com/office/drawing/2014/main" id="{43740ACD-D0A2-227D-C1DF-172C5F95DF8F}"/>
              </a:ext>
            </a:extLst>
          </p:cNvPr>
          <p:cNvPicPr>
            <a:picLocks noChangeAspect="1"/>
          </p:cNvPicPr>
          <p:nvPr/>
        </p:nvPicPr>
        <p:blipFill>
          <a:blip r:embed="rId5"/>
          <a:stretch>
            <a:fillRect/>
          </a:stretch>
        </p:blipFill>
        <p:spPr>
          <a:xfrm>
            <a:off x="8948606" y="3855278"/>
            <a:ext cx="1179841" cy="1121122"/>
          </a:xfrm>
          <a:prstGeom prst="rect">
            <a:avLst/>
          </a:prstGeom>
        </p:spPr>
      </p:pic>
      <p:sp>
        <p:nvSpPr>
          <p:cNvPr id="37" name="TextBox 36">
            <a:extLst>
              <a:ext uri="{FF2B5EF4-FFF2-40B4-BE49-F238E27FC236}">
                <a16:creationId xmlns:a16="http://schemas.microsoft.com/office/drawing/2014/main" id="{F741DCF1-C156-A38A-FEB9-CEB41CAED7CB}"/>
              </a:ext>
            </a:extLst>
          </p:cNvPr>
          <p:cNvSpPr txBox="1"/>
          <p:nvPr/>
        </p:nvSpPr>
        <p:spPr>
          <a:xfrm>
            <a:off x="5340055" y="2492896"/>
            <a:ext cx="3204218" cy="215444"/>
          </a:xfrm>
          <a:prstGeom prst="rect">
            <a:avLst/>
          </a:prstGeom>
          <a:noFill/>
        </p:spPr>
        <p:txBody>
          <a:bodyPr wrap="square" lIns="0" tIns="0" rIns="0" bIns="0" rtlCol="0">
            <a:spAutoFit/>
          </a:bodyPr>
          <a:lstStyle/>
          <a:p>
            <a:pPr algn="ctr"/>
            <a:r>
              <a:rPr lang="en-GB" sz="1400" dirty="0"/>
              <a:t>Calorimeter section concept</a:t>
            </a:r>
          </a:p>
        </p:txBody>
      </p:sp>
      <p:sp>
        <p:nvSpPr>
          <p:cNvPr id="38" name="TextBox 37">
            <a:extLst>
              <a:ext uri="{FF2B5EF4-FFF2-40B4-BE49-F238E27FC236}">
                <a16:creationId xmlns:a16="http://schemas.microsoft.com/office/drawing/2014/main" id="{AA50B747-B517-BE83-5C13-2005766BFC3A}"/>
              </a:ext>
            </a:extLst>
          </p:cNvPr>
          <p:cNvSpPr txBox="1"/>
          <p:nvPr/>
        </p:nvSpPr>
        <p:spPr>
          <a:xfrm>
            <a:off x="8743428" y="1412776"/>
            <a:ext cx="3204218" cy="215444"/>
          </a:xfrm>
          <a:prstGeom prst="rect">
            <a:avLst/>
          </a:prstGeom>
          <a:noFill/>
        </p:spPr>
        <p:txBody>
          <a:bodyPr wrap="square" lIns="0" tIns="0" rIns="0" bIns="0" rtlCol="0">
            <a:spAutoFit/>
          </a:bodyPr>
          <a:lstStyle/>
          <a:p>
            <a:pPr algn="ctr"/>
            <a:r>
              <a:rPr lang="en-GB" sz="1400" dirty="0"/>
              <a:t>Electrode prototype</a:t>
            </a:r>
          </a:p>
        </p:txBody>
      </p:sp>
      <p:pic>
        <p:nvPicPr>
          <p:cNvPr id="8" name="Picture 7">
            <a:extLst>
              <a:ext uri="{FF2B5EF4-FFF2-40B4-BE49-F238E27FC236}">
                <a16:creationId xmlns:a16="http://schemas.microsoft.com/office/drawing/2014/main" id="{7B036EB8-214F-397A-09A4-80E6822CE17D}"/>
              </a:ext>
            </a:extLst>
          </p:cNvPr>
          <p:cNvPicPr>
            <a:picLocks noChangeAspect="1"/>
          </p:cNvPicPr>
          <p:nvPr/>
        </p:nvPicPr>
        <p:blipFill>
          <a:blip r:embed="rId6"/>
          <a:stretch>
            <a:fillRect/>
          </a:stretch>
        </p:blipFill>
        <p:spPr>
          <a:xfrm>
            <a:off x="8963101" y="1702749"/>
            <a:ext cx="2736304" cy="1703843"/>
          </a:xfrm>
          <a:prstGeom prst="rect">
            <a:avLst/>
          </a:prstGeom>
        </p:spPr>
      </p:pic>
      <p:pic>
        <p:nvPicPr>
          <p:cNvPr id="10" name="Picture 9">
            <a:extLst>
              <a:ext uri="{FF2B5EF4-FFF2-40B4-BE49-F238E27FC236}">
                <a16:creationId xmlns:a16="http://schemas.microsoft.com/office/drawing/2014/main" id="{64F8CFBF-F4F8-BB7D-4FCD-E4859AAF4E0B}"/>
              </a:ext>
            </a:extLst>
          </p:cNvPr>
          <p:cNvPicPr>
            <a:picLocks noChangeAspect="1"/>
          </p:cNvPicPr>
          <p:nvPr/>
        </p:nvPicPr>
        <p:blipFill>
          <a:blip r:embed="rId7"/>
          <a:stretch>
            <a:fillRect/>
          </a:stretch>
        </p:blipFill>
        <p:spPr>
          <a:xfrm>
            <a:off x="10171768" y="3622615"/>
            <a:ext cx="1457005" cy="1889167"/>
          </a:xfrm>
          <a:prstGeom prst="rect">
            <a:avLst/>
          </a:prstGeom>
        </p:spPr>
      </p:pic>
      <p:sp>
        <p:nvSpPr>
          <p:cNvPr id="11" name="TextBox 10">
            <a:extLst>
              <a:ext uri="{FF2B5EF4-FFF2-40B4-BE49-F238E27FC236}">
                <a16:creationId xmlns:a16="http://schemas.microsoft.com/office/drawing/2014/main" id="{0B6BE99E-6D73-5310-5F99-07DFB7848A89}"/>
              </a:ext>
            </a:extLst>
          </p:cNvPr>
          <p:cNvSpPr txBox="1"/>
          <p:nvPr/>
        </p:nvSpPr>
        <p:spPr>
          <a:xfrm>
            <a:off x="5375920" y="5561145"/>
            <a:ext cx="3204218" cy="338554"/>
          </a:xfrm>
          <a:prstGeom prst="rect">
            <a:avLst/>
          </a:prstGeom>
          <a:noFill/>
        </p:spPr>
        <p:txBody>
          <a:bodyPr wrap="square" lIns="0" tIns="0" rIns="0" bIns="0" rtlCol="0">
            <a:spAutoFit/>
          </a:bodyPr>
          <a:lstStyle/>
          <a:p>
            <a:pPr defTabSz="684000"/>
            <a:r>
              <a:rPr lang="en-GB" sz="1100" dirty="0"/>
              <a:t>Cryostat:	ATLAS in aluminium</a:t>
            </a:r>
          </a:p>
          <a:p>
            <a:pPr defTabSz="684000"/>
            <a:r>
              <a:rPr lang="en-GB" sz="1100" dirty="0"/>
              <a:t>	FCC in composite</a:t>
            </a:r>
          </a:p>
        </p:txBody>
      </p:sp>
    </p:spTree>
    <p:extLst>
      <p:ext uri="{BB962C8B-B14F-4D97-AF65-F5344CB8AC3E}">
        <p14:creationId xmlns:p14="http://schemas.microsoft.com/office/powerpoint/2010/main" val="4082844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US" dirty="0"/>
              <a:t>Backup 1: PCB and calorimetry</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23</a:t>
            </a:fld>
            <a:endParaRPr lang="en-US" dirty="0"/>
          </a:p>
        </p:txBody>
      </p:sp>
      <p:pic>
        <p:nvPicPr>
          <p:cNvPr id="7" name="Picture 6">
            <a:extLst>
              <a:ext uri="{FF2B5EF4-FFF2-40B4-BE49-F238E27FC236}">
                <a16:creationId xmlns:a16="http://schemas.microsoft.com/office/drawing/2014/main" id="{6CE15494-5CE1-0370-24C9-D2D0A292B321}"/>
              </a:ext>
            </a:extLst>
          </p:cNvPr>
          <p:cNvPicPr>
            <a:picLocks noChangeAspect="1"/>
          </p:cNvPicPr>
          <p:nvPr/>
        </p:nvPicPr>
        <p:blipFill>
          <a:blip r:embed="rId3"/>
          <a:stretch>
            <a:fillRect/>
          </a:stretch>
        </p:blipFill>
        <p:spPr>
          <a:xfrm>
            <a:off x="119336" y="1464079"/>
            <a:ext cx="3391373" cy="4448796"/>
          </a:xfrm>
          <a:prstGeom prst="rect">
            <a:avLst/>
          </a:prstGeom>
        </p:spPr>
      </p:pic>
      <p:pic>
        <p:nvPicPr>
          <p:cNvPr id="9" name="Picture 8">
            <a:extLst>
              <a:ext uri="{FF2B5EF4-FFF2-40B4-BE49-F238E27FC236}">
                <a16:creationId xmlns:a16="http://schemas.microsoft.com/office/drawing/2014/main" id="{B2EEE397-A614-1680-D344-D3A8AC462D75}"/>
              </a:ext>
            </a:extLst>
          </p:cNvPr>
          <p:cNvPicPr>
            <a:picLocks noChangeAspect="1"/>
          </p:cNvPicPr>
          <p:nvPr/>
        </p:nvPicPr>
        <p:blipFill>
          <a:blip r:embed="rId4"/>
          <a:stretch>
            <a:fillRect/>
          </a:stretch>
        </p:blipFill>
        <p:spPr>
          <a:xfrm>
            <a:off x="4009420" y="3796916"/>
            <a:ext cx="7627354" cy="2166785"/>
          </a:xfrm>
          <a:prstGeom prst="rect">
            <a:avLst/>
          </a:prstGeom>
        </p:spPr>
      </p:pic>
      <p:pic>
        <p:nvPicPr>
          <p:cNvPr id="11" name="Picture 10">
            <a:extLst>
              <a:ext uri="{FF2B5EF4-FFF2-40B4-BE49-F238E27FC236}">
                <a16:creationId xmlns:a16="http://schemas.microsoft.com/office/drawing/2014/main" id="{1C6412DC-A0C0-8736-55A7-36F2F7C1128C}"/>
              </a:ext>
            </a:extLst>
          </p:cNvPr>
          <p:cNvPicPr>
            <a:picLocks noChangeAspect="1"/>
          </p:cNvPicPr>
          <p:nvPr/>
        </p:nvPicPr>
        <p:blipFill>
          <a:blip r:embed="rId5"/>
          <a:stretch>
            <a:fillRect/>
          </a:stretch>
        </p:blipFill>
        <p:spPr>
          <a:xfrm>
            <a:off x="7509500" y="1549560"/>
            <a:ext cx="4248472" cy="1732656"/>
          </a:xfrm>
          <a:prstGeom prst="rect">
            <a:avLst/>
          </a:prstGeom>
        </p:spPr>
      </p:pic>
      <p:pic>
        <p:nvPicPr>
          <p:cNvPr id="13" name="Picture 12">
            <a:extLst>
              <a:ext uri="{FF2B5EF4-FFF2-40B4-BE49-F238E27FC236}">
                <a16:creationId xmlns:a16="http://schemas.microsoft.com/office/drawing/2014/main" id="{6ABF4E78-24CC-471C-BA15-6E3E5E2EA986}"/>
              </a:ext>
            </a:extLst>
          </p:cNvPr>
          <p:cNvPicPr>
            <a:picLocks noChangeAspect="1"/>
          </p:cNvPicPr>
          <p:nvPr/>
        </p:nvPicPr>
        <p:blipFill>
          <a:blip r:embed="rId6"/>
          <a:stretch>
            <a:fillRect/>
          </a:stretch>
        </p:blipFill>
        <p:spPr>
          <a:xfrm>
            <a:off x="3647728" y="1412776"/>
            <a:ext cx="3302927" cy="2166785"/>
          </a:xfrm>
          <a:prstGeom prst="rect">
            <a:avLst/>
          </a:prstGeom>
        </p:spPr>
      </p:pic>
      <p:sp>
        <p:nvSpPr>
          <p:cNvPr id="14" name="Arrow: Right 13">
            <a:extLst>
              <a:ext uri="{FF2B5EF4-FFF2-40B4-BE49-F238E27FC236}">
                <a16:creationId xmlns:a16="http://schemas.microsoft.com/office/drawing/2014/main" id="{1E556D82-AC2F-B770-14C5-73E3E87C2757}"/>
              </a:ext>
            </a:extLst>
          </p:cNvPr>
          <p:cNvSpPr/>
          <p:nvPr/>
        </p:nvSpPr>
        <p:spPr>
          <a:xfrm>
            <a:off x="7086061" y="2125624"/>
            <a:ext cx="288032" cy="5040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5693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US" dirty="0"/>
              <a:t>Backup 2: ATLAS images</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24</a:t>
            </a:fld>
            <a:endParaRPr lang="en-US" dirty="0"/>
          </a:p>
        </p:txBody>
      </p:sp>
      <p:pic>
        <p:nvPicPr>
          <p:cNvPr id="2" name="Picture 1" descr="A picture containing indoor&#10;&#10;Description automatically generated">
            <a:extLst>
              <a:ext uri="{FF2B5EF4-FFF2-40B4-BE49-F238E27FC236}">
                <a16:creationId xmlns:a16="http://schemas.microsoft.com/office/drawing/2014/main" id="{57388F67-9CD2-16F3-1B4F-4E35F38F70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44" y="1700808"/>
            <a:ext cx="5731510" cy="3811905"/>
          </a:xfrm>
          <a:prstGeom prst="rect">
            <a:avLst/>
          </a:prstGeom>
          <a:noFill/>
          <a:ln>
            <a:noFill/>
          </a:ln>
        </p:spPr>
      </p:pic>
      <p:pic>
        <p:nvPicPr>
          <p:cNvPr id="8" name="Picture 7" descr="A picture containing indoor, wooden&#10;&#10;Description automatically generated">
            <a:extLst>
              <a:ext uri="{FF2B5EF4-FFF2-40B4-BE49-F238E27FC236}">
                <a16:creationId xmlns:a16="http://schemas.microsoft.com/office/drawing/2014/main" id="{7444294C-EE76-AEC7-8A6E-4AE83BEEDB29}"/>
              </a:ext>
            </a:extLst>
          </p:cNvPr>
          <p:cNvPicPr>
            <a:picLocks noChangeAspect="1"/>
          </p:cNvPicPr>
          <p:nvPr/>
        </p:nvPicPr>
        <p:blipFill>
          <a:blip r:embed="rId4"/>
          <a:stretch>
            <a:fillRect/>
          </a:stretch>
        </p:blipFill>
        <p:spPr>
          <a:xfrm>
            <a:off x="7063762" y="1523047"/>
            <a:ext cx="4032448" cy="2670279"/>
          </a:xfrm>
          <a:prstGeom prst="rect">
            <a:avLst/>
          </a:prstGeom>
        </p:spPr>
      </p:pic>
      <p:pic>
        <p:nvPicPr>
          <p:cNvPr id="10" name="Picture 9">
            <a:extLst>
              <a:ext uri="{FF2B5EF4-FFF2-40B4-BE49-F238E27FC236}">
                <a16:creationId xmlns:a16="http://schemas.microsoft.com/office/drawing/2014/main" id="{A6B16619-660B-ECC9-7272-7FF3990C8A00}"/>
              </a:ext>
            </a:extLst>
          </p:cNvPr>
          <p:cNvPicPr>
            <a:picLocks noChangeAspect="1"/>
          </p:cNvPicPr>
          <p:nvPr/>
        </p:nvPicPr>
        <p:blipFill>
          <a:blip r:embed="rId5"/>
          <a:stretch>
            <a:fillRect/>
          </a:stretch>
        </p:blipFill>
        <p:spPr>
          <a:xfrm>
            <a:off x="7133030" y="4313411"/>
            <a:ext cx="3718093" cy="1634869"/>
          </a:xfrm>
          <a:prstGeom prst="rect">
            <a:avLst/>
          </a:prstGeom>
        </p:spPr>
      </p:pic>
    </p:spTree>
    <p:extLst>
      <p:ext uri="{BB962C8B-B14F-4D97-AF65-F5344CB8AC3E}">
        <p14:creationId xmlns:p14="http://schemas.microsoft.com/office/powerpoint/2010/main" val="360477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90" y="980728"/>
            <a:ext cx="11592666" cy="5220047"/>
          </a:xfrm>
        </p:spPr>
        <p:txBody>
          <a:bodyPr/>
          <a:lstStyle/>
          <a:p>
            <a:pPr lvl="1"/>
            <a:r>
              <a:rPr lang="en-GB" dirty="0"/>
              <a:t>The considered weight for the half barrel is 63 tonnes, considering 10 tonnes of support structure and -12 tonnes of the Archimedes principle. This is an optimistic approach.</a:t>
            </a:r>
          </a:p>
          <a:p>
            <a:pPr lvl="1"/>
            <a:r>
              <a:rPr lang="en-GB" dirty="0"/>
              <a:t>Three types of profile are considered and their geometry is changed  to reach maximum deformation of 3 mm.</a:t>
            </a:r>
          </a:p>
          <a:p>
            <a:pPr lvl="1"/>
            <a:endParaRPr lang="en-GB" dirty="0"/>
          </a:p>
          <a:p>
            <a:pPr lvl="1"/>
            <a:endParaRPr lang="en-GB" dirty="0"/>
          </a:p>
          <a:p>
            <a:pPr lvl="1"/>
            <a:endParaRPr lang="en-GB" dirty="0"/>
          </a:p>
          <a:p>
            <a:pPr lvl="1"/>
            <a:endParaRPr lang="en-GB" dirty="0"/>
          </a:p>
          <a:p>
            <a:pPr marL="0" lvl="1" indent="0">
              <a:buNone/>
            </a:pPr>
            <a:endParaRPr lang="en-US" dirty="0"/>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US" dirty="0"/>
              <a:t>Backup 3: External rings structural analysis</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25</a:t>
            </a:fld>
            <a:endParaRPr lang="en-US" dirty="0"/>
          </a:p>
        </p:txBody>
      </p:sp>
      <p:pic>
        <p:nvPicPr>
          <p:cNvPr id="8" name="Picture 7">
            <a:extLst>
              <a:ext uri="{FF2B5EF4-FFF2-40B4-BE49-F238E27FC236}">
                <a16:creationId xmlns:a16="http://schemas.microsoft.com/office/drawing/2014/main" id="{9FB43502-A23F-9EC7-E7C3-4A47F65945BE}"/>
              </a:ext>
            </a:extLst>
          </p:cNvPr>
          <p:cNvPicPr>
            <a:picLocks noChangeAspect="1"/>
          </p:cNvPicPr>
          <p:nvPr/>
        </p:nvPicPr>
        <p:blipFill>
          <a:blip r:embed="rId3"/>
          <a:stretch>
            <a:fillRect/>
          </a:stretch>
        </p:blipFill>
        <p:spPr>
          <a:xfrm>
            <a:off x="931979" y="2140502"/>
            <a:ext cx="3285703" cy="712434"/>
          </a:xfrm>
          <a:prstGeom prst="rect">
            <a:avLst/>
          </a:prstGeom>
        </p:spPr>
      </p:pic>
      <p:pic>
        <p:nvPicPr>
          <p:cNvPr id="10" name="Picture 9">
            <a:extLst>
              <a:ext uri="{FF2B5EF4-FFF2-40B4-BE49-F238E27FC236}">
                <a16:creationId xmlns:a16="http://schemas.microsoft.com/office/drawing/2014/main" id="{94C92E8A-07D3-B71B-B6EF-5C4B8D660BDF}"/>
              </a:ext>
            </a:extLst>
          </p:cNvPr>
          <p:cNvPicPr>
            <a:picLocks noChangeAspect="1"/>
          </p:cNvPicPr>
          <p:nvPr/>
        </p:nvPicPr>
        <p:blipFill>
          <a:blip r:embed="rId4"/>
          <a:stretch>
            <a:fillRect/>
          </a:stretch>
        </p:blipFill>
        <p:spPr>
          <a:xfrm>
            <a:off x="670576" y="3313831"/>
            <a:ext cx="3465774" cy="2505850"/>
          </a:xfrm>
          <a:prstGeom prst="rect">
            <a:avLst/>
          </a:prstGeom>
        </p:spPr>
      </p:pic>
      <p:pic>
        <p:nvPicPr>
          <p:cNvPr id="12" name="Picture 11">
            <a:extLst>
              <a:ext uri="{FF2B5EF4-FFF2-40B4-BE49-F238E27FC236}">
                <a16:creationId xmlns:a16="http://schemas.microsoft.com/office/drawing/2014/main" id="{0D3433FD-C1B7-0D67-855C-05C0CEFF29A4}"/>
              </a:ext>
            </a:extLst>
          </p:cNvPr>
          <p:cNvPicPr>
            <a:picLocks noChangeAspect="1"/>
          </p:cNvPicPr>
          <p:nvPr/>
        </p:nvPicPr>
        <p:blipFill>
          <a:blip r:embed="rId5"/>
          <a:stretch>
            <a:fillRect/>
          </a:stretch>
        </p:blipFill>
        <p:spPr>
          <a:xfrm>
            <a:off x="4536082" y="3287110"/>
            <a:ext cx="3292914" cy="2532571"/>
          </a:xfrm>
          <a:prstGeom prst="rect">
            <a:avLst/>
          </a:prstGeom>
        </p:spPr>
      </p:pic>
      <p:grpSp>
        <p:nvGrpSpPr>
          <p:cNvPr id="37" name="Group 36">
            <a:extLst>
              <a:ext uri="{FF2B5EF4-FFF2-40B4-BE49-F238E27FC236}">
                <a16:creationId xmlns:a16="http://schemas.microsoft.com/office/drawing/2014/main" id="{56D1A8CD-4EF7-DB6C-1D85-1B93AC2E7A1A}"/>
              </a:ext>
            </a:extLst>
          </p:cNvPr>
          <p:cNvGrpSpPr/>
          <p:nvPr/>
        </p:nvGrpSpPr>
        <p:grpSpPr>
          <a:xfrm>
            <a:off x="5591944" y="2088030"/>
            <a:ext cx="2160240" cy="1016721"/>
            <a:chOff x="6168008" y="2088030"/>
            <a:chExt cx="2160240" cy="1016721"/>
          </a:xfrm>
        </p:grpSpPr>
        <p:sp>
          <p:nvSpPr>
            <p:cNvPr id="13" name="Rectangle 12">
              <a:extLst>
                <a:ext uri="{FF2B5EF4-FFF2-40B4-BE49-F238E27FC236}">
                  <a16:creationId xmlns:a16="http://schemas.microsoft.com/office/drawing/2014/main" id="{40B5562E-608D-9131-2B21-DF5DCEA3D01C}"/>
                </a:ext>
              </a:extLst>
            </p:cNvPr>
            <p:cNvSpPr/>
            <p:nvPr/>
          </p:nvSpPr>
          <p:spPr>
            <a:xfrm>
              <a:off x="6168008" y="2088030"/>
              <a:ext cx="972000" cy="9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7C5FCF51-3126-A21D-F69B-9F8AC2A50961}"/>
                </a:ext>
              </a:extLst>
            </p:cNvPr>
            <p:cNvCxnSpPr>
              <a:cxnSpLocks/>
            </p:cNvCxnSpPr>
            <p:nvPr/>
          </p:nvCxnSpPr>
          <p:spPr>
            <a:xfrm flipH="1" flipV="1">
              <a:off x="7248128" y="2088030"/>
              <a:ext cx="0" cy="1016721"/>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51B341A-D878-D145-E312-C45C961F3D8E}"/>
                </a:ext>
              </a:extLst>
            </p:cNvPr>
            <p:cNvSpPr txBox="1"/>
            <p:nvPr/>
          </p:nvSpPr>
          <p:spPr>
            <a:xfrm>
              <a:off x="7320136" y="2464532"/>
              <a:ext cx="1008112" cy="215444"/>
            </a:xfrm>
            <a:prstGeom prst="rect">
              <a:avLst/>
            </a:prstGeom>
            <a:noFill/>
          </p:spPr>
          <p:txBody>
            <a:bodyPr wrap="square" lIns="0" tIns="0" rIns="0" bIns="0" rtlCol="0">
              <a:spAutoFit/>
            </a:bodyPr>
            <a:lstStyle/>
            <a:p>
              <a:pPr algn="l"/>
              <a:r>
                <a:rPr lang="en-GB" sz="1400" dirty="0">
                  <a:solidFill>
                    <a:srgbClr val="2F2F2F"/>
                  </a:solidFill>
                </a:rPr>
                <a:t>side</a:t>
              </a:r>
            </a:p>
          </p:txBody>
        </p:sp>
      </p:grpSp>
      <p:pic>
        <p:nvPicPr>
          <p:cNvPr id="20" name="Picture 19">
            <a:extLst>
              <a:ext uri="{FF2B5EF4-FFF2-40B4-BE49-F238E27FC236}">
                <a16:creationId xmlns:a16="http://schemas.microsoft.com/office/drawing/2014/main" id="{F74E218B-0D4E-8225-78C5-4319C95C4143}"/>
              </a:ext>
            </a:extLst>
          </p:cNvPr>
          <p:cNvPicPr>
            <a:picLocks noChangeAspect="1"/>
          </p:cNvPicPr>
          <p:nvPr/>
        </p:nvPicPr>
        <p:blipFill>
          <a:blip r:embed="rId6"/>
          <a:stretch>
            <a:fillRect/>
          </a:stretch>
        </p:blipFill>
        <p:spPr>
          <a:xfrm>
            <a:off x="9156232" y="1948236"/>
            <a:ext cx="1368152" cy="1248036"/>
          </a:xfrm>
          <a:prstGeom prst="rect">
            <a:avLst/>
          </a:prstGeom>
        </p:spPr>
      </p:pic>
      <p:pic>
        <p:nvPicPr>
          <p:cNvPr id="24" name="Picture 23">
            <a:extLst>
              <a:ext uri="{FF2B5EF4-FFF2-40B4-BE49-F238E27FC236}">
                <a16:creationId xmlns:a16="http://schemas.microsoft.com/office/drawing/2014/main" id="{9450C42E-3C67-B9BA-5D17-610E42D7AC2A}"/>
              </a:ext>
            </a:extLst>
          </p:cNvPr>
          <p:cNvPicPr>
            <a:picLocks noChangeAspect="1"/>
          </p:cNvPicPr>
          <p:nvPr/>
        </p:nvPicPr>
        <p:blipFill>
          <a:blip r:embed="rId7"/>
          <a:stretch>
            <a:fillRect/>
          </a:stretch>
        </p:blipFill>
        <p:spPr>
          <a:xfrm>
            <a:off x="10632504" y="2204741"/>
            <a:ext cx="1191400" cy="648195"/>
          </a:xfrm>
          <a:prstGeom prst="rect">
            <a:avLst/>
          </a:prstGeom>
        </p:spPr>
      </p:pic>
      <p:sp>
        <p:nvSpPr>
          <p:cNvPr id="26" name="TextBox 25">
            <a:extLst>
              <a:ext uri="{FF2B5EF4-FFF2-40B4-BE49-F238E27FC236}">
                <a16:creationId xmlns:a16="http://schemas.microsoft.com/office/drawing/2014/main" id="{6F632728-CB80-2247-AF68-A5B8C2EDA760}"/>
              </a:ext>
            </a:extLst>
          </p:cNvPr>
          <p:cNvSpPr txBox="1"/>
          <p:nvPr/>
        </p:nvSpPr>
        <p:spPr>
          <a:xfrm>
            <a:off x="9696400" y="1912185"/>
            <a:ext cx="360040" cy="169277"/>
          </a:xfrm>
          <a:prstGeom prst="rect">
            <a:avLst/>
          </a:prstGeom>
          <a:solidFill>
            <a:schemeClr val="bg1"/>
          </a:solidFill>
        </p:spPr>
        <p:txBody>
          <a:bodyPr wrap="square" lIns="0" tIns="0" rIns="0" bIns="0" rtlCol="0">
            <a:spAutoFit/>
          </a:bodyPr>
          <a:lstStyle/>
          <a:p>
            <a:pPr algn="ctr"/>
            <a:r>
              <a:rPr lang="en-GB" sz="1100" dirty="0">
                <a:solidFill>
                  <a:schemeClr val="bg1">
                    <a:lumMod val="50000"/>
                  </a:schemeClr>
                </a:solidFill>
              </a:rPr>
              <a:t>W2</a:t>
            </a:r>
          </a:p>
        </p:txBody>
      </p:sp>
      <p:sp>
        <p:nvSpPr>
          <p:cNvPr id="27" name="TextBox 26">
            <a:extLst>
              <a:ext uri="{FF2B5EF4-FFF2-40B4-BE49-F238E27FC236}">
                <a16:creationId xmlns:a16="http://schemas.microsoft.com/office/drawing/2014/main" id="{0B9DD32D-AEEB-375F-5C80-252CB66F7EB5}"/>
              </a:ext>
            </a:extLst>
          </p:cNvPr>
          <p:cNvSpPr txBox="1"/>
          <p:nvPr/>
        </p:nvSpPr>
        <p:spPr>
          <a:xfrm>
            <a:off x="9696400" y="3139990"/>
            <a:ext cx="360040" cy="169277"/>
          </a:xfrm>
          <a:prstGeom prst="rect">
            <a:avLst/>
          </a:prstGeom>
          <a:solidFill>
            <a:schemeClr val="bg1"/>
          </a:solidFill>
        </p:spPr>
        <p:txBody>
          <a:bodyPr wrap="square" lIns="0" tIns="0" rIns="0" bIns="0" rtlCol="0">
            <a:spAutoFit/>
          </a:bodyPr>
          <a:lstStyle/>
          <a:p>
            <a:pPr algn="ctr"/>
            <a:r>
              <a:rPr lang="en-GB" sz="1100" dirty="0">
                <a:solidFill>
                  <a:schemeClr val="bg1">
                    <a:lumMod val="50000"/>
                  </a:schemeClr>
                </a:solidFill>
              </a:rPr>
              <a:t>W1</a:t>
            </a:r>
          </a:p>
        </p:txBody>
      </p:sp>
      <p:sp>
        <p:nvSpPr>
          <p:cNvPr id="28" name="TextBox 27">
            <a:extLst>
              <a:ext uri="{FF2B5EF4-FFF2-40B4-BE49-F238E27FC236}">
                <a16:creationId xmlns:a16="http://schemas.microsoft.com/office/drawing/2014/main" id="{37CD8FC9-59F1-045C-33D1-28801E217AA0}"/>
              </a:ext>
            </a:extLst>
          </p:cNvPr>
          <p:cNvSpPr txBox="1"/>
          <p:nvPr/>
        </p:nvSpPr>
        <p:spPr>
          <a:xfrm>
            <a:off x="9696474" y="2915291"/>
            <a:ext cx="360040" cy="169277"/>
          </a:xfrm>
          <a:prstGeom prst="rect">
            <a:avLst/>
          </a:prstGeom>
          <a:noFill/>
        </p:spPr>
        <p:txBody>
          <a:bodyPr wrap="square" lIns="0" tIns="0" rIns="0" bIns="0" rtlCol="0">
            <a:spAutoFit/>
          </a:bodyPr>
          <a:lstStyle/>
          <a:p>
            <a:pPr algn="ctr"/>
            <a:r>
              <a:rPr lang="en-GB" sz="1100" dirty="0">
                <a:solidFill>
                  <a:schemeClr val="bg1">
                    <a:lumMod val="50000"/>
                  </a:schemeClr>
                </a:solidFill>
              </a:rPr>
              <a:t>t3</a:t>
            </a:r>
          </a:p>
        </p:txBody>
      </p:sp>
      <p:sp>
        <p:nvSpPr>
          <p:cNvPr id="30" name="TextBox 29">
            <a:extLst>
              <a:ext uri="{FF2B5EF4-FFF2-40B4-BE49-F238E27FC236}">
                <a16:creationId xmlns:a16="http://schemas.microsoft.com/office/drawing/2014/main" id="{515DCEED-C123-1700-EF36-8988CA656412}"/>
              </a:ext>
            </a:extLst>
          </p:cNvPr>
          <p:cNvSpPr txBox="1"/>
          <p:nvPr/>
        </p:nvSpPr>
        <p:spPr>
          <a:xfrm>
            <a:off x="9264774" y="2101613"/>
            <a:ext cx="360040" cy="169277"/>
          </a:xfrm>
          <a:prstGeom prst="rect">
            <a:avLst/>
          </a:prstGeom>
          <a:noFill/>
        </p:spPr>
        <p:txBody>
          <a:bodyPr wrap="square" lIns="0" tIns="0" rIns="0" bIns="0" rtlCol="0">
            <a:spAutoFit/>
          </a:bodyPr>
          <a:lstStyle/>
          <a:p>
            <a:pPr algn="ctr"/>
            <a:r>
              <a:rPr lang="en-GB" sz="1100" dirty="0">
                <a:solidFill>
                  <a:srgbClr val="2F2F2F"/>
                </a:solidFill>
              </a:rPr>
              <a:t>t2</a:t>
            </a:r>
          </a:p>
        </p:txBody>
      </p:sp>
      <p:sp>
        <p:nvSpPr>
          <p:cNvPr id="32" name="TextBox 31">
            <a:extLst>
              <a:ext uri="{FF2B5EF4-FFF2-40B4-BE49-F238E27FC236}">
                <a16:creationId xmlns:a16="http://schemas.microsoft.com/office/drawing/2014/main" id="{15FD7784-7544-019B-03DB-CC5F004E13B9}"/>
              </a:ext>
            </a:extLst>
          </p:cNvPr>
          <p:cNvSpPr txBox="1"/>
          <p:nvPr/>
        </p:nvSpPr>
        <p:spPr>
          <a:xfrm>
            <a:off x="9257129" y="2770525"/>
            <a:ext cx="360040" cy="169277"/>
          </a:xfrm>
          <a:prstGeom prst="rect">
            <a:avLst/>
          </a:prstGeom>
          <a:noFill/>
        </p:spPr>
        <p:txBody>
          <a:bodyPr wrap="square" lIns="0" tIns="0" rIns="0" bIns="0" rtlCol="0">
            <a:spAutoFit/>
          </a:bodyPr>
          <a:lstStyle/>
          <a:p>
            <a:pPr algn="ctr"/>
            <a:r>
              <a:rPr lang="en-GB" sz="1100" dirty="0">
                <a:solidFill>
                  <a:srgbClr val="2F2F2F"/>
                </a:solidFill>
              </a:rPr>
              <a:t>t1</a:t>
            </a:r>
          </a:p>
        </p:txBody>
      </p:sp>
      <p:sp>
        <p:nvSpPr>
          <p:cNvPr id="34" name="TextBox 33">
            <a:extLst>
              <a:ext uri="{FF2B5EF4-FFF2-40B4-BE49-F238E27FC236}">
                <a16:creationId xmlns:a16="http://schemas.microsoft.com/office/drawing/2014/main" id="{56BC6D2B-B59C-BF08-067D-ED5D37EEB295}"/>
              </a:ext>
            </a:extLst>
          </p:cNvPr>
          <p:cNvSpPr txBox="1"/>
          <p:nvPr/>
        </p:nvSpPr>
        <p:spPr>
          <a:xfrm>
            <a:off x="9048111" y="2448322"/>
            <a:ext cx="360040" cy="169277"/>
          </a:xfrm>
          <a:prstGeom prst="rect">
            <a:avLst/>
          </a:prstGeom>
          <a:solidFill>
            <a:schemeClr val="bg1"/>
          </a:solidFill>
        </p:spPr>
        <p:txBody>
          <a:bodyPr wrap="square" lIns="0" tIns="0" rIns="0" bIns="0" rtlCol="0">
            <a:spAutoFit/>
          </a:bodyPr>
          <a:lstStyle/>
          <a:p>
            <a:pPr algn="ctr"/>
            <a:r>
              <a:rPr lang="en-GB" sz="1100" dirty="0">
                <a:solidFill>
                  <a:schemeClr val="bg1">
                    <a:lumMod val="50000"/>
                  </a:schemeClr>
                </a:solidFill>
              </a:rPr>
              <a:t>W3</a:t>
            </a:r>
          </a:p>
        </p:txBody>
      </p:sp>
      <p:pic>
        <p:nvPicPr>
          <p:cNvPr id="36" name="Picture 35">
            <a:extLst>
              <a:ext uri="{FF2B5EF4-FFF2-40B4-BE49-F238E27FC236}">
                <a16:creationId xmlns:a16="http://schemas.microsoft.com/office/drawing/2014/main" id="{F838CC70-7033-B2C3-F4F4-CD45FE7CD381}"/>
              </a:ext>
            </a:extLst>
          </p:cNvPr>
          <p:cNvPicPr>
            <a:picLocks noChangeAspect="1"/>
          </p:cNvPicPr>
          <p:nvPr/>
        </p:nvPicPr>
        <p:blipFill>
          <a:blip r:embed="rId8"/>
          <a:stretch>
            <a:fillRect/>
          </a:stretch>
        </p:blipFill>
        <p:spPr>
          <a:xfrm>
            <a:off x="8258973" y="3439437"/>
            <a:ext cx="3456384" cy="2502009"/>
          </a:xfrm>
          <a:prstGeom prst="rect">
            <a:avLst/>
          </a:prstGeom>
        </p:spPr>
      </p:pic>
      <p:sp>
        <p:nvSpPr>
          <p:cNvPr id="38" name="TextBox 37">
            <a:extLst>
              <a:ext uri="{FF2B5EF4-FFF2-40B4-BE49-F238E27FC236}">
                <a16:creationId xmlns:a16="http://schemas.microsoft.com/office/drawing/2014/main" id="{031ECF55-BA1D-CB68-5933-2ED79AAA6524}"/>
              </a:ext>
            </a:extLst>
          </p:cNvPr>
          <p:cNvSpPr txBox="1"/>
          <p:nvPr/>
        </p:nvSpPr>
        <p:spPr>
          <a:xfrm>
            <a:off x="10128448" y="4332881"/>
            <a:ext cx="1231359" cy="323165"/>
          </a:xfrm>
          <a:prstGeom prst="rect">
            <a:avLst/>
          </a:prstGeom>
          <a:noFill/>
          <a:ln>
            <a:solidFill>
              <a:srgbClr val="303030"/>
            </a:solidFill>
          </a:ln>
        </p:spPr>
        <p:txBody>
          <a:bodyPr wrap="square" lIns="0" tIns="0" rIns="0" bIns="0" rtlCol="0">
            <a:spAutoFit/>
          </a:bodyPr>
          <a:lstStyle/>
          <a:p>
            <a:pPr algn="ctr"/>
            <a:r>
              <a:rPr lang="en-GB" sz="1050" dirty="0">
                <a:solidFill>
                  <a:srgbClr val="2F2F2F"/>
                </a:solidFill>
              </a:rPr>
              <a:t>W1 = W2 = 130 mm</a:t>
            </a:r>
          </a:p>
          <a:p>
            <a:pPr algn="ctr"/>
            <a:r>
              <a:rPr lang="en-GB" sz="1050" dirty="0">
                <a:solidFill>
                  <a:srgbClr val="2F2F2F"/>
                </a:solidFill>
              </a:rPr>
              <a:t>t3 = 46 mm</a:t>
            </a:r>
          </a:p>
        </p:txBody>
      </p:sp>
      <p:sp>
        <p:nvSpPr>
          <p:cNvPr id="39" name="Oval 38">
            <a:extLst>
              <a:ext uri="{FF2B5EF4-FFF2-40B4-BE49-F238E27FC236}">
                <a16:creationId xmlns:a16="http://schemas.microsoft.com/office/drawing/2014/main" id="{85FD50B2-0F2A-EF48-294C-5525B26FF548}"/>
              </a:ext>
            </a:extLst>
          </p:cNvPr>
          <p:cNvSpPr/>
          <p:nvPr/>
        </p:nvSpPr>
        <p:spPr>
          <a:xfrm>
            <a:off x="10848528" y="4945931"/>
            <a:ext cx="108000" cy="108000"/>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Arrow Connector 40">
            <a:extLst>
              <a:ext uri="{FF2B5EF4-FFF2-40B4-BE49-F238E27FC236}">
                <a16:creationId xmlns:a16="http://schemas.microsoft.com/office/drawing/2014/main" id="{D0E0DE48-C077-9A2A-56CF-4C84073071CA}"/>
              </a:ext>
            </a:extLst>
          </p:cNvPr>
          <p:cNvCxnSpPr>
            <a:cxnSpLocks/>
            <a:stCxn id="38" idx="2"/>
            <a:endCxn id="39" idx="0"/>
          </p:cNvCxnSpPr>
          <p:nvPr/>
        </p:nvCxnSpPr>
        <p:spPr>
          <a:xfrm>
            <a:off x="10744128" y="4656046"/>
            <a:ext cx="158400" cy="289885"/>
          </a:xfrm>
          <a:prstGeom prst="straightConnector1">
            <a:avLst/>
          </a:prstGeom>
          <a:ln>
            <a:solidFill>
              <a:srgbClr val="30303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5F6AA4E-614D-470C-E0AC-3F3627567CBC}"/>
              </a:ext>
            </a:extLst>
          </p:cNvPr>
          <p:cNvSpPr txBox="1"/>
          <p:nvPr/>
        </p:nvSpPr>
        <p:spPr>
          <a:xfrm>
            <a:off x="2081385" y="4539281"/>
            <a:ext cx="1231359" cy="161583"/>
          </a:xfrm>
          <a:prstGeom prst="rect">
            <a:avLst/>
          </a:prstGeom>
          <a:noFill/>
          <a:ln>
            <a:solidFill>
              <a:srgbClr val="303030"/>
            </a:solidFill>
          </a:ln>
        </p:spPr>
        <p:txBody>
          <a:bodyPr wrap="square" lIns="0" tIns="0" rIns="0" bIns="0" rtlCol="0">
            <a:spAutoFit/>
          </a:bodyPr>
          <a:lstStyle/>
          <a:p>
            <a:pPr algn="ctr"/>
            <a:r>
              <a:rPr lang="en-GB" sz="1050" dirty="0">
                <a:solidFill>
                  <a:srgbClr val="2F2F2F"/>
                </a:solidFill>
              </a:rPr>
              <a:t>h = 60 mm</a:t>
            </a:r>
          </a:p>
        </p:txBody>
      </p:sp>
      <p:sp>
        <p:nvSpPr>
          <p:cNvPr id="45" name="Oval 44">
            <a:extLst>
              <a:ext uri="{FF2B5EF4-FFF2-40B4-BE49-F238E27FC236}">
                <a16:creationId xmlns:a16="http://schemas.microsoft.com/office/drawing/2014/main" id="{E9D936D8-22FB-7953-2510-370061F5F635}"/>
              </a:ext>
            </a:extLst>
          </p:cNvPr>
          <p:cNvSpPr/>
          <p:nvPr/>
        </p:nvSpPr>
        <p:spPr>
          <a:xfrm>
            <a:off x="2801465" y="5152331"/>
            <a:ext cx="108000" cy="108000"/>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Arrow Connector 45">
            <a:extLst>
              <a:ext uri="{FF2B5EF4-FFF2-40B4-BE49-F238E27FC236}">
                <a16:creationId xmlns:a16="http://schemas.microsoft.com/office/drawing/2014/main" id="{07989295-101B-70D7-3874-4834CFB31595}"/>
              </a:ext>
            </a:extLst>
          </p:cNvPr>
          <p:cNvCxnSpPr>
            <a:cxnSpLocks/>
            <a:stCxn id="44" idx="2"/>
            <a:endCxn id="45" idx="0"/>
          </p:cNvCxnSpPr>
          <p:nvPr/>
        </p:nvCxnSpPr>
        <p:spPr>
          <a:xfrm>
            <a:off x="2697065" y="4700864"/>
            <a:ext cx="158400" cy="451467"/>
          </a:xfrm>
          <a:prstGeom prst="straightConnector1">
            <a:avLst/>
          </a:prstGeom>
          <a:ln>
            <a:solidFill>
              <a:srgbClr val="30303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18597D0-8703-01FD-B516-DD63ED054B86}"/>
              </a:ext>
            </a:extLst>
          </p:cNvPr>
          <p:cNvSpPr txBox="1"/>
          <p:nvPr/>
        </p:nvSpPr>
        <p:spPr>
          <a:xfrm>
            <a:off x="5680636" y="4637681"/>
            <a:ext cx="1231359" cy="161583"/>
          </a:xfrm>
          <a:prstGeom prst="rect">
            <a:avLst/>
          </a:prstGeom>
          <a:noFill/>
          <a:ln>
            <a:solidFill>
              <a:srgbClr val="303030"/>
            </a:solidFill>
          </a:ln>
        </p:spPr>
        <p:txBody>
          <a:bodyPr wrap="square" lIns="0" tIns="0" rIns="0" bIns="0" rtlCol="0">
            <a:spAutoFit/>
          </a:bodyPr>
          <a:lstStyle/>
          <a:p>
            <a:pPr algn="ctr"/>
            <a:r>
              <a:rPr lang="en-GB" sz="1050" dirty="0">
                <a:solidFill>
                  <a:srgbClr val="2F2F2F"/>
                </a:solidFill>
              </a:rPr>
              <a:t>side = 95 mm</a:t>
            </a:r>
          </a:p>
        </p:txBody>
      </p:sp>
      <p:sp>
        <p:nvSpPr>
          <p:cNvPr id="48" name="Oval 47">
            <a:extLst>
              <a:ext uri="{FF2B5EF4-FFF2-40B4-BE49-F238E27FC236}">
                <a16:creationId xmlns:a16="http://schemas.microsoft.com/office/drawing/2014/main" id="{9B3563E3-6017-3311-2046-6066D4EC234A}"/>
              </a:ext>
            </a:extLst>
          </p:cNvPr>
          <p:cNvSpPr/>
          <p:nvPr/>
        </p:nvSpPr>
        <p:spPr>
          <a:xfrm>
            <a:off x="6400716" y="5250731"/>
            <a:ext cx="108000" cy="108000"/>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Arrow Connector 48">
            <a:extLst>
              <a:ext uri="{FF2B5EF4-FFF2-40B4-BE49-F238E27FC236}">
                <a16:creationId xmlns:a16="http://schemas.microsoft.com/office/drawing/2014/main" id="{B24C815F-627A-4D65-B2A4-E0B82199E9EC}"/>
              </a:ext>
            </a:extLst>
          </p:cNvPr>
          <p:cNvCxnSpPr>
            <a:cxnSpLocks/>
            <a:stCxn id="47" idx="2"/>
            <a:endCxn id="48" idx="0"/>
          </p:cNvCxnSpPr>
          <p:nvPr/>
        </p:nvCxnSpPr>
        <p:spPr>
          <a:xfrm>
            <a:off x="6296316" y="4799264"/>
            <a:ext cx="158400" cy="451467"/>
          </a:xfrm>
          <a:prstGeom prst="straightConnector1">
            <a:avLst/>
          </a:prstGeom>
          <a:ln>
            <a:solidFill>
              <a:srgbClr val="30303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9E82020-174D-7A8F-4643-BC8932300B00}"/>
              </a:ext>
            </a:extLst>
          </p:cNvPr>
          <p:cNvSpPr txBox="1"/>
          <p:nvPr/>
        </p:nvSpPr>
        <p:spPr>
          <a:xfrm>
            <a:off x="1081395" y="5985350"/>
            <a:ext cx="2782357" cy="161583"/>
          </a:xfrm>
          <a:prstGeom prst="rect">
            <a:avLst/>
          </a:prstGeom>
          <a:noFill/>
          <a:ln>
            <a:noFill/>
          </a:ln>
        </p:spPr>
        <p:txBody>
          <a:bodyPr wrap="square" lIns="0" tIns="0" rIns="0" bIns="0" rtlCol="0">
            <a:spAutoFit/>
          </a:bodyPr>
          <a:lstStyle/>
          <a:p>
            <a:pPr algn="ctr"/>
            <a:r>
              <a:rPr lang="en-GB" sz="1050" dirty="0">
                <a:solidFill>
                  <a:srgbClr val="2F2F2F"/>
                </a:solidFill>
              </a:rPr>
              <a:t>Weight of one ring: 3.5 tonnes</a:t>
            </a:r>
          </a:p>
        </p:txBody>
      </p:sp>
      <p:sp>
        <p:nvSpPr>
          <p:cNvPr id="51" name="TextBox 50">
            <a:extLst>
              <a:ext uri="{FF2B5EF4-FFF2-40B4-BE49-F238E27FC236}">
                <a16:creationId xmlns:a16="http://schemas.microsoft.com/office/drawing/2014/main" id="{46459015-AB59-CC80-7B25-36F6DDE277C2}"/>
              </a:ext>
            </a:extLst>
          </p:cNvPr>
          <p:cNvSpPr txBox="1"/>
          <p:nvPr/>
        </p:nvSpPr>
        <p:spPr>
          <a:xfrm>
            <a:off x="4813144" y="5985349"/>
            <a:ext cx="2782357" cy="161583"/>
          </a:xfrm>
          <a:prstGeom prst="rect">
            <a:avLst/>
          </a:prstGeom>
          <a:noFill/>
          <a:ln>
            <a:noFill/>
          </a:ln>
        </p:spPr>
        <p:txBody>
          <a:bodyPr wrap="square" lIns="0" tIns="0" rIns="0" bIns="0" rtlCol="0">
            <a:spAutoFit/>
          </a:bodyPr>
          <a:lstStyle/>
          <a:p>
            <a:pPr algn="ctr"/>
            <a:r>
              <a:rPr lang="en-GB" sz="1050" dirty="0">
                <a:solidFill>
                  <a:srgbClr val="2F2F2F"/>
                </a:solidFill>
              </a:rPr>
              <a:t>Weight of one ring: 1.2 tonnes</a:t>
            </a:r>
          </a:p>
        </p:txBody>
      </p:sp>
      <p:sp>
        <p:nvSpPr>
          <p:cNvPr id="52" name="TextBox 51">
            <a:extLst>
              <a:ext uri="{FF2B5EF4-FFF2-40B4-BE49-F238E27FC236}">
                <a16:creationId xmlns:a16="http://schemas.microsoft.com/office/drawing/2014/main" id="{BA7E91C2-27C5-401B-B0D5-D86EF84835C4}"/>
              </a:ext>
            </a:extLst>
          </p:cNvPr>
          <p:cNvSpPr txBox="1"/>
          <p:nvPr/>
        </p:nvSpPr>
        <p:spPr>
          <a:xfrm>
            <a:off x="8544893" y="6012401"/>
            <a:ext cx="2782357" cy="161583"/>
          </a:xfrm>
          <a:prstGeom prst="rect">
            <a:avLst/>
          </a:prstGeom>
          <a:noFill/>
          <a:ln>
            <a:noFill/>
          </a:ln>
        </p:spPr>
        <p:txBody>
          <a:bodyPr wrap="square" lIns="0" tIns="0" rIns="0" bIns="0" rtlCol="0">
            <a:spAutoFit/>
          </a:bodyPr>
          <a:lstStyle/>
          <a:p>
            <a:pPr algn="ctr"/>
            <a:r>
              <a:rPr lang="en-GB" sz="1050" dirty="0">
                <a:solidFill>
                  <a:srgbClr val="2F2F2F"/>
                </a:solidFill>
              </a:rPr>
              <a:t>Weight of one ring: 0.9 tonnes</a:t>
            </a:r>
          </a:p>
        </p:txBody>
      </p:sp>
      <p:sp>
        <p:nvSpPr>
          <p:cNvPr id="53" name="TextBox 52">
            <a:extLst>
              <a:ext uri="{FF2B5EF4-FFF2-40B4-BE49-F238E27FC236}">
                <a16:creationId xmlns:a16="http://schemas.microsoft.com/office/drawing/2014/main" id="{D0B541F8-3C27-D03F-7801-1F45D4E1630A}"/>
              </a:ext>
            </a:extLst>
          </p:cNvPr>
          <p:cNvSpPr txBox="1"/>
          <p:nvPr/>
        </p:nvSpPr>
        <p:spPr>
          <a:xfrm>
            <a:off x="977402" y="2838346"/>
            <a:ext cx="3095196" cy="323165"/>
          </a:xfrm>
          <a:prstGeom prst="rect">
            <a:avLst/>
          </a:prstGeom>
          <a:noFill/>
          <a:ln>
            <a:noFill/>
          </a:ln>
        </p:spPr>
        <p:txBody>
          <a:bodyPr wrap="square" lIns="0" tIns="0" rIns="0" bIns="0" rtlCol="0">
            <a:spAutoFit/>
          </a:bodyPr>
          <a:lstStyle/>
          <a:p>
            <a:r>
              <a:rPr lang="es-ES" sz="1050" dirty="0">
                <a:solidFill>
                  <a:srgbClr val="2F2F2F"/>
                </a:solidFill>
              </a:rPr>
              <a:t>C</a:t>
            </a:r>
            <a:r>
              <a:rPr lang="en-GB" sz="1050" dirty="0">
                <a:solidFill>
                  <a:srgbClr val="2F2F2F"/>
                </a:solidFill>
              </a:rPr>
              <a:t>orresponds to the total length of the half barrel divided in 7 rings. 3172 mm / 7 = 453 mm.</a:t>
            </a:r>
          </a:p>
        </p:txBody>
      </p:sp>
      <p:cxnSp>
        <p:nvCxnSpPr>
          <p:cNvPr id="54" name="Straight Arrow Connector 53">
            <a:extLst>
              <a:ext uri="{FF2B5EF4-FFF2-40B4-BE49-F238E27FC236}">
                <a16:creationId xmlns:a16="http://schemas.microsoft.com/office/drawing/2014/main" id="{88EF4D54-B34B-E64F-DB15-3B6C94F57CFB}"/>
              </a:ext>
            </a:extLst>
          </p:cNvPr>
          <p:cNvCxnSpPr>
            <a:cxnSpLocks/>
          </p:cNvCxnSpPr>
          <p:nvPr/>
        </p:nvCxnSpPr>
        <p:spPr>
          <a:xfrm flipH="1">
            <a:off x="5591944" y="3140968"/>
            <a:ext cx="972000" cy="0"/>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224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9" y="980728"/>
                <a:ext cx="11367828" cy="5220047"/>
              </a:xfrm>
            </p:spPr>
            <p:txBody>
              <a:bodyPr/>
              <a:lstStyle/>
              <a:p>
                <a:pPr lvl="1"/>
                <a:r>
                  <a:rPr lang="en-GB" sz="1600" dirty="0"/>
                  <a:t>Three finite element analyses, using a 250 mm long model, have been carried out using absorbers with 1.8 mm of lead and different stainless-steel thickness : </a:t>
                </a:r>
                <a:r>
                  <a:rPr lang="el-GR" sz="1600" dirty="0"/>
                  <a:t>50</a:t>
                </a:r>
                <a:r>
                  <a:rPr lang="en-GB" sz="1600" dirty="0"/>
                  <a:t> </a:t>
                </a:r>
                <a:r>
                  <a:rPr lang="el-GR" sz="1600" dirty="0"/>
                  <a:t>μ</a:t>
                </a:r>
                <a:r>
                  <a:rPr lang="en-GB" sz="1600" dirty="0"/>
                  <a:t>m, 100 </a:t>
                </a:r>
                <a:r>
                  <a:rPr lang="el-GR" sz="1600" dirty="0"/>
                  <a:t>μ</a:t>
                </a:r>
                <a:r>
                  <a:rPr lang="en-GB" sz="1600" dirty="0"/>
                  <a:t>m, 200 </a:t>
                </a:r>
                <a:r>
                  <a:rPr lang="el-GR" sz="1600" dirty="0"/>
                  <a:t>μ</a:t>
                </a:r>
                <a:r>
                  <a:rPr lang="en-GB" sz="1600" dirty="0"/>
                  <a:t>m.</a:t>
                </a:r>
              </a:p>
              <a:p>
                <a:pPr lvl="1"/>
                <a:r>
                  <a:rPr lang="en-GB" sz="1600" dirty="0"/>
                  <a:t>Radial displacements of the external ring (3.5 mm for </a:t>
                </a:r>
                <a:r>
                  <a:rPr lang="el-GR" sz="1600" dirty="0"/>
                  <a:t>50</a:t>
                </a:r>
                <a:r>
                  <a:rPr lang="en-GB" sz="1600" dirty="0"/>
                  <a:t> </a:t>
                </a:r>
                <a:r>
                  <a:rPr lang="el-GR" sz="1600" dirty="0"/>
                  <a:t>μ</a:t>
                </a:r>
                <a:r>
                  <a:rPr lang="en-GB" sz="1600" dirty="0"/>
                  <a:t>m, warm condition) is proportional to the total weight. Using 200</a:t>
                </a:r>
                <a:r>
                  <a:rPr lang="el-GR" sz="1600" dirty="0"/>
                  <a:t> μ</a:t>
                </a:r>
                <a:r>
                  <a:rPr lang="en-GB" sz="1600" dirty="0"/>
                  <a:t>m steel plates increase the weight by 8%, so do the displacements.</a:t>
                </a:r>
              </a:p>
              <a:p>
                <a:pPr lvl="1"/>
                <a:r>
                  <a:rPr lang="en-GB" sz="1600" dirty="0"/>
                  <a:t>The internal rings (where maximum radial displacement appears) are not only affected by the total weight but also by the stiffness of the absorbers. That makes the radial displacement increases by 3%, instead of 8%.</a:t>
                </a:r>
              </a:p>
              <a:p>
                <a:pPr lvl="1"/>
                <a:endParaRPr lang="en-GB" sz="1600" dirty="0"/>
              </a:p>
              <a:p>
                <a:pPr lvl="1"/>
                <a:endParaRPr lang="en-GB" sz="1600" dirty="0"/>
              </a:p>
              <a:p>
                <a:pPr lvl="1"/>
                <a:endParaRPr lang="en-GB" sz="1600" dirty="0"/>
              </a:p>
              <a:p>
                <a:pPr lvl="1"/>
                <a:endParaRPr lang="en-GB" sz="1600" dirty="0"/>
              </a:p>
              <a:p>
                <a:pPr lvl="1"/>
                <a:endParaRPr lang="en-GB" sz="1600" dirty="0"/>
              </a:p>
              <a:p>
                <a:pPr lvl="1"/>
                <a:endParaRPr lang="en-GB" sz="1600" dirty="0"/>
              </a:p>
              <a:p>
                <a:pPr lvl="1"/>
                <a:r>
                  <a:rPr lang="en-GB" sz="1600" dirty="0"/>
                  <a:t>Sagitta highly depends on the steel thickness (</a:t>
                </a:r>
                <a14:m>
                  <m:oMath xmlns:m="http://schemas.openxmlformats.org/officeDocument/2006/math">
                    <m:r>
                      <a:rPr lang="en-GB" sz="1600" b="0" i="1" smtClean="0">
                        <a:latin typeface="Cambria Math" panose="02040503050406030204" pitchFamily="18" charset="0"/>
                      </a:rPr>
                      <m:t>𝑤</m:t>
                    </m:r>
                    <m:r>
                      <a:rPr lang="en-GB" sz="1600" b="0" i="1" smtClean="0">
                        <a:latin typeface="Cambria Math" panose="02040503050406030204" pitchFamily="18" charset="0"/>
                      </a:rPr>
                      <m:t> ≈</m:t>
                    </m:r>
                    <m:r>
                      <a:rPr lang="en-GB" sz="1600" b="0" i="1" smtClean="0">
                        <a:latin typeface="Cambria Math" panose="02040503050406030204" pitchFamily="18" charset="0"/>
                      </a:rPr>
                      <m:t>𝑓</m:t>
                    </m:r>
                    <m:d>
                      <m:dPr>
                        <m:ctrlPr>
                          <a:rPr lang="en-GB" sz="1600" b="0" i="1" smtClean="0">
                            <a:latin typeface="Cambria Math" panose="02040503050406030204" pitchFamily="18" charset="0"/>
                          </a:rPr>
                        </m:ctrlPr>
                      </m:dPr>
                      <m:e>
                        <m:f>
                          <m:fPr>
                            <m:ctrlPr>
                              <a:rPr lang="en-GB" sz="1600" i="1">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rad>
                              <m:radPr>
                                <m:degHide m:val="on"/>
                                <m:ctrlPr>
                                  <a:rPr lang="en-GB" sz="1600" i="1" smtClean="0">
                                    <a:latin typeface="Cambria Math" panose="02040503050406030204" pitchFamily="18" charset="0"/>
                                    <a:ea typeface="Cambria Math" panose="02040503050406030204" pitchFamily="18" charset="0"/>
                                  </a:rPr>
                                </m:ctrlPr>
                              </m:radPr>
                              <m:deg/>
                              <m:e>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𝑡</m:t>
                                    </m:r>
                                  </m:e>
                                  <m:sub>
                                    <m:r>
                                      <a:rPr lang="en-GB" sz="1600" b="0" i="1" smtClean="0">
                                        <a:latin typeface="Cambria Math" panose="02040503050406030204" pitchFamily="18" charset="0"/>
                                        <a:ea typeface="Cambria Math" panose="02040503050406030204" pitchFamily="18" charset="0"/>
                                      </a:rPr>
                                      <m:t>𝑆𝑆</m:t>
                                    </m:r>
                                  </m:sub>
                                </m:sSub>
                              </m:e>
                            </m:rad>
                          </m:den>
                        </m:f>
                      </m:e>
                    </m:d>
                  </m:oMath>
                </a14:m>
                <a:r>
                  <a:rPr lang="en-GB" sz="1600" dirty="0"/>
                  <a:t>).</a:t>
                </a:r>
              </a:p>
              <a:p>
                <a:pPr lvl="1"/>
                <a:r>
                  <a:rPr lang="en-GB" sz="1600" dirty="0"/>
                  <a:t>Spacers in contact remains about 50% in all the cases.</a:t>
                </a:r>
              </a:p>
              <a:p>
                <a:pPr lvl="1"/>
                <a:endParaRPr lang="en-GB" sz="1600" dirty="0"/>
              </a:p>
              <a:p>
                <a:pPr lvl="1"/>
                <a:endParaRPr lang="en-GB" sz="1600" dirty="0"/>
              </a:p>
              <a:p>
                <a:pPr lvl="1"/>
                <a:endParaRPr lang="en-GB" sz="1600" dirty="0"/>
              </a:p>
              <a:p>
                <a:pPr lvl="1"/>
                <a:endParaRPr lang="en-GB" sz="1600" dirty="0"/>
              </a:p>
              <a:p>
                <a:pPr lvl="2">
                  <a:buFont typeface="Courier New" panose="02070309020205020404" pitchFamily="49" charset="0"/>
                  <a:buChar char="o"/>
                </a:pPr>
                <a:endParaRPr lang="en-GB" sz="1600" dirty="0"/>
              </a:p>
              <a:p>
                <a:pPr lvl="2">
                  <a:buFont typeface="Courier New" panose="02070309020205020404" pitchFamily="49" charset="0"/>
                  <a:buChar char="o"/>
                </a:pPr>
                <a:endParaRPr lang="en-GB" sz="1600" dirty="0"/>
              </a:p>
              <a:p>
                <a:pPr lvl="1"/>
                <a:endParaRPr lang="en-GB" sz="1600" dirty="0"/>
              </a:p>
              <a:p>
                <a:pPr marL="0" lvl="1" indent="0">
                  <a:buNone/>
                </a:pPr>
                <a:endParaRPr lang="en-US" sz="1600" dirty="0"/>
              </a:p>
            </p:txBody>
          </p:sp>
        </mc:Choice>
        <mc:Fallback xmlns="">
          <p:sp>
            <p:nvSpPr>
              <p:cNvPr id="2" name="Content Placeholder 1">
                <a:extLst>
                  <a:ext uri="{FF2B5EF4-FFF2-40B4-BE49-F238E27FC236}">
                    <a16:creationId xmlns:a16="http://schemas.microsoft.com/office/drawing/2014/main" id="{97F283B3-893E-E844-A539-D34BA0CC00FE}"/>
                  </a:ext>
                </a:extLst>
              </p:cNvPr>
              <p:cNvSpPr>
                <a:spLocks noGrp="1" noRot="1" noChangeAspect="1" noMove="1" noResize="1" noEditPoints="1" noAdjustHandles="1" noChangeArrowheads="1" noChangeShapeType="1" noTextEdit="1"/>
              </p:cNvSpPr>
              <p:nvPr>
                <p:ph idx="1"/>
              </p:nvPr>
            </p:nvSpPr>
            <p:spPr>
              <a:xfrm>
                <a:off x="407989" y="980728"/>
                <a:ext cx="11367828" cy="5220047"/>
              </a:xfrm>
              <a:blipFill>
                <a:blip r:embed="rId3"/>
                <a:stretch>
                  <a:fillRect l="-1019" t="-1285" r="-161"/>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US" dirty="0"/>
              <a:t>Backup 4: FEM 250 mm long</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26</a:t>
            </a:fld>
            <a:endParaRPr lang="en-US" dirty="0"/>
          </a:p>
        </p:txBody>
      </p:sp>
      <p:pic>
        <p:nvPicPr>
          <p:cNvPr id="8" name="Picture 7">
            <a:extLst>
              <a:ext uri="{FF2B5EF4-FFF2-40B4-BE49-F238E27FC236}">
                <a16:creationId xmlns:a16="http://schemas.microsoft.com/office/drawing/2014/main" id="{D2FE4343-4EB9-E325-0108-2B391B83B43C}"/>
              </a:ext>
            </a:extLst>
          </p:cNvPr>
          <p:cNvPicPr>
            <a:picLocks noChangeAspect="1"/>
          </p:cNvPicPr>
          <p:nvPr/>
        </p:nvPicPr>
        <p:blipFill>
          <a:blip r:embed="rId4"/>
          <a:stretch>
            <a:fillRect/>
          </a:stretch>
        </p:blipFill>
        <p:spPr>
          <a:xfrm>
            <a:off x="2999656" y="2909759"/>
            <a:ext cx="2947337" cy="1771539"/>
          </a:xfrm>
          <a:prstGeom prst="rect">
            <a:avLst/>
          </a:prstGeom>
          <a:ln>
            <a:noFill/>
          </a:ln>
        </p:spPr>
      </p:pic>
      <p:pic>
        <p:nvPicPr>
          <p:cNvPr id="19" name="Picture 18">
            <a:extLst>
              <a:ext uri="{FF2B5EF4-FFF2-40B4-BE49-F238E27FC236}">
                <a16:creationId xmlns:a16="http://schemas.microsoft.com/office/drawing/2014/main" id="{A40EDEF9-2BB3-6DD4-2405-7229AD0C52D9}"/>
              </a:ext>
            </a:extLst>
          </p:cNvPr>
          <p:cNvPicPr>
            <a:picLocks noChangeAspect="1"/>
          </p:cNvPicPr>
          <p:nvPr/>
        </p:nvPicPr>
        <p:blipFill>
          <a:blip r:embed="rId5"/>
          <a:stretch>
            <a:fillRect/>
          </a:stretch>
        </p:blipFill>
        <p:spPr>
          <a:xfrm>
            <a:off x="6528048" y="2804917"/>
            <a:ext cx="1977415" cy="1513709"/>
          </a:xfrm>
          <a:prstGeom prst="rect">
            <a:avLst/>
          </a:prstGeom>
        </p:spPr>
      </p:pic>
      <p:pic>
        <p:nvPicPr>
          <p:cNvPr id="22" name="Picture 21">
            <a:extLst>
              <a:ext uri="{FF2B5EF4-FFF2-40B4-BE49-F238E27FC236}">
                <a16:creationId xmlns:a16="http://schemas.microsoft.com/office/drawing/2014/main" id="{53D83114-CF95-1BBE-CA44-79DA71E35154}"/>
              </a:ext>
            </a:extLst>
          </p:cNvPr>
          <p:cNvPicPr>
            <a:picLocks noChangeAspect="1"/>
          </p:cNvPicPr>
          <p:nvPr/>
        </p:nvPicPr>
        <p:blipFill>
          <a:blip r:embed="rId6"/>
          <a:stretch>
            <a:fillRect/>
          </a:stretch>
        </p:blipFill>
        <p:spPr>
          <a:xfrm>
            <a:off x="6163596" y="4484295"/>
            <a:ext cx="2057308" cy="1736689"/>
          </a:xfrm>
          <a:prstGeom prst="rect">
            <a:avLst/>
          </a:prstGeom>
        </p:spPr>
      </p:pic>
      <p:pic>
        <p:nvPicPr>
          <p:cNvPr id="27" name="Picture 26">
            <a:extLst>
              <a:ext uri="{FF2B5EF4-FFF2-40B4-BE49-F238E27FC236}">
                <a16:creationId xmlns:a16="http://schemas.microsoft.com/office/drawing/2014/main" id="{02CB36F8-6F9B-FA6B-6234-D95A75390B25}"/>
              </a:ext>
            </a:extLst>
          </p:cNvPr>
          <p:cNvPicPr>
            <a:picLocks noChangeAspect="1"/>
          </p:cNvPicPr>
          <p:nvPr/>
        </p:nvPicPr>
        <p:blipFill>
          <a:blip r:embed="rId7"/>
          <a:stretch>
            <a:fillRect/>
          </a:stretch>
        </p:blipFill>
        <p:spPr>
          <a:xfrm>
            <a:off x="706510" y="2780928"/>
            <a:ext cx="2192550" cy="1800200"/>
          </a:xfrm>
          <a:prstGeom prst="rect">
            <a:avLst/>
          </a:prstGeom>
        </p:spPr>
      </p:pic>
      <p:pic>
        <p:nvPicPr>
          <p:cNvPr id="28" name="Picture 27" descr="A diagram of a curved line&#10;&#10;Description automatically generated">
            <a:extLst>
              <a:ext uri="{FF2B5EF4-FFF2-40B4-BE49-F238E27FC236}">
                <a16:creationId xmlns:a16="http://schemas.microsoft.com/office/drawing/2014/main" id="{AB2744B6-3F08-1C7E-A4FF-C0B21C25B674}"/>
              </a:ext>
            </a:extLst>
          </p:cNvPr>
          <p:cNvPicPr>
            <a:picLocks noChangeAspect="1"/>
          </p:cNvPicPr>
          <p:nvPr/>
        </p:nvPicPr>
        <p:blipFill>
          <a:blip r:embed="rId8"/>
          <a:stretch>
            <a:fillRect/>
          </a:stretch>
        </p:blipFill>
        <p:spPr>
          <a:xfrm>
            <a:off x="3687951" y="2996952"/>
            <a:ext cx="788903" cy="648072"/>
          </a:xfrm>
          <a:prstGeom prst="rect">
            <a:avLst/>
          </a:prstGeom>
        </p:spPr>
      </p:pic>
      <p:pic>
        <p:nvPicPr>
          <p:cNvPr id="10" name="Picture 9">
            <a:extLst>
              <a:ext uri="{FF2B5EF4-FFF2-40B4-BE49-F238E27FC236}">
                <a16:creationId xmlns:a16="http://schemas.microsoft.com/office/drawing/2014/main" id="{AF7B8348-1664-8104-5F2A-2377BAB50F31}"/>
              </a:ext>
            </a:extLst>
          </p:cNvPr>
          <p:cNvPicPr>
            <a:picLocks noChangeAspect="1"/>
          </p:cNvPicPr>
          <p:nvPr/>
        </p:nvPicPr>
        <p:blipFill>
          <a:blip r:embed="rId9"/>
          <a:stretch>
            <a:fillRect/>
          </a:stretch>
        </p:blipFill>
        <p:spPr>
          <a:xfrm>
            <a:off x="8611588" y="4584621"/>
            <a:ext cx="3029028" cy="1508551"/>
          </a:xfrm>
          <a:prstGeom prst="rect">
            <a:avLst/>
          </a:prstGeom>
        </p:spPr>
      </p:pic>
      <p:pic>
        <p:nvPicPr>
          <p:cNvPr id="4" name="Picture 3">
            <a:extLst>
              <a:ext uri="{FF2B5EF4-FFF2-40B4-BE49-F238E27FC236}">
                <a16:creationId xmlns:a16="http://schemas.microsoft.com/office/drawing/2014/main" id="{7A20405A-E14A-253C-8FD7-1162BDED5DA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34546" y="2756920"/>
            <a:ext cx="2674122" cy="1746269"/>
          </a:xfrm>
          <a:prstGeom prst="rect">
            <a:avLst/>
          </a:prstGeom>
          <a:noFill/>
        </p:spPr>
      </p:pic>
    </p:spTree>
    <p:extLst>
      <p:ext uri="{BB962C8B-B14F-4D97-AF65-F5344CB8AC3E}">
        <p14:creationId xmlns:p14="http://schemas.microsoft.com/office/powerpoint/2010/main" val="1096180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US" dirty="0"/>
              <a:t>Backup 5: FEM 2 m long</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27</a:t>
            </a:fld>
            <a:endParaRPr lang="en-US" dirty="0"/>
          </a:p>
        </p:txBody>
      </p:sp>
      <p:grpSp>
        <p:nvGrpSpPr>
          <p:cNvPr id="12" name="Group 11">
            <a:extLst>
              <a:ext uri="{FF2B5EF4-FFF2-40B4-BE49-F238E27FC236}">
                <a16:creationId xmlns:a16="http://schemas.microsoft.com/office/drawing/2014/main" id="{C3CFF693-772C-2E3A-ED03-A85D55B61634}"/>
              </a:ext>
            </a:extLst>
          </p:cNvPr>
          <p:cNvGrpSpPr/>
          <p:nvPr/>
        </p:nvGrpSpPr>
        <p:grpSpPr>
          <a:xfrm>
            <a:off x="1140445" y="3861048"/>
            <a:ext cx="4369580" cy="2160240"/>
            <a:chOff x="754088" y="3501008"/>
            <a:chExt cx="5078282" cy="2422014"/>
          </a:xfrm>
        </p:grpSpPr>
        <p:pic>
          <p:nvPicPr>
            <p:cNvPr id="13" name="Picture 12">
              <a:extLst>
                <a:ext uri="{FF2B5EF4-FFF2-40B4-BE49-F238E27FC236}">
                  <a16:creationId xmlns:a16="http://schemas.microsoft.com/office/drawing/2014/main" id="{E4C8FC6D-24EE-8C51-ABBA-1F048EEF34ED}"/>
                </a:ext>
              </a:extLst>
            </p:cNvPr>
            <p:cNvPicPr>
              <a:picLocks noChangeAspect="1"/>
            </p:cNvPicPr>
            <p:nvPr/>
          </p:nvPicPr>
          <p:blipFill>
            <a:blip r:embed="rId3"/>
            <a:stretch>
              <a:fillRect/>
            </a:stretch>
          </p:blipFill>
          <p:spPr>
            <a:xfrm>
              <a:off x="754088" y="3501008"/>
              <a:ext cx="5078282" cy="2422014"/>
            </a:xfrm>
            <a:prstGeom prst="rect">
              <a:avLst/>
            </a:prstGeom>
          </p:spPr>
        </p:pic>
        <p:sp>
          <p:nvSpPr>
            <p:cNvPr id="14" name="TextBox 13">
              <a:extLst>
                <a:ext uri="{FF2B5EF4-FFF2-40B4-BE49-F238E27FC236}">
                  <a16:creationId xmlns:a16="http://schemas.microsoft.com/office/drawing/2014/main" id="{10E55B03-A40D-0FB0-9BDC-626A7E53F61A}"/>
                </a:ext>
              </a:extLst>
            </p:cNvPr>
            <p:cNvSpPr txBox="1"/>
            <p:nvPr/>
          </p:nvSpPr>
          <p:spPr>
            <a:xfrm>
              <a:off x="815482" y="5517232"/>
              <a:ext cx="1464094" cy="345073"/>
            </a:xfrm>
            <a:prstGeom prst="rect">
              <a:avLst/>
            </a:prstGeom>
            <a:noFill/>
          </p:spPr>
          <p:txBody>
            <a:bodyPr wrap="square">
              <a:spAutoFit/>
            </a:bodyPr>
            <a:lstStyle/>
            <a:p>
              <a:r>
                <a:rPr lang="en-GB" sz="1400" dirty="0"/>
                <a:t>Scale x50</a:t>
              </a:r>
            </a:p>
          </p:txBody>
        </p:sp>
      </p:grpSp>
      <p:pic>
        <p:nvPicPr>
          <p:cNvPr id="15" name="Picture 14" descr="A rainbow colored blanket on a wall&#10;&#10;Description automatically generated">
            <a:extLst>
              <a:ext uri="{FF2B5EF4-FFF2-40B4-BE49-F238E27FC236}">
                <a16:creationId xmlns:a16="http://schemas.microsoft.com/office/drawing/2014/main" id="{58AB75A8-7C36-E234-100C-45893DC47639}"/>
              </a:ext>
            </a:extLst>
          </p:cNvPr>
          <p:cNvPicPr>
            <a:picLocks noChangeAspect="1"/>
          </p:cNvPicPr>
          <p:nvPr/>
        </p:nvPicPr>
        <p:blipFill>
          <a:blip r:embed="rId4"/>
          <a:stretch>
            <a:fillRect/>
          </a:stretch>
        </p:blipFill>
        <p:spPr>
          <a:xfrm>
            <a:off x="1621593" y="1007065"/>
            <a:ext cx="3469258" cy="2421935"/>
          </a:xfrm>
          <a:prstGeom prst="rect">
            <a:avLst/>
          </a:prstGeom>
        </p:spPr>
      </p:pic>
      <p:pic>
        <p:nvPicPr>
          <p:cNvPr id="16" name="Picture 15" descr="A diagram of a spiral&#10;&#10;Description automatically generated">
            <a:extLst>
              <a:ext uri="{FF2B5EF4-FFF2-40B4-BE49-F238E27FC236}">
                <a16:creationId xmlns:a16="http://schemas.microsoft.com/office/drawing/2014/main" id="{71AA3211-A63C-3032-B633-064B68687AB2}"/>
              </a:ext>
            </a:extLst>
          </p:cNvPr>
          <p:cNvPicPr>
            <a:picLocks noChangeAspect="1"/>
          </p:cNvPicPr>
          <p:nvPr/>
        </p:nvPicPr>
        <p:blipFill>
          <a:blip r:embed="rId5"/>
          <a:stretch>
            <a:fillRect/>
          </a:stretch>
        </p:blipFill>
        <p:spPr>
          <a:xfrm>
            <a:off x="7815346" y="1007065"/>
            <a:ext cx="3085806" cy="2424562"/>
          </a:xfrm>
          <a:prstGeom prst="rect">
            <a:avLst/>
          </a:prstGeom>
        </p:spPr>
      </p:pic>
      <p:sp>
        <p:nvSpPr>
          <p:cNvPr id="17" name="TextBox 16">
            <a:extLst>
              <a:ext uri="{FF2B5EF4-FFF2-40B4-BE49-F238E27FC236}">
                <a16:creationId xmlns:a16="http://schemas.microsoft.com/office/drawing/2014/main" id="{4C3C470A-3F0E-FB3A-5C4D-42F6C3C97DA3}"/>
              </a:ext>
            </a:extLst>
          </p:cNvPr>
          <p:cNvSpPr txBox="1"/>
          <p:nvPr/>
        </p:nvSpPr>
        <p:spPr>
          <a:xfrm>
            <a:off x="1621593" y="3123850"/>
            <a:ext cx="1259772" cy="307777"/>
          </a:xfrm>
          <a:prstGeom prst="rect">
            <a:avLst/>
          </a:prstGeom>
          <a:noFill/>
        </p:spPr>
        <p:txBody>
          <a:bodyPr wrap="square">
            <a:spAutoFit/>
          </a:bodyPr>
          <a:lstStyle/>
          <a:p>
            <a:r>
              <a:rPr lang="en-GB" sz="1400" dirty="0"/>
              <a:t>Scale x50</a:t>
            </a:r>
          </a:p>
        </p:txBody>
      </p:sp>
      <p:sp>
        <p:nvSpPr>
          <p:cNvPr id="18" name="TextBox 17">
            <a:extLst>
              <a:ext uri="{FF2B5EF4-FFF2-40B4-BE49-F238E27FC236}">
                <a16:creationId xmlns:a16="http://schemas.microsoft.com/office/drawing/2014/main" id="{E317B11A-6F4A-8981-1A91-478BC1988A68}"/>
              </a:ext>
            </a:extLst>
          </p:cNvPr>
          <p:cNvSpPr txBox="1"/>
          <p:nvPr/>
        </p:nvSpPr>
        <p:spPr>
          <a:xfrm>
            <a:off x="7742273" y="2974093"/>
            <a:ext cx="1259772" cy="307777"/>
          </a:xfrm>
          <a:prstGeom prst="rect">
            <a:avLst/>
          </a:prstGeom>
          <a:noFill/>
        </p:spPr>
        <p:txBody>
          <a:bodyPr wrap="square">
            <a:spAutoFit/>
          </a:bodyPr>
          <a:lstStyle/>
          <a:p>
            <a:r>
              <a:rPr lang="en-GB" sz="1400" dirty="0"/>
              <a:t>Scale x50</a:t>
            </a:r>
          </a:p>
        </p:txBody>
      </p:sp>
      <p:pic>
        <p:nvPicPr>
          <p:cNvPr id="20" name="Picture 19" descr="A diagram of a spiral with a diagram of a spiral&#10;&#10;Description automatically generated with medium confidence">
            <a:extLst>
              <a:ext uri="{FF2B5EF4-FFF2-40B4-BE49-F238E27FC236}">
                <a16:creationId xmlns:a16="http://schemas.microsoft.com/office/drawing/2014/main" id="{9A98B549-730C-5450-4FA7-A9E2993BD554}"/>
              </a:ext>
            </a:extLst>
          </p:cNvPr>
          <p:cNvPicPr>
            <a:picLocks noChangeAspect="1"/>
          </p:cNvPicPr>
          <p:nvPr/>
        </p:nvPicPr>
        <p:blipFill>
          <a:blip r:embed="rId6"/>
          <a:stretch>
            <a:fillRect/>
          </a:stretch>
        </p:blipFill>
        <p:spPr>
          <a:xfrm>
            <a:off x="8037438" y="3644430"/>
            <a:ext cx="2991600" cy="2558138"/>
          </a:xfrm>
          <a:prstGeom prst="rect">
            <a:avLst/>
          </a:prstGeom>
        </p:spPr>
      </p:pic>
      <p:sp>
        <p:nvSpPr>
          <p:cNvPr id="21" name="TextBox 20">
            <a:extLst>
              <a:ext uri="{FF2B5EF4-FFF2-40B4-BE49-F238E27FC236}">
                <a16:creationId xmlns:a16="http://schemas.microsoft.com/office/drawing/2014/main" id="{650472E8-412C-E4CD-A94F-94DBD7F7284C}"/>
              </a:ext>
            </a:extLst>
          </p:cNvPr>
          <p:cNvSpPr txBox="1"/>
          <p:nvPr/>
        </p:nvSpPr>
        <p:spPr>
          <a:xfrm>
            <a:off x="8010870" y="5766275"/>
            <a:ext cx="1259772" cy="307777"/>
          </a:xfrm>
          <a:prstGeom prst="rect">
            <a:avLst/>
          </a:prstGeom>
          <a:noFill/>
        </p:spPr>
        <p:txBody>
          <a:bodyPr wrap="square">
            <a:spAutoFit/>
          </a:bodyPr>
          <a:lstStyle/>
          <a:p>
            <a:r>
              <a:rPr lang="en-GB" sz="1400" dirty="0"/>
              <a:t>Scale x50</a:t>
            </a:r>
          </a:p>
        </p:txBody>
      </p:sp>
    </p:spTree>
    <p:extLst>
      <p:ext uri="{BB962C8B-B14F-4D97-AF65-F5344CB8AC3E}">
        <p14:creationId xmlns:p14="http://schemas.microsoft.com/office/powerpoint/2010/main" val="2623298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71D1B9-C224-933E-45E0-DC6C2B13AAD6}"/>
              </a:ext>
            </a:extLst>
          </p:cNvPr>
          <p:cNvSpPr>
            <a:spLocks noGrp="1"/>
          </p:cNvSpPr>
          <p:nvPr>
            <p:ph type="title"/>
          </p:nvPr>
        </p:nvSpPr>
        <p:spPr/>
        <p:txBody>
          <a:bodyPr/>
          <a:lstStyle/>
          <a:p>
            <a:r>
              <a:rPr lang="en-GB" dirty="0"/>
              <a:t>Backup 6: G10 CTE from ATLAS TDR</a:t>
            </a:r>
          </a:p>
        </p:txBody>
      </p:sp>
      <p:sp>
        <p:nvSpPr>
          <p:cNvPr id="6" name="Slide Number Placeholder 5">
            <a:extLst>
              <a:ext uri="{FF2B5EF4-FFF2-40B4-BE49-F238E27FC236}">
                <a16:creationId xmlns:a16="http://schemas.microsoft.com/office/drawing/2014/main" id="{FEDD0438-8E70-82B5-3CC9-13E4BA701EDE}"/>
              </a:ext>
            </a:extLst>
          </p:cNvPr>
          <p:cNvSpPr>
            <a:spLocks noGrp="1"/>
          </p:cNvSpPr>
          <p:nvPr>
            <p:ph type="sldNum" sz="quarter" idx="12"/>
          </p:nvPr>
        </p:nvSpPr>
        <p:spPr/>
        <p:txBody>
          <a:bodyPr/>
          <a:lstStyle/>
          <a:p>
            <a:fld id="{36B5EA5A-BC32-A742-B11B-8E7414D5B535}" type="slidenum">
              <a:rPr lang="en-US" smtClean="0"/>
              <a:pPr/>
              <a:t>28</a:t>
            </a:fld>
            <a:endParaRPr lang="en-US" dirty="0"/>
          </a:p>
        </p:txBody>
      </p:sp>
      <p:pic>
        <p:nvPicPr>
          <p:cNvPr id="8" name="Picture 7">
            <a:extLst>
              <a:ext uri="{FF2B5EF4-FFF2-40B4-BE49-F238E27FC236}">
                <a16:creationId xmlns:a16="http://schemas.microsoft.com/office/drawing/2014/main" id="{21768701-690D-1786-D9B5-1D2B7D97A3B1}"/>
              </a:ext>
            </a:extLst>
          </p:cNvPr>
          <p:cNvPicPr>
            <a:picLocks noChangeAspect="1"/>
          </p:cNvPicPr>
          <p:nvPr/>
        </p:nvPicPr>
        <p:blipFill>
          <a:blip r:embed="rId2"/>
          <a:stretch>
            <a:fillRect/>
          </a:stretch>
        </p:blipFill>
        <p:spPr>
          <a:xfrm>
            <a:off x="1775520" y="1196752"/>
            <a:ext cx="8278380" cy="4848902"/>
          </a:xfrm>
          <a:prstGeom prst="rect">
            <a:avLst/>
          </a:prstGeom>
        </p:spPr>
      </p:pic>
    </p:spTree>
    <p:extLst>
      <p:ext uri="{BB962C8B-B14F-4D97-AF65-F5344CB8AC3E}">
        <p14:creationId xmlns:p14="http://schemas.microsoft.com/office/powerpoint/2010/main" val="2204533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71D1B9-C224-933E-45E0-DC6C2B13AAD6}"/>
              </a:ext>
            </a:extLst>
          </p:cNvPr>
          <p:cNvSpPr>
            <a:spLocks noGrp="1"/>
          </p:cNvSpPr>
          <p:nvPr>
            <p:ph type="title"/>
          </p:nvPr>
        </p:nvSpPr>
        <p:spPr/>
        <p:txBody>
          <a:bodyPr/>
          <a:lstStyle/>
          <a:p>
            <a:r>
              <a:rPr lang="en-GB" dirty="0"/>
              <a:t>Backup 7: Deflection of a beam</a:t>
            </a:r>
          </a:p>
        </p:txBody>
      </p:sp>
      <p:sp>
        <p:nvSpPr>
          <p:cNvPr id="6" name="Slide Number Placeholder 5">
            <a:extLst>
              <a:ext uri="{FF2B5EF4-FFF2-40B4-BE49-F238E27FC236}">
                <a16:creationId xmlns:a16="http://schemas.microsoft.com/office/drawing/2014/main" id="{FEDD0438-8E70-82B5-3CC9-13E4BA701EDE}"/>
              </a:ext>
            </a:extLst>
          </p:cNvPr>
          <p:cNvSpPr>
            <a:spLocks noGrp="1"/>
          </p:cNvSpPr>
          <p:nvPr>
            <p:ph type="sldNum" sz="quarter" idx="12"/>
          </p:nvPr>
        </p:nvSpPr>
        <p:spPr/>
        <p:txBody>
          <a:bodyPr/>
          <a:lstStyle/>
          <a:p>
            <a:fld id="{36B5EA5A-BC32-A742-B11B-8E7414D5B535}" type="slidenum">
              <a:rPr lang="en-US" smtClean="0"/>
              <a:pPr/>
              <a:t>29</a:t>
            </a:fld>
            <a:endParaRPr lang="en-US" dirty="0"/>
          </a:p>
        </p:txBody>
      </p:sp>
      <p:pic>
        <p:nvPicPr>
          <p:cNvPr id="10" name="Picture 9" descr="A screenshot of a math test&#10;&#10;Description automatically generated">
            <a:extLst>
              <a:ext uri="{FF2B5EF4-FFF2-40B4-BE49-F238E27FC236}">
                <a16:creationId xmlns:a16="http://schemas.microsoft.com/office/drawing/2014/main" id="{CB59795A-91B6-E3AB-9B36-01E4F23ECE04}"/>
              </a:ext>
            </a:extLst>
          </p:cNvPr>
          <p:cNvPicPr>
            <a:picLocks noChangeAspect="1"/>
          </p:cNvPicPr>
          <p:nvPr/>
        </p:nvPicPr>
        <p:blipFill>
          <a:blip r:embed="rId2"/>
          <a:stretch>
            <a:fillRect/>
          </a:stretch>
        </p:blipFill>
        <p:spPr>
          <a:xfrm>
            <a:off x="702550" y="936976"/>
            <a:ext cx="10866057" cy="3308212"/>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9F9F95E-2589-7777-8A03-174DC1E3D6EC}"/>
                  </a:ext>
                </a:extLst>
              </p:cNvPr>
              <p:cNvSpPr txBox="1"/>
              <p:nvPr/>
            </p:nvSpPr>
            <p:spPr>
              <a:xfrm>
                <a:off x="4079776" y="4149080"/>
                <a:ext cx="2328660"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836967"/>
                              </a:solidFill>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𝑙𝑒𝑎𝑑</m:t>
                          </m:r>
                        </m:sub>
                      </m:sSub>
                      <m:r>
                        <a:rPr lang="en-GB" i="0">
                          <a:latin typeface="Cambria Math" panose="02040503050406030204" pitchFamily="18" charset="0"/>
                        </a:rPr>
                        <m:t>=</m:t>
                      </m:r>
                      <m:f>
                        <m:fPr>
                          <m:ctrlPr>
                            <a:rPr lang="en-GB" i="1">
                              <a:solidFill>
                                <a:srgbClr val="836967"/>
                              </a:solidFill>
                              <a:latin typeface="Cambria Math" panose="02040503050406030204" pitchFamily="18" charset="0"/>
                            </a:rPr>
                          </m:ctrlPr>
                        </m:fPr>
                        <m:num>
                          <m:r>
                            <a:rPr lang="en-GB" i="0">
                              <a:latin typeface="Cambria Math" panose="02040503050406030204" pitchFamily="18" charset="0"/>
                            </a:rPr>
                            <m:t>1</m:t>
                          </m:r>
                        </m:num>
                        <m:den>
                          <m:r>
                            <a:rPr lang="en-GB" i="0">
                              <a:latin typeface="Cambria Math" panose="02040503050406030204" pitchFamily="18" charset="0"/>
                            </a:rPr>
                            <m:t>12</m:t>
                          </m:r>
                        </m:den>
                      </m:f>
                      <m:r>
                        <a:rPr lang="en-GB" i="1">
                          <a:latin typeface="Cambria Math" panose="02040503050406030204" pitchFamily="18" charset="0"/>
                        </a:rPr>
                        <m:t>𝑎</m:t>
                      </m:r>
                      <m:sSubSup>
                        <m:sSubSupPr>
                          <m:ctrlPr>
                            <a:rPr lang="en-GB" i="1">
                              <a:solidFill>
                                <a:srgbClr val="836967"/>
                              </a:solidFill>
                              <a:latin typeface="Cambria Math" panose="02040503050406030204" pitchFamily="18" charset="0"/>
                            </a:rPr>
                          </m:ctrlPr>
                        </m:sSubSupPr>
                        <m:e>
                          <m:r>
                            <a:rPr lang="en-GB" i="1">
                              <a:latin typeface="Cambria Math" panose="02040503050406030204" pitchFamily="18" charset="0"/>
                            </a:rPr>
                            <m:t>𝑡</m:t>
                          </m:r>
                        </m:e>
                        <m:sub>
                          <m:r>
                            <a:rPr lang="en-GB" i="1">
                              <a:latin typeface="Cambria Math" panose="02040503050406030204" pitchFamily="18" charset="0"/>
                            </a:rPr>
                            <m:t>𝑙𝑒𝑎𝑑</m:t>
                          </m:r>
                        </m:sub>
                        <m:sup>
                          <m:r>
                            <a:rPr lang="en-GB" i="0">
                              <a:latin typeface="Cambria Math" panose="02040503050406030204" pitchFamily="18" charset="0"/>
                            </a:rPr>
                            <m:t>3</m:t>
                          </m:r>
                        </m:sup>
                      </m:sSubSup>
                    </m:oMath>
                  </m:oMathPara>
                </a14:m>
                <a:endParaRPr lang="en-GB" dirty="0"/>
              </a:p>
            </p:txBody>
          </p:sp>
        </mc:Choice>
        <mc:Fallback xmlns="">
          <p:sp>
            <p:nvSpPr>
              <p:cNvPr id="16" name="TextBox 15">
                <a:extLst>
                  <a:ext uri="{FF2B5EF4-FFF2-40B4-BE49-F238E27FC236}">
                    <a16:creationId xmlns:a16="http://schemas.microsoft.com/office/drawing/2014/main" id="{A9F9F95E-2589-7777-8A03-174DC1E3D6EC}"/>
                  </a:ext>
                </a:extLst>
              </p:cNvPr>
              <p:cNvSpPr txBox="1">
                <a:spLocks noRot="1" noChangeAspect="1" noMove="1" noResize="1" noEditPoints="1" noAdjustHandles="1" noChangeArrowheads="1" noChangeShapeType="1" noTextEdit="1"/>
              </p:cNvSpPr>
              <p:nvPr/>
            </p:nvSpPr>
            <p:spPr>
              <a:xfrm>
                <a:off x="4079776" y="4149080"/>
                <a:ext cx="2328660" cy="610936"/>
              </a:xfrm>
              <a:prstGeom prst="rect">
                <a:avLst/>
              </a:prstGeom>
              <a:blipFill>
                <a:blip r:embed="rId4"/>
                <a:stretch>
                  <a:fillRect/>
                </a:stretch>
              </a:blipFill>
            </p:spPr>
            <p:txBody>
              <a:bodyPr/>
              <a:lstStyle/>
              <a:p>
                <a:r>
                  <a:rPr lang="en-GB">
                    <a:noFill/>
                  </a:rPr>
                  <a:t> </a:t>
                </a:r>
              </a:p>
            </p:txBody>
          </p:sp>
        </mc:Fallback>
      </mc:AlternateContent>
      <p:graphicFrame>
        <p:nvGraphicFramePr>
          <p:cNvPr id="17" name="Table 16">
            <a:extLst>
              <a:ext uri="{FF2B5EF4-FFF2-40B4-BE49-F238E27FC236}">
                <a16:creationId xmlns:a16="http://schemas.microsoft.com/office/drawing/2014/main" id="{159AB078-5E89-1CF9-6819-AAF12EAF6450}"/>
              </a:ext>
            </a:extLst>
          </p:cNvPr>
          <p:cNvGraphicFramePr>
            <a:graphicFrameLocks noGrp="1"/>
          </p:cNvGraphicFramePr>
          <p:nvPr>
            <p:extLst>
              <p:ext uri="{D42A27DB-BD31-4B8C-83A1-F6EECF244321}">
                <p14:modId xmlns:p14="http://schemas.microsoft.com/office/powerpoint/2010/main" val="3533825261"/>
              </p:ext>
            </p:extLst>
          </p:nvPr>
        </p:nvGraphicFramePr>
        <p:xfrm>
          <a:off x="7863983" y="4221088"/>
          <a:ext cx="3754837" cy="1980000"/>
        </p:xfrm>
        <a:graphic>
          <a:graphicData uri="http://schemas.openxmlformats.org/drawingml/2006/table">
            <a:tbl>
              <a:tblPr firstRow="1" firstCol="1" bandRow="1">
                <a:tableStyleId>{8EC20E35-A176-4012-BC5E-935CFFF8708E}</a:tableStyleId>
              </a:tblPr>
              <a:tblGrid>
                <a:gridCol w="1200785">
                  <a:extLst>
                    <a:ext uri="{9D8B030D-6E8A-4147-A177-3AD203B41FA5}">
                      <a16:colId xmlns:a16="http://schemas.microsoft.com/office/drawing/2014/main" val="4124348901"/>
                    </a:ext>
                  </a:extLst>
                </a:gridCol>
                <a:gridCol w="773748">
                  <a:extLst>
                    <a:ext uri="{9D8B030D-6E8A-4147-A177-3AD203B41FA5}">
                      <a16:colId xmlns:a16="http://schemas.microsoft.com/office/drawing/2014/main" val="2030797944"/>
                    </a:ext>
                  </a:extLst>
                </a:gridCol>
                <a:gridCol w="890152">
                  <a:extLst>
                    <a:ext uri="{9D8B030D-6E8A-4147-A177-3AD203B41FA5}">
                      <a16:colId xmlns:a16="http://schemas.microsoft.com/office/drawing/2014/main" val="3055383917"/>
                    </a:ext>
                  </a:extLst>
                </a:gridCol>
                <a:gridCol w="890152">
                  <a:extLst>
                    <a:ext uri="{9D8B030D-6E8A-4147-A177-3AD203B41FA5}">
                      <a16:colId xmlns:a16="http://schemas.microsoft.com/office/drawing/2014/main" val="2774918813"/>
                    </a:ext>
                  </a:extLst>
                </a:gridCol>
              </a:tblGrid>
              <a:tr h="180000">
                <a:tc>
                  <a:txBody>
                    <a:bodyPr/>
                    <a:lstStyle/>
                    <a:p>
                      <a:pPr>
                        <a:lnSpc>
                          <a:spcPct val="107000"/>
                        </a:lnSpc>
                      </a:pPr>
                      <a:r>
                        <a:rPr lang="en-GB" sz="105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Lead</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SS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Total</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42999890"/>
                  </a:ext>
                </a:extLst>
              </a:tr>
              <a:tr h="180000">
                <a:tc>
                  <a:txBody>
                    <a:bodyPr/>
                    <a:lstStyle/>
                    <a:p>
                      <a:pPr>
                        <a:lnSpc>
                          <a:spcPct val="107000"/>
                        </a:lnSpc>
                      </a:pPr>
                      <a:r>
                        <a:rPr lang="en-GB" sz="1050">
                          <a:effectLst/>
                        </a:rPr>
                        <a:t>a [mm]</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500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500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06722937"/>
                  </a:ext>
                </a:extLst>
              </a:tr>
              <a:tr h="180000">
                <a:tc>
                  <a:txBody>
                    <a:bodyPr/>
                    <a:lstStyle/>
                    <a:p>
                      <a:pPr>
                        <a:lnSpc>
                          <a:spcPct val="107000"/>
                        </a:lnSpc>
                      </a:pPr>
                      <a:r>
                        <a:rPr lang="en-GB" sz="1050">
                          <a:effectLst/>
                        </a:rPr>
                        <a:t>t [mm]</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1.8</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0.05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022904446"/>
                  </a:ext>
                </a:extLst>
              </a:tr>
              <a:tr h="180000">
                <a:tc>
                  <a:txBody>
                    <a:bodyPr/>
                    <a:lstStyle/>
                    <a:p>
                      <a:pPr>
                        <a:lnSpc>
                          <a:spcPct val="107000"/>
                        </a:lnSpc>
                      </a:pPr>
                      <a:r>
                        <a:rPr lang="en-GB" sz="1050">
                          <a:effectLst/>
                        </a:rPr>
                        <a:t>z [mm]</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0.975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221503678"/>
                  </a:ext>
                </a:extLst>
              </a:tr>
              <a:tr h="180000">
                <a:tc>
                  <a:txBody>
                    <a:bodyPr/>
                    <a:lstStyle/>
                    <a:p>
                      <a:pPr>
                        <a:lnSpc>
                          <a:spcPct val="107000"/>
                        </a:lnSpc>
                      </a:pPr>
                      <a:r>
                        <a:rPr lang="en-GB" sz="1050">
                          <a:effectLst/>
                        </a:rPr>
                        <a:t>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1</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2</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95239130"/>
                  </a:ext>
                </a:extLst>
              </a:tr>
              <a:tr h="180000">
                <a:tc>
                  <a:txBody>
                    <a:bodyPr/>
                    <a:lstStyle/>
                    <a:p>
                      <a:pPr>
                        <a:lnSpc>
                          <a:spcPct val="107000"/>
                        </a:lnSpc>
                      </a:pPr>
                      <a:r>
                        <a:rPr lang="en-GB" sz="1050">
                          <a:effectLst/>
                        </a:rPr>
                        <a:t>I [mm4]</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243</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dirty="0">
                          <a:effectLst/>
                        </a:rPr>
                        <a:t>0</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16029648"/>
                  </a:ext>
                </a:extLst>
              </a:tr>
              <a:tr h="180000">
                <a:tc>
                  <a:txBody>
                    <a:bodyPr/>
                    <a:lstStyle/>
                    <a:p>
                      <a:pPr>
                        <a:lnSpc>
                          <a:spcPct val="107000"/>
                        </a:lnSpc>
                      </a:pPr>
                      <a:r>
                        <a:rPr lang="en-GB" sz="1050">
                          <a:effectLst/>
                        </a:rPr>
                        <a:t>I_steiner [mm4]</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100" dirty="0">
                          <a:effectLst/>
                          <a:latin typeface="Times New Roman" panose="02020603050405020304" pitchFamily="18" charset="0"/>
                          <a:ea typeface="Times New Roman" panose="02020603050405020304" pitchFamily="18" charset="0"/>
                          <a:cs typeface="Times New Roman" panose="02020603050405020304" pitchFamily="18" charset="0"/>
                        </a:rPr>
                        <a:t>n/a</a:t>
                      </a:r>
                    </a:p>
                  </a:txBody>
                  <a:tcPr marL="68580" marR="68580" marT="0" marB="0" anchor="b"/>
                </a:tc>
                <a:tc>
                  <a:txBody>
                    <a:bodyPr/>
                    <a:lstStyle/>
                    <a:p>
                      <a:pPr algn="r">
                        <a:lnSpc>
                          <a:spcPct val="107000"/>
                        </a:lnSpc>
                      </a:pPr>
                      <a:r>
                        <a:rPr lang="en-GB" sz="1050" dirty="0">
                          <a:effectLst/>
                        </a:rPr>
                        <a:t>24</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828137642"/>
                  </a:ext>
                </a:extLst>
              </a:tr>
              <a:tr h="180000">
                <a:tc>
                  <a:txBody>
                    <a:bodyPr/>
                    <a:lstStyle/>
                    <a:p>
                      <a:pPr>
                        <a:lnSpc>
                          <a:spcPct val="107000"/>
                        </a:lnSpc>
                      </a:pPr>
                      <a:r>
                        <a:rPr lang="en-GB" sz="1050">
                          <a:effectLst/>
                        </a:rPr>
                        <a:t>I_tot [mm4]</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243</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48</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122595467"/>
                  </a:ext>
                </a:extLst>
              </a:tr>
              <a:tr h="180000">
                <a:tc>
                  <a:txBody>
                    <a:bodyPr/>
                    <a:lstStyle/>
                    <a:p>
                      <a:pPr>
                        <a:lnSpc>
                          <a:spcPct val="107000"/>
                        </a:lnSpc>
                      </a:pPr>
                      <a:r>
                        <a:rPr lang="en-GB" sz="1050">
                          <a:effectLst/>
                        </a:rPr>
                        <a:t>E [MPa]</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13500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a:effectLst/>
                        </a:rPr>
                        <a:t>200000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r>
                        <a:rPr lang="en-GB" sz="1050" dirty="0">
                          <a:effectLst/>
                        </a:rPr>
                        <a:t>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836984294"/>
                  </a:ext>
                </a:extLst>
              </a:tr>
              <a:tr h="180000">
                <a:tc>
                  <a:txBody>
                    <a:bodyPr/>
                    <a:lstStyle/>
                    <a:p>
                      <a:pPr>
                        <a:lnSpc>
                          <a:spcPct val="107000"/>
                        </a:lnSpc>
                      </a:pPr>
                      <a:r>
                        <a:rPr lang="en-GB" sz="1050" dirty="0">
                          <a:effectLst/>
                        </a:rPr>
                        <a:t>E·I [N·mm2]</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dirty="0">
                          <a:effectLst/>
                        </a:rPr>
                        <a:t>3.28E+06</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B w="12700" cap="flat" cmpd="sng" algn="ctr">
                      <a:solidFill>
                        <a:schemeClr val="tx1"/>
                      </a:solidFill>
                      <a:prstDash val="solid"/>
                      <a:round/>
                      <a:headEnd type="none" w="med" len="med"/>
                      <a:tailEnd type="none" w="med" len="med"/>
                    </a:lnB>
                  </a:tcPr>
                </a:tc>
                <a:tc>
                  <a:txBody>
                    <a:bodyPr/>
                    <a:lstStyle/>
                    <a:p>
                      <a:pPr algn="r">
                        <a:lnSpc>
                          <a:spcPct val="107000"/>
                        </a:lnSpc>
                      </a:pPr>
                      <a:r>
                        <a:rPr lang="en-GB" sz="1050" dirty="0">
                          <a:effectLst/>
                        </a:rPr>
                        <a:t>9.51E+06</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B w="12700" cap="flat" cmpd="sng" algn="ctr">
                      <a:solidFill>
                        <a:schemeClr val="tx1"/>
                      </a:solidFill>
                      <a:prstDash val="solid"/>
                      <a:round/>
                      <a:headEnd type="none" w="med" len="med"/>
                      <a:tailEnd type="none" w="med" len="med"/>
                    </a:lnB>
                  </a:tcPr>
                </a:tc>
                <a:tc>
                  <a:txBody>
                    <a:bodyPr/>
                    <a:lstStyle/>
                    <a:p>
                      <a:pPr algn="r">
                        <a:lnSpc>
                          <a:spcPct val="107000"/>
                        </a:lnSpc>
                      </a:pPr>
                      <a:r>
                        <a:rPr lang="en-GB" sz="1050" dirty="0">
                          <a:effectLst/>
                        </a:rPr>
                        <a:t>1.28E+07</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887574951"/>
                  </a:ext>
                </a:extLst>
              </a:tr>
              <a:tr h="1800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E·I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07000"/>
                        </a:lnSpc>
                      </a:pPr>
                      <a:r>
                        <a:rPr lang="en-GB" sz="1050" kern="1200" dirty="0">
                          <a:solidFill>
                            <a:schemeClr val="dk1"/>
                          </a:solidFill>
                          <a:effectLst/>
                          <a:latin typeface="+mn-lt"/>
                          <a:ea typeface="+mn-ea"/>
                          <a:cs typeface="+mn-cs"/>
                        </a:rPr>
                        <a:t>26%</a:t>
                      </a:r>
                    </a:p>
                  </a:txBody>
                  <a:tcPr marL="68580" marR="68580" marT="0" marB="0" anchor="b">
                    <a:lnT w="12700" cap="flat" cmpd="sng" algn="ctr">
                      <a:solidFill>
                        <a:schemeClr val="tx1"/>
                      </a:solidFill>
                      <a:prstDash val="solid"/>
                      <a:round/>
                      <a:headEnd type="none" w="med" len="med"/>
                      <a:tailEnd type="none" w="med" len="med"/>
                    </a:lnT>
                  </a:tcPr>
                </a:tc>
                <a:tc>
                  <a:txBody>
                    <a:bodyPr/>
                    <a:lstStyle/>
                    <a:p>
                      <a:pPr algn="r">
                        <a:lnSpc>
                          <a:spcPct val="107000"/>
                        </a:lnSpc>
                      </a:pPr>
                      <a:r>
                        <a:rPr lang="en-GB" sz="1050" kern="1200" dirty="0">
                          <a:solidFill>
                            <a:schemeClr val="dk1"/>
                          </a:solidFill>
                          <a:effectLst/>
                          <a:latin typeface="+mn-lt"/>
                          <a:ea typeface="+mn-ea"/>
                          <a:cs typeface="+mn-cs"/>
                        </a:rPr>
                        <a:t>74%</a:t>
                      </a:r>
                    </a:p>
                  </a:txBody>
                  <a:tcPr marL="68580" marR="68580" marT="0" marB="0" anchor="b">
                    <a:lnT w="12700" cap="flat" cmpd="sng" algn="ctr">
                      <a:solidFill>
                        <a:schemeClr val="tx1"/>
                      </a:solidFill>
                      <a:prstDash val="solid"/>
                      <a:round/>
                      <a:headEnd type="none" w="med" len="med"/>
                      <a:tailEnd type="none" w="med" len="med"/>
                    </a:lnT>
                  </a:tcPr>
                </a:tc>
                <a:tc>
                  <a:txBody>
                    <a:bodyPr/>
                    <a:lstStyle/>
                    <a:p>
                      <a:pPr algn="r">
                        <a:lnSpc>
                          <a:spcPct val="107000"/>
                        </a:lnSpc>
                      </a:pP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117756375"/>
                  </a:ext>
                </a:extLst>
              </a:tr>
            </a:tbl>
          </a:graphicData>
        </a:graphic>
      </p:graphicFrame>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0B83B03-8E66-AC19-A15D-4E5BB823994B}"/>
                  </a:ext>
                </a:extLst>
              </p:cNvPr>
              <p:cNvSpPr txBox="1"/>
              <p:nvPr/>
            </p:nvSpPr>
            <p:spPr>
              <a:xfrm>
                <a:off x="661108" y="4245188"/>
                <a:ext cx="31564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𝐸𝐼</m:t>
                      </m:r>
                      <m:r>
                        <a:rPr lang="en-GB" i="0">
                          <a:latin typeface="Cambria Math" panose="02040503050406030204" pitchFamily="18" charset="0"/>
                        </a:rPr>
                        <m:t>=</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𝑙𝑒𝑎𝑑</m:t>
                          </m:r>
                        </m:sub>
                      </m:sSub>
                      <m:r>
                        <a:rPr lang="en-GB" i="0">
                          <a:latin typeface="Cambria Math" panose="02040503050406030204" pitchFamily="18" charset="0"/>
                        </a:rPr>
                        <m:t>·</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𝑙𝑒𝑎𝑑</m:t>
                          </m:r>
                        </m:sub>
                      </m:sSub>
                      <m:r>
                        <a:rPr lang="en-GB" i="0">
                          <a:latin typeface="Cambria Math" panose="02040503050406030204" pitchFamily="18" charset="0"/>
                        </a:rPr>
                        <m:t>+</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𝑆𝑆</m:t>
                          </m:r>
                        </m:sub>
                      </m:sSub>
                      <m:r>
                        <a:rPr lang="en-GB" i="0">
                          <a:latin typeface="Cambria Math" panose="02040503050406030204" pitchFamily="18" charset="0"/>
                        </a:rPr>
                        <m:t>·</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𝑆𝑆</m:t>
                          </m:r>
                        </m:sub>
                      </m:sSub>
                    </m:oMath>
                  </m:oMathPara>
                </a14:m>
                <a:endParaRPr lang="en-GB" dirty="0"/>
              </a:p>
            </p:txBody>
          </p:sp>
        </mc:Choice>
        <mc:Fallback xmlns="">
          <p:sp>
            <p:nvSpPr>
              <p:cNvPr id="19" name="TextBox 18">
                <a:extLst>
                  <a:ext uri="{FF2B5EF4-FFF2-40B4-BE49-F238E27FC236}">
                    <a16:creationId xmlns:a16="http://schemas.microsoft.com/office/drawing/2014/main" id="{70B83B03-8E66-AC19-A15D-4E5BB823994B}"/>
                  </a:ext>
                </a:extLst>
              </p:cNvPr>
              <p:cNvSpPr txBox="1">
                <a:spLocks noRot="1" noChangeAspect="1" noMove="1" noResize="1" noEditPoints="1" noAdjustHandles="1" noChangeArrowheads="1" noChangeShapeType="1" noTextEdit="1"/>
              </p:cNvSpPr>
              <p:nvPr/>
            </p:nvSpPr>
            <p:spPr>
              <a:xfrm>
                <a:off x="661108" y="4245188"/>
                <a:ext cx="3156465" cy="369332"/>
              </a:xfrm>
              <a:prstGeom prst="rect">
                <a:avLst/>
              </a:prstGeom>
              <a:blipFill>
                <a:blip r:embed="rId5"/>
                <a:stretch>
                  <a:fillRect b="-1639"/>
                </a:stretch>
              </a:blipFill>
            </p:spPr>
            <p:txBody>
              <a:bodyPr/>
              <a:lstStyle/>
              <a:p>
                <a:r>
                  <a:rPr lang="en-GB">
                    <a:noFill/>
                  </a:rPr>
                  <a:t> </a:t>
                </a:r>
              </a:p>
            </p:txBody>
          </p:sp>
        </mc:Fallback>
      </mc:AlternateContent>
      <p:grpSp>
        <p:nvGrpSpPr>
          <p:cNvPr id="24" name="Group 23">
            <a:extLst>
              <a:ext uri="{FF2B5EF4-FFF2-40B4-BE49-F238E27FC236}">
                <a16:creationId xmlns:a16="http://schemas.microsoft.com/office/drawing/2014/main" id="{A9158598-8EF3-E52B-57A4-1547AD7CE249}"/>
              </a:ext>
            </a:extLst>
          </p:cNvPr>
          <p:cNvGrpSpPr/>
          <p:nvPr/>
        </p:nvGrpSpPr>
        <p:grpSpPr>
          <a:xfrm>
            <a:off x="4202348" y="4797152"/>
            <a:ext cx="3405820" cy="1019543"/>
            <a:chOff x="4015095" y="5027103"/>
            <a:chExt cx="3405820" cy="1019543"/>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7F1A80-AB51-D56E-F958-50485D0C12A5}"/>
                    </a:ext>
                  </a:extLst>
                </p:cNvPr>
                <p:cNvSpPr txBox="1"/>
                <p:nvPr/>
              </p:nvSpPr>
              <p:spPr>
                <a:xfrm>
                  <a:off x="4015095" y="5027103"/>
                  <a:ext cx="3405820"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836967"/>
                                </a:solidFill>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𝑆𝑆</m:t>
                            </m:r>
                          </m:sub>
                        </m:sSub>
                        <m:r>
                          <a:rPr lang="en-GB" i="0">
                            <a:latin typeface="Cambria Math" panose="02040503050406030204" pitchFamily="18" charset="0"/>
                          </a:rPr>
                          <m:t>=2·</m:t>
                        </m:r>
                        <m:d>
                          <m:dPr>
                            <m:ctrlPr>
                              <a:rPr lang="en-GB" i="1">
                                <a:solidFill>
                                  <a:srgbClr val="836967"/>
                                </a:solidFill>
                                <a:latin typeface="Cambria Math" panose="02040503050406030204" pitchFamily="18" charset="0"/>
                              </a:rPr>
                            </m:ctrlPr>
                          </m:dPr>
                          <m:e>
                            <m:f>
                              <m:fPr>
                                <m:ctrlPr>
                                  <a:rPr lang="en-GB" i="1">
                                    <a:solidFill>
                                      <a:srgbClr val="836967"/>
                                    </a:solidFill>
                                    <a:latin typeface="Cambria Math" panose="02040503050406030204" pitchFamily="18" charset="0"/>
                                  </a:rPr>
                                </m:ctrlPr>
                              </m:fPr>
                              <m:num>
                                <m:r>
                                  <a:rPr lang="en-GB" i="0">
                                    <a:latin typeface="Cambria Math" panose="02040503050406030204" pitchFamily="18" charset="0"/>
                                  </a:rPr>
                                  <m:t>1</m:t>
                                </m:r>
                              </m:num>
                              <m:den>
                                <m:r>
                                  <a:rPr lang="en-GB" i="0">
                                    <a:latin typeface="Cambria Math" panose="02040503050406030204" pitchFamily="18" charset="0"/>
                                  </a:rPr>
                                  <m:t>12</m:t>
                                </m:r>
                              </m:den>
                            </m:f>
                            <m:r>
                              <a:rPr lang="en-GB" i="1">
                                <a:latin typeface="Cambria Math" panose="02040503050406030204" pitchFamily="18" charset="0"/>
                              </a:rPr>
                              <m:t>𝑎</m:t>
                            </m:r>
                            <m:sSubSup>
                              <m:sSubSupPr>
                                <m:ctrlPr>
                                  <a:rPr lang="en-GB" i="1">
                                    <a:solidFill>
                                      <a:srgbClr val="836967"/>
                                    </a:solidFill>
                                    <a:latin typeface="Cambria Math" panose="02040503050406030204" pitchFamily="18" charset="0"/>
                                  </a:rPr>
                                </m:ctrlPr>
                              </m:sSubSupPr>
                              <m:e>
                                <m:r>
                                  <a:rPr lang="en-GB" i="1">
                                    <a:latin typeface="Cambria Math" panose="02040503050406030204" pitchFamily="18" charset="0"/>
                                  </a:rPr>
                                  <m:t>𝑡</m:t>
                                </m:r>
                              </m:e>
                              <m:sub>
                                <m:r>
                                  <a:rPr lang="en-GB" i="1">
                                    <a:latin typeface="Cambria Math" panose="02040503050406030204" pitchFamily="18" charset="0"/>
                                  </a:rPr>
                                  <m:t>𝑆𝑆</m:t>
                                </m:r>
                              </m:sub>
                              <m:sup>
                                <m:r>
                                  <a:rPr lang="en-GB" i="0">
                                    <a:latin typeface="Cambria Math" panose="02040503050406030204" pitchFamily="18" charset="0"/>
                                  </a:rPr>
                                  <m:t>3</m:t>
                                </m:r>
                              </m:sup>
                            </m:sSubSup>
                            <m:r>
                              <a:rPr lang="en-GB" i="0">
                                <a:latin typeface="Cambria Math" panose="02040503050406030204" pitchFamily="18" charset="0"/>
                              </a:rPr>
                              <m:t>+</m:t>
                            </m:r>
                            <m:r>
                              <a:rPr lang="en-GB" i="1">
                                <a:latin typeface="Cambria Math" panose="02040503050406030204" pitchFamily="18" charset="0"/>
                              </a:rPr>
                              <m:t>𝑎</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𝑆𝑆</m:t>
                                </m:r>
                              </m:sub>
                            </m:sSub>
                            <m:r>
                              <a:rPr lang="en-GB" i="0">
                                <a:latin typeface="Cambria Math" panose="02040503050406030204" pitchFamily="18" charset="0"/>
                              </a:rPr>
                              <m:t>·</m:t>
                            </m:r>
                            <m:sSubSup>
                              <m:sSubSupPr>
                                <m:ctrlPr>
                                  <a:rPr lang="en-GB" i="1">
                                    <a:solidFill>
                                      <a:srgbClr val="836967"/>
                                    </a:solidFill>
                                    <a:latin typeface="Cambria Math" panose="02040503050406030204" pitchFamily="18" charset="0"/>
                                  </a:rPr>
                                </m:ctrlPr>
                              </m:sSubSupPr>
                              <m:e>
                                <m:r>
                                  <a:rPr lang="en-GB" i="1">
                                    <a:latin typeface="Cambria Math" panose="02040503050406030204" pitchFamily="18" charset="0"/>
                                  </a:rPr>
                                  <m:t>𝑧</m:t>
                                </m:r>
                              </m:e>
                              <m:sub>
                                <m:r>
                                  <a:rPr lang="en-GB" i="1">
                                    <a:latin typeface="Cambria Math" panose="02040503050406030204" pitchFamily="18" charset="0"/>
                                  </a:rPr>
                                  <m:t>𝑆𝑆</m:t>
                                </m:r>
                              </m:sub>
                              <m:sup>
                                <m:r>
                                  <a:rPr lang="en-GB" i="0">
                                    <a:latin typeface="Cambria Math" panose="02040503050406030204" pitchFamily="18" charset="0"/>
                                  </a:rPr>
                                  <m:t>2</m:t>
                                </m:r>
                              </m:sup>
                            </m:sSubSup>
                          </m:e>
                        </m:d>
                      </m:oMath>
                    </m:oMathPara>
                  </a14:m>
                  <a:endParaRPr lang="en-GB" dirty="0"/>
                </a:p>
              </p:txBody>
            </p:sp>
          </mc:Choice>
          <mc:Fallback xmlns="">
            <p:sp>
              <p:nvSpPr>
                <p:cNvPr id="14" name="TextBox 13">
                  <a:extLst>
                    <a:ext uri="{FF2B5EF4-FFF2-40B4-BE49-F238E27FC236}">
                      <a16:creationId xmlns:a16="http://schemas.microsoft.com/office/drawing/2014/main" id="{727F1A80-AB51-D56E-F958-50485D0C12A5}"/>
                    </a:ext>
                  </a:extLst>
                </p:cNvPr>
                <p:cNvSpPr txBox="1">
                  <a:spLocks noRot="1" noChangeAspect="1" noMove="1" noResize="1" noEditPoints="1" noAdjustHandles="1" noChangeArrowheads="1" noChangeShapeType="1" noTextEdit="1"/>
                </p:cNvSpPr>
                <p:nvPr/>
              </p:nvSpPr>
              <p:spPr>
                <a:xfrm>
                  <a:off x="4015095" y="5027103"/>
                  <a:ext cx="3405820" cy="714683"/>
                </a:xfrm>
                <a:prstGeom prst="rect">
                  <a:avLst/>
                </a:prstGeom>
                <a:blipFill>
                  <a:blip r:embed="rId6"/>
                  <a:stretch>
                    <a:fillRect/>
                  </a:stretch>
                </a:blipFill>
              </p:spPr>
              <p:txBody>
                <a:bodyPr/>
                <a:lstStyle/>
                <a:p>
                  <a:r>
                    <a:rPr lang="en-GB">
                      <a:noFill/>
                    </a:rPr>
                    <a:t> </a:t>
                  </a:r>
                </a:p>
              </p:txBody>
            </p:sp>
          </mc:Fallback>
        </mc:AlternateContent>
        <p:cxnSp>
          <p:nvCxnSpPr>
            <p:cNvPr id="21" name="Straight Arrow Connector 20">
              <a:extLst>
                <a:ext uri="{FF2B5EF4-FFF2-40B4-BE49-F238E27FC236}">
                  <a16:creationId xmlns:a16="http://schemas.microsoft.com/office/drawing/2014/main" id="{23F5FEA5-6C8D-31DA-0411-E9093B69A41E}"/>
                </a:ext>
              </a:extLst>
            </p:cNvPr>
            <p:cNvCxnSpPr>
              <a:cxnSpLocks/>
            </p:cNvCxnSpPr>
            <p:nvPr/>
          </p:nvCxnSpPr>
          <p:spPr>
            <a:xfrm>
              <a:off x="5308081" y="5059499"/>
              <a:ext cx="708391" cy="71942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8F0CAE2-9E17-A972-2788-A6ED637DC465}"/>
                    </a:ext>
                  </a:extLst>
                </p:cNvPr>
                <p:cNvSpPr txBox="1"/>
                <p:nvPr/>
              </p:nvSpPr>
              <p:spPr>
                <a:xfrm>
                  <a:off x="5908747" y="5677314"/>
                  <a:ext cx="71948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≈0</m:t>
                        </m:r>
                      </m:oMath>
                    </m:oMathPara>
                  </a14:m>
                  <a:endParaRPr lang="en-GB" dirty="0"/>
                </a:p>
              </p:txBody>
            </p:sp>
          </mc:Choice>
          <mc:Fallback xmlns="">
            <p:sp>
              <p:nvSpPr>
                <p:cNvPr id="23" name="TextBox 22">
                  <a:extLst>
                    <a:ext uri="{FF2B5EF4-FFF2-40B4-BE49-F238E27FC236}">
                      <a16:creationId xmlns:a16="http://schemas.microsoft.com/office/drawing/2014/main" id="{B8F0CAE2-9E17-A972-2788-A6ED637DC465}"/>
                    </a:ext>
                  </a:extLst>
                </p:cNvPr>
                <p:cNvSpPr txBox="1">
                  <a:spLocks noRot="1" noChangeAspect="1" noMove="1" noResize="1" noEditPoints="1" noAdjustHandles="1" noChangeArrowheads="1" noChangeShapeType="1" noTextEdit="1"/>
                </p:cNvSpPr>
                <p:nvPr/>
              </p:nvSpPr>
              <p:spPr>
                <a:xfrm>
                  <a:off x="5908747" y="5677314"/>
                  <a:ext cx="719489" cy="369332"/>
                </a:xfrm>
                <a:prstGeom prst="rect">
                  <a:avLst/>
                </a:prstGeom>
                <a:blipFill>
                  <a:blip r:embed="rId7"/>
                  <a:stretch>
                    <a:fillRect/>
                  </a:stretch>
                </a:blipFill>
              </p:spPr>
              <p:txBody>
                <a:bodyPr/>
                <a:lstStyle/>
                <a:p>
                  <a:r>
                    <a:rPr lang="en-GB">
                      <a:noFill/>
                    </a:rPr>
                    <a:t> </a:t>
                  </a:r>
                </a:p>
              </p:txBody>
            </p:sp>
          </mc:Fallback>
        </mc:AlternateContent>
      </p:grpSp>
      <p:graphicFrame>
        <p:nvGraphicFramePr>
          <p:cNvPr id="27" name="Table 26">
            <a:extLst>
              <a:ext uri="{FF2B5EF4-FFF2-40B4-BE49-F238E27FC236}">
                <a16:creationId xmlns:a16="http://schemas.microsoft.com/office/drawing/2014/main" id="{974F4EF8-DF27-129E-9FF1-8D9AC34386FC}"/>
              </a:ext>
            </a:extLst>
          </p:cNvPr>
          <p:cNvGraphicFramePr>
            <a:graphicFrameLocks noGrp="1"/>
          </p:cNvGraphicFramePr>
          <p:nvPr>
            <p:extLst>
              <p:ext uri="{D42A27DB-BD31-4B8C-83A1-F6EECF244321}">
                <p14:modId xmlns:p14="http://schemas.microsoft.com/office/powerpoint/2010/main" val="3455204967"/>
              </p:ext>
            </p:extLst>
          </p:nvPr>
        </p:nvGraphicFramePr>
        <p:xfrm>
          <a:off x="511340" y="5175548"/>
          <a:ext cx="3456000" cy="1036320"/>
        </p:xfrm>
        <a:graphic>
          <a:graphicData uri="http://schemas.openxmlformats.org/drawingml/2006/table">
            <a:tbl>
              <a:tblPr>
                <a:tableStyleId>{8EC20E35-A176-4012-BC5E-935CFFF8708E}</a:tableStyleId>
              </a:tblPr>
              <a:tblGrid>
                <a:gridCol w="864000">
                  <a:extLst>
                    <a:ext uri="{9D8B030D-6E8A-4147-A177-3AD203B41FA5}">
                      <a16:colId xmlns:a16="http://schemas.microsoft.com/office/drawing/2014/main" val="90043068"/>
                    </a:ext>
                  </a:extLst>
                </a:gridCol>
                <a:gridCol w="864000">
                  <a:extLst>
                    <a:ext uri="{9D8B030D-6E8A-4147-A177-3AD203B41FA5}">
                      <a16:colId xmlns:a16="http://schemas.microsoft.com/office/drawing/2014/main" val="3968518719"/>
                    </a:ext>
                  </a:extLst>
                </a:gridCol>
                <a:gridCol w="864000">
                  <a:extLst>
                    <a:ext uri="{9D8B030D-6E8A-4147-A177-3AD203B41FA5}">
                      <a16:colId xmlns:a16="http://schemas.microsoft.com/office/drawing/2014/main" val="1594805828"/>
                    </a:ext>
                  </a:extLst>
                </a:gridCol>
                <a:gridCol w="864000">
                  <a:extLst>
                    <a:ext uri="{9D8B030D-6E8A-4147-A177-3AD203B41FA5}">
                      <a16:colId xmlns:a16="http://schemas.microsoft.com/office/drawing/2014/main" val="1743743503"/>
                    </a:ext>
                  </a:extLst>
                </a:gridCol>
              </a:tblGrid>
              <a:tr h="216000">
                <a:tc>
                  <a:txBody>
                    <a:bodyPr/>
                    <a:lstStyle/>
                    <a:p>
                      <a:pPr algn="r" fontAlgn="b"/>
                      <a:r>
                        <a:rPr lang="en-GB" sz="1100" u="none" strike="noStrike" dirty="0">
                          <a:effectLst/>
                        </a:rPr>
                        <a:t>4%</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w="25400" cmpd="sng">
                      <a:noFill/>
                    </a:lnT>
                    <a:lnB>
                      <a:noFill/>
                    </a:lnB>
                    <a:lnTlToBr w="12700" cmpd="sng">
                      <a:noFill/>
                      <a:prstDash val="solid"/>
                    </a:lnTlToBr>
                    <a:lnBlToTr w="12700" cmpd="sng">
                      <a:noFill/>
                      <a:prstDash val="solid"/>
                    </a:lnBlToTr>
                  </a:tcPr>
                </a:tc>
                <a:tc>
                  <a:txBody>
                    <a:bodyPr/>
                    <a:lstStyle/>
                    <a:p>
                      <a:pPr algn="l" fontAlgn="b"/>
                      <a:r>
                        <a:rPr lang="en-GB" sz="1100" u="none" strike="noStrike" dirty="0">
                          <a:effectLst/>
                        </a:rPr>
                        <a:t>m SS</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w="25400" cmpd="sng">
                      <a:noFill/>
                    </a:lnT>
                    <a:lnB>
                      <a:noFill/>
                    </a:lnB>
                    <a:lnTlToBr w="12700" cmpd="sng">
                      <a:noFill/>
                      <a:prstDash val="solid"/>
                    </a:lnTlToBr>
                    <a:lnBlToTr w="12700" cmpd="sng">
                      <a:noFill/>
                      <a:prstDash val="solid"/>
                    </a:lnBlToTr>
                  </a:tcPr>
                </a:tc>
                <a:tc>
                  <a:txBody>
                    <a:bodyPr/>
                    <a:lstStyle/>
                    <a:p>
                      <a:pPr algn="r" fontAlgn="b"/>
                      <a:r>
                        <a:rPr lang="en-GB" sz="1100" u="none" strike="noStrike" dirty="0">
                          <a:effectLst/>
                        </a:rPr>
                        <a:t>0.219</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w="25400" cmpd="sng">
                      <a:noFill/>
                    </a:lnT>
                    <a:lnB>
                      <a:noFill/>
                    </a:lnB>
                    <a:lnTlToBr w="12700" cmpd="sng">
                      <a:noFill/>
                      <a:prstDash val="solid"/>
                    </a:lnTlToBr>
                    <a:lnBlToTr w="12700" cmpd="sng">
                      <a:noFill/>
                      <a:prstDash val="solid"/>
                    </a:lnBlToTr>
                  </a:tcPr>
                </a:tc>
                <a:tc>
                  <a:txBody>
                    <a:bodyPr/>
                    <a:lstStyle/>
                    <a:p>
                      <a:pPr algn="l" fontAlgn="b"/>
                      <a:r>
                        <a:rPr lang="en-GB" sz="1100" u="none" strike="noStrike">
                          <a:effectLst/>
                        </a:rPr>
                        <a:t>kg</a:t>
                      </a:r>
                      <a:endParaRPr lang="en-GB" sz="1100" b="0" i="0" u="none" strike="noStrike">
                        <a:solidFill>
                          <a:srgbClr val="000000"/>
                        </a:solidFill>
                        <a:effectLst/>
                        <a:latin typeface="Calibri" panose="020F0502020204030204" pitchFamily="34" charset="0"/>
                      </a:endParaRPr>
                    </a:p>
                  </a:txBody>
                  <a:tcPr marL="45720" marR="45720" anchor="b">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02388895"/>
                  </a:ext>
                </a:extLst>
              </a:tr>
              <a:tr h="216000">
                <a:tc>
                  <a:txBody>
                    <a:bodyPr/>
                    <a:lstStyle/>
                    <a:p>
                      <a:pPr algn="r" fontAlgn="b"/>
                      <a:r>
                        <a:rPr lang="en-GB" sz="1100" u="none" strike="noStrike" dirty="0">
                          <a:effectLst/>
                        </a:rPr>
                        <a:t>96%</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a:noFill/>
                    </a:lnT>
                    <a:lnB>
                      <a:noFill/>
                    </a:lnB>
                    <a:lnTlToBr w="12700" cmpd="sng">
                      <a:noFill/>
                      <a:prstDash val="solid"/>
                    </a:lnTlToBr>
                    <a:lnBlToTr w="12700" cmpd="sng">
                      <a:noFill/>
                      <a:prstDash val="solid"/>
                    </a:lnBlToTr>
                  </a:tcPr>
                </a:tc>
                <a:tc>
                  <a:txBody>
                    <a:bodyPr/>
                    <a:lstStyle/>
                    <a:p>
                      <a:pPr algn="l" fontAlgn="b"/>
                      <a:r>
                        <a:rPr lang="en-GB" sz="1100" u="none" strike="noStrike" dirty="0">
                          <a:effectLst/>
                        </a:rPr>
                        <a:t>m Lead</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GB" sz="1100" u="none" strike="noStrike" dirty="0">
                          <a:effectLst/>
                        </a:rPr>
                        <a:t>5.613</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a:noFill/>
                    </a:lnT>
                    <a:lnB>
                      <a:noFill/>
                    </a:lnB>
                    <a:lnTlToBr w="12700" cmpd="sng">
                      <a:noFill/>
                      <a:prstDash val="solid"/>
                    </a:lnTlToBr>
                    <a:lnBlToTr w="12700" cmpd="sng">
                      <a:noFill/>
                      <a:prstDash val="solid"/>
                    </a:lnBlToTr>
                  </a:tcPr>
                </a:tc>
                <a:tc>
                  <a:txBody>
                    <a:bodyPr/>
                    <a:lstStyle/>
                    <a:p>
                      <a:pPr algn="l" fontAlgn="b"/>
                      <a:r>
                        <a:rPr lang="en-GB" sz="1100" u="none" strike="noStrike">
                          <a:effectLst/>
                        </a:rPr>
                        <a:t>kg</a:t>
                      </a:r>
                      <a:endParaRPr lang="en-GB" sz="1100" b="0" i="0" u="none" strike="noStrike">
                        <a:solidFill>
                          <a:srgbClr val="000000"/>
                        </a:solidFill>
                        <a:effectLst/>
                        <a:latin typeface="Calibri" panose="020F0502020204030204" pitchFamily="34" charset="0"/>
                      </a:endParaRPr>
                    </a:p>
                  </a:txBody>
                  <a:tcPr marL="45720" marR="4572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57983863"/>
                  </a:ext>
                </a:extLst>
              </a:tr>
              <a:tr h="216000">
                <a:tc>
                  <a:txBody>
                    <a:bodyPr/>
                    <a:lstStyle/>
                    <a:p>
                      <a:pPr algn="r" fontAlgn="b"/>
                      <a:r>
                        <a:rPr lang="en-GB" sz="1100" u="none" strike="noStrike" dirty="0">
                          <a:effectLst/>
                        </a:rPr>
                        <a:t>0%</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1100" u="none" strike="noStrike" dirty="0">
                          <a:effectLst/>
                        </a:rPr>
                        <a:t>m </a:t>
                      </a:r>
                      <a:r>
                        <a:rPr lang="en-GB" sz="1100" u="none" strike="noStrike" dirty="0" err="1">
                          <a:effectLst/>
                        </a:rPr>
                        <a:t>pregreg</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u="none" strike="noStrike" dirty="0">
                          <a:effectLst/>
                        </a:rPr>
                        <a:t>0.021</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1100" u="none" strike="noStrike" dirty="0">
                          <a:effectLst/>
                        </a:rPr>
                        <a:t>kg</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476016"/>
                  </a:ext>
                </a:extLst>
              </a:tr>
              <a:tr h="216000">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45720" marR="45720" anchor="b">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l" fontAlgn="b"/>
                      <a:r>
                        <a:rPr lang="en-GB" sz="1100" u="none" strike="noStrike">
                          <a:effectLst/>
                        </a:rPr>
                        <a:t>m_abs</a:t>
                      </a:r>
                      <a:endParaRPr lang="en-GB" sz="1100" b="0" i="0" u="none" strike="noStrike">
                        <a:solidFill>
                          <a:srgbClr val="000000"/>
                        </a:solidFill>
                        <a:effectLst/>
                        <a:latin typeface="Calibri" panose="020F0502020204030204" pitchFamily="34" charset="0"/>
                      </a:endParaRPr>
                    </a:p>
                  </a:txBody>
                  <a:tcPr marL="45720" marR="45720" anchor="b">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r" fontAlgn="b"/>
                      <a:r>
                        <a:rPr lang="en-GB" sz="1100" u="none" strike="noStrike" dirty="0">
                          <a:effectLst/>
                        </a:rPr>
                        <a:t>5.853</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l" fontAlgn="b"/>
                      <a:r>
                        <a:rPr lang="en-GB" sz="1100" u="none" strike="noStrike" dirty="0">
                          <a:effectLst/>
                        </a:rPr>
                        <a:t>kg</a:t>
                      </a:r>
                      <a:endParaRPr lang="en-GB" sz="1100" b="0" i="0" u="none" strike="noStrike" dirty="0">
                        <a:solidFill>
                          <a:srgbClr val="000000"/>
                        </a:solidFill>
                        <a:effectLst/>
                        <a:latin typeface="Calibri" panose="020F0502020204030204" pitchFamily="34" charset="0"/>
                      </a:endParaRPr>
                    </a:p>
                  </a:txBody>
                  <a:tcPr marL="45720" marR="45720" anchor="b">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717973450"/>
                  </a:ext>
                </a:extLst>
              </a:tr>
            </a:tbl>
          </a:graphicData>
        </a:graphic>
      </p:graphicFrame>
      <p:sp>
        <p:nvSpPr>
          <p:cNvPr id="28" name="TextBox 27">
            <a:extLst>
              <a:ext uri="{FF2B5EF4-FFF2-40B4-BE49-F238E27FC236}">
                <a16:creationId xmlns:a16="http://schemas.microsoft.com/office/drawing/2014/main" id="{D3402591-FF67-36BE-E48E-7B8FCD490F68}"/>
              </a:ext>
            </a:extLst>
          </p:cNvPr>
          <p:cNvSpPr txBox="1"/>
          <p:nvPr/>
        </p:nvSpPr>
        <p:spPr>
          <a:xfrm>
            <a:off x="511340" y="4968973"/>
            <a:ext cx="3605048" cy="215444"/>
          </a:xfrm>
          <a:prstGeom prst="rect">
            <a:avLst/>
          </a:prstGeom>
          <a:noFill/>
        </p:spPr>
        <p:txBody>
          <a:bodyPr wrap="square" lIns="0" tIns="0" rIns="0" bIns="0" rtlCol="0">
            <a:spAutoFit/>
          </a:bodyPr>
          <a:lstStyle/>
          <a:p>
            <a:pPr algn="l"/>
            <a:r>
              <a:rPr lang="en-GB" sz="1400" dirty="0"/>
              <a:t>Weight of one 500 mm long absorber</a:t>
            </a:r>
          </a:p>
        </p:txBody>
      </p:sp>
    </p:spTree>
    <p:extLst>
      <p:ext uri="{BB962C8B-B14F-4D97-AF65-F5344CB8AC3E}">
        <p14:creationId xmlns:p14="http://schemas.microsoft.com/office/powerpoint/2010/main" val="1881507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6C374AB6-1AFC-CC6C-5F38-C828A2C224D1}"/>
              </a:ext>
            </a:extLst>
          </p:cNvPr>
          <p:cNvPicPr>
            <a:picLocks noChangeAspect="1"/>
          </p:cNvPicPr>
          <p:nvPr/>
        </p:nvPicPr>
        <p:blipFill>
          <a:blip r:embed="rId3"/>
          <a:srcRect l="33076" t="8524" r="36526" b="53360"/>
          <a:stretch/>
        </p:blipFill>
        <p:spPr>
          <a:xfrm>
            <a:off x="412332" y="4990593"/>
            <a:ext cx="1801501" cy="1178720"/>
          </a:xfrm>
          <a:prstGeom prst="rect">
            <a:avLst/>
          </a:prstGeom>
        </p:spPr>
      </p:pic>
      <p:pic>
        <p:nvPicPr>
          <p:cNvPr id="55" name="Picture 54">
            <a:extLst>
              <a:ext uri="{FF2B5EF4-FFF2-40B4-BE49-F238E27FC236}">
                <a16:creationId xmlns:a16="http://schemas.microsoft.com/office/drawing/2014/main" id="{32068463-A567-D3B8-3707-076A91753327}"/>
              </a:ext>
            </a:extLst>
          </p:cNvPr>
          <p:cNvPicPr>
            <a:picLocks noChangeAspect="1"/>
          </p:cNvPicPr>
          <p:nvPr/>
        </p:nvPicPr>
        <p:blipFill>
          <a:blip r:embed="rId4"/>
          <a:stretch>
            <a:fillRect/>
          </a:stretch>
        </p:blipFill>
        <p:spPr>
          <a:xfrm>
            <a:off x="1103616" y="2790750"/>
            <a:ext cx="1463992" cy="1912775"/>
          </a:xfrm>
          <a:prstGeom prst="rect">
            <a:avLst/>
          </a:prstGeom>
        </p:spPr>
      </p:pic>
      <p:pic>
        <p:nvPicPr>
          <p:cNvPr id="53" name="Picture 52">
            <a:extLst>
              <a:ext uri="{FF2B5EF4-FFF2-40B4-BE49-F238E27FC236}">
                <a16:creationId xmlns:a16="http://schemas.microsoft.com/office/drawing/2014/main" id="{EA3F5C97-BFC5-37DC-CAE0-4AEDADCE55CC}"/>
              </a:ext>
            </a:extLst>
          </p:cNvPr>
          <p:cNvPicPr>
            <a:picLocks noChangeAspect="1"/>
          </p:cNvPicPr>
          <p:nvPr/>
        </p:nvPicPr>
        <p:blipFill>
          <a:blip r:embed="rId5"/>
          <a:stretch>
            <a:fillRect/>
          </a:stretch>
        </p:blipFill>
        <p:spPr>
          <a:xfrm>
            <a:off x="8085501" y="915973"/>
            <a:ext cx="2258971" cy="1930443"/>
          </a:xfrm>
          <a:prstGeom prst="rect">
            <a:avLst/>
          </a:prstGeom>
        </p:spPr>
      </p:pic>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US" dirty="0"/>
              <a:t>General components of the </a:t>
            </a:r>
            <a:r>
              <a:rPr lang="en-GB" dirty="0"/>
              <a:t>barrel calorimeter</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a:t>
            </a:fld>
            <a:endParaRPr lang="en-US" dirty="0"/>
          </a:p>
        </p:txBody>
      </p:sp>
      <p:sp>
        <p:nvSpPr>
          <p:cNvPr id="7" name="Footer Placeholder 4">
            <a:extLst>
              <a:ext uri="{FF2B5EF4-FFF2-40B4-BE49-F238E27FC236}">
                <a16:creationId xmlns:a16="http://schemas.microsoft.com/office/drawing/2014/main" id="{679D742A-74E8-F047-5F73-DE87AC028588}"/>
              </a:ext>
            </a:extLst>
          </p:cNvPr>
          <p:cNvSpPr>
            <a:spLocks noGrp="1"/>
          </p:cNvSpPr>
          <p:nvPr>
            <p:ph type="ftr" sz="quarter" idx="3"/>
          </p:nvPr>
        </p:nvSpPr>
        <p:spPr>
          <a:xfrm>
            <a:off x="4259262" y="6383848"/>
            <a:ext cx="6572221" cy="365125"/>
          </a:xfrm>
        </p:spPr>
        <p:txBody>
          <a:bodyPr/>
          <a:lstStyle/>
          <a:p>
            <a:r>
              <a:rPr lang="en-US" dirty="0"/>
              <a:t>ALLEGRO: Noble-liquid calorimeter. Mechanics</a:t>
            </a:r>
          </a:p>
        </p:txBody>
      </p:sp>
      <p:sp>
        <p:nvSpPr>
          <p:cNvPr id="10" name="Date Placeholder 5">
            <a:extLst>
              <a:ext uri="{FF2B5EF4-FFF2-40B4-BE49-F238E27FC236}">
                <a16:creationId xmlns:a16="http://schemas.microsoft.com/office/drawing/2014/main" id="{AB1A02B3-D757-4CAC-589D-47D0CCC793FC}"/>
              </a:ext>
            </a:extLst>
          </p:cNvPr>
          <p:cNvSpPr>
            <a:spLocks noGrp="1"/>
          </p:cNvSpPr>
          <p:nvPr>
            <p:ph type="dt" sz="half" idx="2"/>
          </p:nvPr>
        </p:nvSpPr>
        <p:spPr>
          <a:xfrm>
            <a:off x="2495600" y="6378349"/>
            <a:ext cx="1620788" cy="365125"/>
          </a:xfrm>
        </p:spPr>
        <p:txBody>
          <a:bodyPr/>
          <a:lstStyle/>
          <a:p>
            <a:r>
              <a:rPr lang="de-CH"/>
              <a:t>03/04/2025</a:t>
            </a:r>
            <a:endParaRPr lang="en-US" dirty="0"/>
          </a:p>
        </p:txBody>
      </p:sp>
      <p:grpSp>
        <p:nvGrpSpPr>
          <p:cNvPr id="15" name="Group 14">
            <a:extLst>
              <a:ext uri="{FF2B5EF4-FFF2-40B4-BE49-F238E27FC236}">
                <a16:creationId xmlns:a16="http://schemas.microsoft.com/office/drawing/2014/main" id="{83E836E9-144A-02A8-1CE4-D25352518DB3}"/>
              </a:ext>
            </a:extLst>
          </p:cNvPr>
          <p:cNvGrpSpPr/>
          <p:nvPr/>
        </p:nvGrpSpPr>
        <p:grpSpPr>
          <a:xfrm>
            <a:off x="10344220" y="2341518"/>
            <a:ext cx="1584428" cy="1591538"/>
            <a:chOff x="9984180" y="2271404"/>
            <a:chExt cx="1584428" cy="1591538"/>
          </a:xfrm>
        </p:grpSpPr>
        <p:pic>
          <p:nvPicPr>
            <p:cNvPr id="17" name="Picture 16">
              <a:extLst>
                <a:ext uri="{FF2B5EF4-FFF2-40B4-BE49-F238E27FC236}">
                  <a16:creationId xmlns:a16="http://schemas.microsoft.com/office/drawing/2014/main" id="{16494E74-3BAB-0F18-36B4-052FA14CB79A}"/>
                </a:ext>
              </a:extLst>
            </p:cNvPr>
            <p:cNvPicPr>
              <a:picLocks noChangeAspect="1"/>
            </p:cNvPicPr>
            <p:nvPr/>
          </p:nvPicPr>
          <p:blipFill>
            <a:blip r:embed="rId6"/>
            <a:stretch>
              <a:fillRect/>
            </a:stretch>
          </p:blipFill>
          <p:spPr>
            <a:xfrm>
              <a:off x="10026168" y="2271404"/>
              <a:ext cx="1481896" cy="1373786"/>
            </a:xfrm>
            <a:prstGeom prst="rect">
              <a:avLst/>
            </a:prstGeom>
          </p:spPr>
        </p:pic>
        <p:sp>
          <p:nvSpPr>
            <p:cNvPr id="18" name="TextBox 17">
              <a:extLst>
                <a:ext uri="{FF2B5EF4-FFF2-40B4-BE49-F238E27FC236}">
                  <a16:creationId xmlns:a16="http://schemas.microsoft.com/office/drawing/2014/main" id="{36345B50-F98C-BF5D-4C90-715BB3183B42}"/>
                </a:ext>
              </a:extLst>
            </p:cNvPr>
            <p:cNvSpPr txBox="1"/>
            <p:nvPr/>
          </p:nvSpPr>
          <p:spPr>
            <a:xfrm>
              <a:off x="9984180" y="3662887"/>
              <a:ext cx="1584428" cy="200055"/>
            </a:xfrm>
            <a:prstGeom prst="rect">
              <a:avLst/>
            </a:prstGeom>
            <a:noFill/>
          </p:spPr>
          <p:txBody>
            <a:bodyPr wrap="square">
              <a:spAutoFit/>
            </a:bodyPr>
            <a:lstStyle/>
            <a:p>
              <a:r>
                <a:rPr lang="en-GB" sz="700" dirty="0">
                  <a:hlinkClick r:id="rId7"/>
                </a:rPr>
                <a:t>BNL: Cable routing in ALLEGRO</a:t>
              </a:r>
              <a:endParaRPr lang="en-GB" sz="700" dirty="0">
                <a:hlinkClick r:id="rId8"/>
              </a:endParaRPr>
            </a:p>
          </p:txBody>
        </p:sp>
      </p:grpSp>
      <p:grpSp>
        <p:nvGrpSpPr>
          <p:cNvPr id="20" name="Group 19">
            <a:extLst>
              <a:ext uri="{FF2B5EF4-FFF2-40B4-BE49-F238E27FC236}">
                <a16:creationId xmlns:a16="http://schemas.microsoft.com/office/drawing/2014/main" id="{28B6DD3D-6207-C15B-DB2D-C41F0B6EB833}"/>
              </a:ext>
            </a:extLst>
          </p:cNvPr>
          <p:cNvGrpSpPr/>
          <p:nvPr/>
        </p:nvGrpSpPr>
        <p:grpSpPr>
          <a:xfrm>
            <a:off x="3533754" y="903223"/>
            <a:ext cx="1877252" cy="1516783"/>
            <a:chOff x="3292657" y="927937"/>
            <a:chExt cx="1877252" cy="1516783"/>
          </a:xfrm>
        </p:grpSpPr>
        <p:sp>
          <p:nvSpPr>
            <p:cNvPr id="21" name="TextBox 20">
              <a:extLst>
                <a:ext uri="{FF2B5EF4-FFF2-40B4-BE49-F238E27FC236}">
                  <a16:creationId xmlns:a16="http://schemas.microsoft.com/office/drawing/2014/main" id="{5CE7EF87-0FFE-AF0A-99E8-43BECD780305}"/>
                </a:ext>
              </a:extLst>
            </p:cNvPr>
            <p:cNvSpPr txBox="1"/>
            <p:nvPr/>
          </p:nvSpPr>
          <p:spPr>
            <a:xfrm rot="16200000">
              <a:off x="2714549" y="1558835"/>
              <a:ext cx="1463993" cy="307777"/>
            </a:xfrm>
            <a:prstGeom prst="rect">
              <a:avLst/>
            </a:prstGeom>
            <a:noFill/>
          </p:spPr>
          <p:txBody>
            <a:bodyPr wrap="square">
              <a:spAutoFit/>
            </a:bodyPr>
            <a:lstStyle/>
            <a:p>
              <a:r>
                <a:rPr lang="en-GB" sz="700" dirty="0">
                  <a:hlinkClick r:id="" action="ppaction://noaction"/>
                </a:rPr>
                <a:t>María Soledad Molina González</a:t>
              </a:r>
            </a:p>
            <a:p>
              <a:r>
                <a:rPr lang="en-GB" sz="700" dirty="0">
                  <a:hlinkClick r:id="" action="ppaction://noaction"/>
                </a:rPr>
                <a:t>Carbon composite cryostat</a:t>
              </a:r>
              <a:endParaRPr lang="en-GB" sz="700" dirty="0"/>
            </a:p>
          </p:txBody>
        </p:sp>
        <p:pic>
          <p:nvPicPr>
            <p:cNvPr id="22" name="Picture 21">
              <a:extLst>
                <a:ext uri="{FF2B5EF4-FFF2-40B4-BE49-F238E27FC236}">
                  <a16:creationId xmlns:a16="http://schemas.microsoft.com/office/drawing/2014/main" id="{DDF9E605-A614-3B13-CD0E-7741843B295E}"/>
                </a:ext>
              </a:extLst>
            </p:cNvPr>
            <p:cNvPicPr>
              <a:picLocks noChangeAspect="1"/>
            </p:cNvPicPr>
            <p:nvPr/>
          </p:nvPicPr>
          <p:blipFill>
            <a:blip r:embed="rId9"/>
            <a:stretch>
              <a:fillRect/>
            </a:stretch>
          </p:blipFill>
          <p:spPr>
            <a:xfrm>
              <a:off x="3620208" y="927937"/>
              <a:ext cx="1549701" cy="1442320"/>
            </a:xfrm>
            <a:prstGeom prst="rect">
              <a:avLst/>
            </a:prstGeom>
          </p:spPr>
        </p:pic>
      </p:grpSp>
      <p:pic>
        <p:nvPicPr>
          <p:cNvPr id="24" name="Picture 23">
            <a:extLst>
              <a:ext uri="{FF2B5EF4-FFF2-40B4-BE49-F238E27FC236}">
                <a16:creationId xmlns:a16="http://schemas.microsoft.com/office/drawing/2014/main" id="{00B5166A-C4A5-ED82-7023-9069CA36DE05}"/>
              </a:ext>
            </a:extLst>
          </p:cNvPr>
          <p:cNvPicPr>
            <a:picLocks noChangeAspect="1"/>
          </p:cNvPicPr>
          <p:nvPr/>
        </p:nvPicPr>
        <p:blipFill>
          <a:blip r:embed="rId10"/>
          <a:stretch>
            <a:fillRect/>
          </a:stretch>
        </p:blipFill>
        <p:spPr>
          <a:xfrm>
            <a:off x="424535" y="879257"/>
            <a:ext cx="2542093" cy="1797356"/>
          </a:xfrm>
          <a:prstGeom prst="rect">
            <a:avLst/>
          </a:prstGeom>
        </p:spPr>
      </p:pic>
      <p:pic>
        <p:nvPicPr>
          <p:cNvPr id="25" name="Picture 24">
            <a:extLst>
              <a:ext uri="{FF2B5EF4-FFF2-40B4-BE49-F238E27FC236}">
                <a16:creationId xmlns:a16="http://schemas.microsoft.com/office/drawing/2014/main" id="{F11ABD42-2547-6BEB-5123-26D3E9100250}"/>
              </a:ext>
            </a:extLst>
          </p:cNvPr>
          <p:cNvPicPr>
            <a:picLocks noChangeAspect="1"/>
          </p:cNvPicPr>
          <p:nvPr/>
        </p:nvPicPr>
        <p:blipFill>
          <a:blip r:embed="rId11"/>
          <a:stretch>
            <a:fillRect/>
          </a:stretch>
        </p:blipFill>
        <p:spPr>
          <a:xfrm>
            <a:off x="2711624" y="2132856"/>
            <a:ext cx="7109511" cy="2828955"/>
          </a:xfrm>
          <a:prstGeom prst="rect">
            <a:avLst/>
          </a:prstGeom>
        </p:spPr>
      </p:pic>
      <p:sp>
        <p:nvSpPr>
          <p:cNvPr id="27" name="TextBox 26">
            <a:extLst>
              <a:ext uri="{FF2B5EF4-FFF2-40B4-BE49-F238E27FC236}">
                <a16:creationId xmlns:a16="http://schemas.microsoft.com/office/drawing/2014/main" id="{4E978280-A371-7606-192B-7A75A72FD18A}"/>
              </a:ext>
            </a:extLst>
          </p:cNvPr>
          <p:cNvSpPr txBox="1"/>
          <p:nvPr/>
        </p:nvSpPr>
        <p:spPr>
          <a:xfrm rot="16200000">
            <a:off x="326971" y="3605028"/>
            <a:ext cx="1463993" cy="200055"/>
          </a:xfrm>
          <a:prstGeom prst="rect">
            <a:avLst/>
          </a:prstGeom>
          <a:noFill/>
        </p:spPr>
        <p:txBody>
          <a:bodyPr wrap="square">
            <a:spAutoFit/>
          </a:bodyPr>
          <a:lstStyle/>
          <a:p>
            <a:r>
              <a:rPr lang="en-GB" sz="700" dirty="0">
                <a:hlinkClick r:id="rId12"/>
              </a:rPr>
              <a:t>Pierre Karst (ST2410245_01)</a:t>
            </a:r>
            <a:endParaRPr lang="en-GB" sz="700" dirty="0">
              <a:hlinkClick r:id="rId8"/>
            </a:endParaRPr>
          </a:p>
        </p:txBody>
      </p:sp>
      <p:pic>
        <p:nvPicPr>
          <p:cNvPr id="28" name="Picture 27" descr="A close-up of a circuit board&#10;&#10;Description automatically generated">
            <a:extLst>
              <a:ext uri="{FF2B5EF4-FFF2-40B4-BE49-F238E27FC236}">
                <a16:creationId xmlns:a16="http://schemas.microsoft.com/office/drawing/2014/main" id="{668A0164-40EA-AF66-473A-6434B5B27AE5}"/>
              </a:ext>
            </a:extLst>
          </p:cNvPr>
          <p:cNvPicPr>
            <a:picLocks noChangeAspect="1"/>
          </p:cNvPicPr>
          <p:nvPr/>
        </p:nvPicPr>
        <p:blipFill>
          <a:blip r:embed="rId13"/>
          <a:stretch>
            <a:fillRect/>
          </a:stretch>
        </p:blipFill>
        <p:spPr>
          <a:xfrm>
            <a:off x="9713604" y="4268454"/>
            <a:ext cx="2042334" cy="1422108"/>
          </a:xfrm>
          <a:prstGeom prst="rect">
            <a:avLst/>
          </a:prstGeom>
        </p:spPr>
      </p:pic>
      <p:grpSp>
        <p:nvGrpSpPr>
          <p:cNvPr id="29" name="Group 28">
            <a:extLst>
              <a:ext uri="{FF2B5EF4-FFF2-40B4-BE49-F238E27FC236}">
                <a16:creationId xmlns:a16="http://schemas.microsoft.com/office/drawing/2014/main" id="{C34A62D1-7801-B7B9-0147-8F3D9E9125C2}"/>
              </a:ext>
            </a:extLst>
          </p:cNvPr>
          <p:cNvGrpSpPr/>
          <p:nvPr/>
        </p:nvGrpSpPr>
        <p:grpSpPr>
          <a:xfrm>
            <a:off x="6672064" y="4775454"/>
            <a:ext cx="2899976" cy="1467962"/>
            <a:chOff x="6562806" y="4775454"/>
            <a:chExt cx="2899976" cy="1467962"/>
          </a:xfrm>
        </p:grpSpPr>
        <p:pic>
          <p:nvPicPr>
            <p:cNvPr id="30" name="Picture 29">
              <a:extLst>
                <a:ext uri="{FF2B5EF4-FFF2-40B4-BE49-F238E27FC236}">
                  <a16:creationId xmlns:a16="http://schemas.microsoft.com/office/drawing/2014/main" id="{2C4EF325-3DFE-643C-B89B-EFB63C4DC059}"/>
                </a:ext>
              </a:extLst>
            </p:cNvPr>
            <p:cNvPicPr>
              <a:picLocks noChangeAspect="1"/>
            </p:cNvPicPr>
            <p:nvPr/>
          </p:nvPicPr>
          <p:blipFill>
            <a:blip r:embed="rId14"/>
            <a:stretch>
              <a:fillRect/>
            </a:stretch>
          </p:blipFill>
          <p:spPr>
            <a:xfrm>
              <a:off x="8365930" y="4775454"/>
              <a:ext cx="999304" cy="629468"/>
            </a:xfrm>
            <a:prstGeom prst="rect">
              <a:avLst/>
            </a:prstGeom>
          </p:spPr>
        </p:pic>
        <p:sp>
          <p:nvSpPr>
            <p:cNvPr id="31" name="TextBox 30">
              <a:extLst>
                <a:ext uri="{FF2B5EF4-FFF2-40B4-BE49-F238E27FC236}">
                  <a16:creationId xmlns:a16="http://schemas.microsoft.com/office/drawing/2014/main" id="{FE41821A-F96C-CF5C-2BD6-FA93AB35FB0A}"/>
                </a:ext>
              </a:extLst>
            </p:cNvPr>
            <p:cNvSpPr txBox="1"/>
            <p:nvPr/>
          </p:nvSpPr>
          <p:spPr>
            <a:xfrm>
              <a:off x="8040216" y="5436831"/>
              <a:ext cx="1422566" cy="677108"/>
            </a:xfrm>
            <a:prstGeom prst="rect">
              <a:avLst/>
            </a:prstGeom>
            <a:noFill/>
          </p:spPr>
          <p:txBody>
            <a:bodyPr wrap="square" lIns="0" tIns="0" rIns="0" bIns="0" rtlCol="0">
              <a:spAutoFit/>
            </a:bodyPr>
            <a:lstStyle/>
            <a:p>
              <a:pPr defTabSz="72000">
                <a:tabLst>
                  <a:tab pos="72000" algn="l"/>
                </a:tabLst>
              </a:pPr>
              <a:r>
                <a:rPr lang="en-GB" sz="1100" dirty="0">
                  <a:solidFill>
                    <a:srgbClr val="2F2F2F"/>
                  </a:solidFill>
                </a:rPr>
                <a:t>Spacers will be pins, 3D printed mesh or paper honeycomb, as in ATLAS experiment</a:t>
              </a:r>
            </a:p>
          </p:txBody>
        </p:sp>
        <p:pic>
          <p:nvPicPr>
            <p:cNvPr id="32" name="Picture 31">
              <a:extLst>
                <a:ext uri="{FF2B5EF4-FFF2-40B4-BE49-F238E27FC236}">
                  <a16:creationId xmlns:a16="http://schemas.microsoft.com/office/drawing/2014/main" id="{AEBFC6B6-0FC6-F673-97C2-072B38C23641}"/>
                </a:ext>
              </a:extLst>
            </p:cNvPr>
            <p:cNvPicPr>
              <a:picLocks noChangeAspect="1"/>
            </p:cNvPicPr>
            <p:nvPr/>
          </p:nvPicPr>
          <p:blipFill>
            <a:blip r:embed="rId15"/>
            <a:stretch>
              <a:fillRect/>
            </a:stretch>
          </p:blipFill>
          <p:spPr>
            <a:xfrm>
              <a:off x="6562806" y="4870023"/>
              <a:ext cx="1717200" cy="558725"/>
            </a:xfrm>
            <a:prstGeom prst="rect">
              <a:avLst/>
            </a:prstGeom>
          </p:spPr>
        </p:pic>
        <p:pic>
          <p:nvPicPr>
            <p:cNvPr id="33" name="Picture 32">
              <a:extLst>
                <a:ext uri="{FF2B5EF4-FFF2-40B4-BE49-F238E27FC236}">
                  <a16:creationId xmlns:a16="http://schemas.microsoft.com/office/drawing/2014/main" id="{9DD82ED9-ADC4-0701-E3FD-22750A32BD22}"/>
                </a:ext>
              </a:extLst>
            </p:cNvPr>
            <p:cNvPicPr>
              <a:picLocks noChangeAspect="1"/>
            </p:cNvPicPr>
            <p:nvPr/>
          </p:nvPicPr>
          <p:blipFill>
            <a:blip r:embed="rId16"/>
            <a:stretch>
              <a:fillRect/>
            </a:stretch>
          </p:blipFill>
          <p:spPr>
            <a:xfrm>
              <a:off x="6720951" y="5420545"/>
              <a:ext cx="1247257" cy="822871"/>
            </a:xfrm>
            <a:prstGeom prst="rect">
              <a:avLst/>
            </a:prstGeom>
          </p:spPr>
        </p:pic>
      </p:grpSp>
      <p:sp>
        <p:nvSpPr>
          <p:cNvPr id="34" name="TextBox 33">
            <a:extLst>
              <a:ext uri="{FF2B5EF4-FFF2-40B4-BE49-F238E27FC236}">
                <a16:creationId xmlns:a16="http://schemas.microsoft.com/office/drawing/2014/main" id="{2A448C92-712D-D16C-F49F-FDF2340E7586}"/>
              </a:ext>
            </a:extLst>
          </p:cNvPr>
          <p:cNvSpPr txBox="1"/>
          <p:nvPr/>
        </p:nvSpPr>
        <p:spPr>
          <a:xfrm>
            <a:off x="9644048" y="5671573"/>
            <a:ext cx="2399928" cy="200055"/>
          </a:xfrm>
          <a:prstGeom prst="rect">
            <a:avLst/>
          </a:prstGeom>
          <a:noFill/>
        </p:spPr>
        <p:txBody>
          <a:bodyPr wrap="square">
            <a:spAutoFit/>
          </a:bodyPr>
          <a:lstStyle/>
          <a:p>
            <a:r>
              <a:rPr lang="en-GB" sz="700" dirty="0">
                <a:hlinkClick r:id="rId17"/>
              </a:rPr>
              <a:t>https://allegro.web.cern.ch/plots/ecal_barrel/ecal_barrel/</a:t>
            </a:r>
            <a:endParaRPr lang="en-GB" sz="700" dirty="0"/>
          </a:p>
        </p:txBody>
      </p:sp>
      <p:sp>
        <p:nvSpPr>
          <p:cNvPr id="35" name="TextBox 34">
            <a:extLst>
              <a:ext uri="{FF2B5EF4-FFF2-40B4-BE49-F238E27FC236}">
                <a16:creationId xmlns:a16="http://schemas.microsoft.com/office/drawing/2014/main" id="{C93F574D-3EAE-5FE3-9764-EF9867E81C6D}"/>
              </a:ext>
            </a:extLst>
          </p:cNvPr>
          <p:cNvSpPr txBox="1"/>
          <p:nvPr/>
        </p:nvSpPr>
        <p:spPr>
          <a:xfrm>
            <a:off x="8038898" y="6078889"/>
            <a:ext cx="1967880" cy="200055"/>
          </a:xfrm>
          <a:prstGeom prst="rect">
            <a:avLst/>
          </a:prstGeom>
          <a:noFill/>
        </p:spPr>
        <p:txBody>
          <a:bodyPr wrap="square">
            <a:spAutoFit/>
          </a:bodyPr>
          <a:lstStyle/>
          <a:p>
            <a:r>
              <a:rPr lang="fr-CH" sz="7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8"/>
              </a:rPr>
              <a:t>https://cernbox.cern.ch/s/1oWw7zzxiB0DV7L</a:t>
            </a:r>
            <a:endParaRPr lang="en-GB" sz="700" dirty="0"/>
          </a:p>
        </p:txBody>
      </p:sp>
      <p:sp>
        <p:nvSpPr>
          <p:cNvPr id="38" name="TextBox 37">
            <a:extLst>
              <a:ext uri="{FF2B5EF4-FFF2-40B4-BE49-F238E27FC236}">
                <a16:creationId xmlns:a16="http://schemas.microsoft.com/office/drawing/2014/main" id="{344CC761-C284-B5F3-69FB-4B83BB7CC59B}"/>
              </a:ext>
            </a:extLst>
          </p:cNvPr>
          <p:cNvSpPr txBox="1"/>
          <p:nvPr/>
        </p:nvSpPr>
        <p:spPr>
          <a:xfrm>
            <a:off x="472638" y="2476558"/>
            <a:ext cx="1463993" cy="200055"/>
          </a:xfrm>
          <a:prstGeom prst="rect">
            <a:avLst/>
          </a:prstGeom>
          <a:noFill/>
        </p:spPr>
        <p:txBody>
          <a:bodyPr wrap="square">
            <a:spAutoFit/>
          </a:bodyPr>
          <a:lstStyle/>
          <a:p>
            <a:r>
              <a:rPr lang="en-GB" sz="700" dirty="0">
                <a:hlinkClick r:id="rId19"/>
              </a:rPr>
              <a:t>ATLAS </a:t>
            </a:r>
            <a:r>
              <a:rPr lang="en-GB" sz="700" dirty="0" err="1">
                <a:hlinkClick r:id="rId19"/>
              </a:rPr>
              <a:t>ecal</a:t>
            </a:r>
            <a:r>
              <a:rPr lang="en-GB" sz="700" dirty="0">
                <a:hlinkClick r:id="rId19"/>
              </a:rPr>
              <a:t> layout</a:t>
            </a:r>
            <a:endParaRPr lang="en-GB" sz="700" dirty="0">
              <a:hlinkClick r:id="rId8"/>
            </a:endParaRPr>
          </a:p>
        </p:txBody>
      </p:sp>
      <p:pic>
        <p:nvPicPr>
          <p:cNvPr id="39" name="Picture 38">
            <a:extLst>
              <a:ext uri="{FF2B5EF4-FFF2-40B4-BE49-F238E27FC236}">
                <a16:creationId xmlns:a16="http://schemas.microsoft.com/office/drawing/2014/main" id="{76A6B0A3-6F1C-BEFA-65E2-033CB959171A}"/>
              </a:ext>
            </a:extLst>
          </p:cNvPr>
          <p:cNvPicPr>
            <a:picLocks noChangeAspect="1"/>
          </p:cNvPicPr>
          <p:nvPr/>
        </p:nvPicPr>
        <p:blipFill>
          <a:blip r:embed="rId20"/>
          <a:stretch>
            <a:fillRect/>
          </a:stretch>
        </p:blipFill>
        <p:spPr>
          <a:xfrm>
            <a:off x="4973631" y="5012831"/>
            <a:ext cx="1434341" cy="1108990"/>
          </a:xfrm>
          <a:prstGeom prst="rect">
            <a:avLst/>
          </a:prstGeom>
        </p:spPr>
      </p:pic>
      <p:sp>
        <p:nvSpPr>
          <p:cNvPr id="40" name="TextBox 39">
            <a:extLst>
              <a:ext uri="{FF2B5EF4-FFF2-40B4-BE49-F238E27FC236}">
                <a16:creationId xmlns:a16="http://schemas.microsoft.com/office/drawing/2014/main" id="{41D53328-2E42-039A-8CDB-E62290338FA5}"/>
              </a:ext>
            </a:extLst>
          </p:cNvPr>
          <p:cNvSpPr txBox="1"/>
          <p:nvPr/>
        </p:nvSpPr>
        <p:spPr>
          <a:xfrm>
            <a:off x="1145841" y="4961811"/>
            <a:ext cx="844477" cy="153888"/>
          </a:xfrm>
          <a:prstGeom prst="rect">
            <a:avLst/>
          </a:prstGeom>
          <a:noFill/>
        </p:spPr>
        <p:txBody>
          <a:bodyPr wrap="square" lIns="0" tIns="0" rIns="0" bIns="0" rtlCol="0">
            <a:spAutoFit/>
          </a:bodyPr>
          <a:lstStyle/>
          <a:p>
            <a:pPr algn="l"/>
            <a:r>
              <a:rPr lang="en-GB" sz="1000" dirty="0"/>
              <a:t>External rings</a:t>
            </a:r>
          </a:p>
        </p:txBody>
      </p:sp>
      <p:sp>
        <p:nvSpPr>
          <p:cNvPr id="42" name="TextBox 41">
            <a:extLst>
              <a:ext uri="{FF2B5EF4-FFF2-40B4-BE49-F238E27FC236}">
                <a16:creationId xmlns:a16="http://schemas.microsoft.com/office/drawing/2014/main" id="{AA8D0C18-AA6C-67EB-37FE-32DE1F17B0FA}"/>
              </a:ext>
            </a:extLst>
          </p:cNvPr>
          <p:cNvSpPr txBox="1"/>
          <p:nvPr/>
        </p:nvSpPr>
        <p:spPr>
          <a:xfrm>
            <a:off x="5007167" y="6113082"/>
            <a:ext cx="844477" cy="153888"/>
          </a:xfrm>
          <a:prstGeom prst="rect">
            <a:avLst/>
          </a:prstGeom>
          <a:noFill/>
        </p:spPr>
        <p:txBody>
          <a:bodyPr wrap="square" lIns="0" tIns="0" rIns="0" bIns="0" rtlCol="0">
            <a:spAutoFit/>
          </a:bodyPr>
          <a:lstStyle/>
          <a:p>
            <a:pPr algn="l"/>
            <a:r>
              <a:rPr lang="en-GB" sz="1000" dirty="0"/>
              <a:t>Internal ring</a:t>
            </a:r>
          </a:p>
        </p:txBody>
      </p:sp>
      <p:sp>
        <p:nvSpPr>
          <p:cNvPr id="45" name="Multiplication Sign 44">
            <a:extLst>
              <a:ext uri="{FF2B5EF4-FFF2-40B4-BE49-F238E27FC236}">
                <a16:creationId xmlns:a16="http://schemas.microsoft.com/office/drawing/2014/main" id="{82FC17B6-0452-4FD4-FDA9-541D8C4E32CB}"/>
              </a:ext>
            </a:extLst>
          </p:cNvPr>
          <p:cNvSpPr/>
          <p:nvPr/>
        </p:nvSpPr>
        <p:spPr>
          <a:xfrm>
            <a:off x="2062819" y="2190007"/>
            <a:ext cx="1051709" cy="488332"/>
          </a:xfrm>
          <a:prstGeom prst="mathMultiply">
            <a:avLst>
              <a:gd name="adj1" fmla="val 5617"/>
            </a:avLst>
          </a:prstGeom>
          <a:solidFill>
            <a:srgbClr val="3030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descr="A drawing of a machine&#10;&#10;AI-generated content may be incorrect.">
            <a:extLst>
              <a:ext uri="{FF2B5EF4-FFF2-40B4-BE49-F238E27FC236}">
                <a16:creationId xmlns:a16="http://schemas.microsoft.com/office/drawing/2014/main" id="{19F590F5-60DD-2694-C64F-75FAA6B7EB06}"/>
              </a:ext>
            </a:extLst>
          </p:cNvPr>
          <p:cNvPicPr>
            <a:picLocks noChangeAspect="1"/>
          </p:cNvPicPr>
          <p:nvPr/>
        </p:nvPicPr>
        <p:blipFill>
          <a:blip r:embed="rId21"/>
          <a:stretch>
            <a:fillRect/>
          </a:stretch>
        </p:blipFill>
        <p:spPr>
          <a:xfrm>
            <a:off x="6407972" y="1128720"/>
            <a:ext cx="1652401" cy="1368752"/>
          </a:xfrm>
          <a:prstGeom prst="rect">
            <a:avLst/>
          </a:prstGeom>
        </p:spPr>
      </p:pic>
      <p:grpSp>
        <p:nvGrpSpPr>
          <p:cNvPr id="57" name="Group 56">
            <a:extLst>
              <a:ext uri="{FF2B5EF4-FFF2-40B4-BE49-F238E27FC236}">
                <a16:creationId xmlns:a16="http://schemas.microsoft.com/office/drawing/2014/main" id="{79961AC6-744F-8767-186E-A2542EE901ED}"/>
              </a:ext>
            </a:extLst>
          </p:cNvPr>
          <p:cNvGrpSpPr/>
          <p:nvPr/>
        </p:nvGrpSpPr>
        <p:grpSpPr>
          <a:xfrm>
            <a:off x="1929194" y="4621566"/>
            <a:ext cx="2952000" cy="1606572"/>
            <a:chOff x="1929194" y="4621566"/>
            <a:chExt cx="2952000" cy="1606572"/>
          </a:xfrm>
        </p:grpSpPr>
        <p:sp>
          <p:nvSpPr>
            <p:cNvPr id="41" name="TextBox 40">
              <a:extLst>
                <a:ext uri="{FF2B5EF4-FFF2-40B4-BE49-F238E27FC236}">
                  <a16:creationId xmlns:a16="http://schemas.microsoft.com/office/drawing/2014/main" id="{F68DEEC8-5840-E299-CB48-BAC703EB5371}"/>
                </a:ext>
              </a:extLst>
            </p:cNvPr>
            <p:cNvSpPr txBox="1"/>
            <p:nvPr/>
          </p:nvSpPr>
          <p:spPr>
            <a:xfrm>
              <a:off x="3114528" y="4621566"/>
              <a:ext cx="844477" cy="153888"/>
            </a:xfrm>
            <a:prstGeom prst="rect">
              <a:avLst/>
            </a:prstGeom>
            <a:noFill/>
          </p:spPr>
          <p:txBody>
            <a:bodyPr wrap="square" lIns="0" tIns="0" rIns="0" bIns="0" rtlCol="0">
              <a:spAutoFit/>
            </a:bodyPr>
            <a:lstStyle/>
            <a:p>
              <a:pPr algn="l"/>
              <a:r>
                <a:rPr lang="en-GB" sz="1000" dirty="0"/>
                <a:t>Absorber</a:t>
              </a:r>
            </a:p>
          </p:txBody>
        </p:sp>
        <p:pic>
          <p:nvPicPr>
            <p:cNvPr id="43" name="Picture 42" descr="A chain around a table&#10;&#10;Description automatically generated">
              <a:extLst>
                <a:ext uri="{FF2B5EF4-FFF2-40B4-BE49-F238E27FC236}">
                  <a16:creationId xmlns:a16="http://schemas.microsoft.com/office/drawing/2014/main" id="{E16543F6-66F6-E97C-0B0A-A742D89409AB}"/>
                </a:ext>
              </a:extLst>
            </p:cNvPr>
            <p:cNvPicPr>
              <a:picLocks noChangeAspect="1"/>
            </p:cNvPicPr>
            <p:nvPr/>
          </p:nvPicPr>
          <p:blipFill>
            <a:blip r:embed="rId22"/>
            <a:stretch>
              <a:fillRect/>
            </a:stretch>
          </p:blipFill>
          <p:spPr>
            <a:xfrm>
              <a:off x="2516421" y="5148869"/>
              <a:ext cx="2128651" cy="886051"/>
            </a:xfrm>
            <a:prstGeom prst="rect">
              <a:avLst/>
            </a:prstGeom>
          </p:spPr>
        </p:pic>
        <p:sp>
          <p:nvSpPr>
            <p:cNvPr id="44" name="TextBox 43">
              <a:extLst>
                <a:ext uri="{FF2B5EF4-FFF2-40B4-BE49-F238E27FC236}">
                  <a16:creationId xmlns:a16="http://schemas.microsoft.com/office/drawing/2014/main" id="{45ACC6D0-1D29-1AE1-30F9-924DDC9186C2}"/>
                </a:ext>
              </a:extLst>
            </p:cNvPr>
            <p:cNvSpPr txBox="1"/>
            <p:nvPr/>
          </p:nvSpPr>
          <p:spPr>
            <a:xfrm>
              <a:off x="3077855" y="6074250"/>
              <a:ext cx="1333248" cy="153888"/>
            </a:xfrm>
            <a:prstGeom prst="rect">
              <a:avLst/>
            </a:prstGeom>
            <a:noFill/>
          </p:spPr>
          <p:txBody>
            <a:bodyPr wrap="square" lIns="0" tIns="0" rIns="0" bIns="0" rtlCol="0">
              <a:spAutoFit/>
            </a:bodyPr>
            <a:lstStyle/>
            <a:p>
              <a:pPr algn="l"/>
              <a:r>
                <a:rPr lang="en-GB" sz="1000" dirty="0"/>
                <a:t>Absorber cold test</a:t>
              </a:r>
            </a:p>
          </p:txBody>
        </p:sp>
        <p:pic>
          <p:nvPicPr>
            <p:cNvPr id="56" name="Picture 55">
              <a:extLst>
                <a:ext uri="{FF2B5EF4-FFF2-40B4-BE49-F238E27FC236}">
                  <a16:creationId xmlns:a16="http://schemas.microsoft.com/office/drawing/2014/main" id="{97E337FC-81A1-BDF1-8B83-199523AB8C3D}"/>
                </a:ext>
              </a:extLst>
            </p:cNvPr>
            <p:cNvPicPr>
              <a:picLocks noChangeAspect="1"/>
            </p:cNvPicPr>
            <p:nvPr/>
          </p:nvPicPr>
          <p:blipFill>
            <a:blip r:embed="rId23"/>
            <a:srcRect l="2414" r="7057" b="1135"/>
            <a:stretch/>
          </p:blipFill>
          <p:spPr>
            <a:xfrm>
              <a:off x="1929194" y="4738967"/>
              <a:ext cx="2952000" cy="388949"/>
            </a:xfrm>
            <a:prstGeom prst="rect">
              <a:avLst/>
            </a:prstGeom>
          </p:spPr>
        </p:pic>
      </p:grpSp>
    </p:spTree>
    <p:extLst>
      <p:ext uri="{BB962C8B-B14F-4D97-AF65-F5344CB8AC3E}">
        <p14:creationId xmlns:p14="http://schemas.microsoft.com/office/powerpoint/2010/main" val="3706243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9" y="980729"/>
                <a:ext cx="9288411" cy="1966026"/>
              </a:xfrm>
            </p:spPr>
            <p:txBody>
              <a:bodyPr/>
              <a:lstStyle/>
              <a:p>
                <a:pPr lvl="1"/>
                <a:r>
                  <a:rPr lang="en-GB" sz="1800" dirty="0"/>
                  <a:t>Three FEA, using a 250 mm long model, have been carried out using absorbers with 1.8mm of lead and different stainless-steel thickness : </a:t>
                </a:r>
                <a:r>
                  <a:rPr lang="el-GR" sz="1800" dirty="0"/>
                  <a:t>50</a:t>
                </a:r>
                <a:r>
                  <a:rPr lang="en-GB" sz="1800" dirty="0"/>
                  <a:t> </a:t>
                </a:r>
                <a:r>
                  <a:rPr lang="el-GR" sz="1800" dirty="0"/>
                  <a:t>μ</a:t>
                </a:r>
                <a:r>
                  <a:rPr lang="en-GB" sz="1800" dirty="0"/>
                  <a:t>m, 100 </a:t>
                </a:r>
                <a:r>
                  <a:rPr lang="el-GR" sz="1800" dirty="0"/>
                  <a:t>μ</a:t>
                </a:r>
                <a:r>
                  <a:rPr lang="en-GB" sz="1800" dirty="0"/>
                  <a:t>m, 200 </a:t>
                </a:r>
                <a:r>
                  <a:rPr lang="el-GR" sz="1800" dirty="0"/>
                  <a:t>μ</a:t>
                </a:r>
                <a:r>
                  <a:rPr lang="en-GB" sz="1800" dirty="0"/>
                  <a:t>m.</a:t>
                </a:r>
              </a:p>
              <a:p>
                <a:pPr lvl="1"/>
                <a:r>
                  <a:rPr lang="en-GB" dirty="0"/>
                  <a:t>Deflection is calculated as the minimum distance between the deformed absorber and the position of the absorber as a rigid solid. Only gravity load case is studied.</a:t>
                </a:r>
              </a:p>
              <a:p>
                <a:pPr lvl="1"/>
                <a:r>
                  <a:rPr lang="en-GB" dirty="0"/>
                  <a:t>Deflection</a:t>
                </a:r>
                <a:r>
                  <a:rPr lang="en-GB" sz="1800" dirty="0"/>
                  <a:t> depends on the stainless-steel thickness: </a:t>
                </a:r>
                <a14:m>
                  <m:oMath xmlns:m="http://schemas.openxmlformats.org/officeDocument/2006/math">
                    <m:r>
                      <a:rPr lang="en-GB" sz="1800" b="0" i="1" smtClean="0">
                        <a:latin typeface="Cambria Math" panose="02040503050406030204" pitchFamily="18" charset="0"/>
                      </a:rPr>
                      <m:t> </m:t>
                    </m:r>
                    <m:r>
                      <a:rPr lang="en-GB" sz="1800" b="0" i="1" smtClean="0">
                        <a:latin typeface="Cambria Math" panose="02040503050406030204" pitchFamily="18" charset="0"/>
                      </a:rPr>
                      <m:t>𝐷𝑒𝑓𝑙𝑒𝑐𝑡𝑖𝑜𝑛</m:t>
                    </m:r>
                    <m:r>
                      <a:rPr lang="en-GB" sz="1800" b="0" i="1" smtClean="0">
                        <a:latin typeface="Cambria Math" panose="02040503050406030204" pitchFamily="18" charset="0"/>
                      </a:rPr>
                      <m:t>≈</m:t>
                    </m:r>
                    <m:r>
                      <a:rPr lang="en-GB" sz="1800" b="0" i="1" smtClean="0">
                        <a:latin typeface="Cambria Math" panose="02040503050406030204" pitchFamily="18" charset="0"/>
                      </a:rPr>
                      <m:t>𝑓</m:t>
                    </m:r>
                    <m:d>
                      <m:dPr>
                        <m:ctrlPr>
                          <a:rPr lang="en-GB" sz="1800" b="0" i="1" smtClean="0">
                            <a:latin typeface="Cambria Math" panose="02040503050406030204" pitchFamily="18" charset="0"/>
                          </a:rPr>
                        </m:ctrlPr>
                      </m:dPr>
                      <m:e>
                        <m:f>
                          <m:fPr>
                            <m:ctrlPr>
                              <a:rPr lang="en-GB" sz="1800" i="1">
                                <a:latin typeface="Cambria Math" panose="02040503050406030204" pitchFamily="18" charset="0"/>
                                <a:ea typeface="Cambria Math" panose="02040503050406030204" pitchFamily="18" charset="0"/>
                              </a:rPr>
                            </m:ctrlPr>
                          </m:fPr>
                          <m:num>
                            <m:r>
                              <a:rPr lang="en-GB" sz="1800" b="0" i="1" smtClean="0">
                                <a:latin typeface="Cambria Math" panose="02040503050406030204" pitchFamily="18" charset="0"/>
                                <a:ea typeface="Cambria Math" panose="02040503050406030204" pitchFamily="18" charset="0"/>
                              </a:rPr>
                              <m:t>1</m:t>
                            </m:r>
                          </m:num>
                          <m:den>
                            <m:rad>
                              <m:radPr>
                                <m:degHide m:val="on"/>
                                <m:ctrlPr>
                                  <a:rPr lang="en-GB" sz="1800" i="1" smtClean="0">
                                    <a:latin typeface="Cambria Math" panose="02040503050406030204" pitchFamily="18" charset="0"/>
                                    <a:ea typeface="Cambria Math" panose="02040503050406030204" pitchFamily="18" charset="0"/>
                                  </a:rPr>
                                </m:ctrlPr>
                              </m:radPr>
                              <m:deg/>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𝑡</m:t>
                                    </m:r>
                                  </m:e>
                                  <m:sub>
                                    <m:r>
                                      <a:rPr lang="en-GB" i="1">
                                        <a:latin typeface="Cambria Math" panose="02040503050406030204" pitchFamily="18" charset="0"/>
                                        <a:ea typeface="Cambria Math" panose="02040503050406030204" pitchFamily="18" charset="0"/>
                                      </a:rPr>
                                      <m:t>𝑆𝑆</m:t>
                                    </m:r>
                                  </m:sub>
                                </m:sSub>
                              </m:e>
                            </m:rad>
                          </m:den>
                        </m:f>
                      </m:e>
                    </m:d>
                  </m:oMath>
                </a14:m>
                <a:endParaRPr lang="en-GB" sz="1800" dirty="0"/>
              </a:p>
            </p:txBody>
          </p:sp>
        </mc:Choice>
        <mc:Fallback xmlns="">
          <p:sp>
            <p:nvSpPr>
              <p:cNvPr id="2" name="Content Placeholder 1">
                <a:extLst>
                  <a:ext uri="{FF2B5EF4-FFF2-40B4-BE49-F238E27FC236}">
                    <a16:creationId xmlns:a16="http://schemas.microsoft.com/office/drawing/2014/main" id="{97F283B3-893E-E844-A539-D34BA0CC00FE}"/>
                  </a:ext>
                </a:extLst>
              </p:cNvPr>
              <p:cNvSpPr>
                <a:spLocks noGrp="1" noRot="1" noChangeAspect="1" noMove="1" noResize="1" noEditPoints="1" noAdjustHandles="1" noChangeArrowheads="1" noChangeShapeType="1" noTextEdit="1"/>
              </p:cNvSpPr>
              <p:nvPr>
                <p:ph idx="1"/>
              </p:nvPr>
            </p:nvSpPr>
            <p:spPr>
              <a:xfrm>
                <a:off x="407989" y="980729"/>
                <a:ext cx="9288411" cy="1966026"/>
              </a:xfrm>
              <a:blipFill>
                <a:blip r:embed="rId3"/>
                <a:stretch>
                  <a:fillRect l="-1444" t="-4037"/>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GB" dirty="0"/>
              <a:t>Backup 8: Absorber’s deflection</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30</a:t>
            </a:fld>
            <a:endParaRPr lang="en-US" dirty="0"/>
          </a:p>
        </p:txBody>
      </p:sp>
      <p:pic>
        <p:nvPicPr>
          <p:cNvPr id="9" name="Picture 8">
            <a:extLst>
              <a:ext uri="{FF2B5EF4-FFF2-40B4-BE49-F238E27FC236}">
                <a16:creationId xmlns:a16="http://schemas.microsoft.com/office/drawing/2014/main" id="{369B5F1A-8B4B-7A6F-030A-FCA10EFF20E4}"/>
              </a:ext>
            </a:extLst>
          </p:cNvPr>
          <p:cNvPicPr>
            <a:picLocks noChangeAspect="1"/>
          </p:cNvPicPr>
          <p:nvPr/>
        </p:nvPicPr>
        <p:blipFill>
          <a:blip r:embed="rId4"/>
          <a:stretch>
            <a:fillRect/>
          </a:stretch>
        </p:blipFill>
        <p:spPr>
          <a:xfrm>
            <a:off x="737159" y="3060577"/>
            <a:ext cx="3812715" cy="2716081"/>
          </a:xfrm>
          <a:prstGeom prst="rect">
            <a:avLst/>
          </a:prstGeom>
        </p:spPr>
      </p:pic>
      <p:pic>
        <p:nvPicPr>
          <p:cNvPr id="11" name="Picture 10">
            <a:extLst>
              <a:ext uri="{FF2B5EF4-FFF2-40B4-BE49-F238E27FC236}">
                <a16:creationId xmlns:a16="http://schemas.microsoft.com/office/drawing/2014/main" id="{C347A434-910D-CDF4-9DB5-29026A03C4BD}"/>
              </a:ext>
            </a:extLst>
          </p:cNvPr>
          <p:cNvPicPr>
            <a:picLocks noChangeAspect="1"/>
          </p:cNvPicPr>
          <p:nvPr/>
        </p:nvPicPr>
        <p:blipFill>
          <a:blip r:embed="rId5"/>
          <a:stretch>
            <a:fillRect/>
          </a:stretch>
        </p:blipFill>
        <p:spPr>
          <a:xfrm>
            <a:off x="8714042" y="4665524"/>
            <a:ext cx="3155531" cy="1571553"/>
          </a:xfrm>
          <a:prstGeom prst="rect">
            <a:avLst/>
          </a:prstGeom>
        </p:spPr>
      </p:pic>
      <p:pic>
        <p:nvPicPr>
          <p:cNvPr id="12" name="Picture 11">
            <a:extLst>
              <a:ext uri="{FF2B5EF4-FFF2-40B4-BE49-F238E27FC236}">
                <a16:creationId xmlns:a16="http://schemas.microsoft.com/office/drawing/2014/main" id="{5D5B19A5-AEE4-F58C-04E6-C96C60C22E5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95506" y="2564904"/>
            <a:ext cx="2946700" cy="1924269"/>
          </a:xfrm>
          <a:prstGeom prst="rect">
            <a:avLst/>
          </a:prstGeom>
          <a:noFill/>
        </p:spPr>
      </p:pic>
      <p:grpSp>
        <p:nvGrpSpPr>
          <p:cNvPr id="13" name="Group 12">
            <a:extLst>
              <a:ext uri="{FF2B5EF4-FFF2-40B4-BE49-F238E27FC236}">
                <a16:creationId xmlns:a16="http://schemas.microsoft.com/office/drawing/2014/main" id="{E076C233-E324-E87C-DA3F-A7884AE3AB4F}"/>
              </a:ext>
            </a:extLst>
          </p:cNvPr>
          <p:cNvGrpSpPr/>
          <p:nvPr/>
        </p:nvGrpSpPr>
        <p:grpSpPr>
          <a:xfrm>
            <a:off x="4891992" y="2946755"/>
            <a:ext cx="3479933" cy="3100749"/>
            <a:chOff x="5340797" y="3284924"/>
            <a:chExt cx="3479933" cy="3100749"/>
          </a:xfrm>
        </p:grpSpPr>
        <p:pic>
          <p:nvPicPr>
            <p:cNvPr id="8" name="Picture 7">
              <a:extLst>
                <a:ext uri="{FF2B5EF4-FFF2-40B4-BE49-F238E27FC236}">
                  <a16:creationId xmlns:a16="http://schemas.microsoft.com/office/drawing/2014/main" id="{E8628F1E-B441-A225-5622-1413EA63DADD}"/>
                </a:ext>
              </a:extLst>
            </p:cNvPr>
            <p:cNvPicPr>
              <a:picLocks noChangeAspect="1"/>
            </p:cNvPicPr>
            <p:nvPr/>
          </p:nvPicPr>
          <p:blipFill rotWithShape="1">
            <a:blip r:embed="rId7"/>
            <a:srcRect b="2722"/>
            <a:stretch/>
          </p:blipFill>
          <p:spPr>
            <a:xfrm>
              <a:off x="5340797" y="3284924"/>
              <a:ext cx="3479933" cy="3100749"/>
            </a:xfrm>
            <a:prstGeom prst="rect">
              <a:avLst/>
            </a:prstGeom>
          </p:spPr>
        </p:pic>
        <p:sp>
          <p:nvSpPr>
            <p:cNvPr id="15" name="TextBox 14">
              <a:extLst>
                <a:ext uri="{FF2B5EF4-FFF2-40B4-BE49-F238E27FC236}">
                  <a16:creationId xmlns:a16="http://schemas.microsoft.com/office/drawing/2014/main" id="{563D516E-2491-534D-EEE9-4B06AAE5E888}"/>
                </a:ext>
              </a:extLst>
            </p:cNvPr>
            <p:cNvSpPr txBox="1"/>
            <p:nvPr/>
          </p:nvSpPr>
          <p:spPr>
            <a:xfrm>
              <a:off x="6688821" y="3309162"/>
              <a:ext cx="2009537" cy="276999"/>
            </a:xfrm>
            <a:prstGeom prst="rect">
              <a:avLst/>
            </a:prstGeom>
            <a:noFill/>
          </p:spPr>
          <p:txBody>
            <a:bodyPr wrap="square">
              <a:spAutoFit/>
            </a:bodyPr>
            <a:lstStyle/>
            <a:p>
              <a:pPr algn="ctr"/>
              <a:r>
                <a:rPr lang="en-GB" sz="1200" dirty="0"/>
                <a:t>TOTAL DISPLACEMENTS</a:t>
              </a:r>
            </a:p>
          </p:txBody>
        </p:sp>
      </p:grpSp>
      <p:pic>
        <p:nvPicPr>
          <p:cNvPr id="17" name="Picture 16">
            <a:extLst>
              <a:ext uri="{FF2B5EF4-FFF2-40B4-BE49-F238E27FC236}">
                <a16:creationId xmlns:a16="http://schemas.microsoft.com/office/drawing/2014/main" id="{3C0CC7E8-9D87-B418-D175-B528CE8F047D}"/>
              </a:ext>
            </a:extLst>
          </p:cNvPr>
          <p:cNvPicPr>
            <a:picLocks noChangeAspect="1"/>
          </p:cNvPicPr>
          <p:nvPr/>
        </p:nvPicPr>
        <p:blipFill>
          <a:blip r:embed="rId8"/>
          <a:stretch>
            <a:fillRect/>
          </a:stretch>
        </p:blipFill>
        <p:spPr>
          <a:xfrm>
            <a:off x="9686062" y="723725"/>
            <a:ext cx="2094505" cy="1756186"/>
          </a:xfrm>
          <a:prstGeom prst="rect">
            <a:avLst/>
          </a:prstGeom>
        </p:spPr>
      </p:pic>
      <p:sp>
        <p:nvSpPr>
          <p:cNvPr id="10" name="Content Placeholder 1">
            <a:extLst>
              <a:ext uri="{FF2B5EF4-FFF2-40B4-BE49-F238E27FC236}">
                <a16:creationId xmlns:a16="http://schemas.microsoft.com/office/drawing/2014/main" id="{CE12C3D0-1063-7112-1939-47F2A1933EDF}"/>
              </a:ext>
            </a:extLst>
          </p:cNvPr>
          <p:cNvSpPr txBox="1">
            <a:spLocks/>
          </p:cNvSpPr>
          <p:nvPr/>
        </p:nvSpPr>
        <p:spPr>
          <a:xfrm>
            <a:off x="407369" y="3060577"/>
            <a:ext cx="8306674" cy="3536775"/>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endParaRPr lang="en-GB" dirty="0"/>
          </a:p>
        </p:txBody>
      </p:sp>
      <p:pic>
        <p:nvPicPr>
          <p:cNvPr id="18" name="Picture 17">
            <a:extLst>
              <a:ext uri="{FF2B5EF4-FFF2-40B4-BE49-F238E27FC236}">
                <a16:creationId xmlns:a16="http://schemas.microsoft.com/office/drawing/2014/main" id="{9ED9921F-EDAF-2FAB-19C3-7CCE035A8E7C}"/>
              </a:ext>
            </a:extLst>
          </p:cNvPr>
          <p:cNvPicPr>
            <a:picLocks noChangeAspect="1"/>
          </p:cNvPicPr>
          <p:nvPr/>
        </p:nvPicPr>
        <p:blipFill>
          <a:blip r:embed="rId9"/>
          <a:stretch>
            <a:fillRect/>
          </a:stretch>
        </p:blipFill>
        <p:spPr>
          <a:xfrm>
            <a:off x="11334191" y="853224"/>
            <a:ext cx="343527" cy="343527"/>
          </a:xfrm>
          <a:prstGeom prst="rect">
            <a:avLst/>
          </a:prstGeom>
        </p:spPr>
      </p:pic>
      <p:sp>
        <p:nvSpPr>
          <p:cNvPr id="19" name="Rectangle 18">
            <a:extLst>
              <a:ext uri="{FF2B5EF4-FFF2-40B4-BE49-F238E27FC236}">
                <a16:creationId xmlns:a16="http://schemas.microsoft.com/office/drawing/2014/main" id="{41EE8999-F0BA-E4E6-0D2C-7D65FE0CF494}"/>
              </a:ext>
            </a:extLst>
          </p:cNvPr>
          <p:cNvSpPr/>
          <p:nvPr/>
        </p:nvSpPr>
        <p:spPr>
          <a:xfrm>
            <a:off x="11280576" y="836712"/>
            <a:ext cx="198163" cy="182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334C319E-6423-98F1-AFBE-33E037FC7620}"/>
              </a:ext>
            </a:extLst>
          </p:cNvPr>
          <p:cNvSpPr txBox="1"/>
          <p:nvPr/>
        </p:nvSpPr>
        <p:spPr>
          <a:xfrm>
            <a:off x="9095888" y="2704064"/>
            <a:ext cx="2537663" cy="230832"/>
          </a:xfrm>
          <a:prstGeom prst="rect">
            <a:avLst/>
          </a:prstGeom>
          <a:noFill/>
        </p:spPr>
        <p:txBody>
          <a:bodyPr wrap="square">
            <a:spAutoFit/>
          </a:bodyPr>
          <a:lstStyle/>
          <a:p>
            <a:pPr algn="ctr"/>
            <a:r>
              <a:rPr lang="en-GB" sz="900" dirty="0"/>
              <a:t>Stainless-steel thickness = 50 </a:t>
            </a:r>
            <a:r>
              <a:rPr lang="el-GR" sz="900" dirty="0"/>
              <a:t>μ</a:t>
            </a:r>
            <a:r>
              <a:rPr lang="en-GB" sz="900" dirty="0"/>
              <a:t>m</a:t>
            </a:r>
          </a:p>
        </p:txBody>
      </p:sp>
    </p:spTree>
    <p:extLst>
      <p:ext uri="{BB962C8B-B14F-4D97-AF65-F5344CB8AC3E}">
        <p14:creationId xmlns:p14="http://schemas.microsoft.com/office/powerpoint/2010/main" val="2563579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1">
            <a:extLst>
              <a:ext uri="{FF2B5EF4-FFF2-40B4-BE49-F238E27FC236}">
                <a16:creationId xmlns:a16="http://schemas.microsoft.com/office/drawing/2014/main" id="{01D65F2C-D57E-38EE-00E8-E394777C0BB5}"/>
              </a:ext>
            </a:extLst>
          </p:cNvPr>
          <p:cNvSpPr>
            <a:spLocks noGrp="1"/>
          </p:cNvSpPr>
          <p:nvPr>
            <p:ph idx="1"/>
          </p:nvPr>
        </p:nvSpPr>
        <p:spPr>
          <a:xfrm>
            <a:off x="407989" y="980728"/>
            <a:ext cx="11304635" cy="5220047"/>
          </a:xfrm>
        </p:spPr>
        <p:txBody>
          <a:bodyPr/>
          <a:lstStyle/>
          <a:p>
            <a:pPr lvl="1"/>
            <a:r>
              <a:rPr lang="en-GB" dirty="0"/>
              <a:t>The first assembly is only compound by 2 absorbers and 1 dummy electrode.</a:t>
            </a:r>
          </a:p>
          <a:p>
            <a:pPr lvl="1"/>
            <a:endParaRPr lang="en-GB" dirty="0"/>
          </a:p>
          <a:p>
            <a:pPr lvl="1"/>
            <a:endParaRPr lang="en-GB" dirty="0"/>
          </a:p>
          <a:p>
            <a:pPr lvl="1"/>
            <a:endParaRPr lang="en-GB" dirty="0"/>
          </a:p>
          <a:p>
            <a:pPr lvl="1"/>
            <a:endParaRPr lang="en-GB" dirty="0"/>
          </a:p>
          <a:p>
            <a:pPr lvl="1"/>
            <a:endParaRPr lang="en-GB" dirty="0"/>
          </a:p>
          <a:p>
            <a:pPr lvl="1"/>
            <a:r>
              <a:rPr lang="en-GB" dirty="0"/>
              <a:t>A frame of FR4 is used to avoid movements during pressing.</a:t>
            </a:r>
          </a:p>
          <a:p>
            <a:pPr lvl="1"/>
            <a:r>
              <a:rPr lang="en-GB" dirty="0"/>
              <a:t>Absorbers are glued to the bars and the bars bolted together</a:t>
            </a:r>
          </a:p>
          <a:p>
            <a:pPr lvl="1"/>
            <a:endParaRPr lang="en-GB" dirty="0"/>
          </a:p>
          <a:p>
            <a:pPr lvl="1"/>
            <a:endParaRPr lang="en-GB" dirty="0"/>
          </a:p>
          <a:p>
            <a:pPr marL="648000" lvl="3" indent="0">
              <a:buNone/>
            </a:pPr>
            <a:endParaRPr lang="en-GB" dirty="0"/>
          </a:p>
          <a:p>
            <a:pPr lvl="2">
              <a:buFont typeface="Courier New" panose="02070309020205020404" pitchFamily="49" charset="0"/>
              <a:buChar char="o"/>
            </a:pPr>
            <a:endParaRPr lang="en-GB" dirty="0"/>
          </a:p>
          <a:p>
            <a:pPr lvl="2">
              <a:buFont typeface="Courier New" panose="02070309020205020404" pitchFamily="49" charset="0"/>
              <a:buChar char="o"/>
            </a:pPr>
            <a:endParaRPr lang="en-GB" dirty="0"/>
          </a:p>
          <a:p>
            <a:pPr lvl="1"/>
            <a:endParaRPr lang="en-GB" dirty="0"/>
          </a:p>
          <a:p>
            <a:pPr marL="0" lvl="1" indent="0">
              <a:buNone/>
            </a:pPr>
            <a:endParaRPr lang="en-US" dirty="0"/>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GB" dirty="0"/>
              <a:t>Backup 9: Design and construction</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31</a:t>
            </a:fld>
            <a:endParaRPr lang="en-US" dirty="0"/>
          </a:p>
        </p:txBody>
      </p:sp>
      <p:pic>
        <p:nvPicPr>
          <p:cNvPr id="32" name="Picture 31">
            <a:extLst>
              <a:ext uri="{FF2B5EF4-FFF2-40B4-BE49-F238E27FC236}">
                <a16:creationId xmlns:a16="http://schemas.microsoft.com/office/drawing/2014/main" id="{C926FB0E-373F-04B8-7D0C-73667C1ED9CD}"/>
              </a:ext>
            </a:extLst>
          </p:cNvPr>
          <p:cNvPicPr>
            <a:picLocks noChangeAspect="1"/>
          </p:cNvPicPr>
          <p:nvPr/>
        </p:nvPicPr>
        <p:blipFill>
          <a:blip r:embed="rId3"/>
          <a:stretch>
            <a:fillRect/>
          </a:stretch>
        </p:blipFill>
        <p:spPr>
          <a:xfrm>
            <a:off x="1847528" y="1268760"/>
            <a:ext cx="8064896" cy="1832931"/>
          </a:xfrm>
          <a:prstGeom prst="rect">
            <a:avLst/>
          </a:prstGeom>
        </p:spPr>
      </p:pic>
      <p:pic>
        <p:nvPicPr>
          <p:cNvPr id="34" name="Picture 33">
            <a:extLst>
              <a:ext uri="{FF2B5EF4-FFF2-40B4-BE49-F238E27FC236}">
                <a16:creationId xmlns:a16="http://schemas.microsoft.com/office/drawing/2014/main" id="{8588A943-227D-075F-B657-90ACEEBD0847}"/>
              </a:ext>
            </a:extLst>
          </p:cNvPr>
          <p:cNvPicPr>
            <a:picLocks noChangeAspect="1"/>
          </p:cNvPicPr>
          <p:nvPr/>
        </p:nvPicPr>
        <p:blipFill>
          <a:blip r:embed="rId4"/>
          <a:stretch>
            <a:fillRect/>
          </a:stretch>
        </p:blipFill>
        <p:spPr>
          <a:xfrm>
            <a:off x="609874" y="4001425"/>
            <a:ext cx="2376264" cy="2091871"/>
          </a:xfrm>
          <a:prstGeom prst="rect">
            <a:avLst/>
          </a:prstGeom>
        </p:spPr>
      </p:pic>
      <p:pic>
        <p:nvPicPr>
          <p:cNvPr id="37" name="Picture 36" descr="A close up of a piece of plastic&#10;&#10;Description automatically generated with low confidence">
            <a:extLst>
              <a:ext uri="{FF2B5EF4-FFF2-40B4-BE49-F238E27FC236}">
                <a16:creationId xmlns:a16="http://schemas.microsoft.com/office/drawing/2014/main" id="{A3756E73-DB6B-7CC7-653F-DE829B026990}"/>
              </a:ext>
            </a:extLst>
          </p:cNvPr>
          <p:cNvPicPr>
            <a:picLocks noChangeAspect="1"/>
          </p:cNvPicPr>
          <p:nvPr/>
        </p:nvPicPr>
        <p:blipFill>
          <a:blip r:embed="rId5"/>
          <a:stretch>
            <a:fillRect/>
          </a:stretch>
        </p:blipFill>
        <p:spPr>
          <a:xfrm>
            <a:off x="3147172" y="4344169"/>
            <a:ext cx="3271793" cy="1389087"/>
          </a:xfrm>
          <a:prstGeom prst="rect">
            <a:avLst/>
          </a:prstGeom>
        </p:spPr>
      </p:pic>
      <p:pic>
        <p:nvPicPr>
          <p:cNvPr id="38" name="Picture 37" descr="A metal frame on a table&#10;&#10;Description automatically generated">
            <a:extLst>
              <a:ext uri="{FF2B5EF4-FFF2-40B4-BE49-F238E27FC236}">
                <a16:creationId xmlns:a16="http://schemas.microsoft.com/office/drawing/2014/main" id="{C40CE338-F1F4-207C-B9E1-C6376B8162A0}"/>
              </a:ext>
            </a:extLst>
          </p:cNvPr>
          <p:cNvPicPr>
            <a:picLocks noChangeAspect="1"/>
          </p:cNvPicPr>
          <p:nvPr/>
        </p:nvPicPr>
        <p:blipFill>
          <a:blip r:embed="rId6"/>
          <a:stretch>
            <a:fillRect/>
          </a:stretch>
        </p:blipFill>
        <p:spPr>
          <a:xfrm>
            <a:off x="6579999" y="3934850"/>
            <a:ext cx="1726847" cy="2302462"/>
          </a:xfrm>
          <a:prstGeom prst="rect">
            <a:avLst/>
          </a:prstGeom>
        </p:spPr>
      </p:pic>
      <p:pic>
        <p:nvPicPr>
          <p:cNvPr id="40" name="Picture 39">
            <a:extLst>
              <a:ext uri="{FF2B5EF4-FFF2-40B4-BE49-F238E27FC236}">
                <a16:creationId xmlns:a16="http://schemas.microsoft.com/office/drawing/2014/main" id="{E27EE7A9-2A2B-7F4B-0C37-9C7618C4EE19}"/>
              </a:ext>
            </a:extLst>
          </p:cNvPr>
          <p:cNvPicPr>
            <a:picLocks noChangeAspect="1"/>
          </p:cNvPicPr>
          <p:nvPr/>
        </p:nvPicPr>
        <p:blipFill>
          <a:blip r:embed="rId7"/>
          <a:stretch>
            <a:fillRect/>
          </a:stretch>
        </p:blipFill>
        <p:spPr>
          <a:xfrm>
            <a:off x="8583869" y="3739487"/>
            <a:ext cx="3050046" cy="2201985"/>
          </a:xfrm>
          <a:prstGeom prst="rect">
            <a:avLst/>
          </a:prstGeom>
        </p:spPr>
      </p:pic>
    </p:spTree>
    <p:extLst>
      <p:ext uri="{BB962C8B-B14F-4D97-AF65-F5344CB8AC3E}">
        <p14:creationId xmlns:p14="http://schemas.microsoft.com/office/powerpoint/2010/main" val="3069982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1E66EE61-9455-39F6-BEBA-315147E6E33A}"/>
              </a:ext>
            </a:extLst>
          </p:cNvPr>
          <p:cNvSpPr txBox="1">
            <a:spLocks/>
          </p:cNvSpPr>
          <p:nvPr/>
        </p:nvSpPr>
        <p:spPr>
          <a:xfrm>
            <a:off x="407989" y="980730"/>
            <a:ext cx="7232276" cy="263894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1800" b="0"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0"/>
              </a:spcAft>
            </a:pPr>
            <a:r>
              <a:rPr lang="en-GB" dirty="0"/>
              <a:t>The sandwich material is studied analytically following the </a:t>
            </a:r>
            <a:r>
              <a:rPr lang="en-GB" i="1" dirty="0"/>
              <a:t>Basic mechanics of laminated composites plates</a:t>
            </a:r>
            <a:r>
              <a:rPr lang="en-GB" dirty="0"/>
              <a:t>, where the following assumptions are made:</a:t>
            </a:r>
          </a:p>
          <a:p>
            <a:pPr marL="609600" lvl="1" indent="-285750">
              <a:spcBef>
                <a:spcPts val="0"/>
              </a:spcBef>
              <a:spcAft>
                <a:spcPts val="0"/>
              </a:spcAft>
              <a:buFont typeface="Arial" panose="020B0604020202020204" pitchFamily="34" charset="0"/>
              <a:buChar char="•"/>
            </a:pPr>
            <a:r>
              <a:rPr lang="en-GB" sz="1600" dirty="0"/>
              <a:t>Laminate thickness is very small compared to its other dimensions</a:t>
            </a:r>
          </a:p>
          <a:p>
            <a:pPr marL="609600" lvl="1" indent="-285750">
              <a:spcBef>
                <a:spcPts val="0"/>
              </a:spcBef>
              <a:spcAft>
                <a:spcPts val="0"/>
              </a:spcAft>
              <a:buFont typeface="Arial" panose="020B0604020202020204" pitchFamily="34" charset="0"/>
              <a:buChar char="•"/>
            </a:pPr>
            <a:r>
              <a:rPr lang="en-GB" sz="1600" dirty="0"/>
              <a:t>The layers are perfectly bonded (strain continuity across the thickness)</a:t>
            </a:r>
          </a:p>
          <a:p>
            <a:pPr marL="609600" lvl="1" indent="-285750">
              <a:spcBef>
                <a:spcPts val="0"/>
              </a:spcBef>
              <a:spcAft>
                <a:spcPts val="0"/>
              </a:spcAft>
              <a:buFont typeface="Arial" panose="020B0604020202020204" pitchFamily="34" charset="0"/>
              <a:buChar char="•"/>
            </a:pPr>
            <a:r>
              <a:rPr lang="en-GB" sz="1600" dirty="0"/>
              <a:t>Line perpendicular to the surface remain straight and perpendicular to the surface after deformation.</a:t>
            </a:r>
          </a:p>
          <a:p>
            <a:pPr marL="609600" lvl="1" indent="-285750">
              <a:spcBef>
                <a:spcPts val="0"/>
              </a:spcBef>
              <a:spcAft>
                <a:spcPts val="0"/>
              </a:spcAft>
              <a:buFont typeface="Arial" panose="020B0604020202020204" pitchFamily="34" charset="0"/>
              <a:buChar char="•"/>
            </a:pPr>
            <a:r>
              <a:rPr lang="en-GB" sz="1600" dirty="0"/>
              <a:t>Laminate is linear elastic (however this analysis is done changing the properties, according to temperature and stress, every K or N applied).</a:t>
            </a:r>
          </a:p>
          <a:p>
            <a:pPr marL="609600" lvl="1" indent="-285750">
              <a:spcBef>
                <a:spcPts val="0"/>
              </a:spcBef>
              <a:spcAft>
                <a:spcPts val="0"/>
              </a:spcAft>
              <a:buFont typeface="Arial" panose="020B0604020202020204" pitchFamily="34" charset="0"/>
              <a:buChar char="•"/>
            </a:pPr>
            <a:r>
              <a:rPr lang="en-GB" sz="1600" dirty="0"/>
              <a:t>The through-the-thickness stresses and strains are negligible.</a:t>
            </a:r>
          </a:p>
          <a:p>
            <a:pPr>
              <a:spcBef>
                <a:spcPts val="0"/>
              </a:spcBef>
              <a:spcAft>
                <a:spcPts val="0"/>
              </a:spcAft>
            </a:pPr>
            <a:endParaRPr lang="en-GB" sz="1600" dirty="0"/>
          </a:p>
          <a:p>
            <a:pPr>
              <a:spcBef>
                <a:spcPts val="0"/>
              </a:spcBef>
              <a:spcAft>
                <a:spcPts val="0"/>
              </a:spcAft>
            </a:pPr>
            <a:endParaRPr lang="en-GB" dirty="0"/>
          </a:p>
        </p:txBody>
      </p:sp>
      <p:sp>
        <p:nvSpPr>
          <p:cNvPr id="2" name="Title 1">
            <a:extLst>
              <a:ext uri="{FF2B5EF4-FFF2-40B4-BE49-F238E27FC236}">
                <a16:creationId xmlns:a16="http://schemas.microsoft.com/office/drawing/2014/main" id="{66321FB1-E0E9-6E47-3DFE-8B31BEAA4A5B}"/>
              </a:ext>
            </a:extLst>
          </p:cNvPr>
          <p:cNvSpPr>
            <a:spLocks noGrp="1"/>
          </p:cNvSpPr>
          <p:nvPr>
            <p:ph type="title"/>
          </p:nvPr>
        </p:nvSpPr>
        <p:spPr/>
        <p:txBody>
          <a:bodyPr/>
          <a:lstStyle/>
          <a:p>
            <a:r>
              <a:rPr lang="en-GB" dirty="0"/>
              <a:t>Backup 10: Classical laminate theory</a:t>
            </a:r>
          </a:p>
        </p:txBody>
      </p:sp>
      <p:sp>
        <p:nvSpPr>
          <p:cNvPr id="3" name="Slide Number Placeholder 2">
            <a:extLst>
              <a:ext uri="{FF2B5EF4-FFF2-40B4-BE49-F238E27FC236}">
                <a16:creationId xmlns:a16="http://schemas.microsoft.com/office/drawing/2014/main" id="{DADCEBCC-D3BB-5C3A-1D7B-D8DABDA6B04F}"/>
              </a:ext>
            </a:extLst>
          </p:cNvPr>
          <p:cNvSpPr>
            <a:spLocks noGrp="1"/>
          </p:cNvSpPr>
          <p:nvPr>
            <p:ph type="sldNum" sz="quarter" idx="12"/>
          </p:nvPr>
        </p:nvSpPr>
        <p:spPr/>
        <p:txBody>
          <a:bodyPr/>
          <a:lstStyle/>
          <a:p>
            <a:fld id="{36B5EA5A-BC32-A742-B11B-8E7414D5B535}" type="slidenum">
              <a:rPr lang="en-US" smtClean="0"/>
              <a:pPr/>
              <a:t>32</a:t>
            </a:fld>
            <a:endParaRPr lang="en-US" dirty="0"/>
          </a:p>
        </p:txBody>
      </p:sp>
      <p:pic>
        <p:nvPicPr>
          <p:cNvPr id="13" name="Picture 12">
            <a:extLst>
              <a:ext uri="{FF2B5EF4-FFF2-40B4-BE49-F238E27FC236}">
                <a16:creationId xmlns:a16="http://schemas.microsoft.com/office/drawing/2014/main" id="{85A8FC17-6A83-6604-6996-521BAB5CBFDD}"/>
              </a:ext>
            </a:extLst>
          </p:cNvPr>
          <p:cNvPicPr>
            <a:picLocks noChangeAspect="1"/>
          </p:cNvPicPr>
          <p:nvPr/>
        </p:nvPicPr>
        <p:blipFill>
          <a:blip r:embed="rId2"/>
          <a:stretch>
            <a:fillRect/>
          </a:stretch>
        </p:blipFill>
        <p:spPr>
          <a:xfrm>
            <a:off x="407988" y="3709665"/>
            <a:ext cx="7056165" cy="2402405"/>
          </a:xfrm>
          <a:prstGeom prst="rect">
            <a:avLst/>
          </a:prstGeom>
        </p:spPr>
      </p:pic>
      <p:sp>
        <p:nvSpPr>
          <p:cNvPr id="14" name="Content Placeholder 3">
            <a:extLst>
              <a:ext uri="{FF2B5EF4-FFF2-40B4-BE49-F238E27FC236}">
                <a16:creationId xmlns:a16="http://schemas.microsoft.com/office/drawing/2014/main" id="{D196AF92-4CFB-AF1F-D8F2-6BBC1EB07EEC}"/>
              </a:ext>
            </a:extLst>
          </p:cNvPr>
          <p:cNvSpPr txBox="1">
            <a:spLocks/>
          </p:cNvSpPr>
          <p:nvPr/>
        </p:nvSpPr>
        <p:spPr>
          <a:xfrm>
            <a:off x="8026484" y="3598364"/>
            <a:ext cx="3830156" cy="263894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1800" b="0"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0"/>
              </a:spcAft>
            </a:pPr>
            <a:r>
              <a:rPr lang="en-GB" sz="1600" dirty="0"/>
              <a:t>Yielding points:</a:t>
            </a:r>
          </a:p>
          <a:p>
            <a:pPr marL="609600" lvl="1" indent="-285750">
              <a:spcBef>
                <a:spcPts val="0"/>
              </a:spcBef>
              <a:spcAft>
                <a:spcPts val="0"/>
              </a:spcAft>
              <a:buFont typeface="Arial" panose="020B0604020202020204" pitchFamily="34" charset="0"/>
              <a:buChar char="•"/>
            </a:pPr>
            <a:r>
              <a:rPr lang="en-GB" sz="1600" dirty="0"/>
              <a:t>RT: 17.7 MPa</a:t>
            </a:r>
          </a:p>
          <a:p>
            <a:pPr marL="609600" lvl="1" indent="-285750">
              <a:spcBef>
                <a:spcPts val="0"/>
              </a:spcBef>
              <a:spcAft>
                <a:spcPts val="0"/>
              </a:spcAft>
              <a:buFont typeface="Arial" panose="020B0604020202020204" pitchFamily="34" charset="0"/>
              <a:buChar char="•"/>
            </a:pPr>
            <a:r>
              <a:rPr lang="en-GB" sz="1600" dirty="0"/>
              <a:t>77 K : 21.1 MPa</a:t>
            </a:r>
          </a:p>
          <a:p>
            <a:pPr>
              <a:spcBef>
                <a:spcPts val="0"/>
              </a:spcBef>
              <a:spcAft>
                <a:spcPts val="0"/>
              </a:spcAft>
            </a:pPr>
            <a:endParaRPr lang="en-GB" sz="1600" dirty="0"/>
          </a:p>
          <a:p>
            <a:pPr>
              <a:spcBef>
                <a:spcPts val="0"/>
              </a:spcBef>
              <a:spcAft>
                <a:spcPts val="0"/>
              </a:spcAft>
            </a:pPr>
            <a:r>
              <a:rPr lang="en-GB" sz="1600" dirty="0"/>
              <a:t>The CTE at 77 K is calculated by the strain difference between 298 K and 77 K, returning 14.0·10⁻⁶ K⁻¹.</a:t>
            </a:r>
          </a:p>
          <a:p>
            <a:pPr>
              <a:spcBef>
                <a:spcPts val="0"/>
              </a:spcBef>
              <a:spcAft>
                <a:spcPts val="0"/>
              </a:spcAft>
            </a:pPr>
            <a:endParaRPr lang="en-GB" sz="1600" dirty="0"/>
          </a:p>
          <a:p>
            <a:pPr>
              <a:spcBef>
                <a:spcPts val="0"/>
              </a:spcBef>
              <a:spcAft>
                <a:spcPts val="0"/>
              </a:spcAft>
            </a:pPr>
            <a:r>
              <a:rPr lang="en-GB" sz="1600" dirty="0"/>
              <a:t>Compression prestress in the stainless steel reaches 142 MPa at 77 K</a:t>
            </a:r>
          </a:p>
          <a:p>
            <a:pPr>
              <a:spcBef>
                <a:spcPts val="0"/>
              </a:spcBef>
              <a:spcAft>
                <a:spcPts val="0"/>
              </a:spcAft>
            </a:pPr>
            <a:endParaRPr lang="en-GB" sz="1600" dirty="0"/>
          </a:p>
          <a:p>
            <a:pPr>
              <a:spcBef>
                <a:spcPts val="0"/>
              </a:spcBef>
              <a:spcAft>
                <a:spcPts val="0"/>
              </a:spcAft>
            </a:pPr>
            <a:endParaRPr lang="en-GB" sz="1600" dirty="0"/>
          </a:p>
          <a:p>
            <a:pPr lvl="1" indent="0">
              <a:spcBef>
                <a:spcPts val="0"/>
              </a:spcBef>
              <a:spcAft>
                <a:spcPts val="0"/>
              </a:spcAft>
              <a:buNone/>
            </a:pPr>
            <a:r>
              <a:rPr lang="en-GB" sz="1600" dirty="0"/>
              <a:t>						</a:t>
            </a:r>
          </a:p>
          <a:p>
            <a:pPr>
              <a:spcBef>
                <a:spcPts val="0"/>
              </a:spcBef>
              <a:spcAft>
                <a:spcPts val="0"/>
              </a:spcAft>
            </a:pPr>
            <a:endParaRPr lang="en-GB" sz="1600" dirty="0"/>
          </a:p>
          <a:p>
            <a:pPr>
              <a:spcBef>
                <a:spcPts val="0"/>
              </a:spcBef>
              <a:spcAft>
                <a:spcPts val="0"/>
              </a:spcAft>
            </a:pPr>
            <a:endParaRPr lang="en-GB" dirty="0"/>
          </a:p>
        </p:txBody>
      </p:sp>
      <p:pic>
        <p:nvPicPr>
          <p:cNvPr id="18" name="Picture 17">
            <a:extLst>
              <a:ext uri="{FF2B5EF4-FFF2-40B4-BE49-F238E27FC236}">
                <a16:creationId xmlns:a16="http://schemas.microsoft.com/office/drawing/2014/main" id="{22D92CE2-556B-0A1C-E7D8-27FC5B665AF8}"/>
              </a:ext>
            </a:extLst>
          </p:cNvPr>
          <p:cNvPicPr>
            <a:picLocks noChangeAspect="1"/>
          </p:cNvPicPr>
          <p:nvPr/>
        </p:nvPicPr>
        <p:blipFill>
          <a:blip r:embed="rId3"/>
          <a:stretch>
            <a:fillRect/>
          </a:stretch>
        </p:blipFill>
        <p:spPr>
          <a:xfrm>
            <a:off x="7640265" y="950993"/>
            <a:ext cx="4143746" cy="2402405"/>
          </a:xfrm>
          <a:prstGeom prst="rect">
            <a:avLst/>
          </a:prstGeom>
        </p:spPr>
      </p:pic>
    </p:spTree>
    <p:extLst>
      <p:ext uri="{BB962C8B-B14F-4D97-AF65-F5344CB8AC3E}">
        <p14:creationId xmlns:p14="http://schemas.microsoft.com/office/powerpoint/2010/main" val="2904637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570E-D64A-4DB1-5847-25D77F0FADC6}"/>
              </a:ext>
            </a:extLst>
          </p:cNvPr>
          <p:cNvSpPr>
            <a:spLocks noGrp="1"/>
          </p:cNvSpPr>
          <p:nvPr>
            <p:ph type="title"/>
          </p:nvPr>
        </p:nvSpPr>
        <p:spPr/>
        <p:txBody>
          <a:bodyPr/>
          <a:lstStyle/>
          <a:p>
            <a:r>
              <a:rPr lang="en-GB" dirty="0"/>
              <a:t>Backup 11: Finite element analysis</a:t>
            </a:r>
            <a:br>
              <a:rPr lang="en-GB" dirty="0"/>
            </a:br>
            <a:endParaRPr lang="en-GB" dirty="0"/>
          </a:p>
        </p:txBody>
      </p:sp>
      <p:sp>
        <p:nvSpPr>
          <p:cNvPr id="3" name="Slide Number Placeholder 2">
            <a:extLst>
              <a:ext uri="{FF2B5EF4-FFF2-40B4-BE49-F238E27FC236}">
                <a16:creationId xmlns:a16="http://schemas.microsoft.com/office/drawing/2014/main" id="{069045DF-2334-B318-5CBE-78871AE6C822}"/>
              </a:ext>
            </a:extLst>
          </p:cNvPr>
          <p:cNvSpPr>
            <a:spLocks noGrp="1"/>
          </p:cNvSpPr>
          <p:nvPr>
            <p:ph type="sldNum" sz="quarter" idx="12"/>
          </p:nvPr>
        </p:nvSpPr>
        <p:spPr/>
        <p:txBody>
          <a:bodyPr/>
          <a:lstStyle/>
          <a:p>
            <a:fld id="{36B5EA5A-BC32-A742-B11B-8E7414D5B535}" type="slidenum">
              <a:rPr lang="en-US" smtClean="0"/>
              <a:pPr/>
              <a:t>33</a:t>
            </a:fld>
            <a:endParaRPr lang="en-US" dirty="0"/>
          </a:p>
        </p:txBody>
      </p:sp>
      <p:pic>
        <p:nvPicPr>
          <p:cNvPr id="20" name="Picture 19">
            <a:extLst>
              <a:ext uri="{FF2B5EF4-FFF2-40B4-BE49-F238E27FC236}">
                <a16:creationId xmlns:a16="http://schemas.microsoft.com/office/drawing/2014/main" id="{CDFFC0CE-E86A-503D-267E-EB6716E89F26}"/>
              </a:ext>
            </a:extLst>
          </p:cNvPr>
          <p:cNvPicPr>
            <a:picLocks noChangeAspect="1"/>
          </p:cNvPicPr>
          <p:nvPr/>
        </p:nvPicPr>
        <p:blipFill>
          <a:blip r:embed="rId4"/>
          <a:stretch>
            <a:fillRect/>
          </a:stretch>
        </p:blipFill>
        <p:spPr>
          <a:xfrm>
            <a:off x="393675" y="3600574"/>
            <a:ext cx="7128000" cy="2562305"/>
          </a:xfrm>
          <a:prstGeom prst="rect">
            <a:avLst/>
          </a:prstGeom>
        </p:spPr>
      </p:pic>
      <p:pic>
        <p:nvPicPr>
          <p:cNvPr id="27" name="Picture 26">
            <a:extLst>
              <a:ext uri="{FF2B5EF4-FFF2-40B4-BE49-F238E27FC236}">
                <a16:creationId xmlns:a16="http://schemas.microsoft.com/office/drawing/2014/main" id="{4F1E0968-E0C1-86D9-3BF8-7286471B02DB}"/>
              </a:ext>
            </a:extLst>
          </p:cNvPr>
          <p:cNvPicPr>
            <a:picLocks noChangeAspect="1"/>
          </p:cNvPicPr>
          <p:nvPr/>
        </p:nvPicPr>
        <p:blipFill>
          <a:blip r:embed="rId5"/>
          <a:stretch>
            <a:fillRect/>
          </a:stretch>
        </p:blipFill>
        <p:spPr>
          <a:xfrm>
            <a:off x="7633568" y="956807"/>
            <a:ext cx="4140000" cy="2390775"/>
          </a:xfrm>
          <a:prstGeom prst="rect">
            <a:avLst/>
          </a:prstGeom>
        </p:spPr>
      </p:pic>
      <p:sp>
        <p:nvSpPr>
          <p:cNvPr id="8" name="Content Placeholder 3">
            <a:extLst>
              <a:ext uri="{FF2B5EF4-FFF2-40B4-BE49-F238E27FC236}">
                <a16:creationId xmlns:a16="http://schemas.microsoft.com/office/drawing/2014/main" id="{AB40DA18-F307-C8E8-1ECE-4B8ADED695DC}"/>
              </a:ext>
            </a:extLst>
          </p:cNvPr>
          <p:cNvSpPr txBox="1">
            <a:spLocks/>
          </p:cNvSpPr>
          <p:nvPr/>
        </p:nvSpPr>
        <p:spPr>
          <a:xfrm>
            <a:off x="8040216" y="3600574"/>
            <a:ext cx="3528391" cy="263673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1800" b="0"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0"/>
              </a:spcAft>
            </a:pPr>
            <a:r>
              <a:rPr lang="en-GB" sz="1600" dirty="0"/>
              <a:t>Yielding points:</a:t>
            </a:r>
          </a:p>
          <a:p>
            <a:pPr marL="609600" lvl="1" indent="-285750">
              <a:spcBef>
                <a:spcPts val="0"/>
              </a:spcBef>
              <a:spcAft>
                <a:spcPts val="0"/>
              </a:spcAft>
              <a:buFont typeface="Arial" panose="020B0604020202020204" pitchFamily="34" charset="0"/>
              <a:buChar char="•"/>
            </a:pPr>
            <a:r>
              <a:rPr lang="en-GB" sz="1600" dirty="0"/>
              <a:t>RT: 16.0 MPa</a:t>
            </a:r>
          </a:p>
          <a:p>
            <a:pPr marL="609600" lvl="1" indent="-285750">
              <a:spcBef>
                <a:spcPts val="0"/>
              </a:spcBef>
              <a:spcAft>
                <a:spcPts val="0"/>
              </a:spcAft>
              <a:buFont typeface="Arial" panose="020B0604020202020204" pitchFamily="34" charset="0"/>
              <a:buChar char="•"/>
            </a:pPr>
            <a:r>
              <a:rPr lang="en-GB" sz="1600" dirty="0"/>
              <a:t>77 K : 20.0 MPa</a:t>
            </a:r>
          </a:p>
          <a:p>
            <a:pPr>
              <a:spcBef>
                <a:spcPts val="0"/>
              </a:spcBef>
              <a:spcAft>
                <a:spcPts val="0"/>
              </a:spcAft>
            </a:pPr>
            <a:endParaRPr lang="en-GB" sz="1600" dirty="0"/>
          </a:p>
          <a:p>
            <a:pPr>
              <a:spcBef>
                <a:spcPts val="0"/>
              </a:spcBef>
              <a:spcAft>
                <a:spcPts val="0"/>
              </a:spcAft>
            </a:pPr>
            <a:r>
              <a:rPr lang="en-GB" sz="1600" dirty="0"/>
              <a:t>The CTE at 77 K is calculated by the strain difference between 298 K and 77 K, returning 14.5·10⁻⁶ K⁻¹.</a:t>
            </a:r>
          </a:p>
          <a:p>
            <a:pPr>
              <a:spcBef>
                <a:spcPts val="0"/>
              </a:spcBef>
              <a:spcAft>
                <a:spcPts val="0"/>
              </a:spcAft>
            </a:pPr>
            <a:endParaRPr lang="en-GB" sz="1600" dirty="0"/>
          </a:p>
          <a:p>
            <a:pPr>
              <a:spcBef>
                <a:spcPts val="0"/>
              </a:spcBef>
              <a:spcAft>
                <a:spcPts val="0"/>
              </a:spcAft>
            </a:pPr>
            <a:r>
              <a:rPr lang="en-GB" sz="1600" dirty="0"/>
              <a:t>Compression prestress in the stainless steel reaches 184 MPa at 77 K.</a:t>
            </a:r>
            <a:endParaRPr lang="en-GB" dirty="0"/>
          </a:p>
        </p:txBody>
      </p:sp>
      <p:pic>
        <p:nvPicPr>
          <p:cNvPr id="10" name="Picture 9">
            <a:extLst>
              <a:ext uri="{FF2B5EF4-FFF2-40B4-BE49-F238E27FC236}">
                <a16:creationId xmlns:a16="http://schemas.microsoft.com/office/drawing/2014/main" id="{BBCC0193-07A8-1F5E-4182-405B6EDC8CCA}"/>
              </a:ext>
            </a:extLst>
          </p:cNvPr>
          <p:cNvPicPr>
            <a:picLocks noChangeAspect="1"/>
          </p:cNvPicPr>
          <p:nvPr/>
        </p:nvPicPr>
        <p:blipFill>
          <a:blip r:embed="rId6"/>
          <a:stretch>
            <a:fillRect/>
          </a:stretch>
        </p:blipFill>
        <p:spPr>
          <a:xfrm>
            <a:off x="583961" y="1533985"/>
            <a:ext cx="2703727" cy="1002613"/>
          </a:xfrm>
          <a:prstGeom prst="rect">
            <a:avLst/>
          </a:prstGeom>
        </p:spPr>
      </p:pic>
      <p:sp>
        <p:nvSpPr>
          <p:cNvPr id="11" name="Content Placeholder 3">
            <a:extLst>
              <a:ext uri="{FF2B5EF4-FFF2-40B4-BE49-F238E27FC236}">
                <a16:creationId xmlns:a16="http://schemas.microsoft.com/office/drawing/2014/main" id="{54E227FB-A8A5-8F86-CC23-F529B24605BD}"/>
              </a:ext>
            </a:extLst>
          </p:cNvPr>
          <p:cNvSpPr txBox="1">
            <a:spLocks/>
          </p:cNvSpPr>
          <p:nvPr/>
        </p:nvSpPr>
        <p:spPr>
          <a:xfrm>
            <a:off x="407989" y="980729"/>
            <a:ext cx="7056164" cy="3079691"/>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1800" b="0"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0"/>
              </a:spcAft>
            </a:pPr>
            <a:r>
              <a:rPr lang="en-GB" dirty="0"/>
              <a:t>Finite elements analysis of the tested geometry sample is performed by using 2D elements and the layered section option in ANSYS.</a:t>
            </a:r>
            <a:endParaRPr lang="en-GB" sz="1600" dirty="0"/>
          </a:p>
          <a:p>
            <a:pPr>
              <a:spcBef>
                <a:spcPts val="0"/>
              </a:spcBef>
              <a:spcAft>
                <a:spcPts val="0"/>
              </a:spcAft>
            </a:pPr>
            <a:endParaRPr lang="en-GB" sz="1600" dirty="0"/>
          </a:p>
          <a:p>
            <a:pPr>
              <a:spcBef>
                <a:spcPts val="0"/>
              </a:spcBef>
              <a:spcAft>
                <a:spcPts val="0"/>
              </a:spcAft>
            </a:pPr>
            <a:endParaRPr lang="en-GB" dirty="0"/>
          </a:p>
        </p:txBody>
      </p:sp>
      <p:pic>
        <p:nvPicPr>
          <p:cNvPr id="15" name="ANSYS_77K_normalStressAISI_2">
            <a:hlinkClick r:id="" action="ppaction://media"/>
            <a:extLst>
              <a:ext uri="{FF2B5EF4-FFF2-40B4-BE49-F238E27FC236}">
                <a16:creationId xmlns:a16="http://schemas.microsoft.com/office/drawing/2014/main" id="{0A1BD5AB-9EDE-10E4-5A40-FEE5C48DBD9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58936" y="1675933"/>
            <a:ext cx="3919090" cy="1614902"/>
          </a:xfrm>
          <a:prstGeom prst="rect">
            <a:avLst/>
          </a:prstGeom>
        </p:spPr>
      </p:pic>
      <p:sp>
        <p:nvSpPr>
          <p:cNvPr id="16" name="TextBox 15">
            <a:extLst>
              <a:ext uri="{FF2B5EF4-FFF2-40B4-BE49-F238E27FC236}">
                <a16:creationId xmlns:a16="http://schemas.microsoft.com/office/drawing/2014/main" id="{1C60AE54-9127-E0C9-A682-4B81ECAB2850}"/>
              </a:ext>
            </a:extLst>
          </p:cNvPr>
          <p:cNvSpPr txBox="1"/>
          <p:nvPr/>
        </p:nvSpPr>
        <p:spPr>
          <a:xfrm>
            <a:off x="5654586" y="3104379"/>
            <a:ext cx="1886694" cy="184666"/>
          </a:xfrm>
          <a:prstGeom prst="rect">
            <a:avLst/>
          </a:prstGeom>
          <a:noFill/>
        </p:spPr>
        <p:txBody>
          <a:bodyPr wrap="square" lIns="0" tIns="0" rIns="0" bIns="0" rtlCol="0">
            <a:spAutoFit/>
          </a:bodyPr>
          <a:lstStyle/>
          <a:p>
            <a:pPr algn="r"/>
            <a:r>
              <a:rPr lang="en-GB" sz="1200" dirty="0"/>
              <a:t>Deformation x10</a:t>
            </a:r>
          </a:p>
        </p:txBody>
      </p:sp>
      <p:pic>
        <p:nvPicPr>
          <p:cNvPr id="19" name="Picture 18">
            <a:extLst>
              <a:ext uri="{FF2B5EF4-FFF2-40B4-BE49-F238E27FC236}">
                <a16:creationId xmlns:a16="http://schemas.microsoft.com/office/drawing/2014/main" id="{78CFCE0A-9322-5EEE-9C6E-E116BDD3EB9C}"/>
              </a:ext>
            </a:extLst>
          </p:cNvPr>
          <p:cNvPicPr>
            <a:picLocks noChangeAspect="1"/>
          </p:cNvPicPr>
          <p:nvPr/>
        </p:nvPicPr>
        <p:blipFill>
          <a:blip r:embed="rId8"/>
          <a:stretch>
            <a:fillRect/>
          </a:stretch>
        </p:blipFill>
        <p:spPr>
          <a:xfrm>
            <a:off x="623393" y="2519569"/>
            <a:ext cx="2387106" cy="1051589"/>
          </a:xfrm>
          <a:prstGeom prst="rect">
            <a:avLst/>
          </a:prstGeom>
        </p:spPr>
      </p:pic>
    </p:spTree>
    <p:extLst>
      <p:ext uri="{BB962C8B-B14F-4D97-AF65-F5344CB8AC3E}">
        <p14:creationId xmlns:p14="http://schemas.microsoft.com/office/powerpoint/2010/main" val="223186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DF62730-9E18-5A07-1B8A-43D9DBD981A2}"/>
              </a:ext>
            </a:extLst>
          </p:cNvPr>
          <p:cNvPicPr>
            <a:picLocks noChangeAspect="1"/>
          </p:cNvPicPr>
          <p:nvPr/>
        </p:nvPicPr>
        <p:blipFill>
          <a:blip r:embed="rId2"/>
          <a:stretch>
            <a:fillRect/>
          </a:stretch>
        </p:blipFill>
        <p:spPr>
          <a:xfrm>
            <a:off x="1056059" y="1786661"/>
            <a:ext cx="9936485" cy="4461068"/>
          </a:xfrm>
          <a:prstGeom prst="rect">
            <a:avLst/>
          </a:prstGeom>
        </p:spPr>
      </p:pic>
      <p:sp>
        <p:nvSpPr>
          <p:cNvPr id="2" name="Title 1">
            <a:extLst>
              <a:ext uri="{FF2B5EF4-FFF2-40B4-BE49-F238E27FC236}">
                <a16:creationId xmlns:a16="http://schemas.microsoft.com/office/drawing/2014/main" id="{6FBA4C03-30C7-12F1-E0AB-C1017E510AFB}"/>
              </a:ext>
            </a:extLst>
          </p:cNvPr>
          <p:cNvSpPr>
            <a:spLocks noGrp="1"/>
          </p:cNvSpPr>
          <p:nvPr>
            <p:ph type="title"/>
          </p:nvPr>
        </p:nvSpPr>
        <p:spPr/>
        <p:txBody>
          <a:bodyPr/>
          <a:lstStyle/>
          <a:p>
            <a:r>
              <a:rPr lang="en-GB" dirty="0"/>
              <a:t>Backup 12: Strength test summary</a:t>
            </a:r>
          </a:p>
        </p:txBody>
      </p:sp>
      <p:sp>
        <p:nvSpPr>
          <p:cNvPr id="3" name="Slide Number Placeholder 2">
            <a:extLst>
              <a:ext uri="{FF2B5EF4-FFF2-40B4-BE49-F238E27FC236}">
                <a16:creationId xmlns:a16="http://schemas.microsoft.com/office/drawing/2014/main" id="{1E1A76EC-CD22-A8C2-94A1-494324811855}"/>
              </a:ext>
            </a:extLst>
          </p:cNvPr>
          <p:cNvSpPr>
            <a:spLocks noGrp="1"/>
          </p:cNvSpPr>
          <p:nvPr>
            <p:ph type="sldNum" sz="quarter" idx="12"/>
          </p:nvPr>
        </p:nvSpPr>
        <p:spPr/>
        <p:txBody>
          <a:bodyPr/>
          <a:lstStyle/>
          <a:p>
            <a:fld id="{36B5EA5A-BC32-A742-B11B-8E7414D5B535}" type="slidenum">
              <a:rPr lang="en-US" smtClean="0"/>
              <a:pPr/>
              <a:t>34</a:t>
            </a:fld>
            <a:endParaRPr lang="en-US" dirty="0"/>
          </a:p>
        </p:txBody>
      </p:sp>
      <p:sp>
        <p:nvSpPr>
          <p:cNvPr id="9" name="TextBox 8">
            <a:extLst>
              <a:ext uri="{FF2B5EF4-FFF2-40B4-BE49-F238E27FC236}">
                <a16:creationId xmlns:a16="http://schemas.microsoft.com/office/drawing/2014/main" id="{5998BC5B-8E8F-9B81-9A69-721BD3EDA75E}"/>
              </a:ext>
            </a:extLst>
          </p:cNvPr>
          <p:cNvSpPr txBox="1"/>
          <p:nvPr/>
        </p:nvSpPr>
        <p:spPr>
          <a:xfrm>
            <a:off x="7074669" y="5601398"/>
            <a:ext cx="1080120" cy="646331"/>
          </a:xfrm>
          <a:prstGeom prst="rect">
            <a:avLst/>
          </a:prstGeom>
          <a:noFill/>
        </p:spPr>
        <p:txBody>
          <a:bodyPr wrap="square" lIns="0" tIns="0" rIns="0" bIns="0" rtlCol="0">
            <a:spAutoFit/>
          </a:bodyPr>
          <a:lstStyle/>
          <a:p>
            <a:pPr algn="l"/>
            <a:r>
              <a:rPr lang="en-GB" sz="1050" dirty="0">
                <a:solidFill>
                  <a:srgbClr val="000000"/>
                </a:solidFill>
              </a:rPr>
              <a:t>Test interrupted (not in the graph) at continuity loss to take the photo</a:t>
            </a:r>
          </a:p>
        </p:txBody>
      </p:sp>
      <p:sp>
        <p:nvSpPr>
          <p:cNvPr id="18" name="Content Placeholder 3">
            <a:extLst>
              <a:ext uri="{FF2B5EF4-FFF2-40B4-BE49-F238E27FC236}">
                <a16:creationId xmlns:a16="http://schemas.microsoft.com/office/drawing/2014/main" id="{F701BEE7-D6E9-E212-154C-077B78B361B7}"/>
              </a:ext>
            </a:extLst>
          </p:cNvPr>
          <p:cNvSpPr>
            <a:spLocks noGrp="1"/>
          </p:cNvSpPr>
          <p:nvPr>
            <p:ph idx="1"/>
          </p:nvPr>
        </p:nvSpPr>
        <p:spPr>
          <a:xfrm>
            <a:off x="407989" y="980729"/>
            <a:ext cx="11539657" cy="805932"/>
          </a:xfrm>
        </p:spPr>
        <p:txBody>
          <a:bodyPr/>
          <a:lstStyle/>
          <a:p>
            <a:pPr>
              <a:spcBef>
                <a:spcPts val="0"/>
              </a:spcBef>
              <a:spcAft>
                <a:spcPts val="0"/>
              </a:spcAft>
            </a:pPr>
            <a:r>
              <a:rPr lang="en-GB" dirty="0"/>
              <a:t>Yielding points (Rp</a:t>
            </a:r>
            <a:r>
              <a:rPr lang="en-GB" baseline="-25000" dirty="0"/>
              <a:t>0.2</a:t>
            </a:r>
            <a:r>
              <a:rPr lang="en-GB" dirty="0"/>
              <a:t> in the first slope change) are 16 MPa at RM and 38 MPa at 77 K.</a:t>
            </a:r>
          </a:p>
          <a:p>
            <a:pPr>
              <a:spcBef>
                <a:spcPts val="0"/>
              </a:spcBef>
              <a:spcAft>
                <a:spcPts val="0"/>
              </a:spcAft>
            </a:pPr>
            <a:r>
              <a:rPr lang="en-GB" dirty="0"/>
              <a:t>Big drop after the continuity loss. How much of this drop is due to the AISI thermal compression?</a:t>
            </a:r>
          </a:p>
          <a:p>
            <a:pPr>
              <a:spcBef>
                <a:spcPts val="0"/>
              </a:spcBef>
              <a:spcAft>
                <a:spcPts val="0"/>
              </a:spcAft>
            </a:pPr>
            <a:r>
              <a:rPr lang="en-GB" dirty="0"/>
              <a:t>Tests demonstrate high repeatability.</a:t>
            </a:r>
          </a:p>
        </p:txBody>
      </p:sp>
      <p:sp>
        <p:nvSpPr>
          <p:cNvPr id="27" name="TextBox 26">
            <a:extLst>
              <a:ext uri="{FF2B5EF4-FFF2-40B4-BE49-F238E27FC236}">
                <a16:creationId xmlns:a16="http://schemas.microsoft.com/office/drawing/2014/main" id="{CAC29A70-6F85-F5D4-7F80-8EA6853D31B1}"/>
              </a:ext>
            </a:extLst>
          </p:cNvPr>
          <p:cNvSpPr txBox="1"/>
          <p:nvPr/>
        </p:nvSpPr>
        <p:spPr>
          <a:xfrm>
            <a:off x="1703512" y="5462898"/>
            <a:ext cx="936104" cy="276999"/>
          </a:xfrm>
          <a:prstGeom prst="rect">
            <a:avLst/>
          </a:prstGeom>
          <a:noFill/>
        </p:spPr>
        <p:txBody>
          <a:bodyPr wrap="square" lIns="0" tIns="0" rIns="0" bIns="0" rtlCol="0">
            <a:spAutoFit/>
          </a:bodyPr>
          <a:lstStyle/>
          <a:p>
            <a:pPr algn="l"/>
            <a:r>
              <a:rPr lang="en-GB" dirty="0">
                <a:solidFill>
                  <a:srgbClr val="C00000"/>
                </a:solidFill>
              </a:rPr>
              <a:t>Video</a:t>
            </a:r>
          </a:p>
        </p:txBody>
      </p:sp>
      <p:cxnSp>
        <p:nvCxnSpPr>
          <p:cNvPr id="29" name="Straight Arrow Connector 28">
            <a:extLst>
              <a:ext uri="{FF2B5EF4-FFF2-40B4-BE49-F238E27FC236}">
                <a16:creationId xmlns:a16="http://schemas.microsoft.com/office/drawing/2014/main" id="{B489BAA4-D155-789C-F500-5D6261852FEB}"/>
              </a:ext>
            </a:extLst>
          </p:cNvPr>
          <p:cNvCxnSpPr>
            <a:cxnSpLocks/>
            <a:stCxn id="27" idx="0"/>
          </p:cNvCxnSpPr>
          <p:nvPr/>
        </p:nvCxnSpPr>
        <p:spPr>
          <a:xfrm flipV="1">
            <a:off x="2171564" y="5199383"/>
            <a:ext cx="403474" cy="2635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612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GB" dirty="0"/>
              <a:t>Backup 13: Young´s Modulus, yielding point and CTE</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35</a:t>
            </a:fld>
            <a:endParaRPr lang="en-US" dirty="0"/>
          </a:p>
        </p:txBody>
      </p:sp>
      <p:sp>
        <p:nvSpPr>
          <p:cNvPr id="10" name="Content Placeholder 1">
            <a:extLst>
              <a:ext uri="{FF2B5EF4-FFF2-40B4-BE49-F238E27FC236}">
                <a16:creationId xmlns:a16="http://schemas.microsoft.com/office/drawing/2014/main" id="{140EEC0B-DCC9-4663-95C6-4FB417EA18AF}"/>
              </a:ext>
            </a:extLst>
          </p:cNvPr>
          <p:cNvSpPr txBox="1">
            <a:spLocks/>
          </p:cNvSpPr>
          <p:nvPr/>
        </p:nvSpPr>
        <p:spPr>
          <a:xfrm>
            <a:off x="2135560" y="4869160"/>
            <a:ext cx="9312613" cy="1296144"/>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spcBef>
                <a:spcPts val="0"/>
              </a:spcBef>
              <a:spcAft>
                <a:spcPts val="0"/>
              </a:spcAft>
              <a:buNone/>
            </a:pPr>
            <a:r>
              <a:rPr lang="en-GB" sz="1400" dirty="0"/>
              <a:t>Association Française du </a:t>
            </a:r>
            <a:r>
              <a:rPr lang="en-GB" sz="1400" dirty="0" err="1"/>
              <a:t>Froid</a:t>
            </a:r>
            <a:r>
              <a:rPr lang="en-GB" sz="1400" dirty="0"/>
              <a:t> (2019) Fascicule de </a:t>
            </a:r>
            <a:r>
              <a:rPr lang="en-GB" sz="1400" dirty="0" err="1"/>
              <a:t>cryogénie</a:t>
            </a:r>
            <a:r>
              <a:rPr lang="en-GB" sz="1400" dirty="0"/>
              <a:t> et </a:t>
            </a:r>
            <a:r>
              <a:rPr lang="en-GB" sz="1400" dirty="0" err="1"/>
              <a:t>supraconductivité</a:t>
            </a:r>
            <a:r>
              <a:rPr lang="en-GB" sz="1400" dirty="0"/>
              <a:t>. (978-2-37620-356-8)</a:t>
            </a:r>
          </a:p>
          <a:p>
            <a:pPr marL="0" lvl="1" indent="0">
              <a:spcBef>
                <a:spcPts val="0"/>
              </a:spcBef>
              <a:spcAft>
                <a:spcPts val="0"/>
              </a:spcAft>
              <a:buNone/>
            </a:pPr>
            <a:r>
              <a:rPr lang="en-GB" sz="1400" dirty="0"/>
              <a:t>Stainless steels - Part 2: Technical delivery conditions for sheet/plate and strip of corrosion resisting steels for general purposes. SN EN 10088-2:2014</a:t>
            </a:r>
          </a:p>
          <a:p>
            <a:pPr marL="0" lvl="1" indent="0">
              <a:spcBef>
                <a:spcPts val="0"/>
              </a:spcBef>
              <a:spcAft>
                <a:spcPts val="0"/>
              </a:spcAft>
              <a:buNone/>
            </a:pPr>
            <a:r>
              <a:rPr lang="en-GB" sz="1400" dirty="0"/>
              <a:t>Stainless steels - Part 1: List of stainless steels. SN EN 10088-1:2024</a:t>
            </a:r>
          </a:p>
          <a:p>
            <a:pPr marL="0" lvl="1" indent="0">
              <a:spcBef>
                <a:spcPts val="0"/>
              </a:spcBef>
              <a:spcAft>
                <a:spcPts val="0"/>
              </a:spcAft>
              <a:buNone/>
            </a:pPr>
            <a:r>
              <a:rPr lang="en-GB" sz="1400" dirty="0"/>
              <a:t>Hofmann, W (1970) Lead and lead alloys. Properties and technology. (DOI 10.1007/978-3-662-28508-4) </a:t>
            </a:r>
          </a:p>
          <a:p>
            <a:pPr marL="0" lvl="1" indent="0">
              <a:spcBef>
                <a:spcPts val="0"/>
              </a:spcBef>
              <a:spcAft>
                <a:spcPts val="0"/>
              </a:spcAft>
              <a:buNone/>
            </a:pPr>
            <a:r>
              <a:rPr lang="en-GB" sz="1400" dirty="0"/>
              <a:t>Strength test of pure lead samples (SN EN ISO 6892-1:2020, SN EN ISO 6892-3:2015, ASTM E8/E8M:24)</a:t>
            </a:r>
          </a:p>
        </p:txBody>
      </p:sp>
      <p:pic>
        <p:nvPicPr>
          <p:cNvPr id="4" name="Picture 3" descr="A graph of different colors and sizes&#10;&#10;Description automatically generated with medium confidence">
            <a:extLst>
              <a:ext uri="{FF2B5EF4-FFF2-40B4-BE49-F238E27FC236}">
                <a16:creationId xmlns:a16="http://schemas.microsoft.com/office/drawing/2014/main" id="{88E4ED02-D9EE-BE8A-1420-E6F9E34F78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14" y="999398"/>
            <a:ext cx="8511898" cy="3781120"/>
          </a:xfrm>
          <a:prstGeom prst="rect">
            <a:avLst/>
          </a:prstGeom>
          <a:noFill/>
        </p:spPr>
      </p:pic>
      <p:sp>
        <p:nvSpPr>
          <p:cNvPr id="5" name="Left Brace 4">
            <a:extLst>
              <a:ext uri="{FF2B5EF4-FFF2-40B4-BE49-F238E27FC236}">
                <a16:creationId xmlns:a16="http://schemas.microsoft.com/office/drawing/2014/main" id="{556AF55C-39C8-BE4A-68CF-649DE955F606}"/>
              </a:ext>
            </a:extLst>
          </p:cNvPr>
          <p:cNvSpPr/>
          <p:nvPr/>
        </p:nvSpPr>
        <p:spPr>
          <a:xfrm>
            <a:off x="1925886" y="4875510"/>
            <a:ext cx="216024" cy="826254"/>
          </a:xfrm>
          <a:prstGeom prst="leftBrace">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95B05A4A-A55E-A9F4-2653-28672BDDFBA0}"/>
              </a:ext>
            </a:extLst>
          </p:cNvPr>
          <p:cNvSpPr txBox="1"/>
          <p:nvPr/>
        </p:nvSpPr>
        <p:spPr>
          <a:xfrm>
            <a:off x="335360" y="5157192"/>
            <a:ext cx="1584176" cy="276999"/>
          </a:xfrm>
          <a:prstGeom prst="rect">
            <a:avLst/>
          </a:prstGeom>
          <a:noFill/>
        </p:spPr>
        <p:txBody>
          <a:bodyPr wrap="square" lIns="0" tIns="0" rIns="0" bIns="0" rtlCol="0">
            <a:spAutoFit/>
          </a:bodyPr>
          <a:lstStyle/>
          <a:p>
            <a:pPr algn="r"/>
            <a:r>
              <a:rPr lang="en-GB">
                <a:solidFill>
                  <a:srgbClr val="000000"/>
                </a:solidFill>
              </a:rPr>
              <a:t>Stainless steel</a:t>
            </a:r>
          </a:p>
        </p:txBody>
      </p:sp>
      <p:sp>
        <p:nvSpPr>
          <p:cNvPr id="14" name="TextBox 13">
            <a:extLst>
              <a:ext uri="{FF2B5EF4-FFF2-40B4-BE49-F238E27FC236}">
                <a16:creationId xmlns:a16="http://schemas.microsoft.com/office/drawing/2014/main" id="{AC78D4CA-C4EB-762A-9B44-BFEF87F1F3C4}"/>
              </a:ext>
            </a:extLst>
          </p:cNvPr>
          <p:cNvSpPr txBox="1"/>
          <p:nvPr/>
        </p:nvSpPr>
        <p:spPr>
          <a:xfrm>
            <a:off x="737477" y="5806037"/>
            <a:ext cx="1151004" cy="276999"/>
          </a:xfrm>
          <a:prstGeom prst="rect">
            <a:avLst/>
          </a:prstGeom>
          <a:noFill/>
        </p:spPr>
        <p:txBody>
          <a:bodyPr wrap="square" lIns="0" tIns="0" rIns="0" bIns="0" rtlCol="0">
            <a:spAutoFit/>
          </a:bodyPr>
          <a:lstStyle/>
          <a:p>
            <a:pPr algn="r"/>
            <a:r>
              <a:rPr lang="es-ES" dirty="0">
                <a:solidFill>
                  <a:srgbClr val="000000"/>
                </a:solidFill>
              </a:rPr>
              <a:t>Lead</a:t>
            </a:r>
            <a:endParaRPr lang="en-GB" dirty="0">
              <a:solidFill>
                <a:srgbClr val="000000"/>
              </a:solidFill>
            </a:endParaRPr>
          </a:p>
        </p:txBody>
      </p:sp>
      <p:sp>
        <p:nvSpPr>
          <p:cNvPr id="15" name="Left Brace 14">
            <a:extLst>
              <a:ext uri="{FF2B5EF4-FFF2-40B4-BE49-F238E27FC236}">
                <a16:creationId xmlns:a16="http://schemas.microsoft.com/office/drawing/2014/main" id="{CD25447A-87C6-11E6-284D-65F3CB70F0C8}"/>
              </a:ext>
            </a:extLst>
          </p:cNvPr>
          <p:cNvSpPr/>
          <p:nvPr/>
        </p:nvSpPr>
        <p:spPr>
          <a:xfrm>
            <a:off x="1935473" y="5733256"/>
            <a:ext cx="216024" cy="422562"/>
          </a:xfrm>
          <a:prstGeom prst="leftBrace">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1" name="Picture 10">
            <a:extLst>
              <a:ext uri="{FF2B5EF4-FFF2-40B4-BE49-F238E27FC236}">
                <a16:creationId xmlns:a16="http://schemas.microsoft.com/office/drawing/2014/main" id="{31E429F1-A298-D365-2A73-3E34EC278F12}"/>
              </a:ext>
            </a:extLst>
          </p:cNvPr>
          <p:cNvPicPr>
            <a:picLocks noChangeAspect="1"/>
          </p:cNvPicPr>
          <p:nvPr/>
        </p:nvPicPr>
        <p:blipFill>
          <a:blip r:embed="rId4"/>
          <a:stretch>
            <a:fillRect/>
          </a:stretch>
        </p:blipFill>
        <p:spPr>
          <a:xfrm>
            <a:off x="8832304" y="1199272"/>
            <a:ext cx="3063103" cy="3541917"/>
          </a:xfrm>
          <a:prstGeom prst="rect">
            <a:avLst/>
          </a:prstGeom>
        </p:spPr>
      </p:pic>
    </p:spTree>
    <p:extLst>
      <p:ext uri="{BB962C8B-B14F-4D97-AF65-F5344CB8AC3E}">
        <p14:creationId xmlns:p14="http://schemas.microsoft.com/office/powerpoint/2010/main" val="2794539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9D39-A36B-5C38-E0DE-F5A4F9FF2635}"/>
              </a:ext>
            </a:extLst>
          </p:cNvPr>
          <p:cNvSpPr>
            <a:spLocks noGrp="1"/>
          </p:cNvSpPr>
          <p:nvPr>
            <p:ph type="title"/>
          </p:nvPr>
        </p:nvSpPr>
        <p:spPr/>
        <p:txBody>
          <a:bodyPr/>
          <a:lstStyle/>
          <a:p>
            <a:r>
              <a:rPr lang="es-ES" dirty="0" err="1"/>
              <a:t>Backup</a:t>
            </a:r>
            <a:r>
              <a:rPr lang="es-ES" dirty="0"/>
              <a:t> 14: Lead test</a:t>
            </a:r>
            <a:endParaRPr lang="en-GB" dirty="0"/>
          </a:p>
        </p:txBody>
      </p:sp>
      <p:sp>
        <p:nvSpPr>
          <p:cNvPr id="3" name="Slide Number Placeholder 2">
            <a:extLst>
              <a:ext uri="{FF2B5EF4-FFF2-40B4-BE49-F238E27FC236}">
                <a16:creationId xmlns:a16="http://schemas.microsoft.com/office/drawing/2014/main" id="{B8C89886-6C57-3AC5-79D1-5992669DBEB0}"/>
              </a:ext>
            </a:extLst>
          </p:cNvPr>
          <p:cNvSpPr>
            <a:spLocks noGrp="1"/>
          </p:cNvSpPr>
          <p:nvPr>
            <p:ph type="sldNum" sz="quarter" idx="12"/>
          </p:nvPr>
        </p:nvSpPr>
        <p:spPr/>
        <p:txBody>
          <a:bodyPr/>
          <a:lstStyle/>
          <a:p>
            <a:fld id="{36B5EA5A-BC32-A742-B11B-8E7414D5B535}" type="slidenum">
              <a:rPr lang="en-US" smtClean="0"/>
              <a:pPr/>
              <a:t>36</a:t>
            </a:fld>
            <a:endParaRPr lang="en-US" dirty="0"/>
          </a:p>
        </p:txBody>
      </p:sp>
      <p:pic>
        <p:nvPicPr>
          <p:cNvPr id="7" name="Picture 6">
            <a:extLst>
              <a:ext uri="{FF2B5EF4-FFF2-40B4-BE49-F238E27FC236}">
                <a16:creationId xmlns:a16="http://schemas.microsoft.com/office/drawing/2014/main" id="{70E00839-073C-8F77-069E-955C8E80B8F9}"/>
              </a:ext>
            </a:extLst>
          </p:cNvPr>
          <p:cNvPicPr>
            <a:picLocks noChangeAspect="1"/>
          </p:cNvPicPr>
          <p:nvPr/>
        </p:nvPicPr>
        <p:blipFill>
          <a:blip r:embed="rId2"/>
          <a:stretch>
            <a:fillRect/>
          </a:stretch>
        </p:blipFill>
        <p:spPr>
          <a:xfrm>
            <a:off x="7028642" y="985592"/>
            <a:ext cx="4929868" cy="3081168"/>
          </a:xfrm>
          <a:prstGeom prst="rect">
            <a:avLst/>
          </a:prstGeom>
        </p:spPr>
      </p:pic>
      <p:sp>
        <p:nvSpPr>
          <p:cNvPr id="9" name="TextBox 8">
            <a:extLst>
              <a:ext uri="{FF2B5EF4-FFF2-40B4-BE49-F238E27FC236}">
                <a16:creationId xmlns:a16="http://schemas.microsoft.com/office/drawing/2014/main" id="{F7C0E496-4E81-7BC3-6DE2-B18D94EDE98E}"/>
              </a:ext>
            </a:extLst>
          </p:cNvPr>
          <p:cNvSpPr txBox="1"/>
          <p:nvPr/>
        </p:nvSpPr>
        <p:spPr>
          <a:xfrm>
            <a:off x="407987" y="1191425"/>
            <a:ext cx="6572221" cy="4278094"/>
          </a:xfrm>
          <a:prstGeom prst="rect">
            <a:avLst/>
          </a:prstGeom>
          <a:noFill/>
        </p:spPr>
        <p:txBody>
          <a:bodyPr wrap="square">
            <a:spAutoFit/>
          </a:bodyPr>
          <a:lstStyle/>
          <a:p>
            <a:pPr marL="342900" indent="-342900">
              <a:spcBef>
                <a:spcPts val="600"/>
              </a:spcBef>
              <a:buFont typeface="Wingdings" panose="05000000000000000000" pitchFamily="2" charset="2"/>
              <a:buChar char="q"/>
            </a:pPr>
            <a:r>
              <a:rPr lang="en-GB" dirty="0"/>
              <a:t>Sample thickness: 1.8 mm</a:t>
            </a:r>
          </a:p>
          <a:p>
            <a:pPr marL="342900" indent="-342900">
              <a:spcBef>
                <a:spcPts val="600"/>
              </a:spcBef>
              <a:buFont typeface="Wingdings" panose="05000000000000000000" pitchFamily="2" charset="2"/>
              <a:buChar char="q"/>
            </a:pPr>
            <a:r>
              <a:rPr lang="en-GB" dirty="0"/>
              <a:t>Testing Conditions</a:t>
            </a:r>
          </a:p>
          <a:p>
            <a:pPr lvl="2">
              <a:spcAft>
                <a:spcPts val="0"/>
              </a:spcAft>
              <a:buFont typeface="Arial" panose="020B0604020202020204" pitchFamily="34" charset="0"/>
              <a:buChar char="•"/>
            </a:pPr>
            <a:r>
              <a:rPr lang="en-GB" b="1" dirty="0"/>
              <a:t>Standard method</a:t>
            </a:r>
            <a:r>
              <a:rPr lang="en-GB" dirty="0"/>
              <a:t>: ISO 6892-3</a:t>
            </a:r>
          </a:p>
          <a:p>
            <a:pPr lvl="2">
              <a:spcAft>
                <a:spcPts val="0"/>
              </a:spcAft>
              <a:buFont typeface="Arial" panose="020B0604020202020204" pitchFamily="34" charset="0"/>
              <a:buChar char="•"/>
            </a:pPr>
            <a:r>
              <a:rPr lang="en-GB" b="1" dirty="0"/>
              <a:t>Speed</a:t>
            </a:r>
            <a:r>
              <a:rPr lang="en-GB" dirty="0"/>
              <a:t>: 2.5 × 10</a:t>
            </a:r>
            <a:r>
              <a:rPr lang="en-GB" baseline="30000" dirty="0"/>
              <a:t>-4</a:t>
            </a:r>
            <a:r>
              <a:rPr lang="en-GB" dirty="0"/>
              <a:t> s</a:t>
            </a:r>
            <a:r>
              <a:rPr lang="en-GB" baseline="30000" dirty="0"/>
              <a:t>-1</a:t>
            </a:r>
          </a:p>
          <a:p>
            <a:pPr lvl="2">
              <a:spcAft>
                <a:spcPts val="0"/>
              </a:spcAft>
              <a:buFont typeface="Arial" panose="020B0604020202020204" pitchFamily="34" charset="0"/>
              <a:buChar char="•"/>
            </a:pPr>
            <a:r>
              <a:rPr lang="en-GB" b="1" dirty="0"/>
              <a:t>Preload</a:t>
            </a:r>
            <a:r>
              <a:rPr lang="en-GB" dirty="0"/>
              <a:t>: None</a:t>
            </a:r>
          </a:p>
          <a:p>
            <a:pPr lvl="2">
              <a:spcAft>
                <a:spcPts val="0"/>
              </a:spcAft>
              <a:buFont typeface="Arial" panose="020B0604020202020204" pitchFamily="34" charset="0"/>
              <a:buChar char="•"/>
            </a:pPr>
            <a:r>
              <a:rPr lang="en-GB" b="1" dirty="0"/>
              <a:t>Elongation Control</a:t>
            </a:r>
            <a:r>
              <a:rPr lang="en-GB" dirty="0"/>
              <a:t>:</a:t>
            </a:r>
          </a:p>
          <a:p>
            <a:pPr marL="1066950" lvl="2" indent="-285750">
              <a:spcAft>
                <a:spcPts val="0"/>
              </a:spcAft>
              <a:buFont typeface="Arial" panose="020B0604020202020204" pitchFamily="34" charset="0"/>
              <a:buChar char="•"/>
            </a:pPr>
            <a:r>
              <a:rPr lang="en-GB" b="1" dirty="0"/>
              <a:t>77K &amp; RT (Pb Specimens)</a:t>
            </a:r>
            <a:r>
              <a:rPr lang="en-GB" dirty="0"/>
              <a:t>: Crosshead</a:t>
            </a:r>
          </a:p>
          <a:p>
            <a:pPr marL="1066950" lvl="2" indent="-285750">
              <a:spcAft>
                <a:spcPts val="0"/>
              </a:spcAft>
              <a:buFont typeface="Arial" panose="020B0604020202020204" pitchFamily="34" charset="0"/>
              <a:buChar char="•"/>
            </a:pPr>
            <a:r>
              <a:rPr lang="en-GB" b="1" dirty="0"/>
              <a:t>RT (additional Pb Specimen)</a:t>
            </a:r>
            <a:r>
              <a:rPr lang="en-GB" dirty="0"/>
              <a:t>: </a:t>
            </a:r>
            <a:r>
              <a:rPr lang="en-GB" dirty="0" err="1"/>
              <a:t>Videoextensometer</a:t>
            </a:r>
            <a:endParaRPr lang="en-GB" dirty="0"/>
          </a:p>
          <a:p>
            <a:pPr marL="781200" lvl="2" indent="0">
              <a:spcAft>
                <a:spcPts val="0"/>
              </a:spcAft>
              <a:buNone/>
            </a:pPr>
            <a:r>
              <a:rPr lang="en-GB" dirty="0"/>
              <a:t>For all cases, the </a:t>
            </a:r>
            <a:r>
              <a:rPr lang="en-GB" u="sng" dirty="0"/>
              <a:t>same setup was used</a:t>
            </a:r>
          </a:p>
          <a:p>
            <a:pPr marL="342900" indent="-342900">
              <a:spcBef>
                <a:spcPts val="600"/>
              </a:spcBef>
              <a:buFont typeface="Wingdings" panose="05000000000000000000" pitchFamily="2" charset="2"/>
              <a:buChar char="q"/>
            </a:pPr>
            <a:r>
              <a:rPr lang="en-GB" dirty="0"/>
              <a:t>Similar behaviour is observed for the five specimens at 77K and the three specimens at RT. </a:t>
            </a:r>
          </a:p>
          <a:p>
            <a:pPr marL="342900" indent="-342900">
              <a:spcBef>
                <a:spcPts val="600"/>
              </a:spcBef>
              <a:buFont typeface="Wingdings" panose="05000000000000000000" pitchFamily="2" charset="2"/>
              <a:buChar char="q"/>
            </a:pPr>
            <a:r>
              <a:rPr lang="en-GB" dirty="0"/>
              <a:t>The yield values are 8.03 ± 1.34 MPa at 77K and 5.91 ± 0.2 MPa at RT.</a:t>
            </a:r>
          </a:p>
          <a:p>
            <a:pPr marL="342900" indent="-342900">
              <a:spcBef>
                <a:spcPts val="600"/>
              </a:spcBef>
              <a:buFont typeface="Wingdings" panose="05000000000000000000" pitchFamily="2" charset="2"/>
              <a:buChar char="q"/>
            </a:pPr>
            <a:endParaRPr lang="en-GB" dirty="0"/>
          </a:p>
        </p:txBody>
      </p:sp>
      <p:pic>
        <p:nvPicPr>
          <p:cNvPr id="10" name="Content Placeholder 6" descr="A ruler and metal tool&#10;&#10;Description automatically generated with medium confidence">
            <a:extLst>
              <a:ext uri="{FF2B5EF4-FFF2-40B4-BE49-F238E27FC236}">
                <a16:creationId xmlns:a16="http://schemas.microsoft.com/office/drawing/2014/main" id="{BFFB9F7A-0F80-EF02-D288-048EA62E3222}"/>
              </a:ext>
            </a:extLst>
          </p:cNvPr>
          <p:cNvPicPr>
            <a:picLocks noChangeAspect="1"/>
          </p:cNvPicPr>
          <p:nvPr/>
        </p:nvPicPr>
        <p:blipFill rotWithShape="1">
          <a:blip r:embed="rId3"/>
          <a:srcRect t="30480" b="25769"/>
          <a:stretch/>
        </p:blipFill>
        <p:spPr bwMode="auto">
          <a:xfrm>
            <a:off x="7028642" y="4265626"/>
            <a:ext cx="4663140" cy="1530093"/>
          </a:xfrm>
          <a:prstGeom prst="rect">
            <a:avLst/>
          </a:prstGeom>
        </p:spPr>
      </p:pic>
      <p:sp>
        <p:nvSpPr>
          <p:cNvPr id="12" name="TextBox 11">
            <a:extLst>
              <a:ext uri="{FF2B5EF4-FFF2-40B4-BE49-F238E27FC236}">
                <a16:creationId xmlns:a16="http://schemas.microsoft.com/office/drawing/2014/main" id="{C51831A9-98E3-B542-9CA1-2154C708D9E9}"/>
              </a:ext>
            </a:extLst>
          </p:cNvPr>
          <p:cNvSpPr txBox="1"/>
          <p:nvPr/>
        </p:nvSpPr>
        <p:spPr>
          <a:xfrm>
            <a:off x="407988" y="5448980"/>
            <a:ext cx="2497575" cy="861774"/>
          </a:xfrm>
          <a:prstGeom prst="rect">
            <a:avLst/>
          </a:prstGeom>
          <a:noFill/>
        </p:spPr>
        <p:txBody>
          <a:bodyPr wrap="square">
            <a:spAutoFit/>
          </a:bodyPr>
          <a:lstStyle/>
          <a:p>
            <a:r>
              <a:rPr lang="en-GB" sz="1600" dirty="0">
                <a:solidFill>
                  <a:srgbClr val="000000"/>
                </a:solidFill>
              </a:rPr>
              <a:t>B. Ruiz Palenzuela</a:t>
            </a:r>
          </a:p>
          <a:p>
            <a:r>
              <a:rPr lang="en-GB" sz="1600" dirty="0">
                <a:solidFill>
                  <a:srgbClr val="000000"/>
                </a:solidFill>
              </a:rPr>
              <a:t>E. Rodríguez Castro</a:t>
            </a:r>
          </a:p>
          <a:p>
            <a:r>
              <a:rPr lang="en-GB" sz="1600" dirty="0">
                <a:solidFill>
                  <a:srgbClr val="000000"/>
                </a:solidFill>
              </a:rPr>
              <a:t>I. Avilés Santillana</a:t>
            </a:r>
          </a:p>
        </p:txBody>
      </p:sp>
    </p:spTree>
    <p:extLst>
      <p:ext uri="{BB962C8B-B14F-4D97-AF65-F5344CB8AC3E}">
        <p14:creationId xmlns:p14="http://schemas.microsoft.com/office/powerpoint/2010/main" val="322511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D2A806-C471-3C7E-4608-F207326EC8BA}"/>
              </a:ext>
            </a:extLst>
          </p:cNvPr>
          <p:cNvSpPr>
            <a:spLocks noGrp="1"/>
          </p:cNvSpPr>
          <p:nvPr>
            <p:ph type="title"/>
          </p:nvPr>
        </p:nvSpPr>
        <p:spPr/>
        <p:txBody>
          <a:bodyPr/>
          <a:lstStyle/>
          <a:p>
            <a:r>
              <a:rPr lang="en-GB" dirty="0"/>
              <a:t>Backup 15: </a:t>
            </a:r>
            <a:r>
              <a:rPr lang="es-ES" dirty="0" err="1"/>
              <a:t>Contraction</a:t>
            </a:r>
            <a:r>
              <a:rPr lang="es-ES" dirty="0"/>
              <a:t> </a:t>
            </a:r>
            <a:r>
              <a:rPr lang="es-ES" dirty="0" err="1"/>
              <a:t>of</a:t>
            </a:r>
            <a:r>
              <a:rPr lang="es-ES" dirty="0"/>
              <a:t> the absorber</a:t>
            </a:r>
            <a:endParaRPr lang="en-GB" dirty="0"/>
          </a:p>
        </p:txBody>
      </p:sp>
      <p:sp>
        <p:nvSpPr>
          <p:cNvPr id="4" name="Slide Number Placeholder 3">
            <a:extLst>
              <a:ext uri="{FF2B5EF4-FFF2-40B4-BE49-F238E27FC236}">
                <a16:creationId xmlns:a16="http://schemas.microsoft.com/office/drawing/2014/main" id="{62E3FFBA-4650-571E-0186-A1EE53C0AED3}"/>
              </a:ext>
            </a:extLst>
          </p:cNvPr>
          <p:cNvSpPr>
            <a:spLocks noGrp="1"/>
          </p:cNvSpPr>
          <p:nvPr>
            <p:ph type="sldNum" sz="quarter" idx="12"/>
          </p:nvPr>
        </p:nvSpPr>
        <p:spPr/>
        <p:txBody>
          <a:bodyPr/>
          <a:lstStyle/>
          <a:p>
            <a:fld id="{36B5EA5A-BC32-A742-B11B-8E7414D5B535}" type="slidenum">
              <a:rPr lang="en-US" smtClean="0"/>
              <a:pPr/>
              <a:t>37</a:t>
            </a:fld>
            <a:endParaRPr 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4604718-1812-6B75-D081-252A1351E308}"/>
                  </a:ext>
                </a:extLst>
              </p:cNvPr>
              <p:cNvSpPr txBox="1"/>
              <p:nvPr/>
            </p:nvSpPr>
            <p:spPr>
              <a:xfrm>
                <a:off x="7783087" y="981383"/>
                <a:ext cx="315325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𝐶𝑇</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𝑎𝑏𝑠</m:t>
                          </m:r>
                        </m:sub>
                      </m:sSub>
                      <m:r>
                        <a:rPr lang="en-GB" b="0" i="1" smtClean="0">
                          <a:latin typeface="Cambria Math" panose="02040503050406030204" pitchFamily="18" charset="0"/>
                        </a:rPr>
                        <m:t>=15.3</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−6</m:t>
                          </m:r>
                        </m:sup>
                      </m:sSup>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𝐾</m:t>
                          </m:r>
                        </m:e>
                        <m:sup>
                          <m:r>
                            <a:rPr lang="en-GB" b="0" i="1" smtClean="0">
                              <a:latin typeface="Cambria Math" panose="02040503050406030204" pitchFamily="18" charset="0"/>
                              <a:ea typeface="Cambria Math" panose="02040503050406030204" pitchFamily="18" charset="0"/>
                            </a:rPr>
                            <m:t>−1</m:t>
                          </m:r>
                        </m:sup>
                      </m:sSup>
                    </m:oMath>
                  </m:oMathPara>
                </a14:m>
                <a:endParaRPr lang="en-GB" dirty="0"/>
              </a:p>
            </p:txBody>
          </p:sp>
        </mc:Choice>
        <mc:Fallback xmlns="">
          <p:sp>
            <p:nvSpPr>
              <p:cNvPr id="14" name="TextBox 13">
                <a:extLst>
                  <a:ext uri="{FF2B5EF4-FFF2-40B4-BE49-F238E27FC236}">
                    <a16:creationId xmlns:a16="http://schemas.microsoft.com/office/drawing/2014/main" id="{C4604718-1812-6B75-D081-252A1351E308}"/>
                  </a:ext>
                </a:extLst>
              </p:cNvPr>
              <p:cNvSpPr txBox="1">
                <a:spLocks noRot="1" noChangeAspect="1" noMove="1" noResize="1" noEditPoints="1" noAdjustHandles="1" noChangeArrowheads="1" noChangeShapeType="1" noTextEdit="1"/>
              </p:cNvSpPr>
              <p:nvPr/>
            </p:nvSpPr>
            <p:spPr>
              <a:xfrm>
                <a:off x="7783087" y="981383"/>
                <a:ext cx="3153253" cy="36933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3B51F5A-8388-6FE4-A05E-B65152519006}"/>
                  </a:ext>
                </a:extLst>
              </p:cNvPr>
              <p:cNvSpPr txBox="1"/>
              <p:nvPr/>
            </p:nvSpPr>
            <p:spPr>
              <a:xfrm>
                <a:off x="7372503" y="1416446"/>
                <a:ext cx="3803147" cy="5426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d>
                            <m:dPr>
                              <m:begChr m:val=""/>
                              <m:endChr m:val="|"/>
                              <m:ctrlPr>
                                <a:rPr lang="en-GB" b="0" i="1" smtClean="0">
                                  <a:latin typeface="Cambria Math" panose="02040503050406030204" pitchFamily="18" charset="0"/>
                                </a:rPr>
                              </m:ctrlPr>
                            </m:dPr>
                            <m:e>
                              <m:f>
                                <m:fPr>
                                  <m:type m:val="lin"/>
                                  <m:ctrlPr>
                                    <a:rPr lang="en-GB" b="0" i="1" smtClean="0">
                                      <a:latin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𝐿</m:t>
                                  </m:r>
                                </m:num>
                                <m:den>
                                  <m:r>
                                    <a:rPr lang="en-GB" b="0" i="1" smtClean="0">
                                      <a:latin typeface="Cambria Math" panose="02040503050406030204" pitchFamily="18" charset="0"/>
                                    </a:rPr>
                                    <m:t>𝐿</m:t>
                                  </m:r>
                                </m:den>
                              </m:f>
                            </m:e>
                          </m:d>
                        </m:e>
                        <m:sub>
                          <m:r>
                            <a:rPr lang="en-GB" b="0" i="1" smtClean="0">
                              <a:latin typeface="Cambria Math" panose="02040503050406030204" pitchFamily="18" charset="0"/>
                            </a:rPr>
                            <m:t>𝑎𝑏𝑠</m:t>
                          </m:r>
                          <m:r>
                            <a:rPr lang="en-GB" b="0" i="1" smtClean="0">
                              <a:latin typeface="Cambria Math" panose="02040503050406030204" pitchFamily="18" charset="0"/>
                            </a:rPr>
                            <m:t> 300 </m:t>
                          </m:r>
                          <m:r>
                            <a:rPr lang="en-GB" b="0" i="1" smtClean="0">
                              <a:latin typeface="Cambria Math" panose="02040503050406030204" pitchFamily="18" charset="0"/>
                            </a:rPr>
                            <m:t>𝐾</m:t>
                          </m:r>
                          <m:r>
                            <a:rPr lang="en-GB" b="0" i="1" smtClean="0">
                              <a:latin typeface="Cambria Math" panose="02040503050406030204" pitchFamily="18" charset="0"/>
                            </a:rPr>
                            <m:t> </m:t>
                          </m:r>
                          <m:r>
                            <a:rPr lang="en-GB" b="0" i="1" smtClean="0">
                              <a:latin typeface="Cambria Math" panose="02040503050406030204" pitchFamily="18" charset="0"/>
                            </a:rPr>
                            <m:t>𝑡𝑜</m:t>
                          </m:r>
                          <m:r>
                            <a:rPr lang="en-GB" b="0" i="1" smtClean="0">
                              <a:latin typeface="Cambria Math" panose="02040503050406030204" pitchFamily="18" charset="0"/>
                            </a:rPr>
                            <m:t> 90 </m:t>
                          </m:r>
                          <m:r>
                            <a:rPr lang="en-GB" b="0" i="1" smtClean="0">
                              <a:latin typeface="Cambria Math" panose="02040503050406030204" pitchFamily="18" charset="0"/>
                            </a:rPr>
                            <m:t>𝐾</m:t>
                          </m:r>
                        </m:sub>
                      </m:sSub>
                      <m:r>
                        <a:rPr lang="en-GB" b="0" i="1" smtClean="0">
                          <a:latin typeface="Cambria Math" panose="02040503050406030204" pitchFamily="18" charset="0"/>
                        </a:rPr>
                        <m:t>=3.2 </m:t>
                      </m:r>
                      <m:f>
                        <m:fPr>
                          <m:type m:val="lin"/>
                          <m:ctrlPr>
                            <a:rPr lang="en-GB" i="1">
                              <a:latin typeface="Cambria Math" panose="02040503050406030204" pitchFamily="18" charset="0"/>
                            </a:rPr>
                          </m:ctrlPr>
                        </m:fPr>
                        <m:num>
                          <m:r>
                            <a:rPr lang="en-GB" b="0" i="1" smtClean="0">
                              <a:latin typeface="Cambria Math" panose="02040503050406030204" pitchFamily="18" charset="0"/>
                            </a:rPr>
                            <m:t>𝑚𝑚</m:t>
                          </m:r>
                        </m:num>
                        <m:den>
                          <m:r>
                            <a:rPr lang="en-GB" b="0" i="1" smtClean="0">
                              <a:latin typeface="Cambria Math" panose="02040503050406030204" pitchFamily="18" charset="0"/>
                              <a:ea typeface="Cambria Math" panose="02040503050406030204" pitchFamily="18" charset="0"/>
                            </a:rPr>
                            <m:t>𝑚𝑚</m:t>
                          </m:r>
                        </m:den>
                      </m:f>
                    </m:oMath>
                  </m:oMathPara>
                </a14:m>
                <a:endParaRPr lang="en-GB" dirty="0"/>
              </a:p>
            </p:txBody>
          </p:sp>
        </mc:Choice>
        <mc:Fallback xmlns="">
          <p:sp>
            <p:nvSpPr>
              <p:cNvPr id="15" name="TextBox 14">
                <a:extLst>
                  <a:ext uri="{FF2B5EF4-FFF2-40B4-BE49-F238E27FC236}">
                    <a16:creationId xmlns:a16="http://schemas.microsoft.com/office/drawing/2014/main" id="{53B51F5A-8388-6FE4-A05E-B65152519006}"/>
                  </a:ext>
                </a:extLst>
              </p:cNvPr>
              <p:cNvSpPr txBox="1">
                <a:spLocks noRot="1" noChangeAspect="1" noMove="1" noResize="1" noEditPoints="1" noAdjustHandles="1" noChangeArrowheads="1" noChangeShapeType="1" noTextEdit="1"/>
              </p:cNvSpPr>
              <p:nvPr/>
            </p:nvSpPr>
            <p:spPr>
              <a:xfrm>
                <a:off x="7372503" y="1416446"/>
                <a:ext cx="3803147" cy="542649"/>
              </a:xfrm>
              <a:prstGeom prst="rect">
                <a:avLst/>
              </a:prstGeom>
              <a:blipFill>
                <a:blip r:embed="rId3"/>
                <a:stretch>
                  <a:fillRect l="-3205" t="-160674" r="-6090" b="-228090"/>
                </a:stretch>
              </a:blipFill>
            </p:spPr>
            <p:txBody>
              <a:bodyPr/>
              <a:lstStyle/>
              <a:p>
                <a:r>
                  <a:rPr lang="en-GB">
                    <a:noFill/>
                  </a:rPr>
                  <a:t> </a:t>
                </a:r>
              </a:p>
            </p:txBody>
          </p:sp>
        </mc:Fallback>
      </mc:AlternateContent>
      <p:sp>
        <p:nvSpPr>
          <p:cNvPr id="33" name="TextBox 32">
            <a:extLst>
              <a:ext uri="{FF2B5EF4-FFF2-40B4-BE49-F238E27FC236}">
                <a16:creationId xmlns:a16="http://schemas.microsoft.com/office/drawing/2014/main" id="{FF49BEC1-03E5-BB47-0B43-6AE4E9741389}"/>
              </a:ext>
            </a:extLst>
          </p:cNvPr>
          <p:cNvSpPr txBox="1"/>
          <p:nvPr/>
        </p:nvSpPr>
        <p:spPr>
          <a:xfrm>
            <a:off x="483689" y="1128098"/>
            <a:ext cx="6802539" cy="830997"/>
          </a:xfrm>
          <a:prstGeom prst="rect">
            <a:avLst/>
          </a:prstGeom>
          <a:noFill/>
        </p:spPr>
        <p:txBody>
          <a:bodyPr wrap="square" lIns="0" tIns="0" rIns="0" bIns="0" rtlCol="0">
            <a:spAutoFit/>
          </a:bodyPr>
          <a:lstStyle/>
          <a:p>
            <a:pPr algn="l"/>
            <a:r>
              <a:rPr lang="en-GB" dirty="0"/>
              <a:t>CTE of absorbers (2x0.1mm AISI) comes from </a:t>
            </a:r>
            <a:r>
              <a:rPr lang="en-GB" i="1" dirty="0"/>
              <a:t>AbsorbersContractionMeasuredWithStrainGauges_v1.pdf.</a:t>
            </a:r>
          </a:p>
          <a:p>
            <a:pPr algn="l"/>
            <a:r>
              <a:rPr lang="en-GB" dirty="0"/>
              <a:t>The test was performed from RT (300K) to LN2 (77K)</a:t>
            </a:r>
          </a:p>
        </p:txBody>
      </p:sp>
      <p:pic>
        <p:nvPicPr>
          <p:cNvPr id="40" name="Picture 39">
            <a:extLst>
              <a:ext uri="{FF2B5EF4-FFF2-40B4-BE49-F238E27FC236}">
                <a16:creationId xmlns:a16="http://schemas.microsoft.com/office/drawing/2014/main" id="{E3433BC0-D196-BD56-FB7A-FF4D7E8611ED}"/>
              </a:ext>
            </a:extLst>
          </p:cNvPr>
          <p:cNvPicPr>
            <a:picLocks noChangeAspect="1"/>
          </p:cNvPicPr>
          <p:nvPr/>
        </p:nvPicPr>
        <p:blipFill>
          <a:blip r:embed="rId4"/>
          <a:stretch>
            <a:fillRect/>
          </a:stretch>
        </p:blipFill>
        <p:spPr>
          <a:xfrm>
            <a:off x="1221119" y="2348880"/>
            <a:ext cx="4341979" cy="3806365"/>
          </a:xfrm>
          <a:prstGeom prst="rect">
            <a:avLst/>
          </a:prstGeom>
        </p:spPr>
      </p:pic>
      <p:pic>
        <p:nvPicPr>
          <p:cNvPr id="41" name="Picture 40">
            <a:extLst>
              <a:ext uri="{FF2B5EF4-FFF2-40B4-BE49-F238E27FC236}">
                <a16:creationId xmlns:a16="http://schemas.microsoft.com/office/drawing/2014/main" id="{05F077E5-ACC7-8BEF-F153-FD3F6C1AB1D4}"/>
              </a:ext>
            </a:extLst>
          </p:cNvPr>
          <p:cNvPicPr>
            <a:picLocks noChangeAspect="1"/>
          </p:cNvPicPr>
          <p:nvPr/>
        </p:nvPicPr>
        <p:blipFill>
          <a:blip r:embed="rId5"/>
          <a:stretch>
            <a:fillRect/>
          </a:stretch>
        </p:blipFill>
        <p:spPr>
          <a:xfrm>
            <a:off x="6672064" y="2101600"/>
            <a:ext cx="4721007" cy="4149057"/>
          </a:xfrm>
          <a:prstGeom prst="rect">
            <a:avLst/>
          </a:prstGeom>
        </p:spPr>
      </p:pic>
    </p:spTree>
    <p:extLst>
      <p:ext uri="{BB962C8B-B14F-4D97-AF65-F5344CB8AC3E}">
        <p14:creationId xmlns:p14="http://schemas.microsoft.com/office/powerpoint/2010/main" val="1348668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48B41-FA64-3F05-0435-88AAEE2B52E2}"/>
              </a:ext>
            </a:extLst>
          </p:cNvPr>
          <p:cNvSpPr>
            <a:spLocks noGrp="1"/>
          </p:cNvSpPr>
          <p:nvPr>
            <p:ph type="title"/>
          </p:nvPr>
        </p:nvSpPr>
        <p:spPr/>
        <p:txBody>
          <a:bodyPr/>
          <a:lstStyle/>
          <a:p>
            <a:r>
              <a:rPr lang="en-US" dirty="0"/>
              <a:t>Backup 16: </a:t>
            </a:r>
            <a:r>
              <a:rPr lang="en-US" dirty="0" err="1"/>
              <a:t>LAr</a:t>
            </a:r>
            <a:r>
              <a:rPr lang="en-US" dirty="0"/>
              <a:t> and LN2 diagrams</a:t>
            </a:r>
            <a:endParaRPr lang="en-GB" dirty="0"/>
          </a:p>
        </p:txBody>
      </p:sp>
      <p:sp>
        <p:nvSpPr>
          <p:cNvPr id="4" name="Slide Number Placeholder 3">
            <a:extLst>
              <a:ext uri="{FF2B5EF4-FFF2-40B4-BE49-F238E27FC236}">
                <a16:creationId xmlns:a16="http://schemas.microsoft.com/office/drawing/2014/main" id="{A50EDCB6-0D7B-3C4A-D68C-2E35A81C1682}"/>
              </a:ext>
            </a:extLst>
          </p:cNvPr>
          <p:cNvSpPr>
            <a:spLocks noGrp="1"/>
          </p:cNvSpPr>
          <p:nvPr>
            <p:ph type="sldNum" sz="quarter" idx="12"/>
          </p:nvPr>
        </p:nvSpPr>
        <p:spPr/>
        <p:txBody>
          <a:bodyPr/>
          <a:lstStyle/>
          <a:p>
            <a:fld id="{36B5EA5A-BC32-A742-B11B-8E7414D5B535}" type="slidenum">
              <a:rPr lang="en-US" smtClean="0"/>
              <a:pPr/>
              <a:t>38</a:t>
            </a:fld>
            <a:endParaRPr lang="en-US" dirty="0"/>
          </a:p>
        </p:txBody>
      </p:sp>
      <p:pic>
        <p:nvPicPr>
          <p:cNvPr id="7" name="Picture 6">
            <a:extLst>
              <a:ext uri="{FF2B5EF4-FFF2-40B4-BE49-F238E27FC236}">
                <a16:creationId xmlns:a16="http://schemas.microsoft.com/office/drawing/2014/main" id="{95CE21F2-9D4F-72EC-1BEB-F08335AF7005}"/>
              </a:ext>
            </a:extLst>
          </p:cNvPr>
          <p:cNvPicPr>
            <a:picLocks noChangeAspect="1"/>
          </p:cNvPicPr>
          <p:nvPr/>
        </p:nvPicPr>
        <p:blipFill>
          <a:blip r:embed="rId2"/>
          <a:stretch>
            <a:fillRect/>
          </a:stretch>
        </p:blipFill>
        <p:spPr>
          <a:xfrm>
            <a:off x="412167" y="1556792"/>
            <a:ext cx="5817324" cy="4055283"/>
          </a:xfrm>
          <a:prstGeom prst="rect">
            <a:avLst/>
          </a:prstGeom>
        </p:spPr>
      </p:pic>
      <p:pic>
        <p:nvPicPr>
          <p:cNvPr id="8" name="Picture 7">
            <a:extLst>
              <a:ext uri="{FF2B5EF4-FFF2-40B4-BE49-F238E27FC236}">
                <a16:creationId xmlns:a16="http://schemas.microsoft.com/office/drawing/2014/main" id="{EA6F73F8-33CA-4938-4654-F074DCD57A63}"/>
              </a:ext>
            </a:extLst>
          </p:cNvPr>
          <p:cNvPicPr>
            <a:picLocks noChangeAspect="1"/>
          </p:cNvPicPr>
          <p:nvPr/>
        </p:nvPicPr>
        <p:blipFill>
          <a:blip r:embed="rId3"/>
          <a:stretch>
            <a:fillRect/>
          </a:stretch>
        </p:blipFill>
        <p:spPr>
          <a:xfrm>
            <a:off x="6384032" y="1926777"/>
            <a:ext cx="5603599" cy="3315312"/>
          </a:xfrm>
          <a:prstGeom prst="rect">
            <a:avLst/>
          </a:prstGeom>
        </p:spPr>
      </p:pic>
    </p:spTree>
    <p:extLst>
      <p:ext uri="{BB962C8B-B14F-4D97-AF65-F5344CB8AC3E}">
        <p14:creationId xmlns:p14="http://schemas.microsoft.com/office/powerpoint/2010/main" val="4114578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9" y="980728"/>
            <a:ext cx="7312065" cy="5328591"/>
          </a:xfrm>
        </p:spPr>
        <p:txBody>
          <a:bodyPr/>
          <a:lstStyle/>
          <a:p>
            <a:pPr lvl="1"/>
            <a:r>
              <a:rPr lang="en-GB" dirty="0"/>
              <a:t>It is considered a sector of 15º, meaning 64 absorbers out of 1536.</a:t>
            </a:r>
          </a:p>
          <a:p>
            <a:pPr lvl="2">
              <a:buFont typeface="Courier New" panose="02070309020205020404" pitchFamily="49" charset="0"/>
              <a:buChar char="o"/>
            </a:pPr>
            <a:r>
              <a:rPr lang="en-GB" dirty="0"/>
              <a:t>This configuration returns a complete </a:t>
            </a:r>
            <a:r>
              <a:rPr lang="en-GB" i="1" dirty="0"/>
              <a:t>detection zone </a:t>
            </a:r>
            <a:r>
              <a:rPr lang="en-GB" dirty="0"/>
              <a:t>of 200 mm.</a:t>
            </a:r>
          </a:p>
          <a:p>
            <a:pPr lvl="1"/>
            <a:endParaRPr lang="en-US" dirty="0"/>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GB" dirty="0"/>
              <a:t>Test beam prototype</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7" name="Picture 6">
            <a:extLst>
              <a:ext uri="{FF2B5EF4-FFF2-40B4-BE49-F238E27FC236}">
                <a16:creationId xmlns:a16="http://schemas.microsoft.com/office/drawing/2014/main" id="{50E4FD9A-B7D2-B5A2-687E-EAD39B43E816}"/>
              </a:ext>
            </a:extLst>
          </p:cNvPr>
          <p:cNvPicPr>
            <a:picLocks noChangeAspect="1"/>
          </p:cNvPicPr>
          <p:nvPr/>
        </p:nvPicPr>
        <p:blipFill>
          <a:blip r:embed="rId3"/>
          <a:stretch>
            <a:fillRect/>
          </a:stretch>
        </p:blipFill>
        <p:spPr>
          <a:xfrm>
            <a:off x="377269" y="2060848"/>
            <a:ext cx="4716140" cy="3658477"/>
          </a:xfrm>
          <a:prstGeom prst="rect">
            <a:avLst/>
          </a:prstGeom>
        </p:spPr>
      </p:pic>
      <p:pic>
        <p:nvPicPr>
          <p:cNvPr id="9" name="Picture 8">
            <a:extLst>
              <a:ext uri="{FF2B5EF4-FFF2-40B4-BE49-F238E27FC236}">
                <a16:creationId xmlns:a16="http://schemas.microsoft.com/office/drawing/2014/main" id="{C0D5E50B-15F9-03CE-87C2-DE0BE4542117}"/>
              </a:ext>
            </a:extLst>
          </p:cNvPr>
          <p:cNvPicPr>
            <a:picLocks noChangeAspect="1"/>
          </p:cNvPicPr>
          <p:nvPr/>
        </p:nvPicPr>
        <p:blipFill>
          <a:blip r:embed="rId4"/>
          <a:stretch>
            <a:fillRect/>
          </a:stretch>
        </p:blipFill>
        <p:spPr>
          <a:xfrm>
            <a:off x="7753388" y="3171623"/>
            <a:ext cx="3604160" cy="2713938"/>
          </a:xfrm>
          <a:prstGeom prst="rect">
            <a:avLst/>
          </a:prstGeom>
        </p:spPr>
      </p:pic>
      <p:pic>
        <p:nvPicPr>
          <p:cNvPr id="11" name="Picture 10">
            <a:extLst>
              <a:ext uri="{FF2B5EF4-FFF2-40B4-BE49-F238E27FC236}">
                <a16:creationId xmlns:a16="http://schemas.microsoft.com/office/drawing/2014/main" id="{96B89961-0A09-70F4-70B5-C9C83817B712}"/>
              </a:ext>
            </a:extLst>
          </p:cNvPr>
          <p:cNvPicPr>
            <a:picLocks noChangeAspect="1"/>
          </p:cNvPicPr>
          <p:nvPr/>
        </p:nvPicPr>
        <p:blipFill>
          <a:blip r:embed="rId5"/>
          <a:stretch>
            <a:fillRect/>
          </a:stretch>
        </p:blipFill>
        <p:spPr>
          <a:xfrm>
            <a:off x="7760591" y="479401"/>
            <a:ext cx="4186920" cy="2829146"/>
          </a:xfrm>
          <a:prstGeom prst="rect">
            <a:avLst/>
          </a:prstGeom>
        </p:spPr>
      </p:pic>
      <p:pic>
        <p:nvPicPr>
          <p:cNvPr id="12" name="Picture 11">
            <a:extLst>
              <a:ext uri="{FF2B5EF4-FFF2-40B4-BE49-F238E27FC236}">
                <a16:creationId xmlns:a16="http://schemas.microsoft.com/office/drawing/2014/main" id="{D7EA2A82-2E87-75B0-B202-CD250D0521DB}"/>
              </a:ext>
            </a:extLst>
          </p:cNvPr>
          <p:cNvPicPr>
            <a:picLocks noChangeAspect="1"/>
          </p:cNvPicPr>
          <p:nvPr/>
        </p:nvPicPr>
        <p:blipFill>
          <a:blip r:embed="rId6"/>
          <a:stretch>
            <a:fillRect/>
          </a:stretch>
        </p:blipFill>
        <p:spPr>
          <a:xfrm>
            <a:off x="5429058" y="2688690"/>
            <a:ext cx="2185168" cy="1542883"/>
          </a:xfrm>
          <a:prstGeom prst="rect">
            <a:avLst/>
          </a:prstGeom>
          <a:ln w="19050">
            <a:solidFill>
              <a:schemeClr val="tx1"/>
            </a:solidFill>
          </a:ln>
        </p:spPr>
      </p:pic>
      <p:pic>
        <p:nvPicPr>
          <p:cNvPr id="13" name="Picture 12">
            <a:extLst>
              <a:ext uri="{FF2B5EF4-FFF2-40B4-BE49-F238E27FC236}">
                <a16:creationId xmlns:a16="http://schemas.microsoft.com/office/drawing/2014/main" id="{39C17083-688A-06A9-8C09-6D02A8182652}"/>
              </a:ext>
            </a:extLst>
          </p:cNvPr>
          <p:cNvPicPr>
            <a:picLocks noChangeAspect="1"/>
          </p:cNvPicPr>
          <p:nvPr/>
        </p:nvPicPr>
        <p:blipFill>
          <a:blip r:embed="rId7"/>
          <a:stretch>
            <a:fillRect/>
          </a:stretch>
        </p:blipFill>
        <p:spPr>
          <a:xfrm>
            <a:off x="5222988" y="4623677"/>
            <a:ext cx="2443165" cy="1088802"/>
          </a:xfrm>
          <a:prstGeom prst="rect">
            <a:avLst/>
          </a:prstGeom>
          <a:ln w="19050">
            <a:solidFill>
              <a:schemeClr val="tx1"/>
            </a:solidFill>
          </a:ln>
        </p:spPr>
      </p:pic>
      <p:cxnSp>
        <p:nvCxnSpPr>
          <p:cNvPr id="15" name="Straight Arrow Connector 14">
            <a:extLst>
              <a:ext uri="{FF2B5EF4-FFF2-40B4-BE49-F238E27FC236}">
                <a16:creationId xmlns:a16="http://schemas.microsoft.com/office/drawing/2014/main" id="{A1180DA4-3025-01BA-DBB4-C0CFF0224B4E}"/>
              </a:ext>
            </a:extLst>
          </p:cNvPr>
          <p:cNvCxnSpPr>
            <a:cxnSpLocks/>
            <a:stCxn id="16" idx="1"/>
            <a:endCxn id="12" idx="3"/>
          </p:cNvCxnSpPr>
          <p:nvPr/>
        </p:nvCxnSpPr>
        <p:spPr>
          <a:xfrm flipH="1" flipV="1">
            <a:off x="7614226" y="3460132"/>
            <a:ext cx="951823" cy="2076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3BE6077-B07F-0BE5-5F23-C2F90CF2E7D1}"/>
              </a:ext>
            </a:extLst>
          </p:cNvPr>
          <p:cNvSpPr/>
          <p:nvPr/>
        </p:nvSpPr>
        <p:spPr>
          <a:xfrm>
            <a:off x="8566049" y="3536996"/>
            <a:ext cx="338263" cy="26155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CB4F711F-CEB8-63F6-1307-E061E8122B7C}"/>
              </a:ext>
            </a:extLst>
          </p:cNvPr>
          <p:cNvCxnSpPr>
            <a:cxnSpLocks/>
            <a:stCxn id="20" idx="1"/>
          </p:cNvCxnSpPr>
          <p:nvPr/>
        </p:nvCxnSpPr>
        <p:spPr>
          <a:xfrm flipH="1">
            <a:off x="7666153" y="4814428"/>
            <a:ext cx="2766046" cy="53942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27E32EC-10DB-2E97-C84C-A0CF96F1D08A}"/>
              </a:ext>
            </a:extLst>
          </p:cNvPr>
          <p:cNvSpPr/>
          <p:nvPr/>
        </p:nvSpPr>
        <p:spPr>
          <a:xfrm>
            <a:off x="10432199" y="4732019"/>
            <a:ext cx="338263" cy="1648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4">
            <a:extLst>
              <a:ext uri="{FF2B5EF4-FFF2-40B4-BE49-F238E27FC236}">
                <a16:creationId xmlns:a16="http://schemas.microsoft.com/office/drawing/2014/main" id="{61DD730E-91F2-1F4C-4274-85A429A244AF}"/>
              </a:ext>
            </a:extLst>
          </p:cNvPr>
          <p:cNvSpPr>
            <a:spLocks noGrp="1"/>
          </p:cNvSpPr>
          <p:nvPr>
            <p:ph type="ftr" sz="quarter" idx="3"/>
          </p:nvPr>
        </p:nvSpPr>
        <p:spPr>
          <a:xfrm>
            <a:off x="4259262" y="6383848"/>
            <a:ext cx="6572221" cy="365125"/>
          </a:xfrm>
        </p:spPr>
        <p:txBody>
          <a:bodyPr/>
          <a:lstStyle/>
          <a:p>
            <a:r>
              <a:rPr lang="en-US" dirty="0"/>
              <a:t>ALLEGRO: Noble-liquid calorimeter. Mechanics</a:t>
            </a:r>
          </a:p>
        </p:txBody>
      </p:sp>
      <p:sp>
        <p:nvSpPr>
          <p:cNvPr id="17" name="Date Placeholder 5">
            <a:extLst>
              <a:ext uri="{FF2B5EF4-FFF2-40B4-BE49-F238E27FC236}">
                <a16:creationId xmlns:a16="http://schemas.microsoft.com/office/drawing/2014/main" id="{C317340D-CF3D-CDE1-C7A9-396DC482195C}"/>
              </a:ext>
            </a:extLst>
          </p:cNvPr>
          <p:cNvSpPr>
            <a:spLocks noGrp="1"/>
          </p:cNvSpPr>
          <p:nvPr>
            <p:ph type="dt" sz="half" idx="2"/>
          </p:nvPr>
        </p:nvSpPr>
        <p:spPr>
          <a:xfrm>
            <a:off x="2495600" y="6378349"/>
            <a:ext cx="1620788" cy="365125"/>
          </a:xfrm>
        </p:spPr>
        <p:txBody>
          <a:bodyPr/>
          <a:lstStyle/>
          <a:p>
            <a:r>
              <a:rPr lang="de-CH" dirty="0"/>
              <a:t>03/04/2025</a:t>
            </a:r>
            <a:endParaRPr lang="en-US" dirty="0"/>
          </a:p>
        </p:txBody>
      </p:sp>
    </p:spTree>
    <p:extLst>
      <p:ext uri="{BB962C8B-B14F-4D97-AF65-F5344CB8AC3E}">
        <p14:creationId xmlns:p14="http://schemas.microsoft.com/office/powerpoint/2010/main" val="333429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335360" y="980728"/>
            <a:ext cx="9164165" cy="5328591"/>
          </a:xfrm>
        </p:spPr>
        <p:txBody>
          <a:bodyPr/>
          <a:lstStyle/>
          <a:p>
            <a:pPr lvl="1"/>
            <a:r>
              <a:rPr lang="en-GB" dirty="0"/>
              <a:t>First study for the needed external rings was made by considering a half barrel of 63 ton and 7 rings. </a:t>
            </a:r>
            <a:r>
              <a:rPr lang="en-GB" i="1" dirty="0"/>
              <a:t>63 ton = 65 ton (detection zone) + 10 ton (others) – 12 ton (Archimedes)</a:t>
            </a:r>
          </a:p>
          <a:p>
            <a:pPr lvl="1"/>
            <a:r>
              <a:rPr lang="en-GB" dirty="0"/>
              <a:t>Only one ring, modelled by 1D elements, is studied. So, the load is 9 ton.</a:t>
            </a:r>
          </a:p>
          <a:p>
            <a:pPr lvl="1"/>
            <a:r>
              <a:rPr lang="en-GB" dirty="0"/>
              <a:t>Displacements out of the plane of the ring are constrained and the ring is supported vertically in the sides, simulating the rails.</a:t>
            </a:r>
          </a:p>
          <a:p>
            <a:pPr lvl="1"/>
            <a:r>
              <a:rPr lang="en-GB" dirty="0"/>
              <a:t>Maximum displacement would be less than 3 mm if the inertia is about 8.5 E+6 mm</a:t>
            </a:r>
            <a:r>
              <a:rPr lang="en-GB" baseline="30000" dirty="0"/>
              <a:t>4</a:t>
            </a:r>
            <a:r>
              <a:rPr lang="en-GB" dirty="0"/>
              <a:t>.</a:t>
            </a:r>
          </a:p>
          <a:p>
            <a:pPr lvl="1"/>
            <a:r>
              <a:rPr lang="en-US" dirty="0"/>
              <a:t>The section showed was selected as starting point for future analyses.</a:t>
            </a:r>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2"/>
            <a:ext cx="11376025" cy="612000"/>
          </a:xfrm>
        </p:spPr>
        <p:txBody>
          <a:bodyPr/>
          <a:lstStyle/>
          <a:p>
            <a:r>
              <a:rPr lang="en-GB" dirty="0"/>
              <a:t>External rings first approach</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5</a:t>
            </a:fld>
            <a:endParaRPr lang="en-US" dirty="0"/>
          </a:p>
        </p:txBody>
      </p:sp>
      <p:pic>
        <p:nvPicPr>
          <p:cNvPr id="7" name="Picture 6" descr="Diagram&#10;&#10;Description automatically generated">
            <a:extLst>
              <a:ext uri="{FF2B5EF4-FFF2-40B4-BE49-F238E27FC236}">
                <a16:creationId xmlns:a16="http://schemas.microsoft.com/office/drawing/2014/main" id="{0BED5B13-95FC-BDFC-8703-A9D919884EA1}"/>
              </a:ext>
            </a:extLst>
          </p:cNvPr>
          <p:cNvPicPr>
            <a:picLocks noChangeAspect="1"/>
          </p:cNvPicPr>
          <p:nvPr/>
        </p:nvPicPr>
        <p:blipFill>
          <a:blip r:embed="rId3"/>
          <a:stretch>
            <a:fillRect/>
          </a:stretch>
        </p:blipFill>
        <p:spPr>
          <a:xfrm>
            <a:off x="8061572" y="3663676"/>
            <a:ext cx="3576173" cy="2566438"/>
          </a:xfrm>
          <a:prstGeom prst="rect">
            <a:avLst/>
          </a:prstGeom>
        </p:spPr>
      </p:pic>
      <p:pic>
        <p:nvPicPr>
          <p:cNvPr id="8" name="Picture 7">
            <a:extLst>
              <a:ext uri="{FF2B5EF4-FFF2-40B4-BE49-F238E27FC236}">
                <a16:creationId xmlns:a16="http://schemas.microsoft.com/office/drawing/2014/main" id="{8829E5D9-5D73-8799-B5E1-D524C39BBD29}"/>
              </a:ext>
            </a:extLst>
          </p:cNvPr>
          <p:cNvPicPr>
            <a:picLocks noChangeAspect="1"/>
          </p:cNvPicPr>
          <p:nvPr/>
        </p:nvPicPr>
        <p:blipFill>
          <a:blip r:embed="rId4"/>
          <a:stretch>
            <a:fillRect/>
          </a:stretch>
        </p:blipFill>
        <p:spPr>
          <a:xfrm>
            <a:off x="4229206" y="3750083"/>
            <a:ext cx="3594986" cy="2422839"/>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A3381FA-2B75-7B39-3EF8-B202E97BFE6D}"/>
                  </a:ext>
                </a:extLst>
              </p:cNvPr>
              <p:cNvSpPr txBox="1"/>
              <p:nvPr/>
            </p:nvSpPr>
            <p:spPr>
              <a:xfrm>
                <a:off x="9940861" y="3233214"/>
                <a:ext cx="2059795" cy="304442"/>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𝑦𝑦</m:t>
                          </m:r>
                        </m:sub>
                      </m:sSub>
                      <m:r>
                        <a:rPr lang="en-GB" b="0" i="1" smtClean="0">
                          <a:latin typeface="Cambria Math" panose="02040503050406030204" pitchFamily="18" charset="0"/>
                        </a:rPr>
                        <m:t>=8.5</m:t>
                      </m:r>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10</m:t>
                          </m:r>
                        </m:e>
                        <m:sup>
                          <m:r>
                            <a:rPr lang="es-ES" b="0" i="1" smtClean="0">
                              <a:latin typeface="Cambria Math" panose="02040503050406030204" pitchFamily="18" charset="0"/>
                            </a:rPr>
                            <m:t>6</m:t>
                          </m:r>
                        </m:sup>
                      </m:sSup>
                      <m:r>
                        <a:rPr lang="es-ES" b="0" i="1" smtClean="0">
                          <a:latin typeface="Cambria Math" panose="02040503050406030204" pitchFamily="18" charset="0"/>
                        </a:rPr>
                        <m:t> </m:t>
                      </m:r>
                      <m:r>
                        <a:rPr lang="es-ES" b="0" i="1" smtClean="0">
                          <a:latin typeface="Cambria Math" panose="02040503050406030204" pitchFamily="18" charset="0"/>
                        </a:rPr>
                        <m:t>𝑚</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4</m:t>
                          </m:r>
                        </m:sup>
                      </m:sSup>
                    </m:oMath>
                  </m:oMathPara>
                </a14:m>
                <a:endParaRPr lang="en-GB" dirty="0"/>
              </a:p>
            </p:txBody>
          </p:sp>
        </mc:Choice>
        <mc:Fallback xmlns="">
          <p:sp>
            <p:nvSpPr>
              <p:cNvPr id="12" name="TextBox 11">
                <a:extLst>
                  <a:ext uri="{FF2B5EF4-FFF2-40B4-BE49-F238E27FC236}">
                    <a16:creationId xmlns:a16="http://schemas.microsoft.com/office/drawing/2014/main" id="{FA3381FA-2B75-7B39-3EF8-B202E97BFE6D}"/>
                  </a:ext>
                </a:extLst>
              </p:cNvPr>
              <p:cNvSpPr txBox="1">
                <a:spLocks noRot="1" noChangeAspect="1" noMove="1" noResize="1" noEditPoints="1" noAdjustHandles="1" noChangeArrowheads="1" noChangeShapeType="1" noTextEdit="1"/>
              </p:cNvSpPr>
              <p:nvPr/>
            </p:nvSpPr>
            <p:spPr>
              <a:xfrm>
                <a:off x="9940861" y="3233214"/>
                <a:ext cx="2059795" cy="304442"/>
              </a:xfrm>
              <a:prstGeom prst="rect">
                <a:avLst/>
              </a:prstGeom>
              <a:blipFill>
                <a:blip r:embed="rId7"/>
                <a:stretch>
                  <a:fillRect l="-2071" r="-296" b="-20000"/>
                </a:stretch>
              </a:blipFill>
            </p:spPr>
            <p:txBody>
              <a:bodyPr/>
              <a:lstStyle/>
              <a:p>
                <a:r>
                  <a:rPr lang="en-GB">
                    <a:noFill/>
                  </a:rPr>
                  <a:t> </a:t>
                </a:r>
              </a:p>
            </p:txBody>
          </p:sp>
        </mc:Fallback>
      </mc:AlternateContent>
      <p:pic>
        <p:nvPicPr>
          <p:cNvPr id="14" name="Picture 13">
            <a:extLst>
              <a:ext uri="{FF2B5EF4-FFF2-40B4-BE49-F238E27FC236}">
                <a16:creationId xmlns:a16="http://schemas.microsoft.com/office/drawing/2014/main" id="{71E9351A-F3A9-CA21-0035-77FDB28F2B16}"/>
              </a:ext>
            </a:extLst>
          </p:cNvPr>
          <p:cNvPicPr>
            <a:picLocks noChangeAspect="1"/>
          </p:cNvPicPr>
          <p:nvPr/>
        </p:nvPicPr>
        <p:blipFill>
          <a:blip r:embed="rId8"/>
          <a:stretch>
            <a:fillRect/>
          </a:stretch>
        </p:blipFill>
        <p:spPr>
          <a:xfrm>
            <a:off x="9783431" y="592247"/>
            <a:ext cx="2217225" cy="2566438"/>
          </a:xfrm>
          <a:prstGeom prst="rect">
            <a:avLst/>
          </a:prstGeom>
        </p:spPr>
      </p:pic>
      <p:sp>
        <p:nvSpPr>
          <p:cNvPr id="9" name="Footer Placeholder 4">
            <a:extLst>
              <a:ext uri="{FF2B5EF4-FFF2-40B4-BE49-F238E27FC236}">
                <a16:creationId xmlns:a16="http://schemas.microsoft.com/office/drawing/2014/main" id="{6FEF9F07-E859-51C8-0453-6017F5394584}"/>
              </a:ext>
            </a:extLst>
          </p:cNvPr>
          <p:cNvSpPr>
            <a:spLocks noGrp="1"/>
          </p:cNvSpPr>
          <p:nvPr>
            <p:ph type="ftr" sz="quarter" idx="3"/>
          </p:nvPr>
        </p:nvSpPr>
        <p:spPr>
          <a:xfrm>
            <a:off x="4259262" y="6383848"/>
            <a:ext cx="6572221" cy="365125"/>
          </a:xfrm>
        </p:spPr>
        <p:txBody>
          <a:bodyPr/>
          <a:lstStyle/>
          <a:p>
            <a:r>
              <a:rPr lang="en-US" dirty="0"/>
              <a:t>ALLEGRO: Noble-liquid calorimeter. Mechanics</a:t>
            </a:r>
          </a:p>
        </p:txBody>
      </p:sp>
      <p:sp>
        <p:nvSpPr>
          <p:cNvPr id="15" name="Date Placeholder 5">
            <a:extLst>
              <a:ext uri="{FF2B5EF4-FFF2-40B4-BE49-F238E27FC236}">
                <a16:creationId xmlns:a16="http://schemas.microsoft.com/office/drawing/2014/main" id="{B9F8AA46-26DF-D74B-661B-4587034A5AE2}"/>
              </a:ext>
            </a:extLst>
          </p:cNvPr>
          <p:cNvSpPr>
            <a:spLocks noGrp="1"/>
          </p:cNvSpPr>
          <p:nvPr>
            <p:ph type="dt" sz="half" idx="2"/>
          </p:nvPr>
        </p:nvSpPr>
        <p:spPr>
          <a:xfrm>
            <a:off x="2495600" y="6378349"/>
            <a:ext cx="1620788" cy="365125"/>
          </a:xfrm>
        </p:spPr>
        <p:txBody>
          <a:bodyPr/>
          <a:lstStyle/>
          <a:p>
            <a:r>
              <a:rPr lang="de-CH" dirty="0"/>
              <a:t>03/04/2025</a:t>
            </a:r>
            <a:endParaRPr lang="en-US" dirty="0"/>
          </a:p>
        </p:txBody>
      </p:sp>
      <p:pic>
        <p:nvPicPr>
          <p:cNvPr id="10" name="Picture 9">
            <a:extLst>
              <a:ext uri="{FF2B5EF4-FFF2-40B4-BE49-F238E27FC236}">
                <a16:creationId xmlns:a16="http://schemas.microsoft.com/office/drawing/2014/main" id="{FEBAFEA9-5C2B-EEED-E449-A11C997BDB1C}"/>
              </a:ext>
            </a:extLst>
          </p:cNvPr>
          <p:cNvPicPr/>
          <p:nvPr/>
        </p:nvPicPr>
        <p:blipFill>
          <a:blip r:embed="rId9"/>
          <a:stretch>
            <a:fillRect/>
          </a:stretch>
        </p:blipFill>
        <p:spPr>
          <a:xfrm>
            <a:off x="666153" y="3537656"/>
            <a:ext cx="2849666" cy="2572045"/>
          </a:xfrm>
          <a:prstGeom prst="rect">
            <a:avLst/>
          </a:prstGeom>
        </p:spPr>
      </p:pic>
      <p:sp>
        <p:nvSpPr>
          <p:cNvPr id="5" name="TextBox 4">
            <a:extLst>
              <a:ext uri="{FF2B5EF4-FFF2-40B4-BE49-F238E27FC236}">
                <a16:creationId xmlns:a16="http://schemas.microsoft.com/office/drawing/2014/main" id="{522DB349-CB8F-FECC-8C7F-01B3F6290EB4}"/>
              </a:ext>
            </a:extLst>
          </p:cNvPr>
          <p:cNvSpPr txBox="1"/>
          <p:nvPr/>
        </p:nvSpPr>
        <p:spPr>
          <a:xfrm>
            <a:off x="2613329" y="3591013"/>
            <a:ext cx="1314400" cy="215444"/>
          </a:xfrm>
          <a:prstGeom prst="rect">
            <a:avLst/>
          </a:prstGeom>
          <a:noFill/>
        </p:spPr>
        <p:txBody>
          <a:bodyPr wrap="square" lIns="0" tIns="0" rIns="0" bIns="0" rtlCol="0">
            <a:spAutoFit/>
          </a:bodyPr>
          <a:lstStyle/>
          <a:p>
            <a:pPr algn="l"/>
            <a:r>
              <a:rPr lang="en-GB" sz="1400" dirty="0">
                <a:solidFill>
                  <a:srgbClr val="000000"/>
                </a:solidFill>
              </a:rPr>
              <a:t>External rings</a:t>
            </a:r>
          </a:p>
        </p:txBody>
      </p:sp>
      <p:cxnSp>
        <p:nvCxnSpPr>
          <p:cNvPr id="16" name="Straight Arrow Connector 15">
            <a:extLst>
              <a:ext uri="{FF2B5EF4-FFF2-40B4-BE49-F238E27FC236}">
                <a16:creationId xmlns:a16="http://schemas.microsoft.com/office/drawing/2014/main" id="{71EEEB99-9CA3-6796-1FFB-F791B88F86DD}"/>
              </a:ext>
            </a:extLst>
          </p:cNvPr>
          <p:cNvCxnSpPr>
            <a:cxnSpLocks/>
          </p:cNvCxnSpPr>
          <p:nvPr/>
        </p:nvCxnSpPr>
        <p:spPr>
          <a:xfrm flipH="1">
            <a:off x="2639616" y="3806457"/>
            <a:ext cx="216024" cy="19860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512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90" y="980728"/>
            <a:ext cx="8496322" cy="1597063"/>
          </a:xfrm>
        </p:spPr>
        <p:txBody>
          <a:bodyPr/>
          <a:lstStyle/>
          <a:p>
            <a:pPr marL="0" lvl="1" indent="0">
              <a:buNone/>
            </a:pPr>
            <a:r>
              <a:rPr lang="en-US" dirty="0"/>
              <a:t>The liquid argon is between electrodes and absorbers. So, it is important that the gap remains the same as expected.</a:t>
            </a:r>
          </a:p>
          <a:p>
            <a:pPr marL="0" lvl="1" indent="0">
              <a:buNone/>
            </a:pPr>
            <a:r>
              <a:rPr lang="en-US" dirty="0"/>
              <a:t>Pins were proposed and a study was made to estimate how many spacers are needed to maintain an acceptable deformation.</a:t>
            </a:r>
          </a:p>
          <a:p>
            <a:pPr marL="0" lvl="1" indent="0">
              <a:buNone/>
            </a:pPr>
            <a:r>
              <a:rPr lang="en-GB" dirty="0"/>
              <a:t>This deflection depends only on the region of the absorber between the pins.</a:t>
            </a:r>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394774" y="373593"/>
            <a:ext cx="11376025" cy="607135"/>
          </a:xfrm>
        </p:spPr>
        <p:txBody>
          <a:bodyPr/>
          <a:lstStyle/>
          <a:p>
            <a:r>
              <a:rPr lang="en-GB" dirty="0"/>
              <a:t>How many spacers are needed?</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6</a:t>
            </a:fld>
            <a:endParaRPr lang="en-US" dirty="0"/>
          </a:p>
        </p:txBody>
      </p:sp>
      <p:pic>
        <p:nvPicPr>
          <p:cNvPr id="7" name="Picture 6">
            <a:extLst>
              <a:ext uri="{FF2B5EF4-FFF2-40B4-BE49-F238E27FC236}">
                <a16:creationId xmlns:a16="http://schemas.microsoft.com/office/drawing/2014/main" id="{7C26AE39-53A3-0C0F-67C8-1DE33DECD18A}"/>
              </a:ext>
            </a:extLst>
          </p:cNvPr>
          <p:cNvPicPr>
            <a:picLocks noChangeAspect="1"/>
          </p:cNvPicPr>
          <p:nvPr/>
        </p:nvPicPr>
        <p:blipFill>
          <a:blip r:embed="rId3"/>
          <a:stretch>
            <a:fillRect/>
          </a:stretch>
        </p:blipFill>
        <p:spPr>
          <a:xfrm>
            <a:off x="4367807" y="3526424"/>
            <a:ext cx="7402991" cy="2536038"/>
          </a:xfrm>
          <a:prstGeom prst="rect">
            <a:avLst/>
          </a:prstGeom>
        </p:spPr>
      </p:pic>
      <p:pic>
        <p:nvPicPr>
          <p:cNvPr id="8" name="Picture 7">
            <a:extLst>
              <a:ext uri="{FF2B5EF4-FFF2-40B4-BE49-F238E27FC236}">
                <a16:creationId xmlns:a16="http://schemas.microsoft.com/office/drawing/2014/main" id="{D76C551B-CDF2-B826-C92B-4672B6FBCD12}"/>
              </a:ext>
            </a:extLst>
          </p:cNvPr>
          <p:cNvPicPr>
            <a:picLocks noChangeAspect="1"/>
          </p:cNvPicPr>
          <p:nvPr/>
        </p:nvPicPr>
        <p:blipFill>
          <a:blip r:embed="rId4"/>
          <a:stretch>
            <a:fillRect/>
          </a:stretch>
        </p:blipFill>
        <p:spPr>
          <a:xfrm>
            <a:off x="9078299" y="1052736"/>
            <a:ext cx="2841023" cy="1466335"/>
          </a:xfrm>
          <a:prstGeom prst="rect">
            <a:avLst/>
          </a:prstGeom>
        </p:spPr>
      </p:pic>
      <p:sp>
        <p:nvSpPr>
          <p:cNvPr id="9" name="Content Placeholder 1">
            <a:extLst>
              <a:ext uri="{FF2B5EF4-FFF2-40B4-BE49-F238E27FC236}">
                <a16:creationId xmlns:a16="http://schemas.microsoft.com/office/drawing/2014/main" id="{E05CDCE2-6847-76DD-F176-80C67B277BEA}"/>
              </a:ext>
            </a:extLst>
          </p:cNvPr>
          <p:cNvSpPr txBox="1">
            <a:spLocks/>
          </p:cNvSpPr>
          <p:nvPr/>
        </p:nvSpPr>
        <p:spPr>
          <a:xfrm>
            <a:off x="407990" y="2677993"/>
            <a:ext cx="11427926" cy="748229"/>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None/>
            </a:pPr>
            <a:r>
              <a:rPr lang="en-GB" dirty="0"/>
              <a:t>Symmetry conditions are applied in the edges and the displacement in the vertex are set to zero.</a:t>
            </a:r>
          </a:p>
          <a:p>
            <a:pPr marL="0" lvl="1" indent="0">
              <a:buNone/>
            </a:pPr>
            <a:r>
              <a:rPr lang="en-GB" dirty="0">
                <a:solidFill>
                  <a:srgbClr val="2F2F2F"/>
                </a:solidFill>
              </a:rPr>
              <a:t>Distance of 200 mm seems acceptable, as the normal deformation remains less than 50 </a:t>
            </a:r>
            <a:r>
              <a:rPr lang="el-GR" dirty="0">
                <a:solidFill>
                  <a:srgbClr val="2F2F2F"/>
                </a:solidFill>
              </a:rPr>
              <a:t>μ</a:t>
            </a:r>
            <a:r>
              <a:rPr lang="en-GB" dirty="0">
                <a:solidFill>
                  <a:srgbClr val="2F2F2F"/>
                </a:solidFill>
              </a:rPr>
              <a:t>m.</a:t>
            </a:r>
          </a:p>
          <a:p>
            <a:pPr lvl="1"/>
            <a:endParaRPr lang="en-US" dirty="0"/>
          </a:p>
        </p:txBody>
      </p:sp>
      <p:pic>
        <p:nvPicPr>
          <p:cNvPr id="11" name="Picture 10">
            <a:extLst>
              <a:ext uri="{FF2B5EF4-FFF2-40B4-BE49-F238E27FC236}">
                <a16:creationId xmlns:a16="http://schemas.microsoft.com/office/drawing/2014/main" id="{264B6346-CAE5-0EEA-D47E-00C6416F185E}"/>
              </a:ext>
            </a:extLst>
          </p:cNvPr>
          <p:cNvPicPr>
            <a:picLocks noChangeAspect="1"/>
          </p:cNvPicPr>
          <p:nvPr/>
        </p:nvPicPr>
        <p:blipFill>
          <a:blip r:embed="rId5"/>
          <a:stretch>
            <a:fillRect/>
          </a:stretch>
        </p:blipFill>
        <p:spPr>
          <a:xfrm>
            <a:off x="377742" y="3933056"/>
            <a:ext cx="3846050" cy="1605308"/>
          </a:xfrm>
          <a:prstGeom prst="rect">
            <a:avLst/>
          </a:prstGeom>
        </p:spPr>
      </p:pic>
      <p:sp>
        <p:nvSpPr>
          <p:cNvPr id="10" name="Footer Placeholder 4">
            <a:extLst>
              <a:ext uri="{FF2B5EF4-FFF2-40B4-BE49-F238E27FC236}">
                <a16:creationId xmlns:a16="http://schemas.microsoft.com/office/drawing/2014/main" id="{50460B82-35CC-D0B2-46C7-9CF929245CA6}"/>
              </a:ext>
            </a:extLst>
          </p:cNvPr>
          <p:cNvSpPr>
            <a:spLocks noGrp="1"/>
          </p:cNvSpPr>
          <p:nvPr>
            <p:ph type="ftr" sz="quarter" idx="3"/>
          </p:nvPr>
        </p:nvSpPr>
        <p:spPr>
          <a:xfrm>
            <a:off x="4259262" y="6383848"/>
            <a:ext cx="6572221" cy="365125"/>
          </a:xfrm>
        </p:spPr>
        <p:txBody>
          <a:bodyPr/>
          <a:lstStyle/>
          <a:p>
            <a:r>
              <a:rPr lang="en-US" dirty="0"/>
              <a:t>ALLEGRO: Noble-liquid calorimeter. Mechanics</a:t>
            </a:r>
          </a:p>
        </p:txBody>
      </p:sp>
      <p:sp>
        <p:nvSpPr>
          <p:cNvPr id="13" name="Date Placeholder 5">
            <a:extLst>
              <a:ext uri="{FF2B5EF4-FFF2-40B4-BE49-F238E27FC236}">
                <a16:creationId xmlns:a16="http://schemas.microsoft.com/office/drawing/2014/main" id="{2A4966C0-8C88-A36A-59BC-BA324922C043}"/>
              </a:ext>
            </a:extLst>
          </p:cNvPr>
          <p:cNvSpPr>
            <a:spLocks noGrp="1"/>
          </p:cNvSpPr>
          <p:nvPr>
            <p:ph type="dt" sz="half" idx="2"/>
          </p:nvPr>
        </p:nvSpPr>
        <p:spPr>
          <a:xfrm>
            <a:off x="3143672" y="6378349"/>
            <a:ext cx="972716" cy="365125"/>
          </a:xfrm>
        </p:spPr>
        <p:txBody>
          <a:bodyPr/>
          <a:lstStyle/>
          <a:p>
            <a:r>
              <a:rPr lang="de-CH"/>
              <a:t>03/04/2025</a:t>
            </a:r>
            <a:endParaRPr lang="en-US" dirty="0"/>
          </a:p>
        </p:txBody>
      </p:sp>
    </p:spTree>
    <p:extLst>
      <p:ext uri="{BB962C8B-B14F-4D97-AF65-F5344CB8AC3E}">
        <p14:creationId xmlns:p14="http://schemas.microsoft.com/office/powerpoint/2010/main" val="277469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4AD9F-5586-9E44-FB2E-972362959EB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15356-350A-F15A-2F9B-FCAB78EB968E}"/>
              </a:ext>
            </a:extLst>
          </p:cNvPr>
          <p:cNvSpPr>
            <a:spLocks noGrp="1"/>
          </p:cNvSpPr>
          <p:nvPr>
            <p:ph idx="1"/>
          </p:nvPr>
        </p:nvSpPr>
        <p:spPr>
          <a:xfrm>
            <a:off x="407989" y="980728"/>
            <a:ext cx="11304635" cy="5328591"/>
          </a:xfrm>
        </p:spPr>
        <p:txBody>
          <a:bodyPr/>
          <a:lstStyle/>
          <a:p>
            <a:pPr lvl="1" algn="just"/>
            <a:r>
              <a:rPr lang="en-GB" sz="1800" dirty="0"/>
              <a:t>A FEM of a 2 meters long </a:t>
            </a:r>
            <a:r>
              <a:rPr lang="en-GB" sz="1800" dirty="0" err="1"/>
              <a:t>ecal</a:t>
            </a:r>
            <a:r>
              <a:rPr lang="en-GB" sz="1800" dirty="0"/>
              <a:t> is built. Rings are placed each 500 mm and spacers each 200 mm.</a:t>
            </a:r>
            <a:endParaRPr lang="en-US" sz="1800" dirty="0"/>
          </a:p>
        </p:txBody>
      </p:sp>
      <p:pic>
        <p:nvPicPr>
          <p:cNvPr id="9" name="Picture 8">
            <a:extLst>
              <a:ext uri="{FF2B5EF4-FFF2-40B4-BE49-F238E27FC236}">
                <a16:creationId xmlns:a16="http://schemas.microsoft.com/office/drawing/2014/main" id="{43840BD7-EF4E-2E87-F956-525D2B705838}"/>
              </a:ext>
            </a:extLst>
          </p:cNvPr>
          <p:cNvPicPr>
            <a:picLocks noChangeAspect="1"/>
          </p:cNvPicPr>
          <p:nvPr/>
        </p:nvPicPr>
        <p:blipFill>
          <a:blip r:embed="rId3"/>
          <a:stretch>
            <a:fillRect/>
          </a:stretch>
        </p:blipFill>
        <p:spPr>
          <a:xfrm>
            <a:off x="8892567" y="1350778"/>
            <a:ext cx="2583304" cy="2223283"/>
          </a:xfrm>
          <a:prstGeom prst="rect">
            <a:avLst/>
          </a:prstGeom>
        </p:spPr>
      </p:pic>
      <p:sp>
        <p:nvSpPr>
          <p:cNvPr id="3" name="Title 2">
            <a:extLst>
              <a:ext uri="{FF2B5EF4-FFF2-40B4-BE49-F238E27FC236}">
                <a16:creationId xmlns:a16="http://schemas.microsoft.com/office/drawing/2014/main" id="{460DF593-3630-9611-05B6-AC36DAADD640}"/>
              </a:ext>
            </a:extLst>
          </p:cNvPr>
          <p:cNvSpPr>
            <a:spLocks noGrp="1"/>
          </p:cNvSpPr>
          <p:nvPr>
            <p:ph type="title"/>
          </p:nvPr>
        </p:nvSpPr>
        <p:spPr>
          <a:xfrm>
            <a:off x="402111" y="245113"/>
            <a:ext cx="11376025" cy="607135"/>
          </a:xfrm>
        </p:spPr>
        <p:txBody>
          <a:bodyPr/>
          <a:lstStyle/>
          <a:p>
            <a:r>
              <a:rPr lang="en-GB" dirty="0"/>
              <a:t>Mechanical analysis: 2 meters FEA</a:t>
            </a:r>
            <a:endParaRPr lang="en-US" dirty="0"/>
          </a:p>
        </p:txBody>
      </p:sp>
      <p:sp>
        <p:nvSpPr>
          <p:cNvPr id="6" name="Slide Number Placeholder 5">
            <a:extLst>
              <a:ext uri="{FF2B5EF4-FFF2-40B4-BE49-F238E27FC236}">
                <a16:creationId xmlns:a16="http://schemas.microsoft.com/office/drawing/2014/main" id="{48860243-538D-D8A7-9136-1755A0ED89CF}"/>
              </a:ext>
            </a:extLst>
          </p:cNvPr>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7" name="Picture 6">
            <a:extLst>
              <a:ext uri="{FF2B5EF4-FFF2-40B4-BE49-F238E27FC236}">
                <a16:creationId xmlns:a16="http://schemas.microsoft.com/office/drawing/2014/main" id="{E671934F-EBAE-0BDE-F8B9-BD312C4D2D58}"/>
              </a:ext>
            </a:extLst>
          </p:cNvPr>
          <p:cNvPicPr>
            <a:picLocks noChangeAspect="1"/>
          </p:cNvPicPr>
          <p:nvPr/>
        </p:nvPicPr>
        <p:blipFill>
          <a:blip r:embed="rId4"/>
          <a:stretch>
            <a:fillRect/>
          </a:stretch>
        </p:blipFill>
        <p:spPr>
          <a:xfrm>
            <a:off x="479376" y="1292350"/>
            <a:ext cx="3176686" cy="2206375"/>
          </a:xfrm>
          <a:prstGeom prst="rect">
            <a:avLst/>
          </a:prstGeom>
        </p:spPr>
      </p:pic>
      <p:pic>
        <p:nvPicPr>
          <p:cNvPr id="8" name="Picture 7">
            <a:extLst>
              <a:ext uri="{FF2B5EF4-FFF2-40B4-BE49-F238E27FC236}">
                <a16:creationId xmlns:a16="http://schemas.microsoft.com/office/drawing/2014/main" id="{2024A3D4-C6E7-8E2F-49B0-31B6C5FED804}"/>
              </a:ext>
            </a:extLst>
          </p:cNvPr>
          <p:cNvPicPr>
            <a:picLocks noChangeAspect="1"/>
          </p:cNvPicPr>
          <p:nvPr/>
        </p:nvPicPr>
        <p:blipFill>
          <a:blip r:embed="rId5"/>
          <a:stretch>
            <a:fillRect/>
          </a:stretch>
        </p:blipFill>
        <p:spPr>
          <a:xfrm>
            <a:off x="3972662" y="1639447"/>
            <a:ext cx="4603304" cy="1625900"/>
          </a:xfrm>
          <a:prstGeom prst="rect">
            <a:avLst/>
          </a:prstGeom>
        </p:spPr>
      </p:pic>
      <p:sp>
        <p:nvSpPr>
          <p:cNvPr id="12" name="TextBox 11">
            <a:extLst>
              <a:ext uri="{FF2B5EF4-FFF2-40B4-BE49-F238E27FC236}">
                <a16:creationId xmlns:a16="http://schemas.microsoft.com/office/drawing/2014/main" id="{4D0B2595-0AAC-8D47-8054-391D5947711D}"/>
              </a:ext>
            </a:extLst>
          </p:cNvPr>
          <p:cNvSpPr txBox="1"/>
          <p:nvPr/>
        </p:nvSpPr>
        <p:spPr>
          <a:xfrm>
            <a:off x="465159" y="3311986"/>
            <a:ext cx="2678570" cy="477054"/>
          </a:xfrm>
          <a:prstGeom prst="rect">
            <a:avLst/>
          </a:prstGeom>
          <a:noFill/>
        </p:spPr>
        <p:txBody>
          <a:bodyPr wrap="square">
            <a:spAutoFit/>
          </a:bodyPr>
          <a:lstStyle/>
          <a:p>
            <a:r>
              <a:rPr lang="en-GB" sz="1400" dirty="0"/>
              <a:t>Weight = 49 ton</a:t>
            </a:r>
          </a:p>
          <a:p>
            <a:r>
              <a:rPr lang="en-GB" sz="1100" dirty="0"/>
              <a:t>No Archimedes' principle is considered</a:t>
            </a:r>
          </a:p>
        </p:txBody>
      </p:sp>
      <p:sp>
        <p:nvSpPr>
          <p:cNvPr id="15" name="TextBox 14">
            <a:extLst>
              <a:ext uri="{FF2B5EF4-FFF2-40B4-BE49-F238E27FC236}">
                <a16:creationId xmlns:a16="http://schemas.microsoft.com/office/drawing/2014/main" id="{2F98E096-FEAA-6570-F163-717E22C8E597}"/>
              </a:ext>
            </a:extLst>
          </p:cNvPr>
          <p:cNvSpPr txBox="1"/>
          <p:nvPr/>
        </p:nvSpPr>
        <p:spPr>
          <a:xfrm>
            <a:off x="9623745" y="1286082"/>
            <a:ext cx="1464094" cy="307777"/>
          </a:xfrm>
          <a:prstGeom prst="rect">
            <a:avLst/>
          </a:prstGeom>
          <a:noFill/>
        </p:spPr>
        <p:txBody>
          <a:bodyPr wrap="square">
            <a:spAutoFit/>
          </a:bodyPr>
          <a:lstStyle/>
          <a:p>
            <a:pPr algn="ctr"/>
            <a:r>
              <a:rPr lang="en-GB" sz="1400" dirty="0"/>
              <a:t>Warm load case</a:t>
            </a:r>
          </a:p>
        </p:txBody>
      </p:sp>
      <p:pic>
        <p:nvPicPr>
          <p:cNvPr id="24" name="Picture 23">
            <a:extLst>
              <a:ext uri="{FF2B5EF4-FFF2-40B4-BE49-F238E27FC236}">
                <a16:creationId xmlns:a16="http://schemas.microsoft.com/office/drawing/2014/main" id="{DA6E7F2C-1E2D-FA3E-E2E8-68C385FCABBE}"/>
              </a:ext>
            </a:extLst>
          </p:cNvPr>
          <p:cNvPicPr>
            <a:picLocks noChangeAspect="1"/>
          </p:cNvPicPr>
          <p:nvPr/>
        </p:nvPicPr>
        <p:blipFill>
          <a:blip r:embed="rId6"/>
          <a:stretch>
            <a:fillRect/>
          </a:stretch>
        </p:blipFill>
        <p:spPr>
          <a:xfrm>
            <a:off x="4984151" y="4005064"/>
            <a:ext cx="3344097" cy="2160000"/>
          </a:xfrm>
          <a:prstGeom prst="rect">
            <a:avLst/>
          </a:prstGeom>
        </p:spPr>
      </p:pic>
      <p:pic>
        <p:nvPicPr>
          <p:cNvPr id="26" name="Picture 25">
            <a:extLst>
              <a:ext uri="{FF2B5EF4-FFF2-40B4-BE49-F238E27FC236}">
                <a16:creationId xmlns:a16="http://schemas.microsoft.com/office/drawing/2014/main" id="{2BAA6A2E-3D80-C8E1-AA6C-D196F234B1B8}"/>
              </a:ext>
            </a:extLst>
          </p:cNvPr>
          <p:cNvPicPr>
            <a:picLocks noChangeAspect="1"/>
          </p:cNvPicPr>
          <p:nvPr/>
        </p:nvPicPr>
        <p:blipFill>
          <a:blip r:embed="rId7"/>
          <a:stretch>
            <a:fillRect/>
          </a:stretch>
        </p:blipFill>
        <p:spPr>
          <a:xfrm>
            <a:off x="8447041" y="4005064"/>
            <a:ext cx="3337591" cy="2160000"/>
          </a:xfrm>
          <a:prstGeom prst="rect">
            <a:avLst/>
          </a:prstGeom>
        </p:spPr>
      </p:pic>
      <p:sp>
        <p:nvSpPr>
          <p:cNvPr id="33" name="TextBox 32">
            <a:extLst>
              <a:ext uri="{FF2B5EF4-FFF2-40B4-BE49-F238E27FC236}">
                <a16:creationId xmlns:a16="http://schemas.microsoft.com/office/drawing/2014/main" id="{D521D0EE-9BE8-F1A4-FD0B-7BF458B8C1F5}"/>
              </a:ext>
            </a:extLst>
          </p:cNvPr>
          <p:cNvSpPr txBox="1"/>
          <p:nvPr/>
        </p:nvSpPr>
        <p:spPr>
          <a:xfrm>
            <a:off x="5924152" y="3700471"/>
            <a:ext cx="1464094" cy="307777"/>
          </a:xfrm>
          <a:prstGeom prst="rect">
            <a:avLst/>
          </a:prstGeom>
          <a:noFill/>
        </p:spPr>
        <p:txBody>
          <a:bodyPr wrap="square">
            <a:spAutoFit/>
          </a:bodyPr>
          <a:lstStyle/>
          <a:p>
            <a:pPr algn="ctr"/>
            <a:r>
              <a:rPr lang="en-GB" sz="1400" dirty="0"/>
              <a:t>Warm load case</a:t>
            </a:r>
          </a:p>
        </p:txBody>
      </p:sp>
      <p:sp>
        <p:nvSpPr>
          <p:cNvPr id="34" name="TextBox 33">
            <a:extLst>
              <a:ext uri="{FF2B5EF4-FFF2-40B4-BE49-F238E27FC236}">
                <a16:creationId xmlns:a16="http://schemas.microsoft.com/office/drawing/2014/main" id="{344D3C32-5795-AC57-926F-5B24E99ADEA5}"/>
              </a:ext>
            </a:extLst>
          </p:cNvPr>
          <p:cNvSpPr txBox="1"/>
          <p:nvPr/>
        </p:nvSpPr>
        <p:spPr>
          <a:xfrm>
            <a:off x="9383789" y="3722695"/>
            <a:ext cx="1464094" cy="307777"/>
          </a:xfrm>
          <a:prstGeom prst="rect">
            <a:avLst/>
          </a:prstGeom>
          <a:noFill/>
        </p:spPr>
        <p:txBody>
          <a:bodyPr wrap="square">
            <a:spAutoFit/>
          </a:bodyPr>
          <a:lstStyle/>
          <a:p>
            <a:pPr algn="ctr"/>
            <a:r>
              <a:rPr lang="en-GB" sz="1400" dirty="0"/>
              <a:t>Cold load case</a:t>
            </a:r>
          </a:p>
        </p:txBody>
      </p:sp>
      <p:cxnSp>
        <p:nvCxnSpPr>
          <p:cNvPr id="10" name="Straight Connector 9">
            <a:extLst>
              <a:ext uri="{FF2B5EF4-FFF2-40B4-BE49-F238E27FC236}">
                <a16:creationId xmlns:a16="http://schemas.microsoft.com/office/drawing/2014/main" id="{44AF8084-D840-3CB6-8B2C-BA42280EB26C}"/>
              </a:ext>
            </a:extLst>
          </p:cNvPr>
          <p:cNvCxnSpPr>
            <a:cxnSpLocks/>
          </p:cNvCxnSpPr>
          <p:nvPr/>
        </p:nvCxnSpPr>
        <p:spPr>
          <a:xfrm>
            <a:off x="1360140" y="2471465"/>
            <a:ext cx="1008112" cy="216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63EC212-11C9-1D01-F62D-169D8582A873}"/>
              </a:ext>
            </a:extLst>
          </p:cNvPr>
          <p:cNvSpPr/>
          <p:nvPr/>
        </p:nvSpPr>
        <p:spPr>
          <a:xfrm>
            <a:off x="2111693" y="2165509"/>
            <a:ext cx="97631" cy="486643"/>
          </a:xfrm>
          <a:custGeom>
            <a:avLst/>
            <a:gdLst>
              <a:gd name="connsiteX0" fmla="*/ 97631 w 97631"/>
              <a:gd name="connsiteY0" fmla="*/ 435769 h 435769"/>
              <a:gd name="connsiteX1" fmla="*/ 92868 w 97631"/>
              <a:gd name="connsiteY1" fmla="*/ 295275 h 435769"/>
              <a:gd name="connsiteX2" fmla="*/ 73818 w 97631"/>
              <a:gd name="connsiteY2" fmla="*/ 188119 h 435769"/>
              <a:gd name="connsiteX3" fmla="*/ 42862 w 97631"/>
              <a:gd name="connsiteY3" fmla="*/ 95250 h 435769"/>
              <a:gd name="connsiteX4" fmla="*/ 0 w 97631"/>
              <a:gd name="connsiteY4" fmla="*/ 0 h 435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435769">
                <a:moveTo>
                  <a:pt x="97631" y="435769"/>
                </a:moveTo>
                <a:cubicBezTo>
                  <a:pt x="97234" y="386159"/>
                  <a:pt x="96837" y="336550"/>
                  <a:pt x="92868" y="295275"/>
                </a:cubicBezTo>
                <a:cubicBezTo>
                  <a:pt x="88899" y="254000"/>
                  <a:pt x="82152" y="221456"/>
                  <a:pt x="73818" y="188119"/>
                </a:cubicBezTo>
                <a:cubicBezTo>
                  <a:pt x="65484" y="154782"/>
                  <a:pt x="55165" y="126603"/>
                  <a:pt x="42862" y="95250"/>
                </a:cubicBezTo>
                <a:cubicBezTo>
                  <a:pt x="30559" y="63897"/>
                  <a:pt x="15279" y="31948"/>
                  <a:pt x="0" y="0"/>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BB382E9-5587-E433-F8B7-871798968423}"/>
              </a:ext>
            </a:extLst>
          </p:cNvPr>
          <p:cNvSpPr txBox="1"/>
          <p:nvPr/>
        </p:nvSpPr>
        <p:spPr>
          <a:xfrm>
            <a:off x="2223541" y="2455440"/>
            <a:ext cx="246349" cy="215444"/>
          </a:xfrm>
          <a:prstGeom prst="rect">
            <a:avLst/>
          </a:prstGeom>
          <a:noFill/>
        </p:spPr>
        <p:txBody>
          <a:bodyPr wrap="square" lIns="0" tIns="0" rIns="0" bIns="0" rtlCol="0">
            <a:spAutoFit/>
          </a:bodyPr>
          <a:lstStyle/>
          <a:p>
            <a:pPr algn="l"/>
            <a:r>
              <a:rPr lang="en-GB" sz="1400" dirty="0">
                <a:solidFill>
                  <a:srgbClr val="303030"/>
                </a:solidFill>
              </a:rPr>
              <a:t>0</a:t>
            </a:r>
            <a:r>
              <a:rPr lang="es-ES" sz="1400" dirty="0">
                <a:solidFill>
                  <a:srgbClr val="303030"/>
                </a:solidFill>
              </a:rPr>
              <a:t>º</a:t>
            </a:r>
            <a:endParaRPr lang="en-GB" sz="1400" dirty="0">
              <a:solidFill>
                <a:srgbClr val="303030"/>
              </a:solidFill>
            </a:endParaRPr>
          </a:p>
        </p:txBody>
      </p:sp>
      <p:sp>
        <p:nvSpPr>
          <p:cNvPr id="4" name="Footer Placeholder 4">
            <a:extLst>
              <a:ext uri="{FF2B5EF4-FFF2-40B4-BE49-F238E27FC236}">
                <a16:creationId xmlns:a16="http://schemas.microsoft.com/office/drawing/2014/main" id="{2BF7A734-4CBD-EAEB-43E5-09976C2743B3}"/>
              </a:ext>
            </a:extLst>
          </p:cNvPr>
          <p:cNvSpPr>
            <a:spLocks noGrp="1"/>
          </p:cNvSpPr>
          <p:nvPr>
            <p:ph type="ftr" sz="quarter" idx="3"/>
          </p:nvPr>
        </p:nvSpPr>
        <p:spPr>
          <a:xfrm>
            <a:off x="4259262" y="6383848"/>
            <a:ext cx="6572221" cy="365125"/>
          </a:xfrm>
        </p:spPr>
        <p:txBody>
          <a:bodyPr/>
          <a:lstStyle/>
          <a:p>
            <a:r>
              <a:rPr lang="en-US" dirty="0"/>
              <a:t>ALLEGRO: Noble-liquid calorimeter. Mechanics</a:t>
            </a:r>
          </a:p>
        </p:txBody>
      </p:sp>
      <p:pic>
        <p:nvPicPr>
          <p:cNvPr id="5" name="Picture 4">
            <a:extLst>
              <a:ext uri="{FF2B5EF4-FFF2-40B4-BE49-F238E27FC236}">
                <a16:creationId xmlns:a16="http://schemas.microsoft.com/office/drawing/2014/main" id="{BA6FB7C5-0EBD-6680-E02C-674B511034FD}"/>
              </a:ext>
            </a:extLst>
          </p:cNvPr>
          <p:cNvPicPr>
            <a:picLocks noChangeAspect="1"/>
          </p:cNvPicPr>
          <p:nvPr/>
        </p:nvPicPr>
        <p:blipFill>
          <a:blip r:embed="rId8"/>
          <a:stretch>
            <a:fillRect/>
          </a:stretch>
        </p:blipFill>
        <p:spPr>
          <a:xfrm>
            <a:off x="477872" y="4788080"/>
            <a:ext cx="4434271" cy="1376984"/>
          </a:xfrm>
          <a:prstGeom prst="rect">
            <a:avLst/>
          </a:prstGeom>
        </p:spPr>
      </p:pic>
      <p:pic>
        <p:nvPicPr>
          <p:cNvPr id="13" name="Picture 12" descr="A diagram of a load case&#10;&#10;Description automatically generated">
            <a:extLst>
              <a:ext uri="{FF2B5EF4-FFF2-40B4-BE49-F238E27FC236}">
                <a16:creationId xmlns:a16="http://schemas.microsoft.com/office/drawing/2014/main" id="{E71F0C17-0000-76BF-371E-57FC88D79D4D}"/>
              </a:ext>
            </a:extLst>
          </p:cNvPr>
          <p:cNvPicPr>
            <a:picLocks noChangeAspect="1"/>
          </p:cNvPicPr>
          <p:nvPr/>
        </p:nvPicPr>
        <p:blipFill>
          <a:blip r:embed="rId9"/>
          <a:stretch>
            <a:fillRect/>
          </a:stretch>
        </p:blipFill>
        <p:spPr>
          <a:xfrm>
            <a:off x="2320133" y="3824674"/>
            <a:ext cx="2087810" cy="978545"/>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A0C6339A-8446-A77F-ED06-DB0B0976F208}"/>
              </a:ext>
            </a:extLst>
          </p:cNvPr>
          <p:cNvPicPr>
            <a:picLocks noChangeAspect="1"/>
          </p:cNvPicPr>
          <p:nvPr/>
        </p:nvPicPr>
        <p:blipFill rotWithShape="1">
          <a:blip r:embed="rId10"/>
          <a:srcRect l="62357" t="9000" b="14376"/>
          <a:stretch/>
        </p:blipFill>
        <p:spPr>
          <a:xfrm>
            <a:off x="1014245" y="3832830"/>
            <a:ext cx="814203" cy="915158"/>
          </a:xfrm>
          <a:prstGeom prst="rect">
            <a:avLst/>
          </a:prstGeom>
        </p:spPr>
      </p:pic>
      <p:cxnSp>
        <p:nvCxnSpPr>
          <p:cNvPr id="17" name="Straight Arrow Connector 16">
            <a:extLst>
              <a:ext uri="{FF2B5EF4-FFF2-40B4-BE49-F238E27FC236}">
                <a16:creationId xmlns:a16="http://schemas.microsoft.com/office/drawing/2014/main" id="{34036E18-94B4-EF0F-C813-3394CBA64FD7}"/>
              </a:ext>
            </a:extLst>
          </p:cNvPr>
          <p:cNvCxnSpPr/>
          <p:nvPr/>
        </p:nvCxnSpPr>
        <p:spPr>
          <a:xfrm>
            <a:off x="1793012" y="4442414"/>
            <a:ext cx="288032" cy="30239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265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1">
            <a:extLst>
              <a:ext uri="{FF2B5EF4-FFF2-40B4-BE49-F238E27FC236}">
                <a16:creationId xmlns:a16="http://schemas.microsoft.com/office/drawing/2014/main" id="{01D65F2C-D57E-38EE-00E8-E394777C0BB5}"/>
              </a:ext>
            </a:extLst>
          </p:cNvPr>
          <p:cNvSpPr>
            <a:spLocks noGrp="1"/>
          </p:cNvSpPr>
          <p:nvPr>
            <p:ph idx="1"/>
          </p:nvPr>
        </p:nvSpPr>
        <p:spPr>
          <a:xfrm>
            <a:off x="407989" y="980728"/>
            <a:ext cx="11304635" cy="5220047"/>
          </a:xfrm>
        </p:spPr>
        <p:txBody>
          <a:bodyPr/>
          <a:lstStyle/>
          <a:p>
            <a:pPr marL="0" lvl="1" indent="0">
              <a:buNone/>
            </a:pPr>
            <a:r>
              <a:rPr lang="en-GB" dirty="0"/>
              <a:t>The prototype was immerged in liquid nitrogen using two different configurations: supported and clamped.</a:t>
            </a:r>
          </a:p>
          <a:p>
            <a:pPr marL="0" lvl="1" indent="0">
              <a:buNone/>
            </a:pPr>
            <a:r>
              <a:rPr lang="en-GB" dirty="0"/>
              <a:t>Due to the surface defaults, it’s decided to use 0.1 mm layers.</a:t>
            </a:r>
          </a:p>
          <a:p>
            <a:pPr lvl="1"/>
            <a:endParaRPr lang="en-GB" dirty="0"/>
          </a:p>
          <a:p>
            <a:pPr lvl="1"/>
            <a:endParaRPr lang="en-GB" dirty="0"/>
          </a:p>
          <a:p>
            <a:pPr marL="648000" lvl="3" indent="0">
              <a:buNone/>
            </a:pPr>
            <a:endParaRPr lang="en-GB" dirty="0"/>
          </a:p>
          <a:p>
            <a:pPr lvl="2">
              <a:buFont typeface="Courier New" panose="02070309020205020404" pitchFamily="49" charset="0"/>
              <a:buChar char="o"/>
            </a:pPr>
            <a:endParaRPr lang="en-GB" dirty="0"/>
          </a:p>
          <a:p>
            <a:pPr lvl="2">
              <a:buFont typeface="Courier New" panose="02070309020205020404" pitchFamily="49" charset="0"/>
              <a:buChar char="o"/>
            </a:pPr>
            <a:endParaRPr lang="en-GB" dirty="0"/>
          </a:p>
          <a:p>
            <a:pPr lvl="1"/>
            <a:endParaRPr lang="en-GB" dirty="0"/>
          </a:p>
          <a:p>
            <a:pPr marL="0" lvl="1" indent="0">
              <a:buNone/>
            </a:pPr>
            <a:endParaRPr lang="en-US" dirty="0"/>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607135"/>
          </a:xfrm>
        </p:spPr>
        <p:txBody>
          <a:bodyPr/>
          <a:lstStyle/>
          <a:p>
            <a:r>
              <a:rPr lang="en-GB" dirty="0"/>
              <a:t>Absorbers cold test (2×0.05 mm of AISI304L)</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8</a:t>
            </a:fld>
            <a:endParaRPr lang="en-US" dirty="0"/>
          </a:p>
        </p:txBody>
      </p:sp>
      <p:pic>
        <p:nvPicPr>
          <p:cNvPr id="7" name="Picture 6">
            <a:extLst>
              <a:ext uri="{FF2B5EF4-FFF2-40B4-BE49-F238E27FC236}">
                <a16:creationId xmlns:a16="http://schemas.microsoft.com/office/drawing/2014/main" id="{D8A63713-24E8-D79B-CD3F-78A39BA1D832}"/>
              </a:ext>
            </a:extLst>
          </p:cNvPr>
          <p:cNvPicPr>
            <a:picLocks noChangeAspect="1"/>
          </p:cNvPicPr>
          <p:nvPr/>
        </p:nvPicPr>
        <p:blipFill>
          <a:blip r:embed="rId3"/>
          <a:stretch>
            <a:fillRect/>
          </a:stretch>
        </p:blipFill>
        <p:spPr>
          <a:xfrm>
            <a:off x="930422" y="2059483"/>
            <a:ext cx="4140000" cy="1546058"/>
          </a:xfrm>
          <a:prstGeom prst="rect">
            <a:avLst/>
          </a:prstGeom>
        </p:spPr>
      </p:pic>
      <p:pic>
        <p:nvPicPr>
          <p:cNvPr id="8" name="Picture 7">
            <a:extLst>
              <a:ext uri="{FF2B5EF4-FFF2-40B4-BE49-F238E27FC236}">
                <a16:creationId xmlns:a16="http://schemas.microsoft.com/office/drawing/2014/main" id="{461182E3-6ED4-DBF5-D051-AFB782C605F6}"/>
              </a:ext>
            </a:extLst>
          </p:cNvPr>
          <p:cNvPicPr>
            <a:picLocks noChangeAspect="1"/>
          </p:cNvPicPr>
          <p:nvPr/>
        </p:nvPicPr>
        <p:blipFill>
          <a:blip r:embed="rId4"/>
          <a:stretch>
            <a:fillRect/>
          </a:stretch>
        </p:blipFill>
        <p:spPr>
          <a:xfrm>
            <a:off x="2496000" y="3219985"/>
            <a:ext cx="3600000" cy="1750640"/>
          </a:xfrm>
          <a:prstGeom prst="rect">
            <a:avLst/>
          </a:prstGeom>
        </p:spPr>
      </p:pic>
      <p:pic>
        <p:nvPicPr>
          <p:cNvPr id="29" name="Picture 28">
            <a:extLst>
              <a:ext uri="{FF2B5EF4-FFF2-40B4-BE49-F238E27FC236}">
                <a16:creationId xmlns:a16="http://schemas.microsoft.com/office/drawing/2014/main" id="{AC1A7F50-BC8B-7947-E017-384DB5FC888C}"/>
              </a:ext>
            </a:extLst>
          </p:cNvPr>
          <p:cNvPicPr>
            <a:picLocks noChangeAspect="1"/>
          </p:cNvPicPr>
          <p:nvPr/>
        </p:nvPicPr>
        <p:blipFill>
          <a:blip r:embed="rId5"/>
          <a:stretch>
            <a:fillRect/>
          </a:stretch>
        </p:blipFill>
        <p:spPr>
          <a:xfrm>
            <a:off x="758560" y="5145401"/>
            <a:ext cx="4986869" cy="1091911"/>
          </a:xfrm>
          <a:prstGeom prst="rect">
            <a:avLst/>
          </a:prstGeom>
        </p:spPr>
      </p:pic>
      <p:sp>
        <p:nvSpPr>
          <p:cNvPr id="33" name="TextBox 32">
            <a:extLst>
              <a:ext uri="{FF2B5EF4-FFF2-40B4-BE49-F238E27FC236}">
                <a16:creationId xmlns:a16="http://schemas.microsoft.com/office/drawing/2014/main" id="{21682A3E-143C-FFD2-FAD4-AA28A0F03F40}"/>
              </a:ext>
            </a:extLst>
          </p:cNvPr>
          <p:cNvSpPr txBox="1"/>
          <p:nvPr/>
        </p:nvSpPr>
        <p:spPr>
          <a:xfrm>
            <a:off x="1343472" y="1628800"/>
            <a:ext cx="3888432" cy="307777"/>
          </a:xfrm>
          <a:prstGeom prst="rect">
            <a:avLst/>
          </a:prstGeom>
          <a:noFill/>
        </p:spPr>
        <p:txBody>
          <a:bodyPr wrap="square" lIns="0" tIns="0" rIns="0" bIns="0" rtlCol="0">
            <a:spAutoFit/>
          </a:bodyPr>
          <a:lstStyle/>
          <a:p>
            <a:pPr algn="ctr"/>
            <a:r>
              <a:rPr lang="en-GB" sz="2000" u="sng" dirty="0"/>
              <a:t>Supported on the frame</a:t>
            </a:r>
          </a:p>
        </p:txBody>
      </p:sp>
      <p:sp>
        <p:nvSpPr>
          <p:cNvPr id="34" name="TextBox 33">
            <a:extLst>
              <a:ext uri="{FF2B5EF4-FFF2-40B4-BE49-F238E27FC236}">
                <a16:creationId xmlns:a16="http://schemas.microsoft.com/office/drawing/2014/main" id="{28E438CD-D9A2-187D-C192-FC3E680F0BBA}"/>
              </a:ext>
            </a:extLst>
          </p:cNvPr>
          <p:cNvSpPr txBox="1"/>
          <p:nvPr/>
        </p:nvSpPr>
        <p:spPr>
          <a:xfrm>
            <a:off x="6943051" y="1340768"/>
            <a:ext cx="3888432" cy="307777"/>
          </a:xfrm>
          <a:prstGeom prst="rect">
            <a:avLst/>
          </a:prstGeom>
          <a:noFill/>
        </p:spPr>
        <p:txBody>
          <a:bodyPr wrap="square" lIns="0" tIns="0" rIns="0" bIns="0" rtlCol="0">
            <a:spAutoFit/>
          </a:bodyPr>
          <a:lstStyle/>
          <a:p>
            <a:pPr algn="ctr"/>
            <a:r>
              <a:rPr lang="en-GB" sz="2000" u="sng" dirty="0"/>
              <a:t>Clamped to the frame</a:t>
            </a:r>
          </a:p>
        </p:txBody>
      </p:sp>
      <p:pic>
        <p:nvPicPr>
          <p:cNvPr id="40" name="Picture 39">
            <a:extLst>
              <a:ext uri="{FF2B5EF4-FFF2-40B4-BE49-F238E27FC236}">
                <a16:creationId xmlns:a16="http://schemas.microsoft.com/office/drawing/2014/main" id="{47B168B0-C942-C59D-5006-9D18C71A94BA}"/>
              </a:ext>
            </a:extLst>
          </p:cNvPr>
          <p:cNvPicPr>
            <a:picLocks noChangeAspect="1"/>
          </p:cNvPicPr>
          <p:nvPr/>
        </p:nvPicPr>
        <p:blipFill>
          <a:blip r:embed="rId6"/>
          <a:stretch>
            <a:fillRect/>
          </a:stretch>
        </p:blipFill>
        <p:spPr>
          <a:xfrm>
            <a:off x="6865415" y="1758448"/>
            <a:ext cx="4364487" cy="2110340"/>
          </a:xfrm>
          <a:prstGeom prst="rect">
            <a:avLst/>
          </a:prstGeom>
        </p:spPr>
      </p:pic>
      <p:pic>
        <p:nvPicPr>
          <p:cNvPr id="51" name="Picture 50">
            <a:extLst>
              <a:ext uri="{FF2B5EF4-FFF2-40B4-BE49-F238E27FC236}">
                <a16:creationId xmlns:a16="http://schemas.microsoft.com/office/drawing/2014/main" id="{282ED83C-CCD6-6C5A-EEAD-F45714F863D7}"/>
              </a:ext>
            </a:extLst>
          </p:cNvPr>
          <p:cNvPicPr>
            <a:picLocks noChangeAspect="1"/>
          </p:cNvPicPr>
          <p:nvPr/>
        </p:nvPicPr>
        <p:blipFill>
          <a:blip r:embed="rId7"/>
          <a:stretch>
            <a:fillRect/>
          </a:stretch>
        </p:blipFill>
        <p:spPr>
          <a:xfrm>
            <a:off x="6442207" y="5229200"/>
            <a:ext cx="3092492" cy="893261"/>
          </a:xfrm>
          <a:prstGeom prst="rect">
            <a:avLst/>
          </a:prstGeom>
        </p:spPr>
      </p:pic>
      <p:pic>
        <p:nvPicPr>
          <p:cNvPr id="55" name="Picture 54">
            <a:extLst>
              <a:ext uri="{FF2B5EF4-FFF2-40B4-BE49-F238E27FC236}">
                <a16:creationId xmlns:a16="http://schemas.microsoft.com/office/drawing/2014/main" id="{89031CDE-9B88-80A3-3A32-260DFA352432}"/>
              </a:ext>
            </a:extLst>
          </p:cNvPr>
          <p:cNvPicPr>
            <a:picLocks noChangeAspect="1"/>
          </p:cNvPicPr>
          <p:nvPr/>
        </p:nvPicPr>
        <p:blipFill>
          <a:blip r:embed="rId8"/>
          <a:stretch>
            <a:fillRect/>
          </a:stretch>
        </p:blipFill>
        <p:spPr>
          <a:xfrm>
            <a:off x="6168008" y="3914737"/>
            <a:ext cx="3492949" cy="1314463"/>
          </a:xfrm>
          <a:prstGeom prst="rect">
            <a:avLst/>
          </a:prstGeom>
        </p:spPr>
      </p:pic>
      <p:pic>
        <p:nvPicPr>
          <p:cNvPr id="9" name="Picture 8">
            <a:extLst>
              <a:ext uri="{FF2B5EF4-FFF2-40B4-BE49-F238E27FC236}">
                <a16:creationId xmlns:a16="http://schemas.microsoft.com/office/drawing/2014/main" id="{C6A2504A-E79E-C857-C503-C9E7E2394B91}"/>
              </a:ext>
            </a:extLst>
          </p:cNvPr>
          <p:cNvPicPr>
            <a:picLocks noChangeAspect="1"/>
          </p:cNvPicPr>
          <p:nvPr/>
        </p:nvPicPr>
        <p:blipFill>
          <a:blip r:embed="rId9"/>
          <a:stretch>
            <a:fillRect/>
          </a:stretch>
        </p:blipFill>
        <p:spPr>
          <a:xfrm>
            <a:off x="9781831" y="3978691"/>
            <a:ext cx="1971084" cy="2196000"/>
          </a:xfrm>
          <a:prstGeom prst="rect">
            <a:avLst/>
          </a:prstGeom>
        </p:spPr>
      </p:pic>
      <p:pic>
        <p:nvPicPr>
          <p:cNvPr id="13" name="Picture 12">
            <a:extLst>
              <a:ext uri="{FF2B5EF4-FFF2-40B4-BE49-F238E27FC236}">
                <a16:creationId xmlns:a16="http://schemas.microsoft.com/office/drawing/2014/main" id="{56303C67-B44C-AF67-E0AA-E442B1AB2938}"/>
              </a:ext>
            </a:extLst>
          </p:cNvPr>
          <p:cNvPicPr>
            <a:picLocks noChangeAspect="1"/>
          </p:cNvPicPr>
          <p:nvPr/>
        </p:nvPicPr>
        <p:blipFill>
          <a:blip r:embed="rId10"/>
          <a:stretch>
            <a:fillRect/>
          </a:stretch>
        </p:blipFill>
        <p:spPr>
          <a:xfrm>
            <a:off x="357225" y="3727471"/>
            <a:ext cx="2015209" cy="1296000"/>
          </a:xfrm>
          <a:prstGeom prst="rect">
            <a:avLst/>
          </a:prstGeom>
        </p:spPr>
      </p:pic>
      <p:sp>
        <p:nvSpPr>
          <p:cNvPr id="2" name="Footer Placeholder 4">
            <a:extLst>
              <a:ext uri="{FF2B5EF4-FFF2-40B4-BE49-F238E27FC236}">
                <a16:creationId xmlns:a16="http://schemas.microsoft.com/office/drawing/2014/main" id="{52961BCF-9097-398B-DFC1-6D928A0C4CBF}"/>
              </a:ext>
            </a:extLst>
          </p:cNvPr>
          <p:cNvSpPr>
            <a:spLocks noGrp="1"/>
          </p:cNvSpPr>
          <p:nvPr>
            <p:ph type="ftr" sz="quarter" idx="3"/>
          </p:nvPr>
        </p:nvSpPr>
        <p:spPr>
          <a:xfrm>
            <a:off x="4259262" y="6383848"/>
            <a:ext cx="6572221" cy="365125"/>
          </a:xfrm>
        </p:spPr>
        <p:txBody>
          <a:bodyPr/>
          <a:lstStyle/>
          <a:p>
            <a:r>
              <a:rPr lang="en-US" dirty="0"/>
              <a:t>ALLEGRO: Noble-liquid calorimeter. Mechanics</a:t>
            </a:r>
          </a:p>
        </p:txBody>
      </p:sp>
      <p:sp>
        <p:nvSpPr>
          <p:cNvPr id="11" name="Date Placeholder 5">
            <a:extLst>
              <a:ext uri="{FF2B5EF4-FFF2-40B4-BE49-F238E27FC236}">
                <a16:creationId xmlns:a16="http://schemas.microsoft.com/office/drawing/2014/main" id="{60E3191C-E973-C342-0C80-5A3C941F4AFF}"/>
              </a:ext>
            </a:extLst>
          </p:cNvPr>
          <p:cNvSpPr>
            <a:spLocks noGrp="1"/>
          </p:cNvSpPr>
          <p:nvPr>
            <p:ph type="dt" sz="half" idx="2"/>
          </p:nvPr>
        </p:nvSpPr>
        <p:spPr>
          <a:xfrm>
            <a:off x="3143672" y="6378349"/>
            <a:ext cx="972716" cy="365125"/>
          </a:xfrm>
        </p:spPr>
        <p:txBody>
          <a:bodyPr/>
          <a:lstStyle/>
          <a:p>
            <a:r>
              <a:rPr lang="de-CH"/>
              <a:t>03/04/2025</a:t>
            </a:r>
            <a:endParaRPr lang="en-US" dirty="0"/>
          </a:p>
        </p:txBody>
      </p:sp>
    </p:spTree>
    <p:extLst>
      <p:ext uri="{BB962C8B-B14F-4D97-AF65-F5344CB8AC3E}">
        <p14:creationId xmlns:p14="http://schemas.microsoft.com/office/powerpoint/2010/main" val="2120178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6980FE-FE55-AC42-6E2F-A8E309643FBA}"/>
              </a:ext>
            </a:extLst>
          </p:cNvPr>
          <p:cNvSpPr>
            <a:spLocks noGrp="1"/>
          </p:cNvSpPr>
          <p:nvPr>
            <p:ph idx="1"/>
          </p:nvPr>
        </p:nvSpPr>
        <p:spPr>
          <a:xfrm>
            <a:off x="5735960" y="1052736"/>
            <a:ext cx="6048052" cy="2376264"/>
          </a:xfrm>
        </p:spPr>
        <p:txBody>
          <a:bodyPr/>
          <a:lstStyle/>
          <a:p>
            <a:r>
              <a:rPr lang="en-GB"/>
              <a:t>In a composite plate, every material wants to contract differently when they are cooled down. The resultant contraction, as well as the stress of each layer depends on the rigidity and thickness of each layer.</a:t>
            </a:r>
          </a:p>
          <a:p>
            <a:r>
              <a:rPr lang="en-GB"/>
              <a:t>The reference should be the crystallisation temperature of the FR4 (155 </a:t>
            </a:r>
            <a:r>
              <a:rPr lang="es-ES"/>
              <a:t>ºC), not room temperatura (RT).</a:t>
            </a:r>
            <a:endParaRPr lang="en-GB"/>
          </a:p>
          <a:p>
            <a:r>
              <a:rPr lang="en-GB"/>
              <a:t>Strength and contraction tests were performed, and it was concluded that the stiffness of the lead was underestimated at cold temperatures</a:t>
            </a:r>
            <a:endParaRPr lang="en-GB" dirty="0"/>
          </a:p>
        </p:txBody>
      </p:sp>
      <p:sp>
        <p:nvSpPr>
          <p:cNvPr id="3" name="Title 2">
            <a:extLst>
              <a:ext uri="{FF2B5EF4-FFF2-40B4-BE49-F238E27FC236}">
                <a16:creationId xmlns:a16="http://schemas.microsoft.com/office/drawing/2014/main" id="{319226C8-3F03-F529-8584-56C97A3DC9F6}"/>
              </a:ext>
            </a:extLst>
          </p:cNvPr>
          <p:cNvSpPr>
            <a:spLocks noGrp="1"/>
          </p:cNvSpPr>
          <p:nvPr>
            <p:ph type="title"/>
          </p:nvPr>
        </p:nvSpPr>
        <p:spPr/>
        <p:txBody>
          <a:bodyPr/>
          <a:lstStyle/>
          <a:p>
            <a:r>
              <a:rPr lang="en-GB" dirty="0"/>
              <a:t>Thermomechanical properties of one absorber</a:t>
            </a:r>
          </a:p>
        </p:txBody>
      </p:sp>
      <p:sp>
        <p:nvSpPr>
          <p:cNvPr id="4" name="Slide Number Placeholder 3">
            <a:extLst>
              <a:ext uri="{FF2B5EF4-FFF2-40B4-BE49-F238E27FC236}">
                <a16:creationId xmlns:a16="http://schemas.microsoft.com/office/drawing/2014/main" id="{6F37BCCE-7314-3C9E-668D-FDFCF8C89026}"/>
              </a:ext>
            </a:extLst>
          </p:cNvPr>
          <p:cNvSpPr>
            <a:spLocks noGrp="1"/>
          </p:cNvSpPr>
          <p:nvPr>
            <p:ph type="sldNum" sz="quarter" idx="12"/>
          </p:nvPr>
        </p:nvSpPr>
        <p:spPr/>
        <p:txBody>
          <a:bodyPr/>
          <a:lstStyle/>
          <a:p>
            <a:fld id="{36B5EA5A-BC32-A742-B11B-8E7414D5B535}" type="slidenum">
              <a:rPr lang="en-US" smtClean="0"/>
              <a:pPr/>
              <a:t>9</a:t>
            </a:fld>
            <a:endParaRPr lang="en-US" dirty="0"/>
          </a:p>
        </p:txBody>
      </p:sp>
      <p:sp>
        <p:nvSpPr>
          <p:cNvPr id="5" name="Footer Placeholder 4">
            <a:extLst>
              <a:ext uri="{FF2B5EF4-FFF2-40B4-BE49-F238E27FC236}">
                <a16:creationId xmlns:a16="http://schemas.microsoft.com/office/drawing/2014/main" id="{6C7DF5CC-5A85-8119-FA66-694AC662FCF6}"/>
              </a:ext>
            </a:extLst>
          </p:cNvPr>
          <p:cNvSpPr>
            <a:spLocks noGrp="1"/>
          </p:cNvSpPr>
          <p:nvPr>
            <p:ph type="ftr" sz="quarter" idx="3"/>
          </p:nvPr>
        </p:nvSpPr>
        <p:spPr/>
        <p:txBody>
          <a:bodyPr/>
          <a:lstStyle/>
          <a:p>
            <a:r>
              <a:rPr lang="en-US" dirty="0"/>
              <a:t>ALLEGRO: Noble-liquid calorimeter. Mechanics</a:t>
            </a:r>
          </a:p>
        </p:txBody>
      </p:sp>
      <p:sp>
        <p:nvSpPr>
          <p:cNvPr id="6" name="Date Placeholder 5">
            <a:extLst>
              <a:ext uri="{FF2B5EF4-FFF2-40B4-BE49-F238E27FC236}">
                <a16:creationId xmlns:a16="http://schemas.microsoft.com/office/drawing/2014/main" id="{C30609EB-FC16-D7FB-686A-4593365A6D16}"/>
              </a:ext>
            </a:extLst>
          </p:cNvPr>
          <p:cNvSpPr>
            <a:spLocks noGrp="1"/>
          </p:cNvSpPr>
          <p:nvPr>
            <p:ph type="dt" sz="half" idx="2"/>
          </p:nvPr>
        </p:nvSpPr>
        <p:spPr/>
        <p:txBody>
          <a:bodyPr/>
          <a:lstStyle/>
          <a:p>
            <a:r>
              <a:rPr lang="de-CH"/>
              <a:t>03/04/2025</a:t>
            </a:r>
            <a:endParaRPr lang="en-US" dirty="0"/>
          </a:p>
        </p:txBody>
      </p:sp>
      <p:graphicFrame>
        <p:nvGraphicFramePr>
          <p:cNvPr id="8" name="Content Placeholder 6">
            <a:extLst>
              <a:ext uri="{FF2B5EF4-FFF2-40B4-BE49-F238E27FC236}">
                <a16:creationId xmlns:a16="http://schemas.microsoft.com/office/drawing/2014/main" id="{59D8BD61-CA81-0A0D-FBC3-79F6B4405486}"/>
              </a:ext>
            </a:extLst>
          </p:cNvPr>
          <p:cNvGraphicFramePr>
            <a:graphicFrameLocks/>
          </p:cNvGraphicFramePr>
          <p:nvPr>
            <p:extLst>
              <p:ext uri="{D42A27DB-BD31-4B8C-83A1-F6EECF244321}">
                <p14:modId xmlns:p14="http://schemas.microsoft.com/office/powerpoint/2010/main" val="3637452642"/>
              </p:ext>
            </p:extLst>
          </p:nvPr>
        </p:nvGraphicFramePr>
        <p:xfrm>
          <a:off x="5164095" y="3573016"/>
          <a:ext cx="6517957" cy="2064928"/>
        </p:xfrm>
        <a:graphic>
          <a:graphicData uri="http://schemas.openxmlformats.org/drawingml/2006/table">
            <a:tbl>
              <a:tblPr firstRow="1" firstCol="1" bandRow="1">
                <a:tableStyleId>{8EC20E35-A176-4012-BC5E-935CFFF8708E}</a:tableStyleId>
              </a:tblPr>
              <a:tblGrid>
                <a:gridCol w="2258060">
                  <a:extLst>
                    <a:ext uri="{9D8B030D-6E8A-4147-A177-3AD203B41FA5}">
                      <a16:colId xmlns:a16="http://schemas.microsoft.com/office/drawing/2014/main" val="504386273"/>
                    </a:ext>
                  </a:extLst>
                </a:gridCol>
                <a:gridCol w="1066482">
                  <a:extLst>
                    <a:ext uri="{9D8B030D-6E8A-4147-A177-3AD203B41FA5}">
                      <a16:colId xmlns:a16="http://schemas.microsoft.com/office/drawing/2014/main" val="2949445565"/>
                    </a:ext>
                  </a:extLst>
                </a:gridCol>
                <a:gridCol w="1235710">
                  <a:extLst>
                    <a:ext uri="{9D8B030D-6E8A-4147-A177-3AD203B41FA5}">
                      <a16:colId xmlns:a16="http://schemas.microsoft.com/office/drawing/2014/main" val="590441018"/>
                    </a:ext>
                  </a:extLst>
                </a:gridCol>
                <a:gridCol w="1957705">
                  <a:extLst>
                    <a:ext uri="{9D8B030D-6E8A-4147-A177-3AD203B41FA5}">
                      <a16:colId xmlns:a16="http://schemas.microsoft.com/office/drawing/2014/main" val="2531713997"/>
                    </a:ext>
                  </a:extLst>
                </a:gridCol>
              </a:tblGrid>
              <a:tr h="684089">
                <a:tc>
                  <a:txBody>
                    <a:bodyPr/>
                    <a:lstStyle/>
                    <a:p>
                      <a:r>
                        <a:rPr lang="en-GB" sz="1800" b="0" dirty="0">
                          <a:effectLst/>
                        </a:rPr>
                        <a:t> </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GB" sz="1800" b="0" dirty="0">
                          <a:effectLst/>
                        </a:rPr>
                        <a:t>𝜎y at RT</a:t>
                      </a:r>
                    </a:p>
                    <a:p>
                      <a:pPr algn="ctr"/>
                      <a:r>
                        <a:rPr lang="en-GB" sz="1800" b="0" dirty="0">
                          <a:effectLst/>
                        </a:rPr>
                        <a:t>[MPa]</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lnL>
                      <a:noFill/>
                    </a:lnL>
                  </a:tcPr>
                </a:tc>
                <a:tc>
                  <a:txBody>
                    <a:bodyPr/>
                    <a:lstStyle/>
                    <a:p>
                      <a:pPr algn="ctr"/>
                      <a:r>
                        <a:rPr lang="en-GB" sz="1800" b="0" dirty="0">
                          <a:effectLst/>
                        </a:rPr>
                        <a:t>𝜎y at 77 K</a:t>
                      </a:r>
                    </a:p>
                    <a:p>
                      <a:pPr algn="ctr"/>
                      <a:r>
                        <a:rPr lang="en-GB" sz="1800" b="0" dirty="0">
                          <a:effectLst/>
                        </a:rPr>
                        <a:t>[MPa]</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tc>
                <a:tc>
                  <a:txBody>
                    <a:bodyPr/>
                    <a:lstStyle/>
                    <a:p>
                      <a:pPr algn="ctr"/>
                      <a:r>
                        <a:rPr lang="en-GB" sz="1800" b="0" dirty="0">
                          <a:effectLst/>
                        </a:rPr>
                        <a:t>CTE (RT to 77 K)</a:t>
                      </a:r>
                    </a:p>
                    <a:p>
                      <a:pPr algn="ctr"/>
                      <a:r>
                        <a:rPr lang="en-US" sz="1800" b="0" dirty="0">
                          <a:effectLst/>
                        </a:rPr>
                        <a:t>[10</a:t>
                      </a:r>
                      <a:r>
                        <a:rPr lang="en-US" sz="1800" b="0" baseline="30000" dirty="0">
                          <a:effectLst/>
                        </a:rPr>
                        <a:t>-6</a:t>
                      </a:r>
                      <a:r>
                        <a:rPr lang="en-US" sz="1800" b="0" dirty="0">
                          <a:effectLst/>
                        </a:rPr>
                        <a:t> K</a:t>
                      </a:r>
                      <a:r>
                        <a:rPr lang="en-US" sz="1800" b="0" baseline="30000" dirty="0">
                          <a:effectLst/>
                        </a:rPr>
                        <a:t>-1</a:t>
                      </a:r>
                      <a:r>
                        <a:rPr lang="en-US" sz="1800" b="0" dirty="0">
                          <a:effectLst/>
                        </a:rPr>
                        <a:t>]</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tc>
                <a:extLst>
                  <a:ext uri="{0D108BD9-81ED-4DB2-BD59-A6C34878D82A}">
                    <a16:rowId xmlns:a16="http://schemas.microsoft.com/office/drawing/2014/main" val="116833428"/>
                  </a:ext>
                </a:extLst>
              </a:tr>
              <a:tr h="477474">
                <a:tc>
                  <a:txBody>
                    <a:bodyPr/>
                    <a:lstStyle/>
                    <a:p>
                      <a:r>
                        <a:rPr lang="en-GB" sz="1800" b="0" dirty="0">
                          <a:effectLst/>
                        </a:rPr>
                        <a:t>Experimental results</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lnT w="25400" cmpd="sng">
                      <a:noFill/>
                    </a:lnT>
                  </a:tcPr>
                </a:tc>
                <a:tc>
                  <a:txBody>
                    <a:bodyPr/>
                    <a:lstStyle/>
                    <a:p>
                      <a:pPr algn="ctr"/>
                      <a:r>
                        <a:rPr lang="en-GB" sz="1800" b="0" dirty="0">
                          <a:effectLst/>
                        </a:rPr>
                        <a:t>16.0</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tc>
                  <a:txBody>
                    <a:bodyPr/>
                    <a:lstStyle/>
                    <a:p>
                      <a:pPr algn="ctr"/>
                      <a:r>
                        <a:rPr lang="en-GB" sz="1800" b="0" dirty="0">
                          <a:effectLst/>
                        </a:rPr>
                        <a:t>38.0</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tc>
                  <a:txBody>
                    <a:bodyPr/>
                    <a:lstStyle/>
                    <a:p>
                      <a:pPr algn="ctr"/>
                      <a:r>
                        <a:rPr lang="en-GB" sz="1800" b="0">
                          <a:effectLst/>
                        </a:rPr>
                        <a:t>15.6</a:t>
                      </a:r>
                      <a:endParaRPr lang="en-GB" sz="1800" b="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extLst>
                  <a:ext uri="{0D108BD9-81ED-4DB2-BD59-A6C34878D82A}">
                    <a16:rowId xmlns:a16="http://schemas.microsoft.com/office/drawing/2014/main" val="4001638000"/>
                  </a:ext>
                </a:extLst>
              </a:tr>
              <a:tr h="477474">
                <a:tc>
                  <a:txBody>
                    <a:bodyPr/>
                    <a:lstStyle/>
                    <a:p>
                      <a:r>
                        <a:rPr lang="en-GB" sz="1800" b="0" dirty="0">
                          <a:effectLst/>
                        </a:rPr>
                        <a:t>Laminate theory</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tc>
                  <a:txBody>
                    <a:bodyPr/>
                    <a:lstStyle/>
                    <a:p>
                      <a:pPr algn="ctr"/>
                      <a:r>
                        <a:rPr lang="en-GB" sz="1800" b="0">
                          <a:effectLst/>
                        </a:rPr>
                        <a:t>17.2</a:t>
                      </a:r>
                      <a:endParaRPr lang="en-GB" sz="1800" b="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tc>
                  <a:txBody>
                    <a:bodyPr/>
                    <a:lstStyle/>
                    <a:p>
                      <a:pPr algn="ctr"/>
                      <a:r>
                        <a:rPr lang="en-GB" sz="1800" b="0">
                          <a:effectLst/>
                        </a:rPr>
                        <a:t>21.1</a:t>
                      </a:r>
                      <a:endParaRPr lang="en-GB" sz="1800" b="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tc>
                  <a:txBody>
                    <a:bodyPr/>
                    <a:lstStyle/>
                    <a:p>
                      <a:pPr algn="ctr"/>
                      <a:r>
                        <a:rPr lang="en-GB" sz="1800" b="0" dirty="0">
                          <a:effectLst/>
                        </a:rPr>
                        <a:t>14.0</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extLst>
                  <a:ext uri="{0D108BD9-81ED-4DB2-BD59-A6C34878D82A}">
                    <a16:rowId xmlns:a16="http://schemas.microsoft.com/office/drawing/2014/main" val="2279433892"/>
                  </a:ext>
                </a:extLst>
              </a:tr>
              <a:tr h="412964">
                <a:tc>
                  <a:txBody>
                    <a:bodyPr/>
                    <a:lstStyle/>
                    <a:p>
                      <a:r>
                        <a:rPr lang="en-GB" sz="1800" b="0">
                          <a:effectLst/>
                        </a:rPr>
                        <a:t>FEA</a:t>
                      </a:r>
                      <a:endParaRPr lang="en-GB" sz="1800" b="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tc>
                  <a:txBody>
                    <a:bodyPr/>
                    <a:lstStyle/>
                    <a:p>
                      <a:pPr algn="ctr"/>
                      <a:r>
                        <a:rPr lang="en-GB" sz="1800" b="0" dirty="0">
                          <a:effectLst/>
                        </a:rPr>
                        <a:t>16.0</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tc>
                  <a:txBody>
                    <a:bodyPr/>
                    <a:lstStyle/>
                    <a:p>
                      <a:pPr algn="ctr"/>
                      <a:r>
                        <a:rPr lang="en-GB" sz="1800" b="0" dirty="0">
                          <a:effectLst/>
                        </a:rPr>
                        <a:t>20.0</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tc>
                  <a:txBody>
                    <a:bodyPr/>
                    <a:lstStyle/>
                    <a:p>
                      <a:pPr algn="ctr"/>
                      <a:r>
                        <a:rPr lang="en-GB" sz="1800" b="0" dirty="0">
                          <a:effectLst/>
                        </a:rPr>
                        <a:t>14.5</a:t>
                      </a:r>
                      <a:endParaRPr lang="en-GB" sz="1800" b="0" dirty="0">
                        <a:effectLst/>
                        <a:latin typeface="Cambria" panose="02040503050406030204" pitchFamily="18" charset="0"/>
                        <a:ea typeface="Times New Roman" panose="02020603050405020304" pitchFamily="18" charset="0"/>
                        <a:cs typeface="Arial" panose="020B0604020202020204" pitchFamily="34" charset="0"/>
                      </a:endParaRPr>
                    </a:p>
                  </a:txBody>
                  <a:tcPr marL="68580" marR="68580" marT="71755" marB="71755" anchor="ctr"/>
                </a:tc>
                <a:extLst>
                  <a:ext uri="{0D108BD9-81ED-4DB2-BD59-A6C34878D82A}">
                    <a16:rowId xmlns:a16="http://schemas.microsoft.com/office/drawing/2014/main" val="865003665"/>
                  </a:ext>
                </a:extLst>
              </a:tr>
            </a:tbl>
          </a:graphicData>
        </a:graphic>
      </p:graphicFrame>
      <p:pic>
        <p:nvPicPr>
          <p:cNvPr id="58" name="Picture 57">
            <a:extLst>
              <a:ext uri="{FF2B5EF4-FFF2-40B4-BE49-F238E27FC236}">
                <a16:creationId xmlns:a16="http://schemas.microsoft.com/office/drawing/2014/main" id="{70A93679-6E63-C7B4-79E2-F1DFB2AFCD83}"/>
              </a:ext>
            </a:extLst>
          </p:cNvPr>
          <p:cNvPicPr>
            <a:picLocks noChangeAspect="1"/>
          </p:cNvPicPr>
          <p:nvPr/>
        </p:nvPicPr>
        <p:blipFill>
          <a:blip r:embed="rId3"/>
          <a:stretch>
            <a:fillRect/>
          </a:stretch>
        </p:blipFill>
        <p:spPr>
          <a:xfrm>
            <a:off x="426277" y="908720"/>
            <a:ext cx="5443135" cy="5252345"/>
          </a:xfrm>
          <a:prstGeom prst="rect">
            <a:avLst/>
          </a:prstGeom>
        </p:spPr>
      </p:pic>
      <p:sp>
        <p:nvSpPr>
          <p:cNvPr id="60" name="TextBox 59">
            <a:extLst>
              <a:ext uri="{FF2B5EF4-FFF2-40B4-BE49-F238E27FC236}">
                <a16:creationId xmlns:a16="http://schemas.microsoft.com/office/drawing/2014/main" id="{54A39957-9378-05FF-B4C1-509FDC66F60C}"/>
              </a:ext>
            </a:extLst>
          </p:cNvPr>
          <p:cNvSpPr txBox="1"/>
          <p:nvPr/>
        </p:nvSpPr>
        <p:spPr>
          <a:xfrm>
            <a:off x="5663952" y="5805264"/>
            <a:ext cx="6018100" cy="369332"/>
          </a:xfrm>
          <a:prstGeom prst="rect">
            <a:avLst/>
          </a:prstGeom>
          <a:noFill/>
        </p:spPr>
        <p:txBody>
          <a:bodyPr wrap="square">
            <a:spAutoFit/>
          </a:bodyPr>
          <a:lstStyle/>
          <a:p>
            <a:r>
              <a:rPr lang="en-GB" dirty="0">
                <a:solidFill>
                  <a:srgbClr val="000000"/>
                </a:solidFill>
              </a:rPr>
              <a:t>Using sheets of 0.1 mm, the CTE is 15.26 </a:t>
            </a:r>
            <a:r>
              <a:rPr lang="es-ES" dirty="0">
                <a:solidFill>
                  <a:srgbClr val="000000"/>
                </a:solidFill>
              </a:rPr>
              <a:t>·10</a:t>
            </a:r>
            <a:r>
              <a:rPr lang="es-ES" baseline="30000" dirty="0">
                <a:solidFill>
                  <a:srgbClr val="000000"/>
                </a:solidFill>
              </a:rPr>
              <a:t>-6</a:t>
            </a:r>
            <a:r>
              <a:rPr lang="es-ES" dirty="0">
                <a:solidFill>
                  <a:srgbClr val="000000"/>
                </a:solidFill>
              </a:rPr>
              <a:t> K</a:t>
            </a:r>
            <a:r>
              <a:rPr lang="es-ES" baseline="30000" dirty="0">
                <a:solidFill>
                  <a:srgbClr val="000000"/>
                </a:solidFill>
              </a:rPr>
              <a:t>-1</a:t>
            </a:r>
            <a:endParaRPr lang="en-GB" baseline="30000" dirty="0">
              <a:solidFill>
                <a:srgbClr val="000000"/>
              </a:solidFill>
            </a:endParaRPr>
          </a:p>
        </p:txBody>
      </p:sp>
    </p:spTree>
    <p:extLst>
      <p:ext uri="{BB962C8B-B14F-4D97-AF65-F5344CB8AC3E}">
        <p14:creationId xmlns:p14="http://schemas.microsoft.com/office/powerpoint/2010/main" val="2343377631"/>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13C28D64-1B24-AE44-ADF1-2F22862D8410}" vid="{33E554F9-2EDB-C045-92B1-7271172784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 Cobranding 16x9_PPT_Arial</Template>
  <TotalTime>10987</TotalTime>
  <Words>4595</Words>
  <Application>Microsoft Office PowerPoint</Application>
  <PresentationFormat>Widescreen</PresentationFormat>
  <Paragraphs>642</Paragraphs>
  <Slides>38</Slides>
  <Notes>21</Notes>
  <HiddenSlides>0</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Calibri</vt:lpstr>
      <vt:lpstr>Cambria</vt:lpstr>
      <vt:lpstr>Cambria Math</vt:lpstr>
      <vt:lpstr>Courier New</vt:lpstr>
      <vt:lpstr>ff-meta-serif-web-pro</vt:lpstr>
      <vt:lpstr>Google Sans</vt:lpstr>
      <vt:lpstr>Symbol</vt:lpstr>
      <vt:lpstr>Times New Roman</vt:lpstr>
      <vt:lpstr>Wingdings</vt:lpstr>
      <vt:lpstr>Office Theme</vt:lpstr>
      <vt:lpstr>ALLEGRO barrel ecal Thermo-mechanical design and analysis</vt:lpstr>
      <vt:lpstr>Table of contents</vt:lpstr>
      <vt:lpstr>General components of the barrel calorimeter</vt:lpstr>
      <vt:lpstr>Test beam prototype</vt:lpstr>
      <vt:lpstr>External rings first approach</vt:lpstr>
      <vt:lpstr>How many spacers are needed?</vt:lpstr>
      <vt:lpstr>Mechanical analysis: 2 meters FEA</vt:lpstr>
      <vt:lpstr>Absorbers cold test (2×0.05 mm of AISI304L)</vt:lpstr>
      <vt:lpstr>Thermomechanical properties of one absorber</vt:lpstr>
      <vt:lpstr>Sandwich strength test (RT): Until yielding point</vt:lpstr>
      <vt:lpstr>Sandwich strength test (RT): FR4 failure (deglue)</vt:lpstr>
      <vt:lpstr>Sandwich strength test (RT): Stainless steel failure 1 </vt:lpstr>
      <vt:lpstr>Sandwich strength test (RT): Stainless steel failure 2 </vt:lpstr>
      <vt:lpstr>Sandwich strength test (RT): Sandwich failure </vt:lpstr>
      <vt:lpstr>Spacers options. Variable gap from 1.2 to 2.4 mm</vt:lpstr>
      <vt:lpstr>Cooling system for the cold electronics</vt:lpstr>
      <vt:lpstr>External ring optimisation</vt:lpstr>
      <vt:lpstr>Structure for assembly and support of the prototype</vt:lpstr>
      <vt:lpstr>Prototype for assembly test</vt:lpstr>
      <vt:lpstr>Conclusions</vt:lpstr>
      <vt:lpstr>PowerPoint Presentation</vt:lpstr>
      <vt:lpstr>ALLEGRO</vt:lpstr>
      <vt:lpstr>Backup 1: PCB and calorimetry</vt:lpstr>
      <vt:lpstr>Backup 2: ATLAS images</vt:lpstr>
      <vt:lpstr>Backup 3: External rings structural analysis</vt:lpstr>
      <vt:lpstr>Backup 4: FEM 250 mm long</vt:lpstr>
      <vt:lpstr>Backup 5: FEM 2 m long</vt:lpstr>
      <vt:lpstr>Backup 6: G10 CTE from ATLAS TDR</vt:lpstr>
      <vt:lpstr>Backup 7: Deflection of a beam</vt:lpstr>
      <vt:lpstr>Backup 8: Absorber’s deflection</vt:lpstr>
      <vt:lpstr>Backup 9: Design and construction</vt:lpstr>
      <vt:lpstr>Backup 10: Classical laminate theory</vt:lpstr>
      <vt:lpstr>Backup 11: Finite element analysis </vt:lpstr>
      <vt:lpstr>Backup 12: Strength test summary</vt:lpstr>
      <vt:lpstr>Backup 13: Young´s Modulus, yielding point and CTE</vt:lpstr>
      <vt:lpstr>Backup 14: Lead test</vt:lpstr>
      <vt:lpstr>Backup 15: Contraction of the absorber</vt:lpstr>
      <vt:lpstr>Backup 16: LAr and LN2 diagrams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Noble-Liquid Calorimeter for an FCC-ee Detector Concept (ALLEGRO) Thermo-Mechanical design and analysis</dc:title>
  <dc:creator>Fernando Aretio Zarate</dc:creator>
  <cp:lastModifiedBy>Fernando Aretio Zarate</cp:lastModifiedBy>
  <cp:revision>140</cp:revision>
  <cp:lastPrinted>2020-01-30T13:49:18Z</cp:lastPrinted>
  <dcterms:created xsi:type="dcterms:W3CDTF">2022-11-29T16:23:00Z</dcterms:created>
  <dcterms:modified xsi:type="dcterms:W3CDTF">2025-04-04T09:28:04Z</dcterms:modified>
</cp:coreProperties>
</file>