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6" r:id="rId3"/>
    <p:sldId id="275" r:id="rId4"/>
    <p:sldId id="801" r:id="rId5"/>
    <p:sldId id="805" r:id="rId6"/>
    <p:sldId id="804" r:id="rId7"/>
    <p:sldId id="806" r:id="rId8"/>
    <p:sldId id="815" r:id="rId9"/>
    <p:sldId id="828" r:id="rId10"/>
    <p:sldId id="829" r:id="rId11"/>
    <p:sldId id="833" r:id="rId12"/>
    <p:sldId id="811" r:id="rId13"/>
    <p:sldId id="814" r:id="rId14"/>
    <p:sldId id="822" r:id="rId15"/>
    <p:sldId id="812" r:id="rId16"/>
    <p:sldId id="823" r:id="rId17"/>
    <p:sldId id="820" r:id="rId18"/>
    <p:sldId id="807" r:id="rId19"/>
    <p:sldId id="268" r:id="rId20"/>
    <p:sldId id="265" r:id="rId21"/>
    <p:sldId id="818" r:id="rId22"/>
    <p:sldId id="817" r:id="rId23"/>
    <p:sldId id="824" r:id="rId24"/>
    <p:sldId id="816" r:id="rId25"/>
    <p:sldId id="269" r:id="rId26"/>
    <p:sldId id="274" r:id="rId27"/>
    <p:sldId id="266" r:id="rId28"/>
    <p:sldId id="827" r:id="rId29"/>
    <p:sldId id="821" r:id="rId30"/>
    <p:sldId id="270" r:id="rId31"/>
    <p:sldId id="267" r:id="rId32"/>
    <p:sldId id="825" r:id="rId33"/>
    <p:sldId id="830" r:id="rId34"/>
    <p:sldId id="826" r:id="rId35"/>
    <p:sldId id="831" r:id="rId36"/>
    <p:sldId id="83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0" autoAdjust="0"/>
    <p:restoredTop sz="94669" autoAdjust="0"/>
  </p:normalViewPr>
  <p:slideViewPr>
    <p:cSldViewPr snapToGrid="0">
      <p:cViewPr varScale="1">
        <p:scale>
          <a:sx n="130" d="100"/>
          <a:sy n="130" d="100"/>
        </p:scale>
        <p:origin x="64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BAE65-5462-4F4E-9E64-BD74B4A2B49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13CD8-5E5D-4EEC-A4B2-B7827194A03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5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0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4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2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21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58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27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9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9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4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55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46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6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7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3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1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7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2BC3EDE-4EA4-4ECB-8F9C-50218DED408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35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T. Dorigo, NPTwins2024 / Genova Dec 17, 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01857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501.1354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2501.1354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3565/" TargetMode="External"/><Relationship Id="rId2" Type="http://schemas.openxmlformats.org/officeDocument/2006/relationships/hyperlink" Target="eucaif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:2502.1081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rxiv.org/abs/2502.1081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i.org/10.1088/2634-4386/acf68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:2502.1269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abs/2502.126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:2502.0215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hyso.2020.10002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FB5047-ADE0-FD7D-8C65-A9A8FB0FB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293" y="1674537"/>
            <a:ext cx="11199262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Co-Design for Hadron Calorimeters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C76E07-2BD8-8D89-0A31-E0AA6E606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3042"/>
            <a:ext cx="9144000" cy="371101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Tommaso Dorigo</a:t>
            </a:r>
          </a:p>
          <a:p>
            <a:r>
              <a:rPr lang="en-US" dirty="0">
                <a:solidFill>
                  <a:srgbClr val="00B0F0"/>
                </a:solidFill>
              </a:rPr>
              <a:t>INFN, </a:t>
            </a:r>
            <a:r>
              <a:rPr lang="en-US" dirty="0" err="1">
                <a:solidFill>
                  <a:srgbClr val="00B0F0"/>
                </a:solidFill>
              </a:rPr>
              <a:t>Sezione</a:t>
            </a:r>
            <a:r>
              <a:rPr lang="en-US" dirty="0">
                <a:solidFill>
                  <a:srgbClr val="00B0F0"/>
                </a:solidFill>
              </a:rPr>
              <a:t> di Padova, Italy, and  Lulea University of Technology, Sweden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r>
              <a:rPr lang="en-US" dirty="0"/>
              <a:t>On behalf of the MODE/EUCAIF Calorimetry Optimization Group</a:t>
            </a:r>
          </a:p>
          <a:p>
            <a:r>
              <a:rPr lang="en-US" dirty="0"/>
              <a:t>(INFN, U. Lund, Lulea TU, U. Oviedo, RPTU, KIT):</a:t>
            </a:r>
          </a:p>
          <a:p>
            <a:r>
              <a:rPr lang="en-US" dirty="0"/>
              <a:t>S. Abbas, Abhishek, M. </a:t>
            </a:r>
            <a:r>
              <a:rPr lang="en-US" dirty="0" err="1"/>
              <a:t>Aehle</a:t>
            </a:r>
            <a:r>
              <a:rPr lang="en-US" dirty="0"/>
              <a:t>, P. Andreacchio, M. Awais, P. </a:t>
            </a:r>
            <a:r>
              <a:rPr lang="en-US" dirty="0" err="1"/>
              <a:t>Behrozi</a:t>
            </a:r>
            <a:r>
              <a:rPr lang="en-US" dirty="0"/>
              <a:t>, A. Breccia, </a:t>
            </a:r>
          </a:p>
          <a:p>
            <a:r>
              <a:rPr lang="en-US" dirty="0"/>
              <a:t>R. Carroccio, L. Chen, A. Das, A. De Vita, J. Donini, N. Gauger, R. Keidel, J. </a:t>
            </a:r>
            <a:r>
              <a:rPr lang="en-US" dirty="0" err="1"/>
              <a:t>Kieseler</a:t>
            </a:r>
            <a:r>
              <a:rPr lang="en-US" dirty="0"/>
              <a:t>, </a:t>
            </a:r>
          </a:p>
          <a:p>
            <a:r>
              <a:rPr lang="en-US" dirty="0"/>
              <a:t>E. Lupi, A. Mikkelsen, F. Nardi, Xuan-Tung Nguyen, F. Sandin, K. Schmidt, P. </a:t>
            </a:r>
            <a:r>
              <a:rPr lang="en-US" dirty="0" err="1"/>
              <a:t>Vischia</a:t>
            </a:r>
            <a:r>
              <a:rPr lang="en-US" dirty="0"/>
              <a:t>, J. Willmore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IJCLAB Orsay, DRD6-Calorimetry Collaboration Meeting</a:t>
            </a:r>
          </a:p>
          <a:p>
            <a:r>
              <a:rPr lang="en-US" dirty="0">
                <a:solidFill>
                  <a:srgbClr val="FF0000"/>
                </a:solidFill>
              </a:rPr>
              <a:t>4/4/2025</a:t>
            </a:r>
          </a:p>
        </p:txBody>
      </p:sp>
    </p:spTree>
    <p:extLst>
      <p:ext uri="{BB962C8B-B14F-4D97-AF65-F5344CB8AC3E}">
        <p14:creationId xmlns:p14="http://schemas.microsoft.com/office/powerpoint/2010/main" val="244754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95304-101B-2780-7E49-8635E1D4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78" y="-929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Example Optimization Run</a:t>
            </a:r>
          </a:p>
        </p:txBody>
      </p:sp>
      <p:pic>
        <p:nvPicPr>
          <p:cNvPr id="7" name="Immagine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E7337D3-51B7-648F-6B2B-38B2C4CD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703"/>
            <a:ext cx="12192000" cy="466164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5E996A-7F8C-A898-AF8D-DB9BEF1CA640}"/>
              </a:ext>
            </a:extLst>
          </p:cNvPr>
          <p:cNvSpPr txBox="1"/>
          <p:nvPr/>
        </p:nvSpPr>
        <p:spPr>
          <a:xfrm>
            <a:off x="-36785" y="1048371"/>
            <a:ext cx="1249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utility vs epoch              XY positions of tanks        Radial distr. of tanks              Utility components        Log(pointing resolution)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initial,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:current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initial,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current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8760C6-2DDD-B4B8-32C5-35F61188EF58}"/>
              </a:ext>
            </a:extLst>
          </p:cNvPr>
          <p:cNvSpPr txBox="1"/>
          <p:nvPr/>
        </p:nvSpPr>
        <p:spPr>
          <a:xfrm>
            <a:off x="425078" y="6278711"/>
            <a:ext cx="1187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Rel.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vs E			 	Log(pointing res.) vs E   	Log(E) of showers 	      Azimuthal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initial,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current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initial,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current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FBE5BE9-9633-3868-29CE-0E376580F847}"/>
              </a:ext>
            </a:extLst>
          </p:cNvPr>
          <p:cNvSpPr/>
          <p:nvPr/>
        </p:nvSpPr>
        <p:spPr>
          <a:xfrm>
            <a:off x="2187559" y="1457881"/>
            <a:ext cx="2865704" cy="285695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A0F17E-F1F3-F4A1-D6DF-A4543786D518}"/>
              </a:ext>
            </a:extLst>
          </p:cNvPr>
          <p:cNvSpPr txBox="1"/>
          <p:nvPr/>
        </p:nvSpPr>
        <p:spPr>
          <a:xfrm>
            <a:off x="7120760" y="17136"/>
            <a:ext cx="551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Dorigo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optimization of the layout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a Gamma-Ray Observatory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arXiv:2310.01857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Submitted to Nuclear Physics B Nov 2024</a:t>
            </a:r>
          </a:p>
        </p:txBody>
      </p:sp>
    </p:spTree>
    <p:extLst>
      <p:ext uri="{BB962C8B-B14F-4D97-AF65-F5344CB8AC3E}">
        <p14:creationId xmlns:p14="http://schemas.microsoft.com/office/powerpoint/2010/main" val="142556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803DF-9EEB-579D-FE64-E846417AF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9BA01-D95E-E2CA-5DF3-51BFFE43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“But our detectors are multi-purpose…”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957FA4-AC5C-F947-0E58-AFB5F64D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9687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End-to-end optimization requires you to specify precisely what you want. </a:t>
            </a:r>
            <a:r>
              <a:rPr lang="en-US" dirty="0">
                <a:solidFill>
                  <a:srgbClr val="FFC000"/>
                </a:solidFill>
              </a:rPr>
              <a:t>Mission impossible?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No, </a:t>
            </a:r>
            <a:r>
              <a:rPr lang="en-US" dirty="0">
                <a:solidFill>
                  <a:srgbClr val="00B0F0"/>
                </a:solidFill>
              </a:rPr>
              <a:t>we do it routinely!</a:t>
            </a:r>
          </a:p>
          <a:p>
            <a:pPr>
              <a:buFontTx/>
              <a:buChar char="-"/>
            </a:pPr>
            <a:r>
              <a:rPr lang="en-US" dirty="0"/>
              <a:t>Hadron colliders: fixed bandwidth </a:t>
            </a:r>
            <a:r>
              <a:rPr lang="en-US" dirty="0">
                <a:sym typeface="Wingdings" panose="05000000000000000000" pitchFamily="2" charset="2"/>
              </a:rPr>
              <a:t> pre-define DAQ budget of different trigger primitives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Lepton colliders: fixed energy  pre-define run time of energy scans vs resonance running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See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arXiv:2501.13544 </a:t>
            </a:r>
            <a:r>
              <a:rPr lang="en-US" dirty="0">
                <a:sym typeface="Wingdings" panose="05000000000000000000" pitchFamily="2" charset="2"/>
              </a:rPr>
              <a:t>for a discussion</a:t>
            </a:r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F9D9931-BA0E-CE8B-7F37-D6A424CC99BE}"/>
              </a:ext>
            </a:extLst>
          </p:cNvPr>
          <p:cNvSpPr/>
          <p:nvPr/>
        </p:nvSpPr>
        <p:spPr>
          <a:xfrm>
            <a:off x="792154" y="2836107"/>
            <a:ext cx="6659962" cy="361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92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A962E-6CE6-089C-C717-187390C2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704A9F-2DBB-248B-0F49-403280B9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“But our detectors are multi-purpose…”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B189A-66C0-2C85-8BD3-085660D1B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9687" cy="454094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End-to-end optimization requires you to specify precisely what you want. </a:t>
            </a:r>
            <a:r>
              <a:rPr lang="en-US" dirty="0">
                <a:solidFill>
                  <a:srgbClr val="FFC000"/>
                </a:solidFill>
              </a:rPr>
              <a:t>Mission impossible?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No, </a:t>
            </a:r>
            <a:r>
              <a:rPr lang="en-US" dirty="0">
                <a:solidFill>
                  <a:srgbClr val="00B0F0"/>
                </a:solidFill>
              </a:rPr>
              <a:t>we do it routinely!</a:t>
            </a:r>
          </a:p>
          <a:p>
            <a:pPr>
              <a:buFontTx/>
              <a:buChar char="-"/>
            </a:pPr>
            <a:r>
              <a:rPr lang="en-US" dirty="0"/>
              <a:t>Hadron colliders: fixed bandwidth </a:t>
            </a:r>
            <a:r>
              <a:rPr lang="en-US" dirty="0">
                <a:sym typeface="Wingdings" panose="05000000000000000000" pitchFamily="2" charset="2"/>
              </a:rPr>
              <a:t> pre-define DAQ budget of different trigger primitives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Lepton colliders: fixed energy  pre-define run time of energy scans vs resonance running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See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arXiv:2501.13544 </a:t>
            </a:r>
            <a:r>
              <a:rPr lang="en-US" dirty="0">
                <a:sym typeface="Wingdings" panose="05000000000000000000" pitchFamily="2" charset="2"/>
              </a:rPr>
              <a:t>(submitted for publication in </a:t>
            </a:r>
            <a:r>
              <a:rPr lang="en-US" dirty="0" err="1">
                <a:sym typeface="Wingdings" panose="05000000000000000000" pitchFamily="2" charset="2"/>
              </a:rPr>
              <a:t>Nucl</a:t>
            </a:r>
            <a:r>
              <a:rPr lang="en-US" dirty="0">
                <a:sym typeface="Wingdings" panose="05000000000000000000" pitchFamily="2" charset="2"/>
              </a:rPr>
              <a:t>. Phys. B) for a discussion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8AFD91-24E2-5C1A-D50A-B883E92E5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40" y="1510960"/>
            <a:ext cx="4449659" cy="53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EE486E-44FC-7AFB-E8F1-3D00293C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6" y="203760"/>
            <a:ext cx="10515600" cy="1325563"/>
          </a:xfrm>
        </p:spPr>
        <p:txBody>
          <a:bodyPr/>
          <a:lstStyle/>
          <a:p>
            <a:r>
              <a:rPr lang="en-US" b="1" dirty="0"/>
              <a:t>An Example From that Paper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07DCC6-23AC-E498-533F-1A9B73C8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19" y="2143464"/>
            <a:ext cx="589022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Astrophysics example: optimize ground layout of SWGO array (gamma-ray observatory)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Utility can be formulated as combination of </a:t>
            </a:r>
            <a:r>
              <a:rPr lang="en-US" dirty="0">
                <a:solidFill>
                  <a:srgbClr val="FFC000"/>
                </a:solidFill>
              </a:rPr>
              <a:t>flux precision (U</a:t>
            </a:r>
            <a:r>
              <a:rPr lang="en-US" baseline="-25000" dirty="0">
                <a:solidFill>
                  <a:srgbClr val="FFC000"/>
                </a:solidFill>
              </a:rPr>
              <a:t>GF</a:t>
            </a:r>
            <a:r>
              <a:rPr lang="en-US" dirty="0">
                <a:solidFill>
                  <a:srgbClr val="FFC000"/>
                </a:solidFill>
              </a:rPr>
              <a:t>), E resolution (U</a:t>
            </a:r>
            <a:r>
              <a:rPr lang="en-US" baseline="-25000" dirty="0">
                <a:solidFill>
                  <a:srgbClr val="FFC000"/>
                </a:solidFill>
              </a:rPr>
              <a:t>IR</a:t>
            </a:r>
            <a:r>
              <a:rPr lang="en-US" dirty="0">
                <a:solidFill>
                  <a:srgbClr val="FFC000"/>
                </a:solidFill>
              </a:rPr>
              <a:t>), pointing resolution (U</a:t>
            </a:r>
            <a:r>
              <a:rPr lang="en-US" baseline="-25000" dirty="0">
                <a:solidFill>
                  <a:srgbClr val="FFC000"/>
                </a:solidFill>
              </a:rPr>
              <a:t>PR</a:t>
            </a:r>
            <a:r>
              <a:rPr lang="en-US" dirty="0">
                <a:solidFill>
                  <a:srgbClr val="FFC000"/>
                </a:solidFill>
              </a:rPr>
              <a:t>) </a:t>
            </a:r>
            <a:r>
              <a:rPr lang="en-US" dirty="0">
                <a:sym typeface="Wingdings" panose="05000000000000000000" pitchFamily="2" charset="2"/>
              </a:rPr>
              <a:t> a</a:t>
            </a:r>
            <a:r>
              <a:rPr lang="en-US" dirty="0"/>
              <a:t> 3D space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Optimized solution shows how </a:t>
            </a:r>
            <a:r>
              <a:rPr lang="en-US" dirty="0">
                <a:solidFill>
                  <a:srgbClr val="00B0F0"/>
                </a:solidFill>
              </a:rPr>
              <a:t>Pareto front lays far away from points of design space corresponding to proposed benchmarks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6CDB80-7952-1EB0-C7F4-3859FC9F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83" y="1537897"/>
            <a:ext cx="4846936" cy="52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5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C9AC1-5C79-3E8A-CF7D-218B1913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(Sideline): Co-Design in EUCAIF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8D57EE-56DE-D4DE-8D0D-1CA0F97DA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73" y="1845184"/>
            <a:ext cx="543937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2" action="ppaction://hlinkfile"/>
              </a:rPr>
              <a:t>EUCAIF</a:t>
            </a:r>
            <a:r>
              <a:rPr lang="en-US" dirty="0"/>
              <a:t>: EU Coalition for Artificial Intelligence in Fundamental Physics - an APPEC/NUPECC/ECFA expression of interest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Organize yearly conference </a:t>
            </a:r>
            <a:r>
              <a:rPr lang="en-US" dirty="0">
                <a:sym typeface="Wingdings" panose="05000000000000000000" pitchFamily="2" charset="2"/>
              </a:rPr>
              <a:t> this year in </a:t>
            </a:r>
            <a:r>
              <a:rPr lang="en-US" dirty="0">
                <a:sym typeface="Wingdings" panose="05000000000000000000" pitchFamily="2" charset="2"/>
                <a:hlinkClick r:id="rId3"/>
              </a:rPr>
              <a:t>Cagliari June 16-20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WG2 Co-Design: leaders T. Dorigo, P. </a:t>
            </a:r>
            <a:r>
              <a:rPr lang="en-US" dirty="0" err="1">
                <a:sym typeface="Wingdings" panose="05000000000000000000" pitchFamily="2" charset="2"/>
              </a:rPr>
              <a:t>Vischia</a:t>
            </a:r>
            <a:r>
              <a:rPr lang="en-US" dirty="0">
                <a:sym typeface="Wingdings" panose="05000000000000000000" pitchFamily="2" charset="2"/>
              </a:rPr>
              <a:t>  organizing collaborative R&amp;D on AI for co-design optimization of detectors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If interested, ask me to add you to ML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39640F-F3DF-8212-538A-65A24A0C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485" y="1690688"/>
            <a:ext cx="5875361" cy="49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0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C692A-7A42-6EE7-705E-6863BF824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6628D-99B0-E60B-58F9-B00C43EB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br>
              <a:rPr lang="en-US" dirty="0"/>
            </a:b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FBB1AF-8870-4815-09D0-5F791B7B9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15" y="1571658"/>
            <a:ext cx="7015961" cy="50296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High granularity / precise timing</a:t>
            </a:r>
            <a:r>
              <a:rPr lang="en-US" dirty="0"/>
              <a:t> pursued ubiquitously.</a:t>
            </a:r>
          </a:p>
          <a:p>
            <a:pPr marL="0" indent="0">
              <a:buNone/>
            </a:pPr>
            <a:r>
              <a:rPr lang="en-US" dirty="0"/>
              <a:t>To optimize systems, we need to understand what information can in principle be mined,  and its </a:t>
            </a:r>
            <a:r>
              <a:rPr lang="en-US" dirty="0">
                <a:solidFill>
                  <a:srgbClr val="FFC000"/>
                </a:solidFill>
              </a:rPr>
              <a:t>impact on intermediate deliverables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(particle flow performance, E resolution, jet tagging)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Is there a cell size scale </a:t>
            </a:r>
            <a:r>
              <a:rPr lang="el-GR" sz="2800" b="1" dirty="0">
                <a:solidFill>
                  <a:srgbClr val="00B0F0"/>
                </a:solidFill>
              </a:rPr>
              <a:t>Δ</a:t>
            </a:r>
            <a:r>
              <a:rPr lang="en-US" sz="2800" b="1" dirty="0" err="1">
                <a:solidFill>
                  <a:srgbClr val="00B0F0"/>
                </a:solidFill>
              </a:rPr>
              <a:t>x</a:t>
            </a:r>
            <a:r>
              <a:rPr lang="en-US" sz="2800" b="1" baseline="-25000" dirty="0" err="1">
                <a:solidFill>
                  <a:srgbClr val="00B0F0"/>
                </a:solidFill>
              </a:rPr>
              <a:t>crit</a:t>
            </a:r>
            <a:r>
              <a:rPr lang="en-US" b="1" baseline="-25000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(2) below which we gain access to PID information Q (1)?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What is the relative worth of high position precision vs high timing precision, on final physics objectives?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To address these questions we started to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explore p/k/pi discrimination as a function of cell size </a:t>
            </a:r>
            <a:r>
              <a:rPr lang="en-US" dirty="0">
                <a:sym typeface="Wingdings" panose="05000000000000000000" pitchFamily="2" charset="2"/>
              </a:rPr>
              <a:t>in a very-high-granularity, homogeneous calorimeter with high timing precision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A68545-5442-E958-FEB7-276EBAB4FF01}"/>
              </a:ext>
            </a:extLst>
          </p:cNvPr>
          <p:cNvSpPr txBox="1"/>
          <p:nvPr/>
        </p:nvSpPr>
        <p:spPr>
          <a:xfrm>
            <a:off x="838200" y="411574"/>
            <a:ext cx="8252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2 - What Information We Are After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9E6CEC2-A220-9A70-64D7-14BB146692B1}"/>
              </a:ext>
            </a:extLst>
          </p:cNvPr>
          <p:cNvGrpSpPr/>
          <p:nvPr/>
        </p:nvGrpSpPr>
        <p:grpSpPr>
          <a:xfrm>
            <a:off x="7711277" y="1911928"/>
            <a:ext cx="4200055" cy="4021820"/>
            <a:chOff x="7989998" y="1109994"/>
            <a:chExt cx="4200055" cy="4021820"/>
          </a:xfrm>
        </p:grpSpPr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4F53BD95-7572-AC2F-15D3-FE15FF13A108}"/>
                </a:ext>
              </a:extLst>
            </p:cNvPr>
            <p:cNvCxnSpPr/>
            <p:nvPr/>
          </p:nvCxnSpPr>
          <p:spPr>
            <a:xfrm>
              <a:off x="10219913" y="3062973"/>
              <a:ext cx="0" cy="1784402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7E68AF8B-E443-63A1-22BD-4C57D1656787}"/>
                </a:ext>
              </a:extLst>
            </p:cNvPr>
            <p:cNvCxnSpPr/>
            <p:nvPr/>
          </p:nvCxnSpPr>
          <p:spPr>
            <a:xfrm>
              <a:off x="8095085" y="4642351"/>
              <a:ext cx="359733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153A2B99-B755-AA58-7118-C9ECE3DFA6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5085" y="1439747"/>
              <a:ext cx="0" cy="32026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B29E062D-6C3B-47FC-2A0C-B28FA47CC5BC}"/>
                </a:ext>
              </a:extLst>
            </p:cNvPr>
            <p:cNvSpPr/>
            <p:nvPr/>
          </p:nvSpPr>
          <p:spPr>
            <a:xfrm>
              <a:off x="8257501" y="1656387"/>
              <a:ext cx="3279509" cy="2915860"/>
            </a:xfrm>
            <a:custGeom>
              <a:avLst/>
              <a:gdLst>
                <a:gd name="connsiteX0" fmla="*/ 0 w 3810000"/>
                <a:gd name="connsiteY0" fmla="*/ 0 h 3299791"/>
                <a:gd name="connsiteX1" fmla="*/ 1159565 w 3810000"/>
                <a:gd name="connsiteY1" fmla="*/ 371061 h 3299791"/>
                <a:gd name="connsiteX2" fmla="*/ 1881809 w 3810000"/>
                <a:gd name="connsiteY2" fmla="*/ 1802296 h 3299791"/>
                <a:gd name="connsiteX3" fmla="*/ 2710070 w 3810000"/>
                <a:gd name="connsiteY3" fmla="*/ 2968487 h 3299791"/>
                <a:gd name="connsiteX4" fmla="*/ 3810000 w 3810000"/>
                <a:gd name="connsiteY4" fmla="*/ 3299791 h 329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3299791">
                  <a:moveTo>
                    <a:pt x="0" y="0"/>
                  </a:moveTo>
                  <a:cubicBezTo>
                    <a:pt x="422965" y="35339"/>
                    <a:pt x="845930" y="70679"/>
                    <a:pt x="1159565" y="371061"/>
                  </a:cubicBezTo>
                  <a:cubicBezTo>
                    <a:pt x="1473200" y="671443"/>
                    <a:pt x="1623392" y="1369392"/>
                    <a:pt x="1881809" y="1802296"/>
                  </a:cubicBezTo>
                  <a:cubicBezTo>
                    <a:pt x="2140226" y="2235200"/>
                    <a:pt x="2388705" y="2718905"/>
                    <a:pt x="2710070" y="2968487"/>
                  </a:cubicBezTo>
                  <a:cubicBezTo>
                    <a:pt x="3031435" y="3218069"/>
                    <a:pt x="3420717" y="3258930"/>
                    <a:pt x="3810000" y="3299791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DDEB5032-24AB-AFA7-A611-F6E6EC5E29A0}"/>
                </a:ext>
              </a:extLst>
            </p:cNvPr>
            <p:cNvSpPr/>
            <p:nvPr/>
          </p:nvSpPr>
          <p:spPr>
            <a:xfrm>
              <a:off x="8160542" y="2177494"/>
              <a:ext cx="3330840" cy="2383042"/>
            </a:xfrm>
            <a:custGeom>
              <a:avLst/>
              <a:gdLst>
                <a:gd name="connsiteX0" fmla="*/ 0 w 3869634"/>
                <a:gd name="connsiteY0" fmla="*/ 0 h 2696817"/>
                <a:gd name="connsiteX1" fmla="*/ 901147 w 3869634"/>
                <a:gd name="connsiteY1" fmla="*/ 318052 h 2696817"/>
                <a:gd name="connsiteX2" fmla="*/ 1795669 w 3869634"/>
                <a:gd name="connsiteY2" fmla="*/ 1298713 h 2696817"/>
                <a:gd name="connsiteX3" fmla="*/ 2325756 w 3869634"/>
                <a:gd name="connsiteY3" fmla="*/ 2445026 h 2696817"/>
                <a:gd name="connsiteX4" fmla="*/ 3869634 w 3869634"/>
                <a:gd name="connsiteY4" fmla="*/ 2696817 h 2696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634" h="2696817">
                  <a:moveTo>
                    <a:pt x="0" y="0"/>
                  </a:moveTo>
                  <a:cubicBezTo>
                    <a:pt x="300934" y="50800"/>
                    <a:pt x="601869" y="101600"/>
                    <a:pt x="901147" y="318052"/>
                  </a:cubicBezTo>
                  <a:cubicBezTo>
                    <a:pt x="1200425" y="534504"/>
                    <a:pt x="1558234" y="944217"/>
                    <a:pt x="1795669" y="1298713"/>
                  </a:cubicBezTo>
                  <a:cubicBezTo>
                    <a:pt x="2033104" y="1653209"/>
                    <a:pt x="1980095" y="2212009"/>
                    <a:pt x="2325756" y="2445026"/>
                  </a:cubicBezTo>
                  <a:cubicBezTo>
                    <a:pt x="2671417" y="2678043"/>
                    <a:pt x="3270525" y="2687430"/>
                    <a:pt x="3869634" y="269681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5BC08F4-6CD9-3428-048E-36F7D39B5AD6}"/>
                </a:ext>
              </a:extLst>
            </p:cNvPr>
            <p:cNvSpPr/>
            <p:nvPr/>
          </p:nvSpPr>
          <p:spPr>
            <a:xfrm>
              <a:off x="8177652" y="1843751"/>
              <a:ext cx="3325137" cy="2719034"/>
            </a:xfrm>
            <a:custGeom>
              <a:avLst/>
              <a:gdLst>
                <a:gd name="connsiteX0" fmla="*/ 0 w 3863009"/>
                <a:gd name="connsiteY0" fmla="*/ 0 h 3077049"/>
                <a:gd name="connsiteX1" fmla="*/ 762000 w 3863009"/>
                <a:gd name="connsiteY1" fmla="*/ 907774 h 3077049"/>
                <a:gd name="connsiteX2" fmla="*/ 1166191 w 3863009"/>
                <a:gd name="connsiteY2" fmla="*/ 2425148 h 3077049"/>
                <a:gd name="connsiteX3" fmla="*/ 2438400 w 3863009"/>
                <a:gd name="connsiteY3" fmla="*/ 2994991 h 3077049"/>
                <a:gd name="connsiteX4" fmla="*/ 3863009 w 3863009"/>
                <a:gd name="connsiteY4" fmla="*/ 3061252 h 30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009" h="3077049">
                  <a:moveTo>
                    <a:pt x="0" y="0"/>
                  </a:moveTo>
                  <a:cubicBezTo>
                    <a:pt x="283817" y="251791"/>
                    <a:pt x="567635" y="503583"/>
                    <a:pt x="762000" y="907774"/>
                  </a:cubicBezTo>
                  <a:cubicBezTo>
                    <a:pt x="956365" y="1311965"/>
                    <a:pt x="886791" y="2077279"/>
                    <a:pt x="1166191" y="2425148"/>
                  </a:cubicBezTo>
                  <a:cubicBezTo>
                    <a:pt x="1445591" y="2773017"/>
                    <a:pt x="1988930" y="2888974"/>
                    <a:pt x="2438400" y="2994991"/>
                  </a:cubicBezTo>
                  <a:cubicBezTo>
                    <a:pt x="2887870" y="3101008"/>
                    <a:pt x="3375439" y="3081130"/>
                    <a:pt x="3863009" y="3061252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9FC2D72-2332-EAD2-CBFB-E921FA6E1FA7}"/>
                </a:ext>
              </a:extLst>
            </p:cNvPr>
            <p:cNvSpPr txBox="1"/>
            <p:nvPr/>
          </p:nvSpPr>
          <p:spPr>
            <a:xfrm>
              <a:off x="7989998" y="1109994"/>
              <a:ext cx="412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763547B-ED6A-A948-3AB9-0D575CDEF95D}"/>
                </a:ext>
              </a:extLst>
            </p:cNvPr>
            <p:cNvSpPr txBox="1"/>
            <p:nvPr/>
          </p:nvSpPr>
          <p:spPr>
            <a:xfrm>
              <a:off x="8710929" y="1940548"/>
              <a:ext cx="545300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p/</a:t>
              </a:r>
              <a:r>
                <a:rPr lang="en-US" sz="2400" dirty="0">
                  <a:solidFill>
                    <a:schemeClr val="accent2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B7D84B4-5907-FA9E-8FFF-6AE70C813771}"/>
                </a:ext>
              </a:extLst>
            </p:cNvPr>
            <p:cNvSpPr txBox="1"/>
            <p:nvPr/>
          </p:nvSpPr>
          <p:spPr>
            <a:xfrm>
              <a:off x="9120556" y="3113759"/>
              <a:ext cx="538401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p/K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4AC3501-F977-942B-19FA-FD9447F4A300}"/>
                </a:ext>
              </a:extLst>
            </p:cNvPr>
            <p:cNvSpPr txBox="1"/>
            <p:nvPr/>
          </p:nvSpPr>
          <p:spPr>
            <a:xfrm>
              <a:off x="8281322" y="2705808"/>
              <a:ext cx="543920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K/</a:t>
              </a:r>
              <a:r>
                <a:rPr lang="en-US" sz="2400" dirty="0">
                  <a:solidFill>
                    <a:srgbClr val="00B050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6" name="Freccia bidirezionale orizzontale 15">
              <a:extLst>
                <a:ext uri="{FF2B5EF4-FFF2-40B4-BE49-F238E27FC236}">
                  <a16:creationId xmlns:a16="http://schemas.microsoft.com/office/drawing/2014/main" id="{F092BF58-5D56-F349-7C3F-08B51D488C80}"/>
                </a:ext>
              </a:extLst>
            </p:cNvPr>
            <p:cNvSpPr/>
            <p:nvPr/>
          </p:nvSpPr>
          <p:spPr>
            <a:xfrm>
              <a:off x="8115050" y="3676410"/>
              <a:ext cx="1748412" cy="884126"/>
            </a:xfrm>
            <a:prstGeom prst="leftRightArrow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(2)</a:t>
              </a: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538077BD-B9F0-F953-5530-D50E12D96891}"/>
                </a:ext>
              </a:extLst>
            </p:cNvPr>
            <p:cNvCxnSpPr>
              <a:cxnSpLocks/>
            </p:cNvCxnSpPr>
            <p:nvPr/>
          </p:nvCxnSpPr>
          <p:spPr>
            <a:xfrm>
              <a:off x="9919846" y="1408003"/>
              <a:ext cx="0" cy="3234348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E86A90B-FF0D-97C1-8C48-5D0B8EC12E61}"/>
                </a:ext>
              </a:extLst>
            </p:cNvPr>
            <p:cNvSpPr txBox="1"/>
            <p:nvPr/>
          </p:nvSpPr>
          <p:spPr>
            <a:xfrm>
              <a:off x="9597448" y="4670149"/>
              <a:ext cx="839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/>
                <a:t>Δ</a:t>
              </a:r>
              <a:r>
                <a:rPr lang="en-US" sz="2400" b="1" dirty="0" err="1"/>
                <a:t>x</a:t>
              </a:r>
              <a:r>
                <a:rPr lang="en-US" sz="2400" b="1" baseline="-25000" dirty="0" err="1"/>
                <a:t>crit</a:t>
              </a:r>
              <a:endParaRPr lang="en-US" sz="2400" b="1" baseline="-25000" dirty="0"/>
            </a:p>
          </p:txBody>
        </p:sp>
        <p:sp>
          <p:nvSpPr>
            <p:cNvPr id="19" name="Freccia bidirezionale verticale 18">
              <a:extLst>
                <a:ext uri="{FF2B5EF4-FFF2-40B4-BE49-F238E27FC236}">
                  <a16:creationId xmlns:a16="http://schemas.microsoft.com/office/drawing/2014/main" id="{9AD26433-D8B2-0E93-6231-26DDA2F25D76}"/>
                </a:ext>
              </a:extLst>
            </p:cNvPr>
            <p:cNvSpPr/>
            <p:nvPr/>
          </p:nvSpPr>
          <p:spPr>
            <a:xfrm>
              <a:off x="10554423" y="1940547"/>
              <a:ext cx="1145002" cy="2631698"/>
            </a:xfrm>
            <a:prstGeom prst="upDownArrow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(1)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655C126-3886-6F96-D430-C4C3D6A1200E}"/>
                </a:ext>
              </a:extLst>
            </p:cNvPr>
            <p:cNvSpPr txBox="1"/>
            <p:nvPr/>
          </p:nvSpPr>
          <p:spPr>
            <a:xfrm>
              <a:off x="11660741" y="4483428"/>
              <a:ext cx="529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/>
                <a:t>Δ</a:t>
              </a:r>
              <a:r>
                <a:rPr lang="en-US" sz="2400" b="1" dirty="0"/>
                <a:t>x</a:t>
              </a:r>
              <a:endParaRPr lang="en-US" sz="2400" b="1" baseline="-25000" dirty="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5CC70F17-944D-252F-4264-ACD677EAE376}"/>
              </a:ext>
            </a:extLst>
          </p:cNvPr>
          <p:cNvSpPr/>
          <p:nvPr/>
        </p:nvSpPr>
        <p:spPr>
          <a:xfrm>
            <a:off x="151593" y="4010092"/>
            <a:ext cx="7276172" cy="2352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6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57928-741B-BA9E-AE76-4C01F2DF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BF530-3904-5805-DD8A-CC18CF44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br>
              <a:rPr lang="en-US" dirty="0"/>
            </a:b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67463-1AFA-64A1-189C-0EE296BC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15" y="1571658"/>
            <a:ext cx="7015961" cy="50296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High granularity / precise timing</a:t>
            </a:r>
            <a:r>
              <a:rPr lang="en-US" dirty="0"/>
              <a:t> pursued ubiquitously.</a:t>
            </a:r>
          </a:p>
          <a:p>
            <a:pPr marL="0" indent="0">
              <a:buNone/>
            </a:pPr>
            <a:r>
              <a:rPr lang="en-US" dirty="0"/>
              <a:t>To optimize systems, we need to understand what information can in principle be mined,  and its </a:t>
            </a:r>
            <a:r>
              <a:rPr lang="en-US" dirty="0">
                <a:solidFill>
                  <a:srgbClr val="FFC000"/>
                </a:solidFill>
              </a:rPr>
              <a:t>impact on intermediate deliverables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(particle flow performance, E resolution, jet tagging)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Is there a cell size scale </a:t>
            </a:r>
            <a:r>
              <a:rPr lang="el-GR" sz="2800" b="1" dirty="0"/>
              <a:t>Δ</a:t>
            </a:r>
            <a:r>
              <a:rPr lang="en-US" sz="2800" b="1" dirty="0" err="1"/>
              <a:t>x</a:t>
            </a:r>
            <a:r>
              <a:rPr lang="en-US" sz="2800" b="1" baseline="-25000" dirty="0" err="1"/>
              <a:t>crit</a:t>
            </a:r>
            <a:r>
              <a:rPr lang="en-US" b="1" baseline="-25000" dirty="0"/>
              <a:t> </a:t>
            </a:r>
            <a:r>
              <a:rPr lang="en-US" dirty="0">
                <a:sym typeface="Wingdings" panose="05000000000000000000" pitchFamily="2" charset="2"/>
              </a:rPr>
              <a:t>(2) below which we gain access to PID information Q (1)?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What is the relative worth of high position precision vs high timing precision, on final physics objectives?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To address these questions we started to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explore p/k/pi discrimination as a function of cell size </a:t>
            </a:r>
            <a:r>
              <a:rPr lang="en-US" dirty="0">
                <a:sym typeface="Wingdings" panose="05000000000000000000" pitchFamily="2" charset="2"/>
              </a:rPr>
              <a:t>in a very-high-granularity, homogeneous calorimeter with high timing precision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0068D6-7565-1896-1976-C37C2489C7DB}"/>
              </a:ext>
            </a:extLst>
          </p:cNvPr>
          <p:cNvSpPr txBox="1"/>
          <p:nvPr/>
        </p:nvSpPr>
        <p:spPr>
          <a:xfrm>
            <a:off x="838200" y="411574"/>
            <a:ext cx="8252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2 - What Information We Are After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70480EE-3F3B-4F37-7CEF-652FC6BEB684}"/>
              </a:ext>
            </a:extLst>
          </p:cNvPr>
          <p:cNvGrpSpPr/>
          <p:nvPr/>
        </p:nvGrpSpPr>
        <p:grpSpPr>
          <a:xfrm>
            <a:off x="7711277" y="1911928"/>
            <a:ext cx="4200055" cy="4021820"/>
            <a:chOff x="7989998" y="1109994"/>
            <a:chExt cx="4200055" cy="4021820"/>
          </a:xfrm>
        </p:grpSpPr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4FCE737B-ABB0-A768-C75D-6D152EDC85F4}"/>
                </a:ext>
              </a:extLst>
            </p:cNvPr>
            <p:cNvCxnSpPr/>
            <p:nvPr/>
          </p:nvCxnSpPr>
          <p:spPr>
            <a:xfrm>
              <a:off x="10219913" y="3062973"/>
              <a:ext cx="0" cy="1784402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A271131B-5D5E-5E2B-B4B4-2A9CEB8E8091}"/>
                </a:ext>
              </a:extLst>
            </p:cNvPr>
            <p:cNvCxnSpPr/>
            <p:nvPr/>
          </p:nvCxnSpPr>
          <p:spPr>
            <a:xfrm>
              <a:off x="8095085" y="4642351"/>
              <a:ext cx="359733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45D95CF6-9558-EFE7-529F-4ECB505B7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5085" y="1439747"/>
              <a:ext cx="0" cy="32026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63DB7871-F083-D54F-3BEA-E541E4F1B9DD}"/>
                </a:ext>
              </a:extLst>
            </p:cNvPr>
            <p:cNvSpPr/>
            <p:nvPr/>
          </p:nvSpPr>
          <p:spPr>
            <a:xfrm>
              <a:off x="8257501" y="1656387"/>
              <a:ext cx="3279509" cy="2915860"/>
            </a:xfrm>
            <a:custGeom>
              <a:avLst/>
              <a:gdLst>
                <a:gd name="connsiteX0" fmla="*/ 0 w 3810000"/>
                <a:gd name="connsiteY0" fmla="*/ 0 h 3299791"/>
                <a:gd name="connsiteX1" fmla="*/ 1159565 w 3810000"/>
                <a:gd name="connsiteY1" fmla="*/ 371061 h 3299791"/>
                <a:gd name="connsiteX2" fmla="*/ 1881809 w 3810000"/>
                <a:gd name="connsiteY2" fmla="*/ 1802296 h 3299791"/>
                <a:gd name="connsiteX3" fmla="*/ 2710070 w 3810000"/>
                <a:gd name="connsiteY3" fmla="*/ 2968487 h 3299791"/>
                <a:gd name="connsiteX4" fmla="*/ 3810000 w 3810000"/>
                <a:gd name="connsiteY4" fmla="*/ 3299791 h 329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3299791">
                  <a:moveTo>
                    <a:pt x="0" y="0"/>
                  </a:moveTo>
                  <a:cubicBezTo>
                    <a:pt x="422965" y="35339"/>
                    <a:pt x="845930" y="70679"/>
                    <a:pt x="1159565" y="371061"/>
                  </a:cubicBezTo>
                  <a:cubicBezTo>
                    <a:pt x="1473200" y="671443"/>
                    <a:pt x="1623392" y="1369392"/>
                    <a:pt x="1881809" y="1802296"/>
                  </a:cubicBezTo>
                  <a:cubicBezTo>
                    <a:pt x="2140226" y="2235200"/>
                    <a:pt x="2388705" y="2718905"/>
                    <a:pt x="2710070" y="2968487"/>
                  </a:cubicBezTo>
                  <a:cubicBezTo>
                    <a:pt x="3031435" y="3218069"/>
                    <a:pt x="3420717" y="3258930"/>
                    <a:pt x="3810000" y="3299791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7B7E7CBF-A895-D729-823F-54C59FC64063}"/>
                </a:ext>
              </a:extLst>
            </p:cNvPr>
            <p:cNvSpPr/>
            <p:nvPr/>
          </p:nvSpPr>
          <p:spPr>
            <a:xfrm>
              <a:off x="8160542" y="2177494"/>
              <a:ext cx="3330840" cy="2383042"/>
            </a:xfrm>
            <a:custGeom>
              <a:avLst/>
              <a:gdLst>
                <a:gd name="connsiteX0" fmla="*/ 0 w 3869634"/>
                <a:gd name="connsiteY0" fmla="*/ 0 h 2696817"/>
                <a:gd name="connsiteX1" fmla="*/ 901147 w 3869634"/>
                <a:gd name="connsiteY1" fmla="*/ 318052 h 2696817"/>
                <a:gd name="connsiteX2" fmla="*/ 1795669 w 3869634"/>
                <a:gd name="connsiteY2" fmla="*/ 1298713 h 2696817"/>
                <a:gd name="connsiteX3" fmla="*/ 2325756 w 3869634"/>
                <a:gd name="connsiteY3" fmla="*/ 2445026 h 2696817"/>
                <a:gd name="connsiteX4" fmla="*/ 3869634 w 3869634"/>
                <a:gd name="connsiteY4" fmla="*/ 2696817 h 2696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634" h="2696817">
                  <a:moveTo>
                    <a:pt x="0" y="0"/>
                  </a:moveTo>
                  <a:cubicBezTo>
                    <a:pt x="300934" y="50800"/>
                    <a:pt x="601869" y="101600"/>
                    <a:pt x="901147" y="318052"/>
                  </a:cubicBezTo>
                  <a:cubicBezTo>
                    <a:pt x="1200425" y="534504"/>
                    <a:pt x="1558234" y="944217"/>
                    <a:pt x="1795669" y="1298713"/>
                  </a:cubicBezTo>
                  <a:cubicBezTo>
                    <a:pt x="2033104" y="1653209"/>
                    <a:pt x="1980095" y="2212009"/>
                    <a:pt x="2325756" y="2445026"/>
                  </a:cubicBezTo>
                  <a:cubicBezTo>
                    <a:pt x="2671417" y="2678043"/>
                    <a:pt x="3270525" y="2687430"/>
                    <a:pt x="3869634" y="269681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C19B694B-8B58-E776-4590-DA969D046C54}"/>
                </a:ext>
              </a:extLst>
            </p:cNvPr>
            <p:cNvSpPr/>
            <p:nvPr/>
          </p:nvSpPr>
          <p:spPr>
            <a:xfrm>
              <a:off x="8177652" y="1843751"/>
              <a:ext cx="3325137" cy="2719034"/>
            </a:xfrm>
            <a:custGeom>
              <a:avLst/>
              <a:gdLst>
                <a:gd name="connsiteX0" fmla="*/ 0 w 3863009"/>
                <a:gd name="connsiteY0" fmla="*/ 0 h 3077049"/>
                <a:gd name="connsiteX1" fmla="*/ 762000 w 3863009"/>
                <a:gd name="connsiteY1" fmla="*/ 907774 h 3077049"/>
                <a:gd name="connsiteX2" fmla="*/ 1166191 w 3863009"/>
                <a:gd name="connsiteY2" fmla="*/ 2425148 h 3077049"/>
                <a:gd name="connsiteX3" fmla="*/ 2438400 w 3863009"/>
                <a:gd name="connsiteY3" fmla="*/ 2994991 h 3077049"/>
                <a:gd name="connsiteX4" fmla="*/ 3863009 w 3863009"/>
                <a:gd name="connsiteY4" fmla="*/ 3061252 h 30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009" h="3077049">
                  <a:moveTo>
                    <a:pt x="0" y="0"/>
                  </a:moveTo>
                  <a:cubicBezTo>
                    <a:pt x="283817" y="251791"/>
                    <a:pt x="567635" y="503583"/>
                    <a:pt x="762000" y="907774"/>
                  </a:cubicBezTo>
                  <a:cubicBezTo>
                    <a:pt x="956365" y="1311965"/>
                    <a:pt x="886791" y="2077279"/>
                    <a:pt x="1166191" y="2425148"/>
                  </a:cubicBezTo>
                  <a:cubicBezTo>
                    <a:pt x="1445591" y="2773017"/>
                    <a:pt x="1988930" y="2888974"/>
                    <a:pt x="2438400" y="2994991"/>
                  </a:cubicBezTo>
                  <a:cubicBezTo>
                    <a:pt x="2887870" y="3101008"/>
                    <a:pt x="3375439" y="3081130"/>
                    <a:pt x="3863009" y="3061252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36D54BB-AA62-0BDD-47A9-45A25329BA76}"/>
                </a:ext>
              </a:extLst>
            </p:cNvPr>
            <p:cNvSpPr txBox="1"/>
            <p:nvPr/>
          </p:nvSpPr>
          <p:spPr>
            <a:xfrm>
              <a:off x="7989998" y="1109994"/>
              <a:ext cx="412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895C354-4665-EF66-E494-C9987624242D}"/>
                </a:ext>
              </a:extLst>
            </p:cNvPr>
            <p:cNvSpPr txBox="1"/>
            <p:nvPr/>
          </p:nvSpPr>
          <p:spPr>
            <a:xfrm>
              <a:off x="8710929" y="1940548"/>
              <a:ext cx="545300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p/</a:t>
              </a:r>
              <a:r>
                <a:rPr lang="en-US" sz="2400" dirty="0">
                  <a:solidFill>
                    <a:schemeClr val="accent2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0117E28-A1E0-E99A-34E5-18DBD667AD18}"/>
                </a:ext>
              </a:extLst>
            </p:cNvPr>
            <p:cNvSpPr txBox="1"/>
            <p:nvPr/>
          </p:nvSpPr>
          <p:spPr>
            <a:xfrm>
              <a:off x="9120556" y="3113759"/>
              <a:ext cx="538401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p/K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6F96913-58AC-73E8-79EC-48E720F88DED}"/>
                </a:ext>
              </a:extLst>
            </p:cNvPr>
            <p:cNvSpPr txBox="1"/>
            <p:nvPr/>
          </p:nvSpPr>
          <p:spPr>
            <a:xfrm>
              <a:off x="8281322" y="2705808"/>
              <a:ext cx="543920" cy="40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K/</a:t>
              </a:r>
              <a:r>
                <a:rPr lang="en-US" sz="2400" dirty="0">
                  <a:solidFill>
                    <a:srgbClr val="00B050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6" name="Freccia bidirezionale orizzontale 15">
              <a:extLst>
                <a:ext uri="{FF2B5EF4-FFF2-40B4-BE49-F238E27FC236}">
                  <a16:creationId xmlns:a16="http://schemas.microsoft.com/office/drawing/2014/main" id="{3A01C5EF-3D44-3AE3-BB17-71DF0288EE38}"/>
                </a:ext>
              </a:extLst>
            </p:cNvPr>
            <p:cNvSpPr/>
            <p:nvPr/>
          </p:nvSpPr>
          <p:spPr>
            <a:xfrm>
              <a:off x="8115050" y="3676410"/>
              <a:ext cx="1748412" cy="884126"/>
            </a:xfrm>
            <a:prstGeom prst="leftRightArrow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(2)</a:t>
              </a: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BE22DE03-B01F-B1E0-F8E8-682E4DC1EFEF}"/>
                </a:ext>
              </a:extLst>
            </p:cNvPr>
            <p:cNvCxnSpPr>
              <a:cxnSpLocks/>
            </p:cNvCxnSpPr>
            <p:nvPr/>
          </p:nvCxnSpPr>
          <p:spPr>
            <a:xfrm>
              <a:off x="9919846" y="1408003"/>
              <a:ext cx="0" cy="3234348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A60ED66-FF1D-0AF9-75A0-507CC9CB7BED}"/>
                </a:ext>
              </a:extLst>
            </p:cNvPr>
            <p:cNvSpPr txBox="1"/>
            <p:nvPr/>
          </p:nvSpPr>
          <p:spPr>
            <a:xfrm>
              <a:off x="9597448" y="4670149"/>
              <a:ext cx="839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/>
                <a:t>Δ</a:t>
              </a:r>
              <a:r>
                <a:rPr lang="en-US" sz="2400" b="1" dirty="0" err="1"/>
                <a:t>x</a:t>
              </a:r>
              <a:r>
                <a:rPr lang="en-US" sz="2400" b="1" baseline="-25000" dirty="0" err="1"/>
                <a:t>crit</a:t>
              </a:r>
              <a:endParaRPr lang="en-US" sz="2400" b="1" baseline="-25000" dirty="0"/>
            </a:p>
          </p:txBody>
        </p:sp>
        <p:sp>
          <p:nvSpPr>
            <p:cNvPr id="19" name="Freccia bidirezionale verticale 18">
              <a:extLst>
                <a:ext uri="{FF2B5EF4-FFF2-40B4-BE49-F238E27FC236}">
                  <a16:creationId xmlns:a16="http://schemas.microsoft.com/office/drawing/2014/main" id="{70946BF4-1EEA-8679-B811-EFF283B00DBA}"/>
                </a:ext>
              </a:extLst>
            </p:cNvPr>
            <p:cNvSpPr/>
            <p:nvPr/>
          </p:nvSpPr>
          <p:spPr>
            <a:xfrm>
              <a:off x="10554423" y="1940547"/>
              <a:ext cx="1145002" cy="2631698"/>
            </a:xfrm>
            <a:prstGeom prst="upDownArrow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(1)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7E4AA62-21E1-8CBF-9164-88FD58699262}"/>
                </a:ext>
              </a:extLst>
            </p:cNvPr>
            <p:cNvSpPr txBox="1"/>
            <p:nvPr/>
          </p:nvSpPr>
          <p:spPr>
            <a:xfrm>
              <a:off x="11660741" y="4483428"/>
              <a:ext cx="529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/>
                <a:t>Δ</a:t>
              </a:r>
              <a:r>
                <a:rPr lang="en-US" sz="2400" b="1" dirty="0"/>
                <a:t>x</a:t>
              </a:r>
              <a:endParaRPr lang="en-US" sz="2400" b="1" baseline="-25000" dirty="0"/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B1F2988A-6E61-9054-E407-5BD18E4EE66E}"/>
              </a:ext>
            </a:extLst>
          </p:cNvPr>
          <p:cNvSpPr/>
          <p:nvPr/>
        </p:nvSpPr>
        <p:spPr>
          <a:xfrm>
            <a:off x="267851" y="1359704"/>
            <a:ext cx="7276172" cy="26059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8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0281-251C-F911-88F8-A74B4490E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DF65C9-EC80-93D9-0032-019078DA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br>
              <a:rPr lang="en-US" dirty="0"/>
            </a:b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2BEDA9-B072-3723-DA8E-3AADE1DD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814"/>
            <a:ext cx="8746068" cy="38585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51E6FA9-9FF1-F45F-9C27-953312838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997" y="169270"/>
            <a:ext cx="4391364" cy="651946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E7A768A-CEE6-9746-B3C1-532403962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39" y="4419772"/>
            <a:ext cx="7356485" cy="24648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Submitted for publication to MDPI Particles (corresponding author: Andrea De Vita)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Available as </a:t>
            </a:r>
            <a:r>
              <a:rPr lang="en-US" dirty="0">
                <a:hlinkClick r:id="rId4"/>
              </a:rPr>
              <a:t>arXiv:2502.10817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0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2CF75-F3D9-A54E-5F5D-8C9F4194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Sample results: p/</a:t>
            </a:r>
            <a:r>
              <a:rPr lang="el-GR" sz="3600" dirty="0">
                <a:latin typeface="Calibri" panose="020F0502020204030204" pitchFamily="34" charset="0"/>
              </a:rPr>
              <a:t>π</a:t>
            </a:r>
            <a:r>
              <a:rPr lang="en-US" sz="3600" dirty="0"/>
              <a:t> discrimination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>
                <a:hlinkClick r:id="rId2"/>
              </a:rPr>
              <a:t>https://arxiv.org/abs/2502.10817</a:t>
            </a:r>
            <a:r>
              <a:rPr lang="en-US" sz="3600" dirty="0"/>
              <a:t> 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0EB9151-C4DB-8AAC-2265-53AAF90CA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4359"/>
            <a:ext cx="12192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3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49239-36F2-A24F-EEAD-D4E2C5351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99" y="1716333"/>
            <a:ext cx="11050606" cy="4990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O(1M) cell instruments, fast readout of hadron showers becomes critical.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Can we do on-site dimensionality reduction?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Neuromorphic computing </a:t>
            </a:r>
            <a:r>
              <a:rPr lang="en-US" dirty="0"/>
              <a:t>and </a:t>
            </a:r>
            <a:r>
              <a:rPr lang="en-US" b="1" dirty="0">
                <a:solidFill>
                  <a:srgbClr val="FFC000"/>
                </a:solidFill>
              </a:rPr>
              <a:t>photonics-based</a:t>
            </a:r>
            <a:r>
              <a:rPr lang="en-US" b="1" dirty="0"/>
              <a:t> localized preprocessing </a:t>
            </a:r>
            <a:r>
              <a:rPr lang="en-US" dirty="0"/>
              <a:t>may be key to dramatically reduce data throughput, improving triggering capabilities and information extraction</a:t>
            </a:r>
          </a:p>
          <a:p>
            <a:pPr marL="0" indent="0">
              <a:buNone/>
            </a:pPr>
            <a:r>
              <a:rPr lang="en-US" dirty="0"/>
              <a:t>Photonics detection and processing also brings potential of partly removing need of high granularity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We studied SNN-based regression of energy, energy </a:t>
            </a:r>
            <a:r>
              <a:rPr lang="en-US" dirty="0" err="1">
                <a:sym typeface="Wingdings" panose="05000000000000000000" pitchFamily="2" charset="2"/>
              </a:rPr>
              <a:t>xyz</a:t>
            </a:r>
            <a:r>
              <a:rPr lang="en-US" dirty="0">
                <a:sym typeface="Wingdings" panose="05000000000000000000" pitchFamily="2" charset="2"/>
              </a:rPr>
              <a:t> centroid, and dispersion in PbWO4 cube where main interaction took place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DA146F-CDD6-E4FB-4473-518586DA9F95}"/>
              </a:ext>
            </a:extLst>
          </p:cNvPr>
          <p:cNvSpPr txBox="1"/>
          <p:nvPr/>
        </p:nvSpPr>
        <p:spPr>
          <a:xfrm>
            <a:off x="733476" y="537882"/>
            <a:ext cx="10643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3 – New Frontiers in Readout/Preprocessing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B21C915-4409-70FB-DFE3-30F32122F185}"/>
              </a:ext>
            </a:extLst>
          </p:cNvPr>
          <p:cNvSpPr/>
          <p:nvPr/>
        </p:nvSpPr>
        <p:spPr>
          <a:xfrm>
            <a:off x="596560" y="3124607"/>
            <a:ext cx="10954441" cy="3581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D13F3-D220-487A-4AFF-136F2550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2FF861-AD17-A9CA-F23F-6ECC98DFE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Introduction to </a:t>
            </a:r>
            <a:r>
              <a:rPr lang="en-US" dirty="0">
                <a:solidFill>
                  <a:srgbClr val="00B0F0"/>
                </a:solidFill>
              </a:rPr>
              <a:t>co-design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What </a:t>
            </a:r>
            <a:r>
              <a:rPr lang="en-US" dirty="0">
                <a:solidFill>
                  <a:srgbClr val="00B0F0"/>
                </a:solidFill>
              </a:rPr>
              <a:t>information</a:t>
            </a:r>
            <a:r>
              <a:rPr lang="en-US" dirty="0"/>
              <a:t> do we want to extract?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How can we </a:t>
            </a:r>
            <a:r>
              <a:rPr lang="en-US" dirty="0">
                <a:solidFill>
                  <a:srgbClr val="00B0F0"/>
                </a:solidFill>
              </a:rPr>
              <a:t>read it out </a:t>
            </a:r>
            <a:r>
              <a:rPr lang="en-US" dirty="0"/>
              <a:t>effectively?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A framework for </a:t>
            </a:r>
            <a:r>
              <a:rPr lang="en-US" dirty="0">
                <a:solidFill>
                  <a:srgbClr val="00B0F0"/>
                </a:solidFill>
              </a:rPr>
              <a:t>end-to-end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7C54-C68E-76FA-D5E9-EF9445DBA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2DEDA3-1603-A343-4A7E-1386ED1F0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99" y="1716333"/>
            <a:ext cx="11050606" cy="4990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O(1M) cell instruments, fast readout of hadron showers becomes critical.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Can we do on-site dimensionality reduction?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Neuromorphic computing </a:t>
            </a:r>
            <a:r>
              <a:rPr lang="en-US" dirty="0"/>
              <a:t>and </a:t>
            </a:r>
            <a:r>
              <a:rPr lang="en-US" b="1" dirty="0">
                <a:solidFill>
                  <a:srgbClr val="FFC000"/>
                </a:solidFill>
              </a:rPr>
              <a:t>photonics-based</a:t>
            </a:r>
            <a:r>
              <a:rPr lang="en-US" b="1" dirty="0"/>
              <a:t> localized preprocessing </a:t>
            </a:r>
            <a:r>
              <a:rPr lang="en-US" dirty="0"/>
              <a:t>may be key to dramatically reduce data throughput, improving triggering capabilities and information extraction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Photonics detection and processing also brings potential of partly removing need of high granularity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5C7F71-98E2-DE4B-8E75-381F293BCE3D}"/>
              </a:ext>
            </a:extLst>
          </p:cNvPr>
          <p:cNvSpPr txBox="1"/>
          <p:nvPr/>
        </p:nvSpPr>
        <p:spPr>
          <a:xfrm>
            <a:off x="733476" y="537882"/>
            <a:ext cx="10643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3 – New Frontiers in Readout/Preprocessing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CD6C1A6-1100-A61B-EFA5-61480C203A70}"/>
              </a:ext>
            </a:extLst>
          </p:cNvPr>
          <p:cNvSpPr/>
          <p:nvPr/>
        </p:nvSpPr>
        <p:spPr>
          <a:xfrm>
            <a:off x="618779" y="1524408"/>
            <a:ext cx="10954441" cy="152685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4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2963C-0176-1C1E-7FC8-ABD817E3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How: Use Nanowires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5CC81-0AE3-FC50-A6BC-CE30FB5D8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43524" cy="33820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Nanowires can detect scintillation light and re-emit it, or be inhibited </a:t>
            </a:r>
            <a:r>
              <a:rPr lang="en-US" dirty="0">
                <a:sym typeface="Wingdings" panose="05000000000000000000" pitchFamily="2" charset="2"/>
              </a:rPr>
              <a:t> act as neurons  can be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elements of neuromorphic network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Ultrafast, light-based computation 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On-detector preprocessing of information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Dimensionality reduction (x1000 or more)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Use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native information</a:t>
            </a:r>
            <a:r>
              <a:rPr lang="en-US" dirty="0">
                <a:sym typeface="Wingdings" panose="05000000000000000000" pitchFamily="2" charset="2"/>
              </a:rPr>
              <a:t> on shower topology (light fronts)</a:t>
            </a:r>
          </a:p>
          <a:p>
            <a:pPr>
              <a:buFontTx/>
              <a:buChar char="-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F7FDA6-131D-D855-8931-1EC2EE5B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73" y="170969"/>
            <a:ext cx="4266942" cy="39031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13EC86C-1B79-3A27-DDC2-FD1919CC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68" y="4260156"/>
            <a:ext cx="5298947" cy="24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6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4BEF0-603E-ED3C-7027-D38283DC4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61484-34A4-0374-A1FF-EBF89B4E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How: Use Nanowires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C30BBD-1895-9EB6-88B3-91CE67C0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43524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Nanowires can detect scintillation light and re-emit it, or be inhibited </a:t>
            </a:r>
            <a:r>
              <a:rPr lang="en-US" dirty="0">
                <a:sym typeface="Wingdings" panose="05000000000000000000" pitchFamily="2" charset="2"/>
              </a:rPr>
              <a:t> act as neurons  can be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elements of neuromorphic network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Ultrafast, light-based computation 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On-detector preprocessing of information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Dimensionality reduction (x1000 or more)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Use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native information</a:t>
            </a:r>
            <a:r>
              <a:rPr lang="en-US" dirty="0">
                <a:sym typeface="Wingdings" panose="05000000000000000000" pitchFamily="2" charset="2"/>
              </a:rPr>
              <a:t> on shower topology (light fronts)</a:t>
            </a:r>
          </a:p>
          <a:p>
            <a:pPr>
              <a:buFontTx/>
              <a:buChar char="-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Stem paper: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D. Winge et al., </a:t>
            </a:r>
            <a:r>
              <a:rPr lang="en-US" dirty="0" err="1">
                <a:sym typeface="Wingdings" panose="05000000000000000000" pitchFamily="2" charset="2"/>
                <a:hlinkClick r:id="rId2"/>
              </a:rPr>
              <a:t>NanoLUND</a:t>
            </a:r>
            <a:r>
              <a:rPr lang="en-US" dirty="0">
                <a:sym typeface="Wingdings" panose="05000000000000000000" pitchFamily="2" charset="2"/>
                <a:hlinkClick r:id="rId2"/>
              </a:rPr>
              <a:t> group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7C62B7-DB47-C79A-EF47-67ECDEDA4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292" y="70903"/>
            <a:ext cx="4507362" cy="67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41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2005E-926B-B514-7F8D-51EE1AA1D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6F001A5-F010-7343-51ED-06537F6E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409"/>
            <a:ext cx="10460618" cy="47748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218EFE-27CA-ABB4-9120-049FAEE5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7" y="42167"/>
            <a:ext cx="4717701" cy="6773665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0B516B-B0A2-A36A-F7F8-8DA1FCFAA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0" y="5388603"/>
            <a:ext cx="6565017" cy="11599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Accepted for publication in MDPI particles (corresponding author: Enrico Lupi)</a:t>
            </a:r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>
                <a:hlinkClick r:id="rId4"/>
              </a:rPr>
              <a:t>arXiv:2502.12693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8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15320-28F1-F63B-6965-E9692300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21" y="668295"/>
            <a:ext cx="10885557" cy="1325563"/>
          </a:xfrm>
        </p:spPr>
        <p:txBody>
          <a:bodyPr>
            <a:noAutofit/>
          </a:bodyPr>
          <a:lstStyle/>
          <a:p>
            <a:r>
              <a:rPr lang="en-US" sz="2800" dirty="0"/>
              <a:t>Example from our work (</a:t>
            </a:r>
            <a:r>
              <a:rPr lang="en-US" sz="2800" dirty="0">
                <a:hlinkClick r:id="rId2"/>
              </a:rPr>
              <a:t>https://arxiv.org/abs/2502.12693</a:t>
            </a:r>
            <a:r>
              <a:rPr lang="en-US" sz="2800" dirty="0"/>
              <a:t> ): </a:t>
            </a:r>
            <a:br>
              <a:rPr lang="en-US" sz="2800" dirty="0"/>
            </a:br>
            <a:r>
              <a:rPr lang="en-US" sz="2800" dirty="0"/>
              <a:t>SNN-based regression </a:t>
            </a:r>
            <a:r>
              <a:rPr lang="en-US" sz="2800" dirty="0">
                <a:sym typeface="Wingdings" panose="05000000000000000000" pitchFamily="2" charset="2"/>
              </a:rPr>
              <a:t>of energy, energy </a:t>
            </a:r>
            <a:r>
              <a:rPr lang="en-US" sz="2800" dirty="0" err="1">
                <a:sym typeface="Wingdings" panose="05000000000000000000" pitchFamily="2" charset="2"/>
              </a:rPr>
              <a:t>xyz</a:t>
            </a:r>
            <a:r>
              <a:rPr lang="en-US" sz="2800" dirty="0">
                <a:sym typeface="Wingdings" panose="05000000000000000000" pitchFamily="2" charset="2"/>
              </a:rPr>
              <a:t> centroid, and dispersion in a PbWO</a:t>
            </a:r>
            <a:r>
              <a:rPr lang="en-US" sz="2800" baseline="-25000" dirty="0">
                <a:sym typeface="Wingdings" panose="05000000000000000000" pitchFamily="2" charset="2"/>
              </a:rPr>
              <a:t>4</a:t>
            </a:r>
            <a:r>
              <a:rPr lang="en-US" sz="2800" dirty="0">
                <a:sym typeface="Wingdings" panose="05000000000000000000" pitchFamily="2" charset="2"/>
              </a:rPr>
              <a:t> cube</a:t>
            </a:r>
            <a:br>
              <a:rPr lang="en-US" sz="2800" dirty="0">
                <a:sym typeface="Wingdings" panose="05000000000000000000" pitchFamily="2" charset="2"/>
              </a:rPr>
            </a:br>
            <a:endParaRPr lang="en-US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25B56A-A0BD-FD58-7920-F1D3F74F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87" y="2208866"/>
            <a:ext cx="5615746" cy="45489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E486B2-5A5C-1416-692A-4E2DAEA3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882" y="2623201"/>
            <a:ext cx="6101431" cy="41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8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1D7F6-8D32-D6CF-8477-E7CF12C7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28" y="242048"/>
            <a:ext cx="11626827" cy="1325563"/>
          </a:xfrm>
        </p:spPr>
        <p:txBody>
          <a:bodyPr>
            <a:noAutofit/>
          </a:bodyPr>
          <a:lstStyle/>
          <a:p>
            <a:r>
              <a:rPr lang="en-US" b="1" dirty="0"/>
              <a:t>Digression: Idea for Neuromorphic Computing Readout with </a:t>
            </a:r>
            <a:r>
              <a:rPr lang="en-US" b="1" dirty="0" err="1"/>
              <a:t>Nanophotonics</a:t>
            </a:r>
            <a:endParaRPr lang="en-US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48D4FB-2986-CBB9-2143-695916D5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36" y="2009722"/>
            <a:ext cx="2725153" cy="4784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Using scintillating fibers coupled to nanowires, and a </a:t>
            </a:r>
            <a:r>
              <a:rPr lang="en-US" sz="2400" dirty="0">
                <a:solidFill>
                  <a:srgbClr val="00B0F0"/>
                </a:solidFill>
              </a:rPr>
              <a:t>generative model to learn 3D geometry of “neurons” </a:t>
            </a:r>
            <a:r>
              <a:rPr lang="en-US" sz="2400" dirty="0"/>
              <a:t>in photonic network, we can produce </a:t>
            </a:r>
            <a:r>
              <a:rPr lang="en-US" sz="2400" dirty="0">
                <a:solidFill>
                  <a:srgbClr val="FFC000"/>
                </a:solidFill>
              </a:rPr>
              <a:t>ultrafast, low-throughput dimensionality reduction </a:t>
            </a:r>
            <a:r>
              <a:rPr lang="en-US" sz="2400" dirty="0"/>
              <a:t>of calorimeter signals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938D35-B276-0663-FDED-0FABDDB6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599" y="2350647"/>
            <a:ext cx="8972856" cy="43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A87219-6429-5235-8272-BD079349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38" y="1640543"/>
            <a:ext cx="7021832" cy="47431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/>
              <a:t> A lot is to be explored in </a:t>
            </a:r>
            <a:r>
              <a:rPr lang="en-US" sz="4000" dirty="0">
                <a:solidFill>
                  <a:srgbClr val="FFC000"/>
                </a:solidFill>
              </a:rPr>
              <a:t>hybridization of tracking and calorimetry</a:t>
            </a:r>
            <a:r>
              <a:rPr lang="en-US" sz="4000" dirty="0"/>
              <a:t>. Why density 0 </a:t>
            </a:r>
            <a:r>
              <a:rPr lang="en-US" sz="4000" dirty="0">
                <a:sym typeface="Wingdings" panose="05000000000000000000" pitchFamily="2" charset="2"/>
              </a:rPr>
              <a:t> density 1? There must be a better solution. 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But even simple longitudinal segmentation and materials choice of a sampling calorimeter, under cost constraints, is non trivial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 Prepared AIDO software to explore these possibilities: end-to-end pipeline that generates new Geant4 data on the fly at every epoch of the optimization loop, and approximates with a diffusion model the full data analysis chain. 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Most complete example of co-design in place so far.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43266F-4389-9F91-1877-52EF1F3E9699}"/>
              </a:ext>
            </a:extLst>
          </p:cNvPr>
          <p:cNvSpPr txBox="1"/>
          <p:nvPr/>
        </p:nvSpPr>
        <p:spPr>
          <a:xfrm>
            <a:off x="669909" y="474313"/>
            <a:ext cx="10973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4 – A Framework for End-To-End Optimization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297FED-AD05-9EC5-43C7-A092D63AB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406" y="1747615"/>
            <a:ext cx="2946676" cy="2133764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2FDEC9F-68D6-1DD7-9594-2814353DD255}"/>
              </a:ext>
            </a:extLst>
          </p:cNvPr>
          <p:cNvCxnSpPr/>
          <p:nvPr/>
        </p:nvCxnSpPr>
        <p:spPr>
          <a:xfrm>
            <a:off x="9765081" y="5821736"/>
            <a:ext cx="22717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09DD2C-AA08-77D6-8B48-D4F4F8661E8C}"/>
              </a:ext>
            </a:extLst>
          </p:cNvPr>
          <p:cNvSpPr txBox="1"/>
          <p:nvPr/>
        </p:nvSpPr>
        <p:spPr>
          <a:xfrm>
            <a:off x="9912337" y="5880090"/>
            <a:ext cx="22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from center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4501B1-3677-CA1E-0516-FACD3DF9E7E8}"/>
              </a:ext>
            </a:extLst>
          </p:cNvPr>
          <p:cNvSpPr txBox="1"/>
          <p:nvPr/>
        </p:nvSpPr>
        <p:spPr>
          <a:xfrm>
            <a:off x="9816234" y="5032780"/>
            <a:ext cx="1730276" cy="530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Tracker       EM       HAD</a:t>
            </a:r>
          </a:p>
          <a:p>
            <a:r>
              <a:rPr lang="en-US" dirty="0">
                <a:solidFill>
                  <a:schemeClr val="bg1"/>
                </a:solidFill>
              </a:rPr>
              <a:t>	   calorimeter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4A926EB-A1A5-1CFE-6FC6-A6E907500AE5}"/>
              </a:ext>
            </a:extLst>
          </p:cNvPr>
          <p:cNvCxnSpPr>
            <a:cxnSpLocks/>
          </p:cNvCxnSpPr>
          <p:nvPr/>
        </p:nvCxnSpPr>
        <p:spPr>
          <a:xfrm flipV="1">
            <a:off x="9765081" y="4302387"/>
            <a:ext cx="0" cy="1523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072B57-C240-B470-EBCA-B4D02B4C391A}"/>
              </a:ext>
            </a:extLst>
          </p:cNvPr>
          <p:cNvSpPr txBox="1"/>
          <p:nvPr/>
        </p:nvSpPr>
        <p:spPr>
          <a:xfrm rot="16200000">
            <a:off x="9110472" y="4400599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0B67EFA2-54B1-C4EE-BCA6-C934D861A092}"/>
              </a:ext>
            </a:extLst>
          </p:cNvPr>
          <p:cNvSpPr/>
          <p:nvPr/>
        </p:nvSpPr>
        <p:spPr>
          <a:xfrm>
            <a:off x="9789031" y="4139975"/>
            <a:ext cx="2050345" cy="1643497"/>
          </a:xfrm>
          <a:custGeom>
            <a:avLst/>
            <a:gdLst>
              <a:gd name="connsiteX0" fmla="*/ 0 w 2816772"/>
              <a:gd name="connsiteY0" fmla="*/ 1662978 h 1678744"/>
              <a:gd name="connsiteX1" fmla="*/ 493986 w 2816772"/>
              <a:gd name="connsiteY1" fmla="*/ 1641958 h 1678744"/>
              <a:gd name="connsiteX2" fmla="*/ 882869 w 2816772"/>
              <a:gd name="connsiteY2" fmla="*/ 1352923 h 1678744"/>
              <a:gd name="connsiteX3" fmla="*/ 1261241 w 2816772"/>
              <a:gd name="connsiteY3" fmla="*/ 7599 h 1678744"/>
              <a:gd name="connsiteX4" fmla="*/ 1671145 w 2816772"/>
              <a:gd name="connsiteY4" fmla="*/ 816896 h 1678744"/>
              <a:gd name="connsiteX5" fmla="*/ 2617076 w 2816772"/>
              <a:gd name="connsiteY5" fmla="*/ 1053378 h 1678744"/>
              <a:gd name="connsiteX6" fmla="*/ 2816772 w 2816772"/>
              <a:gd name="connsiteY6" fmla="*/ 1678744 h 1678744"/>
              <a:gd name="connsiteX7" fmla="*/ 2816772 w 2816772"/>
              <a:gd name="connsiteY7" fmla="*/ 1678744 h 167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6772" h="1678744">
                <a:moveTo>
                  <a:pt x="0" y="1662978"/>
                </a:moveTo>
                <a:cubicBezTo>
                  <a:pt x="173420" y="1678306"/>
                  <a:pt x="346841" y="1693634"/>
                  <a:pt x="493986" y="1641958"/>
                </a:cubicBezTo>
                <a:cubicBezTo>
                  <a:pt x="641131" y="1590282"/>
                  <a:pt x="754993" y="1625316"/>
                  <a:pt x="882869" y="1352923"/>
                </a:cubicBezTo>
                <a:cubicBezTo>
                  <a:pt x="1010745" y="1080530"/>
                  <a:pt x="1129862" y="96937"/>
                  <a:pt x="1261241" y="7599"/>
                </a:cubicBezTo>
                <a:cubicBezTo>
                  <a:pt x="1392620" y="-81739"/>
                  <a:pt x="1445173" y="642600"/>
                  <a:pt x="1671145" y="816896"/>
                </a:cubicBezTo>
                <a:cubicBezTo>
                  <a:pt x="1897117" y="991192"/>
                  <a:pt x="2426138" y="909737"/>
                  <a:pt x="2617076" y="1053378"/>
                </a:cubicBezTo>
                <a:cubicBezTo>
                  <a:pt x="2808014" y="1197019"/>
                  <a:pt x="2816772" y="1678744"/>
                  <a:pt x="2816772" y="1678744"/>
                </a:cubicBezTo>
                <a:lnTo>
                  <a:pt x="2816772" y="1678744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EC514441-FDF6-DE02-CA77-5020ED1522D2}"/>
              </a:ext>
            </a:extLst>
          </p:cNvPr>
          <p:cNvSpPr/>
          <p:nvPr/>
        </p:nvSpPr>
        <p:spPr>
          <a:xfrm flipV="1">
            <a:off x="8321905" y="3764974"/>
            <a:ext cx="1197310" cy="188105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C595FD1-B61D-48D0-9A1C-27B57976FEA7}"/>
              </a:ext>
            </a:extLst>
          </p:cNvPr>
          <p:cNvSpPr/>
          <p:nvPr/>
        </p:nvSpPr>
        <p:spPr>
          <a:xfrm>
            <a:off x="327619" y="2757870"/>
            <a:ext cx="7165750" cy="329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4728-1348-409B-402B-E4225E442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369B44-B9BF-9085-1CFB-FC9233CB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38" y="1640543"/>
            <a:ext cx="7021832" cy="47431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/>
              <a:t> A lot is to be explored in </a:t>
            </a:r>
            <a:r>
              <a:rPr lang="en-US" sz="4000" dirty="0">
                <a:solidFill>
                  <a:srgbClr val="FFC000"/>
                </a:solidFill>
              </a:rPr>
              <a:t>hybridization of tracking and calorimetry</a:t>
            </a:r>
            <a:r>
              <a:rPr lang="en-US" sz="4000" dirty="0"/>
              <a:t>. Why density 0 </a:t>
            </a:r>
            <a:r>
              <a:rPr lang="en-US" sz="4000" dirty="0">
                <a:sym typeface="Wingdings" panose="05000000000000000000" pitchFamily="2" charset="2"/>
              </a:rPr>
              <a:t> density 1? There must be a better solution. 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But even simple longitudinal segmentation and materials choice of a sampling calorimeter, under cost and space constraints, is non trivial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 Prepared AIDO software to explore these possibilities: end-to-end pipeline that generates new Geant4 data on the fly at every epoch of the optimization loop, and </a:t>
            </a:r>
            <a:r>
              <a:rPr lang="en-US" sz="4000" dirty="0">
                <a:solidFill>
                  <a:srgbClr val="00B0F0"/>
                </a:solidFill>
                <a:sym typeface="Wingdings" panose="05000000000000000000" pitchFamily="2" charset="2"/>
              </a:rPr>
              <a:t>approximates with a diffusion model the full data analysis chain </a:t>
            </a:r>
            <a:r>
              <a:rPr lang="en-US" sz="4000" dirty="0">
                <a:sym typeface="Wingdings" panose="05000000000000000000" pitchFamily="2" charset="2"/>
              </a:rPr>
              <a:t>in one fell swoop</a:t>
            </a:r>
          </a:p>
          <a:p>
            <a:pPr marL="0" indent="0">
              <a:buNone/>
            </a:pPr>
            <a:endParaRPr lang="en-US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ym typeface="Wingdings" panose="05000000000000000000" pitchFamily="2" charset="2"/>
              </a:rPr>
              <a:t>Most complete example of co-design in place so far.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894907-66A8-1975-1375-B8C82D6D903D}"/>
              </a:ext>
            </a:extLst>
          </p:cNvPr>
          <p:cNvSpPr txBox="1"/>
          <p:nvPr/>
        </p:nvSpPr>
        <p:spPr>
          <a:xfrm>
            <a:off x="669909" y="474313"/>
            <a:ext cx="10973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4 – A Framework for End-To-End Optimization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A14259-B295-B78A-CEAF-105E175B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406" y="1747615"/>
            <a:ext cx="2946676" cy="2133764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B3DB0B0-4955-9B20-AFD5-0BFEBFEBB27C}"/>
              </a:ext>
            </a:extLst>
          </p:cNvPr>
          <p:cNvCxnSpPr/>
          <p:nvPr/>
        </p:nvCxnSpPr>
        <p:spPr>
          <a:xfrm>
            <a:off x="9765081" y="5821736"/>
            <a:ext cx="22717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7A1000-CFB8-1B48-F43F-4C1433C7D6F4}"/>
              </a:ext>
            </a:extLst>
          </p:cNvPr>
          <p:cNvSpPr txBox="1"/>
          <p:nvPr/>
        </p:nvSpPr>
        <p:spPr>
          <a:xfrm>
            <a:off x="9912337" y="5880090"/>
            <a:ext cx="22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from center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AE965C-E12D-E74C-0B2C-3DD226030435}"/>
              </a:ext>
            </a:extLst>
          </p:cNvPr>
          <p:cNvSpPr txBox="1"/>
          <p:nvPr/>
        </p:nvSpPr>
        <p:spPr>
          <a:xfrm>
            <a:off x="9816234" y="5032780"/>
            <a:ext cx="1730276" cy="530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Tracker       EM       HAD</a:t>
            </a:r>
          </a:p>
          <a:p>
            <a:r>
              <a:rPr lang="en-US" dirty="0">
                <a:solidFill>
                  <a:schemeClr val="bg1"/>
                </a:solidFill>
              </a:rPr>
              <a:t>	   calorimeter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BD9AD92-E68E-F299-EAE3-156DF494D72F}"/>
              </a:ext>
            </a:extLst>
          </p:cNvPr>
          <p:cNvCxnSpPr>
            <a:cxnSpLocks/>
          </p:cNvCxnSpPr>
          <p:nvPr/>
        </p:nvCxnSpPr>
        <p:spPr>
          <a:xfrm flipV="1">
            <a:off x="9765081" y="4302387"/>
            <a:ext cx="0" cy="1523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371D81-2077-41DA-693D-F8E0DDB7392A}"/>
              </a:ext>
            </a:extLst>
          </p:cNvPr>
          <p:cNvSpPr txBox="1"/>
          <p:nvPr/>
        </p:nvSpPr>
        <p:spPr>
          <a:xfrm rot="16200000">
            <a:off x="9110472" y="4400599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5D51322-4F2D-0109-49E3-3B68C859E75B}"/>
              </a:ext>
            </a:extLst>
          </p:cNvPr>
          <p:cNvSpPr/>
          <p:nvPr/>
        </p:nvSpPr>
        <p:spPr>
          <a:xfrm>
            <a:off x="9789031" y="4139975"/>
            <a:ext cx="2050345" cy="1643497"/>
          </a:xfrm>
          <a:custGeom>
            <a:avLst/>
            <a:gdLst>
              <a:gd name="connsiteX0" fmla="*/ 0 w 2816772"/>
              <a:gd name="connsiteY0" fmla="*/ 1662978 h 1678744"/>
              <a:gd name="connsiteX1" fmla="*/ 493986 w 2816772"/>
              <a:gd name="connsiteY1" fmla="*/ 1641958 h 1678744"/>
              <a:gd name="connsiteX2" fmla="*/ 882869 w 2816772"/>
              <a:gd name="connsiteY2" fmla="*/ 1352923 h 1678744"/>
              <a:gd name="connsiteX3" fmla="*/ 1261241 w 2816772"/>
              <a:gd name="connsiteY3" fmla="*/ 7599 h 1678744"/>
              <a:gd name="connsiteX4" fmla="*/ 1671145 w 2816772"/>
              <a:gd name="connsiteY4" fmla="*/ 816896 h 1678744"/>
              <a:gd name="connsiteX5" fmla="*/ 2617076 w 2816772"/>
              <a:gd name="connsiteY5" fmla="*/ 1053378 h 1678744"/>
              <a:gd name="connsiteX6" fmla="*/ 2816772 w 2816772"/>
              <a:gd name="connsiteY6" fmla="*/ 1678744 h 1678744"/>
              <a:gd name="connsiteX7" fmla="*/ 2816772 w 2816772"/>
              <a:gd name="connsiteY7" fmla="*/ 1678744 h 167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6772" h="1678744">
                <a:moveTo>
                  <a:pt x="0" y="1662978"/>
                </a:moveTo>
                <a:cubicBezTo>
                  <a:pt x="173420" y="1678306"/>
                  <a:pt x="346841" y="1693634"/>
                  <a:pt x="493986" y="1641958"/>
                </a:cubicBezTo>
                <a:cubicBezTo>
                  <a:pt x="641131" y="1590282"/>
                  <a:pt x="754993" y="1625316"/>
                  <a:pt x="882869" y="1352923"/>
                </a:cubicBezTo>
                <a:cubicBezTo>
                  <a:pt x="1010745" y="1080530"/>
                  <a:pt x="1129862" y="96937"/>
                  <a:pt x="1261241" y="7599"/>
                </a:cubicBezTo>
                <a:cubicBezTo>
                  <a:pt x="1392620" y="-81739"/>
                  <a:pt x="1445173" y="642600"/>
                  <a:pt x="1671145" y="816896"/>
                </a:cubicBezTo>
                <a:cubicBezTo>
                  <a:pt x="1897117" y="991192"/>
                  <a:pt x="2426138" y="909737"/>
                  <a:pt x="2617076" y="1053378"/>
                </a:cubicBezTo>
                <a:cubicBezTo>
                  <a:pt x="2808014" y="1197019"/>
                  <a:pt x="2816772" y="1678744"/>
                  <a:pt x="2816772" y="1678744"/>
                </a:cubicBezTo>
                <a:lnTo>
                  <a:pt x="2816772" y="1678744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BD1DE687-A03E-4ECC-0E25-334709622F20}"/>
              </a:ext>
            </a:extLst>
          </p:cNvPr>
          <p:cNvSpPr/>
          <p:nvPr/>
        </p:nvSpPr>
        <p:spPr>
          <a:xfrm flipV="1">
            <a:off x="8321905" y="3764974"/>
            <a:ext cx="1197310" cy="188105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90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A86CA-0986-368D-587B-5624E1DA1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952B40-C5EF-53E8-A5C6-D0B0D2B0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313"/>
            <a:ext cx="10689189" cy="27446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D1684D3-03B4-3CFB-1CCA-84F29777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22" y="125465"/>
            <a:ext cx="4880012" cy="6607844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53E783-DBEC-F6B3-6BF4-924783A74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4" y="3848303"/>
            <a:ext cx="6708860" cy="2328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Accepted for publication in MDPI Particles (corresponding author: Kylian Schmidt)</a:t>
            </a:r>
          </a:p>
          <a:p>
            <a:pPr marL="0" indent="0">
              <a:buNone/>
            </a:pPr>
            <a:r>
              <a:rPr lang="en-US" dirty="0"/>
              <a:t>Available at </a:t>
            </a:r>
            <a:r>
              <a:rPr lang="en-US" dirty="0">
                <a:hlinkClick r:id="rId4"/>
              </a:rPr>
              <a:t>arXiv:2502.02152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24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B07876-7059-5CB1-9422-28320D81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86" y="188122"/>
            <a:ext cx="11887106" cy="1325563"/>
          </a:xfrm>
        </p:spPr>
        <p:txBody>
          <a:bodyPr>
            <a:noAutofit/>
          </a:bodyPr>
          <a:lstStyle/>
          <a:p>
            <a:r>
              <a:rPr lang="en-US" b="1" dirty="0"/>
              <a:t>Money Plot: Rediscover “Sound” Layout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C173C6-7F21-18CA-142A-52D8C210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077" y="1566027"/>
            <a:ext cx="7927676" cy="50549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2F0DC0-FBBF-348E-F9F9-266C8FEBEAEC}"/>
              </a:ext>
            </a:extLst>
          </p:cNvPr>
          <p:cNvSpPr txBox="1"/>
          <p:nvPr/>
        </p:nvSpPr>
        <p:spPr>
          <a:xfrm>
            <a:off x="317839" y="1462013"/>
            <a:ext cx="33837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Evolution of sampling calorimeter segmentation and materials during learning, maximizing E resolution under cost constraints</a:t>
            </a:r>
          </a:p>
          <a:p>
            <a:endParaRPr lang="en-US" sz="2800" dirty="0"/>
          </a:p>
          <a:p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B0F0"/>
                </a:solidFill>
                <a:sym typeface="Wingdings" panose="05000000000000000000" pitchFamily="2" charset="2"/>
              </a:rPr>
              <a:t>It works! Now we can ask more pointed questions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7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1 - 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175E726-6505-8AF8-E865-E04AF316A2F8}"/>
              </a:ext>
            </a:extLst>
          </p:cNvPr>
          <p:cNvSpPr/>
          <p:nvPr/>
        </p:nvSpPr>
        <p:spPr>
          <a:xfrm>
            <a:off x="383151" y="3111039"/>
            <a:ext cx="6495393" cy="324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7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BD5B86-0436-5AB6-1E2D-29CFE7DB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35" y="1911927"/>
            <a:ext cx="5244075" cy="4652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Very.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Long Chen and Xuan-Tung Nguyen (RPTU and INFN) are developing a diffusion model as a </a:t>
            </a:r>
            <a:r>
              <a:rPr lang="en-US" sz="2400" dirty="0">
                <a:solidFill>
                  <a:srgbClr val="FFC000"/>
                </a:solidFill>
              </a:rPr>
              <a:t>surrogate of photon showers in EM calorimeter</a:t>
            </a:r>
            <a:r>
              <a:rPr lang="en-US" sz="2400" dirty="0"/>
              <a:t> for muon collider, where background from BIB is different from any previous collider detector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Integration in end-to-end optimization (F. Nardi’s PhD thesis) &amp; paper in preparation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dirty="0"/>
          </a:p>
        </p:txBody>
      </p:sp>
      <p:pic>
        <p:nvPicPr>
          <p:cNvPr id="5" name="Immagine 4" descr="Immagine che contiene diagramma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572EAF1-B1D6-BC9B-13C7-D43177A1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8512"/>
            <a:ext cx="6009771" cy="2403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793CD9-6AB1-CF4B-826C-506E499A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81561"/>
            <a:ext cx="6009771" cy="31854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6F14CF-B593-8876-FF8F-7BB73C2A4766}"/>
              </a:ext>
            </a:extLst>
          </p:cNvPr>
          <p:cNvSpPr txBox="1"/>
          <p:nvPr/>
        </p:nvSpPr>
        <p:spPr>
          <a:xfrm>
            <a:off x="656626" y="223462"/>
            <a:ext cx="1087874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“But how good can a diffusion model be?”</a:t>
            </a:r>
          </a:p>
          <a:p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CE8AE4-AAFB-3877-5AAD-4E050040A0FE}"/>
              </a:ext>
            </a:extLst>
          </p:cNvPr>
          <p:cNvSpPr txBox="1"/>
          <p:nvPr/>
        </p:nvSpPr>
        <p:spPr>
          <a:xfrm rot="18798585">
            <a:off x="5747695" y="3385780"/>
            <a:ext cx="7289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Yet unpublished – do not share</a:t>
            </a:r>
          </a:p>
        </p:txBody>
      </p:sp>
    </p:spTree>
    <p:extLst>
      <p:ext uri="{BB962C8B-B14F-4D97-AF65-F5344CB8AC3E}">
        <p14:creationId xmlns:p14="http://schemas.microsoft.com/office/powerpoint/2010/main" val="4189264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40665-EB46-541E-5444-1AF75401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prospects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C294FB-EC4B-B382-5CEB-4B74096C2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Studies of shower topology and PID information extraction will inform model of neuromorphic system (SNN), capable of creating </a:t>
            </a:r>
            <a:r>
              <a:rPr lang="en-US" dirty="0">
                <a:solidFill>
                  <a:srgbClr val="00B0F0"/>
                </a:solidFill>
              </a:rPr>
              <a:t>ultra-fast, on-detector low-D summaries</a:t>
            </a:r>
            <a:r>
              <a:rPr lang="en-US" dirty="0"/>
              <a:t>, ready for triggering purposes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Once proven in simulation, same functionality can then be transferred to physical </a:t>
            </a:r>
            <a:r>
              <a:rPr lang="en-US" dirty="0">
                <a:solidFill>
                  <a:srgbClr val="00B0F0"/>
                </a:solidFill>
              </a:rPr>
              <a:t>system of nanowires</a:t>
            </a:r>
            <a:r>
              <a:rPr lang="en-US" dirty="0"/>
              <a:t> after </a:t>
            </a:r>
            <a:r>
              <a:rPr lang="en-US" dirty="0">
                <a:solidFill>
                  <a:srgbClr val="FFC000"/>
                </a:solidFill>
              </a:rPr>
              <a:t>generative model finds 3D arrangement of neurons that produces required output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End-to-end combined model of detector and information extraction may then </a:t>
            </a:r>
            <a:r>
              <a:rPr lang="en-US" dirty="0">
                <a:solidFill>
                  <a:srgbClr val="FFC000"/>
                </a:solidFill>
              </a:rPr>
              <a:t>discover optimal geometry</a:t>
            </a:r>
            <a:r>
              <a:rPr lang="en-US" dirty="0"/>
              <a:t>, given end goals of instrument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Optimization framework (AIDO) available and quite general – </a:t>
            </a:r>
            <a:r>
              <a:rPr lang="en-US" i="1" dirty="0">
                <a:solidFill>
                  <a:srgbClr val="FF0000"/>
                </a:solidFill>
              </a:rPr>
              <a:t>can be used for your task</a:t>
            </a:r>
            <a:r>
              <a:rPr lang="en-US" i="1" dirty="0"/>
              <a:t>,</a:t>
            </a:r>
            <a:r>
              <a:rPr lang="en-US" dirty="0"/>
              <a:t> too!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580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2D35D-9C78-294F-C05E-9504FACA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most important final message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F9C35-E4C6-4A58-D2FA-D6FAD173F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Your optimization problem contains parts that are common to other problems, as well as special bits – only the latter may require software R&amp;D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 and EUCAIF WG2, are interested in developing solutions, to create a weaponry of modular software that reduces time-to-results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Let’s talk </a:t>
            </a:r>
            <a:r>
              <a:rPr lang="en-US" dirty="0">
                <a:sym typeface="Wingdings" panose="05000000000000000000" pitchFamily="2" charset="2"/>
              </a:rPr>
              <a:t>about your detector optimization and its peculiarities!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Huge gains in performance </a:t>
            </a:r>
            <a:r>
              <a:rPr lang="en-US" dirty="0">
                <a:sym typeface="Wingdings" panose="05000000000000000000" pitchFamily="2" charset="2"/>
              </a:rPr>
              <a:t>are possible…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/>
              <a:t>I joined DRD6 because I believe you are developing future instruments which need this technology - </a:t>
            </a:r>
            <a:r>
              <a:rPr lang="en-US" dirty="0">
                <a:solidFill>
                  <a:srgbClr val="FFC000"/>
                </a:solidFill>
              </a:rPr>
              <a:t>new detectors can’t ignore the new enabling power of AI tools</a:t>
            </a:r>
          </a:p>
        </p:txBody>
      </p:sp>
    </p:spTree>
    <p:extLst>
      <p:ext uri="{BB962C8B-B14F-4D97-AF65-F5344CB8AC3E}">
        <p14:creationId xmlns:p14="http://schemas.microsoft.com/office/powerpoint/2010/main" val="768901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40E161-695B-2041-9050-CEF4D166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74" y="2766218"/>
            <a:ext cx="7655451" cy="1325563"/>
          </a:xfrm>
        </p:spPr>
        <p:txBody>
          <a:bodyPr/>
          <a:lstStyle/>
          <a:p>
            <a:r>
              <a:rPr lang="en-US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5838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4048" y="6764"/>
            <a:ext cx="11541277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  <a:latin typeface="+mn-lt"/>
              </a:rPr>
              <a:t>One </a:t>
            </a:r>
            <a:r>
              <a:rPr lang="it-IT" b="1" dirty="0" err="1">
                <a:solidFill>
                  <a:schemeClr val="bg1"/>
                </a:solidFill>
                <a:latin typeface="+mn-lt"/>
              </a:rPr>
              <a:t>Example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chemeClr val="bg1"/>
                </a:solidFill>
                <a:latin typeface="+mn-lt"/>
              </a:rPr>
              <a:t>Geometry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+mn-lt"/>
              </a:rPr>
              <a:t>Optimization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it-IT" b="1" dirty="0" err="1">
                <a:solidFill>
                  <a:schemeClr val="bg1"/>
                </a:solidFill>
                <a:latin typeface="+mn-lt"/>
              </a:rPr>
              <a:t>MUonE</a:t>
            </a:r>
            <a:endParaRPr lang="it-IT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925" y="1567211"/>
            <a:ext cx="7908394" cy="23081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MUonE</a:t>
            </a:r>
            <a:r>
              <a:rPr lang="en-US" dirty="0">
                <a:solidFill>
                  <a:schemeClr val="bg1"/>
                </a:solidFill>
              </a:rPr>
              <a:t> aims to determine with high precision the </a:t>
            </a:r>
            <a:r>
              <a:rPr lang="en-US" dirty="0">
                <a:solidFill>
                  <a:srgbClr val="00B0F0"/>
                </a:solidFill>
              </a:rPr>
              <a:t>probability of elastic muon-electron scattering</a:t>
            </a:r>
            <a:r>
              <a:rPr lang="en-US" dirty="0">
                <a:solidFill>
                  <a:schemeClr val="bg1"/>
                </a:solidFill>
              </a:rPr>
              <a:t>, as this number may reduce the theory systematics of the </a:t>
            </a:r>
            <a:r>
              <a:rPr lang="en-US" dirty="0">
                <a:solidFill>
                  <a:srgbClr val="FFC000"/>
                </a:solidFill>
              </a:rPr>
              <a:t>g-2 muon anomaly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experiment must be sensitive to the rate of interactions as a function of momentum transfer, with </a:t>
            </a: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-4</a:t>
            </a:r>
            <a:r>
              <a:rPr lang="en-US" dirty="0">
                <a:solidFill>
                  <a:srgbClr val="FFC000"/>
                </a:solidFill>
              </a:rPr>
              <a:t> precision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050" name="Picture 2" descr="https://www.science20.com/files/images/g-2comp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80" y="1118210"/>
            <a:ext cx="3746620" cy="27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73" y="4890811"/>
            <a:ext cx="2261975" cy="1926212"/>
          </a:xfrm>
          <a:prstGeom prst="rect">
            <a:avLst/>
          </a:prstGeom>
        </p:spPr>
      </p:pic>
      <p:sp>
        <p:nvSpPr>
          <p:cNvPr id="17" name="Freccia bidirezionale orizzontale 16"/>
          <p:cNvSpPr/>
          <p:nvPr/>
        </p:nvSpPr>
        <p:spPr>
          <a:xfrm>
            <a:off x="8803177" y="1873281"/>
            <a:ext cx="675287" cy="1300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359318" y="3813593"/>
            <a:ext cx="3792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 long-standing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anomaly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Standard Model, the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g-2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muon-photon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interaction,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hadronic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quantum loop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9456BE0-1467-115B-36DE-8ABBE9FF47EE}"/>
              </a:ext>
            </a:extLst>
          </p:cNvPr>
          <p:cNvGrpSpPr/>
          <p:nvPr/>
        </p:nvGrpSpPr>
        <p:grpSpPr>
          <a:xfrm>
            <a:off x="93313" y="4248656"/>
            <a:ext cx="7789446" cy="2582643"/>
            <a:chOff x="93313" y="4248656"/>
            <a:chExt cx="7789446" cy="258264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98" y="4248656"/>
              <a:ext cx="6979406" cy="1939798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778598" y="6246524"/>
              <a:ext cx="7104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Above</a:t>
              </a: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layout of one of 40 1m-long </a:t>
              </a:r>
              <a:r>
                <a:rPr kumimoji="0" lang="it-IT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MUonE</a:t>
              </a: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stations, </a:t>
              </a:r>
              <a:r>
                <a:rPr kumimoji="0" lang="it-IT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</a:t>
              </a: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per </a:t>
              </a:r>
              <a:r>
                <a:rPr kumimoji="0" lang="it-IT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original</a:t>
              </a: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design </a:t>
              </a:r>
              <a:r>
                <a:rPr kumimoji="0" lang="it-IT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proposal</a:t>
              </a: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</a:p>
          </p:txBody>
        </p:sp>
        <p:sp>
          <p:nvSpPr>
            <p:cNvPr id="16" name="Freccia a destra 15"/>
            <p:cNvSpPr/>
            <p:nvPr/>
          </p:nvSpPr>
          <p:spPr>
            <a:xfrm>
              <a:off x="93313" y="4634547"/>
              <a:ext cx="875408" cy="6021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1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95" y="1365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</a:rPr>
              <a:t>MUonE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Optimization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923369" y="4648268"/>
            <a:ext cx="63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relative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it-IT" sz="18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configurations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the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MUonE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39504" y="1426537"/>
            <a:ext cx="46967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of the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good,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use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3-particle vertex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 co-design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exploitable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!)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strong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geometry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</a:t>
            </a:r>
            <a:r>
              <a:rPr kumimoji="0" lang="it-IT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(!) gain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discrete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82" y="140490"/>
            <a:ext cx="6597598" cy="4385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45A15B-C0CB-75BB-76EA-4EA16552C790}"/>
              </a:ext>
            </a:extLst>
          </p:cNvPr>
          <p:cNvGrpSpPr/>
          <p:nvPr/>
        </p:nvGrpSpPr>
        <p:grpSpPr>
          <a:xfrm>
            <a:off x="6540379" y="503207"/>
            <a:ext cx="3805740" cy="944175"/>
            <a:chOff x="6642754" y="216958"/>
            <a:chExt cx="3805740" cy="944175"/>
          </a:xfrm>
        </p:grpSpPr>
        <p:sp>
          <p:nvSpPr>
            <p:cNvPr id="5" name="CasellaDiTesto 4"/>
            <p:cNvSpPr txBox="1"/>
            <p:nvPr/>
          </p:nvSpPr>
          <p:spPr>
            <a:xfrm>
              <a:off x="7380338" y="216958"/>
              <a:ext cx="26778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Relevant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figure of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merit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relative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resolution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momentum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transfer q</a:t>
              </a:r>
              <a:r>
                <a:rPr kumimoji="0" lang="it-IT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7" name="Connettore 2 6"/>
            <p:cNvCxnSpPr/>
            <p:nvPr/>
          </p:nvCxnSpPr>
          <p:spPr>
            <a:xfrm flipH="1">
              <a:off x="6642754" y="691926"/>
              <a:ext cx="73758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/>
            <p:cNvSpPr/>
            <p:nvPr/>
          </p:nvSpPr>
          <p:spPr>
            <a:xfrm>
              <a:off x="7385227" y="237803"/>
              <a:ext cx="2498729" cy="92333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9883956" y="699468"/>
              <a:ext cx="56453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B49EA0-CDED-FF0B-7097-CA521321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Dorigo, NPTwins2024 / Genova Dec 17, 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ccia bidirezionale orizzontale 8">
            <a:extLst>
              <a:ext uri="{FF2B5EF4-FFF2-40B4-BE49-F238E27FC236}">
                <a16:creationId xmlns:a16="http://schemas.microsoft.com/office/drawing/2014/main" id="{12BDC260-FDCD-D611-CB70-702BB944D5C4}"/>
              </a:ext>
            </a:extLst>
          </p:cNvPr>
          <p:cNvSpPr/>
          <p:nvPr/>
        </p:nvSpPr>
        <p:spPr>
          <a:xfrm>
            <a:off x="8153400" y="4301427"/>
            <a:ext cx="3570889" cy="2119113"/>
          </a:xfrm>
          <a:prstGeom prst="leftRightArrow">
            <a:avLst>
              <a:gd name="adj1" fmla="val 50000"/>
              <a:gd name="adj2" fmla="val 30657"/>
            </a:avLst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sensitive to hadronic loop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632177-8971-FC2D-71BA-121CECE5F956}"/>
              </a:ext>
            </a:extLst>
          </p:cNvPr>
          <p:cNvSpPr txBox="1"/>
          <p:nvPr/>
        </p:nvSpPr>
        <p:spPr>
          <a:xfrm>
            <a:off x="511701" y="6006662"/>
            <a:ext cx="7374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Dorigo,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 Optimization of a Muon-Electron Scattering Experiment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Open 4 (2020) 100022.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6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1 - 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/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E871433-7CBD-D5DA-58A0-ED291F15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13224E5-7B3B-8309-B6BF-EA6D74A56B86}"/>
              </a:ext>
            </a:extLst>
          </p:cNvPr>
          <p:cNvSpPr/>
          <p:nvPr/>
        </p:nvSpPr>
        <p:spPr>
          <a:xfrm>
            <a:off x="383628" y="4813788"/>
            <a:ext cx="6495393" cy="1531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68C8533-0362-4C98-03DA-E7888EA1D137}"/>
              </a:ext>
            </a:extLst>
          </p:cNvPr>
          <p:cNvSpPr/>
          <p:nvPr/>
        </p:nvSpPr>
        <p:spPr>
          <a:xfrm>
            <a:off x="310055" y="1644868"/>
            <a:ext cx="6495393" cy="131374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6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1 - 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/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Bringing together diverse components, technologies, or expertise to create a unified and cohesive system, ensuring seamless interoperability and coordination: </a:t>
            </a:r>
            <a:r>
              <a:rPr lang="en-US" dirty="0">
                <a:solidFill>
                  <a:srgbClr val="00B0F0"/>
                </a:solidFill>
              </a:rPr>
              <a:t>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E871433-7CBD-D5DA-58A0-ED291F15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CA7ADCC-58FF-2535-A922-BE5BD0C8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59" y="5050881"/>
            <a:ext cx="2319685" cy="180712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8BC1500-FD32-29BA-FD37-26C905D222C1}"/>
              </a:ext>
            </a:extLst>
          </p:cNvPr>
          <p:cNvSpPr/>
          <p:nvPr/>
        </p:nvSpPr>
        <p:spPr>
          <a:xfrm>
            <a:off x="383151" y="1609685"/>
            <a:ext cx="6495393" cy="28559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1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D8D02-FE4F-0757-899D-618445A3B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9D78F-C71C-E0BF-5225-2496D69A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And in Fundamental Science?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A1A701-CBA9-7D05-CA9F-FCD4C9D75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24" y="1921708"/>
            <a:ext cx="7699460" cy="464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Co-design is even more crucial to </a:t>
            </a:r>
            <a:r>
              <a:rPr lang="en-US" dirty="0">
                <a:solidFill>
                  <a:srgbClr val="00B0F0"/>
                </a:solidFill>
              </a:rPr>
              <a:t>align our hardware choices</a:t>
            </a:r>
            <a:r>
              <a:rPr lang="en-US" dirty="0"/>
              <a:t> (more or less fixed at construction time) </a:t>
            </a:r>
            <a:r>
              <a:rPr lang="en-US" dirty="0">
                <a:solidFill>
                  <a:srgbClr val="00B0F0"/>
                </a:solidFill>
              </a:rPr>
              <a:t>to the software that will extract information </a:t>
            </a:r>
            <a:r>
              <a:rPr lang="en-US" dirty="0"/>
              <a:t>from the produced data (which evolves with time)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how do we pull it off?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Create end-to-end model of all system components, </a:t>
            </a:r>
            <a:r>
              <a:rPr lang="en-US" dirty="0">
                <a:solidFill>
                  <a:srgbClr val="00B0F0"/>
                </a:solidFill>
              </a:rPr>
              <a:t>optimize for end goals</a:t>
            </a:r>
            <a:r>
              <a:rPr lang="en-US" dirty="0"/>
              <a:t> (not on intermediate proxies) using </a:t>
            </a:r>
            <a:r>
              <a:rPr lang="en-US" dirty="0" err="1"/>
              <a:t>SoA</a:t>
            </a:r>
            <a:r>
              <a:rPr lang="en-US" dirty="0"/>
              <a:t> AI tools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036B7C-3FE2-EA31-BDCF-B20AC6C3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60" y="2893080"/>
            <a:ext cx="4074015" cy="208966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5CB7A74-417A-602C-0845-CCEC3814D9BB}"/>
              </a:ext>
            </a:extLst>
          </p:cNvPr>
          <p:cNvSpPr/>
          <p:nvPr/>
        </p:nvSpPr>
        <p:spPr>
          <a:xfrm>
            <a:off x="352068" y="4943628"/>
            <a:ext cx="7324980" cy="149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9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791AF-C14D-1D1C-5006-1ECEAA95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8931C3-1329-E2D1-B535-619222BB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And in Fundamental Science?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FD30F1-374C-4B2B-5184-996E6129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24" y="1921708"/>
            <a:ext cx="7699460" cy="464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Co-design is even more crucial to </a:t>
            </a:r>
            <a:r>
              <a:rPr lang="en-US" dirty="0">
                <a:solidFill>
                  <a:srgbClr val="00B0F0"/>
                </a:solidFill>
              </a:rPr>
              <a:t>align our hardware choices</a:t>
            </a:r>
            <a:r>
              <a:rPr lang="en-US" dirty="0"/>
              <a:t> (more or less fixed at construction time) </a:t>
            </a:r>
            <a:r>
              <a:rPr lang="en-US" dirty="0">
                <a:solidFill>
                  <a:srgbClr val="00B0F0"/>
                </a:solidFill>
              </a:rPr>
              <a:t>to the software that will extract information </a:t>
            </a:r>
            <a:r>
              <a:rPr lang="en-US" dirty="0"/>
              <a:t>from the produced data (which evolves with time)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how do we pull it off?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Create end-to-end model of all system components, </a:t>
            </a:r>
            <a:r>
              <a:rPr lang="en-US" dirty="0">
                <a:solidFill>
                  <a:srgbClr val="00B0F0"/>
                </a:solidFill>
              </a:rPr>
              <a:t>optimize for end goals</a:t>
            </a:r>
            <a:r>
              <a:rPr lang="en-US" dirty="0"/>
              <a:t> (not on intermediate proxies) using </a:t>
            </a:r>
            <a:r>
              <a:rPr lang="en-US" dirty="0" err="1"/>
              <a:t>SoA</a:t>
            </a:r>
            <a:r>
              <a:rPr lang="en-US" dirty="0"/>
              <a:t> AI tools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AAF973-68F1-FD5D-0F73-0831EF01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60" y="2893080"/>
            <a:ext cx="4074015" cy="20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0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006A4-EE46-5359-738F-71CC5B89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it mean in practice?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A22833-5AE7-B125-1CCC-BE64FA13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5040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It means </a:t>
            </a:r>
            <a:r>
              <a:rPr lang="en-US" dirty="0">
                <a:solidFill>
                  <a:srgbClr val="00B0F0"/>
                </a:solidFill>
              </a:rPr>
              <a:t>creating a full parametric model </a:t>
            </a:r>
            <a:r>
              <a:rPr lang="en-US" dirty="0"/>
              <a:t>of the detector, plugging in a surrogate model of the physics, and a differentiable model of the data reconstruction and inference extraction</a:t>
            </a:r>
          </a:p>
          <a:p>
            <a:pPr marL="0" indent="0">
              <a:buNone/>
            </a:pPr>
            <a:r>
              <a:rPr lang="en-US" dirty="0"/>
              <a:t>Then you can </a:t>
            </a:r>
            <a:r>
              <a:rPr lang="en-US" dirty="0">
                <a:solidFill>
                  <a:srgbClr val="FFC000"/>
                </a:solidFill>
              </a:rPr>
              <a:t>iteratively modify the detector parameters</a:t>
            </a:r>
            <a:r>
              <a:rPr lang="en-US" dirty="0"/>
              <a:t> following the gradient of the utility function – like in a NN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A935C6-EEAE-90DC-A925-115FD8A248E2}"/>
              </a:ext>
            </a:extLst>
          </p:cNvPr>
          <p:cNvSpPr txBox="1"/>
          <p:nvPr/>
        </p:nvSpPr>
        <p:spPr>
          <a:xfrm>
            <a:off x="6625733" y="5992297"/>
            <a:ext cx="427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optimization pipeline for SWGO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2F2EAD-33D2-E52B-58CB-0C4A39F1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75" y="2414601"/>
            <a:ext cx="6257690" cy="3340222"/>
          </a:xfrm>
          <a:prstGeom prst="rect">
            <a:avLst/>
          </a:prstGeom>
        </p:spPr>
      </p:pic>
      <p:pic>
        <p:nvPicPr>
          <p:cNvPr id="6" name="Picture 2" descr="https://www.swgo.org/SWGOWiki/lib/exe/fetch.php?media=wiki:swgo_imagesmain_rw.png">
            <a:extLst>
              <a:ext uri="{FF2B5EF4-FFF2-40B4-BE49-F238E27FC236}">
                <a16:creationId xmlns:a16="http://schemas.microsoft.com/office/drawing/2014/main" id="{152F78DA-ED85-34C0-F3C9-2185FFFB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9" y="83126"/>
            <a:ext cx="3000456" cy="218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7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8D748-3725-58C0-36CB-0A786C4E5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A9147-63A1-E9C9-B7DB-870E95F4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it mean in practice?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8EAA24-653E-8EB6-3BBB-59C1A51D4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5040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It means </a:t>
            </a:r>
            <a:r>
              <a:rPr lang="en-US" dirty="0">
                <a:solidFill>
                  <a:srgbClr val="00B0F0"/>
                </a:solidFill>
              </a:rPr>
              <a:t>creating a full parametric model </a:t>
            </a:r>
            <a:r>
              <a:rPr lang="en-US" dirty="0"/>
              <a:t>of the detector, plugging in a surrogate model of the physics, and a differentiable model of the data reconstruction and inference extraction</a:t>
            </a:r>
          </a:p>
          <a:p>
            <a:pPr marL="0" indent="0">
              <a:buNone/>
            </a:pPr>
            <a:r>
              <a:rPr lang="en-US" dirty="0"/>
              <a:t>Then you can </a:t>
            </a:r>
            <a:r>
              <a:rPr lang="en-US" dirty="0">
                <a:solidFill>
                  <a:srgbClr val="FFC000"/>
                </a:solidFill>
              </a:rPr>
              <a:t>iteratively modify the detector parameters </a:t>
            </a:r>
            <a:r>
              <a:rPr lang="en-US" dirty="0"/>
              <a:t>following the gradient of the utility function – like in a NN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E052F9-5FC3-0B8B-8E26-036312A04E8B}"/>
              </a:ext>
            </a:extLst>
          </p:cNvPr>
          <p:cNvSpPr txBox="1"/>
          <p:nvPr/>
        </p:nvSpPr>
        <p:spPr>
          <a:xfrm>
            <a:off x="6529064" y="5446455"/>
            <a:ext cx="508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Dumbed down version of an optimization pipeline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85CCDE0-99C4-BFB9-9080-9B6DF0CE28D2}"/>
              </a:ext>
            </a:extLst>
          </p:cNvPr>
          <p:cNvSpPr/>
          <p:nvPr/>
        </p:nvSpPr>
        <p:spPr>
          <a:xfrm>
            <a:off x="5481322" y="2230217"/>
            <a:ext cx="1835320" cy="776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 parameters x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8019608-2AB5-8A39-CB74-BA1158173D8D}"/>
              </a:ext>
            </a:extLst>
          </p:cNvPr>
          <p:cNvSpPr/>
          <p:nvPr/>
        </p:nvSpPr>
        <p:spPr>
          <a:xfrm>
            <a:off x="5843358" y="3769267"/>
            <a:ext cx="1564749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Physics surrogate model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89340E2-2987-E10E-B1F1-4AC51FB67933}"/>
              </a:ext>
            </a:extLst>
          </p:cNvPr>
          <p:cNvSpPr/>
          <p:nvPr/>
        </p:nvSpPr>
        <p:spPr>
          <a:xfrm>
            <a:off x="7406195" y="3828681"/>
            <a:ext cx="753035" cy="54092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0FC55E64-862D-AA04-9027-3F0EA8AFFEE3}"/>
              </a:ext>
            </a:extLst>
          </p:cNvPr>
          <p:cNvSpPr/>
          <p:nvPr/>
        </p:nvSpPr>
        <p:spPr>
          <a:xfrm>
            <a:off x="9481151" y="3639024"/>
            <a:ext cx="753035" cy="54092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F630BEB7-E209-442B-4417-80D64F396F44}"/>
              </a:ext>
            </a:extLst>
          </p:cNvPr>
          <p:cNvSpPr/>
          <p:nvPr/>
        </p:nvSpPr>
        <p:spPr>
          <a:xfrm rot="10800000">
            <a:off x="7231136" y="2488393"/>
            <a:ext cx="753035" cy="54092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911707-6C71-4747-8196-605087972FCF}"/>
              </a:ext>
            </a:extLst>
          </p:cNvPr>
          <p:cNvSpPr/>
          <p:nvPr/>
        </p:nvSpPr>
        <p:spPr>
          <a:xfrm>
            <a:off x="8059115" y="3632901"/>
            <a:ext cx="171175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Reconstruction and inference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36CC0A-0676-D9F7-FAFE-B2CC7294EC19}"/>
              </a:ext>
            </a:extLst>
          </p:cNvPr>
          <p:cNvSpPr/>
          <p:nvPr/>
        </p:nvSpPr>
        <p:spPr>
          <a:xfrm>
            <a:off x="7784626" y="2483178"/>
            <a:ext cx="2039062" cy="8112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x x + </a:t>
            </a:r>
            <a:r>
              <a:rPr lang="el-GR" sz="1800" dirty="0">
                <a:latin typeface="Calibri" panose="020F0502020204030204" pitchFamily="34" charset="0"/>
              </a:rPr>
              <a:t>λ</a:t>
            </a:r>
            <a:r>
              <a:rPr lang="en-US" dirty="0">
                <a:latin typeface="MS Shell Dlg 2" panose="020B0604030504040204" pitchFamily="34" charset="0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dU</a:t>
            </a:r>
            <a:r>
              <a:rPr lang="en-US" dirty="0">
                <a:sym typeface="Wingdings" panose="05000000000000000000" pitchFamily="2" charset="2"/>
              </a:rPr>
              <a:t>/dx</a:t>
            </a:r>
            <a:endParaRPr lang="en-US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9AF18FDE-B6F0-578F-F8DA-C201142001B6}"/>
              </a:ext>
            </a:extLst>
          </p:cNvPr>
          <p:cNvSpPr/>
          <p:nvPr/>
        </p:nvSpPr>
        <p:spPr>
          <a:xfrm rot="10800000">
            <a:off x="9712665" y="2535020"/>
            <a:ext cx="753035" cy="54092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5D263E-65B1-64F4-FAD2-5A8C7C84DD0E}"/>
              </a:ext>
            </a:extLst>
          </p:cNvPr>
          <p:cNvSpPr/>
          <p:nvPr/>
        </p:nvSpPr>
        <p:spPr>
          <a:xfrm>
            <a:off x="10184692" y="2417435"/>
            <a:ext cx="1711757" cy="17084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Utility evaluation and derivatives </a:t>
            </a:r>
            <a:r>
              <a:rPr lang="en-US" dirty="0" err="1"/>
              <a:t>dU</a:t>
            </a:r>
            <a:r>
              <a:rPr lang="en-US" dirty="0"/>
              <a:t>/dx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2D57C46-91AE-641C-8BE8-7F125A961855}"/>
              </a:ext>
            </a:extLst>
          </p:cNvPr>
          <p:cNvSpPr/>
          <p:nvPr/>
        </p:nvSpPr>
        <p:spPr>
          <a:xfrm rot="5400000">
            <a:off x="5847840" y="3112534"/>
            <a:ext cx="753035" cy="54092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8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2538</Words>
  <Application>Microsoft Office PowerPoint</Application>
  <PresentationFormat>Widescreen</PresentationFormat>
  <Paragraphs>249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Calibri Light</vt:lpstr>
      <vt:lpstr>MS Shell Dlg 2</vt:lpstr>
      <vt:lpstr>Symbol</vt:lpstr>
      <vt:lpstr>Wingdings</vt:lpstr>
      <vt:lpstr>Office Theme</vt:lpstr>
      <vt:lpstr>1_Office Theme</vt:lpstr>
      <vt:lpstr>Co-Design for Hadron Calorimeters   </vt:lpstr>
      <vt:lpstr>Contents</vt:lpstr>
      <vt:lpstr>1 - What is Co-Design?</vt:lpstr>
      <vt:lpstr>1 - What is Co-Design?</vt:lpstr>
      <vt:lpstr>1 - What is Co-Design?</vt:lpstr>
      <vt:lpstr>And in Fundamental Science?</vt:lpstr>
      <vt:lpstr>And in Fundamental Science?</vt:lpstr>
      <vt:lpstr>What does it mean in practice?</vt:lpstr>
      <vt:lpstr>What does it mean in practice?</vt:lpstr>
      <vt:lpstr>Example Optimization Run</vt:lpstr>
      <vt:lpstr>“But our detectors are multi-purpose…”</vt:lpstr>
      <vt:lpstr>“But our detectors are multi-purpose…”</vt:lpstr>
      <vt:lpstr>An Example From that Paper</vt:lpstr>
      <vt:lpstr>(Sideline): Co-Design in EUCAIF</vt:lpstr>
      <vt:lpstr> </vt:lpstr>
      <vt:lpstr> </vt:lpstr>
      <vt:lpstr> </vt:lpstr>
      <vt:lpstr>Sample results: p/π discrimination (https://arxiv.org/abs/2502.10817 )</vt:lpstr>
      <vt:lpstr>Presentazione standard di PowerPoint</vt:lpstr>
      <vt:lpstr>Presentazione standard di PowerPoint</vt:lpstr>
      <vt:lpstr>How: Use Nanowires</vt:lpstr>
      <vt:lpstr>How: Use Nanowires</vt:lpstr>
      <vt:lpstr>Presentazione standard di PowerPoint</vt:lpstr>
      <vt:lpstr>Example from our work (https://arxiv.org/abs/2502.12693 ):  SNN-based regression of energy, energy xyz centroid, and dispersion in a PbWO4 cube </vt:lpstr>
      <vt:lpstr>Digression: Idea for Neuromorphic Computing Readout with Nanophotonics</vt:lpstr>
      <vt:lpstr>Presentazione standard di PowerPoint</vt:lpstr>
      <vt:lpstr>Presentazione standard di PowerPoint</vt:lpstr>
      <vt:lpstr>Presentazione standard di PowerPoint</vt:lpstr>
      <vt:lpstr>Money Plot: Rediscover “Sound” Layout</vt:lpstr>
      <vt:lpstr>Presentazione standard di PowerPoint</vt:lpstr>
      <vt:lpstr>Future prospects</vt:lpstr>
      <vt:lpstr>The most important final message</vt:lpstr>
      <vt:lpstr>Thank you for your attention!</vt:lpstr>
      <vt:lpstr>One Example of Geometry Optimization: MUonE</vt:lpstr>
      <vt:lpstr>MUonE Optimization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tommaso dorigo</dc:creator>
  <cp:lastModifiedBy>tommaso dorigo</cp:lastModifiedBy>
  <cp:revision>28</cp:revision>
  <dcterms:created xsi:type="dcterms:W3CDTF">2025-03-26T21:30:21Z</dcterms:created>
  <dcterms:modified xsi:type="dcterms:W3CDTF">2025-04-04T07:56:22Z</dcterms:modified>
</cp:coreProperties>
</file>