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  <p:sldMasterId id="2147483883" r:id="rId2"/>
    <p:sldMasterId id="2147483979" r:id="rId3"/>
    <p:sldMasterId id="2147483991" r:id="rId4"/>
  </p:sldMasterIdLst>
  <p:notesMasterIdLst>
    <p:notesMasterId r:id="rId22"/>
  </p:notesMasterIdLst>
  <p:handoutMasterIdLst>
    <p:handoutMasterId r:id="rId23"/>
  </p:handoutMasterIdLst>
  <p:sldIdLst>
    <p:sldId id="568" r:id="rId5"/>
    <p:sldId id="5851" r:id="rId6"/>
    <p:sldId id="530" r:id="rId7"/>
    <p:sldId id="531" r:id="rId8"/>
    <p:sldId id="570" r:id="rId9"/>
    <p:sldId id="544" r:id="rId10"/>
    <p:sldId id="563" r:id="rId11"/>
    <p:sldId id="564" r:id="rId12"/>
    <p:sldId id="5853" r:id="rId13"/>
    <p:sldId id="5854" r:id="rId14"/>
    <p:sldId id="572" r:id="rId15"/>
    <p:sldId id="571" r:id="rId16"/>
    <p:sldId id="5852" r:id="rId17"/>
    <p:sldId id="5856" r:id="rId18"/>
    <p:sldId id="5857" r:id="rId19"/>
    <p:sldId id="574" r:id="rId20"/>
    <p:sldId id="573" r:id="rId21"/>
  </p:sldIdLst>
  <p:sldSz cx="12192000" cy="6858000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31A959F-3621-4110-84AC-E13625C8A4AC}">
          <p14:sldIdLst>
            <p14:sldId id="568"/>
            <p14:sldId id="5851"/>
            <p14:sldId id="530"/>
            <p14:sldId id="531"/>
            <p14:sldId id="570"/>
            <p14:sldId id="544"/>
            <p14:sldId id="563"/>
            <p14:sldId id="564"/>
            <p14:sldId id="5853"/>
            <p14:sldId id="5854"/>
            <p14:sldId id="572"/>
            <p14:sldId id="571"/>
            <p14:sldId id="5852"/>
            <p14:sldId id="5856"/>
            <p14:sldId id="5857"/>
            <p14:sldId id="574"/>
            <p14:sldId id="5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CC66"/>
    <a:srgbClr val="FFCC00"/>
    <a:srgbClr val="CC0000"/>
    <a:srgbClr val="FFFFFF"/>
    <a:srgbClr val="808080"/>
    <a:srgbClr val="33CC33"/>
    <a:srgbClr val="6666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08" autoAdjust="0"/>
    <p:restoredTop sz="94394" autoAdjust="0"/>
  </p:normalViewPr>
  <p:slideViewPr>
    <p:cSldViewPr>
      <p:cViewPr varScale="1">
        <p:scale>
          <a:sx n="68" d="100"/>
          <a:sy n="68" d="100"/>
        </p:scale>
        <p:origin x="760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8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12"/>
    </p:cViewPr>
  </p:sorterViewPr>
  <p:notesViewPr>
    <p:cSldViewPr>
      <p:cViewPr varScale="1">
        <p:scale>
          <a:sx n="82" d="100"/>
          <a:sy n="82" d="100"/>
        </p:scale>
        <p:origin x="2382" y="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9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9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Arial" charset="0"/>
              </a:defRPr>
            </a:lvl1pPr>
          </a:lstStyle>
          <a:p>
            <a:pPr>
              <a:defRPr/>
            </a:pPr>
            <a:fld id="{19E14790-E3AA-44A9-AC30-9F3910EB56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2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>
            <a:lvl1pPr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589" y="1"/>
            <a:ext cx="2947088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>
            <a:lvl1pPr algn="r"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0" y="4716384"/>
            <a:ext cx="5440045" cy="446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b" anchorCtr="0" compatLnSpc="1">
            <a:prstTxWarp prst="textNoShape">
              <a:avLst/>
            </a:prstTxWarp>
          </a:bodyPr>
          <a:lstStyle>
            <a:lvl1pPr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589" y="9431180"/>
            <a:ext cx="2947088" cy="4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70" tIns="44634" rIns="89270" bIns="44634" numCol="1" anchor="b" anchorCtr="0" compatLnSpc="1">
            <a:prstTxWarp prst="textNoShape">
              <a:avLst/>
            </a:prstTxWarp>
          </a:bodyPr>
          <a:lstStyle>
            <a:lvl1pPr algn="r" defTabSz="892321">
              <a:defRPr sz="1200">
                <a:latin typeface="Arial" charset="0"/>
              </a:defRPr>
            </a:lvl1pPr>
          </a:lstStyle>
          <a:p>
            <a:pPr>
              <a:defRPr/>
            </a:pPr>
            <a:fld id="{9831BB6A-A0DD-468D-BA33-5CDE4EAAAC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8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8312" cy="3836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297">
              <a:defRPr/>
            </a:pPr>
            <a:fld id="{9831BB6A-A0DD-468D-BA33-5CDE4EAAACD5}" type="slidenum">
              <a:rPr lang="fr-FR" smtClean="0">
                <a:solidFill>
                  <a:srgbClr val="000000"/>
                </a:solidFill>
              </a:rPr>
              <a:pPr defTabSz="896297">
                <a:defRPr/>
              </a:pPr>
              <a:t>1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2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1BB6A-A0DD-468D-BA33-5CDE4EAAACD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13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5" name="Google Shape;245;p5:notes"/>
          <p:cNvSpPr txBox="1">
            <a:spLocks noGrp="1"/>
          </p:cNvSpPr>
          <p:nvPr>
            <p:ph type="body" idx="1"/>
          </p:nvPr>
        </p:nvSpPr>
        <p:spPr>
          <a:xfrm>
            <a:off x="679610" y="4716384"/>
            <a:ext cx="5440045" cy="4468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50" tIns="44625" rIns="89250" bIns="44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:notes"/>
          <p:cNvSpPr txBox="1">
            <a:spLocks noGrp="1"/>
          </p:cNvSpPr>
          <p:nvPr>
            <p:ph type="sldNum" idx="12"/>
          </p:nvPr>
        </p:nvSpPr>
        <p:spPr>
          <a:xfrm>
            <a:off x="3850589" y="9431180"/>
            <a:ext cx="2947088" cy="497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50" tIns="44625" rIns="89250" bIns="44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1877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5" name="Google Shape;245;p5:notes"/>
          <p:cNvSpPr txBox="1">
            <a:spLocks noGrp="1"/>
          </p:cNvSpPr>
          <p:nvPr>
            <p:ph type="body" idx="1"/>
          </p:nvPr>
        </p:nvSpPr>
        <p:spPr>
          <a:xfrm>
            <a:off x="679610" y="4716384"/>
            <a:ext cx="5440045" cy="4468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50" tIns="44625" rIns="89250" bIns="44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:notes"/>
          <p:cNvSpPr txBox="1">
            <a:spLocks noGrp="1"/>
          </p:cNvSpPr>
          <p:nvPr>
            <p:ph type="sldNum" idx="12"/>
          </p:nvPr>
        </p:nvSpPr>
        <p:spPr>
          <a:xfrm>
            <a:off x="3850589" y="9431180"/>
            <a:ext cx="2947088" cy="497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50" tIns="44625" rIns="89250" bIns="44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074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latin typeface="Bryant Medium Compressed" pitchFamily="34" charset="0"/>
              </a:rPr>
              <a:t>rganization</a:t>
            </a:r>
            <a:r>
              <a:rPr lang="fr-FR" sz="2400" dirty="0"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latin typeface="Bryant Medium Compressed" pitchFamily="34" charset="0"/>
              </a:rPr>
              <a:t>lectronics</a:t>
            </a:r>
            <a:r>
              <a:rPr lang="fr-FR" sz="2400" dirty="0">
                <a:latin typeface="Bryant Medium Compressed" pitchFamily="34" charset="0"/>
              </a:rPr>
              <a:t> </a:t>
            </a:r>
            <a:r>
              <a:rPr lang="fr-FR" sz="2400" dirty="0" err="1"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latin typeface="Bryant Medium Compressed" pitchFamily="34" charset="0"/>
              </a:rPr>
              <a:t>n</a:t>
            </a:r>
            <a:r>
              <a:rPr lang="fr-FR" sz="2400" dirty="0"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latin typeface="Bryant Medium Compressed" pitchFamily="34" charset="0"/>
              </a:rPr>
              <a:t>rganization</a:t>
            </a:r>
            <a:r>
              <a:rPr lang="fr-FR" sz="2400" dirty="0"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latin typeface="Bryant Medium Compressed" pitchFamily="34" charset="0"/>
              </a:rPr>
              <a:t>lectronics</a:t>
            </a:r>
            <a:r>
              <a:rPr lang="fr-FR" sz="2400" dirty="0">
                <a:latin typeface="Bryant Medium Compressed" pitchFamily="34" charset="0"/>
              </a:rPr>
              <a:t> </a:t>
            </a:r>
            <a:r>
              <a:rPr lang="fr-FR" sz="2400" dirty="0" err="1"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latin typeface="Bryant Medium Compressed" pitchFamily="34" charset="0"/>
              </a:rPr>
              <a:t>n</a:t>
            </a:r>
            <a:r>
              <a:rPr lang="fr-FR" sz="2400" dirty="0"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latin typeface="Bryant Medium Compressed" pitchFamily="34" charset="0"/>
              </a:rPr>
              <a:t>rganization</a:t>
            </a:r>
            <a:r>
              <a:rPr lang="fr-FR" sz="2400" dirty="0"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latin typeface="Bryant Medium Compressed" pitchFamily="34" charset="0"/>
              </a:rPr>
              <a:t>lectronics</a:t>
            </a:r>
            <a:r>
              <a:rPr lang="fr-FR" sz="2400" dirty="0">
                <a:latin typeface="Bryant Medium Compressed" pitchFamily="34" charset="0"/>
              </a:rPr>
              <a:t> </a:t>
            </a:r>
            <a:r>
              <a:rPr lang="fr-FR" sz="2400" dirty="0" err="1"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latin typeface="Bryant Medium Compressed" pitchFamily="34" charset="0"/>
              </a:rPr>
              <a:t>n</a:t>
            </a:r>
            <a:r>
              <a:rPr lang="fr-FR" sz="2400" dirty="0"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latin typeface="Bryant Medium Compressed" pitchFamily="34" charset="0"/>
              </a:rPr>
              <a:t>pplications</a:t>
            </a:r>
            <a:endParaRPr lang="en-US" sz="2800" dirty="0"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9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/>
              <a:t>EIC 2024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160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EIC 2024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36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2" name="Picture 4" descr="http://www.cenbg.in2p3.fr/joliot-curie/IMG/logoCNRSIN2P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210575" cy="1341677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8" name="Picture 4" descr="http://www.cenbg.in2p3.fr/joliot-curie/IMG/logoCNRSIN2P3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02291" cy="12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332" y="188640"/>
            <a:ext cx="297687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30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20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8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02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EIC 2024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29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06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0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EIC 2024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6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37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26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EIC 2024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00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7"/>
          <p:cNvSpPr>
            <a:spLocks/>
          </p:cNvSpPr>
          <p:nvPr/>
        </p:nvSpPr>
        <p:spPr bwMode="auto">
          <a:xfrm flipV="1">
            <a:off x="11717867" y="6181725"/>
            <a:ext cx="196851" cy="101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2075">
            <a:solidFill>
              <a:srgbClr val="D312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94400" y="5562601"/>
            <a:ext cx="423333" cy="752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9068" y="5603875"/>
            <a:ext cx="472017" cy="636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7685" y="5595939"/>
            <a:ext cx="461433" cy="636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50467" y="5651501"/>
            <a:ext cx="82761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0" y="836613"/>
            <a:ext cx="527051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1664952" y="836613"/>
            <a:ext cx="527049" cy="602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3117" y="1476376"/>
            <a:ext cx="11438467" cy="208597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9467" y="3697288"/>
            <a:ext cx="11440584" cy="1752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D31216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pic>
        <p:nvPicPr>
          <p:cNvPr id="31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32656"/>
            <a:ext cx="12191999" cy="1341677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17" name="Picture 2" descr="chipembeded 012"/>
          <p:cNvPicPr>
            <a:picLocks noChangeAspect="1" noChangeArrowheads="1"/>
          </p:cNvPicPr>
          <p:nvPr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3" name="Picture 2" descr="chipembeded 012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5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628800"/>
            <a:ext cx="12191999" cy="47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cteur droit 24"/>
          <p:cNvCxnSpPr/>
          <p:nvPr userDrawn="1"/>
        </p:nvCxnSpPr>
        <p:spPr>
          <a:xfrm>
            <a:off x="-18576" y="6334780"/>
            <a:ext cx="12210575" cy="0"/>
          </a:xfrm>
          <a:prstGeom prst="line">
            <a:avLst/>
          </a:prstGeom>
          <a:ln w="152400">
            <a:solidFill>
              <a:srgbClr val="A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 userDrawn="1"/>
        </p:nvSpPr>
        <p:spPr>
          <a:xfrm>
            <a:off x="0" y="633478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O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rganization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for 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M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icro-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E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lectronics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desi</a:t>
            </a:r>
            <a:r>
              <a:rPr lang="fr-FR" sz="2400" dirty="0" err="1">
                <a:solidFill>
                  <a:srgbClr val="FF0000"/>
                </a:solidFill>
                <a:latin typeface="Bryant Medium Compressed" pitchFamily="34" charset="0"/>
              </a:rPr>
              <a:t>G</a:t>
            </a:r>
            <a:r>
              <a:rPr lang="fr-FR" sz="2400" dirty="0" err="1">
                <a:solidFill>
                  <a:srgbClr val="000000"/>
                </a:solidFill>
                <a:latin typeface="Bryant Medium Compressed" pitchFamily="34" charset="0"/>
              </a:rPr>
              <a:t>n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 and </a:t>
            </a:r>
            <a:r>
              <a:rPr lang="fr-FR" sz="2400" dirty="0">
                <a:solidFill>
                  <a:srgbClr val="FF0000"/>
                </a:solidFill>
                <a:latin typeface="Bryant Medium Compressed" pitchFamily="34" charset="0"/>
              </a:rPr>
              <a:t>A</a:t>
            </a:r>
            <a:r>
              <a:rPr lang="fr-FR" sz="2400" dirty="0">
                <a:solidFill>
                  <a:srgbClr val="000000"/>
                </a:solidFill>
                <a:latin typeface="Bryant Medium Compressed" pitchFamily="34" charset="0"/>
              </a:rPr>
              <a:t>pplications</a:t>
            </a:r>
            <a:endParaRPr lang="en-US" sz="2800" dirty="0">
              <a:solidFill>
                <a:srgbClr val="000000"/>
              </a:solidFill>
              <a:latin typeface="Bryant Medium Compressed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511" y="31735"/>
            <a:ext cx="864095" cy="149648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3AC8AE7-3248-42E0-904E-B1025EF7D0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954" y="68690"/>
            <a:ext cx="2068606" cy="13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48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71A504-AE2C-4488-80ED-9ED6A4A57476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02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5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2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83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53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5151" y="892175"/>
            <a:ext cx="5710767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79117" y="892175"/>
            <a:ext cx="5712883" cy="526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/>
              <a:t>EIC 2024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184467" y="6597353"/>
            <a:ext cx="1007533" cy="249237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964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76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40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205384" y="1"/>
            <a:ext cx="2986616" cy="61579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39184" y="1"/>
            <a:ext cx="8763000" cy="61579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82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74C64A-F892-4D24-8DE4-95AE196E3A28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69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SC-x Identifier</a:t>
            </a:r>
          </a:p>
          <a:p>
            <a:r>
              <a:rPr lang="en-US"/>
              <a:t>EIC CD-3A Review</a:t>
            </a:r>
          </a:p>
          <a:p>
            <a:r>
              <a:rPr lang="en-US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1851616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About Me – Presenter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Level 1 – Arial 20</a:t>
            </a:r>
          </a:p>
          <a:p>
            <a:pPr lvl="1"/>
            <a:r>
              <a:rPr lang="en-US"/>
              <a:t>Level 2 – Arial 16</a:t>
            </a:r>
          </a:p>
          <a:p>
            <a:pPr lvl="2"/>
            <a:r>
              <a:rPr lang="en-US"/>
              <a:t>Level 3 – Arial 16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896210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03C22F-5552-870B-477F-48CD03748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Charge 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2705824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1790853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194446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407683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/>
              <a:t>EIC 2024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5786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1819423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432837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2295431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1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L2 Scope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8EACF-4276-290B-9B2F-314CC8D8D2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3035" y="5576840"/>
            <a:ext cx="7315200" cy="6858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Breakout Session Reference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71A22FE-65EE-6DE1-A7EA-6220FDF76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4057252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-3A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33A2BC-A7DD-3DD2-AD60-11F9553DE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CD-3A Scope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1D11F80-C2CC-4CC7-74E3-3DB87928BE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2478059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4132290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2423754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6506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‹N°›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382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Title from Agenda</a:t>
            </a:r>
            <a:br>
              <a:rPr lang="en-US"/>
            </a:br>
            <a:r>
              <a:rPr lang="en-US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SC-x Identifier</a:t>
            </a:r>
          </a:p>
          <a:p>
            <a:r>
              <a:rPr lang="en-US"/>
              <a:t>EIC CD-3A Review</a:t>
            </a:r>
          </a:p>
          <a:p>
            <a:r>
              <a:rPr lang="en-US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1699373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0" lang="en-US"/>
              <a:t>EIC 2024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/>
              <a:t>EIC 2024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591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/>
              <a:t>EIC 2024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65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/>
              <a:t>EIC 2024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481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0" lang="en-US"/>
              <a:t>EIC 2024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5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/>
              <a:t>EIC 2024</a:t>
            </a:r>
            <a:endParaRPr lang="fr-FR" dirty="0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EIC 2024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9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1"/>
            <a:ext cx="9120716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5151" y="892175"/>
            <a:ext cx="11099468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597650"/>
            <a:ext cx="1017905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1" smtClean="0">
                <a:latin typeface="Arial" charset="0"/>
              </a:defRPr>
            </a:lvl1pPr>
          </a:lstStyle>
          <a:p>
            <a:r>
              <a:rPr lang="nl-NL">
                <a:solidFill>
                  <a:srgbClr val="000000"/>
                </a:solidFill>
              </a:rPr>
              <a:t>EIC 2024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00000"/>
                </a:solidFill>
                <a:latin typeface="Arial" charset="0"/>
              </a:defRPr>
            </a:lvl1pPr>
          </a:lstStyle>
          <a:p>
            <a:fld id="{6D74C64A-F892-4D24-8DE4-95AE196E3A2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7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3121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DAQ PDR2 Review, May 10-11,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‹N°›</a:t>
            </a:fld>
            <a:endParaRPr lang="en-US" sz="1400" b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908852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8E25F-84A1-8590-D67F-7B72802CACE8}"/>
              </a:ext>
            </a:extLst>
          </p:cNvPr>
          <p:cNvSpPr txBox="1"/>
          <p:nvPr userDrawn="1"/>
        </p:nvSpPr>
        <p:spPr>
          <a:xfrm>
            <a:off x="4333506" y="6490194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J. Landgraf</a:t>
            </a:r>
          </a:p>
        </p:txBody>
      </p:sp>
    </p:spTree>
    <p:extLst>
      <p:ext uri="{BB962C8B-B14F-4D97-AF65-F5344CB8AC3E}">
        <p14:creationId xmlns:p14="http://schemas.microsoft.com/office/powerpoint/2010/main" val="410559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1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783632" y="1916832"/>
            <a:ext cx="6895689" cy="258949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CALOROC for </a:t>
            </a:r>
            <a:r>
              <a:rPr lang="en-US" sz="3100" dirty="0" err="1"/>
              <a:t>SiPM</a:t>
            </a:r>
            <a:r>
              <a:rPr lang="en-US" sz="3100" dirty="0"/>
              <a:t> readout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EIC calorimetry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2200" dirty="0"/>
              <a:t>EIC France </a:t>
            </a:r>
            <a:r>
              <a:rPr lang="en-US" sz="2200" dirty="0" smtClean="0"/>
              <a:t>2025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2</a:t>
            </a:r>
            <a:r>
              <a:rPr lang="en-US" sz="2200" dirty="0" smtClean="0"/>
              <a:t> - April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6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 bwMode="auto">
          <a:xfrm>
            <a:off x="2135559" y="5373216"/>
            <a:ext cx="8280921" cy="44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rgbClr val="D3121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b="0" kern="0" dirty="0" smtClean="0"/>
              <a:t>Pedro Pablo Dumas </a:t>
            </a:r>
            <a:r>
              <a:rPr lang="fr-FR" sz="2000" b="0" kern="0" dirty="0" err="1" smtClean="0"/>
              <a:t>Ziehlmann</a:t>
            </a:r>
            <a:endParaRPr lang="fr-FR" sz="2000" b="0" kern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972D1E0-E7C8-4E84-A15A-75B64D0C0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5240537"/>
            <a:ext cx="1306631" cy="9250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4185078"/>
            <a:ext cx="1849458" cy="80209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717" y="4930653"/>
            <a:ext cx="671526" cy="11320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450" y="5095959"/>
            <a:ext cx="801388" cy="80138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4" y="5343516"/>
            <a:ext cx="1585913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CALOROC1B</a:t>
            </a:r>
            <a:r>
              <a:rPr lang="fr-FR" b="0" dirty="0" smtClean="0"/>
              <a:t>: </a:t>
            </a:r>
            <a:r>
              <a:rPr lang="en-US" b="0" dirty="0" smtClean="0"/>
              <a:t>Linearity error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DRD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2025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" y="1602539"/>
            <a:ext cx="2894940" cy="21712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34" y="1587391"/>
            <a:ext cx="2894940" cy="21712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99" y="1587390"/>
            <a:ext cx="2894940" cy="21712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33" y="1602539"/>
            <a:ext cx="2894940" cy="217120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" y="3989916"/>
            <a:ext cx="2880322" cy="21602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005064"/>
            <a:ext cx="2880322" cy="216024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09" y="3981243"/>
            <a:ext cx="2942505" cy="220687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68" y="3958426"/>
            <a:ext cx="2942505" cy="2206879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FCA9ACC2-8829-49A1-8DCA-9E7FD245A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" y="620688"/>
            <a:ext cx="1198290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000" kern="0" dirty="0" smtClean="0">
                <a:latin typeface="Calibri" pitchFamily="34" charset="0"/>
              </a:rPr>
              <a:t>Less than 1% linearity error</a:t>
            </a:r>
            <a:endParaRPr lang="en-US" sz="16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CALOROC1B: Timing </a:t>
            </a:r>
            <a:r>
              <a:rPr lang="fr-FR" b="0" dirty="0" err="1"/>
              <a:t>precision</a:t>
            </a:r>
            <a:endParaRPr lang="fr-FR" b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E3C7F3D4-3287-42AA-83D1-BBF72C99AE52}" type="slidenum">
              <a:rPr lang="fr-FR" smtClean="0"/>
              <a:t>11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8482ED8-823C-4FEE-AAF6-DC080724C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DRD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2025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6BED844-3EDB-4629-A859-F8C9FC08D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5900" r="9180"/>
          <a:stretch/>
        </p:blipFill>
        <p:spPr>
          <a:xfrm>
            <a:off x="6672064" y="2087746"/>
            <a:ext cx="4961142" cy="4005550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002272A5-E7D1-47D8-B4BF-C02A9BA1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" y="620688"/>
            <a:ext cx="1198290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000" kern="0" dirty="0">
                <a:latin typeface="Calibri" pitchFamily="34" charset="0"/>
              </a:rPr>
              <a:t>Simulated time jitter goes down to 20 </a:t>
            </a:r>
            <a:r>
              <a:rPr lang="en-US" sz="2000" kern="0" dirty="0" err="1">
                <a:latin typeface="Calibri" pitchFamily="34" charset="0"/>
              </a:rPr>
              <a:t>ps</a:t>
            </a:r>
            <a:r>
              <a:rPr lang="en-US" sz="2000" kern="0" dirty="0">
                <a:latin typeface="Calibri" pitchFamily="34" charset="0"/>
              </a:rPr>
              <a:t> with &lt; 500 </a:t>
            </a:r>
            <a:r>
              <a:rPr lang="en-US" sz="2000" kern="0" dirty="0" err="1">
                <a:latin typeface="Calibri" pitchFamily="34" charset="0"/>
              </a:rPr>
              <a:t>ps</a:t>
            </a:r>
            <a:r>
              <a:rPr lang="en-US" sz="2000" kern="0" dirty="0">
                <a:latin typeface="Calibri" pitchFamily="34" charset="0"/>
              </a:rPr>
              <a:t> </a:t>
            </a:r>
            <a:r>
              <a:rPr lang="en-US" sz="2000" kern="0" dirty="0" smtClean="0">
                <a:latin typeface="Calibri" pitchFamily="34" charset="0"/>
              </a:rPr>
              <a:t>for a MIP of 432fC @</a:t>
            </a:r>
            <a:r>
              <a:rPr lang="en-US" sz="2000" kern="0" dirty="0" err="1" smtClean="0">
                <a:latin typeface="Calibri" pitchFamily="34" charset="0"/>
              </a:rPr>
              <a:t>Cin</a:t>
            </a:r>
            <a:r>
              <a:rPr lang="en-US" sz="2000" kern="0" dirty="0" smtClean="0">
                <a:latin typeface="Calibri" pitchFamily="34" charset="0"/>
              </a:rPr>
              <a:t>=10nF</a:t>
            </a:r>
            <a:endParaRPr lang="en-US" sz="2000" kern="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kern="0" dirty="0" smtClean="0">
                <a:latin typeface="Calibri" pitchFamily="34" charset="0"/>
              </a:rPr>
              <a:t>Time </a:t>
            </a:r>
            <a:r>
              <a:rPr lang="en-US" sz="2000" kern="0" dirty="0">
                <a:latin typeface="Calibri" pitchFamily="34" charset="0"/>
              </a:rPr>
              <a:t>walk is below ~2,5 ns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B206DFA-3D33-44C5-BC5E-7F7DE1B1C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4" t="14174" r="20502" b="82569"/>
          <a:stretch/>
        </p:blipFill>
        <p:spPr>
          <a:xfrm>
            <a:off x="10827573" y="2622054"/>
            <a:ext cx="217170" cy="1440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1" y="1704167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CALOROC1B: </a:t>
            </a:r>
            <a:r>
              <a:rPr lang="fr-FR" b="0" dirty="0" err="1"/>
              <a:t>SiPM</a:t>
            </a:r>
            <a:r>
              <a:rPr lang="fr-FR" b="0" dirty="0"/>
              <a:t> vs SNR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E3C7F3D4-3287-42AA-83D1-BBF72C99AE52}" type="slidenum">
              <a:rPr lang="fr-FR" smtClean="0"/>
              <a:t>12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8482ED8-823C-4FEE-AAF6-DC080724C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DRD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au 13">
                <a:extLst>
                  <a:ext uri="{FF2B5EF4-FFF2-40B4-BE49-F238E27FC236}">
                    <a16:creationId xmlns:a16="http://schemas.microsoft.com/office/drawing/2014/main" id="{9C4F1C3F-61C2-412A-B40F-7FACA16C9A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9274682"/>
                  </p:ext>
                </p:extLst>
              </p:nvPr>
            </p:nvGraphicFramePr>
            <p:xfrm>
              <a:off x="334432" y="3122433"/>
              <a:ext cx="11306184" cy="319336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240418">
                      <a:extLst>
                        <a:ext uri="{9D8B030D-6E8A-4147-A177-3AD203B41FA5}">
                          <a16:colId xmlns:a16="http://schemas.microsoft.com/office/drawing/2014/main" val="486488611"/>
                        </a:ext>
                      </a:extLst>
                    </a:gridCol>
                    <a:gridCol w="1859412">
                      <a:extLst>
                        <a:ext uri="{9D8B030D-6E8A-4147-A177-3AD203B41FA5}">
                          <a16:colId xmlns:a16="http://schemas.microsoft.com/office/drawing/2014/main" val="2832877550"/>
                        </a:ext>
                      </a:extLst>
                    </a:gridCol>
                    <a:gridCol w="1677962">
                      <a:extLst>
                        <a:ext uri="{9D8B030D-6E8A-4147-A177-3AD203B41FA5}">
                          <a16:colId xmlns:a16="http://schemas.microsoft.com/office/drawing/2014/main" val="2447355357"/>
                        </a:ext>
                      </a:extLst>
                    </a:gridCol>
                    <a:gridCol w="1743356">
                      <a:extLst>
                        <a:ext uri="{9D8B030D-6E8A-4147-A177-3AD203B41FA5}">
                          <a16:colId xmlns:a16="http://schemas.microsoft.com/office/drawing/2014/main" val="3792155860"/>
                        </a:ext>
                      </a:extLst>
                    </a:gridCol>
                    <a:gridCol w="1785036">
                      <a:extLst>
                        <a:ext uri="{9D8B030D-6E8A-4147-A177-3AD203B41FA5}">
                          <a16:colId xmlns:a16="http://schemas.microsoft.com/office/drawing/2014/main" val="218770913"/>
                        </a:ext>
                      </a:extLst>
                    </a:gridCol>
                  </a:tblGrid>
                  <a:tr h="48958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US" dirty="0"/>
                            <a:t>Operation</a:t>
                          </a:r>
                          <a:r>
                            <a:rPr lang="en-US" baseline="0" dirty="0"/>
                            <a:t> modes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fr-FR" dirty="0"/>
                            <a:t>1 </a:t>
                          </a:r>
                          <a:r>
                            <a:rPr lang="fr-FR" dirty="0" err="1"/>
                            <a:t>SiPM</a:t>
                          </a:r>
                          <a:r>
                            <a:rPr lang="fr-FR" dirty="0"/>
                            <a:t> of</a:t>
                          </a:r>
                          <a:r>
                            <a:rPr lang="fr-FR" baseline="0" dirty="0"/>
                            <a:t> </a:t>
                          </a:r>
                          <a:r>
                            <a:rPr lang="fr-FR" baseline="0" dirty="0" smtClean="0"/>
                            <a:t>530pF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Caloroc1B</a:t>
                          </a:r>
                          <a:endParaRPr lang="en-US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fr-FR" dirty="0"/>
                            <a:t>1</a:t>
                          </a:r>
                          <a:r>
                            <a:rPr lang="fr-FR" baseline="0" dirty="0"/>
                            <a:t> </a:t>
                          </a:r>
                          <a:r>
                            <a:rPr lang="fr-FR" baseline="0" dirty="0" err="1"/>
                            <a:t>SiPM</a:t>
                          </a:r>
                          <a:r>
                            <a:rPr lang="fr-FR" baseline="0" dirty="0"/>
                            <a:t> of </a:t>
                          </a:r>
                          <a:r>
                            <a:rPr lang="fr-FR" baseline="0" dirty="0" smtClean="0"/>
                            <a:t>2.5nF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Caloroc1B</a:t>
                          </a:r>
                          <a:endParaRPr lang="en-US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/>
                            <a:t>4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baseline="0" dirty="0" err="1"/>
                            <a:t>SiPM</a:t>
                          </a:r>
                          <a:r>
                            <a:rPr lang="en-US" baseline="0" dirty="0"/>
                            <a:t> of </a:t>
                          </a:r>
                          <a:r>
                            <a:rPr lang="en-US" baseline="0" dirty="0" smtClean="0"/>
                            <a:t>2.5nF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Caloroc1B</a:t>
                          </a:r>
                          <a:endParaRPr lang="en-US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 </a:t>
                          </a:r>
                          <a:r>
                            <a:rPr lang="fr-FR" b="1" dirty="0" err="1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SiPM</a:t>
                          </a:r>
                          <a:r>
                            <a:rPr lang="fr-FR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of</a:t>
                          </a:r>
                          <a:r>
                            <a:rPr lang="fr-FR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530pF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Caloroc1A</a:t>
                          </a:r>
                          <a:endParaRPr lang="en-US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2598354"/>
                      </a:ext>
                    </a:extLst>
                  </a:tr>
                  <a:tr h="48958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US" dirty="0" err="1"/>
                            <a:t>Cin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/>
                            <a:t>530pF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/>
                            <a:t>2.5nF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/>
                            <a:t>10nF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560pF</a:t>
                          </a:r>
                          <a:endParaRPr lang="en-US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66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7824265"/>
                      </a:ext>
                    </a:extLst>
                  </a:tr>
                  <a:tr h="48958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419" dirty="0" err="1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Dynamic</a:t>
                          </a:r>
                          <a:r>
                            <a:rPr lang="es-419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s-419" dirty="0" err="1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range</a:t>
                          </a:r>
                          <a:r>
                            <a:rPr lang="es-419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in </a:t>
                          </a:r>
                          <a:r>
                            <a:rPr lang="es-419" dirty="0" err="1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charge</a:t>
                          </a:r>
                          <a:r>
                            <a:rPr lang="es-419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</a:t>
                          </a:r>
                          <a:r>
                            <a:rPr lang="es-419" dirty="0" err="1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Noise</a:t>
                          </a:r>
                          <a:r>
                            <a:rPr lang="es-419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- Max</a:t>
                          </a:r>
                          <a:r>
                            <a:rPr lang="es-419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2.6fC-190pC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12fC-770pC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48fC-3.1nC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20fC-320pC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C6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178802"/>
                      </a:ext>
                    </a:extLst>
                  </a:tr>
                  <a:tr h="594950"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/>
                            <a:t>Input time constant (occupancy related)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baseline="0" dirty="0" smtClean="0"/>
                            <a:t>100ns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/>
                            <a:t>500ns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/>
                            <a:t>500ns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/>
                            <a:t>10ns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66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591374"/>
                      </a:ext>
                    </a:extLst>
                  </a:tr>
                  <a:tr h="48958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Jitter </a:t>
                          </a:r>
                          <a:r>
                            <a:rPr lang="en-GB" noProof="0" dirty="0" smtClean="0"/>
                            <a:t>@ MIP (</a:t>
                          </a:r>
                          <a14:m>
                            <m:oMath xmlns:m="http://schemas.openxmlformats.org/officeDocument/2006/math"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GB" noProof="0" dirty="0" smtClean="0"/>
                            <a:t>400fC) </a:t>
                          </a:r>
                          <a:endParaRPr lang="en-US" noProof="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35ps</a:t>
                          </a:r>
                          <a:endParaRPr lang="fr-FR" sz="18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110ps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470ps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/>
                            <a:t>400ps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C6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78834"/>
                      </a:ext>
                    </a:extLst>
                  </a:tr>
                  <a:tr h="48958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SNR @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baseline="0" dirty="0" smtClean="0"/>
                            <a:t>1p.e (</a:t>
                          </a:r>
                          <a14:m>
                            <m:oMath xmlns:m="http://schemas.openxmlformats.org/officeDocument/2006/math">
                              <m:r>
                                <a:rPr lang="en-GB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baseline="0" dirty="0" smtClean="0"/>
                            <a:t>30fC@gain=1.8e5)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2.4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/>
                            <a:t>1.44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66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808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au 13">
                <a:extLst>
                  <a:ext uri="{FF2B5EF4-FFF2-40B4-BE49-F238E27FC236}">
                    <a16:creationId xmlns:a16="http://schemas.microsoft.com/office/drawing/2014/main" id="{9C4F1C3F-61C2-412A-B40F-7FACA16C9A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9274682"/>
                  </p:ext>
                </p:extLst>
              </p:nvPr>
            </p:nvGraphicFramePr>
            <p:xfrm>
              <a:off x="334432" y="3122433"/>
              <a:ext cx="11306184" cy="319336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4240418">
                      <a:extLst>
                        <a:ext uri="{9D8B030D-6E8A-4147-A177-3AD203B41FA5}">
                          <a16:colId xmlns:a16="http://schemas.microsoft.com/office/drawing/2014/main" val="486488611"/>
                        </a:ext>
                      </a:extLst>
                    </a:gridCol>
                    <a:gridCol w="1859412">
                      <a:extLst>
                        <a:ext uri="{9D8B030D-6E8A-4147-A177-3AD203B41FA5}">
                          <a16:colId xmlns:a16="http://schemas.microsoft.com/office/drawing/2014/main" val="2832877550"/>
                        </a:ext>
                      </a:extLst>
                    </a:gridCol>
                    <a:gridCol w="1677962">
                      <a:extLst>
                        <a:ext uri="{9D8B030D-6E8A-4147-A177-3AD203B41FA5}">
                          <a16:colId xmlns:a16="http://schemas.microsoft.com/office/drawing/2014/main" val="2447355357"/>
                        </a:ext>
                      </a:extLst>
                    </a:gridCol>
                    <a:gridCol w="1743356">
                      <a:extLst>
                        <a:ext uri="{9D8B030D-6E8A-4147-A177-3AD203B41FA5}">
                          <a16:colId xmlns:a16="http://schemas.microsoft.com/office/drawing/2014/main" val="3792155860"/>
                        </a:ext>
                      </a:extLst>
                    </a:gridCol>
                    <a:gridCol w="1785036">
                      <a:extLst>
                        <a:ext uri="{9D8B030D-6E8A-4147-A177-3AD203B41FA5}">
                          <a16:colId xmlns:a16="http://schemas.microsoft.com/office/drawing/2014/main" val="21877091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US" dirty="0"/>
                            <a:t>Operation</a:t>
                          </a:r>
                          <a:r>
                            <a:rPr lang="en-US" baseline="0" dirty="0"/>
                            <a:t> modes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fr-FR" dirty="0"/>
                            <a:t>1 </a:t>
                          </a:r>
                          <a:r>
                            <a:rPr lang="fr-FR" dirty="0" err="1"/>
                            <a:t>SiPM</a:t>
                          </a:r>
                          <a:r>
                            <a:rPr lang="fr-FR" dirty="0"/>
                            <a:t> of</a:t>
                          </a:r>
                          <a:r>
                            <a:rPr lang="fr-FR" baseline="0" dirty="0"/>
                            <a:t> </a:t>
                          </a:r>
                          <a:r>
                            <a:rPr lang="fr-FR" baseline="0" dirty="0" smtClean="0"/>
                            <a:t>530pF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Caloroc1B</a:t>
                          </a:r>
                          <a:endParaRPr lang="en-US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fr-FR" dirty="0"/>
                            <a:t>1</a:t>
                          </a:r>
                          <a:r>
                            <a:rPr lang="fr-FR" baseline="0" dirty="0"/>
                            <a:t> </a:t>
                          </a:r>
                          <a:r>
                            <a:rPr lang="fr-FR" baseline="0" dirty="0" err="1"/>
                            <a:t>SiPM</a:t>
                          </a:r>
                          <a:r>
                            <a:rPr lang="fr-FR" baseline="0" dirty="0"/>
                            <a:t> of </a:t>
                          </a:r>
                          <a:r>
                            <a:rPr lang="fr-FR" baseline="0" dirty="0" smtClean="0"/>
                            <a:t>2.5nF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Caloroc1B</a:t>
                          </a:r>
                          <a:endParaRPr lang="en-US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/>
                            <a:t>4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baseline="0" dirty="0" err="1"/>
                            <a:t>SiPM</a:t>
                          </a:r>
                          <a:r>
                            <a:rPr lang="en-US" baseline="0" dirty="0"/>
                            <a:t> of </a:t>
                          </a:r>
                          <a:r>
                            <a:rPr lang="en-US" baseline="0" dirty="0" smtClean="0"/>
                            <a:t>2.5nF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Caloroc1B</a:t>
                          </a:r>
                          <a:endParaRPr lang="en-US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 </a:t>
                          </a:r>
                          <a:r>
                            <a:rPr lang="fr-FR" b="1" dirty="0" err="1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SiPM</a:t>
                          </a:r>
                          <a:r>
                            <a:rPr lang="fr-FR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of</a:t>
                          </a:r>
                          <a:r>
                            <a:rPr lang="fr-FR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530pF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b="1" baseline="0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Caloroc1A</a:t>
                          </a:r>
                          <a:endParaRPr lang="en-US" b="1" dirty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2598354"/>
                      </a:ext>
                    </a:extLst>
                  </a:tr>
                  <a:tr h="48958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US" dirty="0" err="1"/>
                            <a:t>Cin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/>
                            <a:t>530pF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/>
                            <a:t>2.5nF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/>
                            <a:t>10nF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560pF</a:t>
                          </a:r>
                          <a:endParaRPr lang="en-US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66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7824265"/>
                      </a:ext>
                    </a:extLst>
                  </a:tr>
                  <a:tr h="48958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419" dirty="0" err="1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Dynamic</a:t>
                          </a:r>
                          <a:r>
                            <a:rPr lang="es-419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s-419" dirty="0" err="1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range</a:t>
                          </a:r>
                          <a:r>
                            <a:rPr lang="es-419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in </a:t>
                          </a:r>
                          <a:r>
                            <a:rPr lang="es-419" dirty="0" err="1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charge</a:t>
                          </a:r>
                          <a:r>
                            <a:rPr lang="es-419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(</a:t>
                          </a:r>
                          <a:r>
                            <a:rPr lang="es-419" dirty="0" err="1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Noise</a:t>
                          </a:r>
                          <a:r>
                            <a:rPr lang="es-419" baseline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- Max</a:t>
                          </a:r>
                          <a:r>
                            <a:rPr lang="es-419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2.6fC-190pC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12fC-770pC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48fC-3.1nC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20fC-320pC</a:t>
                          </a:r>
                          <a:endParaRPr lang="en-US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C6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9178802"/>
                      </a:ext>
                    </a:extLst>
                  </a:tr>
                  <a:tr h="594950">
                    <a:tc>
                      <a:txBody>
                        <a:bodyPr/>
                        <a:lstStyle/>
                        <a:p>
                          <a:r>
                            <a:rPr lang="en-US" noProof="0" dirty="0" smtClean="0"/>
                            <a:t>Input time constant (occupancy related)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baseline="0" dirty="0" smtClean="0"/>
                            <a:t>100ns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/>
                            <a:t>500ns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/>
                            <a:t>500ns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/>
                            <a:t>10ns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66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2591374"/>
                      </a:ext>
                    </a:extLst>
                  </a:tr>
                  <a:tr h="4895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" t="-455556" r="-167241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b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35ps</a:t>
                          </a:r>
                          <a:endParaRPr lang="fr-FR" sz="1800" b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110ps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470ps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/>
                            <a:t>400ps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CC6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78834"/>
                      </a:ext>
                    </a:extLst>
                  </a:tr>
                  <a:tr h="4895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44" t="-562500" r="-167241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2.4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dirty="0" smtClean="0"/>
                            <a:t>0.6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419" dirty="0" smtClean="0"/>
                            <a:t>1.44</a:t>
                          </a:r>
                          <a:endParaRPr lang="en-US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66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08082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3">
            <a:extLst>
              <a:ext uri="{FF2B5EF4-FFF2-40B4-BE49-F238E27FC236}">
                <a16:creationId xmlns:a16="http://schemas.microsoft.com/office/drawing/2014/main" id="{E4CFA19E-455A-480B-A64B-94EAEB747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" y="620688"/>
            <a:ext cx="11910900" cy="238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000" kern="0" dirty="0">
                <a:latin typeface="Calibri" pitchFamily="34" charset="0"/>
              </a:rPr>
              <a:t>The </a:t>
            </a:r>
            <a:r>
              <a:rPr lang="en-US" sz="2000" kern="0" dirty="0" err="1">
                <a:latin typeface="Calibri" pitchFamily="34" charset="0"/>
              </a:rPr>
              <a:t>SiPM</a:t>
            </a:r>
            <a:r>
              <a:rPr lang="en-US" sz="2000" kern="0" dirty="0">
                <a:latin typeface="Calibri" pitchFamily="34" charset="0"/>
              </a:rPr>
              <a:t> configuration has a direct impact on the SNR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SNR for 1p.e is proportional to Q/C (larger </a:t>
            </a:r>
            <a:r>
              <a:rPr lang="en-US" sz="1600" kern="0" dirty="0" err="1">
                <a:latin typeface="Calibri" pitchFamily="34" charset="0"/>
              </a:rPr>
              <a:t>SiPM</a:t>
            </a:r>
            <a:r>
              <a:rPr lang="en-US" sz="1600" kern="0" dirty="0">
                <a:latin typeface="Calibri" pitchFamily="34" charset="0"/>
              </a:rPr>
              <a:t> cap decrease SNR) 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Gain of 1.8e5 electrons per </a:t>
            </a:r>
            <a:r>
              <a:rPr lang="en-US" sz="1600" kern="0" dirty="0" err="1">
                <a:latin typeface="Calibri" pitchFamily="34" charset="0"/>
              </a:rPr>
              <a:t>p.e</a:t>
            </a:r>
            <a:r>
              <a:rPr lang="en-US" sz="1600" kern="0" dirty="0">
                <a:latin typeface="Calibri" pitchFamily="34" charset="0"/>
              </a:rPr>
              <a:t> (table below</a:t>
            </a:r>
            <a:r>
              <a:rPr lang="en-US" sz="1600" kern="0" dirty="0" smtClean="0">
                <a:latin typeface="Calibri" pitchFamily="34" charset="0"/>
              </a:rPr>
              <a:t>)</a:t>
            </a:r>
          </a:p>
          <a:p>
            <a:pPr marL="457200" lvl="1" indent="0">
              <a:buNone/>
            </a:pPr>
            <a:endParaRPr lang="en-US" sz="1600" kern="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kern="0" dirty="0" smtClean="0">
                <a:latin typeface="Calibri" pitchFamily="34" charset="0"/>
              </a:rPr>
              <a:t>CALOROC1b will be able to readout </a:t>
            </a:r>
            <a:r>
              <a:rPr lang="en-US" sz="2000" kern="0" dirty="0" err="1" smtClean="0">
                <a:latin typeface="Calibri" pitchFamily="34" charset="0"/>
              </a:rPr>
              <a:t>SiPM</a:t>
            </a:r>
            <a:r>
              <a:rPr lang="en-US" sz="2000" kern="0" dirty="0" smtClean="0">
                <a:latin typeface="Calibri" pitchFamily="34" charset="0"/>
              </a:rPr>
              <a:t> in the range ~ 500 pF to 10 </a:t>
            </a:r>
            <a:r>
              <a:rPr lang="en-US" sz="2000" kern="0" dirty="0" err="1" smtClean="0">
                <a:latin typeface="Calibri" pitchFamily="34" charset="0"/>
              </a:rPr>
              <a:t>nF</a:t>
            </a:r>
            <a:endParaRPr lang="en-US" sz="1600" kern="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600" kern="0" dirty="0" smtClean="0">
                <a:latin typeface="Calibri" pitchFamily="34" charset="0"/>
              </a:rPr>
              <a:t>Timing </a:t>
            </a:r>
            <a:r>
              <a:rPr lang="en-US" sz="1600" kern="0" dirty="0">
                <a:latin typeface="Calibri" pitchFamily="34" charset="0"/>
              </a:rPr>
              <a:t>measurements will focus on the MIP (~15pe</a:t>
            </a:r>
            <a:r>
              <a:rPr lang="en-US" sz="1600" kern="0" dirty="0" smtClean="0">
                <a:latin typeface="Calibri" pitchFamily="34" charset="0"/>
              </a:rPr>
              <a:t>)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19D39B2E-6A89-47FE-B12C-9B96055B411A}"/>
              </a:ext>
            </a:extLst>
          </p:cNvPr>
          <p:cNvSpPr txBox="1">
            <a:spLocks/>
          </p:cNvSpPr>
          <p:nvPr/>
        </p:nvSpPr>
        <p:spPr>
          <a:xfrm>
            <a:off x="6221781" y="6537066"/>
            <a:ext cx="6234403" cy="2852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HK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HK" sz="1600" dirty="0">
                <a:latin typeface="Calibri" panose="020F0502020204030204" pitchFamily="34" charset="0"/>
                <a:cs typeface="Calibri" panose="020F0502020204030204" pitchFamily="34" charset="0"/>
              </a:rPr>
              <a:t>: S14160-3010PS 3x3mm (530pF) / S14160-6010PS 6x6mm (2.5nF)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285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CALOROC1B: </a:t>
            </a:r>
            <a:r>
              <a:rPr lang="en-US" b="0" dirty="0" smtClean="0"/>
              <a:t>Dynamic range and resolution</a:t>
            </a:r>
            <a:endParaRPr lang="en-US" b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E3C7F3D4-3287-42AA-83D1-BBF72C99AE52}" type="slidenum">
              <a:rPr lang="fr-FR" smtClean="0"/>
              <a:t>13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8482ED8-823C-4FEE-AAF6-DC080724C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DRD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2025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E4CFA19E-455A-480B-A64B-94EAEB7475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48" y="620688"/>
                <a:ext cx="6366284" cy="540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Wingdings" pitchFamily="2" charset="2"/>
                  <a:buChar char="q"/>
                </a:pPr>
                <a:r>
                  <a:rPr lang="en-US" sz="2000" kern="0" dirty="0" smtClean="0">
                    <a:latin typeface="Calibri" pitchFamily="34" charset="0"/>
                  </a:rPr>
                  <a:t>The </a:t>
                </a:r>
                <a:r>
                  <a:rPr lang="en-US" sz="2000" kern="0" dirty="0" err="1">
                    <a:latin typeface="Calibri" pitchFamily="34" charset="0"/>
                  </a:rPr>
                  <a:t>SiPM</a:t>
                </a:r>
                <a:r>
                  <a:rPr lang="en-US" sz="2000" kern="0" dirty="0">
                    <a:latin typeface="Calibri" pitchFamily="34" charset="0"/>
                  </a:rPr>
                  <a:t> configuration has a direct impact on the dynamic range</a:t>
                </a:r>
              </a:p>
              <a:p>
                <a:pPr lvl="1">
                  <a:buFont typeface="Wingdings" pitchFamily="2" charset="2"/>
                  <a:buChar char="q"/>
                </a:pPr>
                <a:r>
                  <a:rPr lang="en-US" sz="1600" kern="0" dirty="0">
                    <a:latin typeface="Calibri" pitchFamily="34" charset="0"/>
                  </a:rPr>
                  <a:t>The highest measurable charge is determined by the </a:t>
                </a:r>
                <a:r>
                  <a:rPr lang="en-US" sz="1600" kern="0" dirty="0" err="1">
                    <a:latin typeface="Calibri" pitchFamily="34" charset="0"/>
                  </a:rPr>
                  <a:t>SiPM</a:t>
                </a:r>
                <a:r>
                  <a:rPr lang="en-US" sz="1600" kern="0" dirty="0">
                    <a:latin typeface="Calibri" pitchFamily="34" charset="0"/>
                  </a:rPr>
                  <a:t> input capacitance.</a:t>
                </a:r>
              </a:p>
              <a:p>
                <a:pPr lvl="1">
                  <a:buFont typeface="Wingdings" pitchFamily="2" charset="2"/>
                  <a:buChar char="q"/>
                </a:pPr>
                <a:r>
                  <a:rPr lang="en-US" sz="1600" kern="0" dirty="0">
                    <a:latin typeface="Calibri" pitchFamily="34" charset="0"/>
                  </a:rPr>
                  <a:t>The ratio between the highest and the lowest measurable charge is constant</a:t>
                </a:r>
                <a:r>
                  <a:rPr lang="en-US" sz="1600" kern="0" dirty="0" smtClean="0">
                    <a:latin typeface="Calibri" pitchFamily="34" charset="0"/>
                  </a:rPr>
                  <a:t>.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US" sz="2000" kern="0" dirty="0" smtClean="0">
                    <a:latin typeface="Calibri" pitchFamily="34" charset="0"/>
                  </a:rPr>
                  <a:t>10b </a:t>
                </a:r>
                <a:r>
                  <a:rPr lang="en-US" sz="2000" kern="0" dirty="0" smtClean="0">
                    <a:latin typeface="Calibri" pitchFamily="34" charset="0"/>
                  </a:rPr>
                  <a:t>resolution and 16b dynamic range</a:t>
                </a:r>
              </a:p>
              <a:p>
                <a:pPr lvl="1">
                  <a:buFont typeface="Wingdings" pitchFamily="2" charset="2"/>
                  <a:buChar char="q"/>
                </a:pPr>
                <a:r>
                  <a:rPr lang="en-US" sz="1600" kern="0" dirty="0" smtClean="0">
                    <a:latin typeface="Calibri" pitchFamily="34" charset="0"/>
                  </a:rPr>
                  <a:t>With a 10b ADC and 4 gains (2b) we have a resolution of 16b</a:t>
                </a:r>
              </a:p>
              <a:p>
                <a:pPr lvl="1">
                  <a:buFont typeface="Wingdings" pitchFamily="2" charset="2"/>
                  <a:buChar char="q"/>
                </a:pPr>
                <a:r>
                  <a:rPr lang="en-US" sz="1600" kern="0" dirty="0" smtClean="0">
                    <a:solidFill>
                      <a:srgbClr val="0000FF"/>
                    </a:solidFill>
                    <a:latin typeface="Calibri" pitchFamily="34" charset="0"/>
                  </a:rPr>
                  <a:t>The measured charge is in the format of </a:t>
                </a:r>
                <a14:m>
                  <m:oMath xmlns:m="http://schemas.openxmlformats.org/officeDocument/2006/math">
                    <m:r>
                      <a:rPr lang="es-419" sz="16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s-419" sz="16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419" sz="16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es-419" sz="1600" b="0" i="1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𝐺𝑎𝑖𝑛𝑅𝑎𝑡𝑖</m:t>
                    </m:r>
                    <m:sSup>
                      <m:sSupPr>
                        <m:ctrlPr>
                          <a:rPr lang="es-419" sz="16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419" sz="16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p>
                        <m:r>
                          <a:rPr lang="es-419" sz="16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419" sz="1600" b="0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s-419" sz="1600" b="0" kern="0" dirty="0" smtClean="0">
                  <a:latin typeface="Calibri" pitchFamily="34" charset="0"/>
                </a:endParaRPr>
              </a:p>
              <a:p>
                <a:pPr lvl="1">
                  <a:buFont typeface="Wingdings" pitchFamily="2" charset="2"/>
                  <a:buChar char="q"/>
                </a:pPr>
                <a:r>
                  <a:rPr lang="en-US" sz="1600" kern="0" dirty="0" smtClean="0">
                    <a:latin typeface="Calibri" pitchFamily="34" charset="0"/>
                  </a:rPr>
                  <a:t>The gain ratio can be adjusted to increase the dynamic range in exchange for a lower resolution.</a:t>
                </a:r>
              </a:p>
              <a:p>
                <a:pPr lvl="1">
                  <a:buFont typeface="Wingdings" pitchFamily="2" charset="2"/>
                  <a:buChar char="q"/>
                </a:pPr>
                <a:r>
                  <a:rPr lang="en-US" sz="1600" kern="0" dirty="0" smtClean="0">
                    <a:latin typeface="Calibri" pitchFamily="34" charset="0"/>
                  </a:rPr>
                  <a:t>Using the highest resolution the dynamic range </a:t>
                </a:r>
                <a:r>
                  <a:rPr lang="en-US" sz="1600" kern="0" dirty="0" smtClean="0">
                    <a:latin typeface="Calibri" pitchFamily="34" charset="0"/>
                  </a:rPr>
                  <a:t>is 70k</a:t>
                </a:r>
                <a:endParaRPr lang="en-US" sz="1600" kern="0" dirty="0" smtClean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pPr lvl="1">
                  <a:buFont typeface="Wingdings" pitchFamily="2" charset="2"/>
                  <a:buChar char="q"/>
                </a:pPr>
                <a:r>
                  <a:rPr lang="en-US" sz="1600" kern="0" dirty="0" smtClean="0">
                    <a:latin typeface="Calibri" pitchFamily="34" charset="0"/>
                  </a:rPr>
                  <a:t>Supposing 1MeV = 1p.e for the 4 </a:t>
                </a:r>
                <a:r>
                  <a:rPr lang="en-US" sz="1600" kern="0" dirty="0" err="1" smtClean="0">
                    <a:latin typeface="Calibri" pitchFamily="34" charset="0"/>
                  </a:rPr>
                  <a:t>SiPM</a:t>
                </a:r>
                <a:r>
                  <a:rPr lang="en-US" sz="1600" kern="0" dirty="0" smtClean="0">
                    <a:latin typeface="Calibri" pitchFamily="34" charset="0"/>
                  </a:rPr>
                  <a:t> setup this should give us a dynamic range of 1.5MeV (noise floor) to 100GeV </a:t>
                </a:r>
                <a:endParaRPr lang="en-US" sz="1600" kern="0" dirty="0" smtClean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E4CFA19E-455A-480B-A64B-94EAEB747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48" y="620688"/>
                <a:ext cx="6366284" cy="5400600"/>
              </a:xfrm>
              <a:prstGeom prst="rect">
                <a:avLst/>
              </a:prstGeom>
              <a:blipFill>
                <a:blip r:embed="rId2"/>
                <a:stretch>
                  <a:fillRect l="-862" t="-677" r="-3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78" y="1772817"/>
            <a:ext cx="5790221" cy="43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"/>
          <p:cNvSpPr txBox="1"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/>
              <a:t>CALOROC1C (based on HGCROC)</a:t>
            </a:r>
            <a:endParaRPr/>
          </a:p>
        </p:txBody>
      </p:sp>
      <p:sp>
        <p:nvSpPr>
          <p:cNvPr id="249" name="Google Shape;249;p5"/>
          <p:cNvSpPr txBox="1">
            <a:spLocks noGrp="1"/>
          </p:cNvSpPr>
          <p:nvPr>
            <p:ph type="sldNum" idx="4294967295"/>
          </p:nvPr>
        </p:nvSpPr>
        <p:spPr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50" name="Google Shape;250;p5"/>
          <p:cNvSpPr txBox="1">
            <a:spLocks noGrp="1"/>
          </p:cNvSpPr>
          <p:nvPr>
            <p:ph type="body" idx="4294967295"/>
          </p:nvPr>
        </p:nvSpPr>
        <p:spPr>
          <a:xfrm>
            <a:off x="17748" y="620688"/>
            <a:ext cx="10038692" cy="88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Reuse of analog front-end based on ADC/TOT and TOA: fully characterized *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❑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15 mW per channel  /  R	adiation performance / Si up to 100 pF</a:t>
            </a:r>
            <a:endParaRPr/>
          </a:p>
          <a:p>
            <a:pPr marL="457200" lvl="1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5"/>
          <p:cNvSpPr/>
          <p:nvPr/>
        </p:nvSpPr>
        <p:spPr>
          <a:xfrm>
            <a:off x="3728598" y="4487517"/>
            <a:ext cx="98299" cy="12434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5"/>
          <p:cNvSpPr txBox="1"/>
          <p:nvPr/>
        </p:nvSpPr>
        <p:spPr>
          <a:xfrm>
            <a:off x="97380" y="6477042"/>
            <a:ext cx="4969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TWEPP 2023 🡺 https://doi.org/10.1088/1748-0221/19/04/C04005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821" y="1268760"/>
            <a:ext cx="4246803" cy="206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7488" y="2691664"/>
            <a:ext cx="916058" cy="44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8050" y="3930260"/>
            <a:ext cx="3783523" cy="240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5826" y="957348"/>
            <a:ext cx="5464824" cy="291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"/>
          <p:cNvPicPr preferRelativeResize="0"/>
          <p:nvPr/>
        </p:nvPicPr>
        <p:blipFill rotWithShape="1">
          <a:blip r:embed="rId7">
            <a:alphaModFix/>
          </a:blip>
          <a:srcRect b="66147"/>
          <a:stretch/>
        </p:blipFill>
        <p:spPr>
          <a:xfrm>
            <a:off x="540202" y="5022300"/>
            <a:ext cx="3530049" cy="152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"/>
          <p:cNvPicPr preferRelativeResize="0"/>
          <p:nvPr/>
        </p:nvPicPr>
        <p:blipFill rotWithShape="1">
          <a:blip r:embed="rId8">
            <a:alphaModFix/>
          </a:blip>
          <a:srcRect b="66698"/>
          <a:stretch/>
        </p:blipFill>
        <p:spPr>
          <a:xfrm>
            <a:off x="4428613" y="5050026"/>
            <a:ext cx="3452138" cy="147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"/>
          <p:cNvSpPr txBox="1"/>
          <p:nvPr/>
        </p:nvSpPr>
        <p:spPr>
          <a:xfrm>
            <a:off x="4030700" y="4719263"/>
            <a:ext cx="105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charge (</a:t>
            </a:r>
            <a:r>
              <a:rPr lang="en-US" sz="1200" dirty="0" err="1">
                <a:solidFill>
                  <a:schemeClr val="dk1"/>
                </a:solidFill>
              </a:rPr>
              <a:t>pC</a:t>
            </a:r>
            <a:r>
              <a:rPr lang="en-US" sz="1200" dirty="0">
                <a:solidFill>
                  <a:schemeClr val="dk1"/>
                </a:solidFill>
              </a:rPr>
              <a:t>)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260" name="Google Shape;260;p5"/>
          <p:cNvSpPr txBox="1"/>
          <p:nvPr/>
        </p:nvSpPr>
        <p:spPr>
          <a:xfrm>
            <a:off x="9667700" y="6188125"/>
            <a:ext cx="105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charge (fC)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61" name="Google Shape;261;p5"/>
          <p:cNvSpPr txBox="1"/>
          <p:nvPr/>
        </p:nvSpPr>
        <p:spPr>
          <a:xfrm>
            <a:off x="6480875" y="6477038"/>
            <a:ext cx="105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charge (fC)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62" name="Google Shape;262;p5"/>
          <p:cNvSpPr txBox="1"/>
          <p:nvPr/>
        </p:nvSpPr>
        <p:spPr>
          <a:xfrm>
            <a:off x="10416050" y="4752963"/>
            <a:ext cx="1059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measure HGCROC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63" name="Google Shape;263;p5"/>
          <p:cNvSpPr txBox="1"/>
          <p:nvPr/>
        </p:nvSpPr>
        <p:spPr>
          <a:xfrm>
            <a:off x="6774775" y="5198463"/>
            <a:ext cx="1059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measure HGCROC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64" name="Google Shape;264;p5"/>
          <p:cNvSpPr txBox="1"/>
          <p:nvPr/>
        </p:nvSpPr>
        <p:spPr>
          <a:xfrm>
            <a:off x="10095700" y="2844063"/>
            <a:ext cx="1059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measure HGCROC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65" name="Google Shape;265;p5"/>
          <p:cNvPicPr preferRelativeResize="0"/>
          <p:nvPr/>
        </p:nvPicPr>
        <p:blipFill rotWithShape="1">
          <a:blip r:embed="rId9">
            <a:alphaModFix/>
          </a:blip>
          <a:srcRect t="3146" b="64942"/>
          <a:stretch/>
        </p:blipFill>
        <p:spPr>
          <a:xfrm>
            <a:off x="374575" y="3513200"/>
            <a:ext cx="5211651" cy="12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"/>
          <p:cNvSpPr txBox="1"/>
          <p:nvPr/>
        </p:nvSpPr>
        <p:spPr>
          <a:xfrm>
            <a:off x="2767600" y="5239450"/>
            <a:ext cx="1059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measure HGCROC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67" name="Google Shape;267;p5"/>
          <p:cNvSpPr txBox="1"/>
          <p:nvPr/>
        </p:nvSpPr>
        <p:spPr>
          <a:xfrm>
            <a:off x="4030725" y="6188113"/>
            <a:ext cx="105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charge (fC)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68" name="Google Shape;268;p5"/>
          <p:cNvSpPr txBox="1"/>
          <p:nvPr/>
        </p:nvSpPr>
        <p:spPr>
          <a:xfrm>
            <a:off x="4533400" y="4038125"/>
            <a:ext cx="10074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measure HGCROC</a:t>
            </a: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87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"/>
          <p:cNvSpPr txBox="1">
            <a:spLocks noGrp="1"/>
          </p:cNvSpPr>
          <p:nvPr>
            <p:ph type="title"/>
          </p:nvPr>
        </p:nvSpPr>
        <p:spPr>
          <a:xfrm>
            <a:off x="1" y="1"/>
            <a:ext cx="9120716" cy="6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/>
              <a:t>CALOROC1C (based on HGCROC)</a:t>
            </a:r>
            <a:endParaRPr/>
          </a:p>
        </p:txBody>
      </p:sp>
      <p:sp>
        <p:nvSpPr>
          <p:cNvPr id="249" name="Google Shape;249;p5"/>
          <p:cNvSpPr txBox="1">
            <a:spLocks noGrp="1"/>
          </p:cNvSpPr>
          <p:nvPr>
            <p:ph type="sldNum" idx="4294967295"/>
          </p:nvPr>
        </p:nvSpPr>
        <p:spPr>
          <a:xfrm>
            <a:off x="11184467" y="6608764"/>
            <a:ext cx="1007533" cy="24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22238"/>
            <a:ext cx="7535669" cy="43663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72" y="2900162"/>
            <a:ext cx="5505703" cy="3404359"/>
          </a:xfrm>
          <a:prstGeom prst="rect">
            <a:avLst/>
          </a:prstGeom>
        </p:spPr>
      </p:pic>
      <p:sp>
        <p:nvSpPr>
          <p:cNvPr id="26" name="Google Shape;259;p5"/>
          <p:cNvSpPr txBox="1"/>
          <p:nvPr/>
        </p:nvSpPr>
        <p:spPr>
          <a:xfrm>
            <a:off x="1827000" y="2422238"/>
            <a:ext cx="105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</a:rPr>
              <a:t>Waveform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27" name="Google Shape;259;p5"/>
          <p:cNvSpPr txBox="1"/>
          <p:nvPr/>
        </p:nvSpPr>
        <p:spPr>
          <a:xfrm>
            <a:off x="9148912" y="2422238"/>
            <a:ext cx="105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</a:rPr>
              <a:t>RMS Noise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28" name="Google Shape;281;g33a75edf902_0_0"/>
          <p:cNvSpPr txBox="1"/>
          <p:nvPr/>
        </p:nvSpPr>
        <p:spPr>
          <a:xfrm>
            <a:off x="233250" y="729338"/>
            <a:ext cx="6798854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CALOROC1C will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○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its back-end (readout streaming)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slow down the shaping from 25ns to 100ns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361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err="1"/>
              <a:t>CALOROCs</a:t>
            </a:r>
            <a:r>
              <a:rPr lang="fr-FR" b="0" dirty="0"/>
              <a:t>: block </a:t>
            </a:r>
            <a:r>
              <a:rPr lang="fr-FR" b="0" dirty="0" err="1"/>
              <a:t>diagram</a:t>
            </a:r>
            <a:r>
              <a:rPr lang="fr-FR" b="0" dirty="0"/>
              <a:t> and interfaces</a:t>
            </a:r>
            <a:endParaRPr lang="en-US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DRD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Calo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2025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71A504-AE2C-4488-80ED-9ED6A4A5747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BA5439F-BB99-4099-972F-3EA18C376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69344" b="27660"/>
          <a:stretch/>
        </p:blipFill>
        <p:spPr>
          <a:xfrm>
            <a:off x="9048329" y="620713"/>
            <a:ext cx="2808312" cy="2577343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40AD1D2-6916-4D7F-A618-3E4D668E8639}"/>
              </a:ext>
            </a:extLst>
          </p:cNvPr>
          <p:cNvCxnSpPr>
            <a:cxnSpLocks/>
          </p:cNvCxnSpPr>
          <p:nvPr/>
        </p:nvCxnSpPr>
        <p:spPr>
          <a:xfrm flipH="1">
            <a:off x="6593622" y="2156943"/>
            <a:ext cx="2310692" cy="1146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3">
            <a:extLst>
              <a:ext uri="{FF2B5EF4-FFF2-40B4-BE49-F238E27FC236}">
                <a16:creationId xmlns:a16="http://schemas.microsoft.com/office/drawing/2014/main" id="{1BFC47E1-D509-4DDA-ACEC-8C738B911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" y="620688"/>
            <a:ext cx="8526524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000" kern="0" dirty="0">
                <a:latin typeface="Calibri" pitchFamily="34" charset="0"/>
              </a:rPr>
              <a:t>CALOROCs will have the same interfaces (comparable to CMS H2GCROC *):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Fast command to dynamically control the ASIC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I2C to set the parameters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High speed serial links (</a:t>
            </a:r>
            <a:r>
              <a:rPr lang="en-US" sz="1600" b="1" kern="0" dirty="0" err="1">
                <a:latin typeface="Calibri" pitchFamily="34" charset="0"/>
              </a:rPr>
              <a:t>C</a:t>
            </a:r>
            <a:r>
              <a:rPr lang="en-US" sz="1600" kern="0" dirty="0" err="1">
                <a:latin typeface="Calibri" pitchFamily="34" charset="0"/>
              </a:rPr>
              <a:t>ern</a:t>
            </a:r>
            <a:r>
              <a:rPr lang="en-US" sz="1600" b="1" kern="0" dirty="0" err="1">
                <a:latin typeface="Calibri" pitchFamily="34" charset="0"/>
              </a:rPr>
              <a:t>L</a:t>
            </a:r>
            <a:r>
              <a:rPr lang="en-US" sz="1600" kern="0" dirty="0" err="1">
                <a:latin typeface="Calibri" pitchFamily="34" charset="0"/>
              </a:rPr>
              <a:t>ow</a:t>
            </a:r>
            <a:r>
              <a:rPr lang="en-US" sz="1600" b="1" kern="0" dirty="0" err="1">
                <a:latin typeface="Calibri" pitchFamily="34" charset="0"/>
              </a:rPr>
              <a:t>P</a:t>
            </a:r>
            <a:r>
              <a:rPr lang="en-US" sz="1600" kern="0" dirty="0" err="1">
                <a:latin typeface="Calibri" pitchFamily="34" charset="0"/>
              </a:rPr>
              <a:t>ower</a:t>
            </a:r>
            <a:r>
              <a:rPr lang="en-US" sz="1600" b="1" kern="0" dirty="0" err="1">
                <a:latin typeface="Calibri" pitchFamily="34" charset="0"/>
              </a:rPr>
              <a:t>S</a:t>
            </a:r>
            <a:r>
              <a:rPr lang="en-US" sz="1600" kern="0" dirty="0" err="1">
                <a:latin typeface="Calibri" pitchFamily="34" charset="0"/>
              </a:rPr>
              <a:t>ignal</a:t>
            </a:r>
            <a:r>
              <a:rPr lang="en-US" sz="1600" kern="0" dirty="0">
                <a:latin typeface="Calibri" pitchFamily="34" charset="0"/>
              </a:rPr>
              <a:t> compatible)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FC21EAC-667A-42F0-BCA3-BACCAEDFF125}"/>
              </a:ext>
            </a:extLst>
          </p:cNvPr>
          <p:cNvCxnSpPr>
            <a:cxnSpLocks/>
          </p:cNvCxnSpPr>
          <p:nvPr/>
        </p:nvCxnSpPr>
        <p:spPr>
          <a:xfrm flipH="1">
            <a:off x="6593622" y="3861048"/>
            <a:ext cx="1542423" cy="7197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4">
            <a:extLst>
              <a:ext uri="{FF2B5EF4-FFF2-40B4-BE49-F238E27FC236}">
                <a16:creationId xmlns:a16="http://schemas.microsoft.com/office/drawing/2014/main" id="{2393D5D3-E032-4BA9-9E39-1517C4404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8"/>
          <a:stretch/>
        </p:blipFill>
        <p:spPr bwMode="auto">
          <a:xfrm>
            <a:off x="8136044" y="3140968"/>
            <a:ext cx="362902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6553F14-9922-413C-86A6-46A6CD518466}"/>
              </a:ext>
            </a:extLst>
          </p:cNvPr>
          <p:cNvSpPr txBox="1"/>
          <p:nvPr/>
        </p:nvSpPr>
        <p:spPr>
          <a:xfrm>
            <a:off x="2593819" y="6227588"/>
            <a:ext cx="4757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* CERN EDMS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https://edms.cern.ch/document/2954073/1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7C5F225-D768-4A23-9F87-54D0FE82EFD0}"/>
              </a:ext>
            </a:extLst>
          </p:cNvPr>
          <p:cNvSpPr txBox="1"/>
          <p:nvPr/>
        </p:nvSpPr>
        <p:spPr>
          <a:xfrm>
            <a:off x="8328248" y="3246653"/>
            <a:ext cx="1800200" cy="215444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   CALOROC1A or 1B        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C2C3B1-EC8B-4CB3-A84A-1B82B5596B28}"/>
              </a:ext>
            </a:extLst>
          </p:cNvPr>
          <p:cNvSpPr/>
          <p:nvPr/>
        </p:nvSpPr>
        <p:spPr>
          <a:xfrm>
            <a:off x="8718642" y="3503625"/>
            <a:ext cx="363594" cy="271861"/>
          </a:xfrm>
          <a:prstGeom prst="rect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4516FA-88EA-4F17-BCD5-C2D49F4B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9" y="2308592"/>
            <a:ext cx="6589911" cy="35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/>
              <a:t>Conclusion</a:t>
            </a:r>
            <a:endParaRPr lang="en-US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334433" y="6597650"/>
            <a:ext cx="10179051" cy="215726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DRD</a:t>
            </a:r>
            <a:r>
              <a:rPr kumimoji="0" lang="en-US" sz="1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Calo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2025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71A504-AE2C-4488-80ED-9ED6A4A5747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005FB6E-39C6-4FBB-9FFB-088018521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8" y="612598"/>
            <a:ext cx="8795028" cy="483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endParaRPr lang="en-US" sz="1600" kern="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kern="0" dirty="0">
                <a:latin typeface="Calibri" pitchFamily="34" charset="0"/>
              </a:rPr>
              <a:t>Conservative </a:t>
            </a:r>
            <a:r>
              <a:rPr lang="en-US" sz="2000" b="1" kern="0" dirty="0">
                <a:latin typeface="Calibri" pitchFamily="34" charset="0"/>
              </a:rPr>
              <a:t>CALOROC1A</a:t>
            </a:r>
            <a:r>
              <a:rPr lang="en-US" sz="2000" kern="0" dirty="0">
                <a:latin typeface="Calibri" pitchFamily="34" charset="0"/>
              </a:rPr>
              <a:t>: </a:t>
            </a:r>
            <a:endParaRPr lang="en-US" sz="2000" kern="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600" kern="0" dirty="0" smtClean="0">
                <a:latin typeface="Calibri" pitchFamily="34" charset="0"/>
              </a:rPr>
              <a:t>Based on CMS </a:t>
            </a:r>
            <a:r>
              <a:rPr lang="en-US" sz="1600" kern="0" dirty="0" err="1" smtClean="0">
                <a:latin typeface="Calibri" pitchFamily="34" charset="0"/>
              </a:rPr>
              <a:t>SiPM</a:t>
            </a:r>
            <a:r>
              <a:rPr lang="en-US" sz="1600" kern="0" dirty="0" smtClean="0">
                <a:latin typeface="Calibri" pitchFamily="34" charset="0"/>
              </a:rPr>
              <a:t> H2GCROC + SRO</a:t>
            </a:r>
          </a:p>
          <a:p>
            <a:pPr lvl="1">
              <a:buFont typeface="Wingdings" pitchFamily="2" charset="2"/>
              <a:buChar char="q"/>
            </a:pPr>
            <a:endParaRPr lang="en-US" sz="1600" kern="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kern="0" dirty="0">
                <a:latin typeface="Calibri" pitchFamily="34" charset="0"/>
              </a:rPr>
              <a:t>New </a:t>
            </a:r>
            <a:r>
              <a:rPr lang="en-US" sz="2000" b="1" kern="0" dirty="0">
                <a:latin typeface="Calibri" pitchFamily="34" charset="0"/>
              </a:rPr>
              <a:t>CALOROC1B</a:t>
            </a:r>
            <a:r>
              <a:rPr lang="en-US" sz="2000" kern="0" dirty="0">
                <a:latin typeface="Calibri" pitchFamily="34" charset="0"/>
              </a:rPr>
              <a:t>: 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 smtClean="0">
                <a:latin typeface="Calibri" pitchFamily="34" charset="0"/>
              </a:rPr>
              <a:t>New analog front end</a:t>
            </a:r>
            <a:r>
              <a:rPr lang="es-419" sz="1600" kern="0" dirty="0" smtClean="0">
                <a:latin typeface="Calibri" pitchFamily="34" charset="0"/>
              </a:rPr>
              <a:t> </a:t>
            </a:r>
            <a:endParaRPr lang="en-US" sz="1600" kern="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600" kern="0" dirty="0" smtClean="0">
                <a:latin typeface="Calibri" pitchFamily="34" charset="0"/>
              </a:rPr>
              <a:t>Higher dynamic range and input capacitance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 smtClean="0">
                <a:latin typeface="Calibri" pitchFamily="34" charset="0"/>
              </a:rPr>
              <a:t>Same backend (and pinout)</a:t>
            </a:r>
          </a:p>
          <a:p>
            <a:pPr lvl="1">
              <a:buFont typeface="Wingdings" pitchFamily="2" charset="2"/>
              <a:buChar char="q"/>
            </a:pPr>
            <a:endParaRPr lang="es-419" sz="1600" kern="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kern="0" dirty="0" smtClean="0">
                <a:latin typeface="Calibri" pitchFamily="34" charset="0"/>
              </a:rPr>
              <a:t>CALOROC1C </a:t>
            </a:r>
            <a:r>
              <a:rPr lang="en-US" sz="2000" kern="0" dirty="0" smtClean="0">
                <a:latin typeface="Calibri" pitchFamily="34" charset="0"/>
              </a:rPr>
              <a:t>for Si/</a:t>
            </a:r>
            <a:r>
              <a:rPr lang="en-US" sz="2000" kern="0" dirty="0" err="1" smtClean="0">
                <a:latin typeface="Calibri" pitchFamily="34" charset="0"/>
              </a:rPr>
              <a:t>LAr</a:t>
            </a:r>
            <a:r>
              <a:rPr lang="en-US" sz="2000" kern="0" dirty="0" smtClean="0">
                <a:latin typeface="Calibri" pitchFamily="34" charset="0"/>
              </a:rPr>
              <a:t> detectors: </a:t>
            </a:r>
            <a:endParaRPr lang="en-US" sz="2000" kern="0" dirty="0"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Based on CMS </a:t>
            </a:r>
            <a:r>
              <a:rPr lang="en-US" sz="1600" kern="0" smtClean="0">
                <a:latin typeface="Calibri" pitchFamily="34" charset="0"/>
              </a:rPr>
              <a:t>Si HGCROC + SEO</a:t>
            </a:r>
            <a:endParaRPr lang="en-US" sz="1600" kern="0" dirty="0">
              <a:latin typeface="Calibri" pitchFamily="34" charset="0"/>
            </a:endParaRPr>
          </a:p>
          <a:p>
            <a:pPr marL="457200" lvl="1" indent="0">
              <a:buNone/>
            </a:pPr>
            <a:endParaRPr lang="es-419" sz="1600" kern="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kern="0" dirty="0" smtClean="0">
                <a:latin typeface="Calibri" pitchFamily="34" charset="0"/>
              </a:rPr>
              <a:t>All </a:t>
            </a:r>
            <a:r>
              <a:rPr lang="en-US" sz="2000" b="1" kern="0" dirty="0" err="1">
                <a:latin typeface="Calibri" pitchFamily="34" charset="0"/>
              </a:rPr>
              <a:t>C</a:t>
            </a:r>
            <a:r>
              <a:rPr lang="en-US" sz="2000" b="1" kern="0" dirty="0" err="1" smtClean="0">
                <a:latin typeface="Calibri" pitchFamily="34" charset="0"/>
              </a:rPr>
              <a:t>alorocs</a:t>
            </a:r>
            <a:r>
              <a:rPr lang="en-US" sz="2000" b="1" kern="0" dirty="0" smtClean="0">
                <a:latin typeface="Calibri" pitchFamily="34" charset="0"/>
              </a:rPr>
              <a:t> share the same backend</a:t>
            </a:r>
          </a:p>
          <a:p>
            <a:pPr>
              <a:buFont typeface="Wingdings" pitchFamily="2" charset="2"/>
              <a:buChar char="q"/>
            </a:pPr>
            <a:r>
              <a:rPr lang="en-US" sz="2000" b="1" kern="0" dirty="0" smtClean="0">
                <a:latin typeface="Calibri" pitchFamily="34" charset="0"/>
              </a:rPr>
              <a:t>All </a:t>
            </a:r>
            <a:r>
              <a:rPr lang="en-US" sz="2000" b="1" kern="0" dirty="0" err="1" smtClean="0">
                <a:latin typeface="Calibri" pitchFamily="34" charset="0"/>
              </a:rPr>
              <a:t>Calorocs</a:t>
            </a:r>
            <a:r>
              <a:rPr lang="en-US" sz="2000" b="1" kern="0" dirty="0" smtClean="0">
                <a:latin typeface="Calibri" pitchFamily="34" charset="0"/>
              </a:rPr>
              <a:t> will be sent to fabrication this month</a:t>
            </a:r>
            <a:endParaRPr lang="en-US" sz="1600" kern="0" dirty="0" smtClean="0">
              <a:latin typeface="Calibri" pitchFamily="34" charset="0"/>
            </a:endParaRPr>
          </a:p>
          <a:p>
            <a:pPr marL="457200" lvl="1" indent="0">
              <a:buNone/>
            </a:pPr>
            <a:endParaRPr lang="en-US" sz="1600" kern="0" dirty="0">
              <a:latin typeface="Calibri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2C3DC23-4186-4F13-BC1A-B9AD184FA56B}"/>
              </a:ext>
            </a:extLst>
          </p:cNvPr>
          <p:cNvSpPr txBox="1"/>
          <p:nvPr/>
        </p:nvSpPr>
        <p:spPr>
          <a:xfrm>
            <a:off x="3179676" y="5599228"/>
            <a:ext cx="5832648" cy="79983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CALOROCs are targeted to include all features + radiation hardness on the first submission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858685"/>
            <a:ext cx="4345476" cy="45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Calorimetry</a:t>
            </a:r>
            <a:r>
              <a:rPr lang="fr-FR" dirty="0"/>
              <a:t> at </a:t>
            </a:r>
            <a:r>
              <a:rPr lang="fr-FR" dirty="0" err="1"/>
              <a:t>ePIC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DRD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2025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3" descr="A diagram of a machine&#10;&#10;Description automatically generated">
            <a:extLst>
              <a:ext uri="{FF2B5EF4-FFF2-40B4-BE49-F238E27FC236}">
                <a16:creationId xmlns:a16="http://schemas.microsoft.com/office/drawing/2014/main" id="{2EC52FAC-EC41-4A59-9D7E-6ADF0F644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" r="3174"/>
          <a:stretch/>
        </p:blipFill>
        <p:spPr>
          <a:xfrm>
            <a:off x="247648" y="881541"/>
            <a:ext cx="7352665" cy="5319233"/>
          </a:xfrm>
          <a:prstGeom prst="rect">
            <a:avLst/>
          </a:prstGeom>
        </p:spPr>
      </p:pic>
      <p:pic>
        <p:nvPicPr>
          <p:cNvPr id="7" name="IR.IP6.pdf" descr="IR.IP6.pdf">
            <a:extLst>
              <a:ext uri="{FF2B5EF4-FFF2-40B4-BE49-F238E27FC236}">
                <a16:creationId xmlns:a16="http://schemas.microsoft.com/office/drawing/2014/main" id="{327E777C-3453-4366-ABDC-E0F94FBB5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723" y="3771900"/>
            <a:ext cx="4166629" cy="237172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9D1E85A9-3870-4310-8FA7-9C84C37F67D0}"/>
              </a:ext>
            </a:extLst>
          </p:cNvPr>
          <p:cNvSpPr txBox="1"/>
          <p:nvPr/>
        </p:nvSpPr>
        <p:spPr>
          <a:xfrm>
            <a:off x="7800975" y="1019175"/>
            <a:ext cx="4105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 Calorimeters: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 x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SiPM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CALOROC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x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SiPM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Discrete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x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SiPM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Commercial fADC250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6F0D8EA0-AF20-4659-823E-A73C525FA0F7}"/>
              </a:ext>
            </a:extLst>
          </p:cNvPr>
          <p:cNvSpPr/>
          <p:nvPr/>
        </p:nvSpPr>
        <p:spPr>
          <a:xfrm>
            <a:off x="8534400" y="4819650"/>
            <a:ext cx="523875" cy="328313"/>
          </a:xfrm>
          <a:prstGeom prst="ellipse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DCB4C553-C7C0-4BA5-BCA4-47B5F8582642}"/>
              </a:ext>
            </a:extLst>
          </p:cNvPr>
          <p:cNvSpPr/>
          <p:nvPr/>
        </p:nvSpPr>
        <p:spPr>
          <a:xfrm>
            <a:off x="8610600" y="4805362"/>
            <a:ext cx="523875" cy="32831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17172092-ED95-44CA-A8CB-55E88892A814}"/>
              </a:ext>
            </a:extLst>
          </p:cNvPr>
          <p:cNvSpPr/>
          <p:nvPr/>
        </p:nvSpPr>
        <p:spPr>
          <a:xfrm>
            <a:off x="8534400" y="5157787"/>
            <a:ext cx="523875" cy="328313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E9B1D16B-E594-4D74-A48F-102BB336F25E}"/>
              </a:ext>
            </a:extLst>
          </p:cNvPr>
          <p:cNvSpPr/>
          <p:nvPr/>
        </p:nvSpPr>
        <p:spPr>
          <a:xfrm>
            <a:off x="8973747" y="5012381"/>
            <a:ext cx="523875" cy="328313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977E2817-ED5E-4082-A09E-5DC4B2B43CF5}"/>
              </a:ext>
            </a:extLst>
          </p:cNvPr>
          <p:cNvSpPr/>
          <p:nvPr/>
        </p:nvSpPr>
        <p:spPr>
          <a:xfrm rot="20129350">
            <a:off x="5876925" y="1455182"/>
            <a:ext cx="723900" cy="1973818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CDF35954-113C-4708-83B4-524800C3B96E}"/>
              </a:ext>
            </a:extLst>
          </p:cNvPr>
          <p:cNvSpPr/>
          <p:nvPr/>
        </p:nvSpPr>
        <p:spPr>
          <a:xfrm rot="20129350">
            <a:off x="5553076" y="1680562"/>
            <a:ext cx="723900" cy="197381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CEF06A39-C10D-4519-9AD2-99DEA7F06951}"/>
              </a:ext>
            </a:extLst>
          </p:cNvPr>
          <p:cNvSpPr/>
          <p:nvPr/>
        </p:nvSpPr>
        <p:spPr>
          <a:xfrm rot="14849128">
            <a:off x="4641672" y="2708491"/>
            <a:ext cx="723900" cy="3593146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F2C0C5-E46E-4C2F-A003-40388E93FE68}"/>
              </a:ext>
            </a:extLst>
          </p:cNvPr>
          <p:cNvSpPr/>
          <p:nvPr/>
        </p:nvSpPr>
        <p:spPr>
          <a:xfrm rot="15369623">
            <a:off x="3614925" y="1869721"/>
            <a:ext cx="447755" cy="2076115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C8A3B0-7D5F-4B40-8B79-7D7A87642821}"/>
              </a:ext>
            </a:extLst>
          </p:cNvPr>
          <p:cNvSpPr/>
          <p:nvPr/>
        </p:nvSpPr>
        <p:spPr>
          <a:xfrm rot="20800362">
            <a:off x="1683601" y="2288218"/>
            <a:ext cx="723900" cy="3295633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71FDBE-66A9-46E7-B677-0AAA8C11C34D}"/>
              </a:ext>
            </a:extLst>
          </p:cNvPr>
          <p:cNvSpPr/>
          <p:nvPr/>
        </p:nvSpPr>
        <p:spPr>
          <a:xfrm rot="20691396">
            <a:off x="3164926" y="3262062"/>
            <a:ext cx="346233" cy="57116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C0D5B1-F08E-4A3F-9E02-B9AE3DFC0C5F}"/>
              </a:ext>
            </a:extLst>
          </p:cNvPr>
          <p:cNvSpPr/>
          <p:nvPr/>
        </p:nvSpPr>
        <p:spPr>
          <a:xfrm>
            <a:off x="10178099" y="4655493"/>
            <a:ext cx="261938" cy="32831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14445D-DB69-4826-97B3-DEDD530AE39B}"/>
              </a:ext>
            </a:extLst>
          </p:cNvPr>
          <p:cNvSpPr/>
          <p:nvPr/>
        </p:nvSpPr>
        <p:spPr>
          <a:xfrm>
            <a:off x="11287761" y="4993630"/>
            <a:ext cx="261938" cy="32831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B7A2474-CE6F-451F-8BED-9AB2C67CDC32}"/>
              </a:ext>
            </a:extLst>
          </p:cNvPr>
          <p:cNvSpPr/>
          <p:nvPr/>
        </p:nvSpPr>
        <p:spPr>
          <a:xfrm>
            <a:off x="11222276" y="5049365"/>
            <a:ext cx="392907" cy="216844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0A3C89-55E0-462D-83E4-ECA2480F39B4}"/>
              </a:ext>
            </a:extLst>
          </p:cNvPr>
          <p:cNvSpPr/>
          <p:nvPr/>
        </p:nvSpPr>
        <p:spPr>
          <a:xfrm>
            <a:off x="10354089" y="2634849"/>
            <a:ext cx="1736373" cy="7232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rgbClr val="197E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J. Landgraf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solidFill>
                  <a:srgbClr val="197E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(IDR review)</a:t>
            </a:r>
          </a:p>
        </p:txBody>
      </p:sp>
    </p:spTree>
    <p:extLst>
      <p:ext uri="{BB962C8B-B14F-4D97-AF65-F5344CB8AC3E}">
        <p14:creationId xmlns:p14="http://schemas.microsoft.com/office/powerpoint/2010/main" val="9332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err="1"/>
              <a:t>From</a:t>
            </a:r>
            <a:r>
              <a:rPr lang="fr-FR" b="0" dirty="0"/>
              <a:t> H2GCROC to CALOROC</a:t>
            </a:r>
            <a:endParaRPr lang="en-US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DRD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Calo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2025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71A504-AE2C-4488-80ED-9ED6A4A5747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Espace réservé du contenu 6">
            <a:extLst>
              <a:ext uri="{FF2B5EF4-FFF2-40B4-BE49-F238E27FC236}">
                <a16:creationId xmlns:a16="http://schemas.microsoft.com/office/drawing/2014/main" id="{9B38F83D-C9B2-46E2-9E00-2E922D1DEEBB}"/>
              </a:ext>
            </a:extLst>
          </p:cNvPr>
          <p:cNvPicPr>
            <a:picLocks noGrp="1"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22559" y="1687390"/>
            <a:ext cx="3600400" cy="246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897" y="3531865"/>
            <a:ext cx="1305723" cy="55184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375920" y="4234366"/>
            <a:ext cx="5904656" cy="1266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HEP trend =&gt; imaging calorimetry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 number of channels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Charge and precise timing (&lt;100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 power + System-On-Chip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284425" y="5741720"/>
            <a:ext cx="9289032" cy="8556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Based on H2GCROC, CALOROC will provide a versatile and low-power solution for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readout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24686" y="1978801"/>
            <a:ext cx="3002420" cy="66273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6M of Silicon channels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(+ 240k of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2909" y="884530"/>
            <a:ext cx="3725975" cy="871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H2GCROC for the endcap calorimeter – Phase II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8371" y="2869261"/>
            <a:ext cx="3195050" cy="106379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Radhard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(200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Mrad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Low Power (15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mW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Precise timing (25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8371" y="4156339"/>
            <a:ext cx="3195050" cy="8556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Total of 150k ASICs needed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Pre-prod this year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403892" y="979113"/>
            <a:ext cx="3635526" cy="5056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CALOROC for EIC</a:t>
            </a:r>
            <a:endParaRPr lang="en-US" sz="24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325783" y="1970852"/>
            <a:ext cx="3791744" cy="101816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Same ASIC structure (floorplan)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Same ADC and TDC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Same readout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325783" y="3108977"/>
            <a:ext cx="3791744" cy="82407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Common interfaces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4186554" y="1232856"/>
            <a:ext cx="3672408" cy="853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5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ROC chips standard structure</a:t>
            </a:r>
            <a:endParaRPr lang="en-US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DRD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Calo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2025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71A504-AE2C-4488-80ED-9ED6A4A5747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748" y="620688"/>
            <a:ext cx="10038692" cy="72008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latin typeface="Calibri" pitchFamily="34" charset="0"/>
              </a:rPr>
              <a:t>H2GCROC (for </a:t>
            </a:r>
            <a:r>
              <a:rPr lang="en-US" sz="2000" dirty="0" err="1">
                <a:latin typeface="Calibri" pitchFamily="34" charset="0"/>
              </a:rPr>
              <a:t>SiPM</a:t>
            </a:r>
            <a:r>
              <a:rPr lang="en-US" sz="2000" dirty="0">
                <a:latin typeface="Calibri" pitchFamily="34" charset="0"/>
              </a:rPr>
              <a:t> readout) is an HL-LHC colored ASICs (external L1 trigger)</a:t>
            </a:r>
          </a:p>
          <a:p>
            <a:pPr lvl="1">
              <a:buFont typeface="Wingdings" pitchFamily="2" charset="2"/>
              <a:buChar char="q"/>
            </a:pPr>
            <a:r>
              <a:rPr lang="en-US" sz="1200" dirty="0">
                <a:latin typeface="Calibri" pitchFamily="34" charset="0"/>
              </a:rPr>
              <a:t>Below is an calorimetry structure (but interfaces for CALOROC will similar)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297" y="1700808"/>
            <a:ext cx="6078351" cy="3497422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9120716" y="5373216"/>
            <a:ext cx="2831595" cy="101816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I2C interface to load the ASIC parameters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(slow control interface)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9120716" y="1196752"/>
            <a:ext cx="3023956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Dedicated fast command interface : calibration pulses,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L1 trigger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9120715" y="2837451"/>
            <a:ext cx="2831595" cy="11676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 and trigger serial links with CLPS signaling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LpGBT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@ 1,28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Gbps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998529" y="5285872"/>
            <a:ext cx="3312368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LHC-like structure :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Ram1 for data storage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Ram2 for L1 accepted events</a:t>
            </a:r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8112224" y="1556792"/>
            <a:ext cx="936104" cy="3997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 flipV="1">
            <a:off x="8179612" y="5108224"/>
            <a:ext cx="868717" cy="7740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Accolade fermante 15"/>
          <p:cNvSpPr/>
          <p:nvPr/>
        </p:nvSpPr>
        <p:spPr>
          <a:xfrm>
            <a:off x="7886961" y="2668180"/>
            <a:ext cx="585303" cy="169692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Connecteur droit avec flèche 51"/>
          <p:cNvCxnSpPr/>
          <p:nvPr/>
        </p:nvCxnSpPr>
        <p:spPr>
          <a:xfrm flipH="1">
            <a:off x="8571287" y="3516642"/>
            <a:ext cx="47704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4862625" y="4509120"/>
            <a:ext cx="432048" cy="6891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52895" y="5589537"/>
            <a:ext cx="2342705" cy="80184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Analog front-end specific to sensor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1570697" y="4581128"/>
            <a:ext cx="780887" cy="8489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7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2FD25A0-45A8-449B-9FA0-9D8422F3CF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5721" r="18069" b="3875"/>
          <a:stretch/>
        </p:blipFill>
        <p:spPr>
          <a:xfrm>
            <a:off x="8591718" y="603933"/>
            <a:ext cx="2712434" cy="191336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 err="1"/>
              <a:t>What</a:t>
            </a:r>
            <a:r>
              <a:rPr lang="fr-FR" b="0" dirty="0"/>
              <a:t> </a:t>
            </a:r>
            <a:r>
              <a:rPr lang="fr-FR" b="0" dirty="0" err="1"/>
              <a:t>is</a:t>
            </a:r>
            <a:r>
              <a:rPr lang="fr-FR" b="0" dirty="0"/>
              <a:t> CALOROC ?</a:t>
            </a:r>
            <a:endParaRPr lang="en-US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DRD </a:t>
            </a:r>
            <a:r>
              <a:rPr lang="en-US" sz="1000" dirty="0" err="1">
                <a:solidFill>
                  <a:srgbClr val="000000"/>
                </a:solidFill>
                <a:latin typeface="Arial"/>
              </a:rPr>
              <a:t>Calo</a:t>
            </a:r>
            <a:r>
              <a:rPr lang="en-US" sz="1000" dirty="0">
                <a:solidFill>
                  <a:srgbClr val="000000"/>
                </a:solidFill>
                <a:latin typeface="Arial"/>
              </a:rPr>
              <a:t> 2025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71A504-AE2C-4488-80ED-9ED6A4A57476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748" y="620688"/>
            <a:ext cx="10038692" cy="5266274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latin typeface="Calibri" pitchFamily="34" charset="0"/>
              </a:rPr>
              <a:t>CALOROC will be available in 2 versions for </a:t>
            </a:r>
            <a:r>
              <a:rPr lang="en-US" sz="2000" dirty="0" err="1">
                <a:latin typeface="Calibri" pitchFamily="34" charset="0"/>
              </a:rPr>
              <a:t>SiPM</a:t>
            </a:r>
            <a:r>
              <a:rPr lang="en-US" sz="2000" dirty="0">
                <a:latin typeface="Calibri" pitchFamily="34" charset="0"/>
              </a:rPr>
              <a:t> readout: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err="1">
                <a:latin typeface="Calibri" pitchFamily="34" charset="0"/>
              </a:rPr>
              <a:t>SiPM</a:t>
            </a:r>
            <a:r>
              <a:rPr lang="en-US" sz="1600" dirty="0">
                <a:latin typeface="Calibri" pitchFamily="34" charset="0"/>
              </a:rPr>
              <a:t> range capacitance from 500 pF to 10 </a:t>
            </a:r>
            <a:r>
              <a:rPr lang="en-US" sz="1600" dirty="0" err="1">
                <a:latin typeface="Calibri" pitchFamily="34" charset="0"/>
              </a:rPr>
              <a:t>nF</a:t>
            </a:r>
            <a:endParaRPr lang="en-US" sz="1600" dirty="0"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600" dirty="0">
                <a:latin typeface="Calibri" pitchFamily="34" charset="0"/>
              </a:rPr>
              <a:t>~ </a:t>
            </a:r>
            <a:r>
              <a:rPr lang="en-US" sz="1600" dirty="0" smtClean="0">
                <a:latin typeface="Calibri" pitchFamily="34" charset="0"/>
              </a:rPr>
              <a:t>10 </a:t>
            </a:r>
            <a:r>
              <a:rPr lang="en-US" sz="1600" dirty="0" err="1">
                <a:latin typeface="Calibri" pitchFamily="34" charset="0"/>
              </a:rPr>
              <a:t>mW</a:t>
            </a:r>
            <a:r>
              <a:rPr lang="en-US" sz="1600" dirty="0">
                <a:latin typeface="Calibri" pitchFamily="34" charset="0"/>
              </a:rPr>
              <a:t> / channel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>
                <a:latin typeface="Calibri" pitchFamily="34" charset="0"/>
              </a:rPr>
              <a:t>Radiation hardening (HL-LHC levels)</a:t>
            </a:r>
          </a:p>
          <a:p>
            <a:pPr lvl="2">
              <a:buFont typeface="Wingdings" pitchFamily="2" charset="2"/>
              <a:buChar char="q"/>
            </a:pPr>
            <a:r>
              <a:rPr lang="en-US" sz="1400" dirty="0">
                <a:latin typeface="Calibri" pitchFamily="34" charset="0"/>
              </a:rPr>
              <a:t>200 </a:t>
            </a:r>
            <a:r>
              <a:rPr lang="en-US" sz="1400" dirty="0" err="1">
                <a:latin typeface="Calibri" pitchFamily="34" charset="0"/>
              </a:rPr>
              <a:t>Mrad</a:t>
            </a:r>
            <a:r>
              <a:rPr lang="en-US" sz="1400" dirty="0">
                <a:latin typeface="Calibri" pitchFamily="34" charset="0"/>
              </a:rPr>
              <a:t> and 10</a:t>
            </a:r>
            <a:r>
              <a:rPr lang="en-US" sz="1400" baseline="30000" dirty="0">
                <a:latin typeface="Calibri" pitchFamily="34" charset="0"/>
              </a:rPr>
              <a:t>16</a:t>
            </a:r>
            <a:r>
              <a:rPr lang="en-US" sz="1400" dirty="0">
                <a:latin typeface="Calibri" pitchFamily="34" charset="0"/>
              </a:rPr>
              <a:t> n</a:t>
            </a:r>
            <a:r>
              <a:rPr lang="en-US" sz="1400" baseline="-25000" dirty="0">
                <a:latin typeface="Calibri" pitchFamily="34" charset="0"/>
              </a:rPr>
              <a:t>eq</a:t>
            </a:r>
            <a:r>
              <a:rPr lang="en-US" sz="1400" dirty="0">
                <a:latin typeface="Calibri" pitchFamily="34" charset="0"/>
              </a:rPr>
              <a:t> / cm² (1 MeV equivalent neutrons)</a:t>
            </a:r>
          </a:p>
          <a:p>
            <a:pPr lvl="2">
              <a:buFont typeface="Wingdings" pitchFamily="2" charset="2"/>
              <a:buChar char="q"/>
            </a:pPr>
            <a:r>
              <a:rPr lang="en-US" sz="1400" dirty="0">
                <a:latin typeface="Calibri" pitchFamily="34" charset="0"/>
              </a:rPr>
              <a:t>SEE hardening on control logic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>
                <a:latin typeface="Calibri" pitchFamily="34" charset="0"/>
              </a:rPr>
              <a:t>Charge and time measurement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>
                <a:latin typeface="Calibri" pitchFamily="34" charset="0"/>
              </a:rPr>
              <a:t>Max triggering rate of 50 kHz / </a:t>
            </a:r>
            <a:r>
              <a:rPr lang="en-US" sz="1600" dirty="0" err="1" smtClean="0">
                <a:latin typeface="Calibri" pitchFamily="34" charset="0"/>
              </a:rPr>
              <a:t>chn</a:t>
            </a:r>
            <a:endParaRPr lang="en-US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419" sz="2000" dirty="0" err="1" smtClean="0">
                <a:solidFill>
                  <a:srgbClr val="0000FF"/>
                </a:solidFill>
                <a:latin typeface="Calibri" pitchFamily="34" charset="0"/>
              </a:rPr>
              <a:t>Streaming</a:t>
            </a:r>
            <a:r>
              <a:rPr lang="es-419" sz="20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s-419" sz="2000" dirty="0" err="1" smtClean="0">
                <a:solidFill>
                  <a:srgbClr val="0000FF"/>
                </a:solidFill>
                <a:latin typeface="Calibri" pitchFamily="34" charset="0"/>
              </a:rPr>
              <a:t>readout</a:t>
            </a:r>
            <a:r>
              <a:rPr lang="es-419" sz="2000" dirty="0" smtClean="0">
                <a:solidFill>
                  <a:srgbClr val="0000FF"/>
                </a:solidFill>
                <a:latin typeface="Calibri" pitchFamily="34" charset="0"/>
              </a:rPr>
              <a:t> (no </a:t>
            </a:r>
            <a:r>
              <a:rPr lang="es-419" sz="2000" dirty="0" err="1" smtClean="0">
                <a:solidFill>
                  <a:srgbClr val="0000FF"/>
                </a:solidFill>
                <a:latin typeface="Calibri" pitchFamily="34" charset="0"/>
              </a:rPr>
              <a:t>external</a:t>
            </a:r>
            <a:r>
              <a:rPr lang="es-419" sz="20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s-419" sz="2000" dirty="0" err="1" smtClean="0">
                <a:solidFill>
                  <a:srgbClr val="0000FF"/>
                </a:solidFill>
                <a:latin typeface="Calibri" pitchFamily="34" charset="0"/>
              </a:rPr>
              <a:t>trigger</a:t>
            </a:r>
            <a:r>
              <a:rPr lang="es-419" sz="20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s-419" sz="2000" dirty="0" err="1" smtClean="0">
                <a:solidFill>
                  <a:srgbClr val="0000FF"/>
                </a:solidFill>
                <a:latin typeface="Calibri" pitchFamily="34" charset="0"/>
              </a:rPr>
              <a:t>required</a:t>
            </a:r>
            <a:r>
              <a:rPr lang="es-419" sz="2000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endParaRPr lang="en-US" sz="2000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Calibri" pitchFamily="34" charset="0"/>
              </a:rPr>
              <a:t>Conservative CALOROC1A based on CMS H2GCROC: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>
                <a:latin typeface="Calibri" pitchFamily="34" charset="0"/>
              </a:rPr>
              <a:t>H2GCROC (ADC, TOT) analog/mixed reuse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>
                <a:latin typeface="Calibri" pitchFamily="34" charset="0"/>
              </a:rPr>
              <a:t>Back-end compatible with EIC + </a:t>
            </a:r>
            <a:r>
              <a:rPr lang="en-US" sz="1600" dirty="0" smtClean="0">
                <a:latin typeface="Calibri" pitchFamily="34" charset="0"/>
              </a:rPr>
              <a:t>zero-suppress</a:t>
            </a:r>
          </a:p>
          <a:p>
            <a:pPr marL="457200" lvl="1" indent="0"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Calibri" pitchFamily="34" charset="0"/>
              </a:rPr>
              <a:t>New CALOROC1B based on gain switching: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>
                <a:latin typeface="Calibri" pitchFamily="34" charset="0"/>
              </a:rPr>
              <a:t>New analog part without TOT (dynamic gain switching)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>
                <a:latin typeface="Calibri" pitchFamily="34" charset="0"/>
              </a:rPr>
              <a:t>Backend « à la HKROC »: auto-trigger, zero-suppress – EIC </a:t>
            </a:r>
            <a:r>
              <a:rPr lang="en-US" sz="1600" dirty="0" smtClean="0">
                <a:latin typeface="Calibri" pitchFamily="34" charset="0"/>
              </a:rPr>
              <a:t>compatible</a:t>
            </a:r>
            <a:endParaRPr lang="en-US" sz="1600" dirty="0"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C575702-9949-42CA-81FB-8C799787B4F9}"/>
              </a:ext>
            </a:extLst>
          </p:cNvPr>
          <p:cNvSpPr/>
          <p:nvPr/>
        </p:nvSpPr>
        <p:spPr>
          <a:xfrm>
            <a:off x="7840316" y="4734449"/>
            <a:ext cx="1694986" cy="782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CALOROC 1A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CMS front end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EIC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readout</a:t>
            </a: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 descr="Capture d’écran">
            <a:extLst>
              <a:ext uri="{FF2B5EF4-FFF2-40B4-BE49-F238E27FC236}">
                <a16:creationId xmlns:a16="http://schemas.microsoft.com/office/drawing/2014/main" id="{36951E18-CFEC-45CC-B874-7133701F7E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074" y="2754149"/>
            <a:ext cx="2681386" cy="1224752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998FE7B8-27D3-4AD2-8943-9BF5E8AF1176}"/>
              </a:ext>
            </a:extLst>
          </p:cNvPr>
          <p:cNvGrpSpPr/>
          <p:nvPr/>
        </p:nvGrpSpPr>
        <p:grpSpPr>
          <a:xfrm>
            <a:off x="10560499" y="2534146"/>
            <a:ext cx="1512165" cy="1439598"/>
            <a:chOff x="9365379" y="4399044"/>
            <a:chExt cx="1123109" cy="1420630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1B92E466-EC08-4E09-A98C-1253C1C75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379" y="4637968"/>
              <a:ext cx="1123109" cy="1181706"/>
            </a:xfrm>
            <a:prstGeom prst="rect">
              <a:avLst/>
            </a:prstGeom>
          </p:spPr>
        </p:pic>
        <p:sp>
          <p:nvSpPr>
            <p:cNvPr id="24" name="ZoneTexte 112">
              <a:extLst>
                <a:ext uri="{FF2B5EF4-FFF2-40B4-BE49-F238E27FC236}">
                  <a16:creationId xmlns:a16="http://schemas.microsoft.com/office/drawing/2014/main" id="{3706FEBB-60CE-473C-A523-DE35774D7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44166" y="4399044"/>
              <a:ext cx="504723" cy="26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fr-FR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HKROC</a:t>
              </a:r>
            </a:p>
          </p:txBody>
        </p:sp>
      </p:grpSp>
      <p:sp>
        <p:nvSpPr>
          <p:cNvPr id="25" name="ZoneTexte 112">
            <a:extLst>
              <a:ext uri="{FF2B5EF4-FFF2-40B4-BE49-F238E27FC236}">
                <a16:creationId xmlns:a16="http://schemas.microsoft.com/office/drawing/2014/main" id="{C1691E1C-BFDF-4DBF-9101-AECFADB60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183" y="2481981"/>
            <a:ext cx="8225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HGCROC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54060B41-A28E-4687-8373-87731680B18B}"/>
              </a:ext>
            </a:extLst>
          </p:cNvPr>
          <p:cNvCxnSpPr>
            <a:cxnSpLocks/>
          </p:cNvCxnSpPr>
          <p:nvPr/>
        </p:nvCxnSpPr>
        <p:spPr>
          <a:xfrm>
            <a:off x="8497334" y="4035076"/>
            <a:ext cx="0" cy="6431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42F7A757-CE61-412C-B30B-AB65EFFBAB11}"/>
              </a:ext>
            </a:extLst>
          </p:cNvPr>
          <p:cNvCxnSpPr>
            <a:cxnSpLocks/>
          </p:cNvCxnSpPr>
          <p:nvPr/>
        </p:nvCxnSpPr>
        <p:spPr>
          <a:xfrm>
            <a:off x="10876917" y="4035076"/>
            <a:ext cx="0" cy="6431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322C6245-0EED-44F7-A4E3-3CE6C93D3E80}"/>
              </a:ext>
            </a:extLst>
          </p:cNvPr>
          <p:cNvSpPr/>
          <p:nvPr/>
        </p:nvSpPr>
        <p:spPr>
          <a:xfrm>
            <a:off x="10377678" y="4729420"/>
            <a:ext cx="1694986" cy="782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CALOROC 1B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front end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EIC </a:t>
            </a:r>
            <a:r>
              <a:rPr lang="fr-F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readout</a:t>
            </a: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4D617D2-9386-40E4-85A0-0A3BA44B5621}"/>
              </a:ext>
            </a:extLst>
          </p:cNvPr>
          <p:cNvSpPr txBox="1"/>
          <p:nvPr/>
        </p:nvSpPr>
        <p:spPr>
          <a:xfrm>
            <a:off x="3179676" y="5887260"/>
            <a:ext cx="5832648" cy="71009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CALOROCs will share a common backend 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+ pin-pin compatibility 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D4EE29F7-8AFC-45B7-AAD5-9846C14C707C}"/>
              </a:ext>
            </a:extLst>
          </p:cNvPr>
          <p:cNvCxnSpPr>
            <a:cxnSpLocks/>
          </p:cNvCxnSpPr>
          <p:nvPr/>
        </p:nvCxnSpPr>
        <p:spPr>
          <a:xfrm flipH="1">
            <a:off x="8743422" y="4035076"/>
            <a:ext cx="1817074" cy="64319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D314990F-A832-4944-AAB0-6C9492FBE6C8}"/>
              </a:ext>
            </a:extLst>
          </p:cNvPr>
          <p:cNvCxnSpPr>
            <a:cxnSpLocks/>
          </p:cNvCxnSpPr>
          <p:nvPr/>
        </p:nvCxnSpPr>
        <p:spPr>
          <a:xfrm>
            <a:off x="8813756" y="4060706"/>
            <a:ext cx="1915752" cy="61745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6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>
            <a:extLst>
              <a:ext uri="{FF2B5EF4-FFF2-40B4-BE49-F238E27FC236}">
                <a16:creationId xmlns:a16="http://schemas.microsoft.com/office/drawing/2014/main" id="{CD06E8EC-42D6-4A67-9AEC-19CB705034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"/>
          <a:stretch/>
        </p:blipFill>
        <p:spPr>
          <a:xfrm>
            <a:off x="8935254" y="596756"/>
            <a:ext cx="3156459" cy="23042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CALOROC1A (based on H2GCROC)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DRD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2025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748" y="620688"/>
            <a:ext cx="10038692" cy="887941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latin typeface="Calibri" pitchFamily="34" charset="0"/>
              </a:rPr>
              <a:t>Reuse of analog front-end based on ADC/TOT and TOA: fully characterized *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>
                <a:latin typeface="Calibri" pitchFamily="34" charset="0"/>
              </a:rPr>
              <a:t>15 </a:t>
            </a:r>
            <a:r>
              <a:rPr lang="en-US" sz="1600" dirty="0" err="1">
                <a:latin typeface="Calibri" pitchFamily="34" charset="0"/>
              </a:rPr>
              <a:t>mW</a:t>
            </a:r>
            <a:r>
              <a:rPr lang="en-US" sz="1600" dirty="0">
                <a:latin typeface="Calibri" pitchFamily="34" charset="0"/>
              </a:rPr>
              <a:t> per channel  /  R	adiation performance / </a:t>
            </a:r>
            <a:r>
              <a:rPr lang="en-US" sz="1600" dirty="0" err="1">
                <a:latin typeface="Calibri" pitchFamily="34" charset="0"/>
              </a:rPr>
              <a:t>SiPM</a:t>
            </a:r>
            <a:r>
              <a:rPr lang="en-US" sz="1600" dirty="0">
                <a:latin typeface="Calibri" pitchFamily="34" charset="0"/>
              </a:rPr>
              <a:t> range 100-600 pF</a:t>
            </a:r>
          </a:p>
          <a:p>
            <a:pPr marL="457200" lvl="1" indent="0">
              <a:buNone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28598" y="4487517"/>
            <a:ext cx="98299" cy="124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60D85F9-F400-49A6-88DA-59996BDC18C4}"/>
              </a:ext>
            </a:extLst>
          </p:cNvPr>
          <p:cNvSpPr txBox="1"/>
          <p:nvPr/>
        </p:nvSpPr>
        <p:spPr>
          <a:xfrm>
            <a:off x="3358430" y="6365092"/>
            <a:ext cx="4969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* TWEPP 2023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https://doi.org/10.1088/1748-0221/19/04/C04005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C08A6BC-5A1F-4C3D-A19D-7AEEA7F67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21" y="1268760"/>
            <a:ext cx="4246803" cy="20620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DBE72FF-CB64-44D1-9A75-D977F0B77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488" y="2691664"/>
            <a:ext cx="916058" cy="449304"/>
          </a:xfrm>
          <a:prstGeom prst="rect">
            <a:avLst/>
          </a:prstGeom>
        </p:spPr>
      </p:pic>
      <p:sp>
        <p:nvSpPr>
          <p:cNvPr id="59" name="Rectangle 3">
            <a:extLst>
              <a:ext uri="{FF2B5EF4-FFF2-40B4-BE49-F238E27FC236}">
                <a16:creationId xmlns:a16="http://schemas.microsoft.com/office/drawing/2014/main" id="{AC95AFEF-759D-4BD2-9B61-2776EAA08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80" y="5799750"/>
            <a:ext cx="7011994" cy="50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000" kern="0" dirty="0">
                <a:latin typeface="Calibri" pitchFamily="34" charset="0"/>
              </a:rPr>
              <a:t>CALOROC1A will only update its back-end to be EIC compatible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758" y="3470284"/>
            <a:ext cx="3074242" cy="2714053"/>
          </a:xfrm>
          <a:prstGeom prst="rect">
            <a:avLst/>
          </a:prstGeom>
        </p:spPr>
      </p:pic>
      <p:grpSp>
        <p:nvGrpSpPr>
          <p:cNvPr id="30" name="Groupe 29"/>
          <p:cNvGrpSpPr/>
          <p:nvPr/>
        </p:nvGrpSpPr>
        <p:grpSpPr>
          <a:xfrm>
            <a:off x="334433" y="3845459"/>
            <a:ext cx="3297234" cy="1936241"/>
            <a:chOff x="4860032" y="1052736"/>
            <a:chExt cx="3297234" cy="1936241"/>
          </a:xfrm>
        </p:grpSpPr>
        <p:grpSp>
          <p:nvGrpSpPr>
            <p:cNvPr id="31" name="Groupe 30"/>
            <p:cNvGrpSpPr/>
            <p:nvPr/>
          </p:nvGrpSpPr>
          <p:grpSpPr>
            <a:xfrm>
              <a:off x="4860032" y="1052736"/>
              <a:ext cx="3297234" cy="1936241"/>
              <a:chOff x="5220072" y="1628800"/>
              <a:chExt cx="3923928" cy="2304256"/>
            </a:xfrm>
          </p:grpSpPr>
          <p:grpSp>
            <p:nvGrpSpPr>
              <p:cNvPr id="36" name="Groupe 35"/>
              <p:cNvGrpSpPr/>
              <p:nvPr/>
            </p:nvGrpSpPr>
            <p:grpSpPr>
              <a:xfrm>
                <a:off x="5220072" y="1628800"/>
                <a:ext cx="3923928" cy="2304256"/>
                <a:chOff x="4499992" y="1340768"/>
                <a:chExt cx="4644008" cy="2592288"/>
              </a:xfrm>
            </p:grpSpPr>
            <p:pic>
              <p:nvPicPr>
                <p:cNvPr id="38" name="Image 37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575" t="9099" b="44359"/>
                <a:stretch/>
              </p:blipFill>
              <p:spPr>
                <a:xfrm>
                  <a:off x="4716016" y="1340768"/>
                  <a:ext cx="4427984" cy="2376264"/>
                </a:xfrm>
                <a:prstGeom prst="rect">
                  <a:avLst/>
                </a:prstGeom>
              </p:spPr>
            </p:pic>
            <p:pic>
              <p:nvPicPr>
                <p:cNvPr id="39" name="Image 38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575" t="95130" b="639"/>
                <a:stretch/>
              </p:blipFill>
              <p:spPr>
                <a:xfrm>
                  <a:off x="4698231" y="3717032"/>
                  <a:ext cx="4427984" cy="216024"/>
                </a:xfrm>
                <a:prstGeom prst="rect">
                  <a:avLst/>
                </a:prstGeom>
              </p:spPr>
            </p:pic>
            <p:pic>
              <p:nvPicPr>
                <p:cNvPr id="40" name="Image 39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590" r="97638" b="44868"/>
                <a:stretch/>
              </p:blipFill>
              <p:spPr>
                <a:xfrm>
                  <a:off x="4499992" y="1340768"/>
                  <a:ext cx="216024" cy="2376264"/>
                </a:xfrm>
                <a:prstGeom prst="rect">
                  <a:avLst/>
                </a:prstGeom>
              </p:spPr>
            </p:pic>
          </p:grpSp>
          <p:pic>
            <p:nvPicPr>
              <p:cNvPr id="37" name="Image 36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233" t="10539" r="38527" b="81524"/>
              <a:stretch/>
            </p:blipFill>
            <p:spPr>
              <a:xfrm>
                <a:off x="5775017" y="1674485"/>
                <a:ext cx="708434" cy="630377"/>
              </a:xfrm>
              <a:prstGeom prst="rect">
                <a:avLst/>
              </a:prstGeom>
            </p:spPr>
          </p:pic>
        </p:grpSp>
        <p:sp>
          <p:nvSpPr>
            <p:cNvPr id="32" name="Rectangle 31"/>
            <p:cNvSpPr/>
            <p:nvPr/>
          </p:nvSpPr>
          <p:spPr>
            <a:xfrm>
              <a:off x="5860505" y="1109956"/>
              <a:ext cx="96923" cy="1281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824712" y="1230358"/>
              <a:ext cx="96923" cy="1281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813987" y="1399686"/>
              <a:ext cx="96923" cy="1281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7" t="10539" r="36311" b="81528"/>
            <a:stretch/>
          </p:blipFill>
          <p:spPr>
            <a:xfrm>
              <a:off x="5875916" y="1090633"/>
              <a:ext cx="45719" cy="529443"/>
            </a:xfrm>
            <a:prstGeom prst="rect">
              <a:avLst/>
            </a:prstGeom>
          </p:spPr>
        </p:pic>
      </p:grpSp>
      <p:pic>
        <p:nvPicPr>
          <p:cNvPr id="42" name="Imag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24" y="1607279"/>
            <a:ext cx="4538840" cy="40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0AA826D-55F3-4C6F-9368-3F070BD6F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44"/>
          <a:stretch/>
        </p:blipFill>
        <p:spPr>
          <a:xfrm>
            <a:off x="5087888" y="812584"/>
            <a:ext cx="6987013" cy="561336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CALOROC1B: </a:t>
            </a:r>
            <a:r>
              <a:rPr lang="fr-FR" b="0" dirty="0" err="1"/>
              <a:t>Chosen</a:t>
            </a:r>
            <a:r>
              <a:rPr lang="fr-FR" b="0" dirty="0"/>
              <a:t> architecture </a:t>
            </a:r>
            <a:endParaRPr lang="fr-FR" sz="18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E3C7F3D4-3287-42AA-83D1-BBF72C99AE52}" type="slidenum">
              <a:rPr lang="fr-FR" smtClean="0"/>
              <a:t>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722E52-A8CE-4434-87AE-6AC7A8889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DRD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2025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B25712D-E89E-49CC-AAFD-6A1068D85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" y="620688"/>
            <a:ext cx="636628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000" kern="0" dirty="0">
                <a:latin typeface="Calibri" pitchFamily="34" charset="0"/>
              </a:rPr>
              <a:t>New dynamic frontend with switched gain: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High gain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2x medium gain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Low Gain</a:t>
            </a:r>
          </a:p>
          <a:p>
            <a:pPr marL="457200" lvl="1" indent="0">
              <a:buNone/>
            </a:pPr>
            <a:endParaRPr lang="en-US" sz="1600" kern="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kern="0" dirty="0">
                <a:latin typeface="Calibri" pitchFamily="34" charset="0"/>
              </a:rPr>
              <a:t>Reuse CMS-H2GCROC ADCs and TDCs: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10-bit 40 MHz ADC (Krakow)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25 </a:t>
            </a:r>
            <a:r>
              <a:rPr lang="en-US" sz="1600" kern="0" dirty="0" err="1">
                <a:latin typeface="Calibri" pitchFamily="34" charset="0"/>
              </a:rPr>
              <a:t>ps</a:t>
            </a:r>
            <a:r>
              <a:rPr lang="en-US" sz="1600" kern="0" dirty="0">
                <a:latin typeface="Calibri" pitchFamily="34" charset="0"/>
              </a:rPr>
              <a:t> TDC (</a:t>
            </a:r>
            <a:r>
              <a:rPr lang="en-US" sz="1600" kern="0" dirty="0" err="1">
                <a:latin typeface="Calibri" pitchFamily="34" charset="0"/>
              </a:rPr>
              <a:t>Saclay</a:t>
            </a:r>
            <a:r>
              <a:rPr lang="en-US" sz="1600" kern="0" dirty="0">
                <a:latin typeface="Calibri" pitchFamily="34" charset="0"/>
              </a:rPr>
              <a:t>)</a:t>
            </a:r>
          </a:p>
          <a:p>
            <a:pPr lvl="1">
              <a:buFont typeface="Wingdings" pitchFamily="2" charset="2"/>
              <a:buChar char="q"/>
            </a:pPr>
            <a:endParaRPr lang="en-US" sz="1600" kern="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kern="0" dirty="0">
                <a:latin typeface="Calibri" pitchFamily="34" charset="0"/>
              </a:rPr>
              <a:t>Shared CALOROCs backend</a:t>
            </a:r>
          </a:p>
          <a:p>
            <a:pPr marL="457200" lvl="1" indent="0">
              <a:buNone/>
            </a:pPr>
            <a:endParaRPr lang="en-US" sz="1600" kern="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kern="0" dirty="0">
                <a:latin typeface="Calibri" pitchFamily="34" charset="0"/>
              </a:rPr>
              <a:t>Common specifications: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 err="1">
                <a:solidFill>
                  <a:srgbClr val="0000FF"/>
                </a:solidFill>
                <a:latin typeface="Calibri" pitchFamily="34" charset="0"/>
              </a:rPr>
              <a:t>SiPM</a:t>
            </a:r>
            <a:r>
              <a:rPr lang="en-US" sz="1600" kern="0" dirty="0">
                <a:solidFill>
                  <a:srgbClr val="0000FF"/>
                </a:solidFill>
                <a:latin typeface="Calibri" pitchFamily="34" charset="0"/>
              </a:rPr>
              <a:t> from 500 pF to 2.5 - 10 </a:t>
            </a:r>
            <a:r>
              <a:rPr lang="en-US" sz="1600" kern="0" dirty="0" err="1">
                <a:solidFill>
                  <a:srgbClr val="0000FF"/>
                </a:solidFill>
                <a:latin typeface="Calibri" pitchFamily="34" charset="0"/>
              </a:rPr>
              <a:t>nF</a:t>
            </a:r>
            <a:endParaRPr lang="en-US" sz="1600" kern="0" dirty="0">
              <a:solidFill>
                <a:srgbClr val="0000FF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~ </a:t>
            </a:r>
            <a:r>
              <a:rPr lang="en-US" sz="1600" kern="0" dirty="0" smtClean="0">
                <a:latin typeface="Calibri" pitchFamily="34" charset="0"/>
              </a:rPr>
              <a:t>10 </a:t>
            </a:r>
            <a:r>
              <a:rPr lang="en-US" sz="1600" kern="0" dirty="0" err="1">
                <a:latin typeface="Calibri" pitchFamily="34" charset="0"/>
              </a:rPr>
              <a:t>mW</a:t>
            </a:r>
            <a:r>
              <a:rPr lang="en-US" sz="1600" kern="0" dirty="0">
                <a:latin typeface="Calibri" pitchFamily="34" charset="0"/>
              </a:rPr>
              <a:t>/channel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CMS HL-LHC Radiation level 200 </a:t>
            </a:r>
            <a:r>
              <a:rPr lang="en-US" sz="1600" kern="0" dirty="0" err="1">
                <a:latin typeface="Calibri" pitchFamily="34" charset="0"/>
              </a:rPr>
              <a:t>Mrad</a:t>
            </a:r>
            <a:endParaRPr lang="en-US" sz="1600" kern="0" dirty="0">
              <a:latin typeface="Calibri" pitchFamily="34" charset="0"/>
            </a:endParaRPr>
          </a:p>
          <a:p>
            <a:pPr marL="457200" lvl="1" indent="0">
              <a:buNone/>
            </a:pPr>
            <a:endParaRPr lang="en-US" sz="16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CALOROC1B: Charge and time simulations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E3C7F3D4-3287-42AA-83D1-BBF72C99AE52}" type="slidenum">
              <a:rPr lang="fr-FR" smtClean="0"/>
              <a:t>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8482ED8-823C-4FEE-AAF6-DC080724C5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DRD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2025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201C508-6AA9-4F7C-A1EB-33EB81B388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4"/>
          <a:stretch/>
        </p:blipFill>
        <p:spPr>
          <a:xfrm>
            <a:off x="191344" y="1816634"/>
            <a:ext cx="5530302" cy="4564694"/>
          </a:xfrm>
          <a:prstGeom prst="rect">
            <a:avLst/>
          </a:prstGeom>
        </p:spPr>
      </p:pic>
      <p:pic>
        <p:nvPicPr>
          <p:cNvPr id="10" name="Espace réservé du contenu 5">
            <a:extLst>
              <a:ext uri="{FF2B5EF4-FFF2-40B4-BE49-F238E27FC236}">
                <a16:creationId xmlns:a16="http://schemas.microsoft.com/office/drawing/2014/main" id="{9CD0502C-E425-4D4E-9BE6-F9493CB03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7230" r="41403" b="3566"/>
          <a:stretch/>
        </p:blipFill>
        <p:spPr>
          <a:xfrm>
            <a:off x="6240016" y="1970631"/>
            <a:ext cx="5256584" cy="4410697"/>
          </a:xfr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FCA9ACC2-8829-49A1-8DCA-9E7FD245A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" y="620688"/>
            <a:ext cx="1198290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000" kern="0" dirty="0">
                <a:latin typeface="Calibri" pitchFamily="34" charset="0"/>
              </a:rPr>
              <a:t>Waveform for HG on the left + gain switching on the right: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kern="0" dirty="0">
                <a:latin typeface="Calibri" pitchFamily="34" charset="0"/>
              </a:rPr>
              <a:t>Example with Cd of 10 </a:t>
            </a:r>
            <a:r>
              <a:rPr lang="en-US" sz="1600" kern="0" dirty="0" err="1">
                <a:latin typeface="Calibri" pitchFamily="34" charset="0"/>
              </a:rPr>
              <a:t>nF</a:t>
            </a:r>
            <a:endParaRPr lang="en-US" sz="16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CALOROC1B</a:t>
            </a:r>
            <a:r>
              <a:rPr lang="fr-FR" b="0" dirty="0" smtClean="0"/>
              <a:t>: </a:t>
            </a:r>
            <a:r>
              <a:rPr lang="fr-FR" b="0" dirty="0" err="1" smtClean="0"/>
              <a:t>Linearity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DRD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Calo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2025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71A504-AE2C-4488-80ED-9ED6A4A5747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" y="754329"/>
            <a:ext cx="12131217" cy="58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MEGA">
  <a:themeElements>
    <a:clrScheme name="omeg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meg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meg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eg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eg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omega2013</Template>
  <TotalTime>125469</TotalTime>
  <Words>1135</Words>
  <Application>Microsoft Office PowerPoint</Application>
  <PresentationFormat>Grand écran</PresentationFormat>
  <Paragraphs>225</Paragraphs>
  <Slides>17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MS PGothic</vt:lpstr>
      <vt:lpstr>Arial</vt:lpstr>
      <vt:lpstr>Bryant Medium Compressed</vt:lpstr>
      <vt:lpstr>Calibri</vt:lpstr>
      <vt:lpstr>Cambria Math</vt:lpstr>
      <vt:lpstr>Noto Sans Symbols</vt:lpstr>
      <vt:lpstr>Wingdings</vt:lpstr>
      <vt:lpstr>OMEGA</vt:lpstr>
      <vt:lpstr>1_OMEGA</vt:lpstr>
      <vt:lpstr>8_OMEGA</vt:lpstr>
      <vt:lpstr>1_BNL</vt:lpstr>
      <vt:lpstr>  CALOROC for SiPM readout  EIC calorimetry  EIC France 2025  2 - April  </vt:lpstr>
      <vt:lpstr>Calorimetry at ePIC</vt:lpstr>
      <vt:lpstr>From H2GCROC to CALOROC</vt:lpstr>
      <vt:lpstr>ROC chips standard structure</vt:lpstr>
      <vt:lpstr>What is CALOROC ?</vt:lpstr>
      <vt:lpstr>CALOROC1A (based on H2GCROC)</vt:lpstr>
      <vt:lpstr>CALOROC1B: Chosen architecture </vt:lpstr>
      <vt:lpstr>CALOROC1B: Charge and time simulations</vt:lpstr>
      <vt:lpstr>CALOROC1B: Linearity</vt:lpstr>
      <vt:lpstr>CALOROC1B: Linearity error</vt:lpstr>
      <vt:lpstr>CALOROC1B: Timing precision</vt:lpstr>
      <vt:lpstr>CALOROC1B: SiPM vs SNR</vt:lpstr>
      <vt:lpstr>CALOROC1B: Dynamic range and resolution</vt:lpstr>
      <vt:lpstr>CALOROC1C (based on HGCROC)</vt:lpstr>
      <vt:lpstr>CALOROC1C (based on HGCROC)</vt:lpstr>
      <vt:lpstr>CALOROCs: block diagram and interfaces</vt:lpstr>
      <vt:lpstr>Conclusion</vt:lpstr>
    </vt:vector>
  </TitlesOfParts>
  <Company>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OMEGA</dc:creator>
  <cp:lastModifiedBy>Pedro</cp:lastModifiedBy>
  <cp:revision>1962</cp:revision>
  <cp:lastPrinted>2020-01-21T09:58:18Z</cp:lastPrinted>
  <dcterms:created xsi:type="dcterms:W3CDTF">2013-06-17T16:24:05Z</dcterms:created>
  <dcterms:modified xsi:type="dcterms:W3CDTF">2025-04-01T18:08:41Z</dcterms:modified>
</cp:coreProperties>
</file>