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_rels/.rels" ContentType="application/vnd.openxmlformats-package.relationship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2.xml" ContentType="application/vnd.openxmlformats-officedocument.theme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_rels/presentation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_rels/slideLayout7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media/image1.png" ContentType="image/png"/>
  <Override PartName="/ppt/media/image67.png" ContentType="image/png"/>
  <Override PartName="/ppt/media/image38.jpeg" ContentType="image/jpeg"/>
  <Override PartName="/ppt/media/image53.png" ContentType="image/png"/>
  <Override PartName="/ppt/media/image44.png" ContentType="image/png"/>
  <Override PartName="/ppt/media/image5.jpeg" ContentType="image/jpeg"/>
  <Override PartName="/ppt/media/image48.png" ContentType="image/png"/>
  <Override PartName="/ppt/media/image33.jpeg" ContentType="image/jpeg"/>
  <Override PartName="/ppt/media/image6.jpeg" ContentType="image/jpeg"/>
  <Override PartName="/ppt/media/image58.png" ContentType="image/png"/>
  <Override PartName="/ppt/media/image18.svg" ContentType="image/svg"/>
  <Override PartName="/ppt/media/image39.png" ContentType="image/png"/>
  <Override PartName="/ppt/media/image15.png" ContentType="image/png"/>
  <Override PartName="/ppt/media/image90.png" ContentType="image/png"/>
  <Override PartName="/ppt/media/image29.png" ContentType="image/png"/>
  <Override PartName="/ppt/media/image47.jpeg" ContentType="image/jpeg"/>
  <Override PartName="/ppt/media/image70.png" ContentType="image/png"/>
  <Override PartName="/ppt/media/image17.png" ContentType="image/png"/>
  <Override PartName="/ppt/media/image11.png" ContentType="image/png"/>
  <Override PartName="/ppt/media/image4.png" ContentType="image/png"/>
  <Override PartName="/ppt/media/image35.png" ContentType="image/png"/>
  <Override PartName="/ppt/media/image12.jpeg" ContentType="image/jpeg"/>
  <Override PartName="/ppt/media/image7.png" ContentType="image/png"/>
  <Override PartName="/ppt/media/image2.png" ContentType="image/png"/>
  <Override PartName="/ppt/media/image68.png" ContentType="image/png"/>
  <Override PartName="/ppt/media/image19.png" ContentType="image/png"/>
  <Override PartName="/ppt/media/image10.gif" ContentType="image/gif"/>
  <Override PartName="/ppt/media/image88.png" ContentType="image/png"/>
  <Override PartName="/ppt/media/image21.svg" ContentType="image/svg"/>
  <Override PartName="/ppt/media/image36.png" ContentType="image/png"/>
  <Override PartName="/ppt/media/image41.png" ContentType="image/png"/>
  <Override PartName="/ppt/media/image14.jpeg" ContentType="image/jpeg"/>
  <Override PartName="/ppt/media/image8.gif" ContentType="image/gif"/>
  <Override PartName="/ppt/media/image20.png" ContentType="image/png"/>
  <Override PartName="/ppt/media/image79.png" ContentType="image/png"/>
  <Override PartName="/ppt/media/image16.png" ContentType="image/png"/>
  <Override PartName="/ppt/media/image9.png" ContentType="image/png"/>
  <Override PartName="/ppt/media/image9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13.jpeg" ContentType="image/jpeg"/>
  <Override PartName="/ppt/media/image25.png" ContentType="image/png"/>
  <Override PartName="/ppt/media/image26.emf" ContentType="image/x-emf"/>
  <Override PartName="/ppt/media/image3.png" ContentType="image/png"/>
  <Override PartName="/ppt/media/image69.png" ContentType="image/png"/>
  <Override PartName="/ppt/media/image30.png" ContentType="image/png"/>
  <Override PartName="/ppt/media/image89.png" ContentType="image/png"/>
  <Override PartName="/ppt/media/image32.jpeg" ContentType="image/jpeg"/>
  <Override PartName="/ppt/media/image34.jpeg" ContentType="image/jpeg"/>
  <Override PartName="/ppt/media/image46.png" ContentType="image/png"/>
  <Override PartName="/ppt/media/image40.png" ContentType="image/png"/>
  <Override PartName="/ppt/media/image42.png" ContentType="image/png"/>
  <Override PartName="/ppt/media/image43.png" ContentType="image/png"/>
  <Override PartName="/ppt/media/image45.png" ContentType="image/png"/>
  <Override PartName="/ppt/media/image50.png" ContentType="image/png"/>
  <Override PartName="/ppt/media/image51.png" ContentType="image/png"/>
  <Override PartName="/ppt/media/image52.png" ContentType="image/png"/>
  <Override PartName="/ppt/media/image54.png" ContentType="image/png"/>
  <Override PartName="/ppt/media/image55.png" ContentType="image/png"/>
  <Override PartName="/ppt/media/image56.png" ContentType="image/png"/>
  <Override PartName="/ppt/media/image57.png" ContentType="image/png"/>
  <Override PartName="/ppt/media/image59.png" ContentType="image/png"/>
  <Override PartName="/ppt/media/image27.png" ContentType="image/png"/>
  <Override PartName="/ppt/media/image60.png" ContentType="image/png"/>
  <Override PartName="/ppt/media/image28.png" ContentType="image/png"/>
  <Override PartName="/ppt/media/image61.png" ContentType="image/png"/>
  <Override PartName="/ppt/media/image62.png" ContentType="image/png"/>
  <Override PartName="/ppt/media/image63.png" ContentType="image/png"/>
  <Override PartName="/ppt/media/image64.png" ContentType="image/png"/>
  <Override PartName="/ppt/media/image71.png" ContentType="image/png"/>
  <Override PartName="/ppt/media/image72.png" ContentType="image/png"/>
  <Override PartName="/ppt/media/image73.png" ContentType="image/png"/>
  <Override PartName="/ppt/media/image74.png" ContentType="image/png"/>
  <Override PartName="/ppt/media/image75.png" ContentType="image/png"/>
  <Override PartName="/ppt/media/image76.png" ContentType="image/png"/>
  <Override PartName="/ppt/media/image65.png" ContentType="image/png"/>
  <Override PartName="/ppt/media/image80.png" ContentType="image/png"/>
  <Override PartName="/ppt/media/image66.png" ContentType="image/png"/>
  <Override PartName="/ppt/media/image81.png" ContentType="image/png"/>
  <Override PartName="/ppt/media/image49.png" ContentType="image/png"/>
  <Override PartName="/ppt/media/image82.png" ContentType="image/png"/>
  <Override PartName="/ppt/media/image77.png" ContentType="image/png"/>
  <Override PartName="/ppt/media/image37.png" ContentType="image/png"/>
  <Override PartName="/ppt/media/image92.emf" ContentType="image/x-emf"/>
  <Override PartName="/ppt/media/image83.png" ContentType="image/png"/>
  <Override PartName="/ppt/media/image78.png" ContentType="image/png"/>
  <Override PartName="/ppt/media/image31.png" ContentType="image/png"/>
  <Override PartName="/ppt/media/image84.png" ContentType="image/png"/>
  <Override PartName="/ppt/media/image85.png" ContentType="image/png"/>
  <Override PartName="/ppt/media/image86.png" ContentType="image/png"/>
  <Override PartName="/ppt/media/image87.png" ContentType="image/png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4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5.xml" ContentType="application/vnd.openxmlformats-officedocument.presentationml.slide+xml"/>
  <Override PartName="/ppt/slides/_rels/slide15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9.xml.rels" ContentType="application/vnd.openxmlformats-package.relationships+xml"/>
  <Override PartName="/ppt/slides/_rels/slide12.xml.rels" ContentType="application/vnd.openxmlformats-package.relationships+xml"/>
  <Override PartName="/ppt/slides/_rels/slide8.xml.rels" ContentType="application/vnd.openxmlformats-package.relationships+xml"/>
  <Override PartName="/ppt/slides/_rels/slide11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2.xml.rels" ContentType="application/vnd.openxmlformats-package.relationships+xml"/>
  <Override PartName="/ppt/slides/_rels/slide16.xml.rels" ContentType="application/vnd.openxmlformats-package.relationships+xml"/>
  <Override PartName="/ppt/slides/_rels/slide7.xml.rels" ContentType="application/vnd.openxmlformats-package.relationships+xml"/>
  <Override PartName="/ppt/slides/_rels/slide10.xml.rels" ContentType="application/vnd.openxmlformats-package.relationships+xml"/>
  <Override PartName="/ppt/slides/_rels/slide1.xml.rels" ContentType="application/vnd.openxmlformats-package.relationships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s/slide14.xml" ContentType="application/vnd.openxmlformats-officedocument.presentationml.slide+xml"/>
  <Override PartName="/ppt/slides/slide7.xml" ContentType="application/vnd.openxmlformats-officedocument.presentationml.slide+xml"/>
  <Override PartName="/ppt/slides/slide15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5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</p:sldIdLst>
  <p:sldSz cx="10080625" cy="5670550"/>
  <p:notesSz cx="7556500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MyAIDA-2023-10_Opti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151200" y="77760"/>
            <a:ext cx="9810360" cy="79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1" lang="en-GB" sz="2700" strike="noStrike" u="none">
              <a:solidFill>
                <a:srgbClr val="ffffff"/>
              </a:solidFill>
              <a:effectLst/>
              <a:uFillTx/>
              <a:latin typeface="Optima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145080" y="1189800"/>
            <a:ext cx="3152160" cy="1950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035"/>
              </a:spcAft>
              <a:buNone/>
            </a:pPr>
            <a:endParaRPr b="1" lang="en-GB" sz="1800" strike="noStrike" u="none">
              <a:solidFill>
                <a:srgbClr val="234173"/>
              </a:solidFill>
              <a:effectLst/>
              <a:uFillTx/>
              <a:latin typeface="Optima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3455280" y="1189800"/>
            <a:ext cx="3152160" cy="1950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035"/>
              </a:spcAft>
              <a:buNone/>
            </a:pPr>
            <a:endParaRPr b="1" lang="en-GB" sz="1800" strike="noStrike" u="none">
              <a:solidFill>
                <a:srgbClr val="234173"/>
              </a:solidFill>
              <a:effectLst/>
              <a:uFillTx/>
              <a:latin typeface="Optima"/>
            </a:endParaRPr>
          </a:p>
        </p:txBody>
      </p:sp>
      <p:sp>
        <p:nvSpPr>
          <p:cNvPr id="9" name="PlaceHolder 4"/>
          <p:cNvSpPr>
            <a:spLocks noGrp="1"/>
          </p:cNvSpPr>
          <p:nvPr>
            <p:ph/>
          </p:nvPr>
        </p:nvSpPr>
        <p:spPr>
          <a:xfrm>
            <a:off x="6765480" y="1189800"/>
            <a:ext cx="3152160" cy="1950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035"/>
              </a:spcAft>
              <a:buNone/>
            </a:pPr>
            <a:endParaRPr b="1" lang="en-GB" sz="1800" strike="noStrike" u="none">
              <a:solidFill>
                <a:srgbClr val="234173"/>
              </a:solidFill>
              <a:effectLst/>
              <a:uFillTx/>
              <a:latin typeface="Optima"/>
            </a:endParaRPr>
          </a:p>
        </p:txBody>
      </p:sp>
      <p:sp>
        <p:nvSpPr>
          <p:cNvPr id="10" name="PlaceHolder 5"/>
          <p:cNvSpPr>
            <a:spLocks noGrp="1"/>
          </p:cNvSpPr>
          <p:nvPr>
            <p:ph/>
          </p:nvPr>
        </p:nvSpPr>
        <p:spPr>
          <a:xfrm>
            <a:off x="145080" y="3326040"/>
            <a:ext cx="3152160" cy="1950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035"/>
              </a:spcAft>
              <a:buNone/>
            </a:pPr>
            <a:endParaRPr b="1" lang="en-GB" sz="1800" strike="noStrike" u="none">
              <a:solidFill>
                <a:srgbClr val="234173"/>
              </a:solidFill>
              <a:effectLst/>
              <a:uFillTx/>
              <a:latin typeface="Optima"/>
            </a:endParaRPr>
          </a:p>
        </p:txBody>
      </p:sp>
      <p:sp>
        <p:nvSpPr>
          <p:cNvPr id="11" name="PlaceHolder 6"/>
          <p:cNvSpPr>
            <a:spLocks noGrp="1"/>
          </p:cNvSpPr>
          <p:nvPr>
            <p:ph/>
          </p:nvPr>
        </p:nvSpPr>
        <p:spPr>
          <a:xfrm>
            <a:off x="3455280" y="3326040"/>
            <a:ext cx="3152160" cy="1950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035"/>
              </a:spcAft>
              <a:buNone/>
            </a:pPr>
            <a:endParaRPr b="1" lang="en-GB" sz="1800" strike="noStrike" u="none">
              <a:solidFill>
                <a:srgbClr val="234173"/>
              </a:solidFill>
              <a:effectLst/>
              <a:uFillTx/>
              <a:latin typeface="Optima"/>
            </a:endParaRPr>
          </a:p>
        </p:txBody>
      </p:sp>
      <p:sp>
        <p:nvSpPr>
          <p:cNvPr id="12" name="PlaceHolder 7"/>
          <p:cNvSpPr>
            <a:spLocks noGrp="1"/>
          </p:cNvSpPr>
          <p:nvPr>
            <p:ph/>
          </p:nvPr>
        </p:nvSpPr>
        <p:spPr>
          <a:xfrm>
            <a:off x="6765480" y="3326040"/>
            <a:ext cx="3152160" cy="1950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035"/>
              </a:spcAft>
              <a:buNone/>
            </a:pPr>
            <a:endParaRPr b="1" lang="en-GB" sz="1800" strike="noStrike" u="none">
              <a:solidFill>
                <a:srgbClr val="234173"/>
              </a:solidFill>
              <a:effectLst/>
              <a:uFillTx/>
              <a:latin typeface="Optima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BE8289EA-9428-4996-815B-70E22F458AFD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mediaAndTx" preserve="1">
  <p:cSld name="MyAIDA-2023-10_Opti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B55BDAD1-3643-4A82-8907-D5B750F30E7B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MyAIDA-2023-10_Opti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151200" y="77760"/>
            <a:ext cx="9810360" cy="79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1" lang="en-GB" sz="2700" strike="noStrike" u="none">
              <a:solidFill>
                <a:srgbClr val="ffffff"/>
              </a:solidFill>
              <a:effectLst/>
              <a:uFillTx/>
              <a:latin typeface="Optima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/>
          </p:nvPr>
        </p:nvSpPr>
        <p:spPr>
          <a:xfrm>
            <a:off x="145080" y="1189800"/>
            <a:ext cx="4777560" cy="408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035"/>
              </a:spcAft>
              <a:buNone/>
            </a:pPr>
            <a:endParaRPr b="1" lang="en-GB" sz="1800" strike="noStrike" u="none">
              <a:solidFill>
                <a:srgbClr val="234173"/>
              </a:solidFill>
              <a:effectLst/>
              <a:uFillTx/>
              <a:latin typeface="Optima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/>
          </p:nvPr>
        </p:nvSpPr>
        <p:spPr>
          <a:xfrm>
            <a:off x="5162040" y="1189800"/>
            <a:ext cx="4777560" cy="408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035"/>
              </a:spcAft>
              <a:buNone/>
            </a:pPr>
            <a:endParaRPr b="1" lang="en-GB" sz="1800" strike="noStrike" u="none">
              <a:solidFill>
                <a:srgbClr val="234173"/>
              </a:solidFill>
              <a:effectLst/>
              <a:uFillTx/>
              <a:latin typeface="Optima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29D30BB-E2F2-488B-B8CF-6B5C195CA7B2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MyAIDA-2023-10_Opti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151200" y="77760"/>
            <a:ext cx="9810360" cy="79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1" lang="en-GB" sz="2700" strike="noStrike" u="none">
              <a:solidFill>
                <a:srgbClr val="ffffff"/>
              </a:solidFill>
              <a:effectLst/>
              <a:uFillTx/>
              <a:latin typeface="Optima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145080" y="1189800"/>
            <a:ext cx="9790200" cy="408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035"/>
              </a:spcAft>
              <a:buNone/>
            </a:pPr>
            <a:endParaRPr b="1" lang="en-GB" sz="1800" strike="noStrike" u="none">
              <a:solidFill>
                <a:srgbClr val="234173"/>
              </a:solidFill>
              <a:effectLst/>
              <a:uFillTx/>
              <a:latin typeface="Optima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6AA6DD6-B1DB-40F2-908E-AA6B48FB2044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MyAIDA-2023-10_Opti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DD150B1-9319-43B5-B8D3-7449B9872187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MyAIDA-2023-10_Opti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51200" y="77760"/>
            <a:ext cx="9810360" cy="79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1" lang="en-GB" sz="2700" strike="noStrike" u="none">
              <a:solidFill>
                <a:srgbClr val="ffffff"/>
              </a:solidFill>
              <a:effectLst/>
              <a:uFillTx/>
              <a:latin typeface="Optima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FAADA09-989D-4EF5-A5FB-A74399A73FC0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151200" y="77760"/>
            <a:ext cx="9810360" cy="79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1" lang="en-GB" sz="2700" strike="noStrike" u="none">
              <a:solidFill>
                <a:srgbClr val="ffffff"/>
              </a:solidFill>
              <a:effectLst/>
              <a:uFillTx/>
              <a:latin typeface="Optima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subTitle"/>
          </p:nvPr>
        </p:nvSpPr>
        <p:spPr>
          <a:xfrm>
            <a:off x="145080" y="1189800"/>
            <a:ext cx="9790200" cy="408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b="1" lang="fr-FR" sz="3200" strike="noStrike" u="none">
              <a:solidFill>
                <a:srgbClr val="000000"/>
              </a:solidFill>
              <a:effectLst/>
              <a:uFillTx/>
              <a:latin typeface="DejaVu Sans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BAD73E36-14C5-453A-AD6C-381DB47C8FC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hyperlink" Target="mailto:Vincent.Boudry@in2p3.fr" TargetMode="External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7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"/>
          <p:cNvSpPr/>
          <p:nvPr/>
        </p:nvSpPr>
        <p:spPr>
          <a:xfrm>
            <a:off x="0" y="360"/>
            <a:ext cx="10077480" cy="944280"/>
          </a:xfrm>
          <a:prstGeom prst="roundRect">
            <a:avLst>
              <a:gd name="adj" fmla="val 125"/>
            </a:avLst>
          </a:prstGeom>
          <a:solidFill>
            <a:srgbClr val="005a9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fr-FR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" name="PlaceHolder 1"/>
          <p:cNvSpPr>
            <a:spLocks noGrp="1"/>
          </p:cNvSpPr>
          <p:nvPr>
            <p:ph type="title"/>
          </p:nvPr>
        </p:nvSpPr>
        <p:spPr>
          <a:xfrm>
            <a:off x="151200" y="77760"/>
            <a:ext cx="9810360" cy="79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1" lang="en-GB" sz="2700" strike="noStrike" u="none">
                <a:solidFill>
                  <a:srgbClr val="ffffff"/>
                </a:solidFill>
                <a:effectLst/>
                <a:uFillTx/>
                <a:latin typeface="Optima"/>
              </a:rPr>
              <a:t>Cliquez pour éditer le format du texte-titre</a:t>
            </a:r>
            <a:endParaRPr b="1" lang="en-GB" sz="2700" strike="noStrike" u="none">
              <a:solidFill>
                <a:srgbClr val="ffffff"/>
              </a:solidFill>
              <a:effectLst/>
              <a:uFillTx/>
              <a:latin typeface="Optima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145080" y="1189800"/>
            <a:ext cx="9790200" cy="408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035"/>
              </a:spcAft>
            </a:pPr>
            <a:r>
              <a:rPr b="1" lang="en-GB" sz="1800" strike="noStrike" u="none">
                <a:solidFill>
                  <a:srgbClr val="234173"/>
                </a:solidFill>
                <a:effectLst/>
                <a:uFillTx/>
                <a:latin typeface="Optima"/>
              </a:rPr>
              <a:t>Cliquez pour éditer le format du plan de texte</a:t>
            </a:r>
            <a:endParaRPr b="1" lang="en-GB" sz="1800" strike="noStrike" u="none">
              <a:solidFill>
                <a:srgbClr val="234173"/>
              </a:solidFill>
              <a:effectLst/>
              <a:uFillTx/>
              <a:latin typeface="Optima"/>
            </a:endParaRPr>
          </a:p>
          <a:p>
            <a:pPr lvl="1" marL="432000" indent="-216000">
              <a:spcAft>
                <a:spcPts val="842"/>
              </a:spcAft>
              <a:buClr>
                <a:srgbClr val="000000"/>
              </a:buClr>
              <a:buFont typeface="Times New Roman"/>
              <a:buChar char="–"/>
            </a:pPr>
            <a:r>
              <a:rPr b="0" lang="en-GB" sz="1650" strike="noStrike" u="none">
                <a:solidFill>
                  <a:srgbClr val="0084d1"/>
                </a:solidFill>
                <a:effectLst/>
                <a:uFillTx/>
                <a:latin typeface="Optima"/>
              </a:rPr>
              <a:t>Second niveau de plan</a:t>
            </a:r>
            <a:endParaRPr b="0" lang="en-GB" sz="1650" strike="noStrike" u="none">
              <a:solidFill>
                <a:srgbClr val="0084d1"/>
              </a:solidFill>
              <a:effectLst/>
              <a:uFillTx/>
              <a:latin typeface="Optima"/>
            </a:endParaRPr>
          </a:p>
          <a:p>
            <a:pPr lvl="2" marL="648000" indent="-216000">
              <a:spcAft>
                <a:spcPts val="635"/>
              </a:spcAft>
              <a:buClr>
                <a:srgbClr val="000000"/>
              </a:buClr>
              <a:buFont typeface="Times New Roman"/>
              <a:buChar char="•"/>
            </a:pPr>
            <a:r>
              <a:rPr b="0" lang="en-GB" sz="1500" strike="noStrike" u="none">
                <a:solidFill>
                  <a:srgbClr val="198a8a"/>
                </a:solidFill>
                <a:effectLst/>
                <a:uFillTx/>
                <a:latin typeface="Optima"/>
              </a:rPr>
              <a:t>Troisième niveau de plan</a:t>
            </a:r>
            <a:endParaRPr b="0" lang="en-GB" sz="1500" strike="noStrike" u="none">
              <a:solidFill>
                <a:srgbClr val="198a8a"/>
              </a:solidFill>
              <a:effectLst/>
              <a:uFillTx/>
              <a:latin typeface="Optima"/>
            </a:endParaRPr>
          </a:p>
          <a:p>
            <a:pPr lvl="3" marL="864000" indent="-216000">
              <a:spcAft>
                <a:spcPts val="422"/>
              </a:spcAft>
              <a:buClr>
                <a:srgbClr val="000000"/>
              </a:buClr>
              <a:buFont typeface="Times New Roman"/>
              <a:buChar char="–"/>
            </a:pPr>
            <a:r>
              <a:rPr b="0" lang="en-GB" sz="1350" strike="noStrike" u="none">
                <a:solidFill>
                  <a:srgbClr val="000000"/>
                </a:solidFill>
                <a:effectLst/>
                <a:uFillTx/>
                <a:latin typeface="Optima"/>
              </a:rPr>
              <a:t>Quatrième niveau de plan</a:t>
            </a:r>
            <a:endParaRPr b="0" lang="en-GB" sz="1350" strike="noStrike" u="none">
              <a:solidFill>
                <a:srgbClr val="000000"/>
              </a:solidFill>
              <a:effectLst/>
              <a:uFillTx/>
              <a:latin typeface="Optima"/>
            </a:endParaRPr>
          </a:p>
          <a:p>
            <a:pPr lvl="4" marL="1080000" indent="-216000">
              <a:spcAft>
                <a:spcPts val="850"/>
              </a:spcAft>
              <a:buClr>
                <a:srgbClr val="000000"/>
              </a:buClr>
              <a:buFont typeface="Times New Roman"/>
              <a:buChar char="»"/>
            </a:pPr>
            <a:r>
              <a:rPr b="0" lang="en-GB" sz="1200" strike="noStrike" u="none">
                <a:solidFill>
                  <a:srgbClr val="000000"/>
                </a:solidFill>
                <a:effectLst/>
                <a:uFillTx/>
                <a:latin typeface="Optima"/>
              </a:rPr>
              <a:t>Cinquième niveau de plan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Optima"/>
            </a:endParaRPr>
          </a:p>
          <a:p>
            <a:pPr lvl="5" marL="1296000" indent="-216000">
              <a:spcAft>
                <a:spcPts val="210"/>
              </a:spcAft>
              <a:buClr>
                <a:srgbClr val="000000"/>
              </a:buClr>
              <a:buFont typeface="Times New Roman"/>
              <a:buChar char="»"/>
            </a:pPr>
            <a:r>
              <a:rPr b="0" lang="en-GB" sz="1130" strike="noStrike" u="none">
                <a:solidFill>
                  <a:srgbClr val="000000"/>
                </a:solidFill>
                <a:effectLst/>
                <a:uFillTx/>
                <a:latin typeface="Optima"/>
              </a:rPr>
              <a:t>Sixième niveau de plan</a:t>
            </a:r>
            <a:endParaRPr b="0" lang="en-GB" sz="1130" strike="noStrike" u="none">
              <a:solidFill>
                <a:srgbClr val="000000"/>
              </a:solidFill>
              <a:effectLst/>
              <a:uFillTx/>
              <a:latin typeface="Optima"/>
            </a:endParaRPr>
          </a:p>
          <a:p>
            <a:pPr lvl="6" marL="1512000" indent="-216000">
              <a:spcAft>
                <a:spcPts val="210"/>
              </a:spcAft>
              <a:buClr>
                <a:srgbClr val="000000"/>
              </a:buClr>
              <a:buFont typeface="Times New Roman"/>
              <a:buChar char="»"/>
            </a:pPr>
            <a:r>
              <a:rPr b="0" lang="en-GB" sz="1130" strike="noStrike" u="none">
                <a:solidFill>
                  <a:srgbClr val="000000"/>
                </a:solidFill>
                <a:effectLst/>
                <a:uFillTx/>
                <a:latin typeface="Optima"/>
              </a:rPr>
              <a:t>Septième niveau de plan</a:t>
            </a:r>
            <a:endParaRPr b="0" lang="en-GB" sz="1130" strike="noStrike" u="none">
              <a:solidFill>
                <a:srgbClr val="000000"/>
              </a:solidFill>
              <a:effectLst/>
              <a:uFillTx/>
              <a:latin typeface="Optima"/>
            </a:endParaRPr>
          </a:p>
          <a:p>
            <a:pPr lvl="7" marL="1728000" indent="-216000">
              <a:spcAft>
                <a:spcPts val="210"/>
              </a:spcAft>
              <a:buClr>
                <a:srgbClr val="000000"/>
              </a:buClr>
              <a:buFont typeface="Times New Roman"/>
              <a:buChar char="»"/>
            </a:pPr>
            <a:r>
              <a:rPr b="0" lang="en-GB" sz="1130" strike="noStrike" u="none">
                <a:solidFill>
                  <a:srgbClr val="000000"/>
                </a:solidFill>
                <a:effectLst/>
                <a:uFillTx/>
                <a:latin typeface="Optima"/>
              </a:rPr>
              <a:t>huitième niveau de plan</a:t>
            </a:r>
            <a:endParaRPr b="0" lang="en-GB" sz="1130" strike="noStrike" u="none">
              <a:solidFill>
                <a:srgbClr val="000000"/>
              </a:solidFill>
              <a:effectLst/>
              <a:uFillTx/>
              <a:latin typeface="Optima"/>
            </a:endParaRPr>
          </a:p>
          <a:p>
            <a:pPr lvl="8" marL="2044800" indent="-216000">
              <a:spcAft>
                <a:spcPts val="210"/>
              </a:spcAft>
              <a:buClr>
                <a:srgbClr val="000000"/>
              </a:buClr>
              <a:buFont typeface="Times New Roman"/>
              <a:buChar char="»"/>
            </a:pPr>
            <a:r>
              <a:rPr b="0" lang="en-GB" sz="1130" strike="noStrike" u="none">
                <a:solidFill>
                  <a:srgbClr val="000000"/>
                </a:solidFill>
                <a:effectLst/>
                <a:uFillTx/>
                <a:latin typeface="Optima"/>
              </a:rPr>
              <a:t>neuvième niveau de plan</a:t>
            </a:r>
            <a:endParaRPr b="0" lang="en-GB" sz="1130" strike="noStrike" u="none">
              <a:solidFill>
                <a:srgbClr val="000000"/>
              </a:solidFill>
              <a:effectLst/>
              <a:uFillTx/>
              <a:latin typeface="Optima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dt" idx="1"/>
          </p:nvPr>
        </p:nvSpPr>
        <p:spPr>
          <a:xfrm>
            <a:off x="90000" y="5408640"/>
            <a:ext cx="2042280" cy="207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marL="216000" indent="0">
              <a:defRPr b="0" lang="fi-FI" sz="1300" strike="noStrike" u="none">
                <a:solidFill>
                  <a:srgbClr val="666666"/>
                </a:solidFill>
                <a:effectLst/>
                <a:uFillTx/>
                <a:latin typeface="Optima"/>
              </a:defRPr>
            </a:lvl1pPr>
          </a:lstStyle>
          <a:p>
            <a:pPr marL="216000" indent="0"/>
            <a:r>
              <a:rPr b="0" lang="fi-FI" sz="1300" strike="noStrike" u="none">
                <a:solidFill>
                  <a:srgbClr val="666666"/>
                </a:solidFill>
                <a:effectLst/>
                <a:uFillTx/>
                <a:latin typeface="Optima"/>
                <a:hlinkClick r:id="rId2"/>
              </a:rPr>
              <a:t>Vincent.Boudry@in2p3.fr</a:t>
            </a:r>
            <a:endParaRPr b="0" lang="fr-FR" sz="1300" strike="noStrike" u="none">
              <a:solidFill>
                <a:srgbClr val="666666"/>
              </a:solidFill>
              <a:effectLst/>
              <a:uFillTx/>
              <a:latin typeface="Helvetica Neue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ftr" idx="2"/>
          </p:nvPr>
        </p:nvSpPr>
        <p:spPr>
          <a:xfrm>
            <a:off x="2284560" y="5408640"/>
            <a:ext cx="5736600" cy="207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 anchorCtr="1">
            <a:noAutofit/>
          </a:bodyPr>
          <a:lstStyle>
            <a:lvl1pPr indent="0" algn="ctr">
              <a:buNone/>
              <a:defRPr b="0" lang="fr-FR" sz="1300" strike="noStrike" u="none">
                <a:solidFill>
                  <a:srgbClr val="666666"/>
                </a:solidFill>
                <a:effectLst/>
                <a:uFillTx/>
                <a:latin typeface="Optima"/>
              </a:defRPr>
            </a:lvl1pPr>
          </a:lstStyle>
          <a:p>
            <a:pPr indent="0" algn="ctr">
              <a:buNone/>
            </a:pPr>
            <a:r>
              <a:rPr b="0" lang="fr-FR" sz="1300" strike="noStrike" u="none">
                <a:solidFill>
                  <a:srgbClr val="666666"/>
                </a:solidFill>
                <a:effectLst/>
                <a:uFillTx/>
                <a:latin typeface="Optima"/>
              </a:rPr>
              <a:t>&lt;footer&gt;</a:t>
            </a:r>
            <a:endParaRPr b="0" lang="fr-FR" sz="13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" name="PlaceHolder 5"/>
          <p:cNvSpPr>
            <a:spLocks noGrp="1"/>
          </p:cNvSpPr>
          <p:nvPr>
            <p:ph type="sldNum" idx="3"/>
          </p:nvPr>
        </p:nvSpPr>
        <p:spPr>
          <a:xfrm>
            <a:off x="8213760" y="5408640"/>
            <a:ext cx="1681200" cy="207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 anchorCtr="1">
            <a:noAutofit/>
          </a:bodyPr>
          <a:lstStyle>
            <a:lvl1pPr indent="0" algn="r">
              <a:buNone/>
              <a:defRPr b="0" lang="fi-FI" sz="1400" strike="noStrike" u="none">
                <a:solidFill>
                  <a:srgbClr val="666666"/>
                </a:solidFill>
                <a:effectLst/>
                <a:uFillTx/>
                <a:latin typeface="Optima"/>
              </a:defRPr>
            </a:lvl1pPr>
          </a:lstStyle>
          <a:p>
            <a:pPr indent="0" algn="r">
              <a:buNone/>
            </a:pPr>
            <a:fld id="{36EA7BBA-7483-48FF-91A6-634C692A0150}" type="slidenum">
              <a:rPr b="0" lang="fi-FI" sz="1400" strike="noStrike" u="none">
                <a:solidFill>
                  <a:srgbClr val="666666"/>
                </a:solidFill>
                <a:effectLst/>
                <a:uFillTx/>
                <a:latin typeface="Optima"/>
              </a:rPr>
              <a:t>&lt;number&gt;</a:t>
            </a:fld>
            <a:r>
              <a:rPr b="0" lang="fi-FI" sz="1400" strike="noStrike" u="none">
                <a:solidFill>
                  <a:srgbClr val="666666"/>
                </a:solidFill>
                <a:effectLst/>
                <a:uFillTx/>
                <a:latin typeface="Optima"/>
              </a:rPr>
              <a:t>/</a:t>
            </a:r>
            <a:fld id="{A5E1464B-0174-4BBA-BEEB-EB05BC053447}" type="slidecount">
              <a:rPr b="0" lang="fi-FI" sz="1400" strike="noStrike" u="none">
                <a:solidFill>
                  <a:srgbClr val="666666"/>
                </a:solidFill>
                <a:effectLst/>
                <a:uFillTx/>
                <a:latin typeface="Optima"/>
              </a:rPr>
              <a:t>16</a:t>
            </a:fld>
            <a:endParaRPr b="0" lang="fr-FR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"/>
          <p:cNvSpPr/>
          <p:nvPr/>
        </p:nvSpPr>
        <p:spPr>
          <a:xfrm>
            <a:off x="360" y="360"/>
            <a:ext cx="10076400" cy="943920"/>
          </a:xfrm>
          <a:prstGeom prst="roundRect">
            <a:avLst>
              <a:gd name="adj" fmla="val 125"/>
            </a:avLst>
          </a:prstGeom>
          <a:solidFill>
            <a:srgbClr val="005a9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endParaRPr b="0" lang="fr-FR" sz="1800" strike="noStrike" u="none">
              <a:solidFill>
                <a:srgbClr val="ffffff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150480" y="336240"/>
            <a:ext cx="980928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GB" sz="4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en-GB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ftr" idx="4"/>
          </p:nvPr>
        </p:nvSpPr>
        <p:spPr>
          <a:xfrm>
            <a:off x="2283840" y="5407560"/>
            <a:ext cx="5735880" cy="207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fr-FR" sz="1300" strike="noStrike" u="none">
                <a:solidFill>
                  <a:srgbClr val="666666"/>
                </a:solidFill>
                <a:effectLst/>
                <a:uFillTx/>
                <a:latin typeface="Optima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300" strike="noStrike" u="none">
                <a:solidFill>
                  <a:srgbClr val="666666"/>
                </a:solidFill>
                <a:effectLst/>
                <a:uFillTx/>
                <a:latin typeface="Optima"/>
              </a:rPr>
              <a:t>&lt;footer&gt;</a:t>
            </a:r>
            <a:endParaRPr b="0" lang="en-GB" sz="13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sldNum" idx="5"/>
          </p:nvPr>
        </p:nvSpPr>
        <p:spPr>
          <a:xfrm>
            <a:off x="8212680" y="5407560"/>
            <a:ext cx="1680840" cy="207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fi-FI" sz="1400" strike="noStrike" u="none">
                <a:solidFill>
                  <a:srgbClr val="666666"/>
                </a:solidFill>
                <a:effectLst/>
                <a:uFillTx/>
                <a:latin typeface="Optim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AECAD6F-155D-40E2-B991-79EBE8D9511E}" type="slidenum">
              <a:rPr b="0" lang="fi-FI" sz="1400" strike="noStrike" u="none">
                <a:solidFill>
                  <a:srgbClr val="666666"/>
                </a:solidFill>
                <a:effectLst/>
                <a:uFillTx/>
                <a:latin typeface="Optima"/>
              </a:rPr>
              <a:t>&lt;number&gt;</a:t>
            </a:fld>
            <a:endParaRPr b="0" lang="en-GB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dt" idx="6"/>
          </p:nvPr>
        </p:nvSpPr>
        <p:spPr>
          <a:xfrm>
            <a:off x="89280" y="5407560"/>
            <a:ext cx="2041920" cy="207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GB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4" name="PlaceHolder 5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en-GB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png"/><Relationship Id="rId8" Type="http://schemas.openxmlformats.org/officeDocument/2006/relationships/image" Target="../media/image8.gif"/><Relationship Id="rId9" Type="http://schemas.openxmlformats.org/officeDocument/2006/relationships/image" Target="../media/image9.png"/><Relationship Id="rId10" Type="http://schemas.openxmlformats.org/officeDocument/2006/relationships/image" Target="../media/image10.gif"/><Relationship Id="rId11" Type="http://schemas.openxmlformats.org/officeDocument/2006/relationships/image" Target="../media/image11.png"/><Relationship Id="rId12" Type="http://schemas.openxmlformats.org/officeDocument/2006/relationships/image" Target="../media/image12.jpeg"/><Relationship Id="rId13" Type="http://schemas.openxmlformats.org/officeDocument/2006/relationships/image" Target="../media/image13.jpeg"/><Relationship Id="rId14" Type="http://schemas.openxmlformats.org/officeDocument/2006/relationships/image" Target="../media/image12.jpeg"/><Relationship Id="rId15" Type="http://schemas.openxmlformats.org/officeDocument/2006/relationships/image" Target="../media/image14.jpeg"/><Relationship Id="rId16" Type="http://schemas.openxmlformats.org/officeDocument/2006/relationships/image" Target="../media/image12.jpeg"/><Relationship Id="rId17" Type="http://schemas.openxmlformats.org/officeDocument/2006/relationships/image" Target="../media/image15.png"/><Relationship Id="rId18" Type="http://schemas.openxmlformats.org/officeDocument/2006/relationships/image" Target="../media/image12.jpe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svg"/><Relationship Id="rId22" Type="http://schemas.openxmlformats.org/officeDocument/2006/relationships/image" Target="../media/image8.gif"/><Relationship Id="rId23" Type="http://schemas.openxmlformats.org/officeDocument/2006/relationships/image" Target="../media/image19.png"/><Relationship Id="rId24" Type="http://schemas.openxmlformats.org/officeDocument/2006/relationships/image" Target="../media/image20.png"/><Relationship Id="rId25" Type="http://schemas.openxmlformats.org/officeDocument/2006/relationships/image" Target="../media/image21.svg"/><Relationship Id="rId26" Type="http://schemas.openxmlformats.org/officeDocument/2006/relationships/image" Target="../media/image22.png"/><Relationship Id="rId27" Type="http://schemas.openxmlformats.org/officeDocument/2006/relationships/slideLayout" Target="../slideLayouts/slideLayout7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78.png"/><Relationship Id="rId2" Type="http://schemas.openxmlformats.org/officeDocument/2006/relationships/image" Target="../media/image79.png"/><Relationship Id="rId3" Type="http://schemas.openxmlformats.org/officeDocument/2006/relationships/image" Target="../media/image80.png"/><Relationship Id="rId4" Type="http://schemas.openxmlformats.org/officeDocument/2006/relationships/slideLayout" Target="../slideLayouts/slideLayout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81.png"/><Relationship Id="rId2" Type="http://schemas.openxmlformats.org/officeDocument/2006/relationships/image" Target="../media/image82.png"/><Relationship Id="rId3" Type="http://schemas.openxmlformats.org/officeDocument/2006/relationships/slideLayout" Target="../slideLayouts/slideLayout4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83.png"/><Relationship Id="rId2" Type="http://schemas.openxmlformats.org/officeDocument/2006/relationships/image" Target="../media/image84.png"/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88.png"/><Relationship Id="rId2" Type="http://schemas.openxmlformats.org/officeDocument/2006/relationships/image" Target="../media/image89.png"/><Relationship Id="rId3" Type="http://schemas.openxmlformats.org/officeDocument/2006/relationships/image" Target="../media/image90.png"/><Relationship Id="rId4" Type="http://schemas.openxmlformats.org/officeDocument/2006/relationships/slideLayout" Target="../slideLayouts/slideLayout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91.png"/><Relationship Id="rId2" Type="http://schemas.openxmlformats.org/officeDocument/2006/relationships/image" Target="../media/image92.emf"/><Relationship Id="rId3" Type="http://schemas.openxmlformats.org/officeDocument/2006/relationships/slideLayout" Target="../slideLayouts/slideLayout4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emf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0" Type="http://schemas.openxmlformats.org/officeDocument/2006/relationships/slideLayout" Target="../slideLayouts/slideLayout6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image" Target="../media/image33.jpeg"/><Relationship Id="rId3" Type="http://schemas.openxmlformats.org/officeDocument/2006/relationships/image" Target="../media/image34.jpe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jpe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0" Type="http://schemas.openxmlformats.org/officeDocument/2006/relationships/image" Target="../media/image22.png"/><Relationship Id="rId11" Type="http://schemas.openxmlformats.org/officeDocument/2006/relationships/slideLayout" Target="../slideLayouts/slideLayout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38.jpeg"/><Relationship Id="rId8" Type="http://schemas.openxmlformats.org/officeDocument/2006/relationships/slideLayout" Target="../slideLayouts/slideLayout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slideLayout" Target="../slideLayouts/slideLayout4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2.png"/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slideLayout" Target="../slideLayouts/slideLayout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image" Target="../media/image58.png"/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7" Type="http://schemas.openxmlformats.org/officeDocument/2006/relationships/image" Target="../media/image63.png"/><Relationship Id="rId8" Type="http://schemas.openxmlformats.org/officeDocument/2006/relationships/image" Target="../media/image58.png"/><Relationship Id="rId9" Type="http://schemas.openxmlformats.org/officeDocument/2006/relationships/image" Target="../media/image64.png"/><Relationship Id="rId10" Type="http://schemas.openxmlformats.org/officeDocument/2006/relationships/image" Target="../media/image65.png"/><Relationship Id="rId11" Type="http://schemas.openxmlformats.org/officeDocument/2006/relationships/image" Target="../media/image66.png"/><Relationship Id="rId12" Type="http://schemas.openxmlformats.org/officeDocument/2006/relationships/image" Target="../media/image67.png"/><Relationship Id="rId13" Type="http://schemas.openxmlformats.org/officeDocument/2006/relationships/image" Target="../media/image68.png"/><Relationship Id="rId14" Type="http://schemas.openxmlformats.org/officeDocument/2006/relationships/image" Target="../media/image69.png"/><Relationship Id="rId15" Type="http://schemas.openxmlformats.org/officeDocument/2006/relationships/image" Target="../media/image70.png"/><Relationship Id="rId16" Type="http://schemas.openxmlformats.org/officeDocument/2006/relationships/slideLayout" Target="../slideLayouts/slideLayout6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71.png"/><Relationship Id="rId2" Type="http://schemas.openxmlformats.org/officeDocument/2006/relationships/image" Target="../media/image72.png"/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slideLayout" Target="../slideLayouts/slideLayout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75.png"/><Relationship Id="rId2" Type="http://schemas.openxmlformats.org/officeDocument/2006/relationships/image" Target="../media/image76.png"/><Relationship Id="rId3" Type="http://schemas.openxmlformats.org/officeDocument/2006/relationships/image" Target="../media/image77.png"/><Relationship Id="rId4" Type="http://schemas.openxmlformats.org/officeDocument/2006/relationships/slideLayout" Target="../slideLayouts/slideLayout4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subTitle"/>
          </p:nvPr>
        </p:nvSpPr>
        <p:spPr>
          <a:xfrm>
            <a:off x="359280" y="3026520"/>
            <a:ext cx="9358920" cy="2485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marL="360000" indent="-216000" algn="ctr">
              <a:lnSpc>
                <a:spcPct val="100000"/>
              </a:lnSpc>
              <a:tabLst>
                <a:tab algn="l" pos="0"/>
              </a:tabLst>
            </a:pPr>
            <a:endParaRPr b="0" lang="en-GB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60000" indent="-216000" algn="ctr">
              <a:lnSpc>
                <a:spcPct val="100000"/>
              </a:lnSpc>
              <a:tabLst>
                <a:tab algn="l" pos="0"/>
              </a:tabLst>
            </a:pPr>
            <a:endParaRPr b="0" lang="en-GB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60000" indent="-216000" algn="ctr">
              <a:lnSpc>
                <a:spcPct val="100000"/>
              </a:lnSpc>
              <a:tabLst>
                <a:tab algn="l" pos="0"/>
              </a:tabLst>
            </a:pPr>
            <a:endParaRPr b="0" lang="en-GB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60000" indent="-216000" algn="ctr">
              <a:lnSpc>
                <a:spcPct val="100000"/>
              </a:lnSpc>
              <a:tabLst>
                <a:tab algn="l" pos="0"/>
              </a:tabLst>
            </a:pPr>
            <a:endParaRPr b="0" lang="en-GB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60000" indent="-216000"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1" i="1" lang="en-GB" sz="2000" strike="noStrike" u="none">
                <a:solidFill>
                  <a:srgbClr val="000000"/>
                </a:solidFill>
                <a:effectLst/>
                <a:uFillTx/>
                <a:latin typeface="DejaVu Sans"/>
                <a:ea typeface="HG Mincho Light J"/>
              </a:rPr>
              <a:t>DRD6 3</a:t>
            </a:r>
            <a:r>
              <a:rPr b="1" i="1" lang="en-GB" sz="2000" strike="noStrike" u="none" baseline="33000">
                <a:solidFill>
                  <a:srgbClr val="000000"/>
                </a:solidFill>
                <a:effectLst/>
                <a:uFillTx/>
                <a:latin typeface="DejaVu Sans"/>
                <a:ea typeface="HG Mincho Light J"/>
              </a:rPr>
              <a:t>rd</a:t>
            </a:r>
            <a:r>
              <a:rPr b="1" i="1" lang="en-GB" sz="2000" strike="noStrike" u="none">
                <a:solidFill>
                  <a:srgbClr val="000000"/>
                </a:solidFill>
                <a:effectLst/>
                <a:uFillTx/>
                <a:latin typeface="DejaVu Sans"/>
                <a:ea typeface="HG Mincho Light J"/>
              </a:rPr>
              <a:t> collaboration meeting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60000" indent="-216000" algn="ctr">
              <a:lnSpc>
                <a:spcPct val="100000"/>
              </a:lnSpc>
              <a:tabLst>
                <a:tab algn="l" pos="0"/>
              </a:tabLst>
            </a:pPr>
            <a:r>
              <a:rPr b="1" i="1" lang="en-GB" sz="2000" strike="noStrike" u="none">
                <a:solidFill>
                  <a:srgbClr val="000000"/>
                </a:solidFill>
                <a:effectLst/>
                <a:uFillTx/>
                <a:latin typeface="DejaVu Sans"/>
                <a:ea typeface="HG Mincho Light J"/>
              </a:rPr>
              <a:t>01/04/25 @ IJCLab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title"/>
          </p:nvPr>
        </p:nvSpPr>
        <p:spPr>
          <a:xfrm>
            <a:off x="89280" y="981000"/>
            <a:ext cx="9898920" cy="122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GB" sz="3200" strike="noStrike" u="none">
                <a:solidFill>
                  <a:srgbClr val="005a94"/>
                </a:solidFill>
                <a:effectLst/>
                <a:uFillTx/>
                <a:latin typeface="DejaVu Sans"/>
              </a:rPr>
              <a:t>SiW-ECAL Status</a:t>
            </a:r>
            <a:endParaRPr b="0" lang="en-GB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9" name=""/>
          <p:cNvSpPr/>
          <p:nvPr/>
        </p:nvSpPr>
        <p:spPr>
          <a:xfrm>
            <a:off x="1115280" y="2181600"/>
            <a:ext cx="7899480" cy="136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92500" lnSpcReduction="19999"/>
          </a:bodyPr>
          <a:p>
            <a:pPr algn="ctr">
              <a:lnSpc>
                <a:spcPct val="100000"/>
              </a:lnSpc>
              <a:spcAft>
                <a:spcPts val="1032"/>
              </a:spcAft>
            </a:pPr>
            <a:r>
              <a:rPr b="0" lang="en-GB" sz="2100" strike="noStrike" u="none">
                <a:solidFill>
                  <a:srgbClr val="005a94"/>
                </a:solidFill>
                <a:effectLst/>
                <a:uFillTx/>
                <a:latin typeface="Apple Chancery"/>
                <a:ea typeface="HG Mincho Light J"/>
              </a:rPr>
              <a:t>Vincent Boudry</a:t>
            </a:r>
            <a:br>
              <a:rPr sz="2100"/>
            </a:br>
            <a:br>
              <a:rPr sz="2100"/>
            </a:br>
            <a:br>
              <a:rPr sz="1800"/>
            </a:br>
            <a:r>
              <a:rPr b="0" lang="en-GB" sz="1800" strike="noStrike" u="none">
                <a:solidFill>
                  <a:srgbClr val="005a94"/>
                </a:solidFill>
                <a:effectLst/>
                <a:uFillTx/>
                <a:latin typeface="Arial"/>
                <a:ea typeface="HG Mincho Light J"/>
              </a:rPr>
              <a:t>Institut Polytechnique de Paris</a:t>
            </a:r>
            <a:br>
              <a:rPr sz="1800"/>
            </a:br>
            <a:br>
              <a:rPr sz="1800"/>
            </a:br>
            <a:r>
              <a:rPr b="0" lang="en-GB" sz="2100" strike="noStrike" u="none">
                <a:solidFill>
                  <a:srgbClr val="005a94"/>
                </a:solidFill>
                <a:effectLst/>
                <a:uFillTx/>
                <a:latin typeface="Tahoma"/>
                <a:ea typeface="HG Mincho Light J"/>
              </a:rPr>
              <a:t>for the SiW-ECAL groups</a:t>
            </a:r>
            <a:endParaRPr b="0" lang="fr-FR" sz="2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0" name="" descr=""/>
          <p:cNvPicPr/>
          <p:nvPr/>
        </p:nvPicPr>
        <p:blipFill>
          <a:blip r:embed="rId1"/>
          <a:stretch/>
        </p:blipFill>
        <p:spPr>
          <a:xfrm>
            <a:off x="4619160" y="2472120"/>
            <a:ext cx="1039680" cy="354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1" name="" descr=""/>
          <p:cNvPicPr/>
          <p:nvPr/>
        </p:nvPicPr>
        <p:blipFill>
          <a:blip r:embed="rId2"/>
          <a:stretch/>
        </p:blipFill>
        <p:spPr>
          <a:xfrm>
            <a:off x="-71280" y="4599000"/>
            <a:ext cx="2911320" cy="1314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2" name=""/>
          <p:cNvSpPr/>
          <p:nvPr/>
        </p:nvSpPr>
        <p:spPr>
          <a:xfrm>
            <a:off x="9031320" y="5172120"/>
            <a:ext cx="1047240" cy="496440"/>
          </a:xfrm>
          <a:custGeom>
            <a:avLst/>
            <a:gdLst>
              <a:gd name="textAreaLeft" fmla="*/ 0 w 1047240"/>
              <a:gd name="textAreaRight" fmla="*/ 1047600 w 1047240"/>
              <a:gd name="textAreaTop" fmla="*/ 0 h 496440"/>
              <a:gd name="textAreaBottom" fmla="*/ 496800 h 496440"/>
            </a:gdLst>
            <a:ahLst/>
            <a:cxnLst/>
            <a:rect l="textAreaLeft" t="textAreaTop" r="textAreaRight" b="textAreaBottom"/>
            <a:pathLst>
              <a:path w="2910" h="1380">
                <a:moveTo>
                  <a:pt x="673" y="0"/>
                </a:moveTo>
                <a:lnTo>
                  <a:pt x="2910" y="0"/>
                </a:lnTo>
                <a:lnTo>
                  <a:pt x="2910" y="1380"/>
                </a:lnTo>
                <a:lnTo>
                  <a:pt x="0" y="1380"/>
                </a:lnTo>
                <a:lnTo>
                  <a:pt x="0" y="943"/>
                </a:lnTo>
                <a:lnTo>
                  <a:pt x="673" y="0"/>
                </a:lnTo>
                <a:close/>
              </a:path>
            </a:pathLst>
          </a:custGeom>
          <a:solidFill>
            <a:srgbClr val="fafafa">
              <a:alpha val="6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 anchorCtr="1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3" name="" descr=""/>
          <p:cNvPicPr/>
          <p:nvPr/>
        </p:nvPicPr>
        <p:blipFill>
          <a:blip r:embed="rId3"/>
          <a:stretch/>
        </p:blipFill>
        <p:spPr>
          <a:xfrm>
            <a:off x="8902080" y="4785840"/>
            <a:ext cx="1093320" cy="85104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34" name=""/>
          <p:cNvGrpSpPr/>
          <p:nvPr/>
        </p:nvGrpSpPr>
        <p:grpSpPr>
          <a:xfrm>
            <a:off x="370080" y="3585960"/>
            <a:ext cx="9199800" cy="911520"/>
            <a:chOff x="370080" y="3585960"/>
            <a:chExt cx="9199800" cy="911520"/>
          </a:xfrm>
        </p:grpSpPr>
        <p:grpSp>
          <p:nvGrpSpPr>
            <p:cNvPr id="35" name=""/>
            <p:cNvGrpSpPr/>
            <p:nvPr/>
          </p:nvGrpSpPr>
          <p:grpSpPr>
            <a:xfrm>
              <a:off x="4315320" y="3754440"/>
              <a:ext cx="986760" cy="743040"/>
              <a:chOff x="4315320" y="3754440"/>
              <a:chExt cx="986760" cy="743040"/>
            </a:xfrm>
          </p:grpSpPr>
          <p:pic>
            <p:nvPicPr>
              <p:cNvPr id="36" name="" descr=""/>
              <p:cNvPicPr/>
              <p:nvPr/>
            </p:nvPicPr>
            <p:blipFill>
              <a:blip r:embed="rId4"/>
              <a:srcRect l="0" t="11686" r="0" b="12988"/>
              <a:stretch/>
            </p:blipFill>
            <p:spPr>
              <a:xfrm>
                <a:off x="4315320" y="3754440"/>
                <a:ext cx="986760" cy="743040"/>
              </a:xfrm>
              <a:prstGeom prst="rect">
                <a:avLst/>
              </a:prstGeom>
              <a:noFill/>
              <a:ln w="0">
                <a:noFill/>
              </a:ln>
            </p:spPr>
          </p:pic>
        </p:grpSp>
        <p:grpSp>
          <p:nvGrpSpPr>
            <p:cNvPr id="37" name=""/>
            <p:cNvGrpSpPr/>
            <p:nvPr/>
          </p:nvGrpSpPr>
          <p:grpSpPr>
            <a:xfrm>
              <a:off x="370080" y="3585960"/>
              <a:ext cx="945720" cy="910800"/>
              <a:chOff x="370080" y="3585960"/>
              <a:chExt cx="945720" cy="910800"/>
            </a:xfrm>
          </p:grpSpPr>
          <p:pic>
            <p:nvPicPr>
              <p:cNvPr id="38" name="Image 16" descr=""/>
              <p:cNvPicPr/>
              <p:nvPr/>
            </p:nvPicPr>
            <p:blipFill>
              <a:blip r:embed="rId5"/>
              <a:stretch/>
            </p:blipFill>
            <p:spPr>
              <a:xfrm>
                <a:off x="370080" y="3585960"/>
                <a:ext cx="945720" cy="69408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pic>
            <p:nvPicPr>
              <p:cNvPr id="39" name="" descr=""/>
              <p:cNvPicPr/>
              <p:nvPr/>
            </p:nvPicPr>
            <p:blipFill>
              <a:blip r:embed="rId6"/>
              <a:stretch/>
            </p:blipFill>
            <p:spPr>
              <a:xfrm flipH="1" rot="10800000">
                <a:off x="649080" y="4239360"/>
                <a:ext cx="387360" cy="257400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</a:ln>
            </p:spPr>
          </p:pic>
        </p:grpSp>
        <p:grpSp>
          <p:nvGrpSpPr>
            <p:cNvPr id="40" name=""/>
            <p:cNvGrpSpPr/>
            <p:nvPr/>
          </p:nvGrpSpPr>
          <p:grpSpPr>
            <a:xfrm>
              <a:off x="7258680" y="3762000"/>
              <a:ext cx="636840" cy="734760"/>
              <a:chOff x="7258680" y="3762000"/>
              <a:chExt cx="636840" cy="734760"/>
            </a:xfrm>
          </p:grpSpPr>
          <p:pic>
            <p:nvPicPr>
              <p:cNvPr id="41" name="" descr=""/>
              <p:cNvPicPr/>
              <p:nvPr/>
            </p:nvPicPr>
            <p:blipFill>
              <a:blip r:embed="rId7"/>
              <a:stretch/>
            </p:blipFill>
            <p:spPr>
              <a:xfrm>
                <a:off x="7258680" y="3762000"/>
                <a:ext cx="636840" cy="36720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pic>
            <p:nvPicPr>
              <p:cNvPr id="42" name="" descr=""/>
              <p:cNvPicPr/>
              <p:nvPr/>
            </p:nvPicPr>
            <p:blipFill>
              <a:blip r:embed="rId8"/>
              <a:stretch/>
            </p:blipFill>
            <p:spPr>
              <a:xfrm flipH="1" rot="10800000">
                <a:off x="7359120" y="4239360"/>
                <a:ext cx="367200" cy="257400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</a:ln>
            </p:spPr>
          </p:pic>
        </p:grpSp>
        <p:grpSp>
          <p:nvGrpSpPr>
            <p:cNvPr id="43" name=""/>
            <p:cNvGrpSpPr/>
            <p:nvPr/>
          </p:nvGrpSpPr>
          <p:grpSpPr>
            <a:xfrm>
              <a:off x="8074080" y="3763800"/>
              <a:ext cx="545760" cy="732960"/>
              <a:chOff x="8074080" y="3763800"/>
              <a:chExt cx="545760" cy="732960"/>
            </a:xfrm>
          </p:grpSpPr>
          <p:pic>
            <p:nvPicPr>
              <p:cNvPr id="44" name="" descr=""/>
              <p:cNvPicPr/>
              <p:nvPr/>
            </p:nvPicPr>
            <p:blipFill>
              <a:blip r:embed="rId9"/>
              <a:stretch/>
            </p:blipFill>
            <p:spPr>
              <a:xfrm>
                <a:off x="8074080" y="3763800"/>
                <a:ext cx="545760" cy="36216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pic>
            <p:nvPicPr>
              <p:cNvPr id="45" name="" descr=""/>
              <p:cNvPicPr/>
              <p:nvPr/>
            </p:nvPicPr>
            <p:blipFill>
              <a:blip r:embed="rId10"/>
              <a:stretch/>
            </p:blipFill>
            <p:spPr>
              <a:xfrm flipH="1" rot="10800000">
                <a:off x="8121240" y="4231440"/>
                <a:ext cx="396720" cy="265320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</a:ln>
            </p:spPr>
          </p:pic>
        </p:grpSp>
        <p:grpSp>
          <p:nvGrpSpPr>
            <p:cNvPr id="46" name=""/>
            <p:cNvGrpSpPr/>
            <p:nvPr/>
          </p:nvGrpSpPr>
          <p:grpSpPr>
            <a:xfrm>
              <a:off x="1218960" y="3662280"/>
              <a:ext cx="648720" cy="834840"/>
              <a:chOff x="1218960" y="3662280"/>
              <a:chExt cx="648720" cy="834840"/>
            </a:xfrm>
          </p:grpSpPr>
          <p:pic>
            <p:nvPicPr>
              <p:cNvPr id="47" name="" descr=""/>
              <p:cNvPicPr/>
              <p:nvPr/>
            </p:nvPicPr>
            <p:blipFill>
              <a:blip r:embed="rId11"/>
              <a:stretch/>
            </p:blipFill>
            <p:spPr>
              <a:xfrm>
                <a:off x="1218960" y="3662280"/>
                <a:ext cx="648720" cy="49464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pic>
            <p:nvPicPr>
              <p:cNvPr id="48" name="" descr=""/>
              <p:cNvPicPr/>
              <p:nvPr/>
            </p:nvPicPr>
            <p:blipFill>
              <a:blip r:embed="rId12"/>
              <a:stretch/>
            </p:blipFill>
            <p:spPr>
              <a:xfrm flipH="1" rot="10800000">
                <a:off x="1369440" y="4251960"/>
                <a:ext cx="369000" cy="245160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</a:ln>
            </p:spPr>
          </p:pic>
        </p:grpSp>
        <p:grpSp>
          <p:nvGrpSpPr>
            <p:cNvPr id="49" name=""/>
            <p:cNvGrpSpPr/>
            <p:nvPr/>
          </p:nvGrpSpPr>
          <p:grpSpPr>
            <a:xfrm>
              <a:off x="1933200" y="3777840"/>
              <a:ext cx="775800" cy="719280"/>
              <a:chOff x="1933200" y="3777840"/>
              <a:chExt cx="775800" cy="719280"/>
            </a:xfrm>
          </p:grpSpPr>
          <p:pic>
            <p:nvPicPr>
              <p:cNvPr id="50" name="Picture 142" descr=""/>
              <p:cNvPicPr/>
              <p:nvPr/>
            </p:nvPicPr>
            <p:blipFill>
              <a:blip r:embed="rId13"/>
              <a:stretch/>
            </p:blipFill>
            <p:spPr>
              <a:xfrm>
                <a:off x="1933200" y="3777840"/>
                <a:ext cx="775800" cy="26208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pic>
            <p:nvPicPr>
              <p:cNvPr id="51" name="" descr=""/>
              <p:cNvPicPr/>
              <p:nvPr/>
            </p:nvPicPr>
            <p:blipFill>
              <a:blip r:embed="rId14"/>
              <a:stretch/>
            </p:blipFill>
            <p:spPr>
              <a:xfrm flipH="1" rot="10800000">
                <a:off x="2064960" y="4251960"/>
                <a:ext cx="369000" cy="245160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</a:ln>
            </p:spPr>
          </p:pic>
        </p:grpSp>
        <p:grpSp>
          <p:nvGrpSpPr>
            <p:cNvPr id="52" name=""/>
            <p:cNvGrpSpPr/>
            <p:nvPr/>
          </p:nvGrpSpPr>
          <p:grpSpPr>
            <a:xfrm>
              <a:off x="2578320" y="3605760"/>
              <a:ext cx="916560" cy="891360"/>
              <a:chOff x="2578320" y="3605760"/>
              <a:chExt cx="916560" cy="891360"/>
            </a:xfrm>
          </p:grpSpPr>
          <p:pic>
            <p:nvPicPr>
              <p:cNvPr id="53" name="" descr=""/>
              <p:cNvPicPr/>
              <p:nvPr/>
            </p:nvPicPr>
            <p:blipFill>
              <a:blip r:embed="rId15"/>
              <a:stretch/>
            </p:blipFill>
            <p:spPr>
              <a:xfrm>
                <a:off x="2578320" y="3605760"/>
                <a:ext cx="916560" cy="50724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pic>
            <p:nvPicPr>
              <p:cNvPr id="54" name="" descr=""/>
              <p:cNvPicPr/>
              <p:nvPr/>
            </p:nvPicPr>
            <p:blipFill>
              <a:blip r:embed="rId16"/>
              <a:stretch/>
            </p:blipFill>
            <p:spPr>
              <a:xfrm flipH="1" rot="10800000">
                <a:off x="2790360" y="4251960"/>
                <a:ext cx="368640" cy="245160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</a:ln>
            </p:spPr>
          </p:pic>
        </p:grpSp>
        <p:grpSp>
          <p:nvGrpSpPr>
            <p:cNvPr id="55" name=""/>
            <p:cNvGrpSpPr/>
            <p:nvPr/>
          </p:nvGrpSpPr>
          <p:grpSpPr>
            <a:xfrm>
              <a:off x="3574080" y="3736800"/>
              <a:ext cx="749160" cy="760320"/>
              <a:chOff x="3574080" y="3736800"/>
              <a:chExt cx="749160" cy="760320"/>
            </a:xfrm>
          </p:grpSpPr>
          <p:pic>
            <p:nvPicPr>
              <p:cNvPr id="56" name="" descr=""/>
              <p:cNvPicPr/>
              <p:nvPr/>
            </p:nvPicPr>
            <p:blipFill>
              <a:blip r:embed="rId17"/>
              <a:stretch/>
            </p:blipFill>
            <p:spPr>
              <a:xfrm>
                <a:off x="3574080" y="3736800"/>
                <a:ext cx="749160" cy="33156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pic>
            <p:nvPicPr>
              <p:cNvPr id="57" name="" descr=""/>
              <p:cNvPicPr/>
              <p:nvPr/>
            </p:nvPicPr>
            <p:blipFill>
              <a:blip r:embed="rId18"/>
              <a:stretch/>
            </p:blipFill>
            <p:spPr>
              <a:xfrm flipH="1" rot="10800000">
                <a:off x="3733560" y="4251960"/>
                <a:ext cx="369000" cy="245160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</a:ln>
            </p:spPr>
          </p:pic>
        </p:grpSp>
        <p:grpSp>
          <p:nvGrpSpPr>
            <p:cNvPr id="58" name=""/>
            <p:cNvGrpSpPr/>
            <p:nvPr/>
          </p:nvGrpSpPr>
          <p:grpSpPr>
            <a:xfrm>
              <a:off x="8689680" y="3818160"/>
              <a:ext cx="880200" cy="678960"/>
              <a:chOff x="8689680" y="3818160"/>
              <a:chExt cx="880200" cy="678960"/>
            </a:xfrm>
          </p:grpSpPr>
          <p:pic>
            <p:nvPicPr>
              <p:cNvPr id="59" name="" descr=""/>
              <p:cNvPicPr/>
              <p:nvPr/>
            </p:nvPicPr>
            <p:blipFill>
              <a:blip r:embed="rId19"/>
              <a:stretch/>
            </p:blipFill>
            <p:spPr>
              <a:xfrm>
                <a:off x="8689680" y="3818160"/>
                <a:ext cx="880200" cy="33408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pic>
            <p:nvPicPr>
              <p:cNvPr id="60" name="" descr=""/>
              <p:cNvPicPr/>
              <p:nvPr/>
            </p:nvPicPr>
            <p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/>
            </p:blipFill>
            <p:spPr>
              <a:xfrm flipH="1" rot="10800000">
                <a:off x="8931240" y="4231800"/>
                <a:ext cx="397080" cy="265320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</a:ln>
            </p:spPr>
          </p:pic>
        </p:grpSp>
        <p:grpSp>
          <p:nvGrpSpPr>
            <p:cNvPr id="61" name=""/>
            <p:cNvGrpSpPr/>
            <p:nvPr/>
          </p:nvGrpSpPr>
          <p:grpSpPr>
            <a:xfrm>
              <a:off x="6471000" y="3674880"/>
              <a:ext cx="479160" cy="821880"/>
              <a:chOff x="6471000" y="3674880"/>
              <a:chExt cx="479160" cy="821880"/>
            </a:xfrm>
          </p:grpSpPr>
          <p:pic>
            <p:nvPicPr>
              <p:cNvPr id="62" name="" descr=""/>
              <p:cNvPicPr/>
              <p:nvPr/>
            </p:nvPicPr>
            <p:blipFill>
              <a:blip r:embed="rId22"/>
              <a:stretch/>
            </p:blipFill>
            <p:spPr>
              <a:xfrm flipH="1" rot="10800000">
                <a:off x="6536160" y="4239360"/>
                <a:ext cx="367200" cy="257400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</a:ln>
            </p:spPr>
          </p:pic>
          <p:pic>
            <p:nvPicPr>
              <p:cNvPr id="63" name="" descr=""/>
              <p:cNvPicPr/>
              <p:nvPr/>
            </p:nvPicPr>
            <p:blipFill>
              <a:blip r:embed="rId23"/>
              <a:srcRect l="25822" t="10935" r="26970" b="12824"/>
              <a:stretch/>
            </p:blipFill>
            <p:spPr>
              <a:xfrm>
                <a:off x="6471000" y="3674880"/>
                <a:ext cx="479160" cy="522000"/>
              </a:xfrm>
              <a:prstGeom prst="rect">
                <a:avLst/>
              </a:prstGeom>
              <a:noFill/>
              <a:ln w="0">
                <a:noFill/>
              </a:ln>
            </p:spPr>
          </p:pic>
        </p:grpSp>
        <p:pic>
          <p:nvPicPr>
            <p:cNvPr id="64" name="" descr=""/>
            <p:cNvPicPr/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/>
          </p:blipFill>
          <p:spPr>
            <a:xfrm>
              <a:off x="5370120" y="3724560"/>
              <a:ext cx="725760" cy="72612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65" name=""/>
          <p:cNvSpPr/>
          <p:nvPr/>
        </p:nvSpPr>
        <p:spPr>
          <a:xfrm>
            <a:off x="1610280" y="-78120"/>
            <a:ext cx="3431880" cy="118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fr-FR" sz="7200" strike="noStrike" u="none">
                <a:solidFill>
                  <a:srgbClr val="e040fb"/>
                </a:solidFill>
                <a:effectLst/>
                <a:uFillTx/>
                <a:latin typeface="Arial"/>
              </a:rPr>
              <a:t> / DRD6</a:t>
            </a:r>
            <a:endParaRPr b="0" lang="fr-FR" sz="7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66" name=""/>
          <p:cNvGrpSpPr/>
          <p:nvPr/>
        </p:nvGrpSpPr>
        <p:grpSpPr>
          <a:xfrm>
            <a:off x="46440" y="53280"/>
            <a:ext cx="1857240" cy="839880"/>
            <a:chOff x="46440" y="53280"/>
            <a:chExt cx="1857240" cy="839880"/>
          </a:xfrm>
        </p:grpSpPr>
        <p:sp>
          <p:nvSpPr>
            <p:cNvPr id="67" name=""/>
            <p:cNvSpPr/>
            <p:nvPr/>
          </p:nvSpPr>
          <p:spPr>
            <a:xfrm>
              <a:off x="46440" y="53280"/>
              <a:ext cx="1857240" cy="83988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720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6000" rIns="126000" tIns="81000" bIns="81000" anchor="ctr">
              <a:noAutofit/>
            </a:bodyPr>
            <a:p>
              <a:endParaRPr b="0" lang="fr-FR" sz="1800" strike="noStrike" u="none">
                <a:solidFill>
                  <a:srgbClr val="000000"/>
                </a:solidFill>
                <a:effectLst/>
                <a:uFillTx/>
                <a:latin typeface="Arial"/>
                <a:ea typeface="DejaVu Sans"/>
              </a:endParaRPr>
            </a:p>
          </p:txBody>
        </p:sp>
        <p:pic>
          <p:nvPicPr>
            <p:cNvPr id="68" name="" descr=""/>
            <p:cNvPicPr/>
            <p:nvPr/>
          </p:nvPicPr>
          <p:blipFill>
            <a:blip r:embed="rId26"/>
            <a:stretch/>
          </p:blipFill>
          <p:spPr>
            <a:xfrm>
              <a:off x="94680" y="101520"/>
              <a:ext cx="1761120" cy="743400"/>
            </a:xfrm>
            <a:prstGeom prst="rect">
              <a:avLst/>
            </a:prstGeom>
            <a:solidFill>
              <a:srgbClr val="fafafa"/>
            </a:solidFill>
            <a:ln w="0">
              <a:noFill/>
            </a:ln>
          </p:spPr>
        </p:pic>
      </p:grpSp>
      <p:sp>
        <p:nvSpPr>
          <p:cNvPr id="69" name="PlaceHolder 3"/>
          <p:cNvSpPr>
            <a:spLocks noGrp="1"/>
          </p:cNvSpPr>
          <p:nvPr>
            <p:ph type="dt" idx="7"/>
          </p:nvPr>
        </p:nvSpPr>
        <p:spPr>
          <a:xfrm>
            <a:off x="89280" y="5407560"/>
            <a:ext cx="2041920" cy="207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marL="216000" indent="0">
              <a:lnSpc>
                <a:spcPct val="100000"/>
              </a:lnSpc>
              <a:buNone/>
              <a:tabLst>
                <a:tab algn="l" pos="0"/>
              </a:tabLst>
              <a:defRPr b="0" lang="en-GB" sz="1300" strike="noStrike" u="none">
                <a:solidFill>
                  <a:srgbClr val="666666"/>
                </a:solidFill>
                <a:effectLst/>
                <a:uFillTx/>
                <a:latin typeface="Optima"/>
              </a:defRPr>
            </a:lvl1pPr>
          </a:lstStyle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300" strike="noStrike" u="none">
                <a:solidFill>
                  <a:srgbClr val="666666"/>
                </a:solidFill>
                <a:effectLst/>
                <a:uFillTx/>
                <a:latin typeface="Optima"/>
              </a:rPr>
              <a:t>Vincent.Boudry@in2p3.fr</a:t>
            </a:r>
            <a:endParaRPr b="0" lang="en-GB" sz="13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Intro | SiW-ECAL  in WP1 side meeting| Orsay, 01/04/2025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A9BAB17B-810F-4A4D-8602-EEFC4BD19B4B}" type="slidenum">
              <a:t>1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title"/>
          </p:nvPr>
        </p:nvSpPr>
        <p:spPr>
          <a:xfrm>
            <a:off x="151200" y="77760"/>
            <a:ext cx="9810360" cy="79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r>
              <a:rPr b="1" lang="en-GB" sz="2700" strike="noStrike" u="none">
                <a:solidFill>
                  <a:srgbClr val="ffffff"/>
                </a:solidFill>
                <a:effectLst/>
                <a:uFillTx/>
                <a:latin typeface="Optima"/>
              </a:rPr>
              <a:t>Fluxes in Calorimeters</a:t>
            </a:r>
            <a:endParaRPr b="1" lang="en-GB" sz="2700" strike="noStrike" u="none">
              <a:solidFill>
                <a:srgbClr val="ffffff"/>
              </a:solidFill>
              <a:effectLst/>
              <a:uFillTx/>
              <a:latin typeface="Optima"/>
            </a:endParaRPr>
          </a:p>
        </p:txBody>
      </p:sp>
      <p:sp>
        <p:nvSpPr>
          <p:cNvPr id="226" name="PlaceHolder 2"/>
          <p:cNvSpPr>
            <a:spLocks noGrp="1"/>
          </p:cNvSpPr>
          <p:nvPr>
            <p:ph/>
          </p:nvPr>
        </p:nvSpPr>
        <p:spPr>
          <a:xfrm>
            <a:off x="145080" y="3477600"/>
            <a:ext cx="4777560" cy="1801800"/>
          </a:xfrm>
          <a:prstGeom prst="rect">
            <a:avLst/>
          </a:prstGeom>
          <a:noFill/>
          <a:ln w="0">
            <a:solidFill>
              <a:srgbClr val="3465a4"/>
            </a:solidFill>
          </a:ln>
        </p:spPr>
        <p:txBody>
          <a:bodyPr lIns="0" rIns="0" tIns="0" bIns="0" anchor="t">
            <a:normAutofit fontScale="92500" lnSpcReduction="9999"/>
          </a:bodyPr>
          <a:p>
            <a:pPr indent="0">
              <a:spcAft>
                <a:spcPts val="1035"/>
              </a:spcAft>
            </a:pPr>
            <a:r>
              <a:rPr b="1" lang="en-GB" sz="1800" strike="noStrike" u="none">
                <a:solidFill>
                  <a:srgbClr val="234173"/>
                </a:solidFill>
                <a:effectLst/>
                <a:uFillTx/>
                <a:latin typeface="Optima"/>
              </a:rPr>
              <a:t>Take Home:</a:t>
            </a:r>
            <a:endParaRPr b="1" lang="en-GB" sz="1800" strike="noStrike" u="none">
              <a:solidFill>
                <a:srgbClr val="234173"/>
              </a:solidFill>
              <a:effectLst/>
              <a:uFillTx/>
              <a:latin typeface="Optima"/>
            </a:endParaRPr>
          </a:p>
          <a:p>
            <a:pPr lvl="1" marL="432000" indent="-216000">
              <a:spcAft>
                <a:spcPts val="842"/>
              </a:spcAft>
              <a:buClr>
                <a:srgbClr val="000000"/>
              </a:buClr>
              <a:buFont typeface="Times New Roman"/>
              <a:buChar char="–"/>
            </a:pPr>
            <a:r>
              <a:rPr b="0" lang="en-GB" sz="1650" strike="noStrike" u="none">
                <a:solidFill>
                  <a:srgbClr val="0084d1"/>
                </a:solidFill>
                <a:effectLst/>
                <a:uFillTx/>
                <a:latin typeface="Optima"/>
              </a:rPr>
              <a:t>Even at Z peak power dominated by pre-amp</a:t>
            </a:r>
            <a:br>
              <a:rPr sz="1650"/>
            </a:br>
            <a:r>
              <a:rPr b="0" lang="en-GB" sz="1650" strike="noStrike" u="none">
                <a:solidFill>
                  <a:srgbClr val="0084d1"/>
                </a:solidFill>
                <a:effectLst/>
                <a:uFillTx/>
                <a:latin typeface="Optima"/>
              </a:rPr>
              <a:t>(⬌ conversion power in negligible)</a:t>
            </a:r>
            <a:endParaRPr b="0" lang="en-GB" sz="1650" strike="noStrike" u="none">
              <a:solidFill>
                <a:srgbClr val="0084d1"/>
              </a:solidFill>
              <a:effectLst/>
              <a:uFillTx/>
              <a:latin typeface="Optima"/>
            </a:endParaRPr>
          </a:p>
          <a:p>
            <a:pPr lvl="1" marL="432000" indent="-216000">
              <a:spcAft>
                <a:spcPts val="842"/>
              </a:spcAft>
              <a:buClr>
                <a:srgbClr val="000000"/>
              </a:buClr>
              <a:buFont typeface="Times New Roman"/>
              <a:buChar char="–"/>
            </a:pPr>
            <a:r>
              <a:rPr b="0" lang="en-GB" sz="1650" strike="noStrike" u="none">
                <a:solidFill>
                  <a:srgbClr val="0084d1"/>
                </a:solidFill>
                <a:effectLst/>
                <a:uFillTx/>
                <a:latin typeface="Optima"/>
              </a:rPr>
              <a:t>Tool is there, missing: </a:t>
            </a:r>
            <a:endParaRPr b="0" lang="en-GB" sz="1650" strike="noStrike" u="none">
              <a:solidFill>
                <a:srgbClr val="0084d1"/>
              </a:solidFill>
              <a:effectLst/>
              <a:uFillTx/>
              <a:latin typeface="Optima"/>
            </a:endParaRPr>
          </a:p>
          <a:p>
            <a:pPr lvl="2" marL="648000" indent="-216000">
              <a:spcAft>
                <a:spcPts val="635"/>
              </a:spcAft>
              <a:buClr>
                <a:srgbClr val="000000"/>
              </a:buClr>
              <a:buFont typeface="Times New Roman"/>
              <a:buChar char="•"/>
            </a:pPr>
            <a:r>
              <a:rPr b="0" lang="en-GB" sz="1500" strike="noStrike" u="none">
                <a:solidFill>
                  <a:srgbClr val="198a8a"/>
                </a:solidFill>
                <a:effectLst/>
                <a:uFillTx/>
                <a:latin typeface="Optima"/>
              </a:rPr>
              <a:t>Digitization (easier way in Key4HEP ?)</a:t>
            </a:r>
            <a:endParaRPr b="0" lang="en-GB" sz="1500" strike="noStrike" u="none">
              <a:solidFill>
                <a:srgbClr val="198a8a"/>
              </a:solidFill>
              <a:effectLst/>
              <a:uFillTx/>
              <a:latin typeface="Optima"/>
            </a:endParaRPr>
          </a:p>
          <a:p>
            <a:pPr lvl="2" marL="648000" indent="-216000">
              <a:spcAft>
                <a:spcPts val="635"/>
              </a:spcAft>
              <a:buClr>
                <a:srgbClr val="000000"/>
              </a:buClr>
              <a:buFont typeface="Times New Roman"/>
              <a:buChar char="•"/>
            </a:pPr>
            <a:r>
              <a:rPr b="0" lang="en-GB" sz="1500" strike="noStrike" u="none">
                <a:solidFill>
                  <a:srgbClr val="198a8a"/>
                </a:solidFill>
                <a:effectLst/>
                <a:uFillTx/>
                <a:latin typeface="Optima"/>
              </a:rPr>
              <a:t>Mapping needs to be adapted </a:t>
            </a:r>
            <a:br>
              <a:rPr sz="1500"/>
            </a:br>
            <a:r>
              <a:rPr b="0" lang="en-GB" sz="1500" strike="noStrike" u="none">
                <a:solidFill>
                  <a:srgbClr val="198a8a"/>
                </a:solidFill>
                <a:effectLst/>
                <a:uFillTx/>
                <a:latin typeface="Optima"/>
              </a:rPr>
              <a:t>for each calorimeter readout topology</a:t>
            </a:r>
            <a:endParaRPr b="0" lang="en-GB" sz="1500" strike="noStrike" u="none">
              <a:solidFill>
                <a:srgbClr val="198a8a"/>
              </a:solidFill>
              <a:effectLst/>
              <a:uFillTx/>
              <a:latin typeface="Optima"/>
            </a:endParaRPr>
          </a:p>
        </p:txBody>
      </p:sp>
      <p:sp>
        <p:nvSpPr>
          <p:cNvPr id="227" name="PlaceHolder 3"/>
          <p:cNvSpPr>
            <a:spLocks noGrp="1"/>
          </p:cNvSpPr>
          <p:nvPr>
            <p:ph/>
          </p:nvPr>
        </p:nvSpPr>
        <p:spPr>
          <a:xfrm>
            <a:off x="5162040" y="1189800"/>
            <a:ext cx="4777560" cy="408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035"/>
              </a:spcAft>
              <a:buNone/>
            </a:pPr>
            <a:endParaRPr b="1" lang="en-GB" sz="1800" strike="noStrike" u="none">
              <a:solidFill>
                <a:srgbClr val="234173"/>
              </a:solidFill>
              <a:effectLst/>
              <a:uFillTx/>
              <a:latin typeface="Optima"/>
            </a:endParaRPr>
          </a:p>
        </p:txBody>
      </p:sp>
      <p:pic>
        <p:nvPicPr>
          <p:cNvPr id="228" name="" descr=""/>
          <p:cNvPicPr/>
          <p:nvPr/>
        </p:nvPicPr>
        <p:blipFill>
          <a:blip r:embed="rId1"/>
          <a:stretch/>
        </p:blipFill>
        <p:spPr>
          <a:xfrm>
            <a:off x="174600" y="1032120"/>
            <a:ext cx="4731840" cy="2120400"/>
          </a:xfrm>
          <a:prstGeom prst="rect">
            <a:avLst/>
          </a:prstGeom>
          <a:noFill/>
          <a:ln w="0">
            <a:solidFill>
              <a:srgbClr val="e0e0e0"/>
            </a:solidFill>
          </a:ln>
          <a:effectLst>
            <a:outerShdw dist="152735" dir="2700000" blurRad="63360" rotWithShape="0">
              <a:srgbClr val="808080">
                <a:alpha val="50000"/>
              </a:srgbClr>
            </a:outerShdw>
          </a:effectLst>
        </p:spPr>
      </p:pic>
      <p:pic>
        <p:nvPicPr>
          <p:cNvPr id="229" name="" descr=""/>
          <p:cNvPicPr/>
          <p:nvPr/>
        </p:nvPicPr>
        <p:blipFill>
          <a:blip r:embed="rId2"/>
          <a:stretch/>
        </p:blipFill>
        <p:spPr>
          <a:xfrm>
            <a:off x="5100120" y="293040"/>
            <a:ext cx="4677480" cy="2555280"/>
          </a:xfrm>
          <a:prstGeom prst="rect">
            <a:avLst/>
          </a:prstGeom>
          <a:noFill/>
          <a:ln w="0">
            <a:solidFill>
              <a:srgbClr val="e0e0e0"/>
            </a:solidFill>
          </a:ln>
          <a:effectLst>
            <a:outerShdw dist="152735" dir="2700000" blurRad="63360" rotWithShape="0">
              <a:srgbClr val="808080">
                <a:alpha val="50000"/>
              </a:srgbClr>
            </a:outerShdw>
          </a:effectLst>
        </p:spPr>
      </p:pic>
      <p:pic>
        <p:nvPicPr>
          <p:cNvPr id="230" name="" descr=""/>
          <p:cNvPicPr/>
          <p:nvPr/>
        </p:nvPicPr>
        <p:blipFill>
          <a:blip r:embed="rId3"/>
          <a:stretch/>
        </p:blipFill>
        <p:spPr>
          <a:xfrm>
            <a:off x="5112000" y="2970720"/>
            <a:ext cx="4671360" cy="2514960"/>
          </a:xfrm>
          <a:prstGeom prst="rect">
            <a:avLst/>
          </a:prstGeom>
          <a:noFill/>
          <a:ln w="0">
            <a:solidFill>
              <a:srgbClr val="e0e0e0"/>
            </a:solidFill>
          </a:ln>
          <a:effectLst>
            <a:outerShdw dist="152735" dir="2700000" blurRad="63360" rotWithShape="0">
              <a:srgbClr val="808080">
                <a:alpha val="50000"/>
              </a:srgbClr>
            </a:outerShdw>
          </a:effectLst>
        </p:spPr>
      </p:pic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DI2I IN2P3 DRD | SiW-ECAL | 04/03/2024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B9C9F1F-FF47-4575-B579-34F5765CCAB4}" type="slidenum">
              <a:t>10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>Vincent.Boudry@in2p3.fr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/>
          </p:nvPr>
        </p:nvSpPr>
        <p:spPr>
          <a:xfrm>
            <a:off x="144360" y="1040400"/>
            <a:ext cx="5255640" cy="630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035"/>
              </a:spcAft>
            </a:pPr>
            <a:r>
              <a:rPr b="1" lang="fr-FR" sz="1800" strike="noStrike" u="none">
                <a:solidFill>
                  <a:srgbClr val="234173"/>
                </a:solidFill>
                <a:effectLst/>
                <a:uFillTx/>
                <a:latin typeface="Optima"/>
              </a:rPr>
              <a:t>Uniform solutions:</a:t>
            </a:r>
            <a:endParaRPr b="1" lang="en-GB" sz="1800" strike="noStrike" u="none">
              <a:solidFill>
                <a:srgbClr val="234173"/>
              </a:solidFill>
              <a:effectLst/>
              <a:uFillTx/>
              <a:latin typeface="Optima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 type="title"/>
          </p:nvPr>
        </p:nvSpPr>
        <p:spPr>
          <a:xfrm>
            <a:off x="151200" y="76680"/>
            <a:ext cx="9810360" cy="794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r>
              <a:rPr b="1" lang="fr-FR" sz="2700" strike="noStrike" u="none">
                <a:solidFill>
                  <a:srgbClr val="ffffff"/>
                </a:solidFill>
                <a:effectLst/>
                <a:uFillTx/>
                <a:latin typeface="Optima"/>
              </a:rPr>
              <a:t>ECAL adaptation : flat cold plate, preliminary thermal studies</a:t>
            </a:r>
            <a:endParaRPr b="1" lang="en-GB" sz="2700" strike="noStrike" u="none">
              <a:solidFill>
                <a:srgbClr val="ffffff"/>
              </a:solidFill>
              <a:effectLst/>
              <a:uFillTx/>
              <a:latin typeface="Optima"/>
            </a:endParaRPr>
          </a:p>
        </p:txBody>
      </p:sp>
      <p:sp>
        <p:nvSpPr>
          <p:cNvPr id="233" name="PlaceHolder 3"/>
          <p:cNvSpPr>
            <a:spLocks noGrp="1"/>
          </p:cNvSpPr>
          <p:nvPr>
            <p:ph/>
          </p:nvPr>
        </p:nvSpPr>
        <p:spPr>
          <a:xfrm>
            <a:off x="144720" y="1487880"/>
            <a:ext cx="4777560" cy="1651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7500" lnSpcReduction="19999"/>
          </a:bodyPr>
          <a:p>
            <a:pPr indent="0">
              <a:spcAft>
                <a:spcPts val="1035"/>
              </a:spcAft>
              <a:buNone/>
            </a:pPr>
            <a:r>
              <a:rPr b="1" lang="fr-FR" sz="1800" strike="noStrike" u="none">
                <a:solidFill>
                  <a:srgbClr val="234173"/>
                </a:solidFill>
                <a:effectLst/>
                <a:uFillTx/>
                <a:latin typeface="Optima"/>
              </a:rPr>
              <a:t>“Standart Slab”: </a:t>
            </a:r>
            <a:endParaRPr b="1" lang="en-GB" sz="1800" strike="noStrike" u="none">
              <a:solidFill>
                <a:srgbClr val="234173"/>
              </a:solidFill>
              <a:effectLst/>
              <a:uFillTx/>
              <a:latin typeface="Optima"/>
            </a:endParaRPr>
          </a:p>
          <a:p>
            <a:pPr lvl="1" marL="432000" indent="-216000">
              <a:spcAft>
                <a:spcPts val="84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650" strike="noStrike" u="none">
                <a:solidFill>
                  <a:srgbClr val="0084d1"/>
                </a:solidFill>
                <a:effectLst/>
                <a:uFillTx/>
                <a:latin typeface="Optima"/>
              </a:rPr>
              <a:t>8 ASU (1440mm)z, </a:t>
            </a:r>
            <a:br>
              <a:rPr sz="1650"/>
            </a:br>
            <a:r>
              <a:rPr b="0" lang="fr-FR" sz="1650" strike="noStrike" u="none">
                <a:solidFill>
                  <a:srgbClr val="0084d1"/>
                </a:solidFill>
                <a:effectLst/>
                <a:uFillTx/>
                <a:latin typeface="Optima"/>
              </a:rPr>
              <a:t>8192 ch / 128 ASICs</a:t>
            </a:r>
            <a:endParaRPr b="0" lang="en-GB" sz="1650" strike="noStrike" u="none">
              <a:solidFill>
                <a:srgbClr val="0084d1"/>
              </a:solidFill>
              <a:effectLst/>
              <a:uFillTx/>
              <a:latin typeface="Optima"/>
            </a:endParaRPr>
          </a:p>
          <a:p>
            <a:pPr lvl="1" marL="432000" indent="-216000">
              <a:spcAft>
                <a:spcPts val="84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650" strike="noStrike" u="none">
                <a:solidFill>
                  <a:srgbClr val="0084d1"/>
                </a:solidFill>
                <a:effectLst/>
                <a:uFillTx/>
                <a:latin typeface="Optima"/>
              </a:rPr>
              <a:t>100 W</a:t>
            </a:r>
            <a:endParaRPr b="0" lang="en-GB" sz="1650" strike="noStrike" u="none">
              <a:solidFill>
                <a:srgbClr val="0084d1"/>
              </a:solidFill>
              <a:effectLst/>
              <a:uFillTx/>
              <a:latin typeface="Optima"/>
            </a:endParaRPr>
          </a:p>
          <a:p>
            <a:pPr indent="0">
              <a:spcAft>
                <a:spcPts val="1035"/>
              </a:spcAft>
              <a:buNone/>
            </a:pPr>
            <a:r>
              <a:rPr b="1" lang="fr-FR" sz="1800" strike="noStrike" u="none">
                <a:solidFill>
                  <a:srgbClr val="234173"/>
                </a:solidFill>
                <a:effectLst/>
                <a:uFillTx/>
                <a:latin typeface="Optima"/>
              </a:rPr>
              <a:t>Passive cooling: </a:t>
            </a:r>
            <a:r>
              <a:rPr b="0" lang="fr-FR" sz="1800" strike="noStrike" u="none">
                <a:solidFill>
                  <a:srgbClr val="234173"/>
                </a:solidFill>
                <a:effectLst/>
                <a:uFillTx/>
                <a:latin typeface="Optima"/>
              </a:rPr>
              <a:t>Cu of 2mm (W, C ignored)</a:t>
            </a:r>
            <a:endParaRPr b="1" lang="en-GB" sz="1800" strike="noStrike" u="none">
              <a:solidFill>
                <a:srgbClr val="234173"/>
              </a:solidFill>
              <a:effectLst/>
              <a:uFillTx/>
              <a:latin typeface="Optima"/>
            </a:endParaRPr>
          </a:p>
          <a:p>
            <a:pPr indent="0">
              <a:spcAft>
                <a:spcPts val="1035"/>
              </a:spcAft>
              <a:buNone/>
            </a:pPr>
            <a:r>
              <a:rPr b="0" lang="fr-FR" sz="1800" strike="noStrike" u="none">
                <a:solidFill>
                  <a:srgbClr val="234173"/>
                </a:solidFill>
                <a:effectLst/>
                <a:uFillTx/>
                <a:latin typeface="Optima"/>
              </a:rPr>
              <a:t>Adiabatic, but for heat bridge at the end</a:t>
            </a:r>
            <a:endParaRPr b="1" lang="en-GB" sz="1800" strike="noStrike" u="none">
              <a:solidFill>
                <a:srgbClr val="234173"/>
              </a:solidFill>
              <a:effectLst/>
              <a:uFillTx/>
              <a:latin typeface="Optima"/>
            </a:endParaRPr>
          </a:p>
          <a:p>
            <a:pPr indent="0">
              <a:spcAft>
                <a:spcPts val="1035"/>
              </a:spcAft>
              <a:buNone/>
            </a:pPr>
            <a:r>
              <a:rPr b="1" lang="fr-FR" sz="1800" strike="noStrike" u="none">
                <a:solidFill>
                  <a:srgbClr val="234173"/>
                </a:solidFill>
                <a:effectLst/>
                <a:uFillTx/>
                <a:latin typeface="Optima"/>
              </a:rPr>
              <a:t>∆T = </a:t>
            </a:r>
            <a:r>
              <a:rPr b="1" lang="fr-FR" sz="1800" strike="noStrike" u="none">
                <a:solidFill>
                  <a:srgbClr val="f44336"/>
                </a:solidFill>
                <a:effectLst/>
                <a:uFillTx/>
                <a:latin typeface="Optima"/>
              </a:rPr>
              <a:t>500°C</a:t>
            </a:r>
            <a:r>
              <a:rPr b="1" lang="fr-FR" sz="1800" strike="noStrike" u="none">
                <a:solidFill>
                  <a:srgbClr val="234173"/>
                </a:solidFill>
                <a:effectLst/>
                <a:uFillTx/>
                <a:latin typeface="Optima"/>
              </a:rPr>
              <a:t> on Wafer surface at 𝑡 = ∞</a:t>
            </a:r>
            <a:endParaRPr b="1" lang="en-GB" sz="1800" strike="noStrike" u="none">
              <a:solidFill>
                <a:srgbClr val="234173"/>
              </a:solidFill>
              <a:effectLst/>
              <a:uFillTx/>
              <a:latin typeface="Optima"/>
            </a:endParaRPr>
          </a:p>
        </p:txBody>
      </p:sp>
      <p:pic>
        <p:nvPicPr>
          <p:cNvPr id="234" name="" descr=""/>
          <p:cNvPicPr/>
          <p:nvPr/>
        </p:nvPicPr>
        <p:blipFill>
          <a:blip r:embed="rId1"/>
          <a:stretch/>
        </p:blipFill>
        <p:spPr>
          <a:xfrm>
            <a:off x="5273640" y="1188720"/>
            <a:ext cx="4552560" cy="19504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35" name="" descr=""/>
          <p:cNvPicPr/>
          <p:nvPr/>
        </p:nvPicPr>
        <p:blipFill>
          <a:blip r:embed="rId2"/>
          <a:stretch/>
        </p:blipFill>
        <p:spPr>
          <a:xfrm>
            <a:off x="2176200" y="940680"/>
            <a:ext cx="2885760" cy="12916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36" name="PlaceHolder 4"/>
          <p:cNvSpPr>
            <a:spLocks noGrp="1"/>
          </p:cNvSpPr>
          <p:nvPr>
            <p:ph/>
          </p:nvPr>
        </p:nvSpPr>
        <p:spPr>
          <a:xfrm>
            <a:off x="5347080" y="3325320"/>
            <a:ext cx="4592160" cy="1950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5000" lnSpcReduction="19999"/>
          </a:bodyPr>
          <a:p>
            <a:pPr indent="0">
              <a:spcAft>
                <a:spcPts val="1242"/>
              </a:spcAft>
              <a:buNone/>
            </a:pPr>
            <a:r>
              <a:rPr b="1" lang="fr-FR" sz="1800" strike="noStrike" u="none">
                <a:solidFill>
                  <a:srgbClr val="234173"/>
                </a:solidFill>
                <a:effectLst/>
                <a:uFillTx/>
                <a:latin typeface="Optima"/>
              </a:rPr>
              <a:t>“Standart Slab”: </a:t>
            </a:r>
            <a:endParaRPr b="1" lang="en-GB" sz="1800" strike="noStrike" u="none">
              <a:solidFill>
                <a:srgbClr val="234173"/>
              </a:solidFill>
              <a:effectLst/>
              <a:uFillTx/>
              <a:latin typeface="Optima"/>
            </a:endParaRPr>
          </a:p>
          <a:p>
            <a:pPr lvl="1" marL="432000" indent="-216000">
              <a:spcAft>
                <a:spcPts val="84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650" strike="noStrike" u="none">
                <a:solidFill>
                  <a:srgbClr val="0084d1"/>
                </a:solidFill>
                <a:effectLst/>
                <a:uFillTx/>
                <a:latin typeface="Optima"/>
              </a:rPr>
              <a:t>8 ASU (1440mm), 8192 ch / 128 ASICs</a:t>
            </a:r>
            <a:endParaRPr b="0" lang="en-GB" sz="1650" strike="noStrike" u="none">
              <a:solidFill>
                <a:srgbClr val="0084d1"/>
              </a:solidFill>
              <a:effectLst/>
              <a:uFillTx/>
              <a:latin typeface="Optima"/>
            </a:endParaRPr>
          </a:p>
          <a:p>
            <a:pPr lvl="1" marL="432000" indent="-216000">
              <a:spcAft>
                <a:spcPts val="84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650" strike="noStrike" u="none">
                <a:solidFill>
                  <a:srgbClr val="0084d1"/>
                </a:solidFill>
                <a:effectLst/>
                <a:uFillTx/>
                <a:latin typeface="Optima"/>
              </a:rPr>
              <a:t>128 W (1W/ASIC ~16 mW /ch)</a:t>
            </a:r>
            <a:endParaRPr b="0" lang="en-GB" sz="1650" strike="noStrike" u="none">
              <a:solidFill>
                <a:srgbClr val="0084d1"/>
              </a:solidFill>
              <a:effectLst/>
              <a:uFillTx/>
              <a:latin typeface="Optima"/>
            </a:endParaRPr>
          </a:p>
          <a:p>
            <a:pPr indent="0">
              <a:spcAft>
                <a:spcPts val="1035"/>
              </a:spcAft>
              <a:buNone/>
            </a:pPr>
            <a:r>
              <a:rPr b="1" lang="fr-FR" sz="1800" strike="noStrike" u="none">
                <a:solidFill>
                  <a:srgbClr val="234173"/>
                </a:solidFill>
                <a:effectLst/>
                <a:uFillTx/>
                <a:latin typeface="Optima"/>
              </a:rPr>
              <a:t>Active cooling: </a:t>
            </a:r>
            <a:endParaRPr b="1" lang="en-GB" sz="1800" strike="noStrike" u="none">
              <a:solidFill>
                <a:srgbClr val="234173"/>
              </a:solidFill>
              <a:effectLst/>
              <a:uFillTx/>
              <a:latin typeface="Optima"/>
            </a:endParaRPr>
          </a:p>
          <a:p>
            <a:pPr lvl="1" marL="432000" indent="-216000">
              <a:spcAft>
                <a:spcPts val="84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650" strike="noStrike" u="none">
                <a:solidFill>
                  <a:srgbClr val="0084d1"/>
                </a:solidFill>
                <a:effectLst/>
                <a:uFillTx/>
                <a:latin typeface="Optima"/>
              </a:rPr>
              <a:t>Hollowed Cu of 4mm, with 1ℓ/min of water @ 15°C</a:t>
            </a:r>
            <a:endParaRPr b="0" lang="en-GB" sz="1650" strike="noStrike" u="none">
              <a:solidFill>
                <a:srgbClr val="0084d1"/>
              </a:solidFill>
              <a:effectLst/>
              <a:uFillTx/>
              <a:latin typeface="Optima"/>
            </a:endParaRPr>
          </a:p>
          <a:p>
            <a:pPr indent="0">
              <a:spcAft>
                <a:spcPts val="1242"/>
              </a:spcAft>
              <a:buNone/>
            </a:pPr>
            <a:r>
              <a:rPr b="0" lang="fr-FR" sz="1800" strike="noStrike" u="none">
                <a:solidFill>
                  <a:srgbClr val="234173"/>
                </a:solidFill>
                <a:effectLst/>
                <a:uFillTx/>
                <a:latin typeface="Optima"/>
              </a:rPr>
              <a:t>Adiabatic, but for heat bridge at the end</a:t>
            </a:r>
            <a:endParaRPr b="1" lang="en-GB" sz="1800" strike="noStrike" u="none">
              <a:solidFill>
                <a:srgbClr val="234173"/>
              </a:solidFill>
              <a:effectLst/>
              <a:uFillTx/>
              <a:latin typeface="Optima"/>
            </a:endParaRPr>
          </a:p>
          <a:p>
            <a:pPr indent="0">
              <a:spcAft>
                <a:spcPts val="1242"/>
              </a:spcAft>
              <a:buNone/>
            </a:pPr>
            <a:r>
              <a:rPr b="1" lang="fr-FR" sz="1800" strike="noStrike" u="none">
                <a:solidFill>
                  <a:srgbClr val="234173"/>
                </a:solidFill>
                <a:effectLst/>
                <a:uFillTx/>
                <a:latin typeface="Optima"/>
              </a:rPr>
              <a:t>∆T = </a:t>
            </a:r>
            <a:r>
              <a:rPr b="1" lang="fr-FR" sz="1800" strike="noStrike" u="none">
                <a:solidFill>
                  <a:srgbClr val="00e676"/>
                </a:solidFill>
                <a:effectLst/>
                <a:uFillTx/>
                <a:latin typeface="Optima"/>
              </a:rPr>
              <a:t>12°C</a:t>
            </a:r>
            <a:r>
              <a:rPr b="1" lang="fr-FR" sz="1800" strike="noStrike" u="none">
                <a:solidFill>
                  <a:srgbClr val="234173"/>
                </a:solidFill>
                <a:effectLst/>
                <a:uFillTx/>
                <a:latin typeface="Optima"/>
              </a:rPr>
              <a:t> on Wafer surface at 𝑡 = ∞</a:t>
            </a:r>
            <a:endParaRPr b="1" lang="en-GB" sz="1800" strike="noStrike" u="none">
              <a:solidFill>
                <a:srgbClr val="234173"/>
              </a:solidFill>
              <a:effectLst/>
              <a:uFillTx/>
              <a:latin typeface="Optima"/>
            </a:endParaRPr>
          </a:p>
          <a:p>
            <a:pPr indent="0">
              <a:spcAft>
                <a:spcPts val="1242"/>
              </a:spcAft>
              <a:buNone/>
            </a:pPr>
            <a:endParaRPr b="1" lang="en-GB" sz="1800" strike="noStrike" u="none">
              <a:solidFill>
                <a:srgbClr val="234173"/>
              </a:solidFill>
              <a:effectLst/>
              <a:uFillTx/>
              <a:latin typeface="Optima"/>
            </a:endParaRPr>
          </a:p>
        </p:txBody>
      </p:sp>
      <p:sp>
        <p:nvSpPr>
          <p:cNvPr id="237" name=""/>
          <p:cNvSpPr txBox="1"/>
          <p:nvPr/>
        </p:nvSpPr>
        <p:spPr>
          <a:xfrm>
            <a:off x="7638480" y="960840"/>
            <a:ext cx="2304000" cy="208440"/>
          </a:xfrm>
          <a:prstGeom prst="rect">
            <a:avLst/>
          </a:prstGeom>
          <a:solidFill>
            <a:srgbClr val="e6e6e6"/>
          </a:solidFill>
          <a:ln w="0">
            <a:solidFill>
              <a:srgbClr val="000000"/>
            </a:solidFill>
          </a:ln>
        </p:spPr>
        <p:txBody>
          <a:bodyPr wrap="none" lIns="72000" rIns="90000" tIns="0" bIns="0" anchor="t">
            <a:spAutoFit/>
          </a:bodyPr>
          <a:p>
            <a:r>
              <a:rPr b="0" lang="fr-FR" sz="1200" strike="noStrike" u="none">
                <a:solidFill>
                  <a:srgbClr val="000000"/>
                </a:solidFill>
                <a:effectLst/>
                <a:uFillTx/>
                <a:latin typeface="Avenir Next Condensed"/>
              </a:rPr>
              <a:t>© Oscar Ferreira, François Joubert  @ LLR</a:t>
            </a:r>
            <a:endParaRPr b="0" lang="en-GB" sz="1200" strike="noStrike" u="none">
              <a:solidFill>
                <a:srgbClr val="000000"/>
              </a:solidFill>
              <a:effectLst/>
              <a:uFillTx/>
              <a:latin typeface="Avenir Next Condensed"/>
            </a:endParaRPr>
          </a:p>
        </p:txBody>
      </p:sp>
      <p:sp>
        <p:nvSpPr>
          <p:cNvPr id="238" name=""/>
          <p:cNvSpPr txBox="1"/>
          <p:nvPr/>
        </p:nvSpPr>
        <p:spPr>
          <a:xfrm>
            <a:off x="8172360" y="2857320"/>
            <a:ext cx="1392480" cy="301680"/>
          </a:xfrm>
          <a:prstGeom prst="rect">
            <a:avLst/>
          </a:prstGeom>
          <a:noFill/>
          <a:ln w="0">
            <a:noFill/>
          </a:ln>
        </p:spPr>
        <p:txBody>
          <a:bodyPr wrap="none" lIns="90000" rIns="90000" tIns="45000" bIns="45000" anchor="t">
            <a:spAutoFit/>
          </a:bodyPr>
          <a:p>
            <a:r>
              <a:rPr b="0" lang="fr-FR" sz="149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Connections ?</a:t>
            </a:r>
            <a:endParaRPr b="0" lang="fr-FR" sz="149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39" name=""/>
          <p:cNvSpPr/>
          <p:nvPr/>
        </p:nvSpPr>
        <p:spPr>
          <a:xfrm flipH="1" flipV="1">
            <a:off x="6548040" y="2923560"/>
            <a:ext cx="1549440" cy="6984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24840" bIns="24840" anchor="ctr" anchorCtr="1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40" name=""/>
          <p:cNvSpPr/>
          <p:nvPr/>
        </p:nvSpPr>
        <p:spPr>
          <a:xfrm flipH="1" flipV="1">
            <a:off x="6075360" y="2687400"/>
            <a:ext cx="2022480" cy="28620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 anchorCtr="1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41" name="PlaceHolder 5"/>
          <p:cNvSpPr>
            <a:spLocks noGrp="1"/>
          </p:cNvSpPr>
          <p:nvPr>
            <p:ph/>
          </p:nvPr>
        </p:nvSpPr>
        <p:spPr>
          <a:xfrm>
            <a:off x="145440" y="3477960"/>
            <a:ext cx="4777560" cy="1801800"/>
          </a:xfrm>
          <a:prstGeom prst="rect">
            <a:avLst/>
          </a:prstGeom>
          <a:noFill/>
          <a:ln w="0">
            <a:solidFill>
              <a:srgbClr val="3465a4"/>
            </a:solidFill>
          </a:ln>
        </p:spPr>
        <p:txBody>
          <a:bodyPr lIns="0" rIns="0" tIns="0" bIns="0" anchor="t">
            <a:normAutofit lnSpcReduction="9999"/>
          </a:bodyPr>
          <a:p>
            <a:pPr indent="0">
              <a:spcAft>
                <a:spcPts val="1035"/>
              </a:spcAft>
            </a:pPr>
            <a:r>
              <a:rPr b="1" lang="en-GB" sz="1800" strike="noStrike" u="none">
                <a:solidFill>
                  <a:srgbClr val="234173"/>
                </a:solidFill>
                <a:effectLst/>
                <a:uFillTx/>
                <a:latin typeface="Optima"/>
              </a:rPr>
              <a:t>Status:</a:t>
            </a:r>
            <a:endParaRPr b="1" lang="en-GB" sz="1800" strike="noStrike" u="none">
              <a:solidFill>
                <a:srgbClr val="234173"/>
              </a:solidFill>
              <a:effectLst/>
              <a:uFillTx/>
              <a:latin typeface="Optima"/>
            </a:endParaRPr>
          </a:p>
          <a:p>
            <a:pPr lvl="1" marL="432000" indent="-216000">
              <a:spcAft>
                <a:spcPts val="842"/>
              </a:spcAft>
              <a:buClr>
                <a:srgbClr val="000000"/>
              </a:buClr>
              <a:buFont typeface="Times New Roman"/>
              <a:buChar char="–"/>
            </a:pPr>
            <a:r>
              <a:rPr b="0" lang="en-GB" sz="1650" strike="noStrike" u="none">
                <a:solidFill>
                  <a:srgbClr val="0084d1"/>
                </a:solidFill>
                <a:effectLst/>
                <a:uFillTx/>
                <a:latin typeface="Optima"/>
              </a:rPr>
              <a:t>Limited flow of water seems enough…</a:t>
            </a:r>
            <a:endParaRPr b="0" lang="en-GB" sz="1650" strike="noStrike" u="none">
              <a:solidFill>
                <a:srgbClr val="0084d1"/>
              </a:solidFill>
              <a:effectLst/>
              <a:uFillTx/>
              <a:latin typeface="Optima"/>
            </a:endParaRPr>
          </a:p>
          <a:p>
            <a:pPr lvl="1" marL="432000" indent="-216000">
              <a:spcAft>
                <a:spcPts val="842"/>
              </a:spcAft>
              <a:buClr>
                <a:srgbClr val="000000"/>
              </a:buClr>
              <a:buFont typeface="Times New Roman"/>
              <a:buChar char="–"/>
            </a:pPr>
            <a:r>
              <a:rPr b="0" lang="en-GB" sz="1650" strike="noStrike" u="none">
                <a:solidFill>
                  <a:srgbClr val="0084d1"/>
                </a:solidFill>
                <a:effectLst/>
                <a:uFillTx/>
                <a:latin typeface="Optima"/>
              </a:rPr>
              <a:t>Now looking into pipe in 4-mm Cu layer</a:t>
            </a:r>
            <a:endParaRPr b="0" lang="en-GB" sz="1650" strike="noStrike" u="none">
              <a:solidFill>
                <a:srgbClr val="0084d1"/>
              </a:solidFill>
              <a:effectLst/>
              <a:uFillTx/>
              <a:latin typeface="Optima"/>
            </a:endParaRPr>
          </a:p>
          <a:p>
            <a:pPr lvl="2" marL="648000" indent="-216000">
              <a:spcAft>
                <a:spcPts val="635"/>
              </a:spcAft>
              <a:buClr>
                <a:srgbClr val="000000"/>
              </a:buClr>
              <a:buFont typeface="Times New Roman"/>
              <a:buChar char="•"/>
            </a:pPr>
            <a:r>
              <a:rPr b="0" lang="en-GB" sz="1500" strike="noStrike" u="none">
                <a:solidFill>
                  <a:srgbClr val="198a8a"/>
                </a:solidFill>
                <a:effectLst/>
                <a:uFillTx/>
                <a:latin typeface="Optima"/>
              </a:rPr>
              <a:t>Replaces W in 1</a:t>
            </a:r>
            <a:r>
              <a:rPr b="0" lang="en-GB" sz="1500" strike="noStrike" u="none" baseline="33000">
                <a:solidFill>
                  <a:srgbClr val="198a8a"/>
                </a:solidFill>
                <a:effectLst/>
                <a:uFillTx/>
                <a:latin typeface="Optima"/>
              </a:rPr>
              <a:t>st</a:t>
            </a:r>
            <a:r>
              <a:rPr b="0" lang="en-GB" sz="1500" strike="noStrike" u="none">
                <a:solidFill>
                  <a:srgbClr val="198a8a"/>
                </a:solidFill>
                <a:effectLst/>
                <a:uFillTx/>
                <a:latin typeface="Optima"/>
              </a:rPr>
              <a:t> half of SiW-ECAL</a:t>
            </a:r>
            <a:endParaRPr b="0" lang="en-GB" sz="1500" strike="noStrike" u="none">
              <a:solidFill>
                <a:srgbClr val="198a8a"/>
              </a:solidFill>
              <a:effectLst/>
              <a:uFillTx/>
              <a:latin typeface="Optima"/>
            </a:endParaRPr>
          </a:p>
          <a:p>
            <a:pPr lvl="2" marL="648000" indent="-216000">
              <a:spcAft>
                <a:spcPts val="635"/>
              </a:spcAft>
              <a:buClr>
                <a:srgbClr val="000000"/>
              </a:buClr>
              <a:buFont typeface="Times New Roman"/>
              <a:buChar char="•"/>
            </a:pPr>
            <a:r>
              <a:rPr b="0" lang="en-GB" sz="1500" strike="noStrike" u="none">
                <a:solidFill>
                  <a:srgbClr val="198a8a"/>
                </a:solidFill>
                <a:effectLst/>
                <a:uFillTx/>
                <a:latin typeface="Optima"/>
              </a:rPr>
              <a:t>Replaces ½ the W in the second part</a:t>
            </a:r>
            <a:endParaRPr b="0" lang="en-GB" sz="1500" strike="noStrike" u="none">
              <a:solidFill>
                <a:srgbClr val="198a8a"/>
              </a:solidFill>
              <a:effectLst/>
              <a:uFillTx/>
              <a:latin typeface="Optima"/>
            </a:endParaRPr>
          </a:p>
          <a:p>
            <a:pPr lvl="1" marL="432000" indent="-216000">
              <a:spcAft>
                <a:spcPts val="842"/>
              </a:spcAft>
              <a:buClr>
                <a:srgbClr val="000000"/>
              </a:buClr>
              <a:buFont typeface="Times New Roman"/>
              <a:buChar char="–"/>
            </a:pPr>
            <a:r>
              <a:rPr b="0" lang="en-GB" sz="1650" strike="noStrike" u="none">
                <a:solidFill>
                  <a:srgbClr val="0084d1"/>
                </a:solidFill>
                <a:effectLst/>
                <a:uFillTx/>
                <a:latin typeface="Optima"/>
              </a:rPr>
              <a:t>To be validated on simulations</a:t>
            </a:r>
            <a:endParaRPr b="0" lang="en-GB" sz="1650" strike="noStrike" u="none">
              <a:solidFill>
                <a:srgbClr val="0084d1"/>
              </a:solidFill>
              <a:effectLst/>
              <a:uFillTx/>
              <a:latin typeface="Optima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DI2I IN2P3 DRD | SiW-ECAL | 04/03/2024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9419C71-AAB9-402D-8114-432FDE7B9F64}" type="slidenum">
              <a:t>11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>Vincent.Boudry@in2p3.fr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subTitle"/>
          </p:nvPr>
        </p:nvSpPr>
        <p:spPr>
          <a:xfrm>
            <a:off x="151200" y="2755800"/>
            <a:ext cx="9810360" cy="48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algn="ctr"/>
            <a:r>
              <a:rPr b="1" lang="fr-FR" sz="3200" strike="noStrike" u="none">
                <a:solidFill>
                  <a:srgbClr val="000000"/>
                </a:solidFill>
                <a:effectLst/>
                <a:uFillTx/>
                <a:latin typeface="Optima"/>
              </a:rPr>
              <a:t>Centimetric Timing</a:t>
            </a:r>
            <a:endParaRPr b="1" lang="fr-FR" sz="3200" strike="noStrike" u="none">
              <a:solidFill>
                <a:srgbClr val="000000"/>
              </a:solidFill>
              <a:effectLst/>
              <a:uFillTx/>
              <a:latin typeface="DejaVu Sans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DI2I IN2P3 DRD | SiW-ECAL | 04/03/2024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A7BACBC-FAD0-4878-A69A-369F6B434390}" type="slidenum">
              <a:t>12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>Vincent.Boudry@in2p3.fr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150840" y="65880"/>
            <a:ext cx="9810360" cy="816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r>
              <a:rPr b="1" lang="fr-FR" sz="2700" strike="noStrike" u="none">
                <a:solidFill>
                  <a:srgbClr val="ffffff"/>
                </a:solidFill>
                <a:effectLst/>
                <a:uFillTx/>
                <a:latin typeface="Optima"/>
              </a:rPr>
              <a:t>Timing in Calorimeters: </a:t>
            </a:r>
            <a:br>
              <a:rPr sz="2700"/>
            </a:br>
            <a:r>
              <a:rPr b="1" lang="fr-FR" sz="2700" strike="noStrike" u="none">
                <a:solidFill>
                  <a:srgbClr val="ffffff"/>
                </a:solidFill>
                <a:effectLst/>
                <a:uFillTx/>
                <a:latin typeface="Optima"/>
              </a:rPr>
              <a:t>	</a:t>
            </a:r>
            <a:r>
              <a:rPr b="1" lang="fr-FR" sz="2700" strike="noStrike" u="none">
                <a:solidFill>
                  <a:srgbClr val="ffffff"/>
                </a:solidFill>
                <a:effectLst/>
                <a:uFillTx/>
                <a:latin typeface="Optima"/>
              </a:rPr>
              <a:t>	</a:t>
            </a:r>
            <a:r>
              <a:rPr b="1" lang="fr-FR" sz="2700" strike="noStrike" u="none">
                <a:solidFill>
                  <a:srgbClr val="ffffff"/>
                </a:solidFill>
                <a:effectLst/>
                <a:uFillTx/>
                <a:latin typeface="Optima"/>
              </a:rPr>
              <a:t>   0.1–1 ns range</a:t>
            </a:r>
            <a:endParaRPr b="1" lang="en-GB" sz="2700" strike="noStrike" u="none">
              <a:solidFill>
                <a:srgbClr val="ffffff"/>
              </a:solidFill>
              <a:effectLst/>
              <a:uFillTx/>
              <a:latin typeface="Optima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/>
          </p:nvPr>
        </p:nvSpPr>
        <p:spPr>
          <a:xfrm>
            <a:off x="145080" y="1189800"/>
            <a:ext cx="9790200" cy="408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035"/>
              </a:spcAft>
            </a:pPr>
            <a:r>
              <a:rPr b="1" lang="fr-FR" sz="1800" strike="noStrike" u="none">
                <a:solidFill>
                  <a:srgbClr val="234173"/>
                </a:solidFill>
                <a:effectLst/>
                <a:uFillTx/>
                <a:latin typeface="Optima"/>
              </a:rPr>
              <a:t>Cleaning of Events</a:t>
            </a:r>
            <a:endParaRPr b="1" lang="en-GB" sz="1800" strike="noStrike" u="none">
              <a:solidFill>
                <a:srgbClr val="234173"/>
              </a:solidFill>
              <a:effectLst/>
              <a:uFillTx/>
              <a:latin typeface="Optima"/>
            </a:endParaRPr>
          </a:p>
          <a:p>
            <a:pPr indent="0">
              <a:spcAft>
                <a:spcPts val="1035"/>
              </a:spcAft>
              <a:buNone/>
            </a:pPr>
            <a:r>
              <a:rPr b="1" lang="fr-FR" sz="1800" strike="noStrike" u="none">
                <a:solidFill>
                  <a:srgbClr val="234173"/>
                </a:solidFill>
                <a:effectLst/>
                <a:uFillTx/>
                <a:latin typeface="Optima"/>
              </a:rPr>
              <a:t> </a:t>
            </a:r>
            <a:endParaRPr b="1" lang="en-GB" sz="1800" strike="noStrike" u="none">
              <a:solidFill>
                <a:srgbClr val="234173"/>
              </a:solidFill>
              <a:effectLst/>
              <a:uFillTx/>
              <a:latin typeface="Optima"/>
            </a:endParaRPr>
          </a:p>
          <a:p>
            <a:pPr indent="0">
              <a:spcAft>
                <a:spcPts val="1035"/>
              </a:spcAft>
              <a:buNone/>
            </a:pPr>
            <a:r>
              <a:rPr b="1" lang="fr-FR" sz="1800" strike="noStrike" u="none">
                <a:solidFill>
                  <a:srgbClr val="234173"/>
                </a:solidFill>
                <a:effectLst/>
                <a:uFillTx/>
                <a:latin typeface="Optima"/>
              </a:rPr>
              <a:t> </a:t>
            </a:r>
            <a:endParaRPr b="1" lang="en-GB" sz="1800" strike="noStrike" u="none">
              <a:solidFill>
                <a:srgbClr val="234173"/>
              </a:solidFill>
              <a:effectLst/>
              <a:uFillTx/>
              <a:latin typeface="Optima"/>
            </a:endParaRPr>
          </a:p>
          <a:p>
            <a:pPr indent="0">
              <a:spcAft>
                <a:spcPts val="1035"/>
              </a:spcAft>
              <a:buNone/>
            </a:pPr>
            <a:r>
              <a:rPr b="1" lang="fr-FR" sz="1800" strike="noStrike" u="none">
                <a:solidFill>
                  <a:srgbClr val="234173"/>
                </a:solidFill>
                <a:effectLst/>
                <a:uFillTx/>
                <a:latin typeface="Optima"/>
              </a:rPr>
              <a:t> </a:t>
            </a:r>
            <a:endParaRPr b="1" lang="en-GB" sz="1800" strike="noStrike" u="none">
              <a:solidFill>
                <a:srgbClr val="234173"/>
              </a:solidFill>
              <a:effectLst/>
              <a:uFillTx/>
              <a:latin typeface="Optima"/>
            </a:endParaRPr>
          </a:p>
        </p:txBody>
      </p:sp>
      <p:sp>
        <p:nvSpPr>
          <p:cNvPr id="245" name="PlaceHolder 3"/>
          <p:cNvSpPr>
            <a:spLocks noGrp="1"/>
          </p:cNvSpPr>
          <p:nvPr>
            <p:ph/>
          </p:nvPr>
        </p:nvSpPr>
        <p:spPr>
          <a:xfrm>
            <a:off x="2972880" y="1189440"/>
            <a:ext cx="3327480" cy="408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035"/>
              </a:spcAft>
            </a:pPr>
            <a:r>
              <a:rPr b="1" lang="fr-FR" sz="1800" strike="noStrike" u="none">
                <a:solidFill>
                  <a:srgbClr val="234173"/>
                </a:solidFill>
                <a:effectLst/>
                <a:uFillTx/>
                <a:latin typeface="Optima"/>
              </a:rPr>
              <a:t>Particle ID by Time-of-Flight</a:t>
            </a:r>
            <a:endParaRPr b="1" lang="en-GB" sz="1800" strike="noStrike" u="none">
              <a:solidFill>
                <a:srgbClr val="234173"/>
              </a:solidFill>
              <a:effectLst/>
              <a:uFillTx/>
              <a:latin typeface="Optima"/>
            </a:endParaRPr>
          </a:p>
          <a:p>
            <a:pPr lvl="1" marL="432000" indent="-216000">
              <a:spcAft>
                <a:spcPts val="84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650" strike="noStrike" u="none">
                <a:solidFill>
                  <a:srgbClr val="0084d1"/>
                </a:solidFill>
                <a:effectLst/>
                <a:uFillTx/>
                <a:latin typeface="Optima"/>
              </a:rPr>
              <a:t>Complementary to d𝐸/d𝑥 </a:t>
            </a:r>
            <a:endParaRPr b="0" lang="en-GB" sz="1650" strike="noStrike" u="none">
              <a:solidFill>
                <a:srgbClr val="0084d1"/>
              </a:solidFill>
              <a:effectLst/>
              <a:uFillTx/>
              <a:latin typeface="Optima"/>
            </a:endParaRPr>
          </a:p>
          <a:p>
            <a:pPr lvl="2" marL="648000" indent="-216000">
              <a:spcAft>
                <a:spcPts val="63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500" strike="noStrike" u="none">
                <a:solidFill>
                  <a:srgbClr val="198a8a"/>
                </a:solidFill>
                <a:effectLst/>
                <a:uFillTx/>
                <a:latin typeface="Optima"/>
              </a:rPr>
              <a:t>Here with 100 ps on </a:t>
            </a:r>
            <a:br>
              <a:rPr sz="1500"/>
            </a:br>
            <a:r>
              <a:rPr b="0" lang="fr-FR" sz="1500" strike="noStrike" u="none">
                <a:solidFill>
                  <a:srgbClr val="198a8a"/>
                </a:solidFill>
                <a:effectLst/>
                <a:uFillTx/>
                <a:latin typeface="Optima"/>
              </a:rPr>
              <a:t>10 ECAL hits</a:t>
            </a:r>
            <a:endParaRPr b="0" lang="en-GB" sz="1500" strike="noStrike" u="none">
              <a:solidFill>
                <a:srgbClr val="198a8a"/>
              </a:solidFill>
              <a:effectLst/>
              <a:uFillTx/>
              <a:latin typeface="Optima"/>
            </a:endParaRPr>
          </a:p>
          <a:p>
            <a:pPr lvl="2" marL="648000" indent="0">
              <a:spcAft>
                <a:spcPts val="635"/>
              </a:spcAft>
              <a:buNone/>
            </a:pPr>
            <a:endParaRPr b="0" lang="en-GB" sz="1500" strike="noStrike" u="none">
              <a:solidFill>
                <a:srgbClr val="198a8a"/>
              </a:solidFill>
              <a:effectLst/>
              <a:uFillTx/>
              <a:latin typeface="Optima"/>
            </a:endParaRPr>
          </a:p>
        </p:txBody>
      </p:sp>
      <p:sp>
        <p:nvSpPr>
          <p:cNvPr id="246" name="PlaceHolder 4"/>
          <p:cNvSpPr>
            <a:spLocks noGrp="1"/>
          </p:cNvSpPr>
          <p:nvPr>
            <p:ph/>
          </p:nvPr>
        </p:nvSpPr>
        <p:spPr>
          <a:xfrm>
            <a:off x="6428880" y="1189440"/>
            <a:ext cx="3488400" cy="21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indent="0">
              <a:spcAft>
                <a:spcPts val="1035"/>
              </a:spcAft>
            </a:pPr>
            <a:r>
              <a:rPr b="1" lang="fr-FR" sz="1800" strike="noStrike" u="none">
                <a:solidFill>
                  <a:srgbClr val="234173"/>
                </a:solidFill>
                <a:effectLst/>
                <a:uFillTx/>
                <a:latin typeface="Optima"/>
              </a:rPr>
              <a:t>Ease Particle Flow with 𝒪(30) ps ?</a:t>
            </a:r>
            <a:endParaRPr b="1" lang="en-GB" sz="1800" strike="noStrike" u="none">
              <a:solidFill>
                <a:srgbClr val="234173"/>
              </a:solidFill>
              <a:effectLst/>
              <a:uFillTx/>
              <a:latin typeface="Optima"/>
            </a:endParaRPr>
          </a:p>
          <a:p>
            <a:pPr lvl="1" marL="432000" indent="-216000">
              <a:spcAft>
                <a:spcPts val="84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650" strike="noStrike" u="none">
                <a:solidFill>
                  <a:srgbClr val="0084d1"/>
                </a:solidFill>
                <a:effectLst/>
                <a:uFillTx/>
                <a:latin typeface="Optima"/>
              </a:rPr>
              <a:t>Cleaning of late neutrons &amp; </a:t>
            </a:r>
            <a:br>
              <a:rPr sz="1650"/>
            </a:br>
            <a:r>
              <a:rPr b="0" lang="fr-FR" sz="1650" strike="noStrike" u="none">
                <a:solidFill>
                  <a:srgbClr val="0084d1"/>
                </a:solidFill>
                <a:effectLst/>
                <a:uFillTx/>
                <a:latin typeface="Optima"/>
              </a:rPr>
              <a:t>back scattering (ns)</a:t>
            </a:r>
            <a:endParaRPr b="0" lang="en-GB" sz="1650" strike="noStrike" u="none">
              <a:solidFill>
                <a:srgbClr val="0084d1"/>
              </a:solidFill>
              <a:effectLst/>
              <a:uFillTx/>
              <a:latin typeface="Optima"/>
            </a:endParaRPr>
          </a:p>
          <a:p>
            <a:pPr lvl="1" marL="432000" indent="-216000">
              <a:spcAft>
                <a:spcPts val="84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650" strike="noStrike" u="none">
                <a:solidFill>
                  <a:srgbClr val="0084d1"/>
                </a:solidFill>
                <a:effectLst/>
                <a:uFillTx/>
                <a:latin typeface="Optima"/>
              </a:rPr>
              <a:t>𝒪(30) ps </a:t>
            </a:r>
            <a:r>
              <a:rPr b="0" lang="en-GB" sz="1650" strike="noStrike" u="none">
                <a:solidFill>
                  <a:srgbClr val="0084d1"/>
                </a:solidFill>
                <a:effectLst/>
                <a:uFillTx/>
                <a:latin typeface="Optima"/>
              </a:rPr>
              <a:t>for mips… HGCAL / 100!</a:t>
            </a:r>
            <a:endParaRPr b="0" lang="en-GB" sz="1650" strike="noStrike" u="none">
              <a:solidFill>
                <a:srgbClr val="0084d1"/>
              </a:solidFill>
              <a:effectLst/>
              <a:uFillTx/>
              <a:latin typeface="Optima"/>
            </a:endParaRPr>
          </a:p>
          <a:p>
            <a:pPr lvl="1" marL="432000" indent="-216000">
              <a:spcAft>
                <a:spcPts val="84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650" strike="noStrike" u="none">
                <a:solidFill>
                  <a:srgbClr val="0084d1"/>
                </a:solidFill>
                <a:effectLst/>
                <a:uFillTx/>
                <a:latin typeface="Optima"/>
              </a:rPr>
              <a:t>Identify primers in showers</a:t>
            </a:r>
            <a:endParaRPr b="0" lang="en-GB" sz="1650" strike="noStrike" u="none">
              <a:solidFill>
                <a:srgbClr val="0084d1"/>
              </a:solidFill>
              <a:effectLst/>
              <a:uFillTx/>
              <a:latin typeface="Optima"/>
            </a:endParaRPr>
          </a:p>
          <a:p>
            <a:pPr lvl="1" marL="432000" indent="-216000">
              <a:spcAft>
                <a:spcPts val="84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650" strike="noStrike" u="none">
                <a:solidFill>
                  <a:srgbClr val="0084d1"/>
                </a:solidFill>
                <a:effectLst/>
                <a:uFillTx/>
                <a:latin typeface="Optima"/>
              </a:rPr>
              <a:t>Help against confusion</a:t>
            </a:r>
            <a:br>
              <a:rPr sz="1650"/>
            </a:br>
            <a:r>
              <a:rPr b="0" i="1" lang="fr-FR" sz="1650" strike="noStrike" u="none">
                <a:solidFill>
                  <a:srgbClr val="0084d1"/>
                </a:solidFill>
                <a:effectLst/>
                <a:uFillTx/>
                <a:latin typeface="Optima"/>
              </a:rPr>
              <a:t>better separation of showers</a:t>
            </a:r>
            <a:endParaRPr b="0" lang="en-GB" sz="1650" strike="noStrike" u="none">
              <a:solidFill>
                <a:srgbClr val="0084d1"/>
              </a:solidFill>
              <a:effectLst/>
              <a:uFillTx/>
              <a:latin typeface="Optima"/>
            </a:endParaRPr>
          </a:p>
          <a:p>
            <a:pPr lvl="2" marL="648000" indent="-216000">
              <a:spcAft>
                <a:spcPts val="63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500" strike="noStrike" u="none">
                <a:solidFill>
                  <a:srgbClr val="198a8a"/>
                </a:solidFill>
                <a:effectLst/>
                <a:uFillTx/>
                <a:latin typeface="Optima"/>
              </a:rPr>
              <a:t>Requires ‘4D clustering’ </a:t>
            </a:r>
            <a:endParaRPr b="0" lang="en-GB" sz="1500" strike="noStrike" u="none">
              <a:solidFill>
                <a:srgbClr val="198a8a"/>
              </a:solidFill>
              <a:effectLst/>
              <a:uFillTx/>
              <a:latin typeface="Optima"/>
            </a:endParaRPr>
          </a:p>
        </p:txBody>
      </p:sp>
      <p:grpSp>
        <p:nvGrpSpPr>
          <p:cNvPr id="247" name=""/>
          <p:cNvGrpSpPr/>
          <p:nvPr/>
        </p:nvGrpSpPr>
        <p:grpSpPr>
          <a:xfrm>
            <a:off x="219240" y="1640520"/>
            <a:ext cx="1990800" cy="2994480"/>
            <a:chOff x="219240" y="1640520"/>
            <a:chExt cx="1990800" cy="2994480"/>
          </a:xfrm>
        </p:grpSpPr>
        <p:pic>
          <p:nvPicPr>
            <p:cNvPr id="248" name="" descr=""/>
            <p:cNvPicPr/>
            <p:nvPr/>
          </p:nvPicPr>
          <p:blipFill>
            <a:blip r:embed="rId1"/>
          </p:blipFill>
          <p:spPr>
            <a:xfrm>
              <a:off x="219240" y="1640520"/>
              <a:ext cx="1941840" cy="1524960"/>
            </a:xfrm>
            <a:prstGeom prst="rect">
              <a:avLst/>
            </a:prstGeom>
            <a:noFill/>
            <a:ln w="12600">
              <a:noFill/>
            </a:ln>
          </p:spPr>
        </p:pic>
        <p:pic>
          <p:nvPicPr>
            <p:cNvPr id="249" name="" descr=""/>
            <p:cNvPicPr/>
            <p:nvPr/>
          </p:nvPicPr>
          <p:blipFill>
            <a:blip r:embed="rId2"/>
          </p:blipFill>
          <p:spPr>
            <a:xfrm>
              <a:off x="219240" y="3146760"/>
              <a:ext cx="1990800" cy="1488240"/>
            </a:xfrm>
            <a:prstGeom prst="rect">
              <a:avLst/>
            </a:prstGeom>
            <a:noFill/>
            <a:ln w="12600">
              <a:noFill/>
            </a:ln>
          </p:spPr>
        </p:pic>
      </p:grpSp>
      <p:sp>
        <p:nvSpPr>
          <p:cNvPr id="250" name=""/>
          <p:cNvSpPr/>
          <p:nvPr/>
        </p:nvSpPr>
        <p:spPr>
          <a:xfrm>
            <a:off x="2046600" y="3016800"/>
            <a:ext cx="203040" cy="942480"/>
          </a:xfrm>
          <a:custGeom>
            <a:avLst/>
            <a:gdLst/>
            <a:ahLst/>
            <a:rect l="0" t="0" r="r" b="b"/>
            <a:pathLst>
              <a:path fill="none" w="564" h="2618">
                <a:moveTo>
                  <a:pt x="99" y="0"/>
                </a:moveTo>
                <a:cubicBezTo>
                  <a:pt x="535" y="477"/>
                  <a:pt x="922" y="1795"/>
                  <a:pt x="0" y="2618"/>
                </a:cubicBezTo>
              </a:path>
            </a:pathLst>
          </a:custGeom>
          <a:ln w="18000">
            <a:solidFill>
              <a:srgbClr val="3465a4"/>
            </a:solidFill>
            <a:round/>
            <a:tailEnd len="med" type="triangle" w="med"/>
          </a:ln>
        </p:spPr>
        <p:txBody>
          <a:bodyPr lIns="99000" rIns="99000" tIns="54000" bIns="54000" anchor="ctr" anchorCtr="1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1" name=""/>
          <p:cNvSpPr txBox="1"/>
          <p:nvPr/>
        </p:nvSpPr>
        <p:spPr>
          <a:xfrm>
            <a:off x="2262600" y="3087720"/>
            <a:ext cx="752400" cy="771840"/>
          </a:xfrm>
          <a:prstGeom prst="rect">
            <a:avLst/>
          </a:prstGeom>
          <a:noFill/>
          <a:ln w="0">
            <a:noFill/>
          </a:ln>
        </p:spPr>
        <p:txBody>
          <a:bodyPr wrap="none" lIns="90000" rIns="90000" tIns="45000" bIns="45000" anchor="t">
            <a:spAutoFit/>
          </a:bodyPr>
          <a:p>
            <a:r>
              <a:rPr b="0" lang="fr-FR" sz="1600" strike="noStrike" u="none">
                <a:solidFill>
                  <a:srgbClr val="005a94"/>
                </a:solidFill>
                <a:effectLst/>
                <a:uFillTx/>
                <a:latin typeface="Arial"/>
              </a:rPr>
              <a:t>time </a:t>
            </a:r>
            <a:br>
              <a:rPr sz="1600"/>
            </a:br>
            <a:r>
              <a:rPr b="0" lang="fr-FR" sz="1600" strike="noStrike" u="none">
                <a:solidFill>
                  <a:srgbClr val="005a94"/>
                </a:solidFill>
                <a:effectLst/>
                <a:uFillTx/>
                <a:latin typeface="Arial"/>
              </a:rPr>
              <a:t>cut</a:t>
            </a:r>
            <a:endParaRPr b="0" lang="en-GB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r>
              <a:rPr b="0" lang="fr-FR" sz="1600" strike="noStrike" u="none">
                <a:solidFill>
                  <a:srgbClr val="005a94"/>
                </a:solidFill>
                <a:effectLst/>
                <a:uFillTx/>
                <a:latin typeface="Arial"/>
              </a:rPr>
              <a:t>(1 ns)</a:t>
            </a:r>
            <a:endParaRPr b="0" lang="en-GB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2" name=""/>
          <p:cNvSpPr txBox="1"/>
          <p:nvPr/>
        </p:nvSpPr>
        <p:spPr>
          <a:xfrm>
            <a:off x="338040" y="4680360"/>
            <a:ext cx="1480680" cy="384120"/>
          </a:xfrm>
          <a:prstGeom prst="rect">
            <a:avLst/>
          </a:prstGeom>
          <a:solidFill>
            <a:srgbClr val="cccccc"/>
          </a:solidFill>
          <a:ln w="0">
            <a:solidFill>
              <a:srgbClr val="000000"/>
            </a:solidFill>
          </a:ln>
        </p:spPr>
        <p:txBody>
          <a:bodyPr wrap="none" lIns="90000" rIns="90000" tIns="0" bIns="0" anchor="ctr">
            <a:spAutoFit/>
          </a:bodyPr>
          <a:p>
            <a:r>
              <a:rPr b="0" lang="fr-FR" sz="1100" strike="noStrike" u="none">
                <a:solidFill>
                  <a:srgbClr val="000000"/>
                </a:solidFill>
                <a:effectLst/>
                <a:uFillTx/>
                <a:latin typeface="Avenir Next Condensed"/>
              </a:rPr>
              <a:t>[CLIC CDR: 1202.5940] </a:t>
            </a:r>
            <a:br>
              <a:rPr sz="1100"/>
            </a:br>
            <a:r>
              <a:rPr b="0" lang="fr-FR" sz="1100" strike="noStrike" u="none">
                <a:solidFill>
                  <a:srgbClr val="000000"/>
                </a:solidFill>
                <a:effectLst/>
                <a:uFillTx/>
                <a:latin typeface="Avenir Next Condensed"/>
              </a:rPr>
              <a:t>adapted from L. Emberger </a:t>
            </a:r>
            <a:endParaRPr b="0" lang="en-GB" sz="1100" strike="noStrike" u="none">
              <a:solidFill>
                <a:srgbClr val="000000"/>
              </a:solidFill>
              <a:effectLst/>
              <a:uFillTx/>
              <a:latin typeface="Avenir Next Condensed"/>
            </a:endParaRPr>
          </a:p>
        </p:txBody>
      </p:sp>
      <p:pic>
        <p:nvPicPr>
          <p:cNvPr id="253" name="" descr=""/>
          <p:cNvPicPr/>
          <p:nvPr/>
        </p:nvPicPr>
        <p:blipFill>
          <a:blip r:embed="rId3"/>
        </p:blipFill>
        <p:spPr>
          <a:xfrm>
            <a:off x="3085920" y="2588400"/>
            <a:ext cx="2514960" cy="2219760"/>
          </a:xfrm>
          <a:prstGeom prst="rect">
            <a:avLst/>
          </a:prstGeom>
          <a:noFill/>
          <a:ln w="12600">
            <a:noFill/>
          </a:ln>
        </p:spPr>
      </p:pic>
      <p:pic>
        <p:nvPicPr>
          <p:cNvPr id="254" name="" descr=""/>
          <p:cNvPicPr/>
          <p:nvPr/>
        </p:nvPicPr>
        <p:blipFill>
          <a:blip r:embed="rId4"/>
        </p:blipFill>
        <p:spPr>
          <a:xfrm>
            <a:off x="6722640" y="3377880"/>
            <a:ext cx="3148200" cy="1950480"/>
          </a:xfrm>
          <a:prstGeom prst="rect">
            <a:avLst/>
          </a:prstGeom>
          <a:noFill/>
          <a:ln w="12600">
            <a:noFill/>
          </a:ln>
        </p:spPr>
      </p:pic>
      <p:sp>
        <p:nvSpPr>
          <p:cNvPr id="255" name=""/>
          <p:cNvSpPr txBox="1"/>
          <p:nvPr/>
        </p:nvSpPr>
        <p:spPr>
          <a:xfrm>
            <a:off x="3581280" y="4933800"/>
            <a:ext cx="1596960" cy="192240"/>
          </a:xfrm>
          <a:prstGeom prst="rect">
            <a:avLst/>
          </a:prstGeom>
          <a:solidFill>
            <a:srgbClr val="cccccc"/>
          </a:solidFill>
          <a:ln w="0">
            <a:solidFill>
              <a:srgbClr val="000000"/>
            </a:solidFill>
          </a:ln>
        </p:spPr>
        <p:txBody>
          <a:bodyPr wrap="none" lIns="90000" rIns="90000" tIns="0" bIns="0" anchor="ctr">
            <a:spAutoFit/>
          </a:bodyPr>
          <a:p>
            <a:r>
              <a:rPr b="0" lang="fr-FR" sz="1100" strike="noStrike" u="none">
                <a:solidFill>
                  <a:srgbClr val="000000"/>
                </a:solidFill>
                <a:effectLst/>
                <a:uFillTx/>
                <a:latin typeface="Avenir Next Condensed"/>
              </a:rPr>
              <a:t>S. Dharani, U. Einhaus, J. List </a:t>
            </a:r>
            <a:endParaRPr b="0" lang="en-GB" sz="1100" strike="noStrike" u="none">
              <a:solidFill>
                <a:srgbClr val="000000"/>
              </a:solidFill>
              <a:effectLst/>
              <a:uFillTx/>
              <a:latin typeface="Avenir Next Condensed"/>
            </a:endParaRPr>
          </a:p>
        </p:txBody>
      </p:sp>
      <p:sp>
        <p:nvSpPr>
          <p:cNvPr id="256" name=""/>
          <p:cNvSpPr txBox="1"/>
          <p:nvPr/>
        </p:nvSpPr>
        <p:spPr>
          <a:xfrm>
            <a:off x="7992000" y="5320440"/>
            <a:ext cx="596520" cy="192240"/>
          </a:xfrm>
          <a:prstGeom prst="rect">
            <a:avLst/>
          </a:prstGeom>
          <a:solidFill>
            <a:srgbClr val="cccccc"/>
          </a:solidFill>
          <a:ln w="0">
            <a:solidFill>
              <a:srgbClr val="000000"/>
            </a:solidFill>
          </a:ln>
        </p:spPr>
        <p:txBody>
          <a:bodyPr wrap="none" lIns="90000" rIns="90000" tIns="0" bIns="0" anchor="ctr">
            <a:spAutoFit/>
          </a:bodyPr>
          <a:p>
            <a:r>
              <a:rPr b="0" lang="fr-FR" sz="1100" strike="noStrike" u="none">
                <a:solidFill>
                  <a:srgbClr val="000000"/>
                </a:solidFill>
                <a:effectLst/>
                <a:uFillTx/>
                <a:latin typeface="Avenir Next Condensed"/>
              </a:rPr>
              <a:t>Ch. Graf</a:t>
            </a:r>
            <a:endParaRPr b="0" lang="en-GB" sz="1100" strike="noStrike" u="none">
              <a:solidFill>
                <a:srgbClr val="000000"/>
              </a:solidFill>
              <a:effectLst/>
              <a:uFillTx/>
              <a:latin typeface="Avenir Next Condensed"/>
            </a:endParaRPr>
          </a:p>
        </p:txBody>
      </p:sp>
      <p:sp>
        <p:nvSpPr>
          <p:cNvPr id="257" name=""/>
          <p:cNvSpPr txBox="1"/>
          <p:nvPr/>
        </p:nvSpPr>
        <p:spPr>
          <a:xfrm>
            <a:off x="7161480" y="71280"/>
            <a:ext cx="2061360" cy="381600"/>
          </a:xfrm>
          <a:prstGeom prst="rect">
            <a:avLst/>
          </a:prstGeom>
          <a:gradFill rotWithShape="0">
            <a:gsLst>
              <a:gs pos="0">
                <a:srgbClr val="77bc65"/>
              </a:gs>
              <a:gs pos="100000">
                <a:srgbClr val="127622"/>
              </a:gs>
            </a:gsLst>
            <a:lin ang="9000000"/>
          </a:gradFill>
          <a:ln w="0">
            <a:noFill/>
          </a:ln>
        </p:spPr>
        <p:txBody>
          <a:bodyPr wrap="none" lIns="0" rIns="0" tIns="0" bIns="0" anchor="ctr">
            <a:spAutoFit/>
          </a:bodyPr>
          <a:p>
            <a:r>
              <a:rPr b="1" lang="fr-FR" sz="2600" strike="noStrike" u="none">
                <a:solidFill>
                  <a:srgbClr val="ffffff"/>
                </a:solidFill>
                <a:effectLst/>
                <a:uFillTx/>
                <a:latin typeface="Liberation Sans Narrow"/>
              </a:rPr>
              <a:t> 1 cm/</a:t>
            </a:r>
            <a:r>
              <a:rPr b="1" i="1" lang="fr-FR" sz="2600" strike="noStrike" u="none">
                <a:solidFill>
                  <a:srgbClr val="ffffff"/>
                </a:solidFill>
                <a:effectLst/>
                <a:uFillTx/>
                <a:latin typeface="Liberation Sans Narrow"/>
              </a:rPr>
              <a:t>c </a:t>
            </a:r>
            <a:r>
              <a:rPr b="1" lang="fr-FR" sz="2600" strike="noStrike" u="none">
                <a:solidFill>
                  <a:srgbClr val="ffffff"/>
                </a:solidFill>
                <a:effectLst/>
                <a:uFillTx/>
                <a:latin typeface="Liberation Sans Narrow"/>
              </a:rPr>
              <a:t>= 30 ps </a:t>
            </a:r>
            <a:endParaRPr b="1" lang="en-GB" sz="2600" strike="noStrike" u="none">
              <a:solidFill>
                <a:srgbClr val="ffffff"/>
              </a:solidFill>
              <a:effectLst/>
              <a:uFillTx/>
              <a:latin typeface="Noto Sans"/>
            </a:endParaRPr>
          </a:p>
        </p:txBody>
      </p:sp>
      <p:sp>
        <p:nvSpPr>
          <p:cNvPr id="258" name=""/>
          <p:cNvSpPr/>
          <p:nvPr/>
        </p:nvSpPr>
        <p:spPr>
          <a:xfrm>
            <a:off x="2888640" y="957240"/>
            <a:ext cx="7121160" cy="4320000"/>
          </a:xfrm>
          <a:prstGeom prst="roundRect">
            <a:avLst>
              <a:gd name="adj" fmla="val 9758"/>
            </a:avLst>
          </a:prstGeom>
          <a:noFill/>
          <a:ln w="36000">
            <a:solidFill>
              <a:srgbClr val="ff98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9" name=""/>
          <p:cNvSpPr txBox="1"/>
          <p:nvPr/>
        </p:nvSpPr>
        <p:spPr>
          <a:xfrm>
            <a:off x="5800320" y="478080"/>
            <a:ext cx="4164480" cy="584280"/>
          </a:xfrm>
          <a:prstGeom prst="rect">
            <a:avLst/>
          </a:prstGeom>
          <a:solidFill>
            <a:srgbClr val="ff950e"/>
          </a:solidFill>
          <a:ln w="0">
            <a:noFill/>
          </a:ln>
          <a:effectLst>
            <a:outerShdw dist="76367" dir="2700000" blurRad="0" rotWithShape="0">
              <a:srgbClr val="000000">
                <a:alpha val="25000"/>
              </a:srgbClr>
            </a:outerShdw>
          </a:effectLst>
        </p:spPr>
        <p:txBody>
          <a:bodyPr wrap="none" lIns="54000" rIns="54000" tIns="36000" bIns="36000" anchor="ctr">
            <a:spAutoFit/>
          </a:bodyPr>
          <a:p>
            <a:r>
              <a:rPr b="1" lang="fr-FR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Started in KIT, JGU, IJClab, </a:t>
            </a:r>
            <a:br>
              <a:rPr sz="1800"/>
            </a:br>
            <a:r>
              <a:rPr b="1" lang="fr-FR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LLR and IP2I (Lyon): Calo5D &amp; T-Calo</a:t>
            </a:r>
            <a:endParaRPr b="1" lang="en-GB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60" name="" descr=""/>
          <p:cNvPicPr/>
          <p:nvPr/>
        </p:nvPicPr>
        <p:blipFill>
          <a:blip r:embed="rId5"/>
          <a:stretch/>
        </p:blipFill>
        <p:spPr>
          <a:xfrm>
            <a:off x="4214520" y="542520"/>
            <a:ext cx="1379880" cy="507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DI2I IN2P3 DRD | SiW-ECAL | 04/03/2024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620CD84-5AE2-4E80-B2D4-93E214E3C248}" type="slidenum">
              <a:t>13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>Vincent.Boudry@in2p3.fr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title"/>
          </p:nvPr>
        </p:nvSpPr>
        <p:spPr>
          <a:xfrm>
            <a:off x="150840" y="77400"/>
            <a:ext cx="9810360" cy="79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r>
              <a:rPr b="1" lang="fr-FR" sz="2700" strike="noStrike" u="none">
                <a:solidFill>
                  <a:srgbClr val="ffffff"/>
                </a:solidFill>
                <a:effectLst/>
                <a:uFillTx/>
                <a:latin typeface="Optima"/>
              </a:rPr>
              <a:t>Time measurement methods</a:t>
            </a:r>
            <a:endParaRPr b="1" lang="en-GB" sz="2700" strike="noStrike" u="none">
              <a:solidFill>
                <a:srgbClr val="ffffff"/>
              </a:solidFill>
              <a:effectLst/>
              <a:uFillTx/>
              <a:latin typeface="Optima"/>
            </a:endParaRPr>
          </a:p>
        </p:txBody>
      </p:sp>
      <p:sp>
        <p:nvSpPr>
          <p:cNvPr id="262" name=""/>
          <p:cNvSpPr txBox="1"/>
          <p:nvPr/>
        </p:nvSpPr>
        <p:spPr>
          <a:xfrm>
            <a:off x="948600" y="2637360"/>
            <a:ext cx="393120" cy="499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spAutoFit/>
          </a:bodyPr>
          <a:p>
            <a:r>
              <a:rPr b="0" lang="fr-FR" sz="1489" strike="noStrike" u="none" baseline="-8000">
                <a:solidFill>
                  <a:srgbClr val="000000"/>
                </a:solidFill>
                <a:effectLst/>
                <a:uFillTx/>
                <a:latin typeface="Arial"/>
              </a:rPr>
              <a:t>0</a:t>
            </a:r>
            <a:endParaRPr b="0" lang="en-GB" sz="149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3" name=""/>
          <p:cNvSpPr txBox="1"/>
          <p:nvPr/>
        </p:nvSpPr>
        <p:spPr>
          <a:xfrm>
            <a:off x="1425960" y="2637720"/>
            <a:ext cx="393120" cy="499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spAutoFit/>
          </a:bodyPr>
          <a:p>
            <a:r>
              <a:rPr b="0" lang="fr-FR" sz="1489" strike="noStrike" u="none" baseline="-8000">
                <a:solidFill>
                  <a:srgbClr val="000000"/>
                </a:solidFill>
                <a:effectLst/>
                <a:uFillTx/>
                <a:latin typeface="Arial"/>
              </a:rPr>
              <a:t>t</a:t>
            </a:r>
            <a:endParaRPr b="0" lang="en-GB" sz="149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264" name=""/>
          <p:cNvGrpSpPr/>
          <p:nvPr/>
        </p:nvGrpSpPr>
        <p:grpSpPr>
          <a:xfrm>
            <a:off x="506880" y="1323000"/>
            <a:ext cx="4275720" cy="1563120"/>
            <a:chOff x="506880" y="1323000"/>
            <a:chExt cx="4275720" cy="1563120"/>
          </a:xfrm>
        </p:grpSpPr>
        <p:sp>
          <p:nvSpPr>
            <p:cNvPr id="265" name=""/>
            <p:cNvSpPr/>
            <p:nvPr/>
          </p:nvSpPr>
          <p:spPr>
            <a:xfrm>
              <a:off x="596520" y="2595960"/>
              <a:ext cx="3429720" cy="0"/>
            </a:xfrm>
            <a:prstGeom prst="line">
              <a:avLst/>
            </a:prstGeom>
            <a:ln w="0">
              <a:solidFill>
                <a:srgbClr val="000000"/>
              </a:solidFill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ctr" anchorCtr="1">
              <a:noAutofit/>
            </a:bodyPr>
            <a:p>
              <a:endParaRPr b="0" lang="fr-FR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66" name=""/>
            <p:cNvSpPr/>
            <p:nvPr/>
          </p:nvSpPr>
          <p:spPr>
            <a:xfrm>
              <a:off x="1043640" y="1700640"/>
              <a:ext cx="64080" cy="895320"/>
            </a:xfrm>
            <a:prstGeom prst="rect">
              <a:avLst/>
            </a:prstGeom>
            <a:solidFill>
              <a:srgbClr val="f44336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endParaRPr b="0" lang="fr-FR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67" name=""/>
            <p:cNvSpPr txBox="1"/>
            <p:nvPr/>
          </p:nvSpPr>
          <p:spPr>
            <a:xfrm>
              <a:off x="4110120" y="2458080"/>
              <a:ext cx="258480" cy="428040"/>
            </a:xfrm>
            <a:prstGeom prst="rect">
              <a:avLst/>
            </a:prstGeom>
            <a:noFill/>
            <a:ln w="0">
              <a:noFill/>
            </a:ln>
          </p:spPr>
          <p:txBody>
            <a:bodyPr wrap="none" lIns="90000" rIns="90000" tIns="45000" bIns="45000" anchor="t">
              <a:spAutoFit/>
            </a:bodyPr>
            <a:p>
              <a:endParaRPr b="0" lang="fr-FR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68" name=""/>
            <p:cNvSpPr/>
            <p:nvPr/>
          </p:nvSpPr>
          <p:spPr>
            <a:xfrm>
              <a:off x="1108080" y="1402200"/>
              <a:ext cx="3365280" cy="1262520"/>
            </a:xfrm>
            <a:custGeom>
              <a:avLst/>
              <a:gdLst/>
              <a:ahLst/>
              <a:rect l="0" t="0" r="r" b="b"/>
              <a:pathLst>
                <a:path fill="none" w="9348" h="3507">
                  <a:moveTo>
                    <a:pt x="0" y="3317"/>
                  </a:moveTo>
                  <a:cubicBezTo>
                    <a:pt x="1478" y="3316"/>
                    <a:pt x="1478" y="22"/>
                    <a:pt x="2720" y="1"/>
                  </a:cubicBezTo>
                  <a:cubicBezTo>
                    <a:pt x="3962" y="-21"/>
                    <a:pt x="4377" y="2902"/>
                    <a:pt x="5206" y="3316"/>
                  </a:cubicBezTo>
                  <a:cubicBezTo>
                    <a:pt x="6035" y="3730"/>
                    <a:pt x="8105" y="3347"/>
                    <a:pt x="9348" y="3316"/>
                  </a:cubicBezTo>
                </a:path>
              </a:pathLst>
            </a:custGeom>
            <a:ln w="0">
              <a:solidFill>
                <a:srgbClr val="000000"/>
              </a:solidFill>
            </a:ln>
          </p:spPr>
          <p:txBody>
            <a:bodyPr lIns="90000" rIns="90000" tIns="45000" bIns="45000" anchor="ctr" anchorCtr="1">
              <a:noAutofit/>
            </a:bodyPr>
            <a:p>
              <a:endParaRPr b="0" lang="fr-FR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69" name=""/>
            <p:cNvSpPr/>
            <p:nvPr/>
          </p:nvSpPr>
          <p:spPr>
            <a:xfrm>
              <a:off x="596520" y="2237760"/>
              <a:ext cx="3429720" cy="0"/>
            </a:xfrm>
            <a:prstGeom prst="line">
              <a:avLst/>
            </a:prstGeom>
            <a:ln w="0">
              <a:solidFill>
                <a:srgbClr val="000000"/>
              </a:solidFill>
              <a:prstDash val="dash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ctr" anchorCtr="1">
              <a:noAutofit/>
            </a:bodyPr>
            <a:p>
              <a:endParaRPr b="0" lang="fr-FR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70" name=""/>
            <p:cNvSpPr txBox="1"/>
            <p:nvPr/>
          </p:nvSpPr>
          <p:spPr>
            <a:xfrm>
              <a:off x="506880" y="1999080"/>
              <a:ext cx="574560" cy="346320"/>
            </a:xfrm>
            <a:prstGeom prst="rect">
              <a:avLst/>
            </a:prstGeom>
            <a:noFill/>
            <a:ln w="0">
              <a:noFill/>
            </a:ln>
          </p:spPr>
          <p:txBody>
            <a:bodyPr wrap="none" lIns="90000" rIns="90000" tIns="45000" bIns="45000" anchor="t">
              <a:spAutoFit/>
            </a:bodyPr>
            <a:p>
              <a:r>
                <a:rPr b="0" lang="fr-FR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rPr>
                <a:t>Thr.</a:t>
              </a:r>
              <a:endParaRPr b="0" lang="fr-FR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71" name=""/>
            <p:cNvSpPr/>
            <p:nvPr/>
          </p:nvSpPr>
          <p:spPr>
            <a:xfrm>
              <a:off x="1525680" y="2237760"/>
              <a:ext cx="0" cy="358200"/>
            </a:xfrm>
            <a:prstGeom prst="line">
              <a:avLst/>
            </a:prstGeom>
            <a:ln w="0">
              <a:solidFill>
                <a:srgbClr val="000000"/>
              </a:solidFill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 anchorCtr="1">
              <a:noAutofit/>
            </a:bodyPr>
            <a:p>
              <a:endParaRPr b="0" lang="fr-FR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72" name=""/>
            <p:cNvSpPr txBox="1"/>
            <p:nvPr/>
          </p:nvSpPr>
          <p:spPr>
            <a:xfrm>
              <a:off x="2833200" y="1640880"/>
              <a:ext cx="1949400" cy="346320"/>
            </a:xfrm>
            <a:prstGeom prst="rect">
              <a:avLst/>
            </a:prstGeom>
            <a:noFill/>
            <a:ln w="0">
              <a:noFill/>
            </a:ln>
          </p:spPr>
          <p:txBody>
            <a:bodyPr wrap="none" lIns="90000" rIns="90000" tIns="45000" bIns="45000" anchor="t">
              <a:spAutoFit/>
            </a:bodyPr>
            <a:p>
              <a:r>
                <a:rPr b="0" lang="fr-FR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rPr>
                <a:t>ToA : TDC + ADC</a:t>
              </a:r>
              <a:endParaRPr b="0" lang="fr-FR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73" name=""/>
            <p:cNvSpPr/>
            <p:nvPr/>
          </p:nvSpPr>
          <p:spPr>
            <a:xfrm>
              <a:off x="1108080" y="2088360"/>
              <a:ext cx="3365640" cy="541080"/>
            </a:xfrm>
            <a:custGeom>
              <a:avLst/>
              <a:gdLst/>
              <a:ahLst/>
              <a:rect l="0" t="0" r="r" b="b"/>
              <a:pathLst>
                <a:path fill="none" w="9349" h="1503">
                  <a:moveTo>
                    <a:pt x="0" y="1411"/>
                  </a:moveTo>
                  <a:cubicBezTo>
                    <a:pt x="1479" y="1410"/>
                    <a:pt x="1477" y="23"/>
                    <a:pt x="2721" y="0"/>
                  </a:cubicBezTo>
                  <a:cubicBezTo>
                    <a:pt x="3964" y="-21"/>
                    <a:pt x="4379" y="1219"/>
                    <a:pt x="5206" y="1411"/>
                  </a:cubicBezTo>
                  <a:cubicBezTo>
                    <a:pt x="6034" y="1602"/>
                    <a:pt x="8105" y="1442"/>
                    <a:pt x="9349" y="1411"/>
                  </a:cubicBezTo>
                </a:path>
              </a:pathLst>
            </a:custGeom>
            <a:ln w="0">
              <a:solidFill>
                <a:srgbClr val="ff7043"/>
              </a:solidFill>
            </a:ln>
          </p:spPr>
          <p:txBody>
            <a:bodyPr lIns="90000" rIns="90000" tIns="45000" bIns="45000" anchor="ctr" anchorCtr="1">
              <a:noAutofit/>
            </a:bodyPr>
            <a:p>
              <a:endParaRPr b="0" lang="fr-FR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74" name=""/>
            <p:cNvSpPr/>
            <p:nvPr/>
          </p:nvSpPr>
          <p:spPr>
            <a:xfrm>
              <a:off x="1526040" y="2238120"/>
              <a:ext cx="0" cy="358200"/>
            </a:xfrm>
            <a:prstGeom prst="line">
              <a:avLst/>
            </a:prstGeom>
            <a:ln w="0">
              <a:solidFill>
                <a:srgbClr val="000000"/>
              </a:solidFill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 anchorCtr="1">
              <a:noAutofit/>
            </a:bodyPr>
            <a:p>
              <a:endParaRPr b="0" lang="fr-FR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75" name=""/>
            <p:cNvSpPr/>
            <p:nvPr/>
          </p:nvSpPr>
          <p:spPr>
            <a:xfrm>
              <a:off x="1734840" y="2238120"/>
              <a:ext cx="0" cy="358200"/>
            </a:xfrm>
            <a:prstGeom prst="line">
              <a:avLst/>
            </a:prstGeom>
            <a:ln w="0">
              <a:solidFill>
                <a:srgbClr val="ff7043"/>
              </a:solidFill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 anchorCtr="1">
              <a:noAutofit/>
            </a:bodyPr>
            <a:p>
              <a:endParaRPr b="0" lang="fr-FR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76" name=""/>
            <p:cNvSpPr/>
            <p:nvPr/>
          </p:nvSpPr>
          <p:spPr>
            <a:xfrm>
              <a:off x="2005200" y="1323000"/>
              <a:ext cx="149040" cy="149040"/>
            </a:xfrm>
            <a:prstGeom prst="ellipse">
              <a:avLst/>
            </a:prstGeom>
            <a:solidFill>
              <a:srgbClr val="99ccff"/>
            </a:solidFill>
            <a:ln w="0"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endParaRPr b="0" lang="fr-FR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77" name=""/>
            <p:cNvSpPr/>
            <p:nvPr/>
          </p:nvSpPr>
          <p:spPr>
            <a:xfrm>
              <a:off x="2005560" y="2009520"/>
              <a:ext cx="149040" cy="149400"/>
            </a:xfrm>
            <a:prstGeom prst="ellipse">
              <a:avLst/>
            </a:prstGeom>
            <a:solidFill>
              <a:srgbClr val="ff9800"/>
            </a:solidFill>
            <a:ln w="0"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endParaRPr b="0" lang="fr-FR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278" name=""/>
          <p:cNvGrpSpPr/>
          <p:nvPr/>
        </p:nvGrpSpPr>
        <p:grpSpPr>
          <a:xfrm>
            <a:off x="596160" y="3431880"/>
            <a:ext cx="4304520" cy="1674720"/>
            <a:chOff x="596160" y="3431880"/>
            <a:chExt cx="4304520" cy="1674720"/>
          </a:xfrm>
        </p:grpSpPr>
        <p:sp>
          <p:nvSpPr>
            <p:cNvPr id="279" name=""/>
            <p:cNvSpPr/>
            <p:nvPr/>
          </p:nvSpPr>
          <p:spPr>
            <a:xfrm>
              <a:off x="596160" y="4625640"/>
              <a:ext cx="3429720" cy="0"/>
            </a:xfrm>
            <a:prstGeom prst="line">
              <a:avLst/>
            </a:prstGeom>
            <a:ln w="0">
              <a:solidFill>
                <a:srgbClr val="000000"/>
              </a:solidFill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ctr" anchorCtr="1">
              <a:noAutofit/>
            </a:bodyPr>
            <a:p>
              <a:endParaRPr b="0" lang="fr-FR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80" name=""/>
            <p:cNvSpPr/>
            <p:nvPr/>
          </p:nvSpPr>
          <p:spPr>
            <a:xfrm>
              <a:off x="1043280" y="3730320"/>
              <a:ext cx="64440" cy="895320"/>
            </a:xfrm>
            <a:prstGeom prst="rect">
              <a:avLst/>
            </a:prstGeom>
            <a:solidFill>
              <a:srgbClr val="f44336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endParaRPr b="0" lang="fr-FR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81" name=""/>
            <p:cNvSpPr txBox="1"/>
            <p:nvPr/>
          </p:nvSpPr>
          <p:spPr>
            <a:xfrm>
              <a:off x="4050000" y="4487760"/>
              <a:ext cx="258480" cy="428040"/>
            </a:xfrm>
            <a:prstGeom prst="rect">
              <a:avLst/>
            </a:prstGeom>
            <a:noFill/>
            <a:ln w="0">
              <a:noFill/>
            </a:ln>
          </p:spPr>
          <p:txBody>
            <a:bodyPr wrap="none" lIns="90000" rIns="90000" tIns="45000" bIns="45000" anchor="t">
              <a:spAutoFit/>
            </a:bodyPr>
            <a:p>
              <a:endParaRPr b="0" lang="fr-FR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82" name=""/>
            <p:cNvSpPr/>
            <p:nvPr/>
          </p:nvSpPr>
          <p:spPr>
            <a:xfrm>
              <a:off x="1107720" y="3431880"/>
              <a:ext cx="3365280" cy="1262520"/>
            </a:xfrm>
            <a:custGeom>
              <a:avLst/>
              <a:gdLst/>
              <a:ahLst/>
              <a:rect l="0" t="0" r="r" b="b"/>
              <a:pathLst>
                <a:path fill="none" w="9348" h="3507">
                  <a:moveTo>
                    <a:pt x="0" y="3316"/>
                  </a:moveTo>
                  <a:cubicBezTo>
                    <a:pt x="1479" y="3315"/>
                    <a:pt x="1478" y="22"/>
                    <a:pt x="2720" y="0"/>
                  </a:cubicBezTo>
                  <a:cubicBezTo>
                    <a:pt x="3963" y="-21"/>
                    <a:pt x="4378" y="2901"/>
                    <a:pt x="5206" y="3315"/>
                  </a:cubicBezTo>
                  <a:cubicBezTo>
                    <a:pt x="6035" y="3730"/>
                    <a:pt x="8106" y="3346"/>
                    <a:pt x="9348" y="3316"/>
                  </a:cubicBezTo>
                </a:path>
              </a:pathLst>
            </a:custGeom>
            <a:ln w="0">
              <a:solidFill>
                <a:srgbClr val="000000"/>
              </a:solidFill>
            </a:ln>
          </p:spPr>
          <p:txBody>
            <a:bodyPr lIns="90000" rIns="90000" tIns="45000" bIns="45000" anchor="ctr" anchorCtr="1">
              <a:noAutofit/>
            </a:bodyPr>
            <a:p>
              <a:endParaRPr b="0" lang="fr-FR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83" name=""/>
            <p:cNvSpPr/>
            <p:nvPr/>
          </p:nvSpPr>
          <p:spPr>
            <a:xfrm>
              <a:off x="632160" y="4548960"/>
              <a:ext cx="149040" cy="149040"/>
            </a:xfrm>
            <a:prstGeom prst="ellipse">
              <a:avLst/>
            </a:prstGeom>
            <a:solidFill>
              <a:srgbClr val="99ccff"/>
            </a:solidFill>
            <a:ln w="0"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endParaRPr b="0" lang="fr-FR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84" name=""/>
            <p:cNvSpPr/>
            <p:nvPr/>
          </p:nvSpPr>
          <p:spPr>
            <a:xfrm>
              <a:off x="1229040" y="4479840"/>
              <a:ext cx="149040" cy="149400"/>
            </a:xfrm>
            <a:prstGeom prst="ellipse">
              <a:avLst/>
            </a:prstGeom>
            <a:solidFill>
              <a:srgbClr val="99ccff"/>
            </a:solidFill>
            <a:ln w="0"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endParaRPr b="0" lang="fr-FR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85" name=""/>
            <p:cNvSpPr/>
            <p:nvPr/>
          </p:nvSpPr>
          <p:spPr>
            <a:xfrm>
              <a:off x="1825560" y="3441600"/>
              <a:ext cx="149400" cy="149400"/>
            </a:xfrm>
            <a:prstGeom prst="ellipse">
              <a:avLst/>
            </a:prstGeom>
            <a:solidFill>
              <a:srgbClr val="99ccff"/>
            </a:solidFill>
            <a:ln w="0"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endParaRPr b="0" lang="fr-FR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86" name=""/>
            <p:cNvSpPr/>
            <p:nvPr/>
          </p:nvSpPr>
          <p:spPr>
            <a:xfrm>
              <a:off x="2422440" y="3718800"/>
              <a:ext cx="149040" cy="149400"/>
            </a:xfrm>
            <a:prstGeom prst="ellipse">
              <a:avLst/>
            </a:prstGeom>
            <a:solidFill>
              <a:srgbClr val="99ccff"/>
            </a:solidFill>
            <a:ln w="0"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endParaRPr b="0" lang="fr-FR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87" name=""/>
            <p:cNvSpPr/>
            <p:nvPr/>
          </p:nvSpPr>
          <p:spPr>
            <a:xfrm>
              <a:off x="3019320" y="4584600"/>
              <a:ext cx="149040" cy="149400"/>
            </a:xfrm>
            <a:prstGeom prst="ellipse">
              <a:avLst/>
            </a:prstGeom>
            <a:solidFill>
              <a:srgbClr val="99ccff"/>
            </a:solidFill>
            <a:ln w="0"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endParaRPr b="0" lang="fr-FR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88" name=""/>
            <p:cNvSpPr/>
            <p:nvPr/>
          </p:nvSpPr>
          <p:spPr>
            <a:xfrm>
              <a:off x="3615840" y="4619520"/>
              <a:ext cx="149040" cy="149400"/>
            </a:xfrm>
            <a:prstGeom prst="ellipse">
              <a:avLst/>
            </a:prstGeom>
            <a:solidFill>
              <a:srgbClr val="99ccff"/>
            </a:solidFill>
            <a:ln w="0"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endParaRPr b="0" lang="fr-FR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89" name=""/>
            <p:cNvSpPr txBox="1"/>
            <p:nvPr/>
          </p:nvSpPr>
          <p:spPr>
            <a:xfrm>
              <a:off x="948600" y="4607280"/>
              <a:ext cx="393120" cy="499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spAutoFit/>
            </a:bodyPr>
            <a:p>
              <a:r>
                <a:rPr b="0" lang="fr-FR" sz="1800" strike="noStrike" u="none" baseline="-8000">
                  <a:solidFill>
                    <a:srgbClr val="000000"/>
                  </a:solidFill>
                  <a:effectLst/>
                  <a:uFillTx/>
                  <a:latin typeface="Arial"/>
                </a:rPr>
                <a:t>0</a:t>
              </a:r>
              <a:endParaRPr b="0" lang="fr-FR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90" name=""/>
            <p:cNvSpPr txBox="1"/>
            <p:nvPr/>
          </p:nvSpPr>
          <p:spPr>
            <a:xfrm>
              <a:off x="2832840" y="3431880"/>
              <a:ext cx="2067840" cy="346320"/>
            </a:xfrm>
            <a:prstGeom prst="rect">
              <a:avLst/>
            </a:prstGeom>
            <a:noFill/>
            <a:ln w="0">
              <a:noFill/>
            </a:ln>
          </p:spPr>
          <p:txBody>
            <a:bodyPr wrap="none" lIns="90000" rIns="90000" tIns="45000" bIns="45000" anchor="t">
              <a:spAutoFit/>
            </a:bodyPr>
            <a:p>
              <a:pPr algn="ctr"/>
              <a:r>
                <a:rPr b="0" lang="fr-FR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rPr>
                <a:t>Shaping : ADC × </a:t>
              </a:r>
              <a:r>
                <a:rPr b="0" i="1" lang="fr-FR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rPr>
                <a:t>n</a:t>
              </a:r>
              <a:endParaRPr b="0" lang="fr-FR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91" name=""/>
            <p:cNvSpPr/>
            <p:nvPr/>
          </p:nvSpPr>
          <p:spPr>
            <a:xfrm>
              <a:off x="1107720" y="4177800"/>
              <a:ext cx="3365640" cy="481320"/>
            </a:xfrm>
            <a:custGeom>
              <a:avLst/>
              <a:gdLst/>
              <a:ahLst/>
              <a:rect l="0" t="0" r="r" b="b"/>
              <a:pathLst>
                <a:path fill="none" w="9349" h="1337">
                  <a:moveTo>
                    <a:pt x="0" y="1244"/>
                  </a:moveTo>
                  <a:cubicBezTo>
                    <a:pt x="1479" y="1244"/>
                    <a:pt x="1478" y="22"/>
                    <a:pt x="2721" y="0"/>
                  </a:cubicBezTo>
                  <a:cubicBezTo>
                    <a:pt x="3964" y="-21"/>
                    <a:pt x="4380" y="1053"/>
                    <a:pt x="5207" y="1245"/>
                  </a:cubicBezTo>
                  <a:cubicBezTo>
                    <a:pt x="6035" y="1436"/>
                    <a:pt x="8105" y="1275"/>
                    <a:pt x="9349" y="1245"/>
                  </a:cubicBezTo>
                </a:path>
              </a:pathLst>
            </a:custGeom>
            <a:ln w="0">
              <a:solidFill>
                <a:srgbClr val="ff7043"/>
              </a:solidFill>
            </a:ln>
          </p:spPr>
          <p:txBody>
            <a:bodyPr lIns="90000" rIns="90000" tIns="45000" bIns="45000" anchor="ctr" anchorCtr="1">
              <a:noAutofit/>
            </a:bodyPr>
            <a:p>
              <a:endParaRPr b="0" lang="fr-FR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92" name=""/>
            <p:cNvSpPr/>
            <p:nvPr/>
          </p:nvSpPr>
          <p:spPr>
            <a:xfrm>
              <a:off x="1229400" y="4539960"/>
              <a:ext cx="149040" cy="149040"/>
            </a:xfrm>
            <a:prstGeom prst="ellipse">
              <a:avLst/>
            </a:prstGeom>
            <a:solidFill>
              <a:srgbClr val="ff9800"/>
            </a:solidFill>
            <a:ln w="0"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endParaRPr b="0" lang="fr-FR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93" name=""/>
            <p:cNvSpPr/>
            <p:nvPr/>
          </p:nvSpPr>
          <p:spPr>
            <a:xfrm>
              <a:off x="1825920" y="4158000"/>
              <a:ext cx="149040" cy="149400"/>
            </a:xfrm>
            <a:prstGeom prst="ellipse">
              <a:avLst/>
            </a:prstGeom>
            <a:solidFill>
              <a:srgbClr val="ff9800"/>
            </a:solidFill>
            <a:ln w="0"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endParaRPr b="0" lang="fr-FR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94" name=""/>
            <p:cNvSpPr/>
            <p:nvPr/>
          </p:nvSpPr>
          <p:spPr>
            <a:xfrm>
              <a:off x="2422800" y="4226400"/>
              <a:ext cx="149040" cy="149400"/>
            </a:xfrm>
            <a:prstGeom prst="ellipse">
              <a:avLst/>
            </a:prstGeom>
            <a:solidFill>
              <a:srgbClr val="ff9800"/>
            </a:solidFill>
            <a:ln w="0"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endParaRPr b="0" lang="fr-FR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95" name=""/>
            <p:cNvSpPr/>
            <p:nvPr/>
          </p:nvSpPr>
          <p:spPr>
            <a:xfrm>
              <a:off x="3019320" y="4555080"/>
              <a:ext cx="149400" cy="149040"/>
            </a:xfrm>
            <a:prstGeom prst="ellipse">
              <a:avLst/>
            </a:prstGeom>
            <a:solidFill>
              <a:srgbClr val="ff9800"/>
            </a:solidFill>
            <a:ln w="0"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endParaRPr b="0" lang="fr-FR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96" name=""/>
            <p:cNvSpPr/>
            <p:nvPr/>
          </p:nvSpPr>
          <p:spPr>
            <a:xfrm>
              <a:off x="3616200" y="4560120"/>
              <a:ext cx="149040" cy="149400"/>
            </a:xfrm>
            <a:prstGeom prst="ellipse">
              <a:avLst/>
            </a:prstGeom>
            <a:solidFill>
              <a:srgbClr val="ff9800"/>
            </a:solidFill>
            <a:ln w="0"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endParaRPr b="0" lang="fr-FR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297" name=""/>
          <p:cNvGrpSpPr/>
          <p:nvPr/>
        </p:nvGrpSpPr>
        <p:grpSpPr>
          <a:xfrm>
            <a:off x="5278680" y="1372680"/>
            <a:ext cx="3966840" cy="1748520"/>
            <a:chOff x="5278680" y="1372680"/>
            <a:chExt cx="3966840" cy="1748520"/>
          </a:xfrm>
        </p:grpSpPr>
        <p:sp>
          <p:nvSpPr>
            <p:cNvPr id="298" name=""/>
            <p:cNvSpPr/>
            <p:nvPr/>
          </p:nvSpPr>
          <p:spPr>
            <a:xfrm>
              <a:off x="5368320" y="2566440"/>
              <a:ext cx="3429720" cy="0"/>
            </a:xfrm>
            <a:prstGeom prst="line">
              <a:avLst/>
            </a:prstGeom>
            <a:ln w="0">
              <a:solidFill>
                <a:srgbClr val="000000"/>
              </a:solidFill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ctr" anchorCtr="1">
              <a:noAutofit/>
            </a:bodyPr>
            <a:p>
              <a:endParaRPr b="0" lang="fr-FR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99" name=""/>
            <p:cNvSpPr/>
            <p:nvPr/>
          </p:nvSpPr>
          <p:spPr>
            <a:xfrm>
              <a:off x="5815440" y="1671120"/>
              <a:ext cx="64080" cy="895320"/>
            </a:xfrm>
            <a:prstGeom prst="rect">
              <a:avLst/>
            </a:prstGeom>
            <a:solidFill>
              <a:srgbClr val="f44336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endParaRPr b="0" lang="fr-FR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00" name=""/>
            <p:cNvSpPr txBox="1"/>
            <p:nvPr/>
          </p:nvSpPr>
          <p:spPr>
            <a:xfrm>
              <a:off x="8881920" y="2428560"/>
              <a:ext cx="258480" cy="428040"/>
            </a:xfrm>
            <a:prstGeom prst="rect">
              <a:avLst/>
            </a:prstGeom>
            <a:noFill/>
            <a:ln w="0">
              <a:noFill/>
            </a:ln>
          </p:spPr>
          <p:txBody>
            <a:bodyPr wrap="none" lIns="90000" rIns="90000" tIns="45000" bIns="45000" anchor="t">
              <a:spAutoFit/>
            </a:bodyPr>
            <a:p>
              <a:endParaRPr b="0" lang="fr-FR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01" name=""/>
            <p:cNvSpPr/>
            <p:nvPr/>
          </p:nvSpPr>
          <p:spPr>
            <a:xfrm>
              <a:off x="5879880" y="1372680"/>
              <a:ext cx="3365280" cy="1262520"/>
            </a:xfrm>
            <a:custGeom>
              <a:avLst/>
              <a:gdLst/>
              <a:ahLst/>
              <a:rect l="0" t="0" r="r" b="b"/>
              <a:pathLst>
                <a:path fill="none" w="9348" h="3507">
                  <a:moveTo>
                    <a:pt x="0" y="3316"/>
                  </a:moveTo>
                  <a:cubicBezTo>
                    <a:pt x="1478" y="3315"/>
                    <a:pt x="1478" y="22"/>
                    <a:pt x="2720" y="0"/>
                  </a:cubicBezTo>
                  <a:cubicBezTo>
                    <a:pt x="3962" y="-21"/>
                    <a:pt x="4377" y="2901"/>
                    <a:pt x="5206" y="3315"/>
                  </a:cubicBezTo>
                  <a:cubicBezTo>
                    <a:pt x="6035" y="3730"/>
                    <a:pt x="8105" y="3346"/>
                    <a:pt x="9348" y="3316"/>
                  </a:cubicBezTo>
                </a:path>
              </a:pathLst>
            </a:custGeom>
            <a:ln w="0">
              <a:solidFill>
                <a:srgbClr val="000000"/>
              </a:solidFill>
            </a:ln>
          </p:spPr>
          <p:txBody>
            <a:bodyPr lIns="90000" rIns="90000" tIns="45000" bIns="45000" anchor="ctr" anchorCtr="1">
              <a:noAutofit/>
            </a:bodyPr>
            <a:p>
              <a:endParaRPr b="0" lang="fr-FR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02" name=""/>
            <p:cNvSpPr/>
            <p:nvPr/>
          </p:nvSpPr>
          <p:spPr>
            <a:xfrm>
              <a:off x="5368320" y="2208240"/>
              <a:ext cx="3429720" cy="0"/>
            </a:xfrm>
            <a:prstGeom prst="line">
              <a:avLst/>
            </a:prstGeom>
            <a:ln w="0">
              <a:solidFill>
                <a:srgbClr val="000000"/>
              </a:solidFill>
              <a:prstDash val="dash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ctr" anchorCtr="1">
              <a:noAutofit/>
            </a:bodyPr>
            <a:p>
              <a:endParaRPr b="0" lang="fr-FR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03" name=""/>
            <p:cNvSpPr txBox="1"/>
            <p:nvPr/>
          </p:nvSpPr>
          <p:spPr>
            <a:xfrm>
              <a:off x="5278680" y="1969560"/>
              <a:ext cx="574560" cy="346320"/>
            </a:xfrm>
            <a:prstGeom prst="rect">
              <a:avLst/>
            </a:prstGeom>
            <a:noFill/>
            <a:ln w="0">
              <a:noFill/>
            </a:ln>
          </p:spPr>
          <p:txBody>
            <a:bodyPr wrap="none" lIns="90000" rIns="90000" tIns="45000" bIns="45000" anchor="t">
              <a:spAutoFit/>
            </a:bodyPr>
            <a:p>
              <a:r>
                <a:rPr b="0" lang="fr-FR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rPr>
                <a:t>Thr.</a:t>
              </a:r>
              <a:endParaRPr b="0" lang="fr-FR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04" name=""/>
            <p:cNvSpPr/>
            <p:nvPr/>
          </p:nvSpPr>
          <p:spPr>
            <a:xfrm flipH="1">
              <a:off x="6279480" y="2208240"/>
              <a:ext cx="9360" cy="149040"/>
            </a:xfrm>
            <a:prstGeom prst="line">
              <a:avLst/>
            </a:prstGeom>
            <a:ln w="0">
              <a:solidFill>
                <a:srgbClr val="000000"/>
              </a:solidFill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 anchorCtr="1">
              <a:noAutofit/>
            </a:bodyPr>
            <a:p>
              <a:endParaRPr b="0" lang="fr-FR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05" name=""/>
            <p:cNvSpPr txBox="1"/>
            <p:nvPr/>
          </p:nvSpPr>
          <p:spPr>
            <a:xfrm>
              <a:off x="5720400" y="2518560"/>
              <a:ext cx="393120" cy="499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spAutoFit/>
            </a:bodyPr>
            <a:p>
              <a:r>
                <a:rPr b="0" lang="fr-FR" sz="1800" strike="noStrike" u="none" baseline="-8000">
                  <a:solidFill>
                    <a:srgbClr val="000000"/>
                  </a:solidFill>
                  <a:effectLst/>
                  <a:uFillTx/>
                  <a:latin typeface="Arial"/>
                </a:rPr>
                <a:t>0</a:t>
              </a:r>
              <a:endParaRPr b="0" lang="fr-FR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06" name=""/>
            <p:cNvSpPr/>
            <p:nvPr/>
          </p:nvSpPr>
          <p:spPr>
            <a:xfrm>
              <a:off x="5880240" y="1372680"/>
              <a:ext cx="3364920" cy="1581840"/>
            </a:xfrm>
            <a:custGeom>
              <a:avLst/>
              <a:gdLst/>
              <a:ahLst/>
              <a:rect l="0" t="0" r="r" b="b"/>
              <a:pathLst>
                <a:path fill="none" w="9347" h="4394">
                  <a:moveTo>
                    <a:pt x="0" y="3317"/>
                  </a:moveTo>
                  <a:cubicBezTo>
                    <a:pt x="1478" y="3316"/>
                    <a:pt x="1062" y="0"/>
                    <a:pt x="1890" y="0"/>
                  </a:cubicBezTo>
                  <a:cubicBezTo>
                    <a:pt x="2718" y="0"/>
                    <a:pt x="2719" y="4393"/>
                    <a:pt x="3547" y="4394"/>
                  </a:cubicBezTo>
                  <a:cubicBezTo>
                    <a:pt x="4375" y="4393"/>
                    <a:pt x="4790" y="3316"/>
                    <a:pt x="9347" y="3317"/>
                  </a:cubicBezTo>
                </a:path>
              </a:pathLst>
            </a:custGeom>
            <a:ln cap="rnd" w="0">
              <a:solidFill>
                <a:srgbClr val="000000"/>
              </a:solidFill>
              <a:prstDash val="sysDash"/>
            </a:ln>
          </p:spPr>
          <p:txBody>
            <a:bodyPr lIns="90000" rIns="90000" tIns="45000" bIns="45000" anchor="ctr" anchorCtr="1">
              <a:noAutofit/>
            </a:bodyPr>
            <a:p>
              <a:endParaRPr b="0" lang="fr-FR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07" name=""/>
            <p:cNvSpPr txBox="1"/>
            <p:nvPr/>
          </p:nvSpPr>
          <p:spPr>
            <a:xfrm>
              <a:off x="6793920" y="2518920"/>
              <a:ext cx="465480" cy="6022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spAutoFit/>
            </a:bodyPr>
            <a:p>
              <a:r>
                <a:rPr b="0" lang="fr-FR" sz="1800" strike="noStrike" u="none" baseline="-8000">
                  <a:solidFill>
                    <a:srgbClr val="000000"/>
                  </a:solidFill>
                  <a:effectLst/>
                  <a:uFillTx/>
                  <a:latin typeface="Arial"/>
                </a:rPr>
                <a:t>CFD</a:t>
              </a:r>
              <a:endParaRPr b="0" lang="fr-FR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08" name=""/>
            <p:cNvSpPr/>
            <p:nvPr/>
          </p:nvSpPr>
          <p:spPr>
            <a:xfrm>
              <a:off x="5879520" y="2058840"/>
              <a:ext cx="3365640" cy="540720"/>
            </a:xfrm>
            <a:custGeom>
              <a:avLst/>
              <a:gdLst/>
              <a:ahLst/>
              <a:rect l="0" t="0" r="r" b="b"/>
              <a:pathLst>
                <a:path fill="none" w="9349" h="1502">
                  <a:moveTo>
                    <a:pt x="0" y="1410"/>
                  </a:moveTo>
                  <a:cubicBezTo>
                    <a:pt x="1479" y="1409"/>
                    <a:pt x="1478" y="22"/>
                    <a:pt x="2720" y="0"/>
                  </a:cubicBezTo>
                  <a:cubicBezTo>
                    <a:pt x="3963" y="-22"/>
                    <a:pt x="4380" y="1218"/>
                    <a:pt x="5207" y="1410"/>
                  </a:cubicBezTo>
                  <a:cubicBezTo>
                    <a:pt x="6034" y="1601"/>
                    <a:pt x="8106" y="1440"/>
                    <a:pt x="9349" y="1410"/>
                  </a:cubicBezTo>
                </a:path>
              </a:pathLst>
            </a:custGeom>
            <a:ln w="0">
              <a:solidFill>
                <a:srgbClr val="ff7043"/>
              </a:solidFill>
            </a:ln>
          </p:spPr>
          <p:txBody>
            <a:bodyPr lIns="90000" rIns="90000" tIns="45000" bIns="45000" anchor="ctr" anchorCtr="1">
              <a:noAutofit/>
            </a:bodyPr>
            <a:p>
              <a:endParaRPr b="0" lang="fr-FR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09" name=""/>
            <p:cNvSpPr/>
            <p:nvPr/>
          </p:nvSpPr>
          <p:spPr>
            <a:xfrm>
              <a:off x="5879880" y="2058840"/>
              <a:ext cx="3365640" cy="657000"/>
            </a:xfrm>
            <a:custGeom>
              <a:avLst/>
              <a:gdLst/>
              <a:ahLst/>
              <a:rect l="0" t="0" r="r" b="b"/>
              <a:pathLst>
                <a:path fill="none" w="9349" h="1825">
                  <a:moveTo>
                    <a:pt x="0" y="1410"/>
                  </a:moveTo>
                  <a:cubicBezTo>
                    <a:pt x="1479" y="1409"/>
                    <a:pt x="1063" y="0"/>
                    <a:pt x="1891" y="0"/>
                  </a:cubicBezTo>
                  <a:cubicBezTo>
                    <a:pt x="2720" y="0"/>
                    <a:pt x="2744" y="1824"/>
                    <a:pt x="3572" y="1825"/>
                  </a:cubicBezTo>
                  <a:cubicBezTo>
                    <a:pt x="4401" y="1823"/>
                    <a:pt x="4791" y="1410"/>
                    <a:pt x="9349" y="1411"/>
                  </a:cubicBezTo>
                </a:path>
              </a:pathLst>
            </a:custGeom>
            <a:ln cap="rnd" w="0">
              <a:solidFill>
                <a:srgbClr val="ff7043"/>
              </a:solidFill>
              <a:prstDash val="sysDash"/>
            </a:ln>
          </p:spPr>
          <p:txBody>
            <a:bodyPr lIns="90000" rIns="90000" tIns="45000" bIns="45000" anchor="ctr" anchorCtr="1">
              <a:noAutofit/>
            </a:bodyPr>
            <a:p>
              <a:endParaRPr b="0" lang="fr-FR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10" name=""/>
            <p:cNvSpPr/>
            <p:nvPr/>
          </p:nvSpPr>
          <p:spPr>
            <a:xfrm>
              <a:off x="5397840" y="2357280"/>
              <a:ext cx="2087280" cy="213120"/>
            </a:xfrm>
            <a:custGeom>
              <a:avLst/>
              <a:gdLst/>
              <a:ahLst/>
              <a:rect l="0" t="0" r="r" b="b"/>
              <a:pathLst>
                <a:path fill="none" w="5798" h="592">
                  <a:moveTo>
                    <a:pt x="0" y="580"/>
                  </a:moveTo>
                  <a:lnTo>
                    <a:pt x="2484" y="580"/>
                  </a:lnTo>
                  <a:lnTo>
                    <a:pt x="2473" y="0"/>
                  </a:lnTo>
                  <a:lnTo>
                    <a:pt x="5798" y="0"/>
                  </a:lnTo>
                  <a:lnTo>
                    <a:pt x="5786" y="592"/>
                  </a:lnTo>
                </a:path>
              </a:pathLst>
            </a:custGeom>
            <a:ln w="0">
              <a:solidFill>
                <a:srgbClr val="000000"/>
              </a:solidFill>
            </a:ln>
          </p:spPr>
          <p:txBody>
            <a:bodyPr lIns="90000" rIns="90000" tIns="45000" bIns="45000" anchor="ctr" anchorCtr="1">
              <a:noAutofit/>
            </a:bodyPr>
            <a:p>
              <a:endParaRPr b="0" lang="fr-FR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11" name=""/>
            <p:cNvSpPr/>
            <p:nvPr/>
          </p:nvSpPr>
          <p:spPr>
            <a:xfrm>
              <a:off x="5607000" y="2348640"/>
              <a:ext cx="2146680" cy="217800"/>
            </a:xfrm>
            <a:custGeom>
              <a:avLst/>
              <a:gdLst/>
              <a:ahLst/>
              <a:rect l="0" t="0" r="r" b="b"/>
              <a:pathLst>
                <a:path fill="none" w="5963" h="605">
                  <a:moveTo>
                    <a:pt x="0" y="605"/>
                  </a:moveTo>
                  <a:lnTo>
                    <a:pt x="2484" y="605"/>
                  </a:lnTo>
                  <a:lnTo>
                    <a:pt x="2484" y="0"/>
                  </a:lnTo>
                  <a:lnTo>
                    <a:pt x="5963" y="24"/>
                  </a:lnTo>
                  <a:lnTo>
                    <a:pt x="5963" y="605"/>
                  </a:lnTo>
                </a:path>
              </a:pathLst>
            </a:custGeom>
            <a:ln w="0">
              <a:solidFill>
                <a:srgbClr val="ff7043"/>
              </a:solidFill>
            </a:ln>
          </p:spPr>
          <p:txBody>
            <a:bodyPr lIns="90000" rIns="90000" tIns="45000" bIns="45000" anchor="ctr" anchorCtr="1">
              <a:noAutofit/>
            </a:bodyPr>
            <a:p>
              <a:endParaRPr b="0" lang="fr-FR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12" name=""/>
            <p:cNvSpPr/>
            <p:nvPr/>
          </p:nvSpPr>
          <p:spPr>
            <a:xfrm flipH="1">
              <a:off x="6489360" y="2208240"/>
              <a:ext cx="9360" cy="149040"/>
            </a:xfrm>
            <a:prstGeom prst="line">
              <a:avLst/>
            </a:prstGeom>
            <a:ln w="0">
              <a:solidFill>
                <a:srgbClr val="ff7043"/>
              </a:solidFill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 anchorCtr="1">
              <a:noAutofit/>
            </a:bodyPr>
            <a:p>
              <a:endParaRPr b="0" lang="fr-FR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13" name=""/>
            <p:cNvSpPr txBox="1"/>
            <p:nvPr/>
          </p:nvSpPr>
          <p:spPr>
            <a:xfrm>
              <a:off x="6066720" y="2557800"/>
              <a:ext cx="508320" cy="261000"/>
            </a:xfrm>
            <a:prstGeom prst="rect">
              <a:avLst/>
            </a:prstGeom>
            <a:noFill/>
            <a:ln w="0">
              <a:noFill/>
            </a:ln>
          </p:spPr>
          <p:txBody>
            <a:bodyPr wrap="none" lIns="90000" rIns="90000" tIns="45000" bIns="45000" anchor="t">
              <a:spAutoFit/>
            </a:bodyPr>
            <a:p>
              <a:r>
                <a:rPr b="0" lang="fr-FR" sz="1200" strike="noStrike" u="none">
                  <a:solidFill>
                    <a:srgbClr val="000000"/>
                  </a:solidFill>
                  <a:effectLst/>
                  <a:uFillTx/>
                  <a:latin typeface="Arial"/>
                </a:rPr>
                <a:t>Valid</a:t>
              </a:r>
              <a:endParaRPr b="0" lang="fr-FR" sz="12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14" name=""/>
            <p:cNvSpPr txBox="1"/>
            <p:nvPr/>
          </p:nvSpPr>
          <p:spPr>
            <a:xfrm>
              <a:off x="6364800" y="2557800"/>
              <a:ext cx="508320" cy="261000"/>
            </a:xfrm>
            <a:prstGeom prst="rect">
              <a:avLst/>
            </a:prstGeom>
            <a:noFill/>
            <a:ln w="0">
              <a:noFill/>
            </a:ln>
          </p:spPr>
          <p:txBody>
            <a:bodyPr wrap="none" lIns="90000" rIns="90000" tIns="45000" bIns="45000" anchor="t">
              <a:spAutoFit/>
            </a:bodyPr>
            <a:p>
              <a:r>
                <a:rPr b="0" lang="fr-FR" sz="1200" strike="noStrike" u="none">
                  <a:solidFill>
                    <a:srgbClr val="ff7043"/>
                  </a:solidFill>
                  <a:effectLst/>
                  <a:uFillTx/>
                  <a:latin typeface="Arial"/>
                </a:rPr>
                <a:t>Valid</a:t>
              </a:r>
              <a:endParaRPr b="0" lang="fr-FR" sz="12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315" name=""/>
          <p:cNvSpPr txBox="1"/>
          <p:nvPr/>
        </p:nvSpPr>
        <p:spPr>
          <a:xfrm>
            <a:off x="7605000" y="1611360"/>
            <a:ext cx="1887480" cy="301680"/>
          </a:xfrm>
          <a:prstGeom prst="rect">
            <a:avLst/>
          </a:prstGeom>
          <a:noFill/>
          <a:ln w="0">
            <a:noFill/>
          </a:ln>
        </p:spPr>
        <p:txBody>
          <a:bodyPr wrap="none" lIns="90000" rIns="90000" tIns="45000" bIns="45000" anchor="t">
            <a:spAutoFit/>
          </a:bodyPr>
          <a:p>
            <a:r>
              <a:rPr b="0" lang="fr-FR" sz="149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CFD : TDC + Gating</a:t>
            </a:r>
            <a:endParaRPr b="0" lang="en-GB" sz="149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16" name=""/>
          <p:cNvSpPr txBox="1"/>
          <p:nvPr/>
        </p:nvSpPr>
        <p:spPr>
          <a:xfrm>
            <a:off x="1604880" y="2637720"/>
            <a:ext cx="393120" cy="499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spAutoFit/>
          </a:bodyPr>
          <a:p>
            <a:r>
              <a:rPr b="0" lang="fr-FR" sz="1489" strike="noStrike" u="none" baseline="-8000">
                <a:solidFill>
                  <a:srgbClr val="ff7043"/>
                </a:solidFill>
                <a:effectLst/>
                <a:uFillTx/>
                <a:latin typeface="Arial"/>
              </a:rPr>
              <a:t>t’</a:t>
            </a:r>
            <a:endParaRPr b="0" lang="en-GB" sz="149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17" name=""/>
          <p:cNvSpPr txBox="1"/>
          <p:nvPr/>
        </p:nvSpPr>
        <p:spPr>
          <a:xfrm>
            <a:off x="1307880" y="2877480"/>
            <a:ext cx="2244240" cy="301680"/>
          </a:xfrm>
          <a:prstGeom prst="rect">
            <a:avLst/>
          </a:prstGeom>
          <a:noFill/>
          <a:ln w="0">
            <a:noFill/>
          </a:ln>
        </p:spPr>
        <p:txBody>
          <a:bodyPr wrap="none" lIns="90000" rIns="90000" tIns="45000" bIns="45000" anchor="t">
            <a:spAutoFit/>
          </a:bodyPr>
          <a:p>
            <a:r>
              <a:rPr b="0" lang="fr-FR" sz="149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Slew time (vs amplitude)</a:t>
            </a:r>
            <a:endParaRPr b="0" lang="en-GB" sz="149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18" name=""/>
          <p:cNvSpPr txBox="1"/>
          <p:nvPr/>
        </p:nvSpPr>
        <p:spPr>
          <a:xfrm>
            <a:off x="1308240" y="4847040"/>
            <a:ext cx="1879200" cy="301680"/>
          </a:xfrm>
          <a:prstGeom prst="rect">
            <a:avLst/>
          </a:prstGeom>
          <a:noFill/>
          <a:ln w="0">
            <a:noFill/>
          </a:ln>
        </p:spPr>
        <p:txBody>
          <a:bodyPr wrap="none" lIns="90000" rIns="90000" tIns="45000" bIns="45000" anchor="t">
            <a:spAutoFit/>
          </a:bodyPr>
          <a:p>
            <a:r>
              <a:rPr b="0" lang="fr-FR" sz="149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Time fit (vs shaping)</a:t>
            </a:r>
            <a:endParaRPr b="0" lang="en-GB" sz="149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19" name=""/>
          <p:cNvSpPr txBox="1"/>
          <p:nvPr/>
        </p:nvSpPr>
        <p:spPr>
          <a:xfrm>
            <a:off x="5781600" y="3026880"/>
            <a:ext cx="2747880" cy="301680"/>
          </a:xfrm>
          <a:prstGeom prst="rect">
            <a:avLst/>
          </a:prstGeom>
          <a:noFill/>
          <a:ln w="0">
            <a:noFill/>
          </a:ln>
        </p:spPr>
        <p:txBody>
          <a:bodyPr wrap="none" lIns="90000" rIns="90000" tIns="45000" bIns="45000" anchor="t">
            <a:spAutoFit/>
          </a:bodyPr>
          <a:p>
            <a:r>
              <a:rPr b="0" lang="fr-FR" sz="149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Time ~ cst (vs pedestal, noise)</a:t>
            </a:r>
            <a:endParaRPr b="0" lang="en-GB" sz="149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20" name=""/>
          <p:cNvSpPr/>
          <p:nvPr/>
        </p:nvSpPr>
        <p:spPr>
          <a:xfrm>
            <a:off x="380160" y="1037520"/>
            <a:ext cx="4436280" cy="2242080"/>
          </a:xfrm>
          <a:prstGeom prst="roundRect">
            <a:avLst>
              <a:gd name="adj" fmla="val 16667"/>
            </a:avLst>
          </a:prstGeom>
          <a:noFill/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21" name=""/>
          <p:cNvSpPr/>
          <p:nvPr/>
        </p:nvSpPr>
        <p:spPr>
          <a:xfrm>
            <a:off x="4689720" y="3160440"/>
            <a:ext cx="1378440" cy="106956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 anchorCtr="1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22" name=""/>
          <p:cNvSpPr txBox="1"/>
          <p:nvPr/>
        </p:nvSpPr>
        <p:spPr>
          <a:xfrm>
            <a:off x="6202800" y="4103280"/>
            <a:ext cx="3287880" cy="857160"/>
          </a:xfrm>
          <a:prstGeom prst="rect">
            <a:avLst/>
          </a:prstGeom>
          <a:noFill/>
          <a:ln w="0">
            <a:noFill/>
          </a:ln>
        </p:spPr>
        <p:txBody>
          <a:bodyPr wrap="none" lIns="90000" rIns="90000" tIns="45000" bIns="45000" anchor="t">
            <a:spAutoFit/>
          </a:bodyPr>
          <a:p>
            <a:r>
              <a:rPr b="0" lang="fr-FR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In SKIROC2.  Validation of digi</a:t>
            </a:r>
            <a:br>
              <a:rPr sz="1800"/>
            </a:br>
            <a:r>
              <a:rPr b="0" lang="fr-FR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on beam tests…</a:t>
            </a:r>
            <a:br>
              <a:rPr sz="1800"/>
            </a:br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DI2I IN2P3 DRD | SiW-ECAL | 04/03/2024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4D8D9C7-5E5A-41C7-89E3-8DB4572209F4}" type="slidenum">
              <a:t>14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>Vincent.Boudry@in2p3.fr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laceHolder 1"/>
          <p:cNvSpPr>
            <a:spLocks noGrp="1"/>
          </p:cNvSpPr>
          <p:nvPr>
            <p:ph type="title"/>
          </p:nvPr>
        </p:nvSpPr>
        <p:spPr>
          <a:xfrm>
            <a:off x="151200" y="77760"/>
            <a:ext cx="9810360" cy="79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r>
              <a:rPr b="1" lang="fr-FR" sz="2700" strike="noStrike" u="none">
                <a:solidFill>
                  <a:srgbClr val="ffffff"/>
                </a:solidFill>
                <a:effectLst/>
                <a:uFillTx/>
                <a:latin typeface="Optima"/>
              </a:rPr>
              <a:t>Conclusions</a:t>
            </a:r>
            <a:endParaRPr b="1" lang="en-GB" sz="2700" strike="noStrike" u="none">
              <a:solidFill>
                <a:srgbClr val="ffffff"/>
              </a:solidFill>
              <a:effectLst/>
              <a:uFillTx/>
              <a:latin typeface="Optima"/>
            </a:endParaRPr>
          </a:p>
        </p:txBody>
      </p:sp>
      <p:sp>
        <p:nvSpPr>
          <p:cNvPr id="324" name="PlaceHolder 2"/>
          <p:cNvSpPr>
            <a:spLocks noGrp="1"/>
          </p:cNvSpPr>
          <p:nvPr>
            <p:ph/>
          </p:nvPr>
        </p:nvSpPr>
        <p:spPr>
          <a:xfrm>
            <a:off x="144720" y="1045440"/>
            <a:ext cx="4777560" cy="362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indent="0">
              <a:spcAft>
                <a:spcPts val="1035"/>
              </a:spcAft>
            </a:pPr>
            <a:r>
              <a:rPr b="1" lang="fr-FR" sz="1800" strike="noStrike" u="none">
                <a:solidFill>
                  <a:srgbClr val="234173"/>
                </a:solidFill>
                <a:effectLst/>
                <a:uFillTx/>
                <a:latin typeface="Optima"/>
              </a:rPr>
              <a:t>SiW-ECAL technological prototypes </a:t>
            </a:r>
            <a:endParaRPr b="1" lang="en-GB" sz="1800" strike="noStrike" u="none">
              <a:solidFill>
                <a:srgbClr val="234173"/>
              </a:solidFill>
              <a:effectLst/>
              <a:uFillTx/>
              <a:latin typeface="Optima"/>
            </a:endParaRPr>
          </a:p>
          <a:p>
            <a:pPr lvl="1" marL="432000" indent="-216000">
              <a:spcAft>
                <a:spcPts val="84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fr-FR" sz="1650" strike="noStrike" u="none">
                <a:solidFill>
                  <a:srgbClr val="0084d1"/>
                </a:solidFill>
                <a:effectLst/>
                <a:uFillTx/>
                <a:latin typeface="Optima"/>
              </a:rPr>
              <a:t>2022:</a:t>
            </a:r>
            <a:r>
              <a:rPr b="0" lang="fr-FR" sz="1650" strike="noStrike" u="none">
                <a:solidFill>
                  <a:srgbClr val="0084d1"/>
                </a:solidFill>
                <a:effectLst/>
                <a:uFillTx/>
                <a:latin typeface="Optima"/>
              </a:rPr>
              <a:t> Heterogeneous 15 layers</a:t>
            </a:r>
            <a:endParaRPr b="0" lang="en-GB" sz="1650" strike="noStrike" u="none">
              <a:solidFill>
                <a:srgbClr val="0084d1"/>
              </a:solidFill>
              <a:effectLst/>
              <a:uFillTx/>
              <a:latin typeface="Optima"/>
            </a:endParaRPr>
          </a:p>
          <a:p>
            <a:pPr lvl="2" marL="648000" indent="-216000">
              <a:spcAft>
                <a:spcPts val="63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500" strike="noStrike" u="none">
                <a:solidFill>
                  <a:srgbClr val="198a8a"/>
                </a:solidFill>
                <a:effectLst/>
                <a:uFillTx/>
                <a:latin typeface="Optima"/>
              </a:rPr>
              <a:t>1</a:t>
            </a:r>
            <a:r>
              <a:rPr b="0" lang="fr-FR" sz="1500" strike="noStrike" u="none" baseline="33000">
                <a:solidFill>
                  <a:srgbClr val="198a8a"/>
                </a:solidFill>
                <a:effectLst/>
                <a:uFillTx/>
                <a:latin typeface="Optima"/>
              </a:rPr>
              <a:t>st</a:t>
            </a:r>
            <a:r>
              <a:rPr b="0" lang="fr-FR" sz="1500" strike="noStrike" u="none">
                <a:solidFill>
                  <a:srgbClr val="198a8a"/>
                </a:solidFill>
                <a:effectLst/>
                <a:uFillTx/>
                <a:latin typeface="Optima"/>
              </a:rPr>
              <a:t> full calorimeter working [DESY22, CERN22]</a:t>
            </a:r>
            <a:endParaRPr b="0" lang="en-GB" sz="1500" strike="noStrike" u="none">
              <a:solidFill>
                <a:srgbClr val="198a8a"/>
              </a:solidFill>
              <a:effectLst/>
              <a:uFillTx/>
              <a:latin typeface="Optima"/>
            </a:endParaRPr>
          </a:p>
          <a:p>
            <a:pPr lvl="3" marL="864000" indent="-216000">
              <a:spcAft>
                <a:spcPts val="42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350" strike="noStrike" u="none">
                <a:solidFill>
                  <a:srgbClr val="000000"/>
                </a:solidFill>
                <a:effectLst/>
                <a:uFillTx/>
                <a:latin typeface="Optima"/>
              </a:rPr>
              <a:t>Shower seen, Detailled simulation ready</a:t>
            </a:r>
            <a:endParaRPr b="0" lang="en-GB" sz="1350" strike="noStrike" u="none">
              <a:solidFill>
                <a:srgbClr val="000000"/>
              </a:solidFill>
              <a:effectLst/>
              <a:uFillTx/>
              <a:latin typeface="Optima"/>
            </a:endParaRPr>
          </a:p>
          <a:p>
            <a:pPr lvl="3" marL="864000" indent="-216000">
              <a:spcAft>
                <a:spcPts val="42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350" strike="noStrike" u="none">
                <a:solidFill>
                  <a:srgbClr val="000000"/>
                </a:solidFill>
                <a:effectLst/>
                <a:uFillTx/>
                <a:latin typeface="Optima"/>
              </a:rPr>
              <a:t>Analysis on-going ➞ resolutions, ...</a:t>
            </a:r>
            <a:endParaRPr b="0" lang="en-GB" sz="1350" strike="noStrike" u="none">
              <a:solidFill>
                <a:srgbClr val="000000"/>
              </a:solidFill>
              <a:effectLst/>
              <a:uFillTx/>
              <a:latin typeface="Optima"/>
            </a:endParaRPr>
          </a:p>
          <a:p>
            <a:pPr lvl="2" marL="648000" indent="-216000">
              <a:spcAft>
                <a:spcPts val="63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500" strike="noStrike" u="none">
                <a:solidFill>
                  <a:srgbClr val="198a8a"/>
                </a:solidFill>
                <a:effectLst/>
                <a:uFillTx/>
                <a:latin typeface="Optima"/>
              </a:rPr>
              <a:t>Numerous emerging issues</a:t>
            </a:r>
            <a:endParaRPr b="0" lang="en-GB" sz="1500" strike="noStrike" u="none">
              <a:solidFill>
                <a:srgbClr val="198a8a"/>
              </a:solidFill>
              <a:effectLst/>
              <a:uFillTx/>
              <a:latin typeface="Optima"/>
            </a:endParaRPr>
          </a:p>
          <a:p>
            <a:pPr lvl="3" marL="864000" indent="-216000">
              <a:spcAft>
                <a:spcPts val="42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350" strike="noStrike" u="none">
                <a:solidFill>
                  <a:srgbClr val="000000"/>
                </a:solidFill>
                <a:effectLst/>
                <a:uFillTx/>
                <a:latin typeface="Optima"/>
              </a:rPr>
              <a:t>gluing, HV filtering at high energy</a:t>
            </a:r>
            <a:endParaRPr b="0" lang="en-GB" sz="1350" strike="noStrike" u="none">
              <a:solidFill>
                <a:srgbClr val="000000"/>
              </a:solidFill>
              <a:effectLst/>
              <a:uFillTx/>
              <a:latin typeface="Optima"/>
            </a:endParaRPr>
          </a:p>
          <a:p>
            <a:pPr lvl="1" marL="432000" indent="-216000">
              <a:spcAft>
                <a:spcPts val="84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fr-FR" sz="1650" strike="sngStrike" u="none">
                <a:solidFill>
                  <a:srgbClr val="0084d1"/>
                </a:solidFill>
                <a:effectLst/>
                <a:uFillTx/>
                <a:latin typeface="Optima"/>
              </a:rPr>
              <a:t>2024</a:t>
            </a:r>
            <a:r>
              <a:rPr b="1" lang="fr-FR" sz="1650" strike="noStrike" u="none">
                <a:solidFill>
                  <a:srgbClr val="0084d1"/>
                </a:solidFill>
                <a:effectLst/>
                <a:uFillTx/>
                <a:latin typeface="Optima"/>
              </a:rPr>
              <a:t> 2025–26:</a:t>
            </a:r>
            <a:r>
              <a:rPr b="0" lang="fr-FR" sz="1650" strike="noStrike" u="none">
                <a:solidFill>
                  <a:srgbClr val="0084d1"/>
                </a:solidFill>
                <a:effectLst/>
                <a:uFillTx/>
                <a:latin typeface="Optima"/>
              </a:rPr>
              <a:t> Uniform 15 layers</a:t>
            </a:r>
            <a:endParaRPr b="0" lang="en-GB" sz="1650" strike="noStrike" u="none">
              <a:solidFill>
                <a:srgbClr val="0084d1"/>
              </a:solidFill>
              <a:effectLst/>
              <a:uFillTx/>
              <a:latin typeface="Optima"/>
            </a:endParaRPr>
          </a:p>
          <a:p>
            <a:pPr lvl="2" marL="648000" indent="-216000">
              <a:spcAft>
                <a:spcPts val="63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500" strike="noStrike" u="none">
                <a:solidFill>
                  <a:srgbClr val="198a8a"/>
                </a:solidFill>
                <a:effectLst/>
                <a:uFillTx/>
                <a:latin typeface="Optima"/>
              </a:rPr>
              <a:t>➞ New VFE boards </a:t>
            </a:r>
            <a:endParaRPr b="0" lang="en-GB" sz="1500" strike="noStrike" u="none">
              <a:solidFill>
                <a:srgbClr val="198a8a"/>
              </a:solidFill>
              <a:effectLst/>
              <a:uFillTx/>
              <a:latin typeface="Optima"/>
            </a:endParaRPr>
          </a:p>
          <a:p>
            <a:pPr lvl="3" marL="864000" indent="-216000">
              <a:spcAft>
                <a:spcPts val="42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350" strike="noStrike" u="none">
                <a:solidFill>
                  <a:srgbClr val="000000"/>
                </a:solidFill>
                <a:effectLst/>
                <a:uFillTx/>
                <a:latin typeface="Optima"/>
              </a:rPr>
              <a:t>Cleaner PS &amp; Clock distributions; more uniform</a:t>
            </a:r>
            <a:endParaRPr b="0" lang="en-GB" sz="1350" strike="noStrike" u="none">
              <a:solidFill>
                <a:srgbClr val="000000"/>
              </a:solidFill>
              <a:effectLst/>
              <a:uFillTx/>
              <a:latin typeface="Optima"/>
            </a:endParaRPr>
          </a:p>
          <a:p>
            <a:pPr lvl="2" marL="648000" indent="-216000">
              <a:spcAft>
                <a:spcPts val="63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500" strike="noStrike" u="none">
                <a:solidFill>
                  <a:srgbClr val="198a8a"/>
                </a:solidFill>
                <a:effectLst/>
                <a:uFillTx/>
                <a:latin typeface="Optima"/>
              </a:rPr>
              <a:t>Gluing being revisited</a:t>
            </a:r>
            <a:endParaRPr b="0" lang="en-GB" sz="1500" strike="noStrike" u="none">
              <a:solidFill>
                <a:srgbClr val="198a8a"/>
              </a:solidFill>
              <a:effectLst/>
              <a:uFillTx/>
              <a:latin typeface="Optima"/>
            </a:endParaRPr>
          </a:p>
          <a:p>
            <a:pPr lvl="2" marL="648000" indent="-216000">
              <a:spcAft>
                <a:spcPts val="63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500" strike="noStrike" u="none">
                <a:solidFill>
                  <a:srgbClr val="198a8a"/>
                </a:solidFill>
                <a:effectLst/>
                <a:uFillTx/>
                <a:latin typeface="Optima"/>
              </a:rPr>
              <a:t>Material available.</a:t>
            </a:r>
            <a:endParaRPr b="0" lang="en-GB" sz="1500" strike="noStrike" u="none">
              <a:solidFill>
                <a:srgbClr val="198a8a"/>
              </a:solidFill>
              <a:effectLst/>
              <a:uFillTx/>
              <a:latin typeface="Optima"/>
            </a:endParaRPr>
          </a:p>
          <a:p>
            <a:pPr lvl="2" marL="648000" indent="-216000">
              <a:spcAft>
                <a:spcPts val="63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500" strike="noStrike" u="none">
                <a:solidFill>
                  <a:srgbClr val="198a8a"/>
                </a:solidFill>
                <a:effectLst/>
                <a:uFillTx/>
                <a:latin typeface="Optima"/>
              </a:rPr>
              <a:t>To be tested in 2025</a:t>
            </a:r>
            <a:endParaRPr b="0" lang="en-GB" sz="1500" strike="noStrike" u="none">
              <a:solidFill>
                <a:srgbClr val="198a8a"/>
              </a:solidFill>
              <a:effectLst/>
              <a:uFillTx/>
              <a:latin typeface="Optima"/>
            </a:endParaRPr>
          </a:p>
          <a:p>
            <a:pPr lvl="3" marL="864000" indent="0">
              <a:spcAft>
                <a:spcPts val="422"/>
              </a:spcAft>
              <a:buNone/>
            </a:pPr>
            <a:r>
              <a:rPr b="0" lang="fr-FR" sz="1350" strike="noStrike" u="none">
                <a:solidFill>
                  <a:srgbClr val="000000"/>
                </a:solidFill>
                <a:effectLst/>
                <a:uFillTx/>
                <a:latin typeface="Optima"/>
              </a:rPr>
              <a:t>➞ Provide reference sample for GEANT4</a:t>
            </a:r>
            <a:endParaRPr b="0" lang="en-GB" sz="1350" strike="noStrike" u="none">
              <a:solidFill>
                <a:srgbClr val="000000"/>
              </a:solidFill>
              <a:effectLst/>
              <a:uFillTx/>
              <a:latin typeface="Optima"/>
            </a:endParaRPr>
          </a:p>
          <a:p>
            <a:pPr lvl="3" marL="864000" indent="0">
              <a:spcAft>
                <a:spcPts val="422"/>
              </a:spcAft>
              <a:buNone/>
            </a:pPr>
            <a:r>
              <a:rPr b="0" lang="fr-FR" sz="1350" strike="noStrike" u="none">
                <a:solidFill>
                  <a:srgbClr val="000000"/>
                </a:solidFill>
                <a:effectLst/>
                <a:uFillTx/>
                <a:latin typeface="Optima"/>
              </a:rPr>
              <a:t>➞ With funding ➞ “full” </a:t>
            </a:r>
            <a:r>
              <a:rPr b="1" lang="fr-FR" sz="1350" strike="noStrike" u="none">
                <a:solidFill>
                  <a:srgbClr val="f44336"/>
                </a:solidFill>
                <a:effectLst/>
                <a:uFillTx/>
                <a:latin typeface="Optima"/>
              </a:rPr>
              <a:t>LUXE</a:t>
            </a:r>
            <a:r>
              <a:rPr b="0" lang="fr-FR" sz="1350" strike="noStrike" u="none">
                <a:solidFill>
                  <a:srgbClr val="000000"/>
                </a:solidFill>
                <a:effectLst/>
                <a:uFillTx/>
                <a:latin typeface="Optima"/>
              </a:rPr>
              <a:t>, </a:t>
            </a:r>
            <a:r>
              <a:rPr b="1" lang="fr-FR" sz="1350" strike="noStrike" u="none">
                <a:solidFill>
                  <a:srgbClr val="f44336"/>
                </a:solidFill>
                <a:effectLst/>
                <a:uFillTx/>
                <a:latin typeface="Optima"/>
              </a:rPr>
              <a:t>EBES</a:t>
            </a:r>
            <a:r>
              <a:rPr b="0" lang="fr-FR" sz="1350" strike="noStrike" u="none">
                <a:solidFill>
                  <a:srgbClr val="000000"/>
                </a:solidFill>
                <a:effectLst/>
                <a:uFillTx/>
                <a:latin typeface="Optima"/>
              </a:rPr>
              <a:t>, Lohengrin ?, </a:t>
            </a:r>
            <a:r>
              <a:rPr b="1" lang="fr-FR" sz="1350" strike="noStrike" u="none">
                <a:solidFill>
                  <a:srgbClr val="f44336"/>
                </a:solidFill>
                <a:effectLst/>
                <a:uFillTx/>
                <a:latin typeface="Optima"/>
              </a:rPr>
              <a:t>SHiP</a:t>
            </a:r>
            <a:r>
              <a:rPr b="0" lang="fr-FR" sz="1350" strike="noStrike" u="none">
                <a:solidFill>
                  <a:srgbClr val="000000"/>
                </a:solidFill>
                <a:effectLst/>
                <a:uFillTx/>
                <a:latin typeface="Optima"/>
              </a:rPr>
              <a:t> ?</a:t>
            </a:r>
            <a:endParaRPr b="0" lang="en-GB" sz="1350" strike="noStrike" u="none">
              <a:solidFill>
                <a:srgbClr val="000000"/>
              </a:solidFill>
              <a:effectLst/>
              <a:uFillTx/>
              <a:latin typeface="Optima"/>
            </a:endParaRPr>
          </a:p>
          <a:p>
            <a:pPr lvl="2" marL="648000" indent="-216000">
              <a:spcAft>
                <a:spcPts val="63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500" strike="noStrike" u="none">
                <a:solidFill>
                  <a:srgbClr val="7cb342"/>
                </a:solidFill>
                <a:effectLst/>
                <a:uFillTx/>
                <a:latin typeface="Optima"/>
              </a:rPr>
              <a:t>Start FE board on HKROC ?</a:t>
            </a:r>
            <a:endParaRPr b="0" lang="en-GB" sz="1500" strike="noStrike" u="none">
              <a:solidFill>
                <a:srgbClr val="198a8a"/>
              </a:solidFill>
              <a:effectLst/>
              <a:uFillTx/>
              <a:latin typeface="Optima"/>
            </a:endParaRPr>
          </a:p>
        </p:txBody>
      </p:sp>
      <p:sp>
        <p:nvSpPr>
          <p:cNvPr id="325" name="PlaceHolder 3"/>
          <p:cNvSpPr>
            <a:spLocks noGrp="1"/>
          </p:cNvSpPr>
          <p:nvPr>
            <p:ph/>
          </p:nvPr>
        </p:nvSpPr>
        <p:spPr>
          <a:xfrm>
            <a:off x="4873680" y="1117440"/>
            <a:ext cx="5021280" cy="408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lnSpcReduction="9999"/>
          </a:bodyPr>
          <a:p>
            <a:pPr indent="0">
              <a:spcAft>
                <a:spcPts val="1035"/>
              </a:spcAft>
            </a:pPr>
            <a:r>
              <a:rPr b="1" lang="fr-FR" sz="1800" strike="noStrike" u="none">
                <a:solidFill>
                  <a:srgbClr val="234173"/>
                </a:solidFill>
                <a:effectLst/>
                <a:uFillTx/>
                <a:latin typeface="Optima"/>
              </a:rPr>
              <a:t>SiW-ECAL design for HET factories</a:t>
            </a:r>
            <a:endParaRPr b="1" lang="en-GB" sz="1800" strike="noStrike" u="none">
              <a:solidFill>
                <a:srgbClr val="234173"/>
              </a:solidFill>
              <a:effectLst/>
              <a:uFillTx/>
              <a:latin typeface="Optima"/>
            </a:endParaRPr>
          </a:p>
          <a:p>
            <a:pPr lvl="1" marL="432000" indent="-216000">
              <a:spcAft>
                <a:spcPts val="842"/>
              </a:spcAft>
              <a:buClr>
                <a:srgbClr val="000000"/>
              </a:buClr>
              <a:buFont typeface="Times New Roman"/>
              <a:buChar char="–"/>
            </a:pPr>
            <a:r>
              <a:rPr b="1" lang="fr-FR" sz="1650" strike="noStrike" u="none">
                <a:solidFill>
                  <a:srgbClr val="0084d1"/>
                </a:solidFill>
                <a:effectLst/>
                <a:uFillTx/>
                <a:latin typeface="Optima"/>
              </a:rPr>
              <a:t>2023–25</a:t>
            </a:r>
            <a:r>
              <a:rPr b="0" lang="fr-FR" sz="1650" strike="noStrike" u="none">
                <a:solidFill>
                  <a:srgbClr val="0084d1"/>
                </a:solidFill>
                <a:effectLst/>
                <a:uFillTx/>
                <a:latin typeface="Optima"/>
              </a:rPr>
              <a:t>: Power budget &amp; performances </a:t>
            </a:r>
            <a:br>
              <a:rPr sz="1650"/>
            </a:br>
            <a:r>
              <a:rPr b="0" lang="fr-FR" sz="1650" strike="noStrike" u="none">
                <a:solidFill>
                  <a:srgbClr val="0084d1"/>
                </a:solidFill>
                <a:effectLst/>
                <a:uFillTx/>
                <a:latin typeface="Optima"/>
              </a:rPr>
              <a:t>to be re visited</a:t>
            </a:r>
            <a:endParaRPr b="0" lang="en-GB" sz="1650" strike="noStrike" u="none">
              <a:solidFill>
                <a:srgbClr val="0084d1"/>
              </a:solidFill>
              <a:effectLst/>
              <a:uFillTx/>
              <a:latin typeface="Optima"/>
            </a:endParaRPr>
          </a:p>
          <a:p>
            <a:pPr lvl="2" marL="648000" indent="-216000">
              <a:spcAft>
                <a:spcPts val="635"/>
              </a:spcAft>
              <a:buClr>
                <a:srgbClr val="000000"/>
              </a:buClr>
              <a:buFont typeface="Times New Roman"/>
              <a:buChar char="•"/>
            </a:pPr>
            <a:r>
              <a:rPr b="0" lang="fr-FR" sz="1500" strike="noStrike" u="none">
                <a:solidFill>
                  <a:srgbClr val="198a8a"/>
                </a:solidFill>
                <a:effectLst/>
                <a:uFillTx/>
                <a:latin typeface="Optima"/>
              </a:rPr>
              <a:t>Occupancy, power, data fluxes (on-going)</a:t>
            </a:r>
            <a:endParaRPr b="0" lang="en-GB" sz="1500" strike="noStrike" u="none">
              <a:solidFill>
                <a:srgbClr val="198a8a"/>
              </a:solidFill>
              <a:effectLst/>
              <a:uFillTx/>
              <a:latin typeface="Optima"/>
            </a:endParaRPr>
          </a:p>
          <a:p>
            <a:pPr lvl="3" marL="864000" indent="0">
              <a:spcAft>
                <a:spcPts val="422"/>
              </a:spcAft>
              <a:buNone/>
            </a:pPr>
            <a:r>
              <a:rPr b="0" lang="fr-FR" sz="1350" strike="noStrike" u="none">
                <a:solidFill>
                  <a:srgbClr val="000000"/>
                </a:solidFill>
                <a:effectLst/>
                <a:uFillTx/>
                <a:latin typeface="Optima"/>
              </a:rPr>
              <a:t>➞ Granularity; Passive or Active cooling</a:t>
            </a:r>
            <a:endParaRPr b="0" lang="en-GB" sz="1350" strike="noStrike" u="none">
              <a:solidFill>
                <a:srgbClr val="000000"/>
              </a:solidFill>
              <a:effectLst/>
              <a:uFillTx/>
              <a:latin typeface="Optima"/>
            </a:endParaRPr>
          </a:p>
          <a:p>
            <a:pPr lvl="3" marL="864000" indent="0">
              <a:spcAft>
                <a:spcPts val="422"/>
              </a:spcAft>
              <a:buNone/>
            </a:pPr>
            <a:r>
              <a:rPr b="0" lang="fr-FR" sz="1350" strike="noStrike" u="none">
                <a:solidFill>
                  <a:srgbClr val="000000"/>
                </a:solidFill>
                <a:effectLst/>
                <a:uFillTx/>
                <a:latin typeface="Optima"/>
              </a:rPr>
              <a:t>➞ </a:t>
            </a:r>
            <a:r>
              <a:rPr b="0" lang="fr-FR" sz="1350" strike="noStrike" u="none">
                <a:solidFill>
                  <a:srgbClr val="f44336"/>
                </a:solidFill>
                <a:effectLst/>
                <a:uFillTx/>
                <a:latin typeface="Optima"/>
              </a:rPr>
              <a:t>new ASIC attributes  (← CALOROC Pres</a:t>
            </a:r>
            <a:r>
              <a:rPr b="0" lang="fr-FR" sz="1350" strike="noStrike" u="none">
                <a:solidFill>
                  <a:srgbClr val="f44336"/>
                </a:solidFill>
                <a:effectLst/>
                <a:uFillTx/>
                <a:latin typeface="Optima"/>
              </a:rPr>
              <a:t>	</a:t>
            </a:r>
            <a:r>
              <a:rPr b="0" lang="fr-FR" sz="1350" strike="noStrike" u="none">
                <a:solidFill>
                  <a:srgbClr val="f44336"/>
                </a:solidFill>
                <a:effectLst/>
                <a:uFillTx/>
                <a:latin typeface="Optima"/>
              </a:rPr>
              <a:t>Dulucq)</a:t>
            </a:r>
            <a:endParaRPr b="0" lang="en-GB" sz="1350" strike="noStrike" u="none">
              <a:solidFill>
                <a:srgbClr val="000000"/>
              </a:solidFill>
              <a:effectLst/>
              <a:uFillTx/>
              <a:latin typeface="Optima"/>
            </a:endParaRPr>
          </a:p>
          <a:p>
            <a:pPr lvl="2" marL="648000" indent="-216000">
              <a:spcAft>
                <a:spcPts val="635"/>
              </a:spcAft>
              <a:buClr>
                <a:srgbClr val="000000"/>
              </a:buClr>
              <a:buFont typeface="Times New Roman"/>
              <a:buChar char="•"/>
            </a:pPr>
            <a:r>
              <a:rPr b="0" lang="fr-FR" sz="1500" strike="noStrike" u="none">
                <a:solidFill>
                  <a:srgbClr val="198a8a"/>
                </a:solidFill>
                <a:effectLst/>
                <a:uFillTx/>
                <a:latin typeface="Optima"/>
              </a:rPr>
              <a:t>2025–27: PFA &amp; Timing &amp; Physics performances</a:t>
            </a:r>
            <a:br>
              <a:rPr sz="1500"/>
            </a:br>
            <a:br>
              <a:rPr sz="1500"/>
            </a:br>
            <a:r>
              <a:rPr b="0" lang="fr-FR" sz="1500" strike="noStrike" u="none">
                <a:solidFill>
                  <a:srgbClr val="198a8a"/>
                </a:solidFill>
                <a:effectLst/>
                <a:uFillTx/>
                <a:latin typeface="Optima"/>
              </a:rPr>
              <a:t> </a:t>
            </a:r>
            <a:endParaRPr b="0" lang="en-GB" sz="1500" strike="noStrike" u="none">
              <a:solidFill>
                <a:srgbClr val="198a8a"/>
              </a:solidFill>
              <a:effectLst/>
              <a:uFillTx/>
              <a:latin typeface="Optima"/>
            </a:endParaRPr>
          </a:p>
          <a:p>
            <a:pPr lvl="1" marL="432000" indent="0">
              <a:spcAft>
                <a:spcPts val="842"/>
              </a:spcAft>
              <a:buNone/>
            </a:pPr>
            <a:r>
              <a:rPr b="1" lang="fr-FR" sz="1650" strike="noStrike" u="none">
                <a:solidFill>
                  <a:srgbClr val="0084d1"/>
                </a:solidFill>
                <a:effectLst/>
                <a:uFillTx/>
                <a:latin typeface="Optima"/>
              </a:rPr>
              <a:t>2025–27 : </a:t>
            </a:r>
            <a:r>
              <a:rPr b="0" lang="fr-FR" sz="1650" strike="noStrike" u="none">
                <a:solidFill>
                  <a:srgbClr val="0084d1"/>
                </a:solidFill>
                <a:effectLst/>
                <a:uFillTx/>
                <a:latin typeface="Optima"/>
              </a:rPr>
              <a:t>Blue-print for a SiW-ECAL detector </a:t>
            </a:r>
            <a:br>
              <a:rPr sz="1650"/>
            </a:br>
            <a:r>
              <a:rPr b="0" lang="fr-FR" sz="1650" strike="noStrike" u="none">
                <a:solidFill>
                  <a:srgbClr val="0084d1"/>
                </a:solidFill>
                <a:effectLst/>
                <a:uFillTx/>
                <a:latin typeface="Optima"/>
              </a:rPr>
              <a:t>for the next ee collider</a:t>
            </a:r>
            <a:endParaRPr b="0" lang="en-GB" sz="1650" strike="noStrike" u="none">
              <a:solidFill>
                <a:srgbClr val="0084d1"/>
              </a:solidFill>
              <a:effectLst/>
              <a:uFillTx/>
              <a:latin typeface="Optima"/>
            </a:endParaRPr>
          </a:p>
          <a:p>
            <a:pPr lvl="2" marL="648000" indent="0">
              <a:spcAft>
                <a:spcPts val="635"/>
              </a:spcAft>
              <a:buNone/>
            </a:pPr>
            <a:r>
              <a:rPr b="0" lang="fr-FR" sz="1500" strike="noStrike" u="none">
                <a:solidFill>
                  <a:srgbClr val="198a8a"/>
                </a:solidFill>
                <a:effectLst/>
                <a:uFillTx/>
                <a:latin typeface="Arial Unicode MS"/>
                <a:ea typeface="HG Mincho Light J"/>
              </a:rPr>
              <a:t>➞ planning for a </a:t>
            </a:r>
            <a:r>
              <a:rPr b="1" lang="fr-FR" sz="1500" strike="noStrike" u="none">
                <a:solidFill>
                  <a:srgbClr val="198a8a"/>
                </a:solidFill>
                <a:effectLst/>
                <a:uFillTx/>
                <a:latin typeface="Arial Unicode MS"/>
                <a:ea typeface="HG Mincho Light J"/>
              </a:rPr>
              <a:t>pilote module</a:t>
            </a:r>
            <a:r>
              <a:rPr b="0" lang="fr-FR" sz="1500" strike="noStrike" u="none">
                <a:solidFill>
                  <a:srgbClr val="198a8a"/>
                </a:solidFill>
                <a:effectLst/>
                <a:uFillTx/>
                <a:latin typeface="Arial Unicode MS"/>
                <a:ea typeface="HG Mincho Light J"/>
              </a:rPr>
              <a:t> </a:t>
            </a:r>
            <a:r>
              <a:rPr b="0" lang="fr-FR" sz="1500" strike="noStrike" u="none">
                <a:solidFill>
                  <a:srgbClr val="198a8a"/>
                </a:solidFill>
                <a:effectLst/>
                <a:uFillTx/>
                <a:latin typeface="Optima"/>
              </a:rPr>
              <a:t>@ T</a:t>
            </a:r>
            <a:r>
              <a:rPr b="0" lang="fr-FR" sz="1500" strike="noStrike" u="none" baseline="-8000">
                <a:solidFill>
                  <a:srgbClr val="198a8a"/>
                </a:solidFill>
                <a:effectLst/>
                <a:uFillTx/>
                <a:latin typeface="Optima"/>
              </a:rPr>
              <a:t>0</a:t>
            </a:r>
            <a:r>
              <a:rPr b="0" lang="fr-FR" sz="1500" strike="noStrike" u="none">
                <a:solidFill>
                  <a:srgbClr val="198a8a"/>
                </a:solidFill>
                <a:effectLst/>
                <a:uFillTx/>
                <a:latin typeface="Optima"/>
              </a:rPr>
              <a:t> collider-8y -5y </a:t>
            </a:r>
            <a:br>
              <a:rPr sz="1500"/>
            </a:br>
            <a:r>
              <a:rPr b="0" lang="fr-FR" sz="1500" strike="noStrike" u="none">
                <a:solidFill>
                  <a:srgbClr val="198a8a"/>
                </a:solidFill>
                <a:effectLst/>
                <a:uFillTx/>
                <a:latin typeface="Optima"/>
              </a:rPr>
              <a:t>    (1 Mch, 1/60</a:t>
            </a:r>
            <a:r>
              <a:rPr b="0" lang="fr-FR" sz="1500" strike="noStrike" u="none" baseline="33000">
                <a:solidFill>
                  <a:srgbClr val="198a8a"/>
                </a:solidFill>
                <a:effectLst/>
                <a:uFillTx/>
                <a:latin typeface="Optima"/>
              </a:rPr>
              <a:t>th</a:t>
            </a:r>
            <a:r>
              <a:rPr b="0" lang="fr-FR" sz="1500" strike="noStrike" u="none">
                <a:solidFill>
                  <a:srgbClr val="198a8a"/>
                </a:solidFill>
                <a:effectLst/>
                <a:uFillTx/>
                <a:latin typeface="Optima"/>
              </a:rPr>
              <a:t> of real detector)</a:t>
            </a:r>
            <a:endParaRPr b="0" lang="en-GB" sz="1500" strike="noStrike" u="none">
              <a:solidFill>
                <a:srgbClr val="198a8a"/>
              </a:solidFill>
              <a:effectLst/>
              <a:uFillTx/>
              <a:latin typeface="Optima"/>
            </a:endParaRPr>
          </a:p>
          <a:p>
            <a:pPr lvl="3" marL="864000" indent="0">
              <a:spcAft>
                <a:spcPts val="422"/>
              </a:spcAft>
              <a:buNone/>
            </a:pPr>
            <a:r>
              <a:rPr b="0" lang="fr-FR" sz="1350" strike="noStrike" u="none">
                <a:solidFill>
                  <a:srgbClr val="000000"/>
                </a:solidFill>
                <a:effectLst/>
                <a:uFillTx/>
                <a:latin typeface="Optima"/>
              </a:rPr>
              <a:t>semi-industrial, quality, ASICs, …</a:t>
            </a:r>
            <a:endParaRPr b="0" lang="en-GB" sz="1350" strike="noStrike" u="none">
              <a:solidFill>
                <a:srgbClr val="000000"/>
              </a:solidFill>
              <a:effectLst/>
              <a:uFillTx/>
              <a:latin typeface="Optima"/>
            </a:endParaRPr>
          </a:p>
          <a:p>
            <a:pPr lvl="3" marL="864000" indent="0">
              <a:spcAft>
                <a:spcPts val="422"/>
              </a:spcAft>
              <a:buNone/>
            </a:pPr>
            <a:endParaRPr b="0" lang="en-GB" sz="1350" strike="noStrike" u="none">
              <a:solidFill>
                <a:srgbClr val="000000"/>
              </a:solidFill>
              <a:effectLst/>
              <a:uFillTx/>
              <a:latin typeface="Optima"/>
            </a:endParaRPr>
          </a:p>
        </p:txBody>
      </p:sp>
      <p:sp>
        <p:nvSpPr>
          <p:cNvPr id="326" name=""/>
          <p:cNvSpPr/>
          <p:nvPr/>
        </p:nvSpPr>
        <p:spPr>
          <a:xfrm>
            <a:off x="4105440" y="3505680"/>
            <a:ext cx="1064520" cy="496080"/>
          </a:xfrm>
          <a:prstGeom prst="rightArrow">
            <a:avLst>
              <a:gd name="adj1" fmla="val 50000"/>
              <a:gd name="adj2" fmla="val 53647"/>
            </a:avLst>
          </a:prstGeom>
          <a:solidFill>
            <a:srgbClr val="99ccff"/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27" name=""/>
          <p:cNvSpPr/>
          <p:nvPr/>
        </p:nvSpPr>
        <p:spPr>
          <a:xfrm>
            <a:off x="6750360" y="3025080"/>
            <a:ext cx="1235520" cy="37872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99ccff"/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28" name=""/>
          <p:cNvSpPr/>
          <p:nvPr/>
        </p:nvSpPr>
        <p:spPr>
          <a:xfrm>
            <a:off x="5069160" y="3438000"/>
            <a:ext cx="4762800" cy="135900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29" name="" descr=""/>
          <p:cNvPicPr/>
          <p:nvPr/>
        </p:nvPicPr>
        <p:blipFill>
          <a:blip r:embed="rId1"/>
          <a:stretch/>
        </p:blipFill>
        <p:spPr>
          <a:xfrm>
            <a:off x="8088480" y="4392720"/>
            <a:ext cx="1979640" cy="107280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330" name=""/>
          <p:cNvGrpSpPr/>
          <p:nvPr/>
        </p:nvGrpSpPr>
        <p:grpSpPr>
          <a:xfrm>
            <a:off x="277920" y="4563000"/>
            <a:ext cx="5525640" cy="1110240"/>
            <a:chOff x="277920" y="4563000"/>
            <a:chExt cx="5525640" cy="1110240"/>
          </a:xfrm>
        </p:grpSpPr>
        <p:pic>
          <p:nvPicPr>
            <p:cNvPr id="331" name="" descr=""/>
            <p:cNvPicPr/>
            <p:nvPr/>
          </p:nvPicPr>
          <p:blipFill>
            <a:blip r:embed="rId2"/>
            <a:stretch/>
          </p:blipFill>
          <p:spPr>
            <a:xfrm>
              <a:off x="277920" y="4828680"/>
              <a:ext cx="5309280" cy="641880"/>
            </a:xfrm>
            <a:prstGeom prst="rect">
              <a:avLst/>
            </a:prstGeom>
            <a:solidFill>
              <a:srgbClr val="b2b2b2"/>
            </a:solidFill>
            <a:ln w="18000">
              <a:noFill/>
            </a:ln>
            <a:effectLst>
              <a:outerShdw dist="152735" dir="2700000" blurRad="101520" rotWithShape="0">
                <a:srgbClr val="808080">
                  <a:alpha val="49000"/>
                </a:srgbClr>
              </a:outerShdw>
            </a:effectLst>
          </p:spPr>
        </p:pic>
        <p:pic>
          <p:nvPicPr>
            <p:cNvPr id="332" name="" descr=""/>
            <p:cNvPicPr/>
            <p:nvPr/>
          </p:nvPicPr>
          <p:blipFill>
            <a:blip r:embed="rId3"/>
            <a:stretch/>
          </p:blipFill>
          <p:spPr>
            <a:xfrm>
              <a:off x="3697200" y="4563000"/>
              <a:ext cx="1252800" cy="426960"/>
            </a:xfrm>
            <a:prstGeom prst="rect">
              <a:avLst/>
            </a:prstGeom>
            <a:solidFill>
              <a:srgbClr val="b2b2b2"/>
            </a:solidFill>
            <a:ln w="18000">
              <a:solidFill>
                <a:srgbClr val="ff6d6d"/>
              </a:solidFill>
              <a:round/>
              <a:headEnd len="med" type="triangle" w="med"/>
            </a:ln>
            <a:effectLst>
              <a:outerShdw dist="152735" dir="2700000" blurRad="101520" rotWithShape="0">
                <a:srgbClr val="808080">
                  <a:alpha val="49000"/>
                </a:srgbClr>
              </a:outerShdw>
            </a:effectLst>
          </p:spPr>
        </p:pic>
        <p:sp>
          <p:nvSpPr>
            <p:cNvPr id="333" name=""/>
            <p:cNvSpPr txBox="1"/>
            <p:nvPr/>
          </p:nvSpPr>
          <p:spPr>
            <a:xfrm>
              <a:off x="5306760" y="5101200"/>
              <a:ext cx="408240" cy="24660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spAutoFit/>
            </a:bodyPr>
            <a:p>
              <a:r>
                <a:rPr b="1" lang="fr-FR" sz="900" strike="noStrike" u="none">
                  <a:solidFill>
                    <a:srgbClr val="f44336"/>
                  </a:solidFill>
                  <a:effectLst/>
                  <a:uFillTx/>
                  <a:latin typeface="Avenir Next Condensed"/>
                </a:rPr>
                <a:t>+1</a:t>
              </a:r>
              <a:endParaRPr b="0" lang="fr-FR" sz="900" strike="noStrike" u="none">
                <a:solidFill>
                  <a:srgbClr val="000000"/>
                </a:solidFill>
                <a:effectLst/>
                <a:uFillTx/>
                <a:latin typeface="Avenir Next Condensed"/>
              </a:endParaRPr>
            </a:p>
          </p:txBody>
        </p:sp>
        <p:sp>
          <p:nvSpPr>
            <p:cNvPr id="334" name=""/>
            <p:cNvSpPr txBox="1"/>
            <p:nvPr/>
          </p:nvSpPr>
          <p:spPr>
            <a:xfrm>
              <a:off x="5307840" y="5194080"/>
              <a:ext cx="495720" cy="40284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spAutoFit/>
            </a:bodyPr>
            <a:p>
              <a:r>
                <a:rPr b="1" lang="fr-FR" sz="900" strike="noStrike" u="none">
                  <a:solidFill>
                    <a:srgbClr val="f44336"/>
                  </a:solidFill>
                  <a:effectLst/>
                  <a:uFillTx/>
                  <a:latin typeface="Avenir Next Condensed"/>
                </a:rPr>
                <a:t>+1</a:t>
              </a:r>
              <a:endParaRPr b="0" lang="fr-FR" sz="900" strike="noStrike" u="none">
                <a:solidFill>
                  <a:srgbClr val="000000"/>
                </a:solidFill>
                <a:effectLst/>
                <a:uFillTx/>
                <a:latin typeface="Avenir Next Condensed"/>
              </a:endParaRPr>
            </a:p>
          </p:txBody>
        </p:sp>
        <p:sp>
          <p:nvSpPr>
            <p:cNvPr id="335" name=""/>
            <p:cNvSpPr txBox="1"/>
            <p:nvPr/>
          </p:nvSpPr>
          <p:spPr>
            <a:xfrm>
              <a:off x="5362200" y="5270400"/>
              <a:ext cx="420840" cy="40284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spAutoFit/>
            </a:bodyPr>
            <a:p>
              <a:r>
                <a:rPr b="1" lang="fr-FR" sz="900" strike="noStrike" u="none">
                  <a:solidFill>
                    <a:srgbClr val="f44336"/>
                  </a:solidFill>
                  <a:effectLst/>
                  <a:uFillTx/>
                  <a:latin typeface="Avenir Next Condensed"/>
                </a:rPr>
                <a:t>+1</a:t>
              </a:r>
              <a:endParaRPr b="0" lang="fr-FR" sz="900" strike="noStrike" u="none">
                <a:solidFill>
                  <a:srgbClr val="000000"/>
                </a:solidFill>
                <a:effectLst/>
                <a:uFillTx/>
                <a:latin typeface="Avenir Next Condensed"/>
              </a:endParaRPr>
            </a:p>
          </p:txBody>
        </p:sp>
      </p:grp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DI2I IN2P3 DRD | SiW-ECAL | 04/03/2024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FAB5171-2E73-4BC6-82D0-87E5651F53D4}" type="slidenum">
              <a:t>15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>Vincent.Boudry@in2p3.fr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PlaceHolder 1"/>
          <p:cNvSpPr>
            <a:spLocks noGrp="1"/>
          </p:cNvSpPr>
          <p:nvPr>
            <p:ph type="title"/>
          </p:nvPr>
        </p:nvSpPr>
        <p:spPr>
          <a:xfrm>
            <a:off x="150840" y="-6840"/>
            <a:ext cx="9810360" cy="963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r>
              <a:rPr b="1" lang="fr-FR" sz="2700" strike="noStrike" u="none">
                <a:solidFill>
                  <a:srgbClr val="ffffff"/>
                </a:solidFill>
                <a:effectLst/>
                <a:uFillTx/>
                <a:latin typeface="Optima"/>
              </a:rPr>
              <a:t>Planning towards a pilot module… </a:t>
            </a:r>
            <a:r>
              <a:rPr b="0" i="1" lang="fr-FR" sz="2700" strike="noStrike" u="none">
                <a:solidFill>
                  <a:srgbClr val="ffffff"/>
                </a:solidFill>
                <a:effectLst/>
                <a:uFillTx/>
                <a:latin typeface="Optima"/>
              </a:rPr>
              <a:t>just in case</a:t>
            </a:r>
            <a:endParaRPr b="1" lang="en-GB" sz="2700" strike="noStrike" u="none">
              <a:solidFill>
                <a:srgbClr val="ffffff"/>
              </a:solidFill>
              <a:effectLst/>
              <a:uFillTx/>
              <a:latin typeface="Optima"/>
            </a:endParaRPr>
          </a:p>
        </p:txBody>
      </p:sp>
      <p:pic>
        <p:nvPicPr>
          <p:cNvPr id="337" name="" descr=""/>
          <p:cNvPicPr/>
          <p:nvPr/>
        </p:nvPicPr>
        <p:blipFill>
          <a:blip r:embed="rId1"/>
          <a:stretch/>
        </p:blipFill>
        <p:spPr>
          <a:xfrm>
            <a:off x="120240" y="1308600"/>
            <a:ext cx="8614440" cy="4089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38" name="" descr=""/>
          <p:cNvPicPr/>
          <p:nvPr/>
        </p:nvPicPr>
        <p:blipFill>
          <a:blip r:embed="rId2"/>
          <a:srcRect l="21258" t="2963" r="0" b="0"/>
          <a:stretch/>
        </p:blipFill>
        <p:spPr>
          <a:xfrm>
            <a:off x="8537760" y="1322640"/>
            <a:ext cx="1279800" cy="895680"/>
          </a:xfrm>
          <a:prstGeom prst="rect">
            <a:avLst/>
          </a:prstGeom>
          <a:solidFill>
            <a:srgbClr val="e0e0e0"/>
          </a:solidFill>
          <a:ln w="18000">
            <a:solidFill>
              <a:srgbClr val="ff6d6d"/>
            </a:solidFill>
            <a:round/>
            <a:headEnd len="med" type="triangle" w="med"/>
          </a:ln>
          <a:effectLst>
            <a:outerShdw dist="152735" dir="2700000" blurRad="101520" rotWithShape="0">
              <a:srgbClr val="808080">
                <a:alpha val="49000"/>
              </a:srgbClr>
            </a:outerShdw>
          </a:effectLst>
        </p:spPr>
      </p:pic>
      <p:sp>
        <p:nvSpPr>
          <p:cNvPr id="339" name=""/>
          <p:cNvSpPr txBox="1"/>
          <p:nvPr/>
        </p:nvSpPr>
        <p:spPr>
          <a:xfrm>
            <a:off x="7304760" y="952200"/>
            <a:ext cx="2145600" cy="301680"/>
          </a:xfrm>
          <a:prstGeom prst="rect">
            <a:avLst/>
          </a:prstGeom>
          <a:noFill/>
          <a:ln w="0">
            <a:noFill/>
          </a:ln>
        </p:spPr>
        <p:txBody>
          <a:bodyPr wrap="none" lIns="90000" rIns="90000" tIns="45000" bIns="45000" anchor="t">
            <a:spAutoFit/>
          </a:bodyPr>
          <a:p>
            <a:r>
              <a:rPr b="1" lang="fr-FR" sz="149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T</a:t>
            </a:r>
            <a:r>
              <a:rPr b="1" lang="fr-FR" sz="1489" strike="noStrike" u="none" baseline="-8000">
                <a:solidFill>
                  <a:srgbClr val="000000"/>
                </a:solidFill>
                <a:effectLst/>
                <a:uFillTx/>
                <a:latin typeface="Arial"/>
              </a:rPr>
              <a:t>0</a:t>
            </a:r>
            <a:r>
              <a:rPr b="1" lang="fr-FR" sz="149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-8 : production start</a:t>
            </a:r>
            <a:endParaRPr b="0" lang="fr-FR" sz="149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40" name=""/>
          <p:cNvSpPr/>
          <p:nvPr/>
        </p:nvSpPr>
        <p:spPr>
          <a:xfrm>
            <a:off x="7230960" y="966240"/>
            <a:ext cx="2407320" cy="243720"/>
          </a:xfrm>
          <a:prstGeom prst="wedgeRectCallout">
            <a:avLst>
              <a:gd name="adj1" fmla="val -24944"/>
              <a:gd name="adj2" fmla="val 122712"/>
            </a:avLst>
          </a:prstGeom>
          <a:noFill/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41" name=""/>
          <p:cNvSpPr/>
          <p:nvPr/>
        </p:nvSpPr>
        <p:spPr>
          <a:xfrm>
            <a:off x="2148120" y="2604960"/>
            <a:ext cx="736200" cy="1059840"/>
          </a:xfrm>
          <a:prstGeom prst="leftArrow">
            <a:avLst>
              <a:gd name="adj1" fmla="val 50000"/>
              <a:gd name="adj2" fmla="val 25000"/>
            </a:avLst>
          </a:prstGeom>
          <a:noFill/>
          <a:ln w="18000">
            <a:solidFill>
              <a:srgbClr val="7cb34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9000" rIns="99000" tIns="54000" bIns="54000" anchor="ctr">
            <a:noAutofit/>
          </a:bodyPr>
          <a:p>
            <a:pPr algn="ctr"/>
            <a:r>
              <a:rPr b="0" lang="fr-FR" sz="1800" strike="noStrike" u="none">
                <a:solidFill>
                  <a:srgbClr val="7cb342"/>
                </a:solidFill>
                <a:effectLst/>
                <a:uFillTx/>
                <a:latin typeface="Arial"/>
              </a:rPr>
              <a:t>?</a:t>
            </a:r>
            <a:endParaRPr b="0" lang="fr-FR" sz="1800" strike="noStrike" u="none">
              <a:solidFill>
                <a:srgbClr val="7cb342"/>
              </a:solidFill>
              <a:effectLst/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DI2I IN2P3 DRD | SiW-ECAL | 04/03/2024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AEDA0C9-2EB9-4693-A557-6126178D886E}" type="slidenum">
              <a:t>16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>Vincent.Boudry@in2p3.fr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"/>
          <p:cNvSpPr/>
          <p:nvPr/>
        </p:nvSpPr>
        <p:spPr>
          <a:xfrm>
            <a:off x="5898240" y="5059080"/>
            <a:ext cx="1284120" cy="31644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3a9f4"/>
              </a:gs>
              <a:gs pos="100000">
                <a:srgbClr val="8bc34a"/>
              </a:gs>
            </a:gsLst>
            <a:lin ang="3600000"/>
          </a:gra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1" name=""/>
          <p:cNvSpPr/>
          <p:nvPr/>
        </p:nvSpPr>
        <p:spPr>
          <a:xfrm>
            <a:off x="7319160" y="4613040"/>
            <a:ext cx="1864080" cy="20304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c107"/>
              </a:gs>
              <a:gs pos="1563">
                <a:srgbClr val="ffc107"/>
              </a:gs>
              <a:gs pos="1563">
                <a:srgbClr val="fbc10b"/>
              </a:gs>
              <a:gs pos="3125">
                <a:srgbClr val="fbc10b"/>
              </a:gs>
              <a:gs pos="3125">
                <a:srgbClr val="f7c00f"/>
              </a:gs>
              <a:gs pos="4688">
                <a:srgbClr val="f7c00f"/>
              </a:gs>
              <a:gs pos="4688">
                <a:srgbClr val="f3c012"/>
              </a:gs>
              <a:gs pos="6250">
                <a:srgbClr val="f3c012"/>
              </a:gs>
              <a:gs pos="6250">
                <a:srgbClr val="efbf16"/>
              </a:gs>
              <a:gs pos="7813">
                <a:srgbClr val="efbf16"/>
              </a:gs>
              <a:gs pos="7813">
                <a:srgbClr val="ebbf1a"/>
              </a:gs>
              <a:gs pos="9375">
                <a:srgbClr val="ebbf1a"/>
              </a:gs>
              <a:gs pos="9375">
                <a:srgbClr val="e7bf1e"/>
              </a:gs>
              <a:gs pos="10938">
                <a:srgbClr val="e7bf1e"/>
              </a:gs>
              <a:gs pos="10938">
                <a:srgbClr val="e3be21"/>
              </a:gs>
              <a:gs pos="12500">
                <a:srgbClr val="e3be21"/>
              </a:gs>
              <a:gs pos="12500">
                <a:srgbClr val="dfbe25"/>
              </a:gs>
              <a:gs pos="14063">
                <a:srgbClr val="dfbe25"/>
              </a:gs>
              <a:gs pos="14063">
                <a:srgbClr val="dbbe29"/>
              </a:gs>
              <a:gs pos="15625">
                <a:srgbClr val="dbbe29"/>
              </a:gs>
              <a:gs pos="15625">
                <a:srgbClr val="d7bd2d"/>
              </a:gs>
              <a:gs pos="17188">
                <a:srgbClr val="d7bd2d"/>
              </a:gs>
              <a:gs pos="17188">
                <a:srgbClr val="d3bd30"/>
              </a:gs>
              <a:gs pos="18750">
                <a:srgbClr val="d3bd30"/>
              </a:gs>
              <a:gs pos="18750">
                <a:srgbClr val="cfbc34"/>
              </a:gs>
              <a:gs pos="20313">
                <a:srgbClr val="cfbc34"/>
              </a:gs>
              <a:gs pos="20313">
                <a:srgbClr val="cbbc38"/>
              </a:gs>
              <a:gs pos="21875">
                <a:srgbClr val="cbbc38"/>
              </a:gs>
              <a:gs pos="21875">
                <a:srgbClr val="c7bc3c"/>
              </a:gs>
              <a:gs pos="23438">
                <a:srgbClr val="c7bc3c"/>
              </a:gs>
              <a:gs pos="23438">
                <a:srgbClr val="c3bb3f"/>
              </a:gs>
              <a:gs pos="25000">
                <a:srgbClr val="c3bb3f"/>
              </a:gs>
              <a:gs pos="25000">
                <a:srgbClr val="bfbb43"/>
              </a:gs>
              <a:gs pos="26563">
                <a:srgbClr val="bfbb43"/>
              </a:gs>
              <a:gs pos="26563">
                <a:srgbClr val="bbbb47"/>
              </a:gs>
              <a:gs pos="28125">
                <a:srgbClr val="bbbb47"/>
              </a:gs>
              <a:gs pos="28125">
                <a:srgbClr val="b7ba4b"/>
              </a:gs>
              <a:gs pos="29688">
                <a:srgbClr val="b7ba4b"/>
              </a:gs>
              <a:gs pos="29688">
                <a:srgbClr val="b3ba4e"/>
              </a:gs>
              <a:gs pos="31250">
                <a:srgbClr val="b3ba4e"/>
              </a:gs>
              <a:gs pos="31250">
                <a:srgbClr val="afb952"/>
              </a:gs>
              <a:gs pos="32813">
                <a:srgbClr val="afb952"/>
              </a:gs>
              <a:gs pos="32813">
                <a:srgbClr val="abb956"/>
              </a:gs>
              <a:gs pos="34375">
                <a:srgbClr val="abb956"/>
              </a:gs>
              <a:gs pos="34375">
                <a:srgbClr val="a7b95a"/>
              </a:gs>
              <a:gs pos="35938">
                <a:srgbClr val="a7b95a"/>
              </a:gs>
              <a:gs pos="35938">
                <a:srgbClr val="a3b85e"/>
              </a:gs>
              <a:gs pos="37500">
                <a:srgbClr val="a3b85e"/>
              </a:gs>
              <a:gs pos="37500">
                <a:srgbClr val="9fb861"/>
              </a:gs>
              <a:gs pos="39063">
                <a:srgbClr val="9fb861"/>
              </a:gs>
              <a:gs pos="39063">
                <a:srgbClr val="9bb765"/>
              </a:gs>
              <a:gs pos="40625">
                <a:srgbClr val="9bb765"/>
              </a:gs>
              <a:gs pos="40625">
                <a:srgbClr val="97b769"/>
              </a:gs>
              <a:gs pos="42188">
                <a:srgbClr val="97b769"/>
              </a:gs>
              <a:gs pos="42188">
                <a:srgbClr val="93b76d"/>
              </a:gs>
              <a:gs pos="43750">
                <a:srgbClr val="93b76d"/>
              </a:gs>
              <a:gs pos="43750">
                <a:srgbClr val="8fb670"/>
              </a:gs>
              <a:gs pos="45313">
                <a:srgbClr val="8fb670"/>
              </a:gs>
              <a:gs pos="45313">
                <a:srgbClr val="8bb674"/>
              </a:gs>
              <a:gs pos="46875">
                <a:srgbClr val="8bb674"/>
              </a:gs>
              <a:gs pos="46875">
                <a:srgbClr val="87b678"/>
              </a:gs>
              <a:gs pos="48438">
                <a:srgbClr val="87b678"/>
              </a:gs>
              <a:gs pos="48438">
                <a:srgbClr val="83b57c"/>
              </a:gs>
              <a:gs pos="50000">
                <a:srgbClr val="83b57c"/>
              </a:gs>
              <a:gs pos="50000">
                <a:srgbClr val="7fb57f"/>
              </a:gs>
              <a:gs pos="51563">
                <a:srgbClr val="7fb57f"/>
              </a:gs>
              <a:gs pos="51563">
                <a:srgbClr val="7bb483"/>
              </a:gs>
              <a:gs pos="53125">
                <a:srgbClr val="7bb483"/>
              </a:gs>
              <a:gs pos="53125">
                <a:srgbClr val="77b487"/>
              </a:gs>
              <a:gs pos="54688">
                <a:srgbClr val="77b487"/>
              </a:gs>
              <a:gs pos="54688">
                <a:srgbClr val="73b48b"/>
              </a:gs>
              <a:gs pos="56250">
                <a:srgbClr val="73b48b"/>
              </a:gs>
              <a:gs pos="56250">
                <a:srgbClr val="6fb38e"/>
              </a:gs>
              <a:gs pos="57813">
                <a:srgbClr val="6fb38e"/>
              </a:gs>
              <a:gs pos="57813">
                <a:srgbClr val="6bb392"/>
              </a:gs>
              <a:gs pos="59375">
                <a:srgbClr val="6bb392"/>
              </a:gs>
              <a:gs pos="59375">
                <a:srgbClr val="67b396"/>
              </a:gs>
              <a:gs pos="60938">
                <a:srgbClr val="67b396"/>
              </a:gs>
              <a:gs pos="60938">
                <a:srgbClr val="63b29a"/>
              </a:gs>
              <a:gs pos="62500">
                <a:srgbClr val="63b29a"/>
              </a:gs>
              <a:gs pos="62500">
                <a:srgbClr val="5fb29d"/>
              </a:gs>
              <a:gs pos="64063">
                <a:srgbClr val="5fb29d"/>
              </a:gs>
              <a:gs pos="64063">
                <a:srgbClr val="5bb1a1"/>
              </a:gs>
              <a:gs pos="65625">
                <a:srgbClr val="5bb1a1"/>
              </a:gs>
              <a:gs pos="65625">
                <a:srgbClr val="57b1a5"/>
              </a:gs>
              <a:gs pos="67188">
                <a:srgbClr val="57b1a5"/>
              </a:gs>
              <a:gs pos="67188">
                <a:srgbClr val="53b1a9"/>
              </a:gs>
              <a:gs pos="68750">
                <a:srgbClr val="53b1a9"/>
              </a:gs>
              <a:gs pos="68750">
                <a:srgbClr val="4fb0ad"/>
              </a:gs>
              <a:gs pos="70313">
                <a:srgbClr val="4fb0ad"/>
              </a:gs>
              <a:gs pos="70313">
                <a:srgbClr val="4bb0b0"/>
              </a:gs>
              <a:gs pos="71875">
                <a:srgbClr val="4bb0b0"/>
              </a:gs>
              <a:gs pos="71875">
                <a:srgbClr val="47afb4"/>
              </a:gs>
              <a:gs pos="73438">
                <a:srgbClr val="47afb4"/>
              </a:gs>
              <a:gs pos="73438">
                <a:srgbClr val="43afb8"/>
              </a:gs>
              <a:gs pos="75000">
                <a:srgbClr val="43afb8"/>
              </a:gs>
              <a:gs pos="75000">
                <a:srgbClr val="3fafbc"/>
              </a:gs>
              <a:gs pos="76563">
                <a:srgbClr val="3fafbc"/>
              </a:gs>
              <a:gs pos="76563">
                <a:srgbClr val="3baebf"/>
              </a:gs>
              <a:gs pos="78125">
                <a:srgbClr val="3baebf"/>
              </a:gs>
              <a:gs pos="78125">
                <a:srgbClr val="37aec3"/>
              </a:gs>
              <a:gs pos="79688">
                <a:srgbClr val="37aec3"/>
              </a:gs>
              <a:gs pos="79688">
                <a:srgbClr val="33aec7"/>
              </a:gs>
              <a:gs pos="81250">
                <a:srgbClr val="33aec7"/>
              </a:gs>
              <a:gs pos="81250">
                <a:srgbClr val="2fadcb"/>
              </a:gs>
              <a:gs pos="82813">
                <a:srgbClr val="2fadcb"/>
              </a:gs>
              <a:gs pos="82813">
                <a:srgbClr val="2badce"/>
              </a:gs>
              <a:gs pos="84375">
                <a:srgbClr val="2badce"/>
              </a:gs>
              <a:gs pos="84375">
                <a:srgbClr val="27acd2"/>
              </a:gs>
              <a:gs pos="85938">
                <a:srgbClr val="27acd2"/>
              </a:gs>
              <a:gs pos="85938">
                <a:srgbClr val="23acd6"/>
              </a:gs>
              <a:gs pos="87500">
                <a:srgbClr val="23acd6"/>
              </a:gs>
              <a:gs pos="87500">
                <a:srgbClr val="1facda"/>
              </a:gs>
              <a:gs pos="89063">
                <a:srgbClr val="1facda"/>
              </a:gs>
              <a:gs pos="89063">
                <a:srgbClr val="1babdd"/>
              </a:gs>
              <a:gs pos="90625">
                <a:srgbClr val="1babdd"/>
              </a:gs>
              <a:gs pos="90625">
                <a:srgbClr val="17abe1"/>
              </a:gs>
              <a:gs pos="92188">
                <a:srgbClr val="17abe1"/>
              </a:gs>
              <a:gs pos="92188">
                <a:srgbClr val="13abe5"/>
              </a:gs>
              <a:gs pos="93750">
                <a:srgbClr val="13abe5"/>
              </a:gs>
              <a:gs pos="93750">
                <a:srgbClr val="0faae9"/>
              </a:gs>
              <a:gs pos="95313">
                <a:srgbClr val="0faae9"/>
              </a:gs>
              <a:gs pos="95313">
                <a:srgbClr val="0baaec"/>
              </a:gs>
              <a:gs pos="96875">
                <a:srgbClr val="0baaec"/>
              </a:gs>
              <a:gs pos="96875">
                <a:srgbClr val="07a9f0"/>
              </a:gs>
              <a:gs pos="98438">
                <a:srgbClr val="07a9f0"/>
              </a:gs>
              <a:gs pos="98438">
                <a:srgbClr val="03a9f4"/>
              </a:gs>
              <a:gs pos="100000">
                <a:srgbClr val="03a9f4"/>
              </a:gs>
            </a:gsLst>
            <a:lin ang="3600000"/>
          </a:gra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2" name=""/>
          <p:cNvSpPr/>
          <p:nvPr/>
        </p:nvSpPr>
        <p:spPr>
          <a:xfrm>
            <a:off x="7318800" y="2668680"/>
            <a:ext cx="1864080" cy="20304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c107"/>
              </a:gs>
              <a:gs pos="100000">
                <a:srgbClr val="e040fb"/>
              </a:gs>
            </a:gsLst>
            <a:lin ang="3600000"/>
          </a:gra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3" name=""/>
          <p:cNvSpPr/>
          <p:nvPr/>
        </p:nvSpPr>
        <p:spPr>
          <a:xfrm>
            <a:off x="6130440" y="1768320"/>
            <a:ext cx="387360" cy="18072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c107"/>
              </a:gs>
              <a:gs pos="100000">
                <a:srgbClr val="e040fb"/>
              </a:gs>
            </a:gsLst>
            <a:lin ang="3600000"/>
          </a:gra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4" name=""/>
          <p:cNvSpPr/>
          <p:nvPr/>
        </p:nvSpPr>
        <p:spPr>
          <a:xfrm>
            <a:off x="6219720" y="2671560"/>
            <a:ext cx="878400" cy="202680"/>
          </a:xfrm>
          <a:prstGeom prst="roundRect">
            <a:avLst>
              <a:gd name="adj" fmla="val 16667"/>
            </a:avLst>
          </a:prstGeom>
          <a:solidFill>
            <a:srgbClr val="e040fb"/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fr-FR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75" name=""/>
          <p:cNvSpPr/>
          <p:nvPr/>
        </p:nvSpPr>
        <p:spPr>
          <a:xfrm>
            <a:off x="5362200" y="1535760"/>
            <a:ext cx="1174680" cy="180720"/>
          </a:xfrm>
          <a:prstGeom prst="roundRect">
            <a:avLst>
              <a:gd name="adj" fmla="val 16667"/>
            </a:avLst>
          </a:prstGeom>
          <a:solidFill>
            <a:srgbClr val="8bc34a"/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6" name=""/>
          <p:cNvSpPr/>
          <p:nvPr/>
        </p:nvSpPr>
        <p:spPr>
          <a:xfrm>
            <a:off x="5972040" y="1323000"/>
            <a:ext cx="516240" cy="199800"/>
          </a:xfrm>
          <a:prstGeom prst="roundRect">
            <a:avLst>
              <a:gd name="adj" fmla="val 16667"/>
            </a:avLst>
          </a:prstGeom>
          <a:solidFill>
            <a:srgbClr val="03a9f4"/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7" name=""/>
          <p:cNvSpPr/>
          <p:nvPr/>
        </p:nvSpPr>
        <p:spPr>
          <a:xfrm>
            <a:off x="5691600" y="2107800"/>
            <a:ext cx="884160" cy="208800"/>
          </a:xfrm>
          <a:prstGeom prst="roundRect">
            <a:avLst>
              <a:gd name="adj" fmla="val 16667"/>
            </a:avLst>
          </a:prstGeom>
          <a:solidFill>
            <a:srgbClr val="673ab7"/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fr-FR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78" name="" descr=""/>
          <p:cNvPicPr/>
          <p:nvPr/>
        </p:nvPicPr>
        <p:blipFill>
          <a:blip r:embed="rId1"/>
        </p:blipFill>
        <p:spPr>
          <a:xfrm>
            <a:off x="184320" y="1141200"/>
            <a:ext cx="4331520" cy="2349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9" name="" descr=""/>
          <p:cNvPicPr/>
          <p:nvPr/>
        </p:nvPicPr>
        <p:blipFill>
          <a:blip r:embed="rId2"/>
        </p:blipFill>
        <p:spPr>
          <a:xfrm>
            <a:off x="2639880" y="3317760"/>
            <a:ext cx="3169800" cy="2370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0" name="" descr=""/>
          <p:cNvPicPr/>
          <p:nvPr/>
        </p:nvPicPr>
        <p:blipFill>
          <a:blip r:embed="rId3"/>
        </p:blipFill>
        <p:spPr>
          <a:xfrm>
            <a:off x="281880" y="3566520"/>
            <a:ext cx="2023920" cy="1744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1" name=""/>
          <p:cNvSpPr/>
          <p:nvPr/>
        </p:nvSpPr>
        <p:spPr>
          <a:xfrm flipH="1">
            <a:off x="279360" y="2085120"/>
            <a:ext cx="2340720" cy="1486080"/>
          </a:xfrm>
          <a:prstGeom prst="line">
            <a:avLst/>
          </a:prstGeom>
          <a:ln w="18000">
            <a:solidFill>
              <a:srgbClr val="bdbdbd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9000" rIns="99000" tIns="54000" bIns="54000" anchor="ctr" anchorCtr="1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2" name=""/>
          <p:cNvSpPr/>
          <p:nvPr/>
        </p:nvSpPr>
        <p:spPr>
          <a:xfrm flipH="1">
            <a:off x="2276640" y="2085120"/>
            <a:ext cx="711000" cy="3195720"/>
          </a:xfrm>
          <a:prstGeom prst="line">
            <a:avLst/>
          </a:prstGeom>
          <a:ln w="18000">
            <a:solidFill>
              <a:srgbClr val="bdbdbd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9000" rIns="99000" tIns="54000" bIns="54000" anchor="ctr" anchorCtr="1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3" name=""/>
          <p:cNvSpPr/>
          <p:nvPr/>
        </p:nvSpPr>
        <p:spPr>
          <a:xfrm>
            <a:off x="5485320" y="1135800"/>
            <a:ext cx="890640" cy="1872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e040fb"/>
              </a:gs>
              <a:gs pos="1563">
                <a:srgbClr val="e040fb"/>
              </a:gs>
              <a:gs pos="1563">
                <a:srgbClr val="dc42fb"/>
              </a:gs>
              <a:gs pos="3125">
                <a:srgbClr val="dc42fb"/>
              </a:gs>
              <a:gs pos="3125">
                <a:srgbClr val="d943fb"/>
              </a:gs>
              <a:gs pos="4688">
                <a:srgbClr val="d943fb"/>
              </a:gs>
              <a:gs pos="4688">
                <a:srgbClr val="d545fb"/>
              </a:gs>
              <a:gs pos="6250">
                <a:srgbClr val="d545fb"/>
              </a:gs>
              <a:gs pos="6250">
                <a:srgbClr val="d247fb"/>
              </a:gs>
              <a:gs pos="7813">
                <a:srgbClr val="d247fb"/>
              </a:gs>
              <a:gs pos="7813">
                <a:srgbClr val="ce48fa"/>
              </a:gs>
              <a:gs pos="9375">
                <a:srgbClr val="ce48fa"/>
              </a:gs>
              <a:gs pos="9375">
                <a:srgbClr val="cb4afa"/>
              </a:gs>
              <a:gs pos="10938">
                <a:srgbClr val="cb4afa"/>
              </a:gs>
              <a:gs pos="10938">
                <a:srgbClr val="c74cfa"/>
              </a:gs>
              <a:gs pos="12500">
                <a:srgbClr val="c74cfa"/>
              </a:gs>
              <a:gs pos="12500">
                <a:srgbClr val="c44dfa"/>
              </a:gs>
              <a:gs pos="14063">
                <a:srgbClr val="c44dfa"/>
              </a:gs>
              <a:gs pos="14063">
                <a:srgbClr val="c04ffa"/>
              </a:gs>
              <a:gs pos="15625">
                <a:srgbClr val="c04ffa"/>
              </a:gs>
              <a:gs pos="15625">
                <a:srgbClr val="bd51fa"/>
              </a:gs>
              <a:gs pos="17188">
                <a:srgbClr val="bd51fa"/>
              </a:gs>
              <a:gs pos="17188">
                <a:srgbClr val="b952fa"/>
              </a:gs>
              <a:gs pos="18750">
                <a:srgbClr val="b952fa"/>
              </a:gs>
              <a:gs pos="18750">
                <a:srgbClr val="b654fa"/>
              </a:gs>
              <a:gs pos="20313">
                <a:srgbClr val="b654fa"/>
              </a:gs>
              <a:gs pos="20313">
                <a:srgbClr val="b256fa"/>
              </a:gs>
              <a:gs pos="21875">
                <a:srgbClr val="b256fa"/>
              </a:gs>
              <a:gs pos="21875">
                <a:srgbClr val="af57f9"/>
              </a:gs>
              <a:gs pos="23438">
                <a:srgbClr val="af57f9"/>
              </a:gs>
              <a:gs pos="23438">
                <a:srgbClr val="ab59f9"/>
              </a:gs>
              <a:gs pos="25000">
                <a:srgbClr val="ab59f9"/>
              </a:gs>
              <a:gs pos="25000">
                <a:srgbClr val="a85bf9"/>
              </a:gs>
              <a:gs pos="26563">
                <a:srgbClr val="a85bf9"/>
              </a:gs>
              <a:gs pos="26563">
                <a:srgbClr val="a45cf9"/>
              </a:gs>
              <a:gs pos="28125">
                <a:srgbClr val="a45cf9"/>
              </a:gs>
              <a:gs pos="28125">
                <a:srgbClr val="a15ef9"/>
              </a:gs>
              <a:gs pos="29688">
                <a:srgbClr val="a15ef9"/>
              </a:gs>
              <a:gs pos="29688">
                <a:srgbClr val="9d60f9"/>
              </a:gs>
              <a:gs pos="31250">
                <a:srgbClr val="9d60f9"/>
              </a:gs>
              <a:gs pos="31250">
                <a:srgbClr val="9a61f9"/>
              </a:gs>
              <a:gs pos="32813">
                <a:srgbClr val="9a61f9"/>
              </a:gs>
              <a:gs pos="32813">
                <a:srgbClr val="9663f9"/>
              </a:gs>
              <a:gs pos="34375">
                <a:srgbClr val="9663f9"/>
              </a:gs>
              <a:gs pos="34375">
                <a:srgbClr val="9365f9"/>
              </a:gs>
              <a:gs pos="35938">
                <a:srgbClr val="9365f9"/>
              </a:gs>
              <a:gs pos="35938">
                <a:srgbClr val="8f66f8"/>
              </a:gs>
              <a:gs pos="37500">
                <a:srgbClr val="8f66f8"/>
              </a:gs>
              <a:gs pos="37500">
                <a:srgbClr val="8c68f8"/>
              </a:gs>
              <a:gs pos="39063">
                <a:srgbClr val="8c68f8"/>
              </a:gs>
              <a:gs pos="39063">
                <a:srgbClr val="886af8"/>
              </a:gs>
              <a:gs pos="40625">
                <a:srgbClr val="886af8"/>
              </a:gs>
              <a:gs pos="40625">
                <a:srgbClr val="856bf8"/>
              </a:gs>
              <a:gs pos="42188">
                <a:srgbClr val="856bf8"/>
              </a:gs>
              <a:gs pos="42188">
                <a:srgbClr val="816df8"/>
              </a:gs>
              <a:gs pos="43750">
                <a:srgbClr val="816df8"/>
              </a:gs>
              <a:gs pos="43750">
                <a:srgbClr val="7e6ff8"/>
              </a:gs>
              <a:gs pos="45313">
                <a:srgbClr val="7e6ff8"/>
              </a:gs>
              <a:gs pos="45313">
                <a:srgbClr val="7a70f8"/>
              </a:gs>
              <a:gs pos="46875">
                <a:srgbClr val="7a70f8"/>
              </a:gs>
              <a:gs pos="46875">
                <a:srgbClr val="7772f8"/>
              </a:gs>
              <a:gs pos="48438">
                <a:srgbClr val="7772f8"/>
              </a:gs>
              <a:gs pos="48438">
                <a:srgbClr val="7374f8"/>
              </a:gs>
              <a:gs pos="50000">
                <a:srgbClr val="7374f8"/>
              </a:gs>
              <a:gs pos="50000">
                <a:srgbClr val="7075f7"/>
              </a:gs>
              <a:gs pos="51563">
                <a:srgbClr val="7075f7"/>
              </a:gs>
              <a:gs pos="51563">
                <a:srgbClr val="6c77f7"/>
              </a:gs>
              <a:gs pos="53125">
                <a:srgbClr val="6c77f7"/>
              </a:gs>
              <a:gs pos="53125">
                <a:srgbClr val="6979f7"/>
              </a:gs>
              <a:gs pos="54688">
                <a:srgbClr val="6979f7"/>
              </a:gs>
              <a:gs pos="54688">
                <a:srgbClr val="657af7"/>
              </a:gs>
              <a:gs pos="56250">
                <a:srgbClr val="657af7"/>
              </a:gs>
              <a:gs pos="56250">
                <a:srgbClr val="627cf7"/>
              </a:gs>
              <a:gs pos="57813">
                <a:srgbClr val="627cf7"/>
              </a:gs>
              <a:gs pos="57813">
                <a:srgbClr val="5e7ef7"/>
              </a:gs>
              <a:gs pos="59375">
                <a:srgbClr val="5e7ef7"/>
              </a:gs>
              <a:gs pos="59375">
                <a:srgbClr val="5b7ff7"/>
              </a:gs>
              <a:gs pos="60938">
                <a:srgbClr val="5b7ff7"/>
              </a:gs>
              <a:gs pos="60938">
                <a:srgbClr val="5781f7"/>
              </a:gs>
              <a:gs pos="62500">
                <a:srgbClr val="5781f7"/>
              </a:gs>
              <a:gs pos="62500">
                <a:srgbClr val="5483f7"/>
              </a:gs>
              <a:gs pos="64063">
                <a:srgbClr val="5483f7"/>
              </a:gs>
              <a:gs pos="64063">
                <a:srgbClr val="5084f6"/>
              </a:gs>
              <a:gs pos="65625">
                <a:srgbClr val="5084f6"/>
              </a:gs>
              <a:gs pos="65625">
                <a:srgbClr val="4d86f6"/>
              </a:gs>
              <a:gs pos="67188">
                <a:srgbClr val="4d86f6"/>
              </a:gs>
              <a:gs pos="67188">
                <a:srgbClr val="4988f6"/>
              </a:gs>
              <a:gs pos="68750">
                <a:srgbClr val="4988f6"/>
              </a:gs>
              <a:gs pos="68750">
                <a:srgbClr val="4689f6"/>
              </a:gs>
              <a:gs pos="70313">
                <a:srgbClr val="4689f6"/>
              </a:gs>
              <a:gs pos="70313">
                <a:srgbClr val="428bf6"/>
              </a:gs>
              <a:gs pos="71875">
                <a:srgbClr val="428bf6"/>
              </a:gs>
              <a:gs pos="71875">
                <a:srgbClr val="3f8df6"/>
              </a:gs>
              <a:gs pos="73438">
                <a:srgbClr val="3f8df6"/>
              </a:gs>
              <a:gs pos="73438">
                <a:srgbClr val="3b8ef6"/>
              </a:gs>
              <a:gs pos="75000">
                <a:srgbClr val="3b8ef6"/>
              </a:gs>
              <a:gs pos="75000">
                <a:srgbClr val="3890f6"/>
              </a:gs>
              <a:gs pos="76563">
                <a:srgbClr val="3890f6"/>
              </a:gs>
              <a:gs pos="76563">
                <a:srgbClr val="3492f6"/>
              </a:gs>
              <a:gs pos="78125">
                <a:srgbClr val="3492f6"/>
              </a:gs>
              <a:gs pos="78125">
                <a:srgbClr val="3193f5"/>
              </a:gs>
              <a:gs pos="79688">
                <a:srgbClr val="3193f5"/>
              </a:gs>
              <a:gs pos="79688">
                <a:srgbClr val="2d95f5"/>
              </a:gs>
              <a:gs pos="81250">
                <a:srgbClr val="2d95f5"/>
              </a:gs>
              <a:gs pos="81250">
                <a:srgbClr val="2a97f5"/>
              </a:gs>
              <a:gs pos="82813">
                <a:srgbClr val="2a97f5"/>
              </a:gs>
              <a:gs pos="82813">
                <a:srgbClr val="2698f5"/>
              </a:gs>
              <a:gs pos="84375">
                <a:srgbClr val="2698f5"/>
              </a:gs>
              <a:gs pos="84375">
                <a:srgbClr val="239af5"/>
              </a:gs>
              <a:gs pos="85938">
                <a:srgbClr val="239af5"/>
              </a:gs>
              <a:gs pos="85938">
                <a:srgbClr val="1f9cf5"/>
              </a:gs>
              <a:gs pos="87500">
                <a:srgbClr val="1f9cf5"/>
              </a:gs>
              <a:gs pos="87500">
                <a:srgbClr val="1c9df5"/>
              </a:gs>
              <a:gs pos="89063">
                <a:srgbClr val="1c9df5"/>
              </a:gs>
              <a:gs pos="89063">
                <a:srgbClr val="189ff5"/>
              </a:gs>
              <a:gs pos="90625">
                <a:srgbClr val="189ff5"/>
              </a:gs>
              <a:gs pos="90625">
                <a:srgbClr val="15a1f5"/>
              </a:gs>
              <a:gs pos="92188">
                <a:srgbClr val="15a1f5"/>
              </a:gs>
              <a:gs pos="92188">
                <a:srgbClr val="11a2f4"/>
              </a:gs>
              <a:gs pos="93750">
                <a:srgbClr val="11a2f4"/>
              </a:gs>
              <a:gs pos="93750">
                <a:srgbClr val="0ea4f4"/>
              </a:gs>
              <a:gs pos="95313">
                <a:srgbClr val="0ea4f4"/>
              </a:gs>
              <a:gs pos="95313">
                <a:srgbClr val="0aa6f4"/>
              </a:gs>
              <a:gs pos="96875">
                <a:srgbClr val="0aa6f4"/>
              </a:gs>
              <a:gs pos="96875">
                <a:srgbClr val="07a7f4"/>
              </a:gs>
              <a:gs pos="98438">
                <a:srgbClr val="07a7f4"/>
              </a:gs>
              <a:gs pos="98438">
                <a:srgbClr val="03a9f4"/>
              </a:gs>
              <a:gs pos="100000">
                <a:srgbClr val="03a9f4"/>
              </a:gs>
            </a:gsLst>
            <a:lin ang="3600000"/>
          </a:gra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fr-FR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84" name="" descr=""/>
          <p:cNvPicPr/>
          <p:nvPr/>
        </p:nvPicPr>
        <p:blipFill>
          <a:blip r:embed="rId4"/>
        </p:blipFill>
        <p:spPr>
          <a:xfrm>
            <a:off x="5273640" y="976680"/>
            <a:ext cx="4961880" cy="3888360"/>
          </a:xfrm>
          <a:prstGeom prst="rect">
            <a:avLst/>
          </a:prstGeom>
          <a:noFill/>
          <a:ln w="12600">
            <a:noFill/>
          </a:ln>
        </p:spPr>
      </p:pic>
      <p:grpSp>
        <p:nvGrpSpPr>
          <p:cNvPr id="85" name=""/>
          <p:cNvGrpSpPr/>
          <p:nvPr/>
        </p:nvGrpSpPr>
        <p:grpSpPr>
          <a:xfrm>
            <a:off x="5869080" y="5044680"/>
            <a:ext cx="3664800" cy="555120"/>
            <a:chOff x="5869080" y="5044680"/>
            <a:chExt cx="3664800" cy="555120"/>
          </a:xfrm>
        </p:grpSpPr>
        <p:grpSp>
          <p:nvGrpSpPr>
            <p:cNvPr id="86" name=""/>
            <p:cNvGrpSpPr/>
            <p:nvPr/>
          </p:nvGrpSpPr>
          <p:grpSpPr>
            <a:xfrm>
              <a:off x="7429680" y="5076360"/>
              <a:ext cx="2104200" cy="523440"/>
              <a:chOff x="7429680" y="5076360"/>
              <a:chExt cx="2104200" cy="523440"/>
            </a:xfrm>
          </p:grpSpPr>
          <p:pic>
            <p:nvPicPr>
              <p:cNvPr id="87" name="" descr=""/>
              <p:cNvPicPr/>
              <p:nvPr/>
            </p:nvPicPr>
            <p:blipFill>
              <a:blip r:embed="rId5"/>
              <a:stretch/>
            </p:blipFill>
            <p:spPr>
              <a:xfrm>
                <a:off x="7429680" y="5202720"/>
                <a:ext cx="2104200" cy="397080"/>
              </a:xfrm>
              <a:prstGeom prst="rect">
                <a:avLst/>
              </a:prstGeom>
              <a:noFill/>
              <a:ln w="0">
                <a:noFill/>
              </a:ln>
            </p:spPr>
          </p:pic>
        </p:grpSp>
        <p:sp>
          <p:nvSpPr>
            <p:cNvPr id="88" name=""/>
            <p:cNvSpPr txBox="1"/>
            <p:nvPr/>
          </p:nvSpPr>
          <p:spPr>
            <a:xfrm>
              <a:off x="5869080" y="5044680"/>
              <a:ext cx="1320120" cy="346320"/>
            </a:xfrm>
            <a:prstGeom prst="rect">
              <a:avLst/>
            </a:prstGeom>
            <a:noFill/>
            <a:ln w="0">
              <a:noFill/>
            </a:ln>
          </p:spPr>
          <p:txBody>
            <a:bodyPr wrap="none" lIns="90000" rIns="90000" tIns="45000" bIns="45000" anchor="t">
              <a:spAutoFit/>
            </a:bodyPr>
            <a:p>
              <a:r>
                <a:rPr b="0" lang="en-GB" sz="1800" strike="noStrike" u="none">
                  <a:ln>
                    <a:solidFill>
                      <a:srgbClr val="000000"/>
                    </a:solidFill>
                  </a:ln>
                  <a:solidFill>
                    <a:srgbClr val="ffffff"/>
                  </a:solidFill>
                  <a:effectLst/>
                  <a:uFillTx/>
                  <a:latin typeface="Arial"/>
                </a:rPr>
                <a:t>PP ↔ Cont</a:t>
              </a:r>
              <a:endParaRPr b="0" lang="fr-FR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89" name=""/>
          <p:cNvSpPr txBox="1"/>
          <p:nvPr/>
        </p:nvSpPr>
        <p:spPr>
          <a:xfrm>
            <a:off x="9020160" y="4790160"/>
            <a:ext cx="837360" cy="242640"/>
          </a:xfrm>
          <a:prstGeom prst="rect">
            <a:avLst/>
          </a:prstGeom>
          <a:gradFill rotWithShape="0">
            <a:gsLst>
              <a:gs pos="0">
                <a:srgbClr val="9c27b0"/>
              </a:gs>
              <a:gs pos="100000">
                <a:srgbClr val="8bc34a"/>
              </a:gs>
            </a:gsLst>
            <a:lin ang="9000000"/>
          </a:gradFill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fr-FR" sz="1400" strike="noStrike" u="none">
                <a:solidFill>
                  <a:srgbClr val="ffffff"/>
                </a:solidFill>
                <a:effectLst/>
                <a:uFillTx/>
                <a:latin typeface="Noto Sans"/>
              </a:rPr>
              <a:t> + timing</a:t>
            </a:r>
            <a:endParaRPr b="1" lang="en-GB" sz="1400" strike="noStrike" u="none">
              <a:solidFill>
                <a:srgbClr val="ffffff"/>
              </a:solidFill>
              <a:effectLst/>
              <a:uFillTx/>
              <a:latin typeface="Noto Sans"/>
            </a:endParaRPr>
          </a:p>
        </p:txBody>
      </p:sp>
      <p:sp>
        <p:nvSpPr>
          <p:cNvPr id="90" name=""/>
          <p:cNvSpPr txBox="1"/>
          <p:nvPr/>
        </p:nvSpPr>
        <p:spPr>
          <a:xfrm>
            <a:off x="4343760" y="2426040"/>
            <a:ext cx="1709640" cy="1116000"/>
          </a:xfrm>
          <a:prstGeom prst="rect">
            <a:avLst/>
          </a:prstGeom>
          <a:gradFill rotWithShape="0">
            <a:gsLst>
              <a:gs pos="0">
                <a:srgbClr val="729fcf"/>
              </a:gs>
              <a:gs pos="100000">
                <a:srgbClr val="355269"/>
              </a:gs>
            </a:gsLst>
            <a:lin ang="9000000"/>
          </a:gradFill>
          <a:ln w="0">
            <a:noFill/>
          </a:ln>
        </p:spPr>
        <p:txBody>
          <a:bodyPr lIns="36000" rIns="0" tIns="0" bIns="0" anchor="ctr">
            <a:spAutoFit/>
          </a:bodyPr>
          <a:p>
            <a:r>
              <a:rPr b="1" lang="fr-FR" sz="1000" strike="noStrike" u="none">
                <a:solidFill>
                  <a:srgbClr val="ffffff"/>
                </a:solidFill>
                <a:effectLst/>
                <a:highlight>
                  <a:srgbClr val="8bc34a"/>
                </a:highlight>
                <a:uFillTx/>
                <a:latin typeface="Noto Sans"/>
              </a:rPr>
              <a:t> Physical </a:t>
            </a:r>
            <a:endParaRPr b="1" lang="en-GB" sz="1000" strike="noStrike" u="none">
              <a:solidFill>
                <a:srgbClr val="ffffff"/>
              </a:solidFill>
              <a:effectLst/>
              <a:uFillTx/>
              <a:latin typeface="Noto Sans"/>
            </a:endParaRPr>
          </a:p>
          <a:p>
            <a:r>
              <a:rPr b="1" lang="fr-FR" sz="1000" strike="noStrike" u="none">
                <a:solidFill>
                  <a:srgbClr val="ffffff"/>
                </a:solidFill>
                <a:effectLst/>
                <a:highlight>
                  <a:srgbClr val="673ab7"/>
                </a:highlight>
                <a:uFillTx/>
                <a:latin typeface="Noto Sans"/>
              </a:rPr>
              <a:t> Instrumental </a:t>
            </a:r>
            <a:endParaRPr b="1" lang="en-GB" sz="1000" strike="noStrike" u="none">
              <a:solidFill>
                <a:srgbClr val="ffffff"/>
              </a:solidFill>
              <a:effectLst/>
              <a:uFillTx/>
              <a:latin typeface="Noto Sans"/>
            </a:endParaRPr>
          </a:p>
          <a:p>
            <a:r>
              <a:rPr b="1" lang="fr-FR" sz="1000" strike="noStrike" u="none">
                <a:solidFill>
                  <a:srgbClr val="ffffff"/>
                </a:solidFill>
                <a:effectLst/>
                <a:highlight>
                  <a:srgbClr val="03a9f4"/>
                </a:highlight>
                <a:uFillTx/>
                <a:latin typeface="Noto Sans"/>
              </a:rPr>
              <a:t> Electronics </a:t>
            </a:r>
            <a:r>
              <a:rPr b="1" lang="fr-FR" sz="1000" strike="noStrike" u="none">
                <a:solidFill>
                  <a:srgbClr val="ffffff"/>
                </a:solidFill>
                <a:effectLst/>
                <a:uFillTx/>
                <a:latin typeface="Noto Sans"/>
              </a:rPr>
              <a:t>  </a:t>
            </a:r>
            <a:endParaRPr b="1" lang="en-GB" sz="1000" strike="noStrike" u="none">
              <a:solidFill>
                <a:srgbClr val="ffffff"/>
              </a:solidFill>
              <a:effectLst/>
              <a:uFillTx/>
              <a:latin typeface="Noto Sans"/>
            </a:endParaRPr>
          </a:p>
          <a:p>
            <a:r>
              <a:rPr b="1" lang="fr-FR" sz="1000" strike="noStrike" u="none">
                <a:solidFill>
                  <a:srgbClr val="ffffff"/>
                </a:solidFill>
                <a:effectLst/>
                <a:highlight>
                  <a:srgbClr val="e040fb"/>
                </a:highlight>
                <a:uFillTx/>
                <a:latin typeface="Noto Sans"/>
              </a:rPr>
              <a:t> Mechanical </a:t>
            </a:r>
            <a:br>
              <a:rPr sz="1000"/>
            </a:br>
            <a:r>
              <a:rPr b="1" lang="fr-FR" sz="1000" strike="noStrike" u="none">
                <a:solidFill>
                  <a:srgbClr val="ffffff"/>
                </a:solidFill>
                <a:effectLst/>
                <a:highlight>
                  <a:srgbClr val="f44336"/>
                </a:highlight>
                <a:uFillTx/>
                <a:latin typeface="Noto Sans"/>
              </a:rPr>
              <a:t> Thermal </a:t>
            </a:r>
            <a:endParaRPr b="1" lang="en-GB" sz="1000" strike="noStrike" u="none">
              <a:solidFill>
                <a:srgbClr val="ffffff"/>
              </a:solidFill>
              <a:effectLst/>
              <a:uFillTx/>
              <a:latin typeface="Noto Sans"/>
            </a:endParaRPr>
          </a:p>
          <a:p>
            <a:r>
              <a:rPr b="1" lang="fr-FR" sz="1000" strike="noStrike" u="none">
                <a:solidFill>
                  <a:srgbClr val="ffffff"/>
                </a:solidFill>
                <a:effectLst/>
                <a:highlight>
                  <a:srgbClr val="ffc107"/>
                </a:highlight>
                <a:uFillTx/>
                <a:latin typeface="Noto Sans"/>
              </a:rPr>
              <a:t> Production / Integration </a:t>
            </a:r>
            <a:endParaRPr b="1" lang="en-GB" sz="1000" strike="noStrike" u="none">
              <a:solidFill>
                <a:srgbClr val="ffffff"/>
              </a:solidFill>
              <a:effectLst/>
              <a:uFillTx/>
              <a:latin typeface="Noto Sans"/>
            </a:endParaRPr>
          </a:p>
        </p:txBody>
      </p:sp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151200" y="77760"/>
            <a:ext cx="9810360" cy="79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r>
              <a:rPr b="1" lang="fr-FR" sz="2700" strike="noStrike" u="none">
                <a:solidFill>
                  <a:srgbClr val="ffffff"/>
                </a:solidFill>
                <a:effectLst/>
                <a:uFillTx/>
                <a:latin typeface="Optima"/>
              </a:rPr>
              <a:t>Design Constraints</a:t>
            </a:r>
            <a:endParaRPr b="1" lang="en-GB" sz="2700" strike="noStrike" u="none">
              <a:solidFill>
                <a:srgbClr val="ffffff"/>
              </a:solidFill>
              <a:effectLst/>
              <a:uFillTx/>
              <a:latin typeface="Optima"/>
            </a:endParaRPr>
          </a:p>
        </p:txBody>
      </p:sp>
      <p:sp>
        <p:nvSpPr>
          <p:cNvPr id="92" name=""/>
          <p:cNvSpPr/>
          <p:nvPr/>
        </p:nvSpPr>
        <p:spPr>
          <a:xfrm flipH="1" flipV="1">
            <a:off x="1516680" y="4749480"/>
            <a:ext cx="1406880" cy="671400"/>
          </a:xfrm>
          <a:prstGeom prst="line">
            <a:avLst/>
          </a:prstGeom>
          <a:ln w="36000">
            <a:solidFill>
              <a:srgbClr val="03a9f4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3" name=""/>
          <p:cNvSpPr/>
          <p:nvPr/>
        </p:nvSpPr>
        <p:spPr>
          <a:xfrm flipV="1">
            <a:off x="3394440" y="5001120"/>
            <a:ext cx="1187280" cy="51840"/>
          </a:xfrm>
          <a:prstGeom prst="line">
            <a:avLst/>
          </a:prstGeom>
          <a:ln w="36000">
            <a:solidFill>
              <a:srgbClr val="f44336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108000" rIns="108000" tIns="-11160" bIns="-11160" anchor="ctr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4" name=""/>
          <p:cNvSpPr/>
          <p:nvPr/>
        </p:nvSpPr>
        <p:spPr>
          <a:xfrm>
            <a:off x="2610000" y="4923000"/>
            <a:ext cx="787320" cy="219600"/>
          </a:xfrm>
          <a:prstGeom prst="roundRect">
            <a:avLst>
              <a:gd name="adj" fmla="val 16667"/>
            </a:avLst>
          </a:prstGeom>
          <a:solidFill>
            <a:srgbClr val="f44336"/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/>
            <a:r>
              <a:rPr b="0" lang="fr-FR" sz="14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Cooling</a:t>
            </a:r>
            <a:endParaRPr b="0" lang="fr-FR" sz="1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95" name=""/>
          <p:cNvSpPr/>
          <p:nvPr/>
        </p:nvSpPr>
        <p:spPr>
          <a:xfrm>
            <a:off x="2923560" y="5311080"/>
            <a:ext cx="483840" cy="219240"/>
          </a:xfrm>
          <a:prstGeom prst="roundRect">
            <a:avLst>
              <a:gd name="adj" fmla="val 16667"/>
            </a:avLst>
          </a:prstGeom>
          <a:solidFill>
            <a:srgbClr val="03a9f4"/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/>
            <a:r>
              <a:rPr b="0" lang="fr-FR" sz="13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DAQ</a:t>
            </a:r>
            <a:endParaRPr b="0" lang="fr-FR" sz="1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6" name=""/>
          <p:cNvSpPr/>
          <p:nvPr/>
        </p:nvSpPr>
        <p:spPr>
          <a:xfrm flipH="1" flipV="1">
            <a:off x="1252080" y="4304160"/>
            <a:ext cx="1342080" cy="722880"/>
          </a:xfrm>
          <a:prstGeom prst="line">
            <a:avLst/>
          </a:prstGeom>
          <a:ln w="36000">
            <a:solidFill>
              <a:srgbClr val="f44336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7" name=""/>
          <p:cNvSpPr/>
          <p:nvPr/>
        </p:nvSpPr>
        <p:spPr>
          <a:xfrm flipV="1">
            <a:off x="3396600" y="5265720"/>
            <a:ext cx="1178640" cy="159840"/>
          </a:xfrm>
          <a:prstGeom prst="line">
            <a:avLst/>
          </a:prstGeom>
          <a:ln w="36000">
            <a:solidFill>
              <a:srgbClr val="03a9f4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8" name=""/>
          <p:cNvSpPr/>
          <p:nvPr/>
        </p:nvSpPr>
        <p:spPr>
          <a:xfrm>
            <a:off x="4016880" y="3891240"/>
            <a:ext cx="886680" cy="198720"/>
          </a:xfrm>
          <a:prstGeom prst="roundRect">
            <a:avLst>
              <a:gd name="adj" fmla="val 16667"/>
            </a:avLst>
          </a:prstGeom>
          <a:solidFill>
            <a:srgbClr val="e040fb"/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72000" rIns="72000" tIns="18000" bIns="18000" anchor="ctr">
            <a:noAutofit/>
          </a:bodyPr>
          <a:p>
            <a:pPr algn="ctr"/>
            <a:r>
              <a:rPr b="0" lang="fr-FR" sz="12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Structure</a:t>
            </a:r>
            <a:r>
              <a:rPr b="0" lang="fr-FR" sz="15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 </a:t>
            </a:r>
            <a:endParaRPr b="0" lang="fr-FR" sz="15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99" name=""/>
          <p:cNvSpPr/>
          <p:nvPr/>
        </p:nvSpPr>
        <p:spPr>
          <a:xfrm flipH="1" flipV="1">
            <a:off x="684360" y="1167840"/>
            <a:ext cx="206280" cy="568080"/>
          </a:xfrm>
          <a:prstGeom prst="line">
            <a:avLst/>
          </a:prstGeom>
          <a:ln w="36000">
            <a:solidFill>
              <a:srgbClr val="76ff03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0" name=""/>
          <p:cNvSpPr/>
          <p:nvPr/>
        </p:nvSpPr>
        <p:spPr>
          <a:xfrm flipV="1">
            <a:off x="897120" y="1726560"/>
            <a:ext cx="909720" cy="6480"/>
          </a:xfrm>
          <a:prstGeom prst="line">
            <a:avLst/>
          </a:prstGeom>
          <a:ln w="36000">
            <a:solidFill>
              <a:srgbClr val="76ff03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-56520" bIns="-56520" anchor="ctr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1" name=""/>
          <p:cNvSpPr/>
          <p:nvPr/>
        </p:nvSpPr>
        <p:spPr>
          <a:xfrm flipH="1">
            <a:off x="226080" y="1735920"/>
            <a:ext cx="645120" cy="741960"/>
          </a:xfrm>
          <a:prstGeom prst="line">
            <a:avLst/>
          </a:prstGeom>
          <a:ln w="36000">
            <a:solidFill>
              <a:srgbClr val="76ff03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2" name=""/>
          <p:cNvSpPr/>
          <p:nvPr/>
        </p:nvSpPr>
        <p:spPr>
          <a:xfrm>
            <a:off x="1174680" y="5001120"/>
            <a:ext cx="258120" cy="264600"/>
          </a:xfrm>
          <a:prstGeom prst="line">
            <a:avLst/>
          </a:prstGeom>
          <a:ln w="36000">
            <a:solidFill>
              <a:srgbClr val="76ff03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3" name=""/>
          <p:cNvSpPr/>
          <p:nvPr/>
        </p:nvSpPr>
        <p:spPr>
          <a:xfrm flipV="1">
            <a:off x="309960" y="3975120"/>
            <a:ext cx="200160" cy="12960"/>
          </a:xfrm>
          <a:prstGeom prst="line">
            <a:avLst/>
          </a:prstGeom>
          <a:ln w="36000">
            <a:solidFill>
              <a:srgbClr val="76ff03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-50040" bIns="-50040" anchor="ctr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4" name=""/>
          <p:cNvSpPr/>
          <p:nvPr/>
        </p:nvSpPr>
        <p:spPr>
          <a:xfrm>
            <a:off x="4839840" y="4717080"/>
            <a:ext cx="187200" cy="387360"/>
          </a:xfrm>
          <a:prstGeom prst="line">
            <a:avLst/>
          </a:prstGeom>
          <a:ln w="36000">
            <a:solidFill>
              <a:srgbClr val="76ff03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5" name=""/>
          <p:cNvSpPr/>
          <p:nvPr/>
        </p:nvSpPr>
        <p:spPr>
          <a:xfrm>
            <a:off x="5072400" y="4620240"/>
            <a:ext cx="180720" cy="393840"/>
          </a:xfrm>
          <a:prstGeom prst="line">
            <a:avLst/>
          </a:prstGeom>
          <a:ln w="36000">
            <a:solidFill>
              <a:srgbClr val="76ff03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6" name=""/>
          <p:cNvSpPr/>
          <p:nvPr/>
        </p:nvSpPr>
        <p:spPr>
          <a:xfrm>
            <a:off x="5272200" y="4523400"/>
            <a:ext cx="180720" cy="413280"/>
          </a:xfrm>
          <a:prstGeom prst="line">
            <a:avLst/>
          </a:prstGeom>
          <a:ln w="36000">
            <a:solidFill>
              <a:srgbClr val="76ff03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7" name=""/>
          <p:cNvSpPr/>
          <p:nvPr/>
        </p:nvSpPr>
        <p:spPr>
          <a:xfrm>
            <a:off x="5491800" y="4439520"/>
            <a:ext cx="187200" cy="419760"/>
          </a:xfrm>
          <a:prstGeom prst="line">
            <a:avLst/>
          </a:prstGeom>
          <a:ln w="36000">
            <a:solidFill>
              <a:srgbClr val="76ff03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8" name=""/>
          <p:cNvSpPr/>
          <p:nvPr/>
        </p:nvSpPr>
        <p:spPr>
          <a:xfrm>
            <a:off x="5536800" y="4433040"/>
            <a:ext cx="180720" cy="413280"/>
          </a:xfrm>
          <a:prstGeom prst="line">
            <a:avLst/>
          </a:prstGeom>
          <a:ln w="36000">
            <a:solidFill>
              <a:srgbClr val="76ff03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9" name=""/>
          <p:cNvSpPr/>
          <p:nvPr/>
        </p:nvSpPr>
        <p:spPr>
          <a:xfrm>
            <a:off x="4362480" y="4891320"/>
            <a:ext cx="206640" cy="445320"/>
          </a:xfrm>
          <a:prstGeom prst="line">
            <a:avLst/>
          </a:prstGeom>
          <a:ln w="36000">
            <a:solidFill>
              <a:srgbClr val="76ff03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0" name=""/>
          <p:cNvSpPr/>
          <p:nvPr/>
        </p:nvSpPr>
        <p:spPr>
          <a:xfrm>
            <a:off x="4633560" y="4800960"/>
            <a:ext cx="193680" cy="445320"/>
          </a:xfrm>
          <a:prstGeom prst="line">
            <a:avLst/>
          </a:prstGeom>
          <a:ln w="36000">
            <a:solidFill>
              <a:srgbClr val="76ff03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1" name=""/>
          <p:cNvSpPr/>
          <p:nvPr/>
        </p:nvSpPr>
        <p:spPr>
          <a:xfrm flipV="1">
            <a:off x="7162920" y="2019600"/>
            <a:ext cx="303480" cy="116280"/>
          </a:xfrm>
          <a:prstGeom prst="line">
            <a:avLst/>
          </a:prstGeom>
          <a:ln w="36000">
            <a:solidFill>
              <a:srgbClr val="76ff03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53280" bIns="53280" anchor="ctr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2" name=""/>
          <p:cNvSpPr/>
          <p:nvPr/>
        </p:nvSpPr>
        <p:spPr>
          <a:xfrm flipH="1" flipV="1">
            <a:off x="6937200" y="2007000"/>
            <a:ext cx="916200" cy="90360"/>
          </a:xfrm>
          <a:prstGeom prst="line">
            <a:avLst/>
          </a:prstGeom>
          <a:ln w="36000">
            <a:solidFill>
              <a:srgbClr val="76ff03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08000" rIns="108000" tIns="27360" bIns="27360" anchor="ctr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13" name="" descr=""/>
          <p:cNvPicPr/>
          <p:nvPr/>
        </p:nvPicPr>
        <p:blipFill>
          <a:blip r:embed="rId6"/>
          <a:stretch/>
        </p:blipFill>
        <p:spPr>
          <a:xfrm>
            <a:off x="1526040" y="946440"/>
            <a:ext cx="794520" cy="508680"/>
          </a:xfrm>
          <a:prstGeom prst="rect">
            <a:avLst/>
          </a:prstGeom>
          <a:noFill/>
          <a:ln w="0">
            <a:solidFill>
              <a:srgbClr val="fafafa"/>
            </a:solidFill>
          </a:ln>
        </p:spPr>
      </p:pic>
      <p:pic>
        <p:nvPicPr>
          <p:cNvPr id="114" name="" descr=""/>
          <p:cNvPicPr/>
          <p:nvPr/>
        </p:nvPicPr>
        <p:blipFill>
          <a:blip r:embed="rId7"/>
          <a:stretch/>
        </p:blipFill>
        <p:spPr>
          <a:xfrm>
            <a:off x="3274920" y="971280"/>
            <a:ext cx="532800" cy="532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5" name="" descr=""/>
          <p:cNvPicPr/>
          <p:nvPr/>
        </p:nvPicPr>
        <p:blipFill>
          <a:blip r:embed="rId8"/>
          <a:stretch/>
        </p:blipFill>
        <p:spPr>
          <a:xfrm>
            <a:off x="3751560" y="1052280"/>
            <a:ext cx="670680" cy="394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6" name="" descr=""/>
          <p:cNvPicPr/>
          <p:nvPr/>
        </p:nvPicPr>
        <p:blipFill>
          <a:blip r:embed="rId9"/>
          <a:stretch/>
        </p:blipFill>
        <p:spPr>
          <a:xfrm>
            <a:off x="2513160" y="1086120"/>
            <a:ext cx="825840" cy="341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7" name=""/>
          <p:cNvSpPr/>
          <p:nvPr/>
        </p:nvSpPr>
        <p:spPr>
          <a:xfrm flipV="1">
            <a:off x="3389760" y="3848040"/>
            <a:ext cx="3634920" cy="1185120"/>
          </a:xfrm>
          <a:prstGeom prst="line">
            <a:avLst/>
          </a:prstGeom>
          <a:ln w="36000">
            <a:solidFill>
              <a:srgbClr val="f44336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8" name=""/>
          <p:cNvSpPr/>
          <p:nvPr/>
        </p:nvSpPr>
        <p:spPr>
          <a:xfrm>
            <a:off x="4102560" y="1798200"/>
            <a:ext cx="1423440" cy="351360"/>
          </a:xfrm>
          <a:prstGeom prst="roundRect">
            <a:avLst>
              <a:gd name="adj" fmla="val 16667"/>
            </a:avLst>
          </a:prstGeom>
          <a:solidFill>
            <a:srgbClr val="afd095"/>
          </a:solidFill>
          <a:ln w="72000">
            <a:solidFill>
              <a:srgbClr val="77bc65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72000" rIns="72000" tIns="36000" bIns="36000" anchor="ctr">
            <a:noAutofit/>
          </a:bodyPr>
          <a:p>
            <a:pPr algn="ctr"/>
            <a:r>
              <a:rPr b="1" lang="fr-FR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B = 2 – 3.5 T</a:t>
            </a:r>
            <a:endParaRPr b="1" lang="fr-FR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9" name=""/>
          <p:cNvSpPr/>
          <p:nvPr/>
        </p:nvSpPr>
        <p:spPr>
          <a:xfrm>
            <a:off x="5124240" y="3615480"/>
            <a:ext cx="1053360" cy="480240"/>
          </a:xfrm>
          <a:prstGeom prst="roundRect">
            <a:avLst>
              <a:gd name="adj" fmla="val 16667"/>
            </a:avLst>
          </a:prstGeom>
          <a:solidFill>
            <a:srgbClr val="ce93d8"/>
          </a:solidFill>
          <a:ln w="72000">
            <a:solidFill>
              <a:srgbClr val="e040f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72000" rIns="72000" tIns="36000" bIns="36000" anchor="ctr">
            <a:noAutofit/>
          </a:bodyPr>
          <a:p>
            <a:pPr algn="ctr"/>
            <a:r>
              <a:rPr b="1" lang="fr-FR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Mininal Margins</a:t>
            </a:r>
            <a:endParaRPr b="1" lang="fr-FR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0" name=""/>
          <p:cNvSpPr/>
          <p:nvPr/>
        </p:nvSpPr>
        <p:spPr>
          <a:xfrm>
            <a:off x="6572520" y="1693440"/>
            <a:ext cx="1501560" cy="541080"/>
          </a:xfrm>
          <a:prstGeom prst="ellipse">
            <a:avLst/>
          </a:prstGeom>
          <a:noFill/>
          <a:ln w="54000">
            <a:solidFill>
              <a:srgbClr val="f50057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117000" rIns="117000" tIns="72000" bIns="72000" anchor="ctr">
            <a:noAutofit/>
          </a:bodyPr>
          <a:p>
            <a:endParaRPr b="1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DI2I IN2P3 DRD | SiW-ECAL | 04/03/2024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72992D8-848B-49A1-875C-81B8E053BD26}" type="slidenum">
              <a:t>2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>Vincent.Boudry@in2p3.fr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" descr=""/>
          <p:cNvPicPr/>
          <p:nvPr/>
        </p:nvPicPr>
        <p:blipFill>
          <a:blip r:embed="rId1"/>
        </p:blipFill>
        <p:spPr>
          <a:xfrm>
            <a:off x="6098400" y="915120"/>
            <a:ext cx="1460520" cy="1020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2" name="" descr=""/>
          <p:cNvPicPr/>
          <p:nvPr/>
        </p:nvPicPr>
        <p:blipFill>
          <a:blip r:embed="rId2"/>
        </p:blipFill>
        <p:spPr>
          <a:xfrm>
            <a:off x="2326680" y="1031040"/>
            <a:ext cx="2374560" cy="14540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3" name=""/>
          <p:cNvSpPr/>
          <p:nvPr/>
        </p:nvSpPr>
        <p:spPr>
          <a:xfrm>
            <a:off x="1975680" y="74520"/>
            <a:ext cx="6548400" cy="79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GB" sz="2700" strike="noStrike" u="none">
                <a:solidFill>
                  <a:srgbClr val="ffffff"/>
                </a:solidFill>
                <a:effectLst/>
                <a:uFillTx/>
                <a:latin typeface="DejaVu Sans"/>
              </a:rPr>
              <a:t>Timeline of SiW-ECAL Prototypes </a:t>
            </a:r>
            <a:endParaRPr b="0" lang="fr-FR" sz="2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4" name=""/>
          <p:cNvSpPr/>
          <p:nvPr/>
        </p:nvSpPr>
        <p:spPr>
          <a:xfrm>
            <a:off x="160920" y="3116880"/>
            <a:ext cx="2509200" cy="2169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92500" lnSpcReduction="9999"/>
          </a:bodyPr>
          <a:p>
            <a:pPr>
              <a:lnSpc>
                <a:spcPct val="100000"/>
              </a:lnSpc>
              <a:spcAft>
                <a:spcPts val="1035"/>
              </a:spcAft>
            </a:pPr>
            <a:r>
              <a:rPr b="1" lang="en-GB" sz="1800" strike="noStrike" u="none">
                <a:solidFill>
                  <a:srgbClr val="234173"/>
                </a:solidFill>
                <a:effectLst/>
                <a:uFillTx/>
                <a:latin typeface="Arial Narrow"/>
              </a:rPr>
              <a:t>Physical (2005-11)</a:t>
            </a:r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432000" indent="-215640">
              <a:lnSpc>
                <a:spcPct val="100000"/>
              </a:lnSpc>
              <a:spcAft>
                <a:spcPts val="842"/>
              </a:spcAft>
              <a:buClr>
                <a:srgbClr val="000000"/>
              </a:buClr>
              <a:buFont typeface="Times New Roman"/>
              <a:buChar char="–"/>
            </a:pPr>
            <a:r>
              <a:rPr b="0" lang="en-GB" sz="1650" strike="noStrike" u="none">
                <a:solidFill>
                  <a:srgbClr val="0084d1"/>
                </a:solidFill>
                <a:effectLst/>
                <a:uFillTx/>
                <a:latin typeface="Arial Narrow"/>
              </a:rPr>
              <a:t>1×1 cm² on 500μm 6×6 cm²</a:t>
            </a:r>
            <a:br>
              <a:rPr sz="1800"/>
            </a:br>
            <a:r>
              <a:rPr b="0" lang="en-GB" sz="1650" strike="noStrike" u="none">
                <a:solidFill>
                  <a:srgbClr val="0084d1"/>
                </a:solidFill>
                <a:effectLst/>
                <a:uFillTx/>
                <a:latin typeface="Arial Narrow"/>
              </a:rPr>
              <a:t>Pad glued on PCB</a:t>
            </a:r>
            <a:br>
              <a:rPr sz="1800"/>
            </a:br>
            <a:r>
              <a:rPr b="0" lang="en-GB" sz="1650" strike="noStrike" u="none">
                <a:solidFill>
                  <a:srgbClr val="0084d1"/>
                </a:solidFill>
                <a:effectLst/>
                <a:uFillTx/>
                <a:latin typeface="Arial Narrow"/>
              </a:rPr>
              <a:t>Floating GR</a:t>
            </a:r>
            <a:endParaRPr b="0" lang="fr-FR" sz="16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432000" indent="-215640">
              <a:lnSpc>
                <a:spcPct val="100000"/>
              </a:lnSpc>
              <a:spcAft>
                <a:spcPts val="842"/>
              </a:spcAft>
              <a:buClr>
                <a:srgbClr val="000000"/>
              </a:buClr>
              <a:buFont typeface="Times New Roman"/>
              <a:buChar char="–"/>
            </a:pPr>
            <a:r>
              <a:rPr b="0" lang="en-GB" sz="1650" strike="noStrike" u="none">
                <a:solidFill>
                  <a:srgbClr val="0084d1"/>
                </a:solidFill>
                <a:effectLst/>
                <a:uFillTx/>
                <a:latin typeface="Arial Narrow"/>
              </a:rPr>
              <a:t>× 30 layers (10k chan).</a:t>
            </a:r>
            <a:endParaRPr b="0" lang="fr-FR" sz="16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432000" indent="-215640">
              <a:lnSpc>
                <a:spcPct val="100000"/>
              </a:lnSpc>
              <a:spcAft>
                <a:spcPts val="842"/>
              </a:spcAft>
              <a:buClr>
                <a:srgbClr val="000000"/>
              </a:buClr>
              <a:buFont typeface="Times New Roman"/>
              <a:buChar char="–"/>
            </a:pPr>
            <a:r>
              <a:rPr b="0" lang="en-GB" sz="1650" strike="noStrike" u="none">
                <a:solidFill>
                  <a:srgbClr val="0084d1"/>
                </a:solidFill>
                <a:effectLst/>
                <a:uFillTx/>
                <a:latin typeface="Arial Narrow"/>
              </a:rPr>
              <a:t>External readout</a:t>
            </a:r>
            <a:endParaRPr b="0" lang="fr-FR" sz="16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432000" indent="-215640">
              <a:lnSpc>
                <a:spcPct val="100000"/>
              </a:lnSpc>
              <a:spcAft>
                <a:spcPts val="842"/>
              </a:spcAft>
              <a:buClr>
                <a:srgbClr val="000000"/>
              </a:buClr>
              <a:buFont typeface="Times New Roman"/>
              <a:buChar char="–"/>
            </a:pPr>
            <a:r>
              <a:rPr b="0" lang="en-GB" sz="1650" strike="noStrike" u="none">
                <a:solidFill>
                  <a:srgbClr val="0084d1"/>
                </a:solidFill>
                <a:effectLst/>
                <a:uFillTx/>
                <a:latin typeface="Arial Narrow"/>
              </a:rPr>
              <a:t>Proof of principe</a:t>
            </a:r>
            <a:endParaRPr b="0" lang="fr-FR" sz="16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5" name=""/>
          <p:cNvSpPr/>
          <p:nvPr/>
        </p:nvSpPr>
        <p:spPr>
          <a:xfrm>
            <a:off x="2561760" y="2797200"/>
            <a:ext cx="3828240" cy="251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lnSpcReduction="9999"/>
          </a:bodyPr>
          <a:p>
            <a:pPr>
              <a:lnSpc>
                <a:spcPct val="100000"/>
              </a:lnSpc>
              <a:spcAft>
                <a:spcPts val="1035"/>
              </a:spcAft>
            </a:pPr>
            <a:r>
              <a:rPr b="1" lang="en-GB" sz="1800" strike="noStrike" u="none">
                <a:solidFill>
                  <a:srgbClr val="234173"/>
                </a:solidFill>
                <a:effectLst/>
                <a:uFillTx/>
                <a:latin typeface="Arial Narrow"/>
              </a:rPr>
              <a:t>Technological (now)</a:t>
            </a:r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432000" indent="-215640">
              <a:lnSpc>
                <a:spcPct val="100000"/>
              </a:lnSpc>
              <a:spcAft>
                <a:spcPts val="842"/>
              </a:spcAft>
              <a:buClr>
                <a:srgbClr val="000000"/>
              </a:buClr>
              <a:buFont typeface="Times New Roman"/>
              <a:buChar char="–"/>
            </a:pPr>
            <a:r>
              <a:rPr b="0" lang="en-GB" sz="1650" strike="noStrike" u="none">
                <a:solidFill>
                  <a:srgbClr val="0084d1"/>
                </a:solidFill>
                <a:effectLst/>
                <a:uFillTx/>
                <a:latin typeface="Arial Narrow"/>
              </a:rPr>
              <a:t>Embedded electronics</a:t>
            </a:r>
            <a:endParaRPr b="0" lang="fr-FR" sz="16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648000" indent="-215640">
              <a:lnSpc>
                <a:spcPct val="100000"/>
              </a:lnSpc>
              <a:spcAft>
                <a:spcPts val="635"/>
              </a:spcAft>
              <a:buClr>
                <a:srgbClr val="000000"/>
              </a:buClr>
              <a:buFont typeface="Times New Roman"/>
              <a:buChar char="•"/>
            </a:pPr>
            <a:r>
              <a:rPr b="0" lang="en-GB" sz="1500" strike="noStrike" u="none">
                <a:solidFill>
                  <a:srgbClr val="198a8a"/>
                </a:solidFill>
                <a:effectLst/>
                <a:uFillTx/>
                <a:latin typeface="Arial Narrow"/>
              </a:rPr>
              <a:t>Power-Pulsed, Auto-Trig, delayed RO</a:t>
            </a:r>
            <a:endParaRPr b="0" lang="fr-FR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648000" indent="-215640">
              <a:lnSpc>
                <a:spcPct val="100000"/>
              </a:lnSpc>
              <a:spcAft>
                <a:spcPts val="635"/>
              </a:spcAft>
              <a:buClr>
                <a:srgbClr val="000000"/>
              </a:buClr>
              <a:buFont typeface="Times New Roman"/>
              <a:buChar char="•"/>
            </a:pPr>
            <a:r>
              <a:rPr b="0" lang="en-GB" sz="1500" strike="noStrike" u="none">
                <a:solidFill>
                  <a:srgbClr val="198a8a"/>
                </a:solidFill>
                <a:effectLst/>
                <a:uFillTx/>
                <a:latin typeface="Arial Narrow"/>
              </a:rPr>
              <a:t>S/N = (MPV/σ</a:t>
            </a:r>
            <a:r>
              <a:rPr b="0" lang="en-GB" sz="1500" strike="noStrike" u="none" baseline="-8000">
                <a:solidFill>
                  <a:srgbClr val="198a8a"/>
                </a:solidFill>
                <a:effectLst/>
                <a:uFillTx/>
                <a:latin typeface="Arial Narrow"/>
              </a:rPr>
              <a:t>Noise</a:t>
            </a:r>
            <a:r>
              <a:rPr b="0" lang="en-GB" sz="1500" strike="noStrike" u="none">
                <a:solidFill>
                  <a:srgbClr val="198a8a"/>
                </a:solidFill>
                <a:effectLst/>
                <a:uFillTx/>
                <a:latin typeface="Arial Narrow"/>
              </a:rPr>
              <a:t>) ≥ ~12 (trig)</a:t>
            </a:r>
            <a:endParaRPr b="0" lang="fr-FR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432000" indent="-215640">
              <a:lnSpc>
                <a:spcPct val="100000"/>
              </a:lnSpc>
              <a:spcAft>
                <a:spcPts val="842"/>
              </a:spcAft>
              <a:buClr>
                <a:srgbClr val="000000"/>
              </a:buClr>
              <a:buFont typeface="Times New Roman"/>
              <a:buChar char="–"/>
            </a:pPr>
            <a:r>
              <a:rPr b="0" lang="en-GB" sz="1650" strike="noStrike" u="none">
                <a:solidFill>
                  <a:srgbClr val="0084d1"/>
                </a:solidFill>
                <a:effectLst/>
                <a:uFillTx/>
                <a:latin typeface="Arial Narrow"/>
              </a:rPr>
              <a:t>Compatible w/ 8+ modules-slab</a:t>
            </a:r>
            <a:endParaRPr b="0" lang="fr-FR" sz="16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432000" indent="-215640">
              <a:lnSpc>
                <a:spcPct val="100000"/>
              </a:lnSpc>
              <a:spcAft>
                <a:spcPts val="842"/>
              </a:spcAft>
              <a:buClr>
                <a:srgbClr val="000000"/>
              </a:buClr>
              <a:buFont typeface="Times New Roman"/>
              <a:buChar char="–"/>
            </a:pPr>
            <a:r>
              <a:rPr b="0" lang="en-GB" sz="1650" strike="noStrike" u="none">
                <a:solidFill>
                  <a:srgbClr val="0084d1"/>
                </a:solidFill>
                <a:effectLst/>
                <a:uFillTx/>
                <a:latin typeface="Arial Narrow"/>
              </a:rPr>
              <a:t>5×5 mm² on 320–650m 9×9 cm²</a:t>
            </a:r>
            <a:br>
              <a:rPr sz="1800"/>
            </a:br>
            <a:r>
              <a:rPr b="0" lang="en-GB" sz="1650" strike="noStrike" u="none">
                <a:solidFill>
                  <a:srgbClr val="0084d1"/>
                </a:solidFill>
                <a:effectLst/>
                <a:uFillTx/>
                <a:latin typeface="Arial Narrow"/>
              </a:rPr>
              <a:t>× 26–30 layers</a:t>
            </a:r>
            <a:endParaRPr b="0" lang="fr-FR" sz="16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648000" indent="-215640">
              <a:lnSpc>
                <a:spcPct val="100000"/>
              </a:lnSpc>
              <a:spcAft>
                <a:spcPts val="635"/>
              </a:spcAft>
              <a:buClr>
                <a:srgbClr val="000000"/>
              </a:buClr>
              <a:buFont typeface="Times New Roman"/>
              <a:buChar char="•"/>
            </a:pPr>
            <a:r>
              <a:rPr b="0" lang="en-GB" sz="1500" strike="noStrike" u="none">
                <a:solidFill>
                  <a:srgbClr val="198a8a"/>
                </a:solidFill>
                <a:effectLst/>
                <a:uFillTx/>
                <a:latin typeface="Arial Narrow"/>
              </a:rPr>
              <a:t>8k (slab) ~ 30k (calo) channels</a:t>
            </a:r>
            <a:endParaRPr b="0" lang="fr-FR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6" name=""/>
          <p:cNvSpPr/>
          <p:nvPr/>
        </p:nvSpPr>
        <p:spPr>
          <a:xfrm>
            <a:off x="6499080" y="3324960"/>
            <a:ext cx="3417120" cy="1949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92500" lnSpcReduction="9999"/>
          </a:bodyPr>
          <a:p>
            <a:pPr algn="just">
              <a:lnSpc>
                <a:spcPct val="100000"/>
              </a:lnSpc>
              <a:spcAft>
                <a:spcPts val="1035"/>
              </a:spcAft>
            </a:pPr>
            <a:r>
              <a:rPr b="1" lang="fr-FR" sz="1800" strike="noStrike" u="none">
                <a:solidFill>
                  <a:srgbClr val="234173"/>
                </a:solidFill>
                <a:effectLst/>
                <a:uFillTx/>
                <a:latin typeface="Arial Unicode MS"/>
                <a:ea typeface="HG Mincho Light J"/>
              </a:rPr>
              <a:t>Pilote      </a:t>
            </a:r>
            <a:r>
              <a:rPr b="1" lang="fr-FR" sz="1800" strike="noStrike" u="none">
                <a:solidFill>
                  <a:srgbClr val="234173"/>
                </a:solidFill>
                <a:effectLst/>
                <a:uFillTx/>
                <a:latin typeface="Arial Unicode MS"/>
                <a:ea typeface="HG Mincho Light J"/>
              </a:rPr>
              <a:t>	</a:t>
            </a:r>
            <a:r>
              <a:rPr b="1" lang="fr-FR" sz="1800" strike="noStrike" u="none">
                <a:solidFill>
                  <a:srgbClr val="234173"/>
                </a:solidFill>
                <a:effectLst/>
                <a:uFillTx/>
                <a:latin typeface="Arial Unicode MS"/>
                <a:ea typeface="HG Mincho Light J"/>
              </a:rPr>
              <a:t>➡︎</a:t>
            </a:r>
            <a:r>
              <a:rPr b="1" lang="fr-FR" sz="1800" strike="noStrike" u="none">
                <a:solidFill>
                  <a:srgbClr val="234173"/>
                </a:solidFill>
                <a:effectLst/>
                <a:uFillTx/>
                <a:latin typeface="Arial Unicode MS"/>
                <a:ea typeface="HG Mincho Light J"/>
              </a:rPr>
              <a:t>	</a:t>
            </a:r>
            <a:r>
              <a:rPr b="1" lang="fr-FR" sz="1800" strike="noStrike" u="none">
                <a:solidFill>
                  <a:srgbClr val="234173"/>
                </a:solidFill>
                <a:effectLst/>
                <a:uFillTx/>
                <a:latin typeface="Arial Unicode MS"/>
                <a:ea typeface="HG Mincho Light J"/>
              </a:rPr>
              <a:t> Full Detector</a:t>
            </a:r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432000" indent="-215640">
              <a:lnSpc>
                <a:spcPct val="100000"/>
              </a:lnSpc>
              <a:spcAft>
                <a:spcPts val="842"/>
              </a:spcAft>
              <a:buClr>
                <a:srgbClr val="000000"/>
              </a:buClr>
              <a:buFont typeface="Times New Roman"/>
              <a:buChar char="–"/>
            </a:pPr>
            <a:r>
              <a:rPr b="0" lang="fr-FR" sz="1650" strike="noStrike" u="none">
                <a:solidFill>
                  <a:srgbClr val="0084d1"/>
                </a:solidFill>
                <a:effectLst/>
                <a:uFillTx/>
                <a:latin typeface="Arial Narrow"/>
                <a:ea typeface="HG Mincho Light J"/>
              </a:rPr>
              <a:t>1M </a:t>
            </a:r>
            <a:r>
              <a:rPr b="0" lang="fr-FR" sz="1650" strike="noStrike" u="none">
                <a:solidFill>
                  <a:srgbClr val="0084d1"/>
                </a:solidFill>
                <a:effectLst/>
                <a:uFillTx/>
                <a:latin typeface="Arial Narrow"/>
                <a:ea typeface="HG Mincho Light J"/>
              </a:rPr>
              <a:t>	</a:t>
            </a:r>
            <a:r>
              <a:rPr b="0" lang="fr-FR" sz="1650" strike="noStrike" u="none">
                <a:solidFill>
                  <a:srgbClr val="0084d1"/>
                </a:solidFill>
                <a:effectLst/>
                <a:uFillTx/>
                <a:latin typeface="Arial Narrow"/>
                <a:ea typeface="HG Mincho Light J"/>
              </a:rPr>
              <a:t> </a:t>
            </a:r>
            <a:r>
              <a:rPr b="0" lang="fr-FR" sz="1650" strike="noStrike" u="none">
                <a:solidFill>
                  <a:srgbClr val="0084d1"/>
                </a:solidFill>
                <a:effectLst/>
                <a:uFillTx/>
                <a:latin typeface="Arial Narrow"/>
                <a:ea typeface="HG Mincho Light J"/>
              </a:rPr>
              <a:t>	</a:t>
            </a:r>
            <a:r>
              <a:rPr b="0" lang="fr-FR" sz="1650" strike="noStrike" u="none">
                <a:solidFill>
                  <a:srgbClr val="0084d1"/>
                </a:solidFill>
                <a:effectLst/>
                <a:uFillTx/>
                <a:latin typeface="Arial Narrow"/>
                <a:ea typeface="HG Mincho Light J"/>
              </a:rPr>
              <a:t>➡</a:t>
            </a:r>
            <a:r>
              <a:rPr b="0" lang="fr-FR" sz="1650" strike="noStrike" u="none">
                <a:solidFill>
                  <a:srgbClr val="0084d1"/>
                </a:solidFill>
                <a:effectLst/>
                <a:uFillTx/>
                <a:latin typeface="Arial Narrow"/>
                <a:ea typeface="HG Mincho Light J"/>
              </a:rPr>
              <a:t>	</a:t>
            </a:r>
            <a:r>
              <a:rPr b="0" lang="fr-FR" sz="1650" strike="noStrike" u="none">
                <a:solidFill>
                  <a:srgbClr val="0084d1"/>
                </a:solidFill>
                <a:effectLst/>
                <a:uFillTx/>
                <a:latin typeface="Arial Narrow"/>
                <a:ea typeface="HG Mincho Light J"/>
              </a:rPr>
              <a:t>︎  70M channels</a:t>
            </a:r>
            <a:endParaRPr b="0" lang="fr-FR" sz="16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432000" indent="-215640">
              <a:lnSpc>
                <a:spcPct val="100000"/>
              </a:lnSpc>
              <a:spcAft>
                <a:spcPts val="842"/>
              </a:spcAft>
              <a:buClr>
                <a:srgbClr val="000000"/>
              </a:buClr>
              <a:buFont typeface="Times New Roman"/>
              <a:buChar char="–"/>
            </a:pPr>
            <a:r>
              <a:rPr b="0" lang="fr-FR" sz="1650" strike="noStrike" u="none">
                <a:solidFill>
                  <a:srgbClr val="0084d1"/>
                </a:solidFill>
                <a:effectLst/>
                <a:uFillTx/>
                <a:latin typeface="Arial Narrow"/>
                <a:ea typeface="HG Mincho Light J"/>
              </a:rPr>
              <a:t>on 725μm 12×12 cm² 8’’ Wafers ?</a:t>
            </a:r>
            <a:endParaRPr b="0" lang="fr-FR" sz="16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432000" indent="-215640">
              <a:lnSpc>
                <a:spcPct val="100000"/>
              </a:lnSpc>
              <a:spcAft>
                <a:spcPts val="842"/>
              </a:spcAft>
              <a:buClr>
                <a:srgbClr val="000000"/>
              </a:buClr>
              <a:buFont typeface="Times New Roman"/>
              <a:buChar char="–"/>
            </a:pPr>
            <a:r>
              <a:rPr b="0" lang="fr-FR" sz="1650" strike="noStrike" u="none">
                <a:solidFill>
                  <a:srgbClr val="0084d1"/>
                </a:solidFill>
                <a:effectLst/>
                <a:uFillTx/>
                <a:latin typeface="Arial Narrow"/>
                <a:ea typeface="HG Mincho Light J"/>
              </a:rPr>
              <a:t>Pre-industrial building</a:t>
            </a:r>
            <a:endParaRPr b="0" lang="fr-FR" sz="16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432000" indent="-215640">
              <a:lnSpc>
                <a:spcPct val="100000"/>
              </a:lnSpc>
              <a:spcAft>
                <a:spcPts val="842"/>
              </a:spcAft>
              <a:buClr>
                <a:srgbClr val="000000"/>
              </a:buClr>
              <a:buFont typeface="Times New Roman"/>
              <a:buChar char="–"/>
            </a:pPr>
            <a:r>
              <a:rPr b="0" lang="fr-FR" sz="1650" strike="noStrike" u="none">
                <a:solidFill>
                  <a:srgbClr val="0084d1"/>
                </a:solidFill>
                <a:effectLst/>
                <a:uFillTx/>
                <a:latin typeface="Arial Narrow"/>
                <a:ea typeface="HG Mincho Light J"/>
              </a:rPr>
              <a:t>Full integration (⊃ cooling)</a:t>
            </a:r>
            <a:endParaRPr b="0" lang="fr-FR" sz="16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432000" indent="-215640">
              <a:lnSpc>
                <a:spcPct val="100000"/>
              </a:lnSpc>
              <a:spcAft>
                <a:spcPts val="842"/>
              </a:spcAft>
              <a:buClr>
                <a:srgbClr val="000000"/>
              </a:buClr>
              <a:buFont typeface="Times New Roman"/>
              <a:buChar char="–"/>
            </a:pPr>
            <a:r>
              <a:rPr b="1" lang="fr-FR" sz="1650" strike="noStrike" u="none">
                <a:solidFill>
                  <a:srgbClr val="0084d1"/>
                </a:solidFill>
                <a:effectLst/>
                <a:uFillTx/>
                <a:latin typeface="Arial Narrow"/>
                <a:ea typeface="HG Mincho Light J"/>
              </a:rPr>
              <a:t>Final ASIC </a:t>
            </a:r>
            <a:endParaRPr b="0" lang="fr-FR" sz="16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spcAft>
                <a:spcPts val="842"/>
              </a:spcAft>
            </a:pPr>
            <a:endParaRPr b="0" lang="fr-FR" sz="16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27" name="" descr=""/>
          <p:cNvPicPr/>
          <p:nvPr/>
        </p:nvPicPr>
        <p:blipFill>
          <a:blip r:embed="rId3"/>
        </p:blipFill>
        <p:spPr>
          <a:xfrm>
            <a:off x="8734680" y="59760"/>
            <a:ext cx="1267200" cy="828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8" name="Image 1" descr=""/>
          <p:cNvPicPr/>
          <p:nvPr/>
        </p:nvPicPr>
        <p:blipFill>
          <a:blip r:embed="rId4"/>
        </p:blipFill>
        <p:spPr>
          <a:xfrm>
            <a:off x="8321760" y="935280"/>
            <a:ext cx="1954800" cy="1284120"/>
          </a:xfrm>
          <a:prstGeom prst="rect">
            <a:avLst/>
          </a:prstGeom>
          <a:noFill/>
          <a:ln w="9360">
            <a:noFill/>
          </a:ln>
        </p:spPr>
      </p:pic>
      <p:pic>
        <p:nvPicPr>
          <p:cNvPr id="129" name="Image 29_ 1" descr=""/>
          <p:cNvPicPr/>
          <p:nvPr/>
        </p:nvPicPr>
        <p:blipFill>
          <a:blip r:embed="rId5"/>
        </p:blipFill>
        <p:spPr>
          <a:xfrm>
            <a:off x="6407280" y="1827000"/>
            <a:ext cx="2693520" cy="1379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0" name="" descr=""/>
          <p:cNvPicPr/>
          <p:nvPr/>
        </p:nvPicPr>
        <p:blipFill>
          <a:blip r:embed="rId6"/>
        </p:blipFill>
        <p:spPr>
          <a:xfrm>
            <a:off x="0" y="1262520"/>
            <a:ext cx="2167920" cy="1704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1" name=""/>
          <p:cNvSpPr/>
          <p:nvPr/>
        </p:nvSpPr>
        <p:spPr>
          <a:xfrm flipV="1">
            <a:off x="702360" y="5360400"/>
            <a:ext cx="8144280" cy="7920"/>
          </a:xfrm>
          <a:prstGeom prst="line">
            <a:avLst/>
          </a:prstGeom>
          <a:ln w="72000">
            <a:solidFill>
              <a:srgbClr val="3465a4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-37080" bIns="-37080" anchor="t" anchorCtr="1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2" name=""/>
          <p:cNvSpPr/>
          <p:nvPr/>
        </p:nvSpPr>
        <p:spPr>
          <a:xfrm>
            <a:off x="8873640" y="5130720"/>
            <a:ext cx="1055160" cy="34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33" name="" descr=""/>
          <p:cNvPicPr/>
          <p:nvPr/>
        </p:nvPicPr>
        <p:blipFill>
          <a:blip r:embed="rId7"/>
          <a:srcRect l="13778" t="0" r="24927" b="0"/>
        </p:blipFill>
        <p:spPr>
          <a:xfrm>
            <a:off x="3880440" y="842760"/>
            <a:ext cx="1905480" cy="1433520"/>
          </a:xfrm>
          <a:prstGeom prst="rect">
            <a:avLst/>
          </a:prstGeom>
          <a:noFill/>
          <a:ln w="36000">
            <a:solidFill>
              <a:srgbClr val="ff3333"/>
            </a:solidFill>
            <a:round/>
          </a:ln>
        </p:spPr>
      </p:pic>
      <p:pic>
        <p:nvPicPr>
          <p:cNvPr id="134" name="" descr=""/>
          <p:cNvPicPr/>
          <p:nvPr/>
        </p:nvPicPr>
        <p:blipFill>
          <a:blip r:embed="rId8"/>
          <a:stretch/>
        </p:blipFill>
        <p:spPr>
          <a:xfrm>
            <a:off x="4936680" y="2390400"/>
            <a:ext cx="1766520" cy="90684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135" name=""/>
          <p:cNvGrpSpPr/>
          <p:nvPr/>
        </p:nvGrpSpPr>
        <p:grpSpPr>
          <a:xfrm>
            <a:off x="4407840" y="2286360"/>
            <a:ext cx="583200" cy="591120"/>
            <a:chOff x="4407840" y="2286360"/>
            <a:chExt cx="583200" cy="591120"/>
          </a:xfrm>
        </p:grpSpPr>
        <p:pic>
          <p:nvPicPr>
            <p:cNvPr id="136" name="" descr=""/>
            <p:cNvPicPr/>
            <p:nvPr/>
          </p:nvPicPr>
          <p:blipFill>
            <a:blip r:embed="rId9"/>
          </p:blipFill>
          <p:spPr>
            <a:xfrm>
              <a:off x="4407840" y="2286360"/>
              <a:ext cx="583200" cy="59112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137" name=""/>
          <p:cNvSpPr/>
          <p:nvPr/>
        </p:nvSpPr>
        <p:spPr>
          <a:xfrm flipV="1">
            <a:off x="7730280" y="1231560"/>
            <a:ext cx="1315080" cy="578880"/>
          </a:xfrm>
          <a:prstGeom prst="line">
            <a:avLst/>
          </a:prstGeom>
          <a:ln w="18000">
            <a:solidFill>
              <a:srgbClr val="ff00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8" name=""/>
          <p:cNvSpPr/>
          <p:nvPr/>
        </p:nvSpPr>
        <p:spPr>
          <a:xfrm flipV="1">
            <a:off x="9012240" y="1248120"/>
            <a:ext cx="347040" cy="1454760"/>
          </a:xfrm>
          <a:prstGeom prst="line">
            <a:avLst/>
          </a:prstGeom>
          <a:ln w="18000">
            <a:solidFill>
              <a:srgbClr val="ff00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9" name=""/>
          <p:cNvSpPr/>
          <p:nvPr/>
        </p:nvSpPr>
        <p:spPr>
          <a:xfrm>
            <a:off x="7482600" y="950040"/>
            <a:ext cx="1247400" cy="556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GB" sz="11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‘dead space free’</a:t>
            </a:r>
            <a:br>
              <a:rPr sz="1800"/>
            </a:br>
            <a:r>
              <a:rPr b="0" lang="en-GB" sz="11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Carbon Fibre-W</a:t>
            </a:r>
            <a:br>
              <a:rPr sz="1800"/>
            </a:br>
            <a:r>
              <a:rPr b="0" lang="en-GB" sz="11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Structure</a:t>
            </a:r>
            <a:endParaRPr b="0" lang="fr-FR" sz="1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0" name=""/>
          <p:cNvSpPr/>
          <p:nvPr/>
        </p:nvSpPr>
        <p:spPr>
          <a:xfrm>
            <a:off x="5644440" y="5261760"/>
            <a:ext cx="235440" cy="207360"/>
          </a:xfrm>
          <a:prstGeom prst="ellipse">
            <a:avLst/>
          </a:prstGeom>
          <a:solidFill>
            <a:srgbClr val="ff5722"/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fr-FR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41" name=""/>
          <p:cNvSpPr/>
          <p:nvPr/>
        </p:nvSpPr>
        <p:spPr>
          <a:xfrm>
            <a:off x="5552280" y="4475880"/>
            <a:ext cx="1064880" cy="482040"/>
          </a:xfrm>
          <a:prstGeom prst="wedgeEllipseCallout">
            <a:avLst>
              <a:gd name="adj1" fmla="val -31416"/>
              <a:gd name="adj2" fmla="val 129402"/>
            </a:avLst>
          </a:prstGeom>
          <a:solidFill>
            <a:srgbClr val="f48fb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/>
            <a:r>
              <a:rPr b="0" lang="fr-FR" sz="1400" strike="noStrike" u="none">
                <a:solidFill>
                  <a:srgbClr val="000000"/>
                </a:solidFill>
                <a:effectLst/>
                <a:uFillTx/>
                <a:latin typeface="Abadi MT Condensed Light"/>
              </a:rPr>
              <a:t>We are here</a:t>
            </a:r>
            <a:endParaRPr b="0" lang="fr-FR" sz="1400" strike="noStrike" u="none">
              <a:solidFill>
                <a:srgbClr val="000000"/>
              </a:solidFill>
              <a:effectLst/>
              <a:uFillTx/>
              <a:latin typeface="Abadi MT Condensed Light"/>
            </a:endParaRPr>
          </a:p>
        </p:txBody>
      </p:sp>
      <p:sp>
        <p:nvSpPr>
          <p:cNvPr id="142" name=""/>
          <p:cNvSpPr/>
          <p:nvPr/>
        </p:nvSpPr>
        <p:spPr>
          <a:xfrm flipV="1">
            <a:off x="6015600" y="3167280"/>
            <a:ext cx="1569600" cy="112680"/>
          </a:xfrm>
          <a:prstGeom prst="line">
            <a:avLst/>
          </a:prstGeom>
          <a:ln w="18000">
            <a:solidFill>
              <a:srgbClr val="e040f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9000" rIns="99000" tIns="54000" bIns="54000" anchor="ctr" anchorCtr="1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3" name=""/>
          <p:cNvSpPr/>
          <p:nvPr/>
        </p:nvSpPr>
        <p:spPr>
          <a:xfrm>
            <a:off x="5620680" y="2377800"/>
            <a:ext cx="1889280" cy="563760"/>
          </a:xfrm>
          <a:prstGeom prst="line">
            <a:avLst/>
          </a:prstGeom>
          <a:ln w="18000">
            <a:solidFill>
              <a:srgbClr val="e040f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9000" rIns="99000" tIns="54000" bIns="54000" anchor="ctr" anchorCtr="1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4" name=""/>
          <p:cNvSpPr/>
          <p:nvPr/>
        </p:nvSpPr>
        <p:spPr>
          <a:xfrm flipV="1">
            <a:off x="7594560" y="2898360"/>
            <a:ext cx="1334880" cy="348480"/>
          </a:xfrm>
          <a:custGeom>
            <a:avLst/>
            <a:gdLst>
              <a:gd name="textAreaLeft" fmla="*/ 0 w 1334880"/>
              <a:gd name="textAreaRight" fmla="*/ 1335240 w 1334880"/>
              <a:gd name="textAreaTop" fmla="*/ 360 h 348480"/>
              <a:gd name="textAreaBottom" fmla="*/ 349200 h 34848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15514" y="15151"/>
                </a:moveTo>
                <a:arcTo wR="6415" hR="6415" stAng="2562411" swAng="-10748558"/>
                <a:lnTo>
                  <a:pt x="2974" y="3357"/>
                </a:lnTo>
                <a:arcTo wR="10800" hR="10800" stAng="-8186147" swAng="10748558"/>
                <a:lnTo>
                  <a:pt x="20720" y="19956"/>
                </a:lnTo>
                <a:lnTo>
                  <a:pt x="13807" y="20233"/>
                </a:lnTo>
                <a:lnTo>
                  <a:pt x="13530" y="13320"/>
                </a:lnTo>
                <a:close/>
              </a:path>
            </a:pathLst>
          </a:custGeom>
          <a:noFill/>
          <a:ln w="18000">
            <a:solidFill>
              <a:srgbClr val="e040f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9000" rIns="99000" tIns="54000" bIns="54000" anchor="ctr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5" name=""/>
          <p:cNvSpPr txBox="1"/>
          <p:nvPr/>
        </p:nvSpPr>
        <p:spPr>
          <a:xfrm>
            <a:off x="8871480" y="2974680"/>
            <a:ext cx="506880" cy="275040"/>
          </a:xfrm>
          <a:prstGeom prst="rect">
            <a:avLst/>
          </a:prstGeom>
          <a:noFill/>
          <a:ln w="0">
            <a:noFill/>
          </a:ln>
        </p:spPr>
        <p:txBody>
          <a:bodyPr wrap="none" lIns="90000" rIns="90000" tIns="45000" bIns="45000" anchor="t">
            <a:spAutoFit/>
          </a:bodyPr>
          <a:p>
            <a:r>
              <a:rPr b="0" lang="fr-FR" sz="1300" strike="noStrike" u="none">
                <a:solidFill>
                  <a:srgbClr val="757575"/>
                </a:solidFill>
                <a:effectLst/>
                <a:uFillTx/>
                <a:latin typeface="Arial"/>
              </a:rPr>
              <a:t>× 45</a:t>
            </a:r>
            <a:endParaRPr b="0" lang="fr-FR" sz="1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6" name=""/>
          <p:cNvSpPr txBox="1"/>
          <p:nvPr/>
        </p:nvSpPr>
        <p:spPr>
          <a:xfrm>
            <a:off x="8979480" y="2399040"/>
            <a:ext cx="897120" cy="275040"/>
          </a:xfrm>
          <a:prstGeom prst="rect">
            <a:avLst/>
          </a:prstGeom>
          <a:noFill/>
          <a:ln w="0">
            <a:noFill/>
          </a:ln>
        </p:spPr>
        <p:txBody>
          <a:bodyPr wrap="none" lIns="90000" rIns="90000" tIns="45000" bIns="45000" anchor="t">
            <a:spAutoFit/>
          </a:bodyPr>
          <a:p>
            <a:pPr algn="ctr"/>
            <a:r>
              <a:rPr b="0" lang="fr-FR" sz="1300" strike="noStrike" u="none">
                <a:solidFill>
                  <a:srgbClr val="757575"/>
                </a:solidFill>
                <a:effectLst/>
                <a:uFillTx/>
                <a:latin typeface="Arial"/>
              </a:rPr>
              <a:t>× (40+24)</a:t>
            </a:r>
            <a:endParaRPr b="0" lang="fr-FR" sz="1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7" name=""/>
          <p:cNvSpPr/>
          <p:nvPr/>
        </p:nvSpPr>
        <p:spPr>
          <a:xfrm flipV="1">
            <a:off x="4568040" y="2615040"/>
            <a:ext cx="780480" cy="407160"/>
          </a:xfrm>
          <a:custGeom>
            <a:avLst/>
            <a:gdLst>
              <a:gd name="textAreaLeft" fmla="*/ 0 w 780480"/>
              <a:gd name="textAreaRight" fmla="*/ 780840 w 780480"/>
              <a:gd name="textAreaTop" fmla="*/ -360 h 407160"/>
              <a:gd name="textAreaBottom" fmla="*/ 407160 h 40716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14576" y="5343"/>
                </a:moveTo>
                <a:arcTo wR="6636" hR="6636" stAng="-3319175" swAng="-7623416"/>
                <a:lnTo>
                  <a:pt x="9" y="11248"/>
                </a:lnTo>
                <a:arcTo wR="10800" hR="10800" stAng="10657408" swAng="7623416"/>
                <a:lnTo>
                  <a:pt x="18481" y="-302"/>
                </a:lnTo>
                <a:lnTo>
                  <a:pt x="19693" y="6352"/>
                </a:lnTo>
                <a:lnTo>
                  <a:pt x="13040" y="7563"/>
                </a:lnTo>
                <a:close/>
              </a:path>
            </a:pathLst>
          </a:custGeom>
          <a:noFill/>
          <a:ln w="18000">
            <a:solidFill>
              <a:srgbClr val="e040f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9000" rIns="99000" tIns="54000" bIns="54000" anchor="ctr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8" name=""/>
          <p:cNvSpPr txBox="1"/>
          <p:nvPr/>
        </p:nvSpPr>
        <p:spPr>
          <a:xfrm>
            <a:off x="4695480" y="2759400"/>
            <a:ext cx="415080" cy="275040"/>
          </a:xfrm>
          <a:prstGeom prst="rect">
            <a:avLst/>
          </a:prstGeom>
          <a:noFill/>
          <a:ln w="0">
            <a:noFill/>
          </a:ln>
        </p:spPr>
        <p:txBody>
          <a:bodyPr wrap="none" lIns="90000" rIns="90000" tIns="45000" bIns="45000" anchor="t">
            <a:spAutoFit/>
          </a:bodyPr>
          <a:p>
            <a:r>
              <a:rPr b="0" lang="fr-FR" sz="1300" strike="noStrike" u="none">
                <a:solidFill>
                  <a:srgbClr val="757575"/>
                </a:solidFill>
                <a:effectLst/>
                <a:uFillTx/>
                <a:latin typeface="Arial"/>
              </a:rPr>
              <a:t>× 4</a:t>
            </a:r>
            <a:endParaRPr b="0" lang="fr-FR" sz="1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9" name=""/>
          <p:cNvSpPr txBox="1"/>
          <p:nvPr/>
        </p:nvSpPr>
        <p:spPr>
          <a:xfrm>
            <a:off x="6495480" y="2687400"/>
            <a:ext cx="737640" cy="459720"/>
          </a:xfrm>
          <a:prstGeom prst="rect">
            <a:avLst/>
          </a:prstGeom>
          <a:noFill/>
          <a:ln w="0">
            <a:noFill/>
          </a:ln>
        </p:spPr>
        <p:txBody>
          <a:bodyPr wrap="none" lIns="90000" rIns="90000" tIns="45000" bIns="45000" anchor="t">
            <a:spAutoFit/>
          </a:bodyPr>
          <a:p>
            <a:r>
              <a:rPr b="0" lang="fr-FR" sz="1300" strike="noStrike" u="none">
                <a:solidFill>
                  <a:srgbClr val="757575"/>
                </a:solidFill>
                <a:effectLst/>
                <a:uFillTx/>
                <a:latin typeface="Arial"/>
              </a:rPr>
              <a:t>× 8</a:t>
            </a:r>
            <a:br>
              <a:rPr sz="1300"/>
            </a:br>
            <a:r>
              <a:rPr b="0" lang="fr-FR" sz="1300" strike="noStrike" u="none">
                <a:solidFill>
                  <a:srgbClr val="757575"/>
                </a:solidFill>
                <a:effectLst/>
                <a:uFillTx/>
                <a:latin typeface="Arial"/>
              </a:rPr>
              <a:t>       × 2</a:t>
            </a:r>
            <a:endParaRPr b="0" lang="fr-FR" sz="1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150" name=""/>
          <p:cNvGrpSpPr/>
          <p:nvPr/>
        </p:nvGrpSpPr>
        <p:grpSpPr>
          <a:xfrm>
            <a:off x="46800" y="53280"/>
            <a:ext cx="1857600" cy="840240"/>
            <a:chOff x="46800" y="53280"/>
            <a:chExt cx="1857600" cy="840240"/>
          </a:xfrm>
        </p:grpSpPr>
        <p:sp>
          <p:nvSpPr>
            <p:cNvPr id="151" name=""/>
            <p:cNvSpPr/>
            <p:nvPr/>
          </p:nvSpPr>
          <p:spPr>
            <a:xfrm>
              <a:off x="46800" y="53280"/>
              <a:ext cx="1857600" cy="84024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720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26000" rIns="126000" tIns="81000" bIns="81000" anchor="ctr">
              <a:noAutofit/>
            </a:bodyPr>
            <a:p>
              <a:endParaRPr b="0" lang="fr-FR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pic>
          <p:nvPicPr>
            <p:cNvPr id="152" name="" descr=""/>
            <p:cNvPicPr/>
            <p:nvPr/>
          </p:nvPicPr>
          <p:blipFill>
            <a:blip r:embed="rId10"/>
          </p:blipFill>
          <p:spPr>
            <a:xfrm>
              <a:off x="95040" y="101520"/>
              <a:ext cx="1761480" cy="743760"/>
            </a:xfrm>
            <a:prstGeom prst="rect">
              <a:avLst/>
            </a:prstGeom>
            <a:solidFill>
              <a:srgbClr val="fafafa"/>
            </a:solidFill>
            <a:ln w="0">
              <a:noFill/>
            </a:ln>
          </p:spPr>
        </p:pic>
      </p:grpSp>
      <p:sp>
        <p:nvSpPr>
          <p:cNvPr id="153" name=""/>
          <p:cNvSpPr txBox="1"/>
          <p:nvPr/>
        </p:nvSpPr>
        <p:spPr>
          <a:xfrm>
            <a:off x="7867080" y="4839480"/>
            <a:ext cx="2134440" cy="513000"/>
          </a:xfrm>
          <a:prstGeom prst="rect">
            <a:avLst/>
          </a:prstGeom>
          <a:noFill/>
          <a:ln w="0">
            <a:noFill/>
          </a:ln>
        </p:spPr>
        <p:txBody>
          <a:bodyPr wrap="none" lIns="90000" rIns="90000" tIns="45000" bIns="45000" anchor="t" anchorCtr="1">
            <a:spAutoFit/>
          </a:bodyPr>
          <a:p>
            <a:pPr algn="r"/>
            <a:r>
              <a:rPr b="1" lang="fr-FR" sz="1490" strike="noStrike" u="none">
                <a:solidFill>
                  <a:srgbClr val="000000"/>
                </a:solidFill>
                <a:effectLst/>
                <a:highlight>
                  <a:srgbClr val="ff9800"/>
                </a:highlight>
                <a:uFillTx/>
                <a:latin typeface="Arial"/>
              </a:rPr>
              <a:t>‘Almost ready’ for LC</a:t>
            </a:r>
            <a:br>
              <a:rPr sz="1490"/>
            </a:br>
            <a:r>
              <a:rPr b="1" lang="fr-FR" sz="1490" strike="noStrike" u="none">
                <a:solidFill>
                  <a:srgbClr val="000000"/>
                </a:solidFill>
                <a:effectLst/>
                <a:highlight>
                  <a:srgbClr val="ff9800"/>
                </a:highlight>
                <a:uFillTx/>
                <a:latin typeface="Arial"/>
              </a:rPr>
              <a:t>To be revisited for CC</a:t>
            </a:r>
            <a:endParaRPr b="0" lang="fr-FR" sz="149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DI2I IN2P3 DRD | SiW-ECAL | 04/03/2024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F47E443-4B69-4AEC-A152-8AE400A25EF8}" type="slidenum">
              <a:t>3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>Vincent.Boudry@in2p3.fr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150840" y="74880"/>
            <a:ext cx="9810360" cy="79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r>
              <a:rPr b="1" lang="fr-FR" sz="2700" strike="noStrike" u="none">
                <a:solidFill>
                  <a:srgbClr val="ffffff"/>
                </a:solidFill>
                <a:effectLst/>
                <a:uFillTx/>
                <a:latin typeface="Optima"/>
              </a:rPr>
              <a:t>Technological Prototype Beam test at DESY &amp; CERN</a:t>
            </a:r>
            <a:endParaRPr b="1" lang="en-GB" sz="2700" strike="noStrike" u="none">
              <a:solidFill>
                <a:srgbClr val="ffffff"/>
              </a:solidFill>
              <a:effectLst/>
              <a:uFillTx/>
              <a:latin typeface="Optima"/>
            </a:endParaRPr>
          </a:p>
        </p:txBody>
      </p:sp>
      <p:pic>
        <p:nvPicPr>
          <p:cNvPr id="155" name="" descr=""/>
          <p:cNvPicPr/>
          <p:nvPr/>
        </p:nvPicPr>
        <p:blipFill>
          <a:blip r:embed="rId1"/>
          <a:stretch/>
        </p:blipFill>
        <p:spPr>
          <a:xfrm>
            <a:off x="285480" y="975960"/>
            <a:ext cx="4719600" cy="2093760"/>
          </a:xfrm>
          <a:prstGeom prst="rect">
            <a:avLst/>
          </a:prstGeom>
          <a:solidFill>
            <a:srgbClr val="b2b2b2"/>
          </a:solidFill>
          <a:ln w="18000">
            <a:solidFill>
              <a:srgbClr val="ff6d6d"/>
            </a:solidFill>
            <a:round/>
            <a:headEnd len="med" type="triangle" w="med"/>
          </a:ln>
          <a:effectLst>
            <a:outerShdw dist="152735" dir="2700000" blurRad="101520" rotWithShape="0">
              <a:srgbClr val="808080">
                <a:alpha val="49000"/>
              </a:srgbClr>
            </a:outerShdw>
          </a:effectLst>
        </p:spPr>
      </p:pic>
      <p:pic>
        <p:nvPicPr>
          <p:cNvPr id="156" name="" descr=""/>
          <p:cNvPicPr/>
          <p:nvPr/>
        </p:nvPicPr>
        <p:blipFill>
          <a:blip r:embed="rId2"/>
          <a:stretch/>
        </p:blipFill>
        <p:spPr>
          <a:xfrm>
            <a:off x="434520" y="3255840"/>
            <a:ext cx="4403520" cy="2125440"/>
          </a:xfrm>
          <a:prstGeom prst="rect">
            <a:avLst/>
          </a:prstGeom>
          <a:solidFill>
            <a:srgbClr val="b2b2b2"/>
          </a:solidFill>
          <a:ln w="18000">
            <a:solidFill>
              <a:srgbClr val="ff6d6d"/>
            </a:solidFill>
            <a:round/>
            <a:headEnd len="med" type="triangle" w="med"/>
          </a:ln>
          <a:effectLst>
            <a:outerShdw dist="152735" dir="2700000" blurRad="101520" rotWithShape="0">
              <a:srgbClr val="808080">
                <a:alpha val="49000"/>
              </a:srgbClr>
            </a:outerShdw>
          </a:effectLst>
        </p:spPr>
      </p:pic>
      <p:grpSp>
        <p:nvGrpSpPr>
          <p:cNvPr id="157" name=""/>
          <p:cNvGrpSpPr/>
          <p:nvPr/>
        </p:nvGrpSpPr>
        <p:grpSpPr>
          <a:xfrm>
            <a:off x="6157440" y="4729680"/>
            <a:ext cx="2992320" cy="884160"/>
            <a:chOff x="6157440" y="4729680"/>
            <a:chExt cx="2992320" cy="884160"/>
          </a:xfrm>
        </p:grpSpPr>
        <p:pic>
          <p:nvPicPr>
            <p:cNvPr id="158" name="" descr=""/>
            <p:cNvPicPr/>
            <p:nvPr/>
          </p:nvPicPr>
          <p:blipFill>
            <a:blip r:embed="rId3"/>
            <a:stretch/>
          </p:blipFill>
          <p:spPr>
            <a:xfrm>
              <a:off x="6157440" y="4729680"/>
              <a:ext cx="2992320" cy="884160"/>
            </a:xfrm>
            <a:prstGeom prst="rect">
              <a:avLst/>
            </a:prstGeom>
            <a:noFill/>
            <a:ln w="0">
              <a:noFill/>
            </a:ln>
          </p:spPr>
        </p:pic>
      </p:grpSp>
      <p:grpSp>
        <p:nvGrpSpPr>
          <p:cNvPr id="159" name=""/>
          <p:cNvGrpSpPr/>
          <p:nvPr/>
        </p:nvGrpSpPr>
        <p:grpSpPr>
          <a:xfrm>
            <a:off x="5237640" y="1003680"/>
            <a:ext cx="4668120" cy="1918800"/>
            <a:chOff x="5237640" y="1003680"/>
            <a:chExt cx="4668120" cy="1918800"/>
          </a:xfrm>
        </p:grpSpPr>
        <p:pic>
          <p:nvPicPr>
            <p:cNvPr id="160" name="" descr=""/>
            <p:cNvPicPr/>
            <p:nvPr/>
          </p:nvPicPr>
          <p:blipFill>
            <a:blip r:embed="rId4"/>
            <a:stretch/>
          </p:blipFill>
          <p:spPr>
            <a:xfrm>
              <a:off x="5237640" y="1197720"/>
              <a:ext cx="4105080" cy="1724760"/>
            </a:xfrm>
            <a:prstGeom prst="rect">
              <a:avLst/>
            </a:prstGeom>
            <a:solidFill>
              <a:srgbClr val="b2b2b2"/>
            </a:solidFill>
            <a:ln w="18000">
              <a:solidFill>
                <a:srgbClr val="ff6d6d"/>
              </a:solidFill>
              <a:round/>
              <a:headEnd len="med" type="triangle" w="med"/>
            </a:ln>
            <a:effectLst>
              <a:outerShdw dist="152735" dir="2700000" blurRad="101520" rotWithShape="0">
                <a:srgbClr val="808080">
                  <a:alpha val="49000"/>
                </a:srgbClr>
              </a:outerShdw>
            </a:effectLst>
          </p:spPr>
        </p:pic>
        <p:sp>
          <p:nvSpPr>
            <p:cNvPr id="161" name=""/>
            <p:cNvSpPr/>
            <p:nvPr/>
          </p:nvSpPr>
          <p:spPr>
            <a:xfrm>
              <a:off x="7734600" y="1003680"/>
              <a:ext cx="2171160" cy="307080"/>
            </a:xfrm>
            <a:prstGeom prst="rect">
              <a:avLst/>
            </a:prstGeom>
            <a:solidFill>
              <a:srgbClr val="b2b2b2"/>
            </a:solidFill>
            <a:ln w="18000">
              <a:solidFill>
                <a:srgbClr val="ff6d6d"/>
              </a:solidFill>
              <a:round/>
              <a:headEnd len="med" type="triangle" w="med"/>
            </a:ln>
            <a:effectLst>
              <a:outerShdw dist="152735" dir="2700000" blurRad="101520" rotWithShape="0">
                <a:srgbClr val="808080">
                  <a:alpha val="49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9000" rIns="99000" tIns="54000" bIns="54000" anchor="ctr">
              <a:spAutoFit/>
            </a:bodyPr>
            <a:p>
              <a:r>
                <a:rPr b="0" lang="fr-FR" sz="1400" strike="noStrike" u="none">
                  <a:solidFill>
                    <a:srgbClr val="000000"/>
                  </a:solidFill>
                  <a:effectLst/>
                  <a:uFillTx/>
                  <a:latin typeface="Arial"/>
                </a:rPr>
                <a:t>2022 DESY &amp; CERN BT</a:t>
              </a:r>
              <a:endParaRPr b="0" lang="fr-FR" sz="14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pic>
        <p:nvPicPr>
          <p:cNvPr id="162" name="" descr=""/>
          <p:cNvPicPr/>
          <p:nvPr/>
        </p:nvPicPr>
        <p:blipFill>
          <a:blip r:embed="rId5"/>
          <a:stretch/>
        </p:blipFill>
        <p:spPr>
          <a:xfrm>
            <a:off x="5241600" y="3042000"/>
            <a:ext cx="1988280" cy="1547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3" name="" descr=""/>
          <p:cNvPicPr/>
          <p:nvPr/>
        </p:nvPicPr>
        <p:blipFill>
          <a:blip r:embed="rId6"/>
          <a:stretch/>
        </p:blipFill>
        <p:spPr>
          <a:xfrm>
            <a:off x="8052120" y="3047040"/>
            <a:ext cx="1931400" cy="1469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4" name=""/>
          <p:cNvSpPr/>
          <p:nvPr/>
        </p:nvSpPr>
        <p:spPr>
          <a:xfrm>
            <a:off x="7273440" y="2977560"/>
            <a:ext cx="695880" cy="121536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/>
            <a:r>
              <a:rPr b="0" lang="fr-FR" sz="11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Masking</a:t>
            </a:r>
            <a:br>
              <a:rPr sz="1100"/>
            </a:br>
            <a:r>
              <a:rPr b="0" lang="fr-FR" sz="11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Beam </a:t>
            </a:r>
            <a:br>
              <a:rPr sz="1100"/>
            </a:br>
            <a:r>
              <a:rPr b="0" lang="fr-FR" sz="11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profiling</a:t>
            </a:r>
            <a:endParaRPr b="0" lang="fr-FR" sz="1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5" name=""/>
          <p:cNvSpPr txBox="1"/>
          <p:nvPr/>
        </p:nvSpPr>
        <p:spPr>
          <a:xfrm>
            <a:off x="6366960" y="4526640"/>
            <a:ext cx="2256120" cy="232200"/>
          </a:xfrm>
          <a:prstGeom prst="rect">
            <a:avLst/>
          </a:prstGeom>
          <a:solidFill>
            <a:srgbClr val="cccccc"/>
          </a:solidFill>
          <a:ln w="0">
            <a:solidFill>
              <a:srgbClr val="000000"/>
            </a:solidFill>
          </a:ln>
        </p:spPr>
        <p:txBody>
          <a:bodyPr wrap="none" lIns="90000" rIns="90000" tIns="0" bIns="0" anchor="ctr">
            <a:spAutoFit/>
          </a:bodyPr>
          <a:p>
            <a:r>
              <a:rPr b="0" lang="fr-FR" sz="1330" strike="noStrike" u="none">
                <a:solidFill>
                  <a:srgbClr val="000000"/>
                </a:solidFill>
                <a:effectLst/>
                <a:uFillTx/>
                <a:latin typeface="Avenir Next Condensed"/>
              </a:rPr>
              <a:t>Yuichi Okugawa (PhD in Feb. 2024)</a:t>
            </a:r>
            <a:endParaRPr b="0" lang="en-GB" sz="1330" strike="noStrike" u="none">
              <a:solidFill>
                <a:srgbClr val="000000"/>
              </a:solidFill>
              <a:effectLst/>
              <a:uFillTx/>
              <a:latin typeface="Avenir Next Condensed"/>
            </a:endParaRPr>
          </a:p>
        </p:txBody>
      </p:sp>
      <p:pic>
        <p:nvPicPr>
          <p:cNvPr id="166" name="" descr=""/>
          <p:cNvPicPr/>
          <p:nvPr/>
        </p:nvPicPr>
        <p:blipFill>
          <a:blip r:embed="rId7"/>
          <a:srcRect l="13778" t="0" r="24927" b="0"/>
        </p:blipFill>
        <p:spPr>
          <a:xfrm>
            <a:off x="8757360" y="56880"/>
            <a:ext cx="1090080" cy="820080"/>
          </a:xfrm>
          <a:prstGeom prst="rect">
            <a:avLst/>
          </a:prstGeom>
          <a:noFill/>
          <a:ln w="36000">
            <a:solidFill>
              <a:srgbClr val="ff3333"/>
            </a:solidFill>
            <a:round/>
          </a:ln>
        </p:spPr>
      </p:pic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DI2I IN2P3 DRD | SiW-ECAL | 04/03/2024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876D950-CEEF-496A-87A0-9253620C4B2D}" type="slidenum">
              <a:t>4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>Vincent.Boudry@in2p3.fr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" descr=""/>
          <p:cNvPicPr/>
          <p:nvPr/>
        </p:nvPicPr>
        <p:blipFill>
          <a:blip r:embed="rId1"/>
          <a:srcRect l="814" t="2838" r="0" b="0"/>
          <a:stretch/>
        </p:blipFill>
        <p:spPr>
          <a:xfrm>
            <a:off x="3907440" y="64800"/>
            <a:ext cx="3170520" cy="1987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150840" y="77400"/>
            <a:ext cx="9810360" cy="79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r>
              <a:rPr b="1" lang="fr-FR" sz="2700" strike="noStrike" u="none">
                <a:solidFill>
                  <a:srgbClr val="ffffff"/>
                </a:solidFill>
                <a:effectLst/>
                <a:uFillTx/>
                <a:latin typeface="Optima"/>
              </a:rPr>
              <a:t>New FE boards (2023)</a:t>
            </a:r>
            <a:endParaRPr b="1" lang="en-GB" sz="2700" strike="noStrike" u="none">
              <a:solidFill>
                <a:srgbClr val="ffffff"/>
              </a:solidFill>
              <a:effectLst/>
              <a:uFillTx/>
              <a:latin typeface="Optima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/>
          </p:nvPr>
        </p:nvSpPr>
        <p:spPr>
          <a:xfrm>
            <a:off x="289080" y="1113120"/>
            <a:ext cx="9552600" cy="403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035"/>
              </a:spcAft>
            </a:pPr>
            <a:r>
              <a:rPr b="1" lang="fr-FR" sz="1800" strike="noStrike" u="none">
                <a:solidFill>
                  <a:srgbClr val="234173"/>
                </a:solidFill>
                <a:effectLst/>
                <a:uFillTx/>
                <a:latin typeface="Optima"/>
              </a:rPr>
              <a:t>Improvements:</a:t>
            </a:r>
            <a:endParaRPr b="1" lang="en-GB" sz="1800" strike="noStrike" u="none">
              <a:solidFill>
                <a:srgbClr val="234173"/>
              </a:solidFill>
              <a:effectLst/>
              <a:uFillTx/>
              <a:latin typeface="Optima"/>
            </a:endParaRPr>
          </a:p>
          <a:p>
            <a:pPr lvl="1" marL="432000" indent="-216000">
              <a:spcAft>
                <a:spcPts val="84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650" strike="noStrike" u="none">
                <a:solidFill>
                  <a:srgbClr val="0084d1"/>
                </a:solidFill>
                <a:effectLst/>
                <a:uFillTx/>
                <a:latin typeface="Optima"/>
              </a:rPr>
              <a:t>Power distri</a:t>
            </a:r>
            <a:r>
              <a:rPr b="0" lang="fr-FR" sz="1650" strike="noStrike" u="none">
                <a:solidFill>
                  <a:srgbClr val="0084d1"/>
                </a:solidFill>
                <a:effectLst/>
                <a:uFillTx/>
                <a:latin typeface="Optima"/>
              </a:rPr>
              <a:t>butions</a:t>
            </a:r>
            <a:endParaRPr b="0" lang="en-GB" sz="1650" strike="noStrike" u="none">
              <a:solidFill>
                <a:srgbClr val="0084d1"/>
              </a:solidFill>
              <a:effectLst/>
              <a:uFillTx/>
              <a:latin typeface="Optima"/>
            </a:endParaRPr>
          </a:p>
          <a:p>
            <a:pPr lvl="2" marL="648000" indent="-216000">
              <a:spcAft>
                <a:spcPts val="63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500" strike="noStrike" u="none">
                <a:solidFill>
                  <a:srgbClr val="198a8a"/>
                </a:solidFill>
                <a:effectLst/>
                <a:uFillTx/>
                <a:latin typeface="Optima"/>
              </a:rPr>
              <a:t>Local LV power regulation: LDO’s</a:t>
            </a:r>
            <a:endParaRPr b="0" lang="en-GB" sz="1500" strike="noStrike" u="none">
              <a:solidFill>
                <a:srgbClr val="198a8a"/>
              </a:solidFill>
              <a:effectLst/>
              <a:uFillTx/>
              <a:latin typeface="Optima"/>
            </a:endParaRPr>
          </a:p>
          <a:p>
            <a:pPr lvl="2" marL="648000" indent="-216000">
              <a:spcAft>
                <a:spcPts val="63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500" strike="noStrike" u="none">
                <a:solidFill>
                  <a:srgbClr val="198a8a"/>
                </a:solidFill>
                <a:effectLst/>
                <a:uFillTx/>
                <a:latin typeface="Optima"/>
              </a:rPr>
              <a:t>Local HV filtering &amp; Supply</a:t>
            </a:r>
            <a:endParaRPr b="0" lang="en-GB" sz="1500" strike="noStrike" u="none">
              <a:solidFill>
                <a:srgbClr val="198a8a"/>
              </a:solidFill>
              <a:effectLst/>
              <a:uFillTx/>
              <a:latin typeface="Optima"/>
            </a:endParaRPr>
          </a:p>
          <a:p>
            <a:pPr lvl="1" marL="432000" indent="-216000">
              <a:spcAft>
                <a:spcPts val="84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650" strike="noStrike" u="none">
                <a:solidFill>
                  <a:srgbClr val="0084d1"/>
                </a:solidFill>
                <a:effectLst/>
                <a:uFillTx/>
                <a:latin typeface="Optima"/>
              </a:rPr>
              <a:t>Signal distribution (buffering), data paths</a:t>
            </a:r>
            <a:endParaRPr b="0" lang="en-GB" sz="1650" strike="noStrike" u="none">
              <a:solidFill>
                <a:srgbClr val="0084d1"/>
              </a:solidFill>
              <a:effectLst/>
              <a:uFillTx/>
              <a:latin typeface="Optima"/>
            </a:endParaRPr>
          </a:p>
          <a:p>
            <a:pPr lvl="1" marL="432000" indent="-216000">
              <a:spcAft>
                <a:spcPts val="84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650" strike="noStrike" u="none">
                <a:solidFill>
                  <a:srgbClr val="0084d1"/>
                </a:solidFill>
                <a:effectLst/>
                <a:uFillTx/>
                <a:latin typeface="Optima"/>
              </a:rPr>
              <a:t>Monitoring (single ID, temp, probe analogue line)</a:t>
            </a:r>
            <a:endParaRPr b="0" lang="en-GB" sz="1650" strike="noStrike" u="none">
              <a:solidFill>
                <a:srgbClr val="0084d1"/>
              </a:solidFill>
              <a:effectLst/>
              <a:uFillTx/>
              <a:latin typeface="Optima"/>
            </a:endParaRPr>
          </a:p>
          <a:p>
            <a:pPr lvl="1" marL="432000" indent="-216000">
              <a:spcAft>
                <a:spcPts val="84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650" strike="noStrike" u="none">
                <a:solidFill>
                  <a:srgbClr val="0084d1"/>
                </a:solidFill>
                <a:effectLst/>
                <a:uFillTx/>
                <a:latin typeface="Optima"/>
              </a:rPr>
              <a:t>ASIC shielding/routing</a:t>
            </a:r>
            <a:endParaRPr b="0" lang="en-GB" sz="1650" strike="noStrike" u="none">
              <a:solidFill>
                <a:srgbClr val="0084d1"/>
              </a:solidFill>
              <a:effectLst/>
              <a:uFillTx/>
              <a:latin typeface="Optima"/>
            </a:endParaRPr>
          </a:p>
          <a:p>
            <a:pPr indent="0">
              <a:spcAft>
                <a:spcPts val="1035"/>
              </a:spcAft>
            </a:pPr>
            <a:r>
              <a:rPr b="1" lang="fr-FR" sz="1800" strike="noStrike" u="none">
                <a:solidFill>
                  <a:srgbClr val="234173"/>
                </a:solidFill>
                <a:effectLst/>
                <a:uFillTx/>
                <a:latin typeface="Optima"/>
              </a:rPr>
              <a:t>Status:</a:t>
            </a:r>
            <a:endParaRPr b="1" lang="en-GB" sz="1800" strike="noStrike" u="none">
              <a:solidFill>
                <a:srgbClr val="234173"/>
              </a:solidFill>
              <a:effectLst/>
              <a:uFillTx/>
              <a:latin typeface="Optima"/>
            </a:endParaRPr>
          </a:p>
          <a:p>
            <a:pPr lvl="1" marL="432000" indent="-216000">
              <a:spcAft>
                <a:spcPts val="84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650" strike="noStrike" u="none">
                <a:solidFill>
                  <a:srgbClr val="0084d1"/>
                </a:solidFill>
                <a:effectLst/>
                <a:uFillTx/>
                <a:latin typeface="Optima"/>
              </a:rPr>
              <a:t>Noise uniformity dramatically improved (ex: outliers in thr. / 20) </a:t>
            </a:r>
            <a:endParaRPr b="0" lang="en-GB" sz="1650" strike="noStrike" u="none">
              <a:solidFill>
                <a:srgbClr val="0084d1"/>
              </a:solidFill>
              <a:effectLst/>
              <a:uFillTx/>
              <a:latin typeface="Optima"/>
            </a:endParaRPr>
          </a:p>
          <a:p>
            <a:pPr lvl="1" marL="432000" indent="-216000">
              <a:spcAft>
                <a:spcPts val="84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650" strike="noStrike" u="none">
                <a:solidFill>
                  <a:srgbClr val="0084d1"/>
                </a:solidFill>
                <a:effectLst/>
                <a:uFillTx/>
                <a:latin typeface="Optima"/>
              </a:rPr>
              <a:t>version 2.1 produced</a:t>
            </a:r>
            <a:endParaRPr b="0" lang="en-GB" sz="1650" strike="noStrike" u="none">
              <a:solidFill>
                <a:srgbClr val="0084d1"/>
              </a:solidFill>
              <a:effectLst/>
              <a:uFillTx/>
              <a:latin typeface="Optima"/>
            </a:endParaRPr>
          </a:p>
          <a:p>
            <a:pPr lvl="2" marL="648000" indent="-216000">
              <a:spcAft>
                <a:spcPts val="63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500" strike="noStrike" u="none">
                <a:solidFill>
                  <a:srgbClr val="198a8a"/>
                </a:solidFill>
                <a:effectLst/>
                <a:uFillTx/>
                <a:latin typeface="Optima"/>
              </a:rPr>
              <a:t>4 cabled, 2</a:t>
            </a:r>
            <a:r>
              <a:rPr b="0" lang="fr-FR" sz="1500" strike="noStrike" u="none" baseline="33000">
                <a:solidFill>
                  <a:srgbClr val="198a8a"/>
                </a:solidFill>
                <a:effectLst/>
                <a:uFillTx/>
                <a:latin typeface="Optima"/>
              </a:rPr>
              <a:t>nd</a:t>
            </a:r>
            <a:r>
              <a:rPr b="0" lang="fr-FR" sz="1500" strike="noStrike" u="none">
                <a:solidFill>
                  <a:srgbClr val="198a8a"/>
                </a:solidFill>
                <a:effectLst/>
                <a:uFillTx/>
                <a:latin typeface="Optima"/>
              </a:rPr>
              <a:t> metrology, 2 equipped with sensors (Fev’25)</a:t>
            </a:r>
            <a:endParaRPr b="0" lang="en-GB" sz="1500" strike="noStrike" u="none">
              <a:solidFill>
                <a:srgbClr val="198a8a"/>
              </a:solidFill>
              <a:effectLst/>
              <a:uFillTx/>
              <a:latin typeface="Optima"/>
            </a:endParaRPr>
          </a:p>
        </p:txBody>
      </p:sp>
      <p:pic>
        <p:nvPicPr>
          <p:cNvPr id="170" name="" descr=""/>
          <p:cNvPicPr/>
          <p:nvPr/>
        </p:nvPicPr>
        <p:blipFill>
          <a:blip r:embed="rId2"/>
          <a:stretch/>
        </p:blipFill>
        <p:spPr>
          <a:xfrm>
            <a:off x="7054200" y="3278160"/>
            <a:ext cx="2880000" cy="2179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1" name="" descr=""/>
          <p:cNvPicPr/>
          <p:nvPr/>
        </p:nvPicPr>
        <p:blipFill>
          <a:blip r:embed="rId3"/>
          <a:stretch/>
        </p:blipFill>
        <p:spPr>
          <a:xfrm>
            <a:off x="7067160" y="821880"/>
            <a:ext cx="2880000" cy="2188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2" name=""/>
          <p:cNvSpPr txBox="1"/>
          <p:nvPr/>
        </p:nvSpPr>
        <p:spPr>
          <a:xfrm>
            <a:off x="6386760" y="3041640"/>
            <a:ext cx="3165480" cy="244080"/>
          </a:xfrm>
          <a:prstGeom prst="rect">
            <a:avLst/>
          </a:prstGeom>
          <a:solidFill>
            <a:srgbClr val="fafafa"/>
          </a:solidFill>
          <a:ln w="0">
            <a:solidFill>
              <a:srgbClr val="000000"/>
            </a:solidFill>
          </a:ln>
        </p:spPr>
        <p:txBody>
          <a:bodyPr wrap="none" lIns="90000" rIns="90000" tIns="0" bIns="0" anchor="ctr">
            <a:spAutoFit/>
          </a:bodyPr>
          <a:p>
            <a:r>
              <a:rPr b="0" lang="fr-FR" sz="1400" strike="noStrike" u="none">
                <a:solidFill>
                  <a:srgbClr val="000000"/>
                </a:solidFill>
                <a:effectLst/>
                <a:uFillTx/>
                <a:latin typeface="Avenir Next Condensed"/>
              </a:rPr>
              <a:t> Pedestal measurements vs. Ch# + Mem#×100)</a:t>
            </a:r>
            <a:endParaRPr b="0" lang="en-GB" sz="1400" strike="noStrike" u="none">
              <a:solidFill>
                <a:srgbClr val="000000"/>
              </a:solidFill>
              <a:effectLst/>
              <a:uFillTx/>
              <a:latin typeface="Avenir Next Condensed"/>
            </a:endParaRPr>
          </a:p>
        </p:txBody>
      </p:sp>
      <p:sp>
        <p:nvSpPr>
          <p:cNvPr id="173" name=""/>
          <p:cNvSpPr txBox="1"/>
          <p:nvPr/>
        </p:nvSpPr>
        <p:spPr>
          <a:xfrm>
            <a:off x="8369280" y="2505600"/>
            <a:ext cx="545760" cy="20016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cccccc"/>
              </a:gs>
            </a:gsLst>
            <a:lin ang="3600000"/>
          </a:gradFill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fr-FR" sz="14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FEV11</a:t>
            </a:r>
            <a:endParaRPr b="1" lang="en-GB" sz="1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74" name=""/>
          <p:cNvSpPr txBox="1"/>
          <p:nvPr/>
        </p:nvSpPr>
        <p:spPr>
          <a:xfrm>
            <a:off x="8370000" y="4989600"/>
            <a:ext cx="595440" cy="20016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cccccc"/>
              </a:gs>
            </a:gsLst>
            <a:lin ang="3600000"/>
          </a:gradFill>
          <a:ln w="0">
            <a:noFill/>
          </a:ln>
        </p:spPr>
        <p:txBody>
          <a:bodyPr wrap="none" lIns="0" rIns="0" tIns="0" bIns="0" anchor="t">
            <a:spAutoFit/>
          </a:bodyPr>
          <a:p>
            <a:r>
              <a:rPr b="1" lang="fr-FR" sz="14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FEV2.0</a:t>
            </a:r>
            <a:endParaRPr b="1" lang="en-GB" sz="1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75" name=""/>
          <p:cNvSpPr/>
          <p:nvPr/>
        </p:nvSpPr>
        <p:spPr>
          <a:xfrm>
            <a:off x="5879880" y="4575960"/>
            <a:ext cx="1045080" cy="511200"/>
          </a:xfrm>
          <a:prstGeom prst="wedgeRectCallout">
            <a:avLst>
              <a:gd name="adj1" fmla="val 75513"/>
              <a:gd name="adj2" fmla="val 58796"/>
            </a:avLst>
          </a:prstGeom>
          <a:solidFill>
            <a:srgbClr val="ffffd7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/>
            <a:r>
              <a:rPr b="0" lang="fr-FR" sz="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SIngle channel ➞ the fault on the ASIC/packaging</a:t>
            </a:r>
            <a:endParaRPr b="0" lang="fr-FR" sz="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76" name="" descr=""/>
          <p:cNvPicPr/>
          <p:nvPr/>
        </p:nvPicPr>
        <p:blipFill>
          <a:blip r:embed="rId4"/>
          <a:stretch/>
        </p:blipFill>
        <p:spPr>
          <a:xfrm>
            <a:off x="5533560" y="1718640"/>
            <a:ext cx="1352880" cy="1091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DI2I IN2P3 DRD | SiW-ECAL | 04/03/2024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57C15A0-C8F5-4038-9A3D-00F0A147D482}" type="slidenum">
              <a:t>5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>Vincent.Boudry@in2p3.fr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150840" y="66600"/>
            <a:ext cx="9810360" cy="816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r>
              <a:rPr b="1" lang="fr-FR" sz="2700" strike="noStrike" u="none">
                <a:solidFill>
                  <a:srgbClr val="ffffff"/>
                </a:solidFill>
                <a:effectLst/>
                <a:uFillTx/>
                <a:latin typeface="Optima"/>
              </a:rPr>
              <a:t>Hybridization studies (2024): </a:t>
            </a:r>
            <a:br>
              <a:rPr sz="2700"/>
            </a:br>
            <a:r>
              <a:rPr b="1" lang="fr-FR" sz="2700" strike="noStrike" u="none">
                <a:solidFill>
                  <a:srgbClr val="ffffff"/>
                </a:solidFill>
                <a:effectLst/>
                <a:uFillTx/>
                <a:latin typeface="Optima"/>
              </a:rPr>
              <a:t>How to assemble silicon sensors &amp; PCB ?</a:t>
            </a:r>
            <a:endParaRPr b="1" lang="en-GB" sz="2700" strike="noStrike" u="none">
              <a:solidFill>
                <a:srgbClr val="ffffff"/>
              </a:solidFill>
              <a:effectLst/>
              <a:uFillTx/>
              <a:latin typeface="Optima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/>
          </p:nvPr>
        </p:nvSpPr>
        <p:spPr>
          <a:xfrm>
            <a:off x="4907160" y="1165680"/>
            <a:ext cx="4777560" cy="408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035"/>
              </a:spcAft>
            </a:pPr>
            <a:r>
              <a:rPr b="1" lang="fr-FR" sz="1800" strike="noStrike" u="none">
                <a:solidFill>
                  <a:srgbClr val="234173"/>
                </a:solidFill>
                <a:effectLst/>
                <a:uFillTx/>
                <a:latin typeface="Optima"/>
              </a:rPr>
              <a:t>         Flatness of PCB</a:t>
            </a:r>
            <a:endParaRPr b="1" lang="en-GB" sz="1800" strike="noStrike" u="none">
              <a:solidFill>
                <a:srgbClr val="234173"/>
              </a:solidFill>
              <a:effectLst/>
              <a:uFillTx/>
              <a:latin typeface="Optima"/>
            </a:endParaRPr>
          </a:p>
          <a:p>
            <a:pPr lvl="1" marL="432000" indent="0">
              <a:spcAft>
                <a:spcPts val="842"/>
              </a:spcAft>
              <a:buNone/>
            </a:pPr>
            <a:endParaRPr b="0" lang="en-GB" sz="1650" strike="noStrike" u="none">
              <a:solidFill>
                <a:srgbClr val="0084d1"/>
              </a:solidFill>
              <a:effectLst/>
              <a:uFillTx/>
              <a:latin typeface="Optima"/>
            </a:endParaRPr>
          </a:p>
        </p:txBody>
      </p:sp>
      <p:pic>
        <p:nvPicPr>
          <p:cNvPr id="179" name="" descr=""/>
          <p:cNvPicPr/>
          <p:nvPr/>
        </p:nvPicPr>
        <p:blipFill>
          <a:blip r:embed="rId1"/>
          <a:stretch/>
        </p:blipFill>
        <p:spPr>
          <a:xfrm>
            <a:off x="5408280" y="1450080"/>
            <a:ext cx="2327400" cy="2309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0" name="" descr=""/>
          <p:cNvPicPr/>
          <p:nvPr/>
        </p:nvPicPr>
        <p:blipFill>
          <a:blip r:embed="rId2"/>
          <a:stretch/>
        </p:blipFill>
        <p:spPr>
          <a:xfrm>
            <a:off x="7484760" y="1450080"/>
            <a:ext cx="2327400" cy="2309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81" name=""/>
          <p:cNvSpPr txBox="1"/>
          <p:nvPr/>
        </p:nvSpPr>
        <p:spPr>
          <a:xfrm>
            <a:off x="7199280" y="3661920"/>
            <a:ext cx="2634840" cy="349200"/>
          </a:xfrm>
          <a:prstGeom prst="rect">
            <a:avLst/>
          </a:prstGeom>
          <a:noFill/>
          <a:ln w="0">
            <a:noFill/>
          </a:ln>
        </p:spPr>
        <p:txBody>
          <a:bodyPr wrap="none" lIns="90000" rIns="90000" tIns="45000" bIns="45000" anchor="t">
            <a:spAutoFit/>
          </a:bodyPr>
          <a:p>
            <a:r>
              <a:rPr b="0" lang="fr-FR" sz="1490" strike="noStrike" u="none">
                <a:solidFill>
                  <a:srgbClr val="000000"/>
                </a:solidFill>
                <a:effectLst/>
                <a:uFillTx/>
                <a:latin typeface="Avenir Next Condensed"/>
              </a:rPr>
              <a:t>Measurements by C. Orero, IFIC</a:t>
            </a:r>
            <a:endParaRPr b="0" lang="fr-FR" sz="1490" strike="noStrike" u="none">
              <a:solidFill>
                <a:srgbClr val="000000"/>
              </a:solidFill>
              <a:effectLst/>
              <a:uFillTx/>
              <a:latin typeface="Avenir Next Condensed"/>
            </a:endParaRPr>
          </a:p>
        </p:txBody>
      </p:sp>
      <p:sp>
        <p:nvSpPr>
          <p:cNvPr id="182" name="PlaceHolder 3"/>
          <p:cNvSpPr>
            <a:spLocks noGrp="1"/>
          </p:cNvSpPr>
          <p:nvPr>
            <p:ph/>
          </p:nvPr>
        </p:nvSpPr>
        <p:spPr>
          <a:xfrm>
            <a:off x="208800" y="1165680"/>
            <a:ext cx="4777560" cy="408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lnSpcReduction="9999"/>
          </a:bodyPr>
          <a:p>
            <a:pPr indent="0">
              <a:spcAft>
                <a:spcPts val="1035"/>
              </a:spcAft>
            </a:pPr>
            <a:r>
              <a:rPr b="1" lang="fr-FR" sz="1800" strike="noStrike" u="none">
                <a:solidFill>
                  <a:srgbClr val="234173"/>
                </a:solidFill>
                <a:effectLst/>
                <a:uFillTx/>
                <a:latin typeface="Optima"/>
              </a:rPr>
              <a:t>Revisiting gluing (IFIC, IJClab, DMLAB)</a:t>
            </a:r>
            <a:endParaRPr b="1" lang="en-GB" sz="1800" strike="noStrike" u="none">
              <a:solidFill>
                <a:srgbClr val="234173"/>
              </a:solidFill>
              <a:effectLst/>
              <a:uFillTx/>
              <a:latin typeface="Optima"/>
            </a:endParaRPr>
          </a:p>
          <a:p>
            <a:pPr lvl="1" marL="432000" indent="-216000">
              <a:spcAft>
                <a:spcPts val="84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650" strike="noStrike" u="none">
                <a:solidFill>
                  <a:srgbClr val="0084d1"/>
                </a:solidFill>
                <a:effectLst/>
                <a:uFillTx/>
                <a:latin typeface="Optima"/>
              </a:rPr>
              <a:t>PCB metrology</a:t>
            </a:r>
            <a:endParaRPr b="0" lang="en-GB" sz="1650" strike="noStrike" u="none">
              <a:solidFill>
                <a:srgbClr val="0084d1"/>
              </a:solidFill>
              <a:effectLst/>
              <a:uFillTx/>
              <a:latin typeface="Optima"/>
            </a:endParaRPr>
          </a:p>
          <a:p>
            <a:pPr lvl="2" marL="648000" indent="-216000">
              <a:spcAft>
                <a:spcPts val="63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500" strike="noStrike" u="none">
                <a:solidFill>
                  <a:srgbClr val="198a8a"/>
                </a:solidFill>
                <a:effectLst/>
                <a:uFillTx/>
                <a:latin typeface="Optima"/>
              </a:rPr>
              <a:t>Bef. &amp; After</a:t>
            </a:r>
            <a:br>
              <a:rPr sz="1500"/>
            </a:br>
            <a:r>
              <a:rPr b="0" lang="fr-FR" sz="1500" strike="noStrike" u="none">
                <a:solidFill>
                  <a:srgbClr val="198a8a"/>
                </a:solidFill>
                <a:effectLst/>
                <a:uFillTx/>
                <a:latin typeface="Optima"/>
              </a:rPr>
              <a:t>curing &amp; </a:t>
            </a:r>
            <a:br>
              <a:rPr sz="1500"/>
            </a:br>
            <a:r>
              <a:rPr b="0" lang="fr-FR" sz="1500" strike="noStrike" u="none">
                <a:solidFill>
                  <a:srgbClr val="198a8a"/>
                </a:solidFill>
                <a:effectLst/>
                <a:uFillTx/>
                <a:latin typeface="Optima"/>
              </a:rPr>
              <a:t>soldering</a:t>
            </a:r>
            <a:endParaRPr b="0" lang="en-GB" sz="1500" strike="noStrike" u="none">
              <a:solidFill>
                <a:srgbClr val="198a8a"/>
              </a:solidFill>
              <a:effectLst/>
              <a:uFillTx/>
              <a:latin typeface="Optima"/>
            </a:endParaRPr>
          </a:p>
          <a:p>
            <a:pPr lvl="1" marL="432000" indent="-216000">
              <a:spcAft>
                <a:spcPts val="84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650" strike="noStrike" u="none">
                <a:solidFill>
                  <a:srgbClr val="0084d1"/>
                </a:solidFill>
                <a:effectLst/>
                <a:uFillTx/>
                <a:latin typeface="Optima"/>
              </a:rPr>
              <a:t>Glue formula &amp; </a:t>
            </a:r>
            <a:br>
              <a:rPr sz="1650"/>
            </a:br>
            <a:r>
              <a:rPr b="0" lang="fr-FR" sz="1650" strike="noStrike" u="none">
                <a:solidFill>
                  <a:srgbClr val="0084d1"/>
                </a:solidFill>
                <a:effectLst/>
                <a:uFillTx/>
                <a:latin typeface="Optima"/>
              </a:rPr>
              <a:t>preparation</a:t>
            </a:r>
            <a:endParaRPr b="0" lang="en-GB" sz="1650" strike="noStrike" u="none">
              <a:solidFill>
                <a:srgbClr val="0084d1"/>
              </a:solidFill>
              <a:effectLst/>
              <a:uFillTx/>
              <a:latin typeface="Optima"/>
            </a:endParaRPr>
          </a:p>
          <a:p>
            <a:pPr lvl="1" marL="432000" indent="-216000">
              <a:spcAft>
                <a:spcPts val="84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650" strike="noStrike" u="none">
                <a:solidFill>
                  <a:srgbClr val="0084d1"/>
                </a:solidFill>
                <a:effectLst/>
                <a:uFillTx/>
                <a:latin typeface="Optima"/>
              </a:rPr>
              <a:t>Gluing methods</a:t>
            </a:r>
            <a:endParaRPr b="0" lang="en-GB" sz="1650" strike="noStrike" u="none">
              <a:solidFill>
                <a:srgbClr val="0084d1"/>
              </a:solidFill>
              <a:effectLst/>
              <a:uFillTx/>
              <a:latin typeface="Optima"/>
            </a:endParaRPr>
          </a:p>
          <a:p>
            <a:pPr lvl="2" marL="648000" indent="-216000">
              <a:spcAft>
                <a:spcPts val="63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500" strike="noStrike" u="none">
                <a:solidFill>
                  <a:srgbClr val="198a8a"/>
                </a:solidFill>
                <a:effectLst/>
                <a:uFillTx/>
                <a:latin typeface="Optima"/>
              </a:rPr>
              <a:t>Robot</a:t>
            </a:r>
            <a:endParaRPr b="0" lang="en-GB" sz="1500" strike="noStrike" u="none">
              <a:solidFill>
                <a:srgbClr val="198a8a"/>
              </a:solidFill>
              <a:effectLst/>
              <a:uFillTx/>
              <a:latin typeface="Optima"/>
            </a:endParaRPr>
          </a:p>
          <a:p>
            <a:pPr lvl="2" marL="648000" indent="-216000">
              <a:spcAft>
                <a:spcPts val="63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500" strike="noStrike" u="none">
                <a:solidFill>
                  <a:srgbClr val="198a8a"/>
                </a:solidFill>
                <a:effectLst/>
                <a:uFillTx/>
                <a:latin typeface="Optima"/>
              </a:rPr>
              <a:t>Stencil</a:t>
            </a:r>
            <a:endParaRPr b="0" lang="en-GB" sz="1500" strike="noStrike" u="none">
              <a:solidFill>
                <a:srgbClr val="198a8a"/>
              </a:solidFill>
              <a:effectLst/>
              <a:uFillTx/>
              <a:latin typeface="Optima"/>
            </a:endParaRPr>
          </a:p>
          <a:p>
            <a:pPr lvl="1" marL="432000" indent="-216000">
              <a:spcAft>
                <a:spcPts val="84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650" strike="noStrike" u="none">
                <a:solidFill>
                  <a:srgbClr val="0084d1"/>
                </a:solidFill>
                <a:effectLst/>
                <a:uFillTx/>
                <a:latin typeface="Optima"/>
              </a:rPr>
              <a:t>Reenforcement</a:t>
            </a:r>
            <a:endParaRPr b="0" lang="en-GB" sz="1650" strike="noStrike" u="none">
              <a:solidFill>
                <a:srgbClr val="0084d1"/>
              </a:solidFill>
              <a:effectLst/>
              <a:uFillTx/>
              <a:latin typeface="Optima"/>
            </a:endParaRPr>
          </a:p>
          <a:p>
            <a:pPr lvl="2" marL="648000" indent="-216000">
              <a:spcAft>
                <a:spcPts val="63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500" strike="noStrike" u="none">
                <a:solidFill>
                  <a:srgbClr val="198a8a"/>
                </a:solidFill>
                <a:effectLst/>
                <a:uFillTx/>
                <a:latin typeface="Optima"/>
              </a:rPr>
              <a:t>Filling glue</a:t>
            </a:r>
            <a:endParaRPr b="0" lang="en-GB" sz="1500" strike="noStrike" u="none">
              <a:solidFill>
                <a:srgbClr val="198a8a"/>
              </a:solidFill>
              <a:effectLst/>
              <a:uFillTx/>
              <a:latin typeface="Optima"/>
            </a:endParaRPr>
          </a:p>
          <a:p>
            <a:pPr lvl="2" marL="648000" indent="-216000">
              <a:spcAft>
                <a:spcPts val="63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500" strike="noStrike" u="none">
                <a:solidFill>
                  <a:srgbClr val="198a8a"/>
                </a:solidFill>
                <a:effectLst/>
                <a:uFillTx/>
                <a:latin typeface="Optima"/>
              </a:rPr>
              <a:t>Adhesive films</a:t>
            </a:r>
            <a:endParaRPr b="0" lang="en-GB" sz="1500" strike="noStrike" u="none">
              <a:solidFill>
                <a:srgbClr val="198a8a"/>
              </a:solidFill>
              <a:effectLst/>
              <a:uFillTx/>
              <a:latin typeface="Optima"/>
            </a:endParaRPr>
          </a:p>
          <a:p>
            <a:pPr lvl="1" marL="432000" indent="0">
              <a:spcAft>
                <a:spcPts val="842"/>
              </a:spcAft>
              <a:buNone/>
            </a:pPr>
            <a:endParaRPr b="0" lang="en-GB" sz="1650" strike="noStrike" u="none">
              <a:solidFill>
                <a:srgbClr val="0084d1"/>
              </a:solidFill>
              <a:effectLst/>
              <a:uFillTx/>
              <a:latin typeface="Optima"/>
            </a:endParaRPr>
          </a:p>
        </p:txBody>
      </p:sp>
      <p:pic>
        <p:nvPicPr>
          <p:cNvPr id="183" name="" descr=""/>
          <p:cNvPicPr/>
          <p:nvPr/>
        </p:nvPicPr>
        <p:blipFill>
          <a:blip r:embed="rId3"/>
          <a:srcRect l="-84" t="15668" r="20856" b="9765"/>
          <a:stretch/>
        </p:blipFill>
        <p:spPr>
          <a:xfrm>
            <a:off x="3197880" y="1794600"/>
            <a:ext cx="2044080" cy="1169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4" name="" descr=""/>
          <p:cNvPicPr/>
          <p:nvPr/>
        </p:nvPicPr>
        <p:blipFill>
          <a:blip r:embed="rId4"/>
          <a:stretch/>
        </p:blipFill>
        <p:spPr>
          <a:xfrm>
            <a:off x="3942360" y="3609360"/>
            <a:ext cx="819720" cy="1820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5" name="" descr=""/>
          <p:cNvPicPr/>
          <p:nvPr/>
        </p:nvPicPr>
        <p:blipFill>
          <a:blip r:embed="rId5"/>
          <a:srcRect l="7308" t="26605" r="13934" b="25490"/>
          <a:stretch/>
        </p:blipFill>
        <p:spPr>
          <a:xfrm>
            <a:off x="2158560" y="3608640"/>
            <a:ext cx="1701720" cy="1641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86" name=""/>
          <p:cNvSpPr txBox="1"/>
          <p:nvPr/>
        </p:nvSpPr>
        <p:spPr>
          <a:xfrm>
            <a:off x="2403720" y="3115800"/>
            <a:ext cx="2471760" cy="513000"/>
          </a:xfrm>
          <a:prstGeom prst="rect">
            <a:avLst/>
          </a:prstGeom>
          <a:noFill/>
          <a:ln w="0">
            <a:noFill/>
          </a:ln>
        </p:spPr>
        <p:txBody>
          <a:bodyPr wrap="none" lIns="90000" rIns="90000" tIns="45000" bIns="45000" anchor="t">
            <a:spAutoFit/>
          </a:bodyPr>
          <a:p>
            <a:r>
              <a:rPr b="0" lang="fr-FR" sz="149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Conductive glue + filling</a:t>
            </a:r>
            <a:br>
              <a:rPr sz="1490"/>
            </a:br>
            <a:r>
              <a:rPr b="0" lang="fr-FR" sz="149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(~invisible) on a glass plate</a:t>
            </a:r>
            <a:endParaRPr b="0" lang="fr-FR" sz="149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7" name=""/>
          <p:cNvSpPr txBox="1"/>
          <p:nvPr/>
        </p:nvSpPr>
        <p:spPr>
          <a:xfrm>
            <a:off x="7821000" y="4068360"/>
            <a:ext cx="2148840" cy="1146960"/>
          </a:xfrm>
          <a:prstGeom prst="rect">
            <a:avLst/>
          </a:prstGeom>
          <a:noFill/>
          <a:ln w="0">
            <a:noFill/>
          </a:ln>
        </p:spPr>
        <p:txBody>
          <a:bodyPr wrap="none" lIns="90000" rIns="90000" tIns="45000" bIns="45000" anchor="t" anchorCtr="1">
            <a:spAutoFit/>
          </a:bodyPr>
          <a:p>
            <a:pPr algn="ctr"/>
            <a:r>
              <a:rPr b="0" lang="fr-FR" sz="149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Puncturated </a:t>
            </a:r>
            <a:br>
              <a:rPr sz="1490"/>
            </a:br>
            <a:r>
              <a:rPr b="0" lang="fr-FR" sz="149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adhesive film (</a:t>
            </a:r>
            <a:r>
              <a:rPr b="1" lang="fr-FR" sz="149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DMLab</a:t>
            </a:r>
            <a:r>
              <a:rPr b="0" lang="fr-FR" sz="149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) </a:t>
            </a:r>
            <a:endParaRPr b="0" lang="fr-FR" sz="149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/>
            <a:r>
              <a:rPr b="0" lang="fr-FR" sz="149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+</a:t>
            </a:r>
            <a:br>
              <a:rPr sz="1490"/>
            </a:br>
            <a:r>
              <a:rPr b="0" lang="fr-FR" sz="149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conductive glue dots</a:t>
            </a:r>
            <a:endParaRPr b="0" lang="fr-FR" sz="149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8" name=""/>
          <p:cNvSpPr txBox="1"/>
          <p:nvPr/>
        </p:nvSpPr>
        <p:spPr>
          <a:xfrm>
            <a:off x="5458680" y="3136680"/>
            <a:ext cx="4015440" cy="497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spAutoFit/>
          </a:bodyPr>
          <a:p>
            <a:r>
              <a:rPr b="0" lang="fr-FR" sz="149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Same PCB before / after 10-day dry storage</a:t>
            </a:r>
            <a:endParaRPr b="0" lang="fr-FR" sz="149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9" name=""/>
          <p:cNvSpPr txBox="1"/>
          <p:nvPr/>
        </p:nvSpPr>
        <p:spPr>
          <a:xfrm>
            <a:off x="3537360" y="1494720"/>
            <a:ext cx="1391040" cy="301680"/>
          </a:xfrm>
          <a:prstGeom prst="rect">
            <a:avLst/>
          </a:prstGeom>
          <a:noFill/>
          <a:ln w="0">
            <a:noFill/>
          </a:ln>
        </p:spPr>
        <p:txBody>
          <a:bodyPr wrap="none" lIns="90000" rIns="90000" tIns="45000" bIns="45000" anchor="t">
            <a:spAutoFit/>
          </a:bodyPr>
          <a:p>
            <a:r>
              <a:rPr b="1" lang="fr-FR" sz="149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IJClab </a:t>
            </a:r>
            <a:r>
              <a:rPr b="0" lang="fr-FR" sz="149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(méca)</a:t>
            </a:r>
            <a:endParaRPr b="0" lang="fr-FR" sz="149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0" name=""/>
          <p:cNvSpPr txBox="1"/>
          <p:nvPr/>
        </p:nvSpPr>
        <p:spPr>
          <a:xfrm>
            <a:off x="7257960" y="1494720"/>
            <a:ext cx="1264680" cy="301680"/>
          </a:xfrm>
          <a:prstGeom prst="rect">
            <a:avLst/>
          </a:prstGeom>
          <a:noFill/>
          <a:ln w="0">
            <a:noFill/>
          </a:ln>
        </p:spPr>
        <p:txBody>
          <a:bodyPr wrap="none" lIns="90000" rIns="90000" tIns="45000" bIns="45000" anchor="t">
            <a:spAutoFit/>
          </a:bodyPr>
          <a:p>
            <a:r>
              <a:rPr b="1" lang="fr-FR" sz="149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IFIC </a:t>
            </a:r>
            <a:r>
              <a:rPr b="0" lang="fr-FR" sz="149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(optical)</a:t>
            </a:r>
            <a:endParaRPr b="0" lang="fr-FR" sz="149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1" name=""/>
          <p:cNvSpPr txBox="1"/>
          <p:nvPr/>
        </p:nvSpPr>
        <p:spPr>
          <a:xfrm>
            <a:off x="7882200" y="100080"/>
            <a:ext cx="1935720" cy="729360"/>
          </a:xfrm>
          <a:prstGeom prst="rect">
            <a:avLst/>
          </a:prstGeom>
          <a:solidFill>
            <a:srgbClr val="cccccc"/>
          </a:solidFill>
          <a:ln w="0">
            <a:solidFill>
              <a:srgbClr val="000000"/>
            </a:solidFill>
          </a:ln>
        </p:spPr>
        <p:txBody>
          <a:bodyPr wrap="none" lIns="90000" rIns="90000" tIns="0" bIns="0" anchor="ctr" anchorCtr="1">
            <a:spAutoFit/>
          </a:bodyPr>
          <a:p>
            <a:pPr algn="r"/>
            <a:r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Avenir Next Condensed"/>
              </a:rPr>
              <a:t>See Adrián’s presention in</a:t>
            </a:r>
            <a:br>
              <a:rPr sz="1400"/>
            </a:br>
            <a:r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Avenir Next Condensed"/>
              </a:rPr>
              <a:t>side SiW-ECAL meeting</a:t>
            </a:r>
            <a:endParaRPr b="0" lang="en-GB" sz="1400" strike="noStrike" u="none">
              <a:solidFill>
                <a:srgbClr val="000000"/>
              </a:solidFill>
              <a:effectLst/>
              <a:uFillTx/>
              <a:latin typeface="Avenir Next Condensed"/>
            </a:endParaRPr>
          </a:p>
          <a:p>
            <a:pPr algn="r"/>
            <a:r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Avenir Next Condensed"/>
              </a:rPr>
              <a:t>for a complete overview</a:t>
            </a:r>
            <a:endParaRPr b="0" lang="en-GB" sz="1400" strike="noStrike" u="none">
              <a:solidFill>
                <a:srgbClr val="000000"/>
              </a:solidFill>
              <a:effectLst/>
              <a:uFillTx/>
              <a:latin typeface="Avenir Next Condensed"/>
            </a:endParaRPr>
          </a:p>
        </p:txBody>
      </p:sp>
      <p:pic>
        <p:nvPicPr>
          <p:cNvPr id="192" name="" descr=""/>
          <p:cNvPicPr/>
          <p:nvPr/>
        </p:nvPicPr>
        <p:blipFill>
          <a:blip r:embed="rId6"/>
          <a:stretch/>
        </p:blipFill>
        <p:spPr>
          <a:xfrm>
            <a:off x="5648760" y="3975480"/>
            <a:ext cx="2187720" cy="1625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DI2I IN2P3 DRD | SiW-ECAL | 04/03/2024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2877854-57D1-4004-BE92-921D623D9C4C}" type="slidenum">
              <a:t>6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>Vincent.Boudry@in2p3.fr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" descr=""/>
          <p:cNvPicPr/>
          <p:nvPr/>
        </p:nvPicPr>
        <p:blipFill>
          <a:blip r:embed="rId1"/>
          <a:stretch/>
        </p:blipFill>
        <p:spPr>
          <a:xfrm>
            <a:off x="3990240" y="2383920"/>
            <a:ext cx="2067120" cy="12016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94" name="" descr=""/>
          <p:cNvPicPr/>
          <p:nvPr/>
        </p:nvPicPr>
        <p:blipFill>
          <a:blip r:embed="rId2"/>
          <a:srcRect l="0" t="72032" r="0" b="0"/>
          <a:stretch/>
        </p:blipFill>
        <p:spPr>
          <a:xfrm>
            <a:off x="4622400" y="54360"/>
            <a:ext cx="5271120" cy="695160"/>
          </a:xfrm>
          <a:prstGeom prst="rect">
            <a:avLst/>
          </a:prstGeom>
          <a:noFill/>
          <a:ln w="0">
            <a:solidFill>
              <a:srgbClr val="e0e0e0"/>
            </a:solidFill>
          </a:ln>
          <a:effectLst>
            <a:outerShdw dist="152735" dir="2700000" blurRad="63360" rotWithShape="0">
              <a:srgbClr val="808080">
                <a:alpha val="50000"/>
              </a:srgbClr>
            </a:outerShdw>
          </a:effectLst>
        </p:spPr>
      </p:pic>
      <p:pic>
        <p:nvPicPr>
          <p:cNvPr id="195" name="" descr=""/>
          <p:cNvPicPr/>
          <p:nvPr/>
        </p:nvPicPr>
        <p:blipFill>
          <a:blip r:embed="rId3"/>
          <a:stretch/>
        </p:blipFill>
        <p:spPr>
          <a:xfrm>
            <a:off x="104760" y="1986840"/>
            <a:ext cx="3594600" cy="1835280"/>
          </a:xfrm>
          <a:prstGeom prst="rect">
            <a:avLst/>
          </a:prstGeom>
          <a:noFill/>
          <a:ln w="0">
            <a:solidFill>
              <a:srgbClr val="e0e0e0"/>
            </a:solidFill>
          </a:ln>
          <a:effectLst>
            <a:outerShdw dist="152735" dir="2700000" blurRad="63360" rotWithShape="0">
              <a:srgbClr val="808080">
                <a:alpha val="50000"/>
              </a:srgbClr>
            </a:outerShdw>
          </a:effectLst>
        </p:spPr>
      </p:pic>
      <p:pic>
        <p:nvPicPr>
          <p:cNvPr id="196" name="" descr=""/>
          <p:cNvPicPr/>
          <p:nvPr/>
        </p:nvPicPr>
        <p:blipFill>
          <a:blip r:embed="rId4"/>
          <a:stretch/>
        </p:blipFill>
        <p:spPr>
          <a:xfrm>
            <a:off x="6158520" y="1890000"/>
            <a:ext cx="3463560" cy="1775160"/>
          </a:xfrm>
          <a:prstGeom prst="rect">
            <a:avLst/>
          </a:prstGeom>
          <a:noFill/>
          <a:ln w="0">
            <a:solidFill>
              <a:srgbClr val="e0e0e0"/>
            </a:solidFill>
          </a:ln>
          <a:effectLst>
            <a:outerShdw dist="152735" dir="2700000" blurRad="63360" rotWithShape="0">
              <a:srgbClr val="808080">
                <a:alpha val="50000"/>
              </a:srgbClr>
            </a:outerShdw>
          </a:effectLst>
        </p:spPr>
      </p:pic>
      <p:pic>
        <p:nvPicPr>
          <p:cNvPr id="197" name="" descr=""/>
          <p:cNvPicPr/>
          <p:nvPr/>
        </p:nvPicPr>
        <p:blipFill>
          <a:blip r:embed="rId5"/>
          <a:stretch/>
        </p:blipFill>
        <p:spPr>
          <a:xfrm>
            <a:off x="7548840" y="592920"/>
            <a:ext cx="2284920" cy="1298520"/>
          </a:xfrm>
          <a:prstGeom prst="rect">
            <a:avLst/>
          </a:prstGeom>
          <a:noFill/>
          <a:ln w="0">
            <a:solidFill>
              <a:srgbClr val="e0e0e0"/>
            </a:solidFill>
          </a:ln>
          <a:effectLst>
            <a:outerShdw dist="152735" dir="2700000" blurRad="63360" rotWithShape="0">
              <a:srgbClr val="808080">
                <a:alpha val="50000"/>
              </a:srgbClr>
            </a:outerShdw>
          </a:effectLst>
        </p:spPr>
      </p:pic>
      <p:sp>
        <p:nvSpPr>
          <p:cNvPr id="198" name=""/>
          <p:cNvSpPr/>
          <p:nvPr/>
        </p:nvSpPr>
        <p:spPr>
          <a:xfrm flipV="1">
            <a:off x="3984480" y="1812960"/>
            <a:ext cx="1988640" cy="1940760"/>
          </a:xfrm>
          <a:custGeom>
            <a:avLst/>
            <a:gdLst>
              <a:gd name="textAreaLeft" fmla="*/ 0 w 1988640"/>
              <a:gd name="textAreaRight" fmla="*/ 1989000 w 1988640"/>
              <a:gd name="textAreaTop" fmla="*/ -360 h 1940760"/>
              <a:gd name="textAreaBottom" fmla="*/ 1940760 h 194076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16300" y="10800"/>
                </a:moveTo>
                <a:arcTo wR="5500" hR="5500" stAng="0" swAng="-12175068"/>
                <a:lnTo>
                  <a:pt x="853" y="15006"/>
                </a:lnTo>
                <a:arcTo wR="10800" hR="10800" stAng="9424932" swAng="12175068"/>
                <a:lnTo>
                  <a:pt x="24300" y="10800"/>
                </a:lnTo>
                <a:lnTo>
                  <a:pt x="18950" y="16150"/>
                </a:lnTo>
                <a:lnTo>
                  <a:pt x="13600" y="10800"/>
                </a:lnTo>
                <a:close/>
              </a:path>
            </a:pathLst>
          </a:custGeom>
          <a:solidFill>
            <a:srgbClr val="fdd835">
              <a:alpha val="50000"/>
            </a:srgbClr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99" name="" descr=""/>
          <p:cNvPicPr/>
          <p:nvPr/>
        </p:nvPicPr>
        <p:blipFill>
          <a:blip r:embed="rId6"/>
          <a:stretch/>
        </p:blipFill>
        <p:spPr>
          <a:xfrm>
            <a:off x="6050160" y="1988280"/>
            <a:ext cx="1575720" cy="185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00" name="" descr=""/>
          <p:cNvPicPr/>
          <p:nvPr/>
        </p:nvPicPr>
        <p:blipFill>
          <a:blip r:embed="rId7"/>
          <a:stretch/>
        </p:blipFill>
        <p:spPr>
          <a:xfrm rot="17998200">
            <a:off x="3335760" y="4313160"/>
            <a:ext cx="2279880" cy="154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01" name="" descr=""/>
          <p:cNvPicPr/>
          <p:nvPr/>
        </p:nvPicPr>
        <p:blipFill>
          <a:blip r:embed="rId8"/>
          <a:srcRect l="0" t="0" r="0" b="51272"/>
          <a:stretch/>
        </p:blipFill>
        <p:spPr>
          <a:xfrm>
            <a:off x="69840" y="809640"/>
            <a:ext cx="4736160" cy="1088640"/>
          </a:xfrm>
          <a:prstGeom prst="rect">
            <a:avLst/>
          </a:prstGeom>
          <a:noFill/>
          <a:ln w="0">
            <a:solidFill>
              <a:srgbClr val="e0e0e0"/>
            </a:solidFill>
          </a:ln>
          <a:effectLst>
            <a:outerShdw dist="152735" dir="2700000" blurRad="63360" rotWithShape="0">
              <a:srgbClr val="808080">
                <a:alpha val="50000"/>
              </a:srgbClr>
            </a:outerShdw>
          </a:effectLst>
        </p:spPr>
      </p:pic>
      <p:pic>
        <p:nvPicPr>
          <p:cNvPr id="202" name="" descr=""/>
          <p:cNvPicPr/>
          <p:nvPr/>
        </p:nvPicPr>
        <p:blipFill>
          <a:blip r:embed="rId9"/>
          <a:stretch/>
        </p:blipFill>
        <p:spPr>
          <a:xfrm>
            <a:off x="5517360" y="806400"/>
            <a:ext cx="1851120" cy="1137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03" name="" descr=""/>
          <p:cNvPicPr/>
          <p:nvPr/>
        </p:nvPicPr>
        <p:blipFill>
          <a:blip r:embed="rId10"/>
          <a:stretch/>
        </p:blipFill>
        <p:spPr>
          <a:xfrm>
            <a:off x="8344800" y="1393560"/>
            <a:ext cx="621360" cy="221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04" name="" descr=""/>
          <p:cNvPicPr/>
          <p:nvPr/>
        </p:nvPicPr>
        <p:blipFill>
          <a:blip r:embed="rId11"/>
          <a:stretch/>
        </p:blipFill>
        <p:spPr>
          <a:xfrm>
            <a:off x="5741280" y="716760"/>
            <a:ext cx="1141920" cy="232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05" name="" descr=""/>
          <p:cNvPicPr/>
          <p:nvPr/>
        </p:nvPicPr>
        <p:blipFill>
          <a:blip r:embed="rId12"/>
          <a:stretch/>
        </p:blipFill>
        <p:spPr>
          <a:xfrm>
            <a:off x="424800" y="3904920"/>
            <a:ext cx="3400200" cy="1655280"/>
          </a:xfrm>
          <a:prstGeom prst="rect">
            <a:avLst/>
          </a:prstGeom>
          <a:noFill/>
          <a:ln w="0">
            <a:solidFill>
              <a:srgbClr val="e0e0e0"/>
            </a:solidFill>
          </a:ln>
          <a:effectLst>
            <a:outerShdw dist="152735" dir="2700000" blurRad="63360" rotWithShape="0">
              <a:srgbClr val="808080">
                <a:alpha val="50000"/>
              </a:srgbClr>
            </a:outerShdw>
          </a:effectLst>
        </p:spPr>
      </p:pic>
      <p:pic>
        <p:nvPicPr>
          <p:cNvPr id="206" name="" descr=""/>
          <p:cNvPicPr/>
          <p:nvPr/>
        </p:nvPicPr>
        <p:blipFill>
          <a:blip r:embed="rId13"/>
          <a:stretch/>
        </p:blipFill>
        <p:spPr>
          <a:xfrm>
            <a:off x="49680" y="4058640"/>
            <a:ext cx="2356200" cy="2134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07" name="" descr=""/>
          <p:cNvPicPr/>
          <p:nvPr/>
        </p:nvPicPr>
        <p:blipFill>
          <a:blip r:embed="rId14"/>
          <a:stretch/>
        </p:blipFill>
        <p:spPr>
          <a:xfrm>
            <a:off x="4914720" y="3745080"/>
            <a:ext cx="4745520" cy="1739160"/>
          </a:xfrm>
          <a:prstGeom prst="rect">
            <a:avLst/>
          </a:prstGeom>
          <a:noFill/>
          <a:ln w="0">
            <a:solidFill>
              <a:srgbClr val="e0e0e0"/>
            </a:solidFill>
          </a:ln>
          <a:effectLst>
            <a:outerShdw dist="152735" dir="2700000" blurRad="63360" rotWithShape="0">
              <a:srgbClr val="808080">
                <a:alpha val="50000"/>
              </a:srgbClr>
            </a:outerShdw>
          </a:effectLst>
        </p:spPr>
      </p:pic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151200" y="270360"/>
            <a:ext cx="9810360" cy="40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r>
              <a:rPr b="1" lang="en-GB" sz="2700" strike="noStrike" u="none">
                <a:solidFill>
                  <a:srgbClr val="ffffff"/>
                </a:solidFill>
                <a:effectLst/>
                <a:uFillTx/>
                <a:latin typeface="Optima"/>
              </a:rPr>
              <a:t>ASU2025_001 + 002 (2025)</a:t>
            </a:r>
            <a:endParaRPr b="1" lang="en-GB" sz="2700" strike="noStrike" u="none">
              <a:solidFill>
                <a:srgbClr val="ffffff"/>
              </a:solidFill>
              <a:effectLst/>
              <a:uFillTx/>
              <a:latin typeface="Optima"/>
            </a:endParaRPr>
          </a:p>
        </p:txBody>
      </p:sp>
      <p:pic>
        <p:nvPicPr>
          <p:cNvPr id="209" name="" descr=""/>
          <p:cNvPicPr/>
          <p:nvPr/>
        </p:nvPicPr>
        <p:blipFill>
          <a:blip r:embed="rId15"/>
          <a:stretch/>
        </p:blipFill>
        <p:spPr>
          <a:xfrm>
            <a:off x="8357400" y="5072400"/>
            <a:ext cx="1083240" cy="289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DI2I IN2P3 DRD | SiW-ECAL | 04/03/2024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B15DAE1-A47D-4225-8148-7D3B693E22DF}" type="slidenum">
              <a:t>7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>Vincent.Boudry@in2p3.fr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151200" y="66600"/>
            <a:ext cx="9810360" cy="816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r>
              <a:rPr b="1" lang="en-GB" sz="2700" strike="noStrike" u="none">
                <a:solidFill>
                  <a:srgbClr val="ffffff"/>
                </a:solidFill>
                <a:effectLst/>
                <a:uFillTx/>
                <a:latin typeface="Optima"/>
              </a:rPr>
              <a:t>Commissioning:</a:t>
            </a:r>
            <a:br>
              <a:rPr sz="2700"/>
            </a:br>
            <a:r>
              <a:rPr b="1" lang="en-GB" sz="2700" strike="noStrike" u="none">
                <a:solidFill>
                  <a:srgbClr val="ffffff"/>
                </a:solidFill>
                <a:effectLst/>
                <a:uFillTx/>
                <a:latin typeface="Optima"/>
              </a:rPr>
              <a:t>Analogue Probes</a:t>
            </a:r>
            <a:endParaRPr b="1" lang="en-GB" sz="2700" strike="noStrike" u="none">
              <a:solidFill>
                <a:srgbClr val="ffffff"/>
              </a:solidFill>
              <a:effectLst/>
              <a:uFillTx/>
              <a:latin typeface="Optima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/>
          </p:nvPr>
        </p:nvSpPr>
        <p:spPr>
          <a:xfrm>
            <a:off x="145080" y="1189800"/>
            <a:ext cx="4777560" cy="408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035"/>
              </a:spcAft>
            </a:pPr>
            <a:r>
              <a:rPr b="1" lang="en-GB" sz="1800" strike="noStrike" u="none">
                <a:solidFill>
                  <a:srgbClr val="234173"/>
                </a:solidFill>
                <a:effectLst/>
                <a:uFillTx/>
                <a:latin typeface="Optima"/>
              </a:rPr>
              <a:t>Analogue Probes</a:t>
            </a:r>
            <a:endParaRPr b="1" lang="en-GB" sz="1800" strike="noStrike" u="none">
              <a:solidFill>
                <a:srgbClr val="234173"/>
              </a:solidFill>
              <a:effectLst/>
              <a:uFillTx/>
              <a:latin typeface="Optima"/>
            </a:endParaRPr>
          </a:p>
        </p:txBody>
      </p:sp>
      <p:sp>
        <p:nvSpPr>
          <p:cNvPr id="212" name="PlaceHolder 3"/>
          <p:cNvSpPr>
            <a:spLocks noGrp="1"/>
          </p:cNvSpPr>
          <p:nvPr>
            <p:ph/>
          </p:nvPr>
        </p:nvSpPr>
        <p:spPr>
          <a:xfrm>
            <a:off x="5162040" y="1189800"/>
            <a:ext cx="4777560" cy="408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035"/>
              </a:spcAft>
              <a:buNone/>
            </a:pPr>
            <a:endParaRPr b="1" lang="en-GB" sz="1800" strike="noStrike" u="none">
              <a:solidFill>
                <a:srgbClr val="234173"/>
              </a:solidFill>
              <a:effectLst/>
              <a:uFillTx/>
              <a:latin typeface="Optima"/>
            </a:endParaRPr>
          </a:p>
        </p:txBody>
      </p:sp>
      <p:pic>
        <p:nvPicPr>
          <p:cNvPr id="213" name="" descr=""/>
          <p:cNvPicPr/>
          <p:nvPr/>
        </p:nvPicPr>
        <p:blipFill>
          <a:blip r:embed="rId1"/>
          <a:stretch/>
        </p:blipFill>
        <p:spPr>
          <a:xfrm>
            <a:off x="246240" y="1528920"/>
            <a:ext cx="1765800" cy="1560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14" name="" descr=""/>
          <p:cNvPicPr/>
          <p:nvPr/>
        </p:nvPicPr>
        <p:blipFill>
          <a:blip r:embed="rId2"/>
          <a:stretch/>
        </p:blipFill>
        <p:spPr>
          <a:xfrm>
            <a:off x="264240" y="3239640"/>
            <a:ext cx="1763640" cy="15166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15" name=""/>
          <p:cNvSpPr txBox="1"/>
          <p:nvPr/>
        </p:nvSpPr>
        <p:spPr>
          <a:xfrm>
            <a:off x="139680" y="4799160"/>
            <a:ext cx="2198160" cy="487800"/>
          </a:xfrm>
          <a:prstGeom prst="rect">
            <a:avLst/>
          </a:prstGeom>
          <a:noFill/>
          <a:ln w="0">
            <a:noFill/>
          </a:ln>
        </p:spPr>
        <p:txBody>
          <a:bodyPr wrap="none" lIns="90000" rIns="90000" tIns="45000" bIns="45000" anchor="t">
            <a:spAutoFit/>
          </a:bodyPr>
          <a:p>
            <a:r>
              <a:rPr b="0" lang="fr-FR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1 value (LV, Channel, …) </a:t>
            </a:r>
            <a:br>
              <a:rPr sz="1400"/>
            </a:br>
            <a:r>
              <a:rPr b="0" lang="fr-FR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➞ common line</a:t>
            </a:r>
            <a:endParaRPr b="0" lang="fr-FR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16" name="" descr=""/>
          <p:cNvPicPr/>
          <p:nvPr/>
        </p:nvPicPr>
        <p:blipFill>
          <a:blip r:embed="rId3"/>
          <a:stretch/>
        </p:blipFill>
        <p:spPr>
          <a:xfrm>
            <a:off x="3056040" y="563040"/>
            <a:ext cx="4469760" cy="22510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17" name="" descr=""/>
          <p:cNvPicPr/>
          <p:nvPr/>
        </p:nvPicPr>
        <p:blipFill>
          <a:blip r:embed="rId4"/>
          <a:stretch/>
        </p:blipFill>
        <p:spPr>
          <a:xfrm>
            <a:off x="3214800" y="2980080"/>
            <a:ext cx="6283440" cy="2491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18" name=""/>
          <p:cNvSpPr txBox="1"/>
          <p:nvPr/>
        </p:nvSpPr>
        <p:spPr>
          <a:xfrm>
            <a:off x="8064360" y="100080"/>
            <a:ext cx="1940760" cy="729360"/>
          </a:xfrm>
          <a:prstGeom prst="rect">
            <a:avLst/>
          </a:prstGeom>
          <a:solidFill>
            <a:srgbClr val="cccccc"/>
          </a:solidFill>
          <a:ln w="0">
            <a:solidFill>
              <a:srgbClr val="000000"/>
            </a:solidFill>
          </a:ln>
        </p:spPr>
        <p:txBody>
          <a:bodyPr wrap="none" lIns="90000" rIns="90000" tIns="0" bIns="0" anchor="ctr" anchorCtr="1">
            <a:spAutoFit/>
          </a:bodyPr>
          <a:p>
            <a:pPr algn="r"/>
            <a:r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Avenir Next Condensed"/>
              </a:rPr>
              <a:t>See Roman’s presention in</a:t>
            </a:r>
            <a:br>
              <a:rPr sz="1400"/>
            </a:br>
            <a:r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Avenir Next Condensed"/>
              </a:rPr>
              <a:t>side SiW-ECAL meeting</a:t>
            </a:r>
            <a:endParaRPr b="0" lang="en-GB" sz="1400" strike="noStrike" u="none">
              <a:solidFill>
                <a:srgbClr val="000000"/>
              </a:solidFill>
              <a:effectLst/>
              <a:uFillTx/>
              <a:latin typeface="Avenir Next Condensed"/>
            </a:endParaRPr>
          </a:p>
          <a:p>
            <a:pPr algn="r"/>
            <a:r>
              <a:rPr b="0" lang="en-GB" sz="1400" strike="noStrike" u="none">
                <a:solidFill>
                  <a:srgbClr val="000000"/>
                </a:solidFill>
                <a:effectLst/>
                <a:uFillTx/>
                <a:latin typeface="Avenir Next Condensed"/>
              </a:rPr>
              <a:t>for a complete overview</a:t>
            </a:r>
            <a:endParaRPr b="0" lang="en-GB" sz="1400" strike="noStrike" u="none">
              <a:solidFill>
                <a:srgbClr val="000000"/>
              </a:solidFill>
              <a:effectLst/>
              <a:uFillTx/>
              <a:latin typeface="Avenir Next Condensed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DI2I IN2P3 DRD | SiW-ECAL | 04/03/2024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6591D18-C0C8-43DF-B31C-EEE0CDCB55A7}" type="slidenum">
              <a:t>8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>Vincent.Boudry@in2p3.fr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151200" y="77760"/>
            <a:ext cx="9810360" cy="79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r>
              <a:rPr b="1" lang="en-GB" sz="2700" strike="noStrike" u="none">
                <a:solidFill>
                  <a:srgbClr val="ffffff"/>
                </a:solidFill>
                <a:effectLst/>
                <a:uFillTx/>
                <a:latin typeface="Optima"/>
              </a:rPr>
              <a:t>Commissioning: </a:t>
            </a:r>
            <a:r>
              <a:rPr b="1" lang="en-GB" sz="2700" strike="noStrike" u="none" baseline="33000">
                <a:solidFill>
                  <a:srgbClr val="ffffff"/>
                </a:solidFill>
                <a:effectLst/>
                <a:uFillTx/>
                <a:latin typeface="Optima"/>
              </a:rPr>
              <a:t>90</a:t>
            </a:r>
            <a:r>
              <a:rPr b="1" lang="en-GB" sz="2700" strike="noStrike" u="none">
                <a:solidFill>
                  <a:srgbClr val="ffffff"/>
                </a:solidFill>
                <a:effectLst/>
                <a:uFillTx/>
                <a:latin typeface="Optima"/>
              </a:rPr>
              <a:t>Sr </a:t>
            </a:r>
            <a:endParaRPr b="1" lang="en-GB" sz="2700" strike="noStrike" u="none">
              <a:solidFill>
                <a:srgbClr val="ffffff"/>
              </a:solidFill>
              <a:effectLst/>
              <a:uFillTx/>
              <a:latin typeface="Optima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/>
          </p:nvPr>
        </p:nvSpPr>
        <p:spPr>
          <a:xfrm>
            <a:off x="145080" y="1189800"/>
            <a:ext cx="3023640" cy="408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Aft>
                <a:spcPts val="1035"/>
              </a:spcAft>
            </a:pPr>
            <a:r>
              <a:rPr b="1" lang="en-GB" sz="1800" strike="noStrike" u="none">
                <a:solidFill>
                  <a:srgbClr val="234173"/>
                </a:solidFill>
                <a:effectLst/>
                <a:uFillTx/>
                <a:latin typeface="Optima"/>
              </a:rPr>
              <a:t>Tests made one week </a:t>
            </a:r>
            <a:endParaRPr b="1" lang="en-GB" sz="1800" strike="noStrike" u="none">
              <a:solidFill>
                <a:srgbClr val="234173"/>
              </a:solidFill>
              <a:effectLst/>
              <a:uFillTx/>
              <a:latin typeface="Optima"/>
            </a:endParaRPr>
          </a:p>
          <a:p>
            <a:pPr indent="0">
              <a:spcAft>
                <a:spcPts val="1035"/>
              </a:spcAft>
              <a:buNone/>
            </a:pPr>
            <a:r>
              <a:rPr b="1" lang="en-GB" sz="1800" strike="noStrike" u="none">
                <a:solidFill>
                  <a:srgbClr val="234173"/>
                </a:solidFill>
                <a:effectLst/>
                <a:uFillTx/>
                <a:latin typeface="Optima"/>
              </a:rPr>
              <a:t>before BT at DESY </a:t>
            </a:r>
            <a:endParaRPr b="1" lang="en-GB" sz="1800" strike="noStrike" u="none">
              <a:solidFill>
                <a:srgbClr val="234173"/>
              </a:solidFill>
              <a:effectLst/>
              <a:uFillTx/>
              <a:latin typeface="Optima"/>
            </a:endParaRPr>
          </a:p>
          <a:p>
            <a:pPr indent="0">
              <a:spcAft>
                <a:spcPts val="1035"/>
              </a:spcAft>
              <a:buNone/>
            </a:pPr>
            <a:r>
              <a:rPr b="1" lang="en-GB" sz="1800" strike="noStrike" u="none">
                <a:solidFill>
                  <a:srgbClr val="234173"/>
                </a:solidFill>
                <a:effectLst/>
                <a:uFillTx/>
                <a:latin typeface="Optima"/>
              </a:rPr>
              <a:t> </a:t>
            </a:r>
            <a:endParaRPr b="1" lang="en-GB" sz="1800" strike="noStrike" u="none">
              <a:solidFill>
                <a:srgbClr val="234173"/>
              </a:solidFill>
              <a:effectLst/>
              <a:uFillTx/>
              <a:latin typeface="Optima"/>
            </a:endParaRPr>
          </a:p>
          <a:p>
            <a:pPr indent="0">
              <a:spcAft>
                <a:spcPts val="1035"/>
              </a:spcAft>
            </a:pPr>
            <a:r>
              <a:rPr b="1" lang="en-GB" sz="1800" strike="noStrike" u="none">
                <a:solidFill>
                  <a:srgbClr val="234173"/>
                </a:solidFill>
                <a:effectLst/>
                <a:uFillTx/>
                <a:latin typeface="Optima"/>
              </a:rPr>
              <a:t>Beam test reports:</a:t>
            </a:r>
            <a:endParaRPr b="1" lang="en-GB" sz="1800" strike="noStrike" u="none">
              <a:solidFill>
                <a:srgbClr val="234173"/>
              </a:solidFill>
              <a:effectLst/>
              <a:uFillTx/>
              <a:latin typeface="Optima"/>
            </a:endParaRPr>
          </a:p>
          <a:p>
            <a:pPr lvl="1" marL="432000" indent="-216000">
              <a:spcAft>
                <a:spcPts val="842"/>
              </a:spcAft>
              <a:buClr>
                <a:srgbClr val="000000"/>
              </a:buClr>
              <a:buFont typeface="Times New Roman"/>
              <a:buChar char="–"/>
            </a:pPr>
            <a:r>
              <a:rPr b="0" lang="en-GB" sz="1650" strike="noStrike" u="none">
                <a:solidFill>
                  <a:srgbClr val="0084d1"/>
                </a:solidFill>
                <a:effectLst/>
                <a:uFillTx/>
                <a:latin typeface="Optima"/>
              </a:rPr>
              <a:t>See (next) Yukun’s presentation</a:t>
            </a:r>
            <a:endParaRPr b="0" lang="en-GB" sz="1650" strike="noStrike" u="none">
              <a:solidFill>
                <a:srgbClr val="0084d1"/>
              </a:solidFill>
              <a:effectLst/>
              <a:uFillTx/>
              <a:latin typeface="Optima"/>
            </a:endParaRPr>
          </a:p>
          <a:p>
            <a:pPr indent="0">
              <a:spcAft>
                <a:spcPts val="1035"/>
              </a:spcAft>
              <a:buNone/>
            </a:pPr>
            <a:r>
              <a:rPr b="1" lang="en-GB" sz="1800" strike="noStrike" u="none">
                <a:solidFill>
                  <a:srgbClr val="234173"/>
                </a:solidFill>
                <a:effectLst/>
                <a:uFillTx/>
                <a:latin typeface="Optima"/>
              </a:rPr>
              <a:t> </a:t>
            </a:r>
            <a:endParaRPr b="1" lang="en-GB" sz="1800" strike="noStrike" u="none">
              <a:solidFill>
                <a:srgbClr val="234173"/>
              </a:solidFill>
              <a:effectLst/>
              <a:uFillTx/>
              <a:latin typeface="Optima"/>
            </a:endParaRPr>
          </a:p>
        </p:txBody>
      </p:sp>
      <p:pic>
        <p:nvPicPr>
          <p:cNvPr id="221" name="" descr=""/>
          <p:cNvPicPr/>
          <p:nvPr/>
        </p:nvPicPr>
        <p:blipFill>
          <a:blip r:embed="rId1"/>
          <a:srcRect l="0" t="34163" r="0" b="8641"/>
          <a:stretch/>
        </p:blipFill>
        <p:spPr>
          <a:xfrm>
            <a:off x="3762720" y="165960"/>
            <a:ext cx="6062400" cy="1924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22" name=""/>
          <p:cNvSpPr/>
          <p:nvPr/>
        </p:nvSpPr>
        <p:spPr>
          <a:xfrm flipV="1">
            <a:off x="6670080" y="1045440"/>
            <a:ext cx="237600" cy="2376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gradFill rotWithShape="0">
            <a:gsLst>
              <a:gs pos="0">
                <a:srgbClr val="f44336"/>
              </a:gs>
              <a:gs pos="100000">
                <a:srgbClr val="000000"/>
              </a:gs>
            </a:gsLst>
            <a:path path="rect">
              <a:fillToRect l="50000" t="50000" r="50000" b="50000"/>
            </a:path>
          </a:gra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fr-F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23" name="" descr=""/>
          <p:cNvPicPr/>
          <p:nvPr/>
        </p:nvPicPr>
        <p:blipFill>
          <a:blip r:embed="rId2"/>
          <a:stretch/>
        </p:blipFill>
        <p:spPr>
          <a:xfrm>
            <a:off x="3222360" y="2129760"/>
            <a:ext cx="6551280" cy="3335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24" name="" descr=""/>
          <p:cNvPicPr/>
          <p:nvPr/>
        </p:nvPicPr>
        <p:blipFill>
          <a:blip r:embed="rId3"/>
          <a:stretch/>
        </p:blipFill>
        <p:spPr>
          <a:xfrm>
            <a:off x="5299560" y="233640"/>
            <a:ext cx="4450320" cy="227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DI2I IN2P3 DRD | SiW-ECAL | 04/03/2024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7EE14C5-8BE1-471E-A55A-C4E9D955E360}" type="slidenum">
              <a:t>9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>Vincent.Boudry@in2p3.fr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MyAida-2019-12</Template>
  <TotalTime>791</TotalTime>
  <Application>LibreOffice/25.2.2.2$MacOSX_AARCH64 LibreOffice_project/7370d4be9e3cf6031a51beef54ff3bda878e3fac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2025-03-25T13:32:44Z</dcterms:created>
  <dc:creator>Vincent Boudry</dc:creator>
  <dc:description/>
  <dc:language>en-GB</dc:language>
  <cp:lastModifiedBy>Vincent Boudry</cp:lastModifiedBy>
  <dcterms:modified xsi:type="dcterms:W3CDTF">2025-04-01T22:14:19Z</dcterms:modified>
  <cp:revision>30</cp:revision>
  <dc:subject/>
  <dc:title>MyAida-2019-12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fo 1">
    <vt:lpwstr/>
  </property>
  <property fmtid="{D5CDD505-2E9C-101B-9397-08002B2CF9AE}" pid="3" name="Info 2">
    <vt:lpwstr/>
  </property>
  <property fmtid="{D5CDD505-2E9C-101B-9397-08002B2CF9AE}" pid="4" name="Info 3">
    <vt:lpwstr/>
  </property>
  <property fmtid="{D5CDD505-2E9C-101B-9397-08002B2CF9AE}" pid="5" name="Info 4">
    <vt:lpwstr/>
  </property>
</Properties>
</file>