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8" r:id="rId4"/>
    <p:sldId id="266" r:id="rId5"/>
    <p:sldId id="267" r:id="rId6"/>
    <p:sldId id="264" r:id="rId7"/>
    <p:sldId id="265" r:id="rId8"/>
    <p:sldId id="261" r:id="rId9"/>
    <p:sldId id="260" r:id="rId10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C137"/>
    <a:srgbClr val="1B3C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25A75F-AD8B-486F-A0EA-177300CDB388}" v="2" dt="2025-01-10T08:13:42.7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57" d="100"/>
          <a:sy n="57" d="100"/>
        </p:scale>
        <p:origin x="9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istian Pira" userId="7124120c-9f6d-49e9-b601-7d0d6e76e5f5" providerId="ADAL" clId="{444009FE-5509-4706-813B-B7DCB8EC944F}"/>
    <pc:docChg chg="modSld">
      <pc:chgData name="Cristian Pira" userId="7124120c-9f6d-49e9-b601-7d0d6e76e5f5" providerId="ADAL" clId="{444009FE-5509-4706-813B-B7DCB8EC944F}" dt="2025-01-10T09:08:46.214" v="52" actId="20577"/>
      <pc:docMkLst>
        <pc:docMk/>
      </pc:docMkLst>
      <pc:sldChg chg="modSp mod">
        <pc:chgData name="Cristian Pira" userId="7124120c-9f6d-49e9-b601-7d0d6e76e5f5" providerId="ADAL" clId="{444009FE-5509-4706-813B-B7DCB8EC944F}" dt="2025-01-10T09:08:46.214" v="52" actId="20577"/>
        <pc:sldMkLst>
          <pc:docMk/>
          <pc:sldMk cId="4058446731" sldId="267"/>
        </pc:sldMkLst>
        <pc:spChg chg="mod">
          <ac:chgData name="Cristian Pira" userId="7124120c-9f6d-49e9-b601-7d0d6e76e5f5" providerId="ADAL" clId="{444009FE-5509-4706-813B-B7DCB8EC944F}" dt="2025-01-10T09:08:46.214" v="52" actId="20577"/>
          <ac:spMkLst>
            <pc:docMk/>
            <pc:sldMk cId="4058446731" sldId="267"/>
            <ac:spMk id="10" creationId="{ADF918F6-7C24-43FF-41EA-A0E87E449BBF}"/>
          </ac:spMkLst>
        </pc:spChg>
      </pc:sldChg>
    </pc:docChg>
  </pc:docChgLst>
  <pc:docChgLst>
    <pc:chgData name="Cristian Pira" userId="7124120c-9f6d-49e9-b601-7d0d6e76e5f5" providerId="ADAL" clId="{5F25A75F-AD8B-486F-A0EA-177300CDB388}"/>
    <pc:docChg chg="undo custSel addSld delSld modSld">
      <pc:chgData name="Cristian Pira" userId="7124120c-9f6d-49e9-b601-7d0d6e76e5f5" providerId="ADAL" clId="{5F25A75F-AD8B-486F-A0EA-177300CDB388}" dt="2025-01-10T08:14:27.542" v="566" actId="207"/>
      <pc:docMkLst>
        <pc:docMk/>
      </pc:docMkLst>
      <pc:sldChg chg="addSp modSp mod">
        <pc:chgData name="Cristian Pira" userId="7124120c-9f6d-49e9-b601-7d0d6e76e5f5" providerId="ADAL" clId="{5F25A75F-AD8B-486F-A0EA-177300CDB388}" dt="2025-01-10T08:14:27.542" v="566" actId="207"/>
        <pc:sldMkLst>
          <pc:docMk/>
          <pc:sldMk cId="1948054017" sldId="256"/>
        </pc:sldMkLst>
        <pc:spChg chg="add mod">
          <ac:chgData name="Cristian Pira" userId="7124120c-9f6d-49e9-b601-7d0d6e76e5f5" providerId="ADAL" clId="{5F25A75F-AD8B-486F-A0EA-177300CDB388}" dt="2025-01-10T08:14:27.542" v="566" actId="207"/>
          <ac:spMkLst>
            <pc:docMk/>
            <pc:sldMk cId="1948054017" sldId="256"/>
            <ac:spMk id="2" creationId="{D57F0D17-8572-5ED0-D9EE-EEC7150AA3F7}"/>
          </ac:spMkLst>
        </pc:spChg>
      </pc:sldChg>
      <pc:sldChg chg="addSp delSp modSp mod">
        <pc:chgData name="Cristian Pira" userId="7124120c-9f6d-49e9-b601-7d0d6e76e5f5" providerId="ADAL" clId="{5F25A75F-AD8B-486F-A0EA-177300CDB388}" dt="2025-01-10T08:09:23.574" v="522" actId="14100"/>
        <pc:sldMkLst>
          <pc:docMk/>
          <pc:sldMk cId="805759446" sldId="257"/>
        </pc:sldMkLst>
        <pc:spChg chg="del mod">
          <ac:chgData name="Cristian Pira" userId="7124120c-9f6d-49e9-b601-7d0d6e76e5f5" providerId="ADAL" clId="{5F25A75F-AD8B-486F-A0EA-177300CDB388}" dt="2025-01-10T08:06:32.679" v="334" actId="478"/>
          <ac:spMkLst>
            <pc:docMk/>
            <pc:sldMk cId="805759446" sldId="257"/>
            <ac:spMk id="2" creationId="{0C8571ED-0A64-6332-0E0A-EFF81F8812E7}"/>
          </ac:spMkLst>
        </pc:spChg>
        <pc:spChg chg="mod">
          <ac:chgData name="Cristian Pira" userId="7124120c-9f6d-49e9-b601-7d0d6e76e5f5" providerId="ADAL" clId="{5F25A75F-AD8B-486F-A0EA-177300CDB388}" dt="2025-01-10T08:06:29.238" v="333" actId="20577"/>
          <ac:spMkLst>
            <pc:docMk/>
            <pc:sldMk cId="805759446" sldId="257"/>
            <ac:spMk id="4" creationId="{51EC8C43-06E0-C825-13E4-F8DEB374FF58}"/>
          </ac:spMkLst>
        </pc:spChg>
        <pc:spChg chg="add del mod">
          <ac:chgData name="Cristian Pira" userId="7124120c-9f6d-49e9-b601-7d0d6e76e5f5" providerId="ADAL" clId="{5F25A75F-AD8B-486F-A0EA-177300CDB388}" dt="2025-01-10T08:07:04.854" v="336" actId="478"/>
          <ac:spMkLst>
            <pc:docMk/>
            <pc:sldMk cId="805759446" sldId="257"/>
            <ac:spMk id="6" creationId="{55F8CB31-9144-44F9-4D5F-62BBE937FF6E}"/>
          </ac:spMkLst>
        </pc:spChg>
        <pc:spChg chg="mod">
          <ac:chgData name="Cristian Pira" userId="7124120c-9f6d-49e9-b601-7d0d6e76e5f5" providerId="ADAL" clId="{5F25A75F-AD8B-486F-A0EA-177300CDB388}" dt="2025-01-10T08:09:23.574" v="522" actId="14100"/>
          <ac:spMkLst>
            <pc:docMk/>
            <pc:sldMk cId="805759446" sldId="257"/>
            <ac:spMk id="12" creationId="{3EEAF8E4-3302-68BE-95B7-D6E53CBD2751}"/>
          </ac:spMkLst>
        </pc:spChg>
      </pc:sldChg>
      <pc:sldChg chg="addSp delSp modSp mod">
        <pc:chgData name="Cristian Pira" userId="7124120c-9f6d-49e9-b601-7d0d6e76e5f5" providerId="ADAL" clId="{5F25A75F-AD8B-486F-A0EA-177300CDB388}" dt="2025-01-10T08:01:32.333" v="253" actId="1076"/>
        <pc:sldMkLst>
          <pc:docMk/>
          <pc:sldMk cId="113694278" sldId="260"/>
        </pc:sldMkLst>
        <pc:spChg chg="mod">
          <ac:chgData name="Cristian Pira" userId="7124120c-9f6d-49e9-b601-7d0d6e76e5f5" providerId="ADAL" clId="{5F25A75F-AD8B-486F-A0EA-177300CDB388}" dt="2025-01-10T08:01:26.609" v="252" actId="1076"/>
          <ac:spMkLst>
            <pc:docMk/>
            <pc:sldMk cId="113694278" sldId="260"/>
            <ac:spMk id="16" creationId="{4D912882-AECD-5754-A283-715AE96F254B}"/>
          </ac:spMkLst>
        </pc:spChg>
        <pc:spChg chg="mod">
          <ac:chgData name="Cristian Pira" userId="7124120c-9f6d-49e9-b601-7d0d6e76e5f5" providerId="ADAL" clId="{5F25A75F-AD8B-486F-A0EA-177300CDB388}" dt="2025-01-10T08:01:32.333" v="253" actId="1076"/>
          <ac:spMkLst>
            <pc:docMk/>
            <pc:sldMk cId="113694278" sldId="260"/>
            <ac:spMk id="63" creationId="{36D4CB47-E751-C915-315E-EB087037652A}"/>
          </ac:spMkLst>
        </pc:spChg>
        <pc:graphicFrameChg chg="add del mod modGraphic">
          <ac:chgData name="Cristian Pira" userId="7124120c-9f6d-49e9-b601-7d0d6e76e5f5" providerId="ADAL" clId="{5F25A75F-AD8B-486F-A0EA-177300CDB388}" dt="2025-01-10T08:01:23.582" v="251" actId="478"/>
          <ac:graphicFrameMkLst>
            <pc:docMk/>
            <pc:sldMk cId="113694278" sldId="260"/>
            <ac:graphicFrameMk id="17" creationId="{754ABEA7-8118-B507-B435-E2F3EAA394B3}"/>
          </ac:graphicFrameMkLst>
        </pc:graphicFrameChg>
        <pc:cxnChg chg="mod">
          <ac:chgData name="Cristian Pira" userId="7124120c-9f6d-49e9-b601-7d0d6e76e5f5" providerId="ADAL" clId="{5F25A75F-AD8B-486F-A0EA-177300CDB388}" dt="2025-01-10T08:01:20.595" v="250" actId="1076"/>
          <ac:cxnSpMkLst>
            <pc:docMk/>
            <pc:sldMk cId="113694278" sldId="260"/>
            <ac:cxnSpMk id="26" creationId="{BB5C3EAA-2095-AC08-09E9-8C14E8B37DBF}"/>
          </ac:cxnSpMkLst>
        </pc:cxnChg>
      </pc:sldChg>
      <pc:sldChg chg="modSp mod">
        <pc:chgData name="Cristian Pira" userId="7124120c-9f6d-49e9-b601-7d0d6e76e5f5" providerId="ADAL" clId="{5F25A75F-AD8B-486F-A0EA-177300CDB388}" dt="2025-01-10T08:05:08.014" v="293" actId="20577"/>
        <pc:sldMkLst>
          <pc:docMk/>
          <pc:sldMk cId="1885118218" sldId="261"/>
        </pc:sldMkLst>
        <pc:spChg chg="mod">
          <ac:chgData name="Cristian Pira" userId="7124120c-9f6d-49e9-b601-7d0d6e76e5f5" providerId="ADAL" clId="{5F25A75F-AD8B-486F-A0EA-177300CDB388}" dt="2025-01-10T08:05:08.014" v="293" actId="20577"/>
          <ac:spMkLst>
            <pc:docMk/>
            <pc:sldMk cId="1885118218" sldId="261"/>
            <ac:spMk id="3" creationId="{188CEBC5-A4E5-C462-96AE-7A60DB009CC4}"/>
          </ac:spMkLst>
        </pc:spChg>
      </pc:sldChg>
      <pc:sldChg chg="modSp mod">
        <pc:chgData name="Cristian Pira" userId="7124120c-9f6d-49e9-b601-7d0d6e76e5f5" providerId="ADAL" clId="{5F25A75F-AD8B-486F-A0EA-177300CDB388}" dt="2025-01-10T08:10:12.401" v="524" actId="114"/>
        <pc:sldMkLst>
          <pc:docMk/>
          <pc:sldMk cId="1110947768" sldId="264"/>
        </pc:sldMkLst>
        <pc:spChg chg="mod">
          <ac:chgData name="Cristian Pira" userId="7124120c-9f6d-49e9-b601-7d0d6e76e5f5" providerId="ADAL" clId="{5F25A75F-AD8B-486F-A0EA-177300CDB388}" dt="2025-01-10T08:10:12.401" v="524" actId="114"/>
          <ac:spMkLst>
            <pc:docMk/>
            <pc:sldMk cId="1110947768" sldId="264"/>
            <ac:spMk id="10" creationId="{DEE39337-C231-3038-B12A-19929E5D679A}"/>
          </ac:spMkLst>
        </pc:spChg>
      </pc:sldChg>
      <pc:sldChg chg="modSp mod">
        <pc:chgData name="Cristian Pira" userId="7124120c-9f6d-49e9-b601-7d0d6e76e5f5" providerId="ADAL" clId="{5F25A75F-AD8B-486F-A0EA-177300CDB388}" dt="2025-01-10T08:10:21.223" v="526" actId="114"/>
        <pc:sldMkLst>
          <pc:docMk/>
          <pc:sldMk cId="1676879091" sldId="265"/>
        </pc:sldMkLst>
        <pc:spChg chg="mod">
          <ac:chgData name="Cristian Pira" userId="7124120c-9f6d-49e9-b601-7d0d6e76e5f5" providerId="ADAL" clId="{5F25A75F-AD8B-486F-A0EA-177300CDB388}" dt="2025-01-10T08:10:21.223" v="526" actId="114"/>
          <ac:spMkLst>
            <pc:docMk/>
            <pc:sldMk cId="1676879091" sldId="265"/>
            <ac:spMk id="10" creationId="{6B067D67-DF47-CB91-D533-77CDEADF0BAA}"/>
          </ac:spMkLst>
        </pc:spChg>
        <pc:picChg chg="mod">
          <ac:chgData name="Cristian Pira" userId="7124120c-9f6d-49e9-b601-7d0d6e76e5f5" providerId="ADAL" clId="{5F25A75F-AD8B-486F-A0EA-177300CDB388}" dt="2025-01-10T07:58:31.962" v="227" actId="1076"/>
          <ac:picMkLst>
            <pc:docMk/>
            <pc:sldMk cId="1676879091" sldId="265"/>
            <ac:picMk id="3" creationId="{D0126D5B-A49D-486D-7687-CF1DD7098E70}"/>
          </ac:picMkLst>
        </pc:picChg>
      </pc:sldChg>
      <pc:sldChg chg="modSp mod">
        <pc:chgData name="Cristian Pira" userId="7124120c-9f6d-49e9-b601-7d0d6e76e5f5" providerId="ADAL" clId="{5F25A75F-AD8B-486F-A0EA-177300CDB388}" dt="2025-01-10T07:57:27.760" v="221" actId="20577"/>
        <pc:sldMkLst>
          <pc:docMk/>
          <pc:sldMk cId="1718116360" sldId="266"/>
        </pc:sldMkLst>
        <pc:spChg chg="mod">
          <ac:chgData name="Cristian Pira" userId="7124120c-9f6d-49e9-b601-7d0d6e76e5f5" providerId="ADAL" clId="{5F25A75F-AD8B-486F-A0EA-177300CDB388}" dt="2025-01-10T07:57:27.760" v="221" actId="20577"/>
          <ac:spMkLst>
            <pc:docMk/>
            <pc:sldMk cId="1718116360" sldId="266"/>
            <ac:spMk id="3" creationId="{B665B9DD-8E9A-AC37-033C-2FF197B0CC00}"/>
          </ac:spMkLst>
        </pc:spChg>
        <pc:spChg chg="mod">
          <ac:chgData name="Cristian Pira" userId="7124120c-9f6d-49e9-b601-7d0d6e76e5f5" providerId="ADAL" clId="{5F25A75F-AD8B-486F-A0EA-177300CDB388}" dt="2025-01-10T07:47:49.038" v="2" actId="1076"/>
          <ac:spMkLst>
            <pc:docMk/>
            <pc:sldMk cId="1718116360" sldId="266"/>
            <ac:spMk id="7" creationId="{DA1CC349-7CB2-48DE-67BD-394C151BCE49}"/>
          </ac:spMkLst>
        </pc:spChg>
        <pc:picChg chg="mod">
          <ac:chgData name="Cristian Pira" userId="7124120c-9f6d-49e9-b601-7d0d6e76e5f5" providerId="ADAL" clId="{5F25A75F-AD8B-486F-A0EA-177300CDB388}" dt="2025-01-10T07:47:46.135" v="1" actId="14100"/>
          <ac:picMkLst>
            <pc:docMk/>
            <pc:sldMk cId="1718116360" sldId="266"/>
            <ac:picMk id="9" creationId="{2C77A941-73DB-8EA0-4722-1B23D5D19A90}"/>
          </ac:picMkLst>
        </pc:picChg>
      </pc:sldChg>
      <pc:sldChg chg="modSp mod">
        <pc:chgData name="Cristian Pira" userId="7124120c-9f6d-49e9-b601-7d0d6e76e5f5" providerId="ADAL" clId="{5F25A75F-AD8B-486F-A0EA-177300CDB388}" dt="2025-01-10T08:10:07.479" v="523" actId="114"/>
        <pc:sldMkLst>
          <pc:docMk/>
          <pc:sldMk cId="4058446731" sldId="267"/>
        </pc:sldMkLst>
        <pc:spChg chg="mod">
          <ac:chgData name="Cristian Pira" userId="7124120c-9f6d-49e9-b601-7d0d6e76e5f5" providerId="ADAL" clId="{5F25A75F-AD8B-486F-A0EA-177300CDB388}" dt="2025-01-10T08:10:07.479" v="523" actId="114"/>
          <ac:spMkLst>
            <pc:docMk/>
            <pc:sldMk cId="4058446731" sldId="267"/>
            <ac:spMk id="10" creationId="{ADF918F6-7C24-43FF-41EA-A0E87E449BBF}"/>
          </ac:spMkLst>
        </pc:spChg>
        <pc:picChg chg="mod">
          <ac:chgData name="Cristian Pira" userId="7124120c-9f6d-49e9-b601-7d0d6e76e5f5" providerId="ADAL" clId="{5F25A75F-AD8B-486F-A0EA-177300CDB388}" dt="2025-01-10T07:54:50.549" v="194" actId="1076"/>
          <ac:picMkLst>
            <pc:docMk/>
            <pc:sldMk cId="4058446731" sldId="267"/>
            <ac:picMk id="3" creationId="{8653D90B-A00A-573C-3E5F-001DF016B74C}"/>
          </ac:picMkLst>
        </pc:picChg>
        <pc:picChg chg="mod">
          <ac:chgData name="Cristian Pira" userId="7124120c-9f6d-49e9-b601-7d0d6e76e5f5" providerId="ADAL" clId="{5F25A75F-AD8B-486F-A0EA-177300CDB388}" dt="2025-01-10T07:54:49.130" v="193" actId="1076"/>
          <ac:picMkLst>
            <pc:docMk/>
            <pc:sldMk cId="4058446731" sldId="267"/>
            <ac:picMk id="7" creationId="{BF31247B-E571-1632-C2D7-37219E4B177E}"/>
          </ac:picMkLst>
        </pc:picChg>
      </pc:sldChg>
      <pc:sldChg chg="add">
        <pc:chgData name="Cristian Pira" userId="7124120c-9f6d-49e9-b601-7d0d6e76e5f5" providerId="ADAL" clId="{5F25A75F-AD8B-486F-A0EA-177300CDB388}" dt="2025-01-10T08:06:04.830" v="300" actId="2890"/>
        <pc:sldMkLst>
          <pc:docMk/>
          <pc:sldMk cId="1072905190" sldId="268"/>
        </pc:sldMkLst>
      </pc:sldChg>
      <pc:sldChg chg="add del">
        <pc:chgData name="Cristian Pira" userId="7124120c-9f6d-49e9-b601-7d0d6e76e5f5" providerId="ADAL" clId="{5F25A75F-AD8B-486F-A0EA-177300CDB388}" dt="2025-01-10T08:06:01.489" v="299" actId="2890"/>
        <pc:sldMkLst>
          <pc:docMk/>
          <pc:sldMk cId="2106658399" sldId="268"/>
        </pc:sldMkLst>
      </pc:sldChg>
      <pc:sldChg chg="new del">
        <pc:chgData name="Cristian Pira" userId="7124120c-9f6d-49e9-b601-7d0d6e76e5f5" providerId="ADAL" clId="{5F25A75F-AD8B-486F-A0EA-177300CDB388}" dt="2025-01-10T08:05:51.951" v="297" actId="680"/>
        <pc:sldMkLst>
          <pc:docMk/>
          <pc:sldMk cId="2792623760" sldId="268"/>
        </pc:sldMkLst>
      </pc:sldChg>
      <pc:sldChg chg="new del">
        <pc:chgData name="Cristian Pira" userId="7124120c-9f6d-49e9-b601-7d0d6e76e5f5" providerId="ADAL" clId="{5F25A75F-AD8B-486F-A0EA-177300CDB388}" dt="2025-01-10T08:05:47.423" v="295" actId="680"/>
        <pc:sldMkLst>
          <pc:docMk/>
          <pc:sldMk cId="3209745450" sldId="26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37046-E1F9-487A-8D55-B693099AB241}" type="datetimeFigureOut">
              <a:rPr lang="it-IT" smtClean="0"/>
              <a:t>10/01/2025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16854E-A5C4-48A3-B308-BB70AF886B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9995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6854E-A5C4-48A3-B308-BB70AF886B1D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9222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07F07-5018-B520-783B-FE0457BCD9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C53577-5D47-3462-F508-230E0253F3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8CF65-E206-3105-4673-F13885629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398E-FCB8-1146-8DE5-39712756FA2F}" type="datetimeFigureOut">
              <a:rPr lang="en-BE" smtClean="0"/>
              <a:t>01/10/2025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07C72-387F-907B-1702-431F21C0B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FC383-9E28-9304-354E-F80FB06F5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‹N›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28983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D793C-A8B3-F264-6E40-84278DCA4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39B46-D290-3902-DD95-AA1FB158F3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55E12-F97D-3D20-4013-D3B2FE30D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398E-FCB8-1146-8DE5-39712756FA2F}" type="datetimeFigureOut">
              <a:rPr lang="en-BE" smtClean="0"/>
              <a:t>01/10/2025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874DB-5421-9EDD-37D6-425B69833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3B1D9-3620-1F4F-9C12-E5D29B3B1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‹N›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06517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E89427-BD9A-4F90-8507-D5461D4AF4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9B218D-F119-D88B-04E0-282E532EA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7B9E0-E1C5-E090-5BF8-E23ECA443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398E-FCB8-1146-8DE5-39712756FA2F}" type="datetimeFigureOut">
              <a:rPr lang="en-BE" smtClean="0"/>
              <a:t>01/10/2025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248BD-AC9E-EF27-8724-4A261C549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BBEFC-60B4-A86B-4F5D-EE50B6706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‹N›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314535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DDCCF-00D4-57C0-AB86-DD97CBF26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01350-A3CE-F72C-EF66-224EE8E3E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2717E-3498-D1DF-0749-E719A0490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398E-FCB8-1146-8DE5-39712756FA2F}" type="datetimeFigureOut">
              <a:rPr lang="en-BE" smtClean="0"/>
              <a:t>01/10/2025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0EF9F-8597-7B89-712F-614543F54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C8415-5616-E9EF-A04C-AB58C2E8A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‹N›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6086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A5CA1-B7CB-D1FB-EC76-E686072A2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376EC-3A6A-627D-FB8C-389BD638A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D9367-1A65-3258-265C-9FE90DFE5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398E-FCB8-1146-8DE5-39712756FA2F}" type="datetimeFigureOut">
              <a:rPr lang="en-BE" smtClean="0"/>
              <a:t>01/10/2025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80604-377F-6192-4D4E-AC24A6380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C9CB9-597A-78E3-CFBC-A159B8328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‹N›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351950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58BA3-0492-6F74-9BF6-52E8ECDE3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413EA-68CD-9D88-D79C-CC6ED21EC1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519449-C536-4F9E-2D95-193291798F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2D753B-EBAF-B53A-074D-76FB47A9C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398E-FCB8-1146-8DE5-39712756FA2F}" type="datetimeFigureOut">
              <a:rPr lang="en-BE" smtClean="0"/>
              <a:t>01/10/2025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B5475B-BCCD-BF1D-D454-48E8BAEE8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A81B7A-9A7C-4BC7-ADE6-79554484D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‹N›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302570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64811-F649-1A18-8152-2E898C3CB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96928-3DA8-37D0-D51A-B823CED2E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D67FC4-6803-2A31-FB6C-F5659A25A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3C89C4-348E-5F39-4668-34D6F57A0F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B8D285-7AB1-D934-D1C7-35BD769227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36D4F4-1072-1534-5192-D3D0EB786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398E-FCB8-1146-8DE5-39712756FA2F}" type="datetimeFigureOut">
              <a:rPr lang="en-BE" smtClean="0"/>
              <a:t>01/10/2025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F9E71C-2B25-C35F-F2C4-0647C5575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FE4384-78B5-0145-4AD6-E159AB04C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‹N›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15391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15D05-BAE5-24E8-3A9C-14C3A7F70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9ECEF6-D795-F1A5-DDBC-8D98B55B5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398E-FCB8-1146-8DE5-39712756FA2F}" type="datetimeFigureOut">
              <a:rPr lang="en-BE" smtClean="0"/>
              <a:t>01/10/2025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4890-38CA-0ACB-1B4F-A5F9405A0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674416-B7D1-C64F-6B7E-D5252B22C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‹N›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508629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045E28-5069-3021-3A48-8D87E4177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398E-FCB8-1146-8DE5-39712756FA2F}" type="datetimeFigureOut">
              <a:rPr lang="en-BE" smtClean="0"/>
              <a:t>01/10/2025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999B63-1C5E-64D7-EE4C-E6CB25003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717FB-888C-F1BE-37C5-F04D21D1E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‹N›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45387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692FD-FA4F-1B23-9EA8-98A91CDBF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74534-C607-4610-550D-E549332B6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BEA254-A469-DD5E-6D80-44BC37540F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BB67E5-EFEF-17F0-5AB1-5E8DF97BF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398E-FCB8-1146-8DE5-39712756FA2F}" type="datetimeFigureOut">
              <a:rPr lang="en-BE" smtClean="0"/>
              <a:t>01/10/2025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BEDB6C-8CB1-00F0-9658-BA9847DD8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C09C59-5D4A-0616-191D-C163C2AA1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‹N›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63079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D37EC-0CB8-5C20-0D9F-EF2B8B705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59592B-AE95-C702-A091-81C5DD7C83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6C0F8F-A3A7-5386-A2CD-26017DDBA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6BDF64-7321-18FA-3A8A-151C61B25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398E-FCB8-1146-8DE5-39712756FA2F}" type="datetimeFigureOut">
              <a:rPr lang="en-BE" smtClean="0"/>
              <a:t>01/10/2025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7279B-A4DF-B23E-FBF6-E1F5762D1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9E326F-A5DE-61B2-FC62-436888296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‹N›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971190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C02FC6-B683-24E9-4CF3-ACB65B9C3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788781-C4E4-8F07-B445-0FCB66126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871DA-F3C2-ACC9-0954-A50279EA34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9A398E-FCB8-1146-8DE5-39712756FA2F}" type="datetimeFigureOut">
              <a:rPr lang="en-BE" smtClean="0"/>
              <a:t>01/10/2025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F7E01-A745-BFC4-1A5F-98305C39C6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CC3E3-36ED-4099-6586-23175595E3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68FCCF-9A80-B240-8D85-84F960565AFA}" type="slidenum">
              <a:rPr lang="en-BE" smtClean="0"/>
              <a:t>‹N›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174937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genda.infn.it/event/40107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vents.hifis.net/event/1875/" TargetMode="External"/><Relationship Id="rId5" Type="http://schemas.openxmlformats.org/officeDocument/2006/relationships/hyperlink" Target="https://indico.cern.ch/event/1437516/" TargetMode="External"/><Relationship Id="rId4" Type="http://schemas.openxmlformats.org/officeDocument/2006/relationships/hyperlink" Target="https://indico.cern.ch/event/1357302/sessions/528505/#2024041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0BBB2F10-FAEB-D3CF-A535-57FAB197B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838" y="378848"/>
            <a:ext cx="3609024" cy="113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CFD807-6BFA-5F75-585F-038BB87B589A}"/>
              </a:ext>
            </a:extLst>
          </p:cNvPr>
          <p:cNvSpPr txBox="1"/>
          <p:nvPr/>
        </p:nvSpPr>
        <p:spPr>
          <a:xfrm>
            <a:off x="3910655" y="226449"/>
            <a:ext cx="72192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400" b="1" dirty="0">
                <a:solidFill>
                  <a:schemeClr val="bg2">
                    <a:lumMod val="50000"/>
                  </a:schemeClr>
                </a:solidFill>
              </a:rPr>
              <a:t>WP</a:t>
            </a:r>
            <a:r>
              <a:rPr lang="it-IT" sz="2400" b="1" dirty="0">
                <a:solidFill>
                  <a:schemeClr val="bg2">
                    <a:lumMod val="50000"/>
                  </a:schemeClr>
                </a:solidFill>
              </a:rPr>
              <a:t>3</a:t>
            </a:r>
            <a:r>
              <a:rPr lang="en-BE" sz="2400" b="1" dirty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Nb</a:t>
            </a:r>
            <a:r>
              <a:rPr lang="en-US" sz="2400" b="1" baseline="-25000" dirty="0">
                <a:solidFill>
                  <a:schemeClr val="bg2">
                    <a:lumMod val="50000"/>
                  </a:schemeClr>
                </a:solidFill>
              </a:rPr>
              <a:t>3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Sn on Cu films for 4.2K cavity operation</a:t>
            </a:r>
          </a:p>
          <a:p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/>
                <a:ea typeface="ＭＳ Ｐゴシック" charset="0"/>
              </a:rPr>
              <a:t>INFN, CEA, HZB,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libri"/>
                <a:ea typeface="ＭＳ Ｐゴシック" charset="0"/>
              </a:rPr>
              <a:t>UKRI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Calibri"/>
              <a:ea typeface="ＭＳ Ｐゴシック" charset="0"/>
            </a:endParaRPr>
          </a:p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libri"/>
                <a:ea typeface="ＭＳ Ｐゴシック" charset="0"/>
              </a:rPr>
              <a:t>Convener: Cristian Pira (INFN), Deputy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/>
                <a:ea typeface="ＭＳ Ｐゴシック" charset="0"/>
              </a:rPr>
              <a:t>O. Malyshev (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libri"/>
                <a:ea typeface="ＭＳ Ｐゴシック" charset="0"/>
              </a:rPr>
              <a:t>UKRI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/>
                <a:ea typeface="ＭＳ Ｐゴシック" charset="0"/>
              </a:rPr>
              <a:t>)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Calibri"/>
              <a:ea typeface="ＭＳ Ｐゴシック" charset="0"/>
            </a:endParaRPr>
          </a:p>
          <a:p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/>
                <a:ea typeface="ＭＳ Ｐゴシック" charset="0"/>
              </a:rPr>
              <a:t>Main contacts with other partners:</a:t>
            </a:r>
          </a:p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libri"/>
                <a:ea typeface="ＭＳ Ｐゴシック" charset="0"/>
              </a:rPr>
              <a:t>T.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/>
                <a:ea typeface="ＭＳ Ｐゴシック" charset="0"/>
              </a:rPr>
              <a:t>Proslier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/>
                <a:ea typeface="ＭＳ Ｐゴシック" charset="0"/>
              </a:rPr>
              <a:t> (CEA)</a:t>
            </a:r>
            <a:r>
              <a:rPr lang="it-IT" b="1" noProof="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/>
                <a:ea typeface="ＭＳ Ｐゴシック" charset="0"/>
              </a:rPr>
              <a:t>O.Kugeler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/>
                <a:ea typeface="ＭＳ Ｐゴシック" charset="0"/>
              </a:rPr>
              <a:t> (HZB), O. Malyshev (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libri"/>
                <a:ea typeface="ＭＳ Ｐゴシック" charset="0"/>
              </a:rPr>
              <a:t>UKRI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/>
                <a:ea typeface="ＭＳ Ｐゴシック" charset="0"/>
              </a:rPr>
              <a:t>), R.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/>
                <a:ea typeface="ＭＳ Ｐゴシック" charset="0"/>
              </a:rPr>
              <a:t>Valizadeh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/>
                <a:ea typeface="ＭＳ Ｐゴシック" charset="0"/>
              </a:rPr>
              <a:t> (UKRI)</a:t>
            </a:r>
            <a:endParaRPr lang="en-BE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F84323-17F1-884D-6FDE-73259D549291}"/>
              </a:ext>
            </a:extLst>
          </p:cNvPr>
          <p:cNvSpPr txBox="1"/>
          <p:nvPr/>
        </p:nvSpPr>
        <p:spPr>
          <a:xfrm>
            <a:off x="381000" y="1800168"/>
            <a:ext cx="11811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dirty="0">
                <a:effectLst/>
              </a:rPr>
              <a:t>Task 3.1: Coordination of R&amp;D on SC Cavities – M1-M48</a:t>
            </a:r>
            <a:endParaRPr lang="en-GB" sz="1600" b="1" dirty="0">
              <a:effectLst/>
            </a:endParaRPr>
          </a:p>
          <a:p>
            <a:r>
              <a:rPr lang="en-GB" sz="1600" i="1" dirty="0">
                <a:effectLst/>
              </a:rPr>
              <a:t>• General coordination by INFN.</a:t>
            </a:r>
          </a:p>
          <a:p>
            <a:r>
              <a:rPr lang="en-GB" sz="1600" b="1" i="1" dirty="0">
                <a:effectLst/>
              </a:rPr>
              <a:t>Task 3.2: Flux Trapping – M1-M32</a:t>
            </a:r>
            <a:endParaRPr lang="en-GB" sz="1600" b="1" dirty="0">
              <a:effectLst/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sz="1600" i="1" dirty="0">
                <a:effectLst/>
              </a:rPr>
              <a:t>Explore new coating parameters for planar samples and small resonators to minimize flux trapping in SC A15 films.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sz="1600" i="1" dirty="0">
                <a:effectLst/>
              </a:rPr>
              <a:t>Upgrade the STFC choke cavity and the HZB QPR to support detailed flux trapping analyses of coated SC films.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sz="1600" i="1" dirty="0">
                <a:effectLst/>
                <a:cs typeface="Helvetica" panose="020B0604020202020204" pitchFamily="34" charset="0"/>
              </a:rPr>
              <a:t>Characterize trapped flux, flux viscosity and the interaction with the RF field with SC A15 films in small resonators and planar samples with the upgraded systems.</a:t>
            </a:r>
          </a:p>
          <a:p>
            <a:r>
              <a:rPr lang="en-US" sz="1600" b="1" i="1" dirty="0">
                <a:cs typeface="Helvetica" panose="020B0604020202020204" pitchFamily="34" charset="0"/>
              </a:rPr>
              <a:t>Task 3.3: RF Tunability – M1-M32</a:t>
            </a:r>
          </a:p>
          <a:p>
            <a:r>
              <a:rPr lang="en-US" sz="1600" i="1" dirty="0">
                <a:cs typeface="Helvetica" panose="020B0604020202020204" pitchFamily="34" charset="0"/>
              </a:rPr>
              <a:t>• Explore new coating parameters on planar samples and resonators to enhance the mechanical strength in SC A15 films.</a:t>
            </a:r>
          </a:p>
          <a:p>
            <a:r>
              <a:rPr lang="en-US" sz="1600" i="1" dirty="0">
                <a:cs typeface="Helvetica" panose="020B0604020202020204" pitchFamily="34" charset="0"/>
              </a:rPr>
              <a:t>• Mechanical film-stability tests with planar samples.</a:t>
            </a:r>
          </a:p>
          <a:p>
            <a:r>
              <a:rPr lang="en-US" sz="1600" i="1" dirty="0">
                <a:cs typeface="Helvetica" panose="020B0604020202020204" pitchFamily="34" charset="0"/>
              </a:rPr>
              <a:t>• Build cavity tuning system and perform vertical cryo-tests of coated cavities to explore RF  performance limits and acceptable tuning without incurring film damage.</a:t>
            </a:r>
          </a:p>
          <a:p>
            <a:r>
              <a:rPr lang="en-US" sz="1600" i="1" dirty="0">
                <a:cs typeface="Helvetica" panose="020B0604020202020204" pitchFamily="34" charset="0"/>
              </a:rPr>
              <a:t>• Devise cavity tuning schemes for Nb3Sn cavities fulfilling the required tuning parameters while  taking into account the constraints of Nb3Sn. The implementation of FE-FRT to assist will be  considered.</a:t>
            </a:r>
          </a:p>
          <a:p>
            <a:r>
              <a:rPr lang="en-US" sz="1600" b="1" i="1" dirty="0">
                <a:cs typeface="Helvetica" panose="020B0604020202020204" pitchFamily="34" charset="0"/>
              </a:rPr>
              <a:t>Task 3.4: Adaptative layers – M1-M40</a:t>
            </a:r>
          </a:p>
          <a:p>
            <a:r>
              <a:rPr lang="en-US" sz="1600" i="1" dirty="0">
                <a:cs typeface="Helvetica" panose="020B0604020202020204" pitchFamily="34" charset="0"/>
              </a:rPr>
              <a:t>• Develop adaptative layers by atomic layer deposition on Cu that are stable up to 650 °C.</a:t>
            </a:r>
          </a:p>
          <a:p>
            <a:r>
              <a:rPr lang="en-US" sz="1600" i="1" dirty="0">
                <a:cs typeface="Helvetica" panose="020B0604020202020204" pitchFamily="34" charset="0"/>
              </a:rPr>
              <a:t>• Compare performance Nb3Sn on Cu with and without adaptive layers on planar samples and QPR.</a:t>
            </a:r>
          </a:p>
          <a:p>
            <a:r>
              <a:rPr lang="en-US" sz="1600" b="1" i="1" dirty="0">
                <a:cs typeface="Helvetica" panose="020B0604020202020204" pitchFamily="34" charset="0"/>
              </a:rPr>
              <a:t>Task 3.5: Working Cavity @4.2 K – M1-M48</a:t>
            </a:r>
          </a:p>
          <a:p>
            <a:r>
              <a:rPr lang="en-US" sz="1600" i="1" dirty="0">
                <a:cs typeface="Helvetica" panose="020B0604020202020204" pitchFamily="34" charset="0"/>
              </a:rPr>
              <a:t>• Improve I.FAST 1.3-GHz superconducting coating recipe based on Tasks 3.2-3.4 results.</a:t>
            </a:r>
          </a:p>
          <a:p>
            <a:r>
              <a:rPr lang="en-US" sz="1600" i="1" dirty="0">
                <a:cs typeface="Helvetica" panose="020B0604020202020204" pitchFamily="34" charset="0"/>
              </a:rPr>
              <a:t>• Prepare 1.3-GHz thin film cavities with an optimized coating recipe.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D57F0D17-8572-5ED0-D9EE-EEC7150AA3F7}"/>
              </a:ext>
            </a:extLst>
          </p:cNvPr>
          <p:cNvSpPr txBox="1"/>
          <p:nvPr/>
        </p:nvSpPr>
        <p:spPr>
          <a:xfrm>
            <a:off x="302948" y="106306"/>
            <a:ext cx="3225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A4C137"/>
                </a:solidFill>
              </a:rPr>
              <a:t>Steering Committee </a:t>
            </a:r>
            <a:r>
              <a:rPr lang="it-IT" b="1" dirty="0" err="1">
                <a:solidFill>
                  <a:srgbClr val="A4C137"/>
                </a:solidFill>
              </a:rPr>
              <a:t>Jan</a:t>
            </a:r>
            <a:r>
              <a:rPr lang="it-IT" b="1" dirty="0">
                <a:solidFill>
                  <a:srgbClr val="A4C137"/>
                </a:solidFill>
              </a:rPr>
              <a:t> 2025</a:t>
            </a:r>
            <a:endParaRPr lang="en-BE" b="1" dirty="0">
              <a:solidFill>
                <a:srgbClr val="A4C1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054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EC8C43-06E0-C825-13E4-F8DEB374FF58}"/>
              </a:ext>
            </a:extLst>
          </p:cNvPr>
          <p:cNvSpPr txBox="1"/>
          <p:nvPr/>
        </p:nvSpPr>
        <p:spPr>
          <a:xfrm>
            <a:off x="3418115" y="315684"/>
            <a:ext cx="364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400" b="1" dirty="0">
                <a:solidFill>
                  <a:srgbClr val="002060"/>
                </a:solidFill>
              </a:rPr>
              <a:t>WP</a:t>
            </a:r>
            <a:r>
              <a:rPr lang="it-IT" sz="2400" b="1" dirty="0">
                <a:solidFill>
                  <a:srgbClr val="002060"/>
                </a:solidFill>
              </a:rPr>
              <a:t>3</a:t>
            </a:r>
            <a:r>
              <a:rPr lang="en-BE" sz="2400" b="1" dirty="0">
                <a:solidFill>
                  <a:srgbClr val="002060"/>
                </a:solidFill>
              </a:rPr>
              <a:t> – </a:t>
            </a:r>
            <a:r>
              <a:rPr lang="it-IT" sz="2400" b="1" dirty="0">
                <a:solidFill>
                  <a:srgbClr val="002060"/>
                </a:solidFill>
              </a:rPr>
              <a:t>SRF</a:t>
            </a:r>
            <a:r>
              <a:rPr lang="en-BE" sz="2400" b="1" dirty="0">
                <a:solidFill>
                  <a:srgbClr val="002060"/>
                </a:solidFill>
              </a:rPr>
              <a:t>:</a:t>
            </a:r>
            <a:r>
              <a:rPr lang="en-BE" sz="2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it-IT" sz="2400" b="1" dirty="0">
                <a:solidFill>
                  <a:schemeClr val="bg2">
                    <a:lumMod val="50000"/>
                  </a:schemeClr>
                </a:solidFill>
              </a:rPr>
              <a:t>Color Legend</a:t>
            </a:r>
            <a:endParaRPr lang="en-BE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1709803E-6E12-BAB9-0C4A-5169DA776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EEAF8E4-3302-68BE-95B7-D6E53CBD2751}"/>
              </a:ext>
            </a:extLst>
          </p:cNvPr>
          <p:cNvSpPr txBox="1"/>
          <p:nvPr/>
        </p:nvSpPr>
        <p:spPr>
          <a:xfrm>
            <a:off x="838201" y="2146422"/>
            <a:ext cx="72517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1B3C70"/>
                </a:solidFill>
              </a:rPr>
              <a:t>Blue: old notes</a:t>
            </a:r>
          </a:p>
          <a:p>
            <a:pPr marL="0" indent="0" algn="l">
              <a:buNone/>
            </a:pPr>
            <a:endParaRPr lang="en-US" sz="2400" b="1" i="0" u="none" strike="noStrike" baseline="0" dirty="0">
              <a:solidFill>
                <a:srgbClr val="1B3C70"/>
              </a:solidFill>
            </a:endParaRPr>
          </a:p>
          <a:p>
            <a:pPr marL="0" indent="0" algn="l">
              <a:buNone/>
            </a:pPr>
            <a:r>
              <a:rPr lang="en-US" sz="2400" i="1" dirty="0">
                <a:solidFill>
                  <a:srgbClr val="A4C137"/>
                </a:solidFill>
              </a:rPr>
              <a:t>Green italic: Previous Meeting Notes</a:t>
            </a:r>
            <a:endParaRPr lang="en-US" sz="2400" i="1" u="none" strike="noStrike" baseline="0" dirty="0">
              <a:solidFill>
                <a:srgbClr val="A4C137"/>
              </a:solidFill>
            </a:endParaRPr>
          </a:p>
          <a:p>
            <a:endParaRPr lang="it-IT" sz="2400" dirty="0">
              <a:solidFill>
                <a:srgbClr val="1B3C70"/>
              </a:solidFill>
            </a:endParaRPr>
          </a:p>
          <a:p>
            <a:r>
              <a:rPr lang="it-IT" sz="2400" b="1" i="0" u="none" strike="noStrike" baseline="0" dirty="0">
                <a:solidFill>
                  <a:srgbClr val="A4C137"/>
                </a:solidFill>
              </a:rPr>
              <a:t>Green </a:t>
            </a:r>
            <a:r>
              <a:rPr lang="it-IT" sz="2400" b="1" i="0" u="none" strike="noStrike" baseline="0" dirty="0" err="1">
                <a:solidFill>
                  <a:srgbClr val="A4C137"/>
                </a:solidFill>
              </a:rPr>
              <a:t>Bold</a:t>
            </a:r>
            <a:r>
              <a:rPr lang="it-IT" sz="2400" b="1" i="0" u="none" strike="noStrike" baseline="0" dirty="0">
                <a:solidFill>
                  <a:srgbClr val="A4C137"/>
                </a:solidFill>
              </a:rPr>
              <a:t>: New notes</a:t>
            </a:r>
          </a:p>
          <a:p>
            <a:endParaRPr lang="it-IT" sz="2400" dirty="0">
              <a:solidFill>
                <a:srgbClr val="A4C1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759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00D4F3-7AEC-CFD4-7FE7-0E588B9EF0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81E64FE-2548-E4FA-F579-D964F9FF9448}"/>
              </a:ext>
            </a:extLst>
          </p:cNvPr>
          <p:cNvSpPr txBox="1"/>
          <p:nvPr/>
        </p:nvSpPr>
        <p:spPr>
          <a:xfrm>
            <a:off x="3418115" y="315684"/>
            <a:ext cx="5662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400" b="1" dirty="0">
                <a:solidFill>
                  <a:srgbClr val="002060"/>
                </a:solidFill>
              </a:rPr>
              <a:t>WP</a:t>
            </a:r>
            <a:r>
              <a:rPr lang="it-IT" sz="2400" b="1" dirty="0">
                <a:solidFill>
                  <a:srgbClr val="002060"/>
                </a:solidFill>
              </a:rPr>
              <a:t>3</a:t>
            </a:r>
            <a:r>
              <a:rPr lang="en-BE" sz="2400" b="1" dirty="0">
                <a:solidFill>
                  <a:srgbClr val="002060"/>
                </a:solidFill>
              </a:rPr>
              <a:t> – </a:t>
            </a:r>
            <a:r>
              <a:rPr lang="it-IT" sz="2400" b="1" dirty="0">
                <a:solidFill>
                  <a:srgbClr val="002060"/>
                </a:solidFill>
              </a:rPr>
              <a:t>SRF</a:t>
            </a:r>
            <a:r>
              <a:rPr lang="en-BE" sz="2400" b="1" dirty="0">
                <a:solidFill>
                  <a:srgbClr val="002060"/>
                </a:solidFill>
              </a:rPr>
              <a:t>:</a:t>
            </a:r>
            <a:r>
              <a:rPr lang="en-BE" sz="2400" b="1" dirty="0">
                <a:solidFill>
                  <a:schemeClr val="bg2">
                    <a:lumMod val="50000"/>
                  </a:schemeClr>
                </a:solidFill>
              </a:rPr>
              <a:t> status/evolution of Task </a:t>
            </a:r>
            <a:r>
              <a:rPr lang="it-IT" sz="2400" b="1" dirty="0">
                <a:solidFill>
                  <a:schemeClr val="bg2">
                    <a:lumMod val="50000"/>
                  </a:schemeClr>
                </a:solidFill>
              </a:rPr>
              <a:t>3</a:t>
            </a:r>
            <a:r>
              <a:rPr lang="en-BE" sz="2400" b="1" dirty="0">
                <a:solidFill>
                  <a:schemeClr val="bg2">
                    <a:lumMod val="50000"/>
                  </a:schemeClr>
                </a:solidFill>
              </a:rPr>
              <a:t>.</a:t>
            </a:r>
            <a:r>
              <a:rPr lang="it-IT" sz="2400" b="1" dirty="0">
                <a:solidFill>
                  <a:schemeClr val="bg2">
                    <a:lumMod val="50000"/>
                  </a:schemeClr>
                </a:solidFill>
              </a:rPr>
              <a:t>1</a:t>
            </a:r>
            <a:endParaRPr lang="en-BE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A75EDDAA-D7D5-9C7C-CF31-35244E5D8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AF6B9CB1-20B2-4D9C-9D40-B6EE23264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4061"/>
            <a:ext cx="10515600" cy="62187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A4C137"/>
                </a:solidFill>
              </a:rPr>
              <a:t>Coordination </a:t>
            </a:r>
            <a:r>
              <a:rPr lang="en-US" sz="2400" dirty="0">
                <a:solidFill>
                  <a:srgbClr val="012556"/>
                </a:solidFill>
              </a:rPr>
              <a:t>(</a:t>
            </a:r>
            <a:r>
              <a:rPr lang="en-US" sz="2400" b="1" dirty="0">
                <a:solidFill>
                  <a:srgbClr val="012556"/>
                </a:solidFill>
              </a:rPr>
              <a:t>INFN</a:t>
            </a:r>
            <a:r>
              <a:rPr lang="en-US" sz="2400" dirty="0">
                <a:solidFill>
                  <a:srgbClr val="012556"/>
                </a:solidFill>
              </a:rPr>
              <a:t>, CEA, HZB, UKRI) </a:t>
            </a:r>
            <a:r>
              <a:rPr lang="en-US" sz="2400" i="1" dirty="0">
                <a:solidFill>
                  <a:srgbClr val="012556"/>
                </a:solidFill>
              </a:rPr>
              <a:t>– Cristian Pira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3B8649F-71A8-1E6F-1C73-56210D526280}"/>
              </a:ext>
            </a:extLst>
          </p:cNvPr>
          <p:cNvSpPr txBox="1"/>
          <p:nvPr/>
        </p:nvSpPr>
        <p:spPr>
          <a:xfrm>
            <a:off x="838200" y="2146422"/>
            <a:ext cx="1114936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2400" b="1" i="0" u="none" strike="noStrike" baseline="0" dirty="0">
                <a:solidFill>
                  <a:srgbClr val="A4C137"/>
                </a:solidFill>
              </a:rPr>
              <a:t>Status:</a:t>
            </a:r>
            <a:endParaRPr lang="en-US" sz="2400" b="1" i="0" u="none" strike="noStrike" baseline="0" dirty="0">
              <a:solidFill>
                <a:srgbClr val="1B3C70"/>
              </a:solidFill>
            </a:endParaRPr>
          </a:p>
          <a:p>
            <a:pPr marL="0" indent="0" algn="l">
              <a:buNone/>
            </a:pPr>
            <a:endParaRPr lang="en-US" sz="1800" b="1" i="0" u="none" strike="noStrike" baseline="0" dirty="0">
              <a:solidFill>
                <a:srgbClr val="1B3C70"/>
              </a:solidFill>
            </a:endParaRPr>
          </a:p>
          <a:p>
            <a:pPr marL="0" indent="0" algn="l">
              <a:buNone/>
            </a:pPr>
            <a:r>
              <a:rPr lang="en-US" sz="1800" b="1" i="0" u="none" strike="noStrike" baseline="0" dirty="0">
                <a:solidFill>
                  <a:srgbClr val="1B3C70"/>
                </a:solidFill>
              </a:rPr>
              <a:t>WP3 Meeting 01 -  Task leaders Pre-Kick-Off remote meeting on 21/02/2024</a:t>
            </a:r>
          </a:p>
          <a:p>
            <a:r>
              <a:rPr lang="it-IT" dirty="0">
                <a:solidFill>
                  <a:srgbClr val="1B3C7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https://agenda.infn.it/event/40107/</a:t>
            </a:r>
            <a:endParaRPr lang="it-IT" dirty="0">
              <a:solidFill>
                <a:srgbClr val="1B3C70"/>
              </a:solidFill>
            </a:endParaRPr>
          </a:p>
          <a:p>
            <a:endParaRPr lang="it-IT" sz="1800" b="1" i="0" u="none" strike="noStrike" baseline="0" dirty="0">
              <a:solidFill>
                <a:srgbClr val="A4C137"/>
              </a:solidFill>
            </a:endParaRPr>
          </a:p>
          <a:p>
            <a:r>
              <a:rPr lang="en-US" sz="1800" b="1" i="0" u="none" strike="noStrike" baseline="0" dirty="0">
                <a:solidFill>
                  <a:srgbClr val="1B3C70"/>
                </a:solidFill>
              </a:rPr>
              <a:t>WP3 Meeting 02 -  Kick-Off meeting in Paris (hybrid) on </a:t>
            </a:r>
            <a:r>
              <a:rPr lang="en-US" b="1" dirty="0">
                <a:solidFill>
                  <a:srgbClr val="1B3C70"/>
                </a:solidFill>
              </a:rPr>
              <a:t>16</a:t>
            </a:r>
            <a:r>
              <a:rPr lang="en-US" sz="1800" b="1" i="0" u="none" strike="noStrike" baseline="0" dirty="0">
                <a:solidFill>
                  <a:srgbClr val="1B3C70"/>
                </a:solidFill>
              </a:rPr>
              <a:t>/04/2024  (in collaboration with I.FAST WP9)</a:t>
            </a:r>
            <a:br>
              <a:rPr lang="en-US" sz="1800" b="1" i="0" u="none" strike="noStrike" baseline="0" dirty="0">
                <a:solidFill>
                  <a:srgbClr val="1B3C70"/>
                </a:solidFill>
              </a:rPr>
            </a:br>
            <a:r>
              <a:rPr lang="it-IT" dirty="0">
                <a:solidFill>
                  <a:srgbClr val="1B3C7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https://indico.cern.ch/event/1357302/sessions/528505/#20240416</a:t>
            </a:r>
            <a:endParaRPr lang="en-US" sz="1800" b="1" i="0" u="none" strike="noStrike" baseline="0" dirty="0">
              <a:solidFill>
                <a:srgbClr val="1B3C70"/>
              </a:solidFill>
            </a:endParaRPr>
          </a:p>
          <a:p>
            <a:endParaRPr lang="en-US" b="1" dirty="0">
              <a:solidFill>
                <a:srgbClr val="A4C137"/>
              </a:solidFill>
            </a:endParaRPr>
          </a:p>
          <a:p>
            <a:r>
              <a:rPr lang="en-US" sz="1800" b="1" i="0" u="none" strike="noStrike" baseline="0" dirty="0">
                <a:solidFill>
                  <a:srgbClr val="1B3C70"/>
                </a:solidFill>
              </a:rPr>
              <a:t>WP3 Meeting 03 -  Task Leaders remote meeting </a:t>
            </a:r>
            <a:r>
              <a:rPr lang="en-US" b="1" dirty="0">
                <a:solidFill>
                  <a:srgbClr val="1B3C70"/>
                </a:solidFill>
              </a:rPr>
              <a:t>on</a:t>
            </a:r>
            <a:r>
              <a:rPr lang="en-US" sz="1800" b="1" i="0" u="none" strike="noStrike" baseline="0" dirty="0">
                <a:solidFill>
                  <a:srgbClr val="1B3C70"/>
                </a:solidFill>
              </a:rPr>
              <a:t> 17/07/2024 (in collaboration with I.FAST WP9)</a:t>
            </a:r>
            <a:br>
              <a:rPr lang="en-US" sz="1800" b="1" i="0" u="none" strike="noStrike" baseline="0" dirty="0">
                <a:solidFill>
                  <a:srgbClr val="1B3C70"/>
                </a:solidFill>
              </a:rPr>
            </a:br>
            <a:r>
              <a:rPr lang="it-IT" dirty="0">
                <a:solidFill>
                  <a:srgbClr val="1B3C7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https://indico.cern.ch/event/1437516/</a:t>
            </a:r>
            <a:endParaRPr lang="it-IT" dirty="0">
              <a:solidFill>
                <a:srgbClr val="1B3C70"/>
              </a:solidFill>
            </a:endParaRPr>
          </a:p>
          <a:p>
            <a:endParaRPr lang="it-IT" sz="1800" b="1" i="0" u="none" strike="noStrike" baseline="0" dirty="0">
              <a:solidFill>
                <a:srgbClr val="1B3C70"/>
              </a:solidFill>
            </a:endParaRPr>
          </a:p>
          <a:p>
            <a:r>
              <a:rPr lang="en-US" sz="1800" b="1" i="0" u="none" strike="noStrike" baseline="0" dirty="0">
                <a:solidFill>
                  <a:srgbClr val="A4C137"/>
                </a:solidFill>
              </a:rPr>
              <a:t>WP3 Meeting 04 –  Hybrid meeting in Berlin on 02-03/12/2024 (in collaboration with I.FAST WP9)</a:t>
            </a:r>
          </a:p>
          <a:p>
            <a:r>
              <a:rPr lang="it-IT" dirty="0">
                <a:solidFill>
                  <a:srgbClr val="A4C137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https://events.hifis.net/event/1875/</a:t>
            </a:r>
            <a:endParaRPr lang="it-IT" dirty="0">
              <a:solidFill>
                <a:srgbClr val="A4C1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905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EC8C43-06E0-C825-13E4-F8DEB374FF58}"/>
              </a:ext>
            </a:extLst>
          </p:cNvPr>
          <p:cNvSpPr txBox="1"/>
          <p:nvPr/>
        </p:nvSpPr>
        <p:spPr>
          <a:xfrm>
            <a:off x="3418115" y="315684"/>
            <a:ext cx="5662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400" b="1" dirty="0">
                <a:solidFill>
                  <a:srgbClr val="002060"/>
                </a:solidFill>
              </a:rPr>
              <a:t>WP</a:t>
            </a:r>
            <a:r>
              <a:rPr lang="it-IT" sz="2400" b="1" dirty="0">
                <a:solidFill>
                  <a:srgbClr val="002060"/>
                </a:solidFill>
              </a:rPr>
              <a:t>3</a:t>
            </a:r>
            <a:r>
              <a:rPr lang="en-BE" sz="2400" b="1" dirty="0">
                <a:solidFill>
                  <a:srgbClr val="002060"/>
                </a:solidFill>
              </a:rPr>
              <a:t> – </a:t>
            </a:r>
            <a:r>
              <a:rPr lang="it-IT" sz="2400" b="1" dirty="0">
                <a:solidFill>
                  <a:srgbClr val="002060"/>
                </a:solidFill>
              </a:rPr>
              <a:t>SRF</a:t>
            </a:r>
            <a:r>
              <a:rPr lang="en-BE" sz="2400" b="1" dirty="0">
                <a:solidFill>
                  <a:srgbClr val="002060"/>
                </a:solidFill>
              </a:rPr>
              <a:t>:</a:t>
            </a:r>
            <a:r>
              <a:rPr lang="en-BE" sz="2400" b="1" dirty="0">
                <a:solidFill>
                  <a:schemeClr val="bg2">
                    <a:lumMod val="50000"/>
                  </a:schemeClr>
                </a:solidFill>
              </a:rPr>
              <a:t> status/evolution of Task </a:t>
            </a:r>
            <a:r>
              <a:rPr lang="it-IT" sz="2400" b="1" dirty="0">
                <a:solidFill>
                  <a:schemeClr val="bg2">
                    <a:lumMod val="50000"/>
                  </a:schemeClr>
                </a:solidFill>
              </a:rPr>
              <a:t>3</a:t>
            </a:r>
            <a:r>
              <a:rPr lang="en-BE" sz="2400" b="1" dirty="0">
                <a:solidFill>
                  <a:schemeClr val="bg2">
                    <a:lumMod val="50000"/>
                  </a:schemeClr>
                </a:solidFill>
              </a:rPr>
              <a:t>.2 </a:t>
            </a:r>
          </a:p>
        </p:txBody>
      </p:sp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1709803E-6E12-BAB9-0C4A-5169DA776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0C8571ED-0A64-6332-0E0A-EFF81F881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4062"/>
            <a:ext cx="10515600" cy="53703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A4C137"/>
                </a:solidFill>
              </a:rPr>
              <a:t>Flux Trapping </a:t>
            </a:r>
            <a:r>
              <a:rPr lang="en-US" sz="2400" dirty="0">
                <a:solidFill>
                  <a:srgbClr val="012556"/>
                </a:solidFill>
              </a:rPr>
              <a:t>(INFN, CEA, HZB, </a:t>
            </a:r>
            <a:r>
              <a:rPr lang="en-US" sz="2400" b="1" dirty="0">
                <a:solidFill>
                  <a:srgbClr val="012556"/>
                </a:solidFill>
              </a:rPr>
              <a:t>UKRI</a:t>
            </a:r>
            <a:r>
              <a:rPr lang="en-US" sz="2400" dirty="0">
                <a:solidFill>
                  <a:srgbClr val="012556"/>
                </a:solidFill>
              </a:rPr>
              <a:t>) </a:t>
            </a:r>
            <a:r>
              <a:rPr lang="en-US" sz="2400" i="1" dirty="0">
                <a:solidFill>
                  <a:srgbClr val="012556"/>
                </a:solidFill>
              </a:rPr>
              <a:t>– Oleg Malyshev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3F2D2C2-8A99-CE58-38AE-AE8AE1E796EF}"/>
              </a:ext>
            </a:extLst>
          </p:cNvPr>
          <p:cNvSpPr txBox="1"/>
          <p:nvPr/>
        </p:nvSpPr>
        <p:spPr>
          <a:xfrm>
            <a:off x="838200" y="1736210"/>
            <a:ext cx="1114936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1400" b="1" i="0" u="none" strike="noStrike" baseline="0" dirty="0">
                <a:solidFill>
                  <a:srgbClr val="1B3C70"/>
                </a:solidFill>
              </a:rPr>
              <a:t>Deliverable 3.2</a:t>
            </a:r>
            <a:r>
              <a:rPr lang="en-US" sz="1400" b="1" i="0" u="none" strike="noStrike" baseline="0" dirty="0"/>
              <a:t> </a:t>
            </a:r>
            <a:r>
              <a:rPr lang="en-US" sz="1400" b="0" i="0" u="none" strike="noStrike" baseline="0" dirty="0"/>
              <a:t>Flux trapping Report on flux dynamics study in Nb3Sn on Cu samples </a:t>
            </a:r>
            <a:r>
              <a:rPr lang="en-US" sz="1400" b="0" i="0" u="none" strike="noStrike" baseline="0" dirty="0">
                <a:solidFill>
                  <a:srgbClr val="A4C137"/>
                </a:solidFill>
              </a:rPr>
              <a:t>- </a:t>
            </a:r>
            <a:r>
              <a:rPr lang="en-US" sz="1400" b="0" i="1" u="none" strike="noStrike" baseline="0" dirty="0">
                <a:solidFill>
                  <a:srgbClr val="A4C137"/>
                </a:solidFill>
              </a:rPr>
              <a:t>HZB - Report </a:t>
            </a:r>
            <a:r>
              <a:rPr lang="en-US" sz="1400" b="0" i="1" u="none" strike="noStrike" baseline="0" dirty="0">
                <a:solidFill>
                  <a:srgbClr val="1B3C70"/>
                </a:solidFill>
              </a:rPr>
              <a:t>M30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5720DC8-6036-B96C-BE7B-8A2839FF2623}"/>
              </a:ext>
            </a:extLst>
          </p:cNvPr>
          <p:cNvSpPr txBox="1"/>
          <p:nvPr/>
        </p:nvSpPr>
        <p:spPr>
          <a:xfrm>
            <a:off x="838200" y="2087990"/>
            <a:ext cx="107702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1400" b="1" i="0" u="none" strike="noStrike" baseline="0" dirty="0">
                <a:solidFill>
                  <a:srgbClr val="1B3C70"/>
                </a:solidFill>
              </a:rPr>
              <a:t>Milestone 3.1</a:t>
            </a:r>
            <a:r>
              <a:rPr lang="en-US" sz="1400" b="1" i="0" u="none" strike="noStrike" baseline="0" dirty="0"/>
              <a:t> </a:t>
            </a:r>
            <a:r>
              <a:rPr lang="en-US" sz="1400" b="0" i="0" u="none" strike="noStrike" baseline="0" dirty="0"/>
              <a:t>Modification of choke cavity for flux trapping study </a:t>
            </a:r>
            <a:r>
              <a:rPr lang="en-US" sz="1400" b="0" i="0" u="none" strike="noStrike" baseline="0" dirty="0">
                <a:solidFill>
                  <a:srgbClr val="A4C137"/>
                </a:solidFill>
              </a:rPr>
              <a:t>- </a:t>
            </a:r>
            <a:r>
              <a:rPr lang="en-US" sz="1400" b="0" i="1" u="none" strike="noStrike" baseline="0" dirty="0">
                <a:solidFill>
                  <a:srgbClr val="A4C137"/>
                </a:solidFill>
              </a:rPr>
              <a:t>Engineering report </a:t>
            </a:r>
            <a:r>
              <a:rPr lang="en-US" sz="1400" b="0" i="1" u="none" strike="noStrike" baseline="0" dirty="0">
                <a:solidFill>
                  <a:srgbClr val="1B3C70"/>
                </a:solidFill>
              </a:rPr>
              <a:t>M12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665B9DD-8E9A-AC37-033C-2FF197B0CC00}"/>
              </a:ext>
            </a:extLst>
          </p:cNvPr>
          <p:cNvSpPr txBox="1"/>
          <p:nvPr/>
        </p:nvSpPr>
        <p:spPr>
          <a:xfrm>
            <a:off x="838200" y="2395767"/>
            <a:ext cx="10920211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2400" b="1" i="0" u="none" strike="noStrike" baseline="0" dirty="0">
                <a:solidFill>
                  <a:srgbClr val="A4C137"/>
                </a:solidFill>
              </a:rPr>
              <a:t>Status:</a:t>
            </a:r>
          </a:p>
          <a:p>
            <a:pPr marL="0" indent="0" algn="l">
              <a:buNone/>
            </a:pPr>
            <a:r>
              <a:rPr lang="en-US" sz="1600" b="1" u="sng" dirty="0">
                <a:solidFill>
                  <a:srgbClr val="A4C137"/>
                </a:solidFill>
              </a:rPr>
              <a:t>ON TRACK for Milestone 3.1 (UKRI)</a:t>
            </a:r>
            <a:endParaRPr lang="it-IT" sz="1600" b="1" i="0" u="sng" strike="noStrike" baseline="0" dirty="0"/>
          </a:p>
          <a:p>
            <a:pPr marL="0" indent="0" algn="l">
              <a:buNone/>
            </a:pPr>
            <a:endParaRPr lang="it-IT" sz="1000" b="1" i="0" u="none" strike="noStrike" baseline="0" dirty="0"/>
          </a:p>
          <a:p>
            <a:pPr marL="0" indent="0" algn="l">
              <a:buNone/>
            </a:pPr>
            <a:r>
              <a:rPr lang="it-IT" sz="1600" b="1" i="0" u="none" strike="noStrike" baseline="0" dirty="0">
                <a:solidFill>
                  <a:srgbClr val="1B3C70"/>
                </a:solidFill>
              </a:rPr>
              <a:t>At UKRI: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i="0" u="none" strike="noStrike" baseline="0" dirty="0">
                <a:solidFill>
                  <a:srgbClr val="1B3C70"/>
                </a:solidFill>
              </a:rPr>
              <a:t>A </a:t>
            </a:r>
            <a:r>
              <a:rPr lang="it-IT" sz="1600" i="0" u="none" strike="noStrike" baseline="0" dirty="0" err="1">
                <a:solidFill>
                  <a:srgbClr val="1B3C70"/>
                </a:solidFill>
              </a:rPr>
              <a:t>measurement</a:t>
            </a:r>
            <a:r>
              <a:rPr lang="it-IT" sz="1600" i="0" u="none" strike="noStrike" baseline="0" dirty="0">
                <a:solidFill>
                  <a:srgbClr val="1B3C70"/>
                </a:solidFill>
              </a:rPr>
              <a:t> facility </a:t>
            </a:r>
            <a:r>
              <a:rPr lang="it-IT" sz="1600" i="0" u="none" strike="noStrike" baseline="0" dirty="0" err="1">
                <a:solidFill>
                  <a:srgbClr val="1B3C70"/>
                </a:solidFill>
              </a:rPr>
              <a:t>is</a:t>
            </a:r>
            <a:r>
              <a:rPr lang="it-IT" sz="1600" i="0" u="none" strike="noStrike" baseline="0" dirty="0">
                <a:solidFill>
                  <a:srgbClr val="1B3C70"/>
                </a:solidFill>
              </a:rPr>
              <a:t> </a:t>
            </a:r>
            <a:r>
              <a:rPr lang="it-IT" sz="1600" i="0" u="none" strike="noStrike" baseline="0" dirty="0" err="1">
                <a:solidFill>
                  <a:srgbClr val="1B3C70"/>
                </a:solidFill>
              </a:rPr>
              <a:t>being</a:t>
            </a:r>
            <a:r>
              <a:rPr lang="it-IT" sz="1600" i="0" u="none" strike="noStrike" baseline="0" dirty="0">
                <a:solidFill>
                  <a:srgbClr val="1B3C70"/>
                </a:solidFill>
              </a:rPr>
              <a:t> </a:t>
            </a:r>
            <a:r>
              <a:rPr lang="it-IT" sz="1600" i="0" u="none" strike="noStrike" baseline="0" dirty="0" err="1">
                <a:solidFill>
                  <a:srgbClr val="1B3C70"/>
                </a:solidFill>
              </a:rPr>
              <a:t>moved</a:t>
            </a:r>
            <a:r>
              <a:rPr lang="it-IT" sz="1600" i="0" u="none" strike="noStrike" baseline="0" dirty="0">
                <a:solidFill>
                  <a:srgbClr val="1B3C70"/>
                </a:solidFill>
              </a:rPr>
              <a:t> to a new bunker to </a:t>
            </a:r>
            <a:r>
              <a:rPr lang="it-IT" sz="1600" i="0" u="none" strike="noStrike" baseline="0" dirty="0" err="1">
                <a:solidFill>
                  <a:srgbClr val="1B3C70"/>
                </a:solidFill>
              </a:rPr>
              <a:t>enable</a:t>
            </a:r>
            <a:r>
              <a:rPr lang="it-IT" sz="1600" i="0" u="none" strike="noStrike" baseline="0" dirty="0">
                <a:solidFill>
                  <a:srgbClr val="1B3C70"/>
                </a:solidFill>
              </a:rPr>
              <a:t> the </a:t>
            </a:r>
            <a:r>
              <a:rPr lang="it-IT" sz="1600" i="0" u="none" strike="noStrike" baseline="0" dirty="0" err="1">
                <a:solidFill>
                  <a:srgbClr val="1B3C70"/>
                </a:solidFill>
              </a:rPr>
              <a:t>measuremets</a:t>
            </a:r>
            <a:r>
              <a:rPr lang="it-IT" sz="1600" i="0" u="none" strike="noStrike" baseline="0" dirty="0">
                <a:solidFill>
                  <a:srgbClr val="1B3C70"/>
                </a:solidFill>
              </a:rPr>
              <a:t> </a:t>
            </a:r>
            <a:r>
              <a:rPr lang="it-IT" sz="1600" dirty="0" err="1">
                <a:solidFill>
                  <a:srgbClr val="1B3C70"/>
                </a:solidFill>
              </a:rPr>
              <a:t>at</a:t>
            </a:r>
            <a:r>
              <a:rPr lang="it-IT" sz="1600" dirty="0">
                <a:solidFill>
                  <a:srgbClr val="1B3C70"/>
                </a:solidFill>
              </a:rPr>
              <a:t> </a:t>
            </a:r>
            <a:r>
              <a:rPr lang="it-IT" sz="1600" dirty="0" err="1">
                <a:solidFill>
                  <a:srgbClr val="1B3C70"/>
                </a:solidFill>
              </a:rPr>
              <a:t>higher</a:t>
            </a:r>
            <a:r>
              <a:rPr lang="it-IT" sz="1600" dirty="0">
                <a:solidFill>
                  <a:srgbClr val="1B3C70"/>
                </a:solidFill>
              </a:rPr>
              <a:t> RF </a:t>
            </a:r>
            <a:r>
              <a:rPr lang="it-IT" sz="1600" i="0" u="none" strike="noStrike" baseline="0" dirty="0">
                <a:solidFill>
                  <a:srgbClr val="1B3C70"/>
                </a:solidFill>
              </a:rPr>
              <a:t>power.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1B3C70"/>
                </a:solidFill>
              </a:rPr>
              <a:t>New </a:t>
            </a:r>
            <a:r>
              <a:rPr lang="it-IT" sz="1600" dirty="0" err="1">
                <a:solidFill>
                  <a:srgbClr val="1B3C70"/>
                </a:solidFill>
              </a:rPr>
              <a:t>magnet</a:t>
            </a:r>
            <a:r>
              <a:rPr lang="it-IT" sz="1600" dirty="0">
                <a:solidFill>
                  <a:srgbClr val="1B3C70"/>
                </a:solidFill>
              </a:rPr>
              <a:t> </a:t>
            </a:r>
            <a:r>
              <a:rPr lang="it-IT" sz="1600" dirty="0" err="1">
                <a:solidFill>
                  <a:srgbClr val="1B3C70"/>
                </a:solidFill>
              </a:rPr>
              <a:t>shield</a:t>
            </a:r>
            <a:r>
              <a:rPr lang="it-IT" sz="1600" dirty="0">
                <a:solidFill>
                  <a:srgbClr val="1B3C70"/>
                </a:solidFill>
              </a:rPr>
              <a:t> </a:t>
            </a:r>
            <a:r>
              <a:rPr lang="it-IT" sz="1600" i="0" u="none" strike="noStrike" baseline="0" dirty="0" err="1">
                <a:solidFill>
                  <a:srgbClr val="1B3C70"/>
                </a:solidFill>
              </a:rPr>
              <a:t>procured</a:t>
            </a:r>
            <a:r>
              <a:rPr lang="it-IT" sz="1600" i="0" u="none" strike="noStrike" baseline="0" dirty="0">
                <a:solidFill>
                  <a:srgbClr val="1B3C70"/>
                </a:solidFill>
              </a:rPr>
              <a:t> and </a:t>
            </a:r>
            <a:r>
              <a:rPr lang="it-IT" sz="1600" i="0" u="none" strike="noStrike" baseline="0" dirty="0" err="1">
                <a:solidFill>
                  <a:srgbClr val="1B3C70"/>
                </a:solidFill>
              </a:rPr>
              <a:t>delivered</a:t>
            </a:r>
            <a:r>
              <a:rPr lang="it-IT" sz="1600" i="0" u="none" strike="noStrike" baseline="0" dirty="0">
                <a:solidFill>
                  <a:srgbClr val="1B3C70"/>
                </a:solidFill>
              </a:rPr>
              <a:t> to UKRI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600" b="1" i="0" u="none" strike="noStrike" baseline="0" dirty="0">
                <a:solidFill>
                  <a:srgbClr val="A4C137"/>
                </a:solidFill>
              </a:rPr>
              <a:t>New set of Hall probes and a 4-channel controller </a:t>
            </a:r>
            <a:r>
              <a:rPr lang="it-IT" sz="1600" b="1" i="0" u="none" strike="noStrike" baseline="0" dirty="0" err="1">
                <a:solidFill>
                  <a:srgbClr val="A4C137"/>
                </a:solidFill>
              </a:rPr>
              <a:t>procured</a:t>
            </a:r>
            <a:r>
              <a:rPr lang="it-IT" sz="1600" b="1" dirty="0">
                <a:solidFill>
                  <a:srgbClr val="A4C137"/>
                </a:solidFill>
              </a:rPr>
              <a:t>. </a:t>
            </a:r>
            <a:r>
              <a:rPr lang="it-IT" sz="1600" b="1" dirty="0" err="1">
                <a:solidFill>
                  <a:srgbClr val="A4C137"/>
                </a:solidFill>
              </a:rPr>
              <a:t>All</a:t>
            </a:r>
            <a:r>
              <a:rPr lang="it-IT" sz="1600" b="1" dirty="0">
                <a:solidFill>
                  <a:srgbClr val="A4C137"/>
                </a:solidFill>
              </a:rPr>
              <a:t> items </a:t>
            </a:r>
            <a:r>
              <a:rPr lang="it-IT" sz="1600" b="1" dirty="0" err="1">
                <a:solidFill>
                  <a:srgbClr val="A4C137"/>
                </a:solidFill>
              </a:rPr>
              <a:t>arrived</a:t>
            </a:r>
            <a:r>
              <a:rPr lang="it-IT" sz="1600" b="1" dirty="0">
                <a:solidFill>
                  <a:srgbClr val="A4C137"/>
                </a:solidFill>
              </a:rPr>
              <a:t> to UKRI. A design of a new sample holder </a:t>
            </a:r>
            <a:r>
              <a:rPr lang="it-IT" sz="1600" b="1" dirty="0" err="1">
                <a:solidFill>
                  <a:srgbClr val="A4C137"/>
                </a:solidFill>
              </a:rPr>
              <a:t>that</a:t>
            </a:r>
            <a:r>
              <a:rPr lang="it-IT" sz="1600" b="1" dirty="0">
                <a:solidFill>
                  <a:srgbClr val="A4C137"/>
                </a:solidFill>
              </a:rPr>
              <a:t> </a:t>
            </a:r>
            <a:r>
              <a:rPr lang="it-IT" sz="1600" b="1" dirty="0" err="1">
                <a:solidFill>
                  <a:srgbClr val="A4C137"/>
                </a:solidFill>
              </a:rPr>
              <a:t>will</a:t>
            </a:r>
            <a:r>
              <a:rPr lang="it-IT" sz="1600" b="1" dirty="0">
                <a:solidFill>
                  <a:srgbClr val="A4C137"/>
                </a:solidFill>
              </a:rPr>
              <a:t> accomodate Hall probes </a:t>
            </a:r>
            <a:r>
              <a:rPr lang="it-IT" sz="1600" b="1" dirty="0" err="1">
                <a:solidFill>
                  <a:srgbClr val="A4C137"/>
                </a:solidFill>
              </a:rPr>
              <a:t>is</a:t>
            </a:r>
            <a:r>
              <a:rPr lang="it-IT" sz="1600" b="1" dirty="0">
                <a:solidFill>
                  <a:srgbClr val="A4C137"/>
                </a:solidFill>
              </a:rPr>
              <a:t> ready</a:t>
            </a:r>
          </a:p>
          <a:p>
            <a:pPr algn="l"/>
            <a:endParaRPr lang="it-IT" sz="1000" b="1" i="0" u="none" strike="noStrike" baseline="0" dirty="0">
              <a:solidFill>
                <a:srgbClr val="1B3C70"/>
              </a:solidFill>
            </a:endParaRPr>
          </a:p>
          <a:p>
            <a:pPr algn="l"/>
            <a:r>
              <a:rPr lang="it-IT" sz="1600" b="1" i="0" u="none" strike="noStrike" baseline="0" dirty="0">
                <a:solidFill>
                  <a:srgbClr val="1B3C70"/>
                </a:solidFill>
              </a:rPr>
              <a:t>At HZB: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err="1">
                <a:solidFill>
                  <a:srgbClr val="A4C137"/>
                </a:solidFill>
              </a:rPr>
              <a:t>Production</a:t>
            </a:r>
            <a:r>
              <a:rPr lang="de-DE" sz="1600" b="1" dirty="0">
                <a:solidFill>
                  <a:srgbClr val="A4C137"/>
                </a:solidFill>
              </a:rPr>
              <a:t> and </a:t>
            </a:r>
            <a:r>
              <a:rPr lang="de-DE" sz="1600" b="1" dirty="0" err="1">
                <a:solidFill>
                  <a:srgbClr val="A4C137"/>
                </a:solidFill>
              </a:rPr>
              <a:t>procurement</a:t>
            </a:r>
            <a:br>
              <a:rPr lang="de-DE" sz="1600" b="1" dirty="0">
                <a:solidFill>
                  <a:srgbClr val="A4C137"/>
                </a:solidFill>
              </a:rPr>
            </a:br>
            <a:r>
              <a:rPr lang="de-DE" sz="1600" b="1" dirty="0" err="1">
                <a:solidFill>
                  <a:srgbClr val="A4C137"/>
                </a:solidFill>
              </a:rPr>
              <a:t>of</a:t>
            </a:r>
            <a:r>
              <a:rPr lang="de-DE" sz="1600" b="1" dirty="0">
                <a:solidFill>
                  <a:srgbClr val="A4C137"/>
                </a:solidFill>
              </a:rPr>
              <a:t> </a:t>
            </a:r>
            <a:r>
              <a:rPr lang="de-DE" sz="1600" b="1" dirty="0" err="1">
                <a:solidFill>
                  <a:srgbClr val="A4C137"/>
                </a:solidFill>
              </a:rPr>
              <a:t>apparaturs</a:t>
            </a:r>
            <a:r>
              <a:rPr lang="de-DE" sz="1600" b="1" dirty="0">
                <a:solidFill>
                  <a:srgbClr val="A4C137"/>
                </a:solidFill>
              </a:rPr>
              <a:t> </a:t>
            </a:r>
            <a:r>
              <a:rPr lang="de-DE" sz="1600" b="1" dirty="0" err="1">
                <a:solidFill>
                  <a:srgbClr val="A4C137"/>
                </a:solidFill>
              </a:rPr>
              <a:t>to</a:t>
            </a:r>
            <a:r>
              <a:rPr lang="de-DE" sz="1600" b="1" dirty="0">
                <a:solidFill>
                  <a:srgbClr val="A4C137"/>
                </a:solidFill>
              </a:rPr>
              <a:t> </a:t>
            </a:r>
            <a:r>
              <a:rPr lang="de-DE" sz="1600" b="1" dirty="0" err="1">
                <a:solidFill>
                  <a:srgbClr val="A4C137"/>
                </a:solidFill>
              </a:rPr>
              <a:t>measure</a:t>
            </a:r>
            <a:br>
              <a:rPr lang="de-DE" sz="1600" b="1" dirty="0">
                <a:solidFill>
                  <a:srgbClr val="A4C137"/>
                </a:solidFill>
              </a:rPr>
            </a:br>
            <a:r>
              <a:rPr lang="de-DE" sz="1600" b="1" dirty="0" err="1">
                <a:solidFill>
                  <a:srgbClr val="A4C137"/>
                </a:solidFill>
              </a:rPr>
              <a:t>temperature</a:t>
            </a:r>
            <a:r>
              <a:rPr lang="de-DE" sz="1600" b="1" dirty="0">
                <a:solidFill>
                  <a:srgbClr val="A4C137"/>
                </a:solidFill>
              </a:rPr>
              <a:t>-gradient </a:t>
            </a:r>
            <a:br>
              <a:rPr lang="de-DE" sz="1600" b="1" dirty="0">
                <a:solidFill>
                  <a:srgbClr val="A4C137"/>
                </a:solidFill>
              </a:rPr>
            </a:br>
            <a:r>
              <a:rPr lang="de-DE" sz="1600" b="1" dirty="0" err="1">
                <a:solidFill>
                  <a:srgbClr val="A4C137"/>
                </a:solidFill>
              </a:rPr>
              <a:t>driven</a:t>
            </a:r>
            <a:r>
              <a:rPr lang="de-DE" sz="1600" b="1" dirty="0">
                <a:solidFill>
                  <a:srgbClr val="A4C137"/>
                </a:solidFill>
              </a:rPr>
              <a:t> </a:t>
            </a:r>
            <a:r>
              <a:rPr lang="de-DE" sz="1600" b="1" dirty="0" err="1">
                <a:solidFill>
                  <a:srgbClr val="A4C137"/>
                </a:solidFill>
              </a:rPr>
              <a:t>flux</a:t>
            </a:r>
            <a:r>
              <a:rPr lang="de-DE" sz="1600" b="1" dirty="0">
                <a:solidFill>
                  <a:srgbClr val="A4C137"/>
                </a:solidFill>
              </a:rPr>
              <a:t> </a:t>
            </a:r>
            <a:r>
              <a:rPr lang="de-DE" sz="1600" b="1" dirty="0" err="1">
                <a:solidFill>
                  <a:srgbClr val="A4C137"/>
                </a:solidFill>
              </a:rPr>
              <a:t>trapping</a:t>
            </a:r>
            <a:r>
              <a:rPr lang="de-DE" sz="1600" b="1" dirty="0">
                <a:solidFill>
                  <a:srgbClr val="A4C137"/>
                </a:solidFill>
              </a:rPr>
              <a:t> </a:t>
            </a:r>
            <a:r>
              <a:rPr lang="de-DE" sz="1600" b="1" dirty="0" err="1">
                <a:solidFill>
                  <a:srgbClr val="A4C137"/>
                </a:solidFill>
              </a:rPr>
              <a:t>finished</a:t>
            </a:r>
            <a:r>
              <a:rPr lang="de-DE" sz="1600" b="1" dirty="0">
                <a:solidFill>
                  <a:srgbClr val="A4C137"/>
                </a:solidFill>
              </a:rPr>
              <a:t> in November 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rgbClr val="A4C137"/>
                </a:solidFill>
              </a:rPr>
              <a:t>First 2 Nb3Sn </a:t>
            </a:r>
            <a:r>
              <a:rPr lang="de-DE" sz="1600" b="1" dirty="0" err="1">
                <a:solidFill>
                  <a:srgbClr val="A4C137"/>
                </a:solidFill>
              </a:rPr>
              <a:t>samples</a:t>
            </a:r>
            <a:r>
              <a:rPr lang="de-DE" sz="1600" b="1" dirty="0">
                <a:solidFill>
                  <a:srgbClr val="A4C137"/>
                </a:solidFill>
              </a:rPr>
              <a:t> (INFN) </a:t>
            </a:r>
            <a:r>
              <a:rPr lang="de-DE" sz="1600" b="1" dirty="0" err="1">
                <a:solidFill>
                  <a:srgbClr val="A4C137"/>
                </a:solidFill>
              </a:rPr>
              <a:t>were</a:t>
            </a:r>
            <a:r>
              <a:rPr lang="de-DE" sz="1600" b="1" dirty="0">
                <a:solidFill>
                  <a:srgbClr val="A4C137"/>
                </a:solidFill>
              </a:rPr>
              <a:t> </a:t>
            </a:r>
            <a:r>
              <a:rPr lang="de-DE" sz="1600" b="1" dirty="0" err="1">
                <a:solidFill>
                  <a:srgbClr val="A4C137"/>
                </a:solidFill>
              </a:rPr>
              <a:t>exchanged</a:t>
            </a:r>
            <a:r>
              <a:rPr lang="de-DE" sz="1600" b="1" dirty="0">
                <a:solidFill>
                  <a:srgbClr val="A4C137"/>
                </a:solidFill>
              </a:rPr>
              <a:t> in </a:t>
            </a:r>
            <a:r>
              <a:rPr lang="de-DE" sz="1600" b="1" dirty="0" err="1">
                <a:solidFill>
                  <a:srgbClr val="A4C137"/>
                </a:solidFill>
              </a:rPr>
              <a:t>December</a:t>
            </a:r>
            <a:endParaRPr lang="de-DE" sz="1600" dirty="0">
              <a:solidFill>
                <a:srgbClr val="1B3C70"/>
              </a:solidFill>
            </a:endParaRPr>
          </a:p>
          <a:p>
            <a:pPr marL="0" indent="0" algn="l">
              <a:buNone/>
            </a:pPr>
            <a:endParaRPr lang="en-US" sz="2400" b="1" i="0" u="none" strike="noStrike" baseline="0" dirty="0">
              <a:solidFill>
                <a:srgbClr val="A4C137"/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2C77A941-73DB-8EA0-4722-1B23D5D19A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7234" y="4911420"/>
            <a:ext cx="4139633" cy="1305644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DA1CC349-7CB2-48DE-67BD-394C151BCE49}"/>
              </a:ext>
            </a:extLst>
          </p:cNvPr>
          <p:cNvSpPr txBox="1"/>
          <p:nvPr/>
        </p:nvSpPr>
        <p:spPr>
          <a:xfrm>
            <a:off x="8261439" y="6296095"/>
            <a:ext cx="357496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1000" b="0" i="1" u="none" strike="noStrike" baseline="0" dirty="0"/>
              <a:t>Temperature gradient system @HZB</a:t>
            </a:r>
          </a:p>
        </p:txBody>
      </p:sp>
    </p:spTree>
    <p:extLst>
      <p:ext uri="{BB962C8B-B14F-4D97-AF65-F5344CB8AC3E}">
        <p14:creationId xmlns:p14="http://schemas.microsoft.com/office/powerpoint/2010/main" val="1718116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EC8C43-06E0-C825-13E4-F8DEB374FF58}"/>
              </a:ext>
            </a:extLst>
          </p:cNvPr>
          <p:cNvSpPr txBox="1"/>
          <p:nvPr/>
        </p:nvSpPr>
        <p:spPr>
          <a:xfrm>
            <a:off x="3418115" y="315684"/>
            <a:ext cx="5662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400" b="1" dirty="0">
                <a:solidFill>
                  <a:srgbClr val="002060"/>
                </a:solidFill>
              </a:rPr>
              <a:t>WP</a:t>
            </a:r>
            <a:r>
              <a:rPr lang="it-IT" sz="2400" b="1" dirty="0">
                <a:solidFill>
                  <a:srgbClr val="002060"/>
                </a:solidFill>
              </a:rPr>
              <a:t>3</a:t>
            </a:r>
            <a:r>
              <a:rPr lang="en-BE" sz="2400" b="1" dirty="0">
                <a:solidFill>
                  <a:srgbClr val="002060"/>
                </a:solidFill>
              </a:rPr>
              <a:t> – </a:t>
            </a:r>
            <a:r>
              <a:rPr lang="it-IT" sz="2400" b="1" dirty="0">
                <a:solidFill>
                  <a:srgbClr val="002060"/>
                </a:solidFill>
              </a:rPr>
              <a:t>SRF</a:t>
            </a:r>
            <a:r>
              <a:rPr lang="en-BE" sz="2400" b="1" dirty="0">
                <a:solidFill>
                  <a:srgbClr val="002060"/>
                </a:solidFill>
              </a:rPr>
              <a:t>:</a:t>
            </a:r>
            <a:r>
              <a:rPr lang="en-BE" sz="2400" b="1" dirty="0">
                <a:solidFill>
                  <a:schemeClr val="bg2">
                    <a:lumMod val="50000"/>
                  </a:schemeClr>
                </a:solidFill>
              </a:rPr>
              <a:t> status/evolution of Task </a:t>
            </a:r>
            <a:r>
              <a:rPr lang="it-IT" sz="2400" b="1" dirty="0">
                <a:solidFill>
                  <a:schemeClr val="bg2">
                    <a:lumMod val="50000"/>
                  </a:schemeClr>
                </a:solidFill>
              </a:rPr>
              <a:t>3</a:t>
            </a:r>
            <a:r>
              <a:rPr lang="en-BE" sz="2400" b="1" dirty="0">
                <a:solidFill>
                  <a:schemeClr val="bg2">
                    <a:lumMod val="50000"/>
                  </a:schemeClr>
                </a:solidFill>
              </a:rPr>
              <a:t>.</a:t>
            </a:r>
            <a:r>
              <a:rPr lang="it-IT" sz="2400" b="1" dirty="0">
                <a:solidFill>
                  <a:schemeClr val="bg2">
                    <a:lumMod val="50000"/>
                  </a:schemeClr>
                </a:solidFill>
              </a:rPr>
              <a:t>3</a:t>
            </a:r>
            <a:r>
              <a:rPr lang="en-BE" sz="2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1709803E-6E12-BAB9-0C4A-5169DA776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0C8571ED-0A64-6332-0E0A-EFF81F881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4062"/>
            <a:ext cx="10515600" cy="67091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A4C137"/>
                </a:solidFill>
              </a:rPr>
              <a:t>Tunability </a:t>
            </a:r>
            <a:r>
              <a:rPr lang="en-US" sz="2400" dirty="0">
                <a:solidFill>
                  <a:srgbClr val="012556"/>
                </a:solidFill>
              </a:rPr>
              <a:t>(INFN, CEA, </a:t>
            </a:r>
            <a:r>
              <a:rPr lang="en-US" sz="2400" b="1" dirty="0">
                <a:solidFill>
                  <a:srgbClr val="012556"/>
                </a:solidFill>
              </a:rPr>
              <a:t>HZB</a:t>
            </a:r>
            <a:r>
              <a:rPr lang="en-US" sz="2400" dirty="0">
                <a:solidFill>
                  <a:srgbClr val="012556"/>
                </a:solidFill>
              </a:rPr>
              <a:t>, UKRI) </a:t>
            </a:r>
            <a:r>
              <a:rPr lang="en-US" sz="2400" i="1" dirty="0">
                <a:solidFill>
                  <a:srgbClr val="012556"/>
                </a:solidFill>
              </a:rPr>
              <a:t>– Oliver </a:t>
            </a:r>
            <a:r>
              <a:rPr lang="en-US" sz="2400" i="1" dirty="0" err="1">
                <a:solidFill>
                  <a:srgbClr val="012556"/>
                </a:solidFill>
              </a:rPr>
              <a:t>Kugeler</a:t>
            </a:r>
            <a:endParaRPr lang="en-US" sz="2400" i="1" dirty="0">
              <a:solidFill>
                <a:srgbClr val="012556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3F2D2C2-8A99-CE58-38AE-AE8AE1E796EF}"/>
              </a:ext>
            </a:extLst>
          </p:cNvPr>
          <p:cNvSpPr txBox="1"/>
          <p:nvPr/>
        </p:nvSpPr>
        <p:spPr>
          <a:xfrm>
            <a:off x="838200" y="2010801"/>
            <a:ext cx="111493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1800" b="1" i="0" u="none" strike="noStrike" baseline="0" dirty="0">
                <a:solidFill>
                  <a:srgbClr val="1B3C70"/>
                </a:solidFill>
              </a:rPr>
              <a:t>Deliverable 3.1</a:t>
            </a:r>
            <a:r>
              <a:rPr lang="en-US" sz="1800" b="1" i="0" u="none" strike="noStrike" baseline="0" dirty="0"/>
              <a:t> </a:t>
            </a:r>
            <a:r>
              <a:rPr lang="en-US" sz="1800" b="0" i="0" u="none" strike="noStrike" baseline="0" dirty="0"/>
              <a:t>Cavity tuning Report on implementation of cavity Q vs F tuning tool </a:t>
            </a:r>
            <a:r>
              <a:rPr lang="en-US" sz="1800" b="0" i="0" u="none" strike="noStrike" baseline="0" dirty="0">
                <a:solidFill>
                  <a:srgbClr val="A4C137"/>
                </a:solidFill>
              </a:rPr>
              <a:t>- </a:t>
            </a:r>
            <a:r>
              <a:rPr lang="en-US" sz="1800" b="0" i="1" u="none" strike="noStrike" baseline="0" dirty="0">
                <a:solidFill>
                  <a:srgbClr val="A4C137"/>
                </a:solidFill>
              </a:rPr>
              <a:t>HZB - Report </a:t>
            </a:r>
            <a:r>
              <a:rPr lang="en-US" sz="1800" b="0" i="1" u="none" strike="noStrike" baseline="0" dirty="0">
                <a:solidFill>
                  <a:srgbClr val="1B3C70"/>
                </a:solidFill>
              </a:rPr>
              <a:t>M24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5720DC8-6036-B96C-BE7B-8A2839FF2623}"/>
              </a:ext>
            </a:extLst>
          </p:cNvPr>
          <p:cNvSpPr txBox="1"/>
          <p:nvPr/>
        </p:nvSpPr>
        <p:spPr>
          <a:xfrm>
            <a:off x="838199" y="2380133"/>
            <a:ext cx="107702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1800" b="1" i="0" u="none" strike="noStrike" baseline="0" dirty="0">
                <a:solidFill>
                  <a:srgbClr val="1B3C70"/>
                </a:solidFill>
              </a:rPr>
              <a:t>Milestone 3.3</a:t>
            </a:r>
            <a:r>
              <a:rPr lang="en-US" sz="1800" b="1" i="0" u="none" strike="noStrike" baseline="0" dirty="0"/>
              <a:t> </a:t>
            </a:r>
            <a:r>
              <a:rPr lang="en-US" sz="1800" b="0" i="0" u="none" strike="noStrike" baseline="0" dirty="0"/>
              <a:t>Report on mechanical strength test of SC coatings </a:t>
            </a:r>
            <a:r>
              <a:rPr lang="en-US" sz="1800" b="0" i="0" u="none" strike="noStrike" baseline="0" dirty="0">
                <a:solidFill>
                  <a:srgbClr val="A4C137"/>
                </a:solidFill>
              </a:rPr>
              <a:t>- </a:t>
            </a:r>
            <a:r>
              <a:rPr lang="en-US" sz="1800" b="0" i="1" u="none" strike="noStrike" baseline="0" dirty="0">
                <a:solidFill>
                  <a:srgbClr val="A4C137"/>
                </a:solidFill>
              </a:rPr>
              <a:t>Test report </a:t>
            </a:r>
            <a:r>
              <a:rPr lang="en-US" sz="1800" b="0" i="1" u="none" strike="noStrike" baseline="0" dirty="0">
                <a:solidFill>
                  <a:srgbClr val="1B3C70"/>
                </a:solidFill>
              </a:rPr>
              <a:t>M30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DF918F6-7C24-43FF-41EA-A0E87E449BBF}"/>
              </a:ext>
            </a:extLst>
          </p:cNvPr>
          <p:cNvSpPr txBox="1"/>
          <p:nvPr/>
        </p:nvSpPr>
        <p:spPr>
          <a:xfrm>
            <a:off x="838198" y="3024814"/>
            <a:ext cx="10770222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2400" b="1" i="0" u="none" strike="noStrike" baseline="0" dirty="0">
                <a:solidFill>
                  <a:srgbClr val="A4C137"/>
                </a:solidFill>
              </a:rPr>
              <a:t>Status:</a:t>
            </a:r>
            <a:endParaRPr lang="en-US" sz="2400" b="1" i="0" u="none" strike="noStrike" baseline="0" dirty="0">
              <a:solidFill>
                <a:srgbClr val="1B3C70"/>
              </a:solidFill>
            </a:endParaRPr>
          </a:p>
          <a:p>
            <a:pPr marL="0" indent="0" algn="l">
              <a:buNone/>
            </a:pPr>
            <a:r>
              <a:rPr lang="it-IT" b="1" dirty="0">
                <a:solidFill>
                  <a:srgbClr val="1B3C70"/>
                </a:solidFill>
              </a:rPr>
              <a:t>CEA: </a:t>
            </a:r>
            <a:r>
              <a:rPr lang="it-IT" b="1" dirty="0" err="1">
                <a:solidFill>
                  <a:srgbClr val="A4C137"/>
                </a:solidFill>
              </a:rPr>
              <a:t>Protocol</a:t>
            </a:r>
            <a:r>
              <a:rPr lang="it-IT" b="1" dirty="0">
                <a:solidFill>
                  <a:srgbClr val="A4C137"/>
                </a:solidFill>
              </a:rPr>
              <a:t> for </a:t>
            </a:r>
            <a:r>
              <a:rPr lang="it-IT" b="1" dirty="0" err="1">
                <a:solidFill>
                  <a:srgbClr val="A4C137"/>
                </a:solidFill>
              </a:rPr>
              <a:t>mechanical</a:t>
            </a:r>
            <a:r>
              <a:rPr lang="it-IT" b="1" dirty="0">
                <a:solidFill>
                  <a:srgbClr val="A4C137"/>
                </a:solidFill>
              </a:rPr>
              <a:t> </a:t>
            </a:r>
            <a:r>
              <a:rPr lang="it-IT" b="1" dirty="0" err="1">
                <a:solidFill>
                  <a:srgbClr val="A4C137"/>
                </a:solidFill>
              </a:rPr>
              <a:t>properties</a:t>
            </a:r>
            <a:r>
              <a:rPr lang="it-IT" b="1" dirty="0">
                <a:solidFill>
                  <a:srgbClr val="A4C137"/>
                </a:solidFill>
              </a:rPr>
              <a:t> test on Nb3Sn </a:t>
            </a:r>
            <a:r>
              <a:rPr lang="it-IT" b="1" dirty="0" err="1">
                <a:solidFill>
                  <a:srgbClr val="A4C137"/>
                </a:solidFill>
              </a:rPr>
              <a:t>coatings</a:t>
            </a:r>
            <a:r>
              <a:rPr lang="it-IT" b="1" dirty="0">
                <a:solidFill>
                  <a:srgbClr val="A4C137"/>
                </a:solidFill>
              </a:rPr>
              <a:t> </a:t>
            </a:r>
            <a:r>
              <a:rPr lang="it-IT" b="1" dirty="0" err="1">
                <a:solidFill>
                  <a:srgbClr val="A4C137"/>
                </a:solidFill>
              </a:rPr>
              <a:t>discussed</a:t>
            </a:r>
            <a:br>
              <a:rPr lang="it-IT" b="1" dirty="0">
                <a:solidFill>
                  <a:srgbClr val="A4C137"/>
                </a:solidFill>
              </a:rPr>
            </a:br>
            <a:r>
              <a:rPr lang="it-IT" b="1" dirty="0" err="1">
                <a:solidFill>
                  <a:srgbClr val="A4C137"/>
                </a:solidFill>
              </a:rPr>
              <a:t>ar</a:t>
            </a:r>
            <a:r>
              <a:rPr lang="it-IT" b="1" dirty="0">
                <a:solidFill>
                  <a:srgbClr val="A4C137"/>
                </a:solidFill>
              </a:rPr>
              <a:t> the last meeting in </a:t>
            </a:r>
            <a:r>
              <a:rPr lang="it-IT" b="1" dirty="0" err="1">
                <a:solidFill>
                  <a:srgbClr val="A4C137"/>
                </a:solidFill>
              </a:rPr>
              <a:t>December</a:t>
            </a:r>
            <a:endParaRPr lang="it-IT" b="1" dirty="0">
              <a:solidFill>
                <a:srgbClr val="A4C137"/>
              </a:solidFill>
            </a:endParaRPr>
          </a:p>
          <a:p>
            <a:r>
              <a:rPr lang="it-IT" sz="1800" b="1" i="0" u="none" strike="noStrike" baseline="0" dirty="0">
                <a:solidFill>
                  <a:srgbClr val="1B3C70"/>
                </a:solidFill>
              </a:rPr>
              <a:t>UKRI and INFN: </a:t>
            </a:r>
            <a:r>
              <a:rPr lang="it-IT" sz="1800" i="0" u="none" strike="noStrike" baseline="0" dirty="0">
                <a:solidFill>
                  <a:srgbClr val="1B3C70"/>
                </a:solidFill>
              </a:rPr>
              <a:t>Coating systems ready for first planar samples </a:t>
            </a:r>
            <a:r>
              <a:rPr lang="it-IT" sz="1800" i="0" u="none" strike="noStrike" baseline="0" dirty="0" err="1">
                <a:solidFill>
                  <a:srgbClr val="1B3C70"/>
                </a:solidFill>
              </a:rPr>
              <a:t>deposition</a:t>
            </a:r>
            <a:endParaRPr lang="it-IT" dirty="0">
              <a:solidFill>
                <a:srgbClr val="1B3C70"/>
              </a:solidFill>
            </a:endParaRPr>
          </a:p>
          <a:p>
            <a:pPr marL="0" indent="0" algn="l">
              <a:buNone/>
            </a:pPr>
            <a:r>
              <a:rPr lang="it-IT" sz="1800" b="1" i="0" u="none" strike="noStrike" baseline="0" dirty="0" err="1">
                <a:solidFill>
                  <a:srgbClr val="1B3C70"/>
                </a:solidFill>
              </a:rPr>
              <a:t>HZB:</a:t>
            </a:r>
            <a:r>
              <a:rPr lang="it-IT" sz="1800" i="0" u="none" strike="noStrike" baseline="0" dirty="0" err="1">
                <a:solidFill>
                  <a:srgbClr val="1B3C70"/>
                </a:solidFill>
              </a:rPr>
              <a:t>Design</a:t>
            </a:r>
            <a:r>
              <a:rPr lang="it-IT" sz="1800" i="0" u="none" strike="noStrike" baseline="0" dirty="0">
                <a:solidFill>
                  <a:srgbClr val="1B3C70"/>
                </a:solidFill>
              </a:rPr>
              <a:t> of </a:t>
            </a:r>
            <a:r>
              <a:rPr lang="it-IT" sz="1800" i="0" u="none" strike="noStrike" baseline="0" dirty="0" err="1">
                <a:solidFill>
                  <a:srgbClr val="1B3C70"/>
                </a:solidFill>
              </a:rPr>
              <a:t>adapter</a:t>
            </a:r>
            <a:r>
              <a:rPr lang="it-IT" sz="1800" i="0" u="none" strike="noStrike" baseline="0" dirty="0">
                <a:solidFill>
                  <a:srgbClr val="1B3C70"/>
                </a:solidFill>
              </a:rPr>
              <a:t> for </a:t>
            </a:r>
            <a:r>
              <a:rPr lang="it-IT" sz="1800" i="0" u="none" strike="noStrike" baseline="0" dirty="0" err="1">
                <a:solidFill>
                  <a:srgbClr val="1B3C70"/>
                </a:solidFill>
              </a:rPr>
              <a:t>blade</a:t>
            </a:r>
            <a:r>
              <a:rPr lang="it-IT" sz="1800" i="0" u="none" strike="noStrike" baseline="0" dirty="0">
                <a:solidFill>
                  <a:srgbClr val="1B3C70"/>
                </a:solidFill>
              </a:rPr>
              <a:t> tuner</a:t>
            </a:r>
          </a:p>
          <a:p>
            <a:pPr marL="0" indent="0" algn="l">
              <a:buNone/>
            </a:pPr>
            <a:r>
              <a:rPr lang="it-IT" sz="1800" i="0" u="none" strike="noStrike" baseline="0" dirty="0">
                <a:solidFill>
                  <a:srgbClr val="1B3C70"/>
                </a:solidFill>
              </a:rPr>
              <a:t>Agreement </a:t>
            </a:r>
            <a:r>
              <a:rPr lang="it-IT" sz="1800" i="0" u="none" strike="noStrike" baseline="0" dirty="0" err="1">
                <a:solidFill>
                  <a:srgbClr val="1B3C70"/>
                </a:solidFill>
              </a:rPr>
              <a:t>between</a:t>
            </a:r>
            <a:r>
              <a:rPr lang="it-IT" sz="1800" i="0" u="none" strike="noStrike" baseline="0" dirty="0">
                <a:solidFill>
                  <a:srgbClr val="1B3C70"/>
                </a:solidFill>
              </a:rPr>
              <a:t> INFN Legnaro, INFN Milano and HZB on </a:t>
            </a:r>
            <a:r>
              <a:rPr lang="it-IT" sz="1800" i="0" u="none" strike="noStrike" baseline="0" dirty="0" err="1">
                <a:solidFill>
                  <a:srgbClr val="1B3C70"/>
                </a:solidFill>
              </a:rPr>
              <a:t>cavity</a:t>
            </a:r>
            <a:r>
              <a:rPr lang="it-IT" sz="1800" i="0" u="none" strike="noStrike" baseline="0" dirty="0">
                <a:solidFill>
                  <a:srgbClr val="1B3C70"/>
                </a:solidFill>
              </a:rPr>
              <a:t> end flange design: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i="0" u="none" strike="noStrike" baseline="0" dirty="0">
                <a:solidFill>
                  <a:srgbClr val="1B3C70"/>
                </a:solidFill>
              </a:rPr>
              <a:t>CF </a:t>
            </a:r>
            <a:r>
              <a:rPr lang="it-IT" sz="1800" i="0" u="none" strike="noStrike" baseline="0" dirty="0" err="1">
                <a:solidFill>
                  <a:srgbClr val="1B3C70"/>
                </a:solidFill>
              </a:rPr>
              <a:t>type</a:t>
            </a:r>
            <a:r>
              <a:rPr lang="it-IT" sz="1800" i="0" u="none" strike="noStrike" baseline="0" dirty="0">
                <a:solidFill>
                  <a:srgbClr val="1B3C70"/>
                </a:solidFill>
              </a:rPr>
              <a:t> </a:t>
            </a:r>
            <a:r>
              <a:rPr lang="it-IT" sz="1800" i="0" u="none" strike="noStrike" baseline="0" dirty="0" err="1">
                <a:solidFill>
                  <a:srgbClr val="1B3C70"/>
                </a:solidFill>
              </a:rPr>
              <a:t>blade</a:t>
            </a:r>
            <a:r>
              <a:rPr lang="it-IT" sz="1800" i="0" u="none" strike="noStrike" baseline="0" dirty="0">
                <a:solidFill>
                  <a:srgbClr val="1B3C70"/>
                </a:solidFill>
              </a:rPr>
              <a:t>, Cu </a:t>
            </a:r>
            <a:r>
              <a:rPr lang="it-IT" sz="1800" i="0" u="none" strike="noStrike" baseline="0" dirty="0" err="1">
                <a:solidFill>
                  <a:srgbClr val="1B3C70"/>
                </a:solidFill>
              </a:rPr>
              <a:t>gasket</a:t>
            </a:r>
            <a:endParaRPr lang="it-IT" sz="1800" i="0" u="none" strike="noStrike" baseline="0" dirty="0">
              <a:solidFill>
                <a:srgbClr val="1B3C7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i="0" u="none" strike="noStrike" baseline="0" dirty="0" err="1">
                <a:solidFill>
                  <a:srgbClr val="1B3C70"/>
                </a:solidFill>
              </a:rPr>
              <a:t>Stainless</a:t>
            </a:r>
            <a:r>
              <a:rPr lang="it-IT" sz="1800" i="0" u="none" strike="noStrike" baseline="0" dirty="0">
                <a:solidFill>
                  <a:srgbClr val="1B3C70"/>
                </a:solidFill>
              </a:rPr>
              <a:t> </a:t>
            </a:r>
            <a:r>
              <a:rPr lang="it-IT" sz="1800" i="0" u="none" strike="noStrike" baseline="0" dirty="0" err="1">
                <a:solidFill>
                  <a:srgbClr val="1B3C70"/>
                </a:solidFill>
              </a:rPr>
              <a:t>steel</a:t>
            </a:r>
            <a:endParaRPr lang="it-IT" sz="1800" i="0" u="none" strike="noStrike" baseline="0" dirty="0">
              <a:solidFill>
                <a:srgbClr val="1B3C7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i="0" u="none" strike="noStrike" baseline="0" dirty="0" err="1">
                <a:solidFill>
                  <a:srgbClr val="1B3C70"/>
                </a:solidFill>
              </a:rPr>
              <a:t>Circumferential</a:t>
            </a:r>
            <a:r>
              <a:rPr lang="it-IT" sz="1800" i="0" u="none" strike="noStrike" baseline="0" dirty="0">
                <a:solidFill>
                  <a:srgbClr val="1B3C70"/>
                </a:solidFill>
              </a:rPr>
              <a:t> </a:t>
            </a:r>
            <a:r>
              <a:rPr lang="it-IT" sz="1800" i="0" u="none" strike="noStrike" baseline="0" dirty="0" err="1">
                <a:solidFill>
                  <a:srgbClr val="1B3C70"/>
                </a:solidFill>
              </a:rPr>
              <a:t>groove</a:t>
            </a:r>
            <a:r>
              <a:rPr lang="it-IT" sz="1800" i="0" u="none" strike="noStrike" baseline="0" dirty="0">
                <a:solidFill>
                  <a:srgbClr val="1B3C70"/>
                </a:solidFill>
              </a:rPr>
              <a:t> for </a:t>
            </a:r>
            <a:r>
              <a:rPr lang="it-IT" sz="1800" i="0" u="none" strike="noStrike" baseline="0" dirty="0" err="1">
                <a:solidFill>
                  <a:srgbClr val="1B3C70"/>
                </a:solidFill>
              </a:rPr>
              <a:t>interface</a:t>
            </a:r>
            <a:r>
              <a:rPr lang="it-IT" sz="1800" i="0" u="none" strike="noStrike" baseline="0" dirty="0">
                <a:solidFill>
                  <a:srgbClr val="1B3C70"/>
                </a:solidFill>
              </a:rPr>
              <a:t> to </a:t>
            </a:r>
            <a:r>
              <a:rPr lang="it-IT" sz="1800" i="0" u="none" strike="noStrike" baseline="0" dirty="0" err="1">
                <a:solidFill>
                  <a:srgbClr val="1B3C70"/>
                </a:solidFill>
              </a:rPr>
              <a:t>adapter</a:t>
            </a:r>
            <a:endParaRPr lang="it-IT" sz="1800" i="0" u="none" strike="noStrike" baseline="0" dirty="0">
              <a:solidFill>
                <a:srgbClr val="1B3C7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i="1" u="none" strike="noStrike" baseline="0" dirty="0">
                <a:solidFill>
                  <a:srgbClr val="A4C137"/>
                </a:solidFill>
              </a:rPr>
              <a:t>Procurement </a:t>
            </a:r>
            <a:r>
              <a:rPr lang="it-IT" sz="1800" i="1" u="none" strike="noStrike" baseline="0" dirty="0" err="1">
                <a:solidFill>
                  <a:srgbClr val="A4C137"/>
                </a:solidFill>
              </a:rPr>
              <a:t>ongoing</a:t>
            </a:r>
            <a:endParaRPr lang="it-IT" sz="1800" i="1" u="none" strike="noStrike" baseline="0" dirty="0">
              <a:solidFill>
                <a:srgbClr val="A4C137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i="1" dirty="0" err="1">
                <a:solidFill>
                  <a:srgbClr val="A4C137"/>
                </a:solidFill>
              </a:rPr>
              <a:t>Hiring</a:t>
            </a:r>
            <a:r>
              <a:rPr lang="it-IT" i="1" dirty="0">
                <a:solidFill>
                  <a:srgbClr val="A4C137"/>
                </a:solidFill>
              </a:rPr>
              <a:t> </a:t>
            </a:r>
            <a:r>
              <a:rPr lang="it-IT" i="1" dirty="0" err="1">
                <a:solidFill>
                  <a:srgbClr val="A4C137"/>
                </a:solidFill>
              </a:rPr>
              <a:t>planned</a:t>
            </a:r>
            <a:r>
              <a:rPr lang="it-IT" i="1" dirty="0">
                <a:solidFill>
                  <a:srgbClr val="A4C137"/>
                </a:solidFill>
              </a:rPr>
              <a:t>: Felix Kramer </a:t>
            </a:r>
            <a:r>
              <a:rPr lang="it-IT" i="1" dirty="0" err="1">
                <a:solidFill>
                  <a:srgbClr val="A4C137"/>
                </a:solidFill>
              </a:rPr>
              <a:t>will</a:t>
            </a:r>
            <a:r>
              <a:rPr lang="it-IT" i="1" dirty="0">
                <a:solidFill>
                  <a:srgbClr val="A4C137"/>
                </a:solidFill>
              </a:rPr>
              <a:t> </a:t>
            </a:r>
            <a:r>
              <a:rPr lang="it-IT" i="1" dirty="0" err="1">
                <a:solidFill>
                  <a:srgbClr val="A4C137"/>
                </a:solidFill>
              </a:rPr>
              <a:t>occupy</a:t>
            </a:r>
            <a:r>
              <a:rPr lang="it-IT" i="1" dirty="0">
                <a:solidFill>
                  <a:srgbClr val="A4C137"/>
                </a:solidFill>
              </a:rPr>
              <a:t> postdoc position by 2025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i="1" dirty="0">
                <a:solidFill>
                  <a:srgbClr val="A4C137"/>
                </a:solidFill>
              </a:rPr>
              <a:t>Flange testing in progress @INFN</a:t>
            </a:r>
            <a:endParaRPr lang="it-IT" sz="1800" i="1" u="none" strike="noStrike" baseline="0" dirty="0">
              <a:solidFill>
                <a:srgbClr val="A4C137"/>
              </a:solidFill>
            </a:endParaRPr>
          </a:p>
        </p:txBody>
      </p:sp>
      <p:pic>
        <p:nvPicPr>
          <p:cNvPr id="3" name="Grafik 4">
            <a:extLst>
              <a:ext uri="{FF2B5EF4-FFF2-40B4-BE49-F238E27FC236}">
                <a16:creationId xmlns:a16="http://schemas.microsoft.com/office/drawing/2014/main" id="{8653D90B-A00A-573C-3E5F-001DF016B7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1862" y="2969853"/>
            <a:ext cx="1840213" cy="109983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F31247B-E571-1632-C2D7-37219E4B17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7456" y="2922259"/>
            <a:ext cx="1515662" cy="124219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D4D017A-4E27-8312-5D43-88B2D43544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7155" y="4164452"/>
            <a:ext cx="1833055" cy="2444074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2DC9D7B-1C65-7B32-164A-7B41870991A3}"/>
              </a:ext>
            </a:extLst>
          </p:cNvPr>
          <p:cNvSpPr txBox="1"/>
          <p:nvPr/>
        </p:nvSpPr>
        <p:spPr>
          <a:xfrm>
            <a:off x="10059997" y="6608526"/>
            <a:ext cx="183305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1000" i="1" dirty="0"/>
              <a:t>New cavity flange design test</a:t>
            </a:r>
            <a:endParaRPr lang="en-US" sz="1000" b="0" i="1" u="none" strike="noStrike" baseline="0" dirty="0"/>
          </a:p>
        </p:txBody>
      </p:sp>
    </p:spTree>
    <p:extLst>
      <p:ext uri="{BB962C8B-B14F-4D97-AF65-F5344CB8AC3E}">
        <p14:creationId xmlns:p14="http://schemas.microsoft.com/office/powerpoint/2010/main" val="4058446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EC8C43-06E0-C825-13E4-F8DEB374FF58}"/>
              </a:ext>
            </a:extLst>
          </p:cNvPr>
          <p:cNvSpPr txBox="1"/>
          <p:nvPr/>
        </p:nvSpPr>
        <p:spPr>
          <a:xfrm>
            <a:off x="3418115" y="315684"/>
            <a:ext cx="5662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400" b="1" dirty="0">
                <a:solidFill>
                  <a:srgbClr val="002060"/>
                </a:solidFill>
              </a:rPr>
              <a:t>WP</a:t>
            </a:r>
            <a:r>
              <a:rPr lang="it-IT" sz="2400" b="1" dirty="0">
                <a:solidFill>
                  <a:srgbClr val="002060"/>
                </a:solidFill>
              </a:rPr>
              <a:t>3</a:t>
            </a:r>
            <a:r>
              <a:rPr lang="en-BE" sz="2400" b="1" dirty="0">
                <a:solidFill>
                  <a:srgbClr val="002060"/>
                </a:solidFill>
              </a:rPr>
              <a:t> – </a:t>
            </a:r>
            <a:r>
              <a:rPr lang="it-IT" sz="2400" b="1" dirty="0">
                <a:solidFill>
                  <a:srgbClr val="002060"/>
                </a:solidFill>
              </a:rPr>
              <a:t>SRF</a:t>
            </a:r>
            <a:r>
              <a:rPr lang="en-BE" sz="2400" b="1" dirty="0">
                <a:solidFill>
                  <a:srgbClr val="002060"/>
                </a:solidFill>
              </a:rPr>
              <a:t>:</a:t>
            </a:r>
            <a:r>
              <a:rPr lang="en-BE" sz="2400" b="1" dirty="0">
                <a:solidFill>
                  <a:schemeClr val="bg2">
                    <a:lumMod val="50000"/>
                  </a:schemeClr>
                </a:solidFill>
              </a:rPr>
              <a:t> status/evolution of Task </a:t>
            </a:r>
            <a:r>
              <a:rPr lang="it-IT" sz="2400" b="1" dirty="0">
                <a:solidFill>
                  <a:schemeClr val="bg2">
                    <a:lumMod val="50000"/>
                  </a:schemeClr>
                </a:solidFill>
              </a:rPr>
              <a:t>3</a:t>
            </a:r>
            <a:r>
              <a:rPr lang="en-BE" sz="2400" b="1" dirty="0">
                <a:solidFill>
                  <a:schemeClr val="bg2">
                    <a:lumMod val="50000"/>
                  </a:schemeClr>
                </a:solidFill>
              </a:rPr>
              <a:t>.</a:t>
            </a:r>
            <a:r>
              <a:rPr lang="it-IT" sz="2400" b="1" dirty="0">
                <a:solidFill>
                  <a:schemeClr val="bg2">
                    <a:lumMod val="50000"/>
                  </a:schemeClr>
                </a:solidFill>
              </a:rPr>
              <a:t>4</a:t>
            </a:r>
            <a:r>
              <a:rPr lang="en-BE" sz="2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1709803E-6E12-BAB9-0C4A-5169DA776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0C8571ED-0A64-6332-0E0A-EFF81F881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4062"/>
            <a:ext cx="10515600" cy="53703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A4C137"/>
                </a:solidFill>
              </a:rPr>
              <a:t>Adaptive Layers </a:t>
            </a:r>
            <a:r>
              <a:rPr lang="en-US" sz="2400" dirty="0">
                <a:solidFill>
                  <a:srgbClr val="012556"/>
                </a:solidFill>
              </a:rPr>
              <a:t>(INFN, </a:t>
            </a:r>
            <a:r>
              <a:rPr lang="en-US" sz="2400" b="1" dirty="0">
                <a:solidFill>
                  <a:srgbClr val="012556"/>
                </a:solidFill>
              </a:rPr>
              <a:t>CEA</a:t>
            </a:r>
            <a:r>
              <a:rPr lang="en-US" sz="2400" dirty="0">
                <a:solidFill>
                  <a:srgbClr val="012556"/>
                </a:solidFill>
              </a:rPr>
              <a:t>, HZB, UKRI) </a:t>
            </a:r>
            <a:r>
              <a:rPr lang="en-US" sz="2400" i="1" dirty="0">
                <a:solidFill>
                  <a:srgbClr val="012556"/>
                </a:solidFill>
              </a:rPr>
              <a:t>– Thomas </a:t>
            </a:r>
            <a:r>
              <a:rPr lang="en-US" sz="2400" i="1" dirty="0" err="1">
                <a:solidFill>
                  <a:srgbClr val="012556"/>
                </a:solidFill>
              </a:rPr>
              <a:t>Proslier</a:t>
            </a:r>
            <a:endParaRPr lang="en-US" sz="2400" i="1" dirty="0">
              <a:solidFill>
                <a:srgbClr val="012556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3F2D2C2-8A99-CE58-38AE-AE8AE1E796EF}"/>
              </a:ext>
            </a:extLst>
          </p:cNvPr>
          <p:cNvSpPr txBox="1"/>
          <p:nvPr/>
        </p:nvSpPr>
        <p:spPr>
          <a:xfrm>
            <a:off x="838198" y="1879508"/>
            <a:ext cx="111493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1800" b="1" i="0" u="none" strike="noStrike" baseline="0" dirty="0">
                <a:solidFill>
                  <a:srgbClr val="1B3C70"/>
                </a:solidFill>
              </a:rPr>
              <a:t>Deliverable 3.3</a:t>
            </a:r>
            <a:r>
              <a:rPr lang="en-US" sz="1800" b="1" i="0" u="none" strike="noStrike" baseline="0" dirty="0"/>
              <a:t> </a:t>
            </a:r>
            <a:r>
              <a:rPr lang="en-US" sz="1800" b="0" i="0" u="none" strike="noStrike" baseline="0" dirty="0"/>
              <a:t>Adapt. Layer Report on QPR study of Nb3Sn on Cu &amp; adaptive layers </a:t>
            </a:r>
            <a:r>
              <a:rPr lang="en-US" sz="1800" b="0" i="0" u="none" strike="noStrike" baseline="0" dirty="0">
                <a:solidFill>
                  <a:srgbClr val="A4C137"/>
                </a:solidFill>
              </a:rPr>
              <a:t>- CEA</a:t>
            </a:r>
            <a:r>
              <a:rPr lang="en-US" sz="1800" b="0" i="1" u="none" strike="noStrike" baseline="0" dirty="0">
                <a:solidFill>
                  <a:srgbClr val="A4C137"/>
                </a:solidFill>
              </a:rPr>
              <a:t> - Report </a:t>
            </a:r>
            <a:r>
              <a:rPr lang="en-US" sz="1800" b="0" i="1" u="none" strike="noStrike" baseline="0" dirty="0">
                <a:solidFill>
                  <a:srgbClr val="1B3C70"/>
                </a:solidFill>
              </a:rPr>
              <a:t>M38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5720DC8-6036-B96C-BE7B-8A2839FF2623}"/>
              </a:ext>
            </a:extLst>
          </p:cNvPr>
          <p:cNvSpPr txBox="1"/>
          <p:nvPr/>
        </p:nvSpPr>
        <p:spPr>
          <a:xfrm>
            <a:off x="838197" y="2244022"/>
            <a:ext cx="107702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1800" b="1" i="0" u="none" strike="noStrike" baseline="0" dirty="0">
                <a:solidFill>
                  <a:srgbClr val="1B3C70"/>
                </a:solidFill>
              </a:rPr>
              <a:t>Milestone 3.2</a:t>
            </a:r>
            <a:r>
              <a:rPr lang="en-US" sz="1800" b="1" i="0" u="none" strike="noStrike" baseline="0" dirty="0"/>
              <a:t> </a:t>
            </a:r>
            <a:r>
              <a:rPr lang="en-US" sz="1800" b="0" i="0" u="none" strike="noStrike" baseline="0" dirty="0"/>
              <a:t>Developed ALD adaptive layers on Cu </a:t>
            </a:r>
            <a:r>
              <a:rPr lang="en-US" sz="1800" b="0" i="0" u="none" strike="noStrike" baseline="0" dirty="0">
                <a:solidFill>
                  <a:srgbClr val="A4C137"/>
                </a:solidFill>
              </a:rPr>
              <a:t>- </a:t>
            </a:r>
            <a:r>
              <a:rPr lang="en-US" sz="1800" b="0" i="1" u="none" strike="noStrike" baseline="0" dirty="0">
                <a:solidFill>
                  <a:srgbClr val="A4C137"/>
                </a:solidFill>
              </a:rPr>
              <a:t>Test report </a:t>
            </a:r>
            <a:r>
              <a:rPr lang="en-US" sz="1800" b="0" i="1" u="none" strike="noStrike" baseline="0" dirty="0">
                <a:solidFill>
                  <a:srgbClr val="1B3C70"/>
                </a:solidFill>
              </a:rPr>
              <a:t>M24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EE39337-C231-3038-B12A-19929E5D679A}"/>
              </a:ext>
            </a:extLst>
          </p:cNvPr>
          <p:cNvSpPr txBox="1"/>
          <p:nvPr/>
        </p:nvSpPr>
        <p:spPr>
          <a:xfrm>
            <a:off x="847267" y="2731140"/>
            <a:ext cx="11258873" cy="350865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 algn="l">
              <a:buNone/>
            </a:pPr>
            <a:r>
              <a:rPr lang="en-US" sz="2400" b="1" i="0" u="none" strike="noStrike" baseline="0" dirty="0">
                <a:solidFill>
                  <a:srgbClr val="A4C137"/>
                </a:solidFill>
              </a:rPr>
              <a:t>Status:</a:t>
            </a:r>
            <a:endParaRPr lang="en-US" sz="2400" b="1" i="0" u="none" strike="noStrike" baseline="0" dirty="0">
              <a:solidFill>
                <a:srgbClr val="1B3C70"/>
              </a:solidFill>
            </a:endParaRPr>
          </a:p>
          <a:p>
            <a:r>
              <a:rPr lang="it-IT" b="1" dirty="0">
                <a:solidFill>
                  <a:srgbClr val="1B3C70"/>
                </a:solidFill>
              </a:rPr>
              <a:t>UKRI and INFN: </a:t>
            </a:r>
            <a:r>
              <a:rPr lang="it-IT" dirty="0">
                <a:solidFill>
                  <a:srgbClr val="1B3C70"/>
                </a:solidFill>
              </a:rPr>
              <a:t>Coating systems ready for first planar sample </a:t>
            </a:r>
            <a:r>
              <a:rPr lang="it-IT" dirty="0" err="1">
                <a:solidFill>
                  <a:srgbClr val="1B3C70"/>
                </a:solidFill>
              </a:rPr>
              <a:t>deposition</a:t>
            </a:r>
            <a:r>
              <a:rPr lang="it-IT" dirty="0">
                <a:solidFill>
                  <a:srgbClr val="1B3C70"/>
                </a:solidFill>
              </a:rPr>
              <a:t>. </a:t>
            </a:r>
            <a:r>
              <a:rPr lang="it-IT" dirty="0" err="1">
                <a:solidFill>
                  <a:srgbClr val="1B3C70"/>
                </a:solidFill>
              </a:rPr>
              <a:t>Substrate</a:t>
            </a:r>
            <a:r>
              <a:rPr lang="it-IT" dirty="0">
                <a:solidFill>
                  <a:srgbClr val="1B3C70"/>
                </a:solidFill>
              </a:rPr>
              <a:t> </a:t>
            </a:r>
            <a:r>
              <a:rPr lang="it-IT" dirty="0" err="1">
                <a:solidFill>
                  <a:srgbClr val="1B3C70"/>
                </a:solidFill>
              </a:rPr>
              <a:t>polishing</a:t>
            </a:r>
            <a:r>
              <a:rPr lang="it-IT" dirty="0">
                <a:solidFill>
                  <a:srgbClr val="1B3C70"/>
                </a:solidFill>
              </a:rPr>
              <a:t> in progress</a:t>
            </a:r>
          </a:p>
          <a:p>
            <a:pPr marL="0" indent="0" algn="l">
              <a:buNone/>
            </a:pPr>
            <a:r>
              <a:rPr lang="it-IT" b="1" dirty="0">
                <a:solidFill>
                  <a:srgbClr val="1B3C70"/>
                </a:solidFill>
              </a:rPr>
              <a:t>CEA: </a:t>
            </a:r>
          </a:p>
          <a:p>
            <a:pPr marL="285750" indent="-285750" algn="l">
              <a:buFont typeface="Arial"/>
              <a:buChar char="•"/>
            </a:pPr>
            <a:r>
              <a:rPr lang="it-IT" dirty="0">
                <a:solidFill>
                  <a:srgbClr val="1B3C70"/>
                </a:solidFill>
              </a:rPr>
              <a:t>Al</a:t>
            </a:r>
            <a:r>
              <a:rPr lang="it-IT" baseline="-25000" dirty="0">
                <a:solidFill>
                  <a:srgbClr val="1B3C70"/>
                </a:solidFill>
              </a:rPr>
              <a:t>2</a:t>
            </a:r>
            <a:r>
              <a:rPr lang="it-IT" dirty="0">
                <a:solidFill>
                  <a:srgbClr val="1B3C70"/>
                </a:solidFill>
              </a:rPr>
              <a:t>O</a:t>
            </a:r>
            <a:r>
              <a:rPr lang="it-IT" baseline="-25000" dirty="0">
                <a:solidFill>
                  <a:srgbClr val="1B3C70"/>
                </a:solidFill>
              </a:rPr>
              <a:t>3</a:t>
            </a:r>
            <a:r>
              <a:rPr lang="it-IT" dirty="0">
                <a:solidFill>
                  <a:srgbClr val="1B3C70"/>
                </a:solidFill>
              </a:rPr>
              <a:t> </a:t>
            </a:r>
            <a:r>
              <a:rPr lang="it-IT" dirty="0" err="1">
                <a:solidFill>
                  <a:srgbClr val="1B3C70"/>
                </a:solidFill>
              </a:rPr>
              <a:t>coatings</a:t>
            </a:r>
            <a:r>
              <a:rPr lang="it-IT" dirty="0">
                <a:solidFill>
                  <a:srgbClr val="1B3C70"/>
                </a:solidFill>
              </a:rPr>
              <a:t> on EP Cu </a:t>
            </a:r>
            <a:r>
              <a:rPr lang="it-IT" dirty="0" err="1">
                <a:solidFill>
                  <a:srgbClr val="1B3C70"/>
                </a:solidFill>
              </a:rPr>
              <a:t>substrate</a:t>
            </a:r>
            <a:r>
              <a:rPr lang="it-IT" dirty="0">
                <a:solidFill>
                  <a:srgbClr val="1B3C70"/>
                </a:solidFill>
              </a:rPr>
              <a:t> and </a:t>
            </a:r>
            <a:r>
              <a:rPr lang="it-IT" dirty="0" err="1">
                <a:solidFill>
                  <a:srgbClr val="1B3C70"/>
                </a:solidFill>
              </a:rPr>
              <a:t>subsequent</a:t>
            </a:r>
            <a:r>
              <a:rPr lang="it-IT" dirty="0">
                <a:solidFill>
                  <a:srgbClr val="1B3C70"/>
                </a:solidFill>
              </a:rPr>
              <a:t> low T Nb </a:t>
            </a:r>
            <a:r>
              <a:rPr lang="it-IT" dirty="0" err="1">
                <a:solidFill>
                  <a:srgbClr val="1B3C70"/>
                </a:solidFill>
              </a:rPr>
              <a:t>deposition</a:t>
            </a:r>
            <a:r>
              <a:rPr lang="it-IT" dirty="0">
                <a:solidFill>
                  <a:srgbClr val="1B3C70"/>
                </a:solidFill>
              </a:rPr>
              <a:t> by HIPIMS(100-200°C) </a:t>
            </a:r>
            <a:r>
              <a:rPr lang="it-IT" dirty="0" err="1">
                <a:solidFill>
                  <a:srgbClr val="1B3C70"/>
                </a:solidFill>
              </a:rPr>
              <a:t>successfull</a:t>
            </a:r>
            <a:endParaRPr lang="it-IT" dirty="0">
              <a:solidFill>
                <a:srgbClr val="1B3C70"/>
              </a:solidFill>
            </a:endParaRPr>
          </a:p>
          <a:p>
            <a:pPr marL="285750" indent="-285750">
              <a:buFont typeface="Arial,Sans-Serif"/>
              <a:buChar char="•"/>
            </a:pPr>
            <a:r>
              <a:rPr lang="it-IT" dirty="0">
                <a:solidFill>
                  <a:srgbClr val="1B3C70"/>
                </a:solidFill>
              </a:rPr>
              <a:t>ALD coating of a 1.3 GHz Cu </a:t>
            </a:r>
            <a:r>
              <a:rPr lang="it-IT" dirty="0" err="1">
                <a:solidFill>
                  <a:srgbClr val="1B3C70"/>
                </a:solidFill>
              </a:rPr>
              <a:t>cavity</a:t>
            </a:r>
            <a:r>
              <a:rPr lang="it-IT" dirty="0">
                <a:solidFill>
                  <a:srgbClr val="1B3C70"/>
                </a:solidFill>
              </a:rPr>
              <a:t> with Al</a:t>
            </a:r>
            <a:r>
              <a:rPr lang="it-IT" baseline="-25000" dirty="0">
                <a:solidFill>
                  <a:srgbClr val="1B3C70"/>
                </a:solidFill>
              </a:rPr>
              <a:t>2</a:t>
            </a:r>
            <a:r>
              <a:rPr lang="it-IT" dirty="0">
                <a:solidFill>
                  <a:srgbClr val="1B3C70"/>
                </a:solidFill>
              </a:rPr>
              <a:t>O</a:t>
            </a:r>
            <a:r>
              <a:rPr lang="it-IT" baseline="-25000" dirty="0">
                <a:solidFill>
                  <a:srgbClr val="1B3C70"/>
                </a:solidFill>
              </a:rPr>
              <a:t>3</a:t>
            </a:r>
            <a:r>
              <a:rPr lang="it-IT" dirty="0">
                <a:solidFill>
                  <a:srgbClr val="1B3C70"/>
                </a:solidFill>
              </a:rPr>
              <a:t> for future HIPIMS </a:t>
            </a:r>
            <a:r>
              <a:rPr lang="it-IT" dirty="0" err="1">
                <a:solidFill>
                  <a:srgbClr val="1B3C70"/>
                </a:solidFill>
              </a:rPr>
              <a:t>deposition</a:t>
            </a:r>
            <a:r>
              <a:rPr lang="it-IT" dirty="0">
                <a:solidFill>
                  <a:srgbClr val="1B3C70"/>
                </a:solidFill>
              </a:rPr>
              <a:t> of Nb </a:t>
            </a:r>
            <a:r>
              <a:rPr lang="it-IT" dirty="0" err="1">
                <a:solidFill>
                  <a:srgbClr val="1B3C70"/>
                </a:solidFill>
              </a:rPr>
              <a:t>at</a:t>
            </a:r>
            <a:r>
              <a:rPr lang="it-IT" dirty="0">
                <a:solidFill>
                  <a:srgbClr val="1B3C70"/>
                </a:solidFill>
              </a:rPr>
              <a:t> CERN.</a:t>
            </a: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,Sans-Serif"/>
              <a:buChar char="•"/>
            </a:pPr>
            <a:r>
              <a:rPr lang="it-IT" dirty="0">
                <a:solidFill>
                  <a:srgbClr val="1B3C70"/>
                </a:solidFill>
              </a:rPr>
              <a:t>Tunneling </a:t>
            </a:r>
            <a:r>
              <a:rPr lang="it-IT" dirty="0" err="1">
                <a:solidFill>
                  <a:srgbClr val="1B3C70"/>
                </a:solidFill>
              </a:rPr>
              <a:t>spectroscopy</a:t>
            </a:r>
            <a:r>
              <a:rPr lang="it-IT" dirty="0">
                <a:solidFill>
                  <a:srgbClr val="1B3C70"/>
                </a:solidFill>
              </a:rPr>
              <a:t> </a:t>
            </a:r>
            <a:r>
              <a:rPr lang="it-IT" dirty="0" err="1">
                <a:solidFill>
                  <a:srgbClr val="1B3C70"/>
                </a:solidFill>
              </a:rPr>
              <a:t>measurements</a:t>
            </a:r>
            <a:r>
              <a:rPr lang="it-IT" dirty="0">
                <a:solidFill>
                  <a:srgbClr val="1B3C70"/>
                </a:solidFill>
              </a:rPr>
              <a:t> on Nb/Cu and Nb/Al</a:t>
            </a:r>
            <a:r>
              <a:rPr lang="it-IT" baseline="-25000" dirty="0">
                <a:solidFill>
                  <a:srgbClr val="1B3C70"/>
                </a:solidFill>
              </a:rPr>
              <a:t>2</a:t>
            </a:r>
            <a:r>
              <a:rPr lang="it-IT" dirty="0">
                <a:solidFill>
                  <a:srgbClr val="1B3C70"/>
                </a:solidFill>
              </a:rPr>
              <a:t>O</a:t>
            </a:r>
            <a:r>
              <a:rPr lang="it-IT" baseline="-25000" dirty="0">
                <a:solidFill>
                  <a:srgbClr val="1B3C70"/>
                </a:solidFill>
              </a:rPr>
              <a:t>3</a:t>
            </a:r>
            <a:r>
              <a:rPr lang="it-IT" dirty="0">
                <a:solidFill>
                  <a:srgbClr val="1B3C70"/>
                </a:solidFill>
              </a:rPr>
              <a:t>/Cu coupons in progress.</a:t>
            </a:r>
          </a:p>
          <a:p>
            <a:pPr marL="285750" indent="-285750">
              <a:buFont typeface="Arial"/>
              <a:buChar char="•"/>
            </a:pPr>
            <a:r>
              <a:rPr lang="it-IT" dirty="0" err="1">
                <a:solidFill>
                  <a:srgbClr val="1B3C70"/>
                </a:solidFill>
              </a:rPr>
              <a:t>Crystalline</a:t>
            </a:r>
            <a:r>
              <a:rPr lang="it-IT" dirty="0">
                <a:solidFill>
                  <a:srgbClr val="1B3C70"/>
                </a:solidFill>
              </a:rPr>
              <a:t> ALD </a:t>
            </a:r>
            <a:r>
              <a:rPr lang="it-IT" dirty="0" err="1">
                <a:solidFill>
                  <a:srgbClr val="1B3C70"/>
                </a:solidFill>
              </a:rPr>
              <a:t>oxide</a:t>
            </a:r>
            <a:r>
              <a:rPr lang="it-IT" dirty="0">
                <a:solidFill>
                  <a:srgbClr val="1B3C70"/>
                </a:solidFill>
              </a:rPr>
              <a:t> </a:t>
            </a:r>
            <a:r>
              <a:rPr lang="it-IT" dirty="0" err="1">
                <a:solidFill>
                  <a:srgbClr val="1B3C70"/>
                </a:solidFill>
              </a:rPr>
              <a:t>layer</a:t>
            </a:r>
            <a:r>
              <a:rPr lang="it-IT" dirty="0">
                <a:solidFill>
                  <a:srgbClr val="1B3C70"/>
                </a:solidFill>
              </a:rPr>
              <a:t> by ALD for high temperature Nb</a:t>
            </a:r>
            <a:r>
              <a:rPr lang="it-IT" baseline="-25000" dirty="0">
                <a:solidFill>
                  <a:srgbClr val="1B3C70"/>
                </a:solidFill>
              </a:rPr>
              <a:t>3</a:t>
            </a:r>
            <a:r>
              <a:rPr lang="it-IT" dirty="0">
                <a:solidFill>
                  <a:srgbClr val="1B3C70"/>
                </a:solidFill>
              </a:rPr>
              <a:t>Sn HIPIMS </a:t>
            </a:r>
            <a:r>
              <a:rPr lang="it-IT" dirty="0" err="1">
                <a:solidFill>
                  <a:srgbClr val="1B3C70"/>
                </a:solidFill>
              </a:rPr>
              <a:t>growth</a:t>
            </a:r>
            <a:r>
              <a:rPr lang="it-IT" dirty="0">
                <a:solidFill>
                  <a:srgbClr val="1B3C70"/>
                </a:solidFill>
              </a:rPr>
              <a:t>. Layer </a:t>
            </a:r>
            <a:r>
              <a:rPr lang="it-IT" dirty="0" err="1">
                <a:solidFill>
                  <a:srgbClr val="1B3C70"/>
                </a:solidFill>
              </a:rPr>
              <a:t>Stable</a:t>
            </a:r>
            <a:r>
              <a:rPr lang="it-IT" dirty="0">
                <a:solidFill>
                  <a:srgbClr val="1B3C70"/>
                </a:solidFill>
              </a:rPr>
              <a:t> up to 750°C.</a:t>
            </a:r>
          </a:p>
          <a:p>
            <a:pPr marL="742950" lvl="1" indent="-285750">
              <a:buFont typeface="Courier New"/>
              <a:buChar char="o"/>
            </a:pPr>
            <a:r>
              <a:rPr lang="it-IT" i="1" dirty="0" err="1">
                <a:solidFill>
                  <a:srgbClr val="A4C137"/>
                </a:solidFill>
              </a:rPr>
              <a:t>Need</a:t>
            </a:r>
            <a:r>
              <a:rPr lang="it-IT" i="1" dirty="0">
                <a:solidFill>
                  <a:srgbClr val="A4C137"/>
                </a:solidFill>
              </a:rPr>
              <a:t> more Cu coupons and A15 </a:t>
            </a:r>
            <a:r>
              <a:rPr lang="it-IT" i="1" dirty="0" err="1">
                <a:solidFill>
                  <a:srgbClr val="A4C137"/>
                </a:solidFill>
              </a:rPr>
              <a:t>deposition</a:t>
            </a:r>
            <a:r>
              <a:rPr lang="it-IT" i="1" dirty="0">
                <a:solidFill>
                  <a:srgbClr val="A4C137"/>
                </a:solidFill>
              </a:rPr>
              <a:t> </a:t>
            </a:r>
            <a:r>
              <a:rPr lang="it-IT" i="1" dirty="0" err="1">
                <a:solidFill>
                  <a:srgbClr val="A4C137"/>
                </a:solidFill>
              </a:rPr>
              <a:t>attempts</a:t>
            </a:r>
            <a:r>
              <a:rPr lang="it-IT" i="1" dirty="0">
                <a:solidFill>
                  <a:srgbClr val="A4C137"/>
                </a:solidFill>
              </a:rPr>
              <a:t> to </a:t>
            </a:r>
            <a:r>
              <a:rPr lang="it-IT" i="1" dirty="0" err="1">
                <a:solidFill>
                  <a:srgbClr val="A4C137"/>
                </a:solidFill>
              </a:rPr>
              <a:t>confirm</a:t>
            </a:r>
            <a:r>
              <a:rPr lang="it-IT" i="1" dirty="0">
                <a:solidFill>
                  <a:srgbClr val="A4C137"/>
                </a:solidFill>
              </a:rPr>
              <a:t> the trend (UKRI, INFN)</a:t>
            </a:r>
          </a:p>
          <a:p>
            <a:pPr marL="285750" indent="-285750">
              <a:buFont typeface="Arial"/>
              <a:buChar char="•"/>
            </a:pPr>
            <a:r>
              <a:rPr lang="it-IT" i="1" dirty="0">
                <a:solidFill>
                  <a:srgbClr val="A4C137"/>
                </a:solidFill>
              </a:rPr>
              <a:t>Tunneling </a:t>
            </a:r>
            <a:r>
              <a:rPr lang="it-IT" i="1" dirty="0" err="1">
                <a:solidFill>
                  <a:srgbClr val="A4C137"/>
                </a:solidFill>
              </a:rPr>
              <a:t>spectroscopy</a:t>
            </a:r>
            <a:r>
              <a:rPr lang="it-IT" i="1" dirty="0">
                <a:solidFill>
                  <a:srgbClr val="A4C137"/>
                </a:solidFill>
              </a:rPr>
              <a:t> </a:t>
            </a:r>
            <a:r>
              <a:rPr lang="it-IT" i="1" dirty="0" err="1">
                <a:solidFill>
                  <a:srgbClr val="A4C137"/>
                </a:solidFill>
              </a:rPr>
              <a:t>measurements</a:t>
            </a:r>
            <a:r>
              <a:rPr lang="it-IT" i="1" dirty="0">
                <a:solidFill>
                  <a:srgbClr val="A4C137"/>
                </a:solidFill>
              </a:rPr>
              <a:t> </a:t>
            </a:r>
            <a:r>
              <a:rPr lang="it-IT" i="1" dirty="0" err="1">
                <a:solidFill>
                  <a:srgbClr val="A4C137"/>
                </a:solidFill>
              </a:rPr>
              <a:t>completed</a:t>
            </a:r>
            <a:r>
              <a:rPr lang="it-IT" i="1" dirty="0">
                <a:solidFill>
                  <a:srgbClr val="A4C137"/>
                </a:solidFill>
              </a:rPr>
              <a:t> on Nb</a:t>
            </a:r>
            <a:r>
              <a:rPr lang="it-IT" i="1" baseline="-25000" dirty="0">
                <a:solidFill>
                  <a:srgbClr val="A4C137"/>
                </a:solidFill>
              </a:rPr>
              <a:t>3</a:t>
            </a:r>
            <a:r>
              <a:rPr lang="it-IT" i="1" dirty="0">
                <a:solidFill>
                  <a:srgbClr val="A4C137"/>
                </a:solidFill>
              </a:rPr>
              <a:t>Sn/Ta/Cu and Nb</a:t>
            </a:r>
            <a:r>
              <a:rPr lang="it-IT" i="1" baseline="-25000" dirty="0">
                <a:solidFill>
                  <a:srgbClr val="A4C137"/>
                </a:solidFill>
              </a:rPr>
              <a:t>3</a:t>
            </a:r>
            <a:r>
              <a:rPr lang="it-IT" i="1" dirty="0">
                <a:solidFill>
                  <a:srgbClr val="A4C137"/>
                </a:solidFill>
              </a:rPr>
              <a:t>Sn/ALD </a:t>
            </a:r>
            <a:r>
              <a:rPr lang="it-IT" i="1" dirty="0" err="1">
                <a:solidFill>
                  <a:srgbClr val="A4C137"/>
                </a:solidFill>
              </a:rPr>
              <a:t>layer</a:t>
            </a:r>
            <a:r>
              <a:rPr lang="it-IT" i="1" dirty="0">
                <a:solidFill>
                  <a:srgbClr val="A4C137"/>
                </a:solidFill>
              </a:rPr>
              <a:t>/Cu</a:t>
            </a:r>
          </a:p>
          <a:p>
            <a:pPr marL="285750" indent="-285750" algn="l">
              <a:buFont typeface="Arial"/>
              <a:buChar char="•"/>
            </a:pPr>
            <a:r>
              <a:rPr lang="it-IT" i="1" dirty="0">
                <a:solidFill>
                  <a:srgbClr val="A4C137"/>
                </a:solidFill>
              </a:rPr>
              <a:t>New </a:t>
            </a:r>
            <a:r>
              <a:rPr lang="it-IT" i="1" dirty="0" err="1">
                <a:solidFill>
                  <a:srgbClr val="A4C137"/>
                </a:solidFill>
              </a:rPr>
              <a:t>insulating</a:t>
            </a:r>
            <a:r>
              <a:rPr lang="it-IT" i="1" dirty="0">
                <a:solidFill>
                  <a:srgbClr val="A4C137"/>
                </a:solidFill>
              </a:rPr>
              <a:t> </a:t>
            </a:r>
            <a:r>
              <a:rPr lang="it-IT" i="1" dirty="0" err="1">
                <a:solidFill>
                  <a:srgbClr val="A4C137"/>
                </a:solidFill>
              </a:rPr>
              <a:t>oxide</a:t>
            </a:r>
            <a:r>
              <a:rPr lang="it-IT" i="1" dirty="0">
                <a:solidFill>
                  <a:srgbClr val="A4C137"/>
                </a:solidFill>
              </a:rPr>
              <a:t> </a:t>
            </a:r>
            <a:r>
              <a:rPr lang="it-IT" i="1" dirty="0" err="1">
                <a:solidFill>
                  <a:srgbClr val="A4C137"/>
                </a:solidFill>
              </a:rPr>
              <a:t>layer</a:t>
            </a:r>
            <a:r>
              <a:rPr lang="it-IT" i="1" dirty="0">
                <a:solidFill>
                  <a:srgbClr val="A4C137"/>
                </a:solidFill>
              </a:rPr>
              <a:t> </a:t>
            </a:r>
            <a:r>
              <a:rPr lang="it-IT" i="1" dirty="0" err="1">
                <a:solidFill>
                  <a:srgbClr val="A4C137"/>
                </a:solidFill>
              </a:rPr>
              <a:t>deposited</a:t>
            </a:r>
            <a:r>
              <a:rPr lang="it-IT" i="1" dirty="0">
                <a:solidFill>
                  <a:srgbClr val="A4C137"/>
                </a:solidFill>
              </a:rPr>
              <a:t> on </a:t>
            </a:r>
            <a:r>
              <a:rPr lang="it-IT" i="1" dirty="0" err="1">
                <a:solidFill>
                  <a:srgbClr val="A4C137"/>
                </a:solidFill>
              </a:rPr>
              <a:t>electropolished</a:t>
            </a:r>
            <a:r>
              <a:rPr lang="it-IT" i="1" dirty="0">
                <a:solidFill>
                  <a:srgbClr val="A4C137"/>
                </a:solidFill>
              </a:rPr>
              <a:t> Cu coupons for High temperature Nb</a:t>
            </a:r>
            <a:r>
              <a:rPr lang="it-IT" i="1" baseline="-25000" dirty="0">
                <a:solidFill>
                  <a:srgbClr val="A4C137"/>
                </a:solidFill>
              </a:rPr>
              <a:t>3</a:t>
            </a:r>
            <a:r>
              <a:rPr lang="it-IT" i="1" dirty="0">
                <a:solidFill>
                  <a:srgbClr val="A4C137"/>
                </a:solidFill>
              </a:rPr>
              <a:t>Sn </a:t>
            </a:r>
            <a:r>
              <a:rPr lang="it-IT" i="1" dirty="0" err="1">
                <a:solidFill>
                  <a:srgbClr val="A4C137"/>
                </a:solidFill>
              </a:rPr>
              <a:t>deposition</a:t>
            </a:r>
            <a:r>
              <a:rPr lang="it-IT" i="1" dirty="0">
                <a:solidFill>
                  <a:srgbClr val="A4C137"/>
                </a:solidFill>
              </a:rPr>
              <a:t>. MEB show cracks after </a:t>
            </a:r>
            <a:r>
              <a:rPr lang="it-IT" i="1" dirty="0" err="1">
                <a:solidFill>
                  <a:srgbClr val="A4C137"/>
                </a:solidFill>
              </a:rPr>
              <a:t>annealing</a:t>
            </a:r>
            <a:r>
              <a:rPr lang="it-IT" i="1" dirty="0">
                <a:solidFill>
                  <a:srgbClr val="A4C137"/>
                </a:solidFill>
              </a:rPr>
              <a:t> in vacuum </a:t>
            </a:r>
            <a:r>
              <a:rPr lang="it-IT" i="1" dirty="0" err="1">
                <a:solidFill>
                  <a:srgbClr val="A4C137"/>
                </a:solidFill>
              </a:rPr>
              <a:t>at</a:t>
            </a:r>
            <a:r>
              <a:rPr lang="it-IT" i="1" dirty="0">
                <a:solidFill>
                  <a:srgbClr val="A4C137"/>
                </a:solidFill>
              </a:rPr>
              <a:t> 750°C for 2hrs. </a:t>
            </a:r>
            <a:r>
              <a:rPr lang="it-IT" i="1" dirty="0" err="1">
                <a:solidFill>
                  <a:srgbClr val="A4C137"/>
                </a:solidFill>
              </a:rPr>
              <a:t>Other</a:t>
            </a:r>
            <a:r>
              <a:rPr lang="it-IT" i="1" dirty="0">
                <a:solidFill>
                  <a:srgbClr val="A4C137"/>
                </a:solidFill>
              </a:rPr>
              <a:t> </a:t>
            </a:r>
            <a:r>
              <a:rPr lang="it-IT" i="1" dirty="0" err="1">
                <a:solidFill>
                  <a:srgbClr val="A4C137"/>
                </a:solidFill>
              </a:rPr>
              <a:t>layer</a:t>
            </a:r>
            <a:r>
              <a:rPr lang="it-IT" i="1" dirty="0">
                <a:solidFill>
                  <a:srgbClr val="A4C137"/>
                </a:solidFill>
              </a:rPr>
              <a:t> </a:t>
            </a:r>
            <a:r>
              <a:rPr lang="it-IT" i="1" dirty="0" err="1">
                <a:solidFill>
                  <a:srgbClr val="A4C137"/>
                </a:solidFill>
              </a:rPr>
              <a:t>thicknesses</a:t>
            </a:r>
            <a:r>
              <a:rPr lang="it-IT" i="1" dirty="0">
                <a:solidFill>
                  <a:srgbClr val="A4C137"/>
                </a:solidFill>
              </a:rPr>
              <a:t> and </a:t>
            </a:r>
            <a:r>
              <a:rPr lang="it-IT" i="1" dirty="0" err="1">
                <a:solidFill>
                  <a:srgbClr val="A4C137"/>
                </a:solidFill>
              </a:rPr>
              <a:t>composition</a:t>
            </a:r>
            <a:r>
              <a:rPr lang="it-IT" i="1" dirty="0">
                <a:solidFill>
                  <a:srgbClr val="A4C137"/>
                </a:solidFill>
              </a:rPr>
              <a:t> </a:t>
            </a:r>
            <a:r>
              <a:rPr lang="it-IT" i="1" dirty="0" err="1">
                <a:solidFill>
                  <a:srgbClr val="A4C137"/>
                </a:solidFill>
              </a:rPr>
              <a:t>will</a:t>
            </a:r>
            <a:r>
              <a:rPr lang="it-IT" i="1" dirty="0">
                <a:solidFill>
                  <a:srgbClr val="A4C137"/>
                </a:solidFill>
              </a:rPr>
              <a:t> be </a:t>
            </a:r>
            <a:r>
              <a:rPr lang="it-IT" i="1" dirty="0" err="1">
                <a:solidFill>
                  <a:srgbClr val="A4C137"/>
                </a:solidFill>
              </a:rPr>
              <a:t>investigated</a:t>
            </a:r>
            <a:r>
              <a:rPr lang="it-IT" i="1" dirty="0">
                <a:solidFill>
                  <a:srgbClr val="A4C137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10947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EC8C43-06E0-C825-13E4-F8DEB374FF58}"/>
              </a:ext>
            </a:extLst>
          </p:cNvPr>
          <p:cNvSpPr txBox="1"/>
          <p:nvPr/>
        </p:nvSpPr>
        <p:spPr>
          <a:xfrm>
            <a:off x="3418115" y="315684"/>
            <a:ext cx="5662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400" b="1" dirty="0">
                <a:solidFill>
                  <a:srgbClr val="002060"/>
                </a:solidFill>
              </a:rPr>
              <a:t>WP</a:t>
            </a:r>
            <a:r>
              <a:rPr lang="it-IT" sz="2400" b="1" dirty="0">
                <a:solidFill>
                  <a:srgbClr val="002060"/>
                </a:solidFill>
              </a:rPr>
              <a:t>3</a:t>
            </a:r>
            <a:r>
              <a:rPr lang="en-BE" sz="2400" b="1" dirty="0">
                <a:solidFill>
                  <a:srgbClr val="002060"/>
                </a:solidFill>
              </a:rPr>
              <a:t> – </a:t>
            </a:r>
            <a:r>
              <a:rPr lang="it-IT" sz="2400" b="1" dirty="0">
                <a:solidFill>
                  <a:srgbClr val="002060"/>
                </a:solidFill>
              </a:rPr>
              <a:t>SRF</a:t>
            </a:r>
            <a:r>
              <a:rPr lang="en-BE" sz="2400" b="1" dirty="0">
                <a:solidFill>
                  <a:srgbClr val="002060"/>
                </a:solidFill>
              </a:rPr>
              <a:t>:</a:t>
            </a:r>
            <a:r>
              <a:rPr lang="en-BE" sz="2400" b="1" dirty="0">
                <a:solidFill>
                  <a:schemeClr val="bg2">
                    <a:lumMod val="50000"/>
                  </a:schemeClr>
                </a:solidFill>
              </a:rPr>
              <a:t> status/evolution of Task </a:t>
            </a:r>
            <a:r>
              <a:rPr lang="it-IT" sz="2400" b="1" dirty="0">
                <a:solidFill>
                  <a:schemeClr val="bg2">
                    <a:lumMod val="50000"/>
                  </a:schemeClr>
                </a:solidFill>
              </a:rPr>
              <a:t>3</a:t>
            </a:r>
            <a:r>
              <a:rPr lang="en-BE" sz="2400" b="1" dirty="0">
                <a:solidFill>
                  <a:schemeClr val="bg2">
                    <a:lumMod val="50000"/>
                  </a:schemeClr>
                </a:solidFill>
              </a:rPr>
              <a:t>.</a:t>
            </a:r>
            <a:r>
              <a:rPr lang="it-IT" sz="2400" b="1" dirty="0">
                <a:solidFill>
                  <a:schemeClr val="bg2">
                    <a:lumMod val="50000"/>
                  </a:schemeClr>
                </a:solidFill>
              </a:rPr>
              <a:t>5</a:t>
            </a:r>
            <a:r>
              <a:rPr lang="en-BE" sz="2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1709803E-6E12-BAB9-0C4A-5169DA776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0C8571ED-0A64-6332-0E0A-EFF81F881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4062"/>
            <a:ext cx="10515600" cy="65958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A4C137"/>
                </a:solidFill>
              </a:rPr>
              <a:t>Working Cavity </a:t>
            </a:r>
            <a:r>
              <a:rPr lang="en-US" sz="2400" dirty="0">
                <a:solidFill>
                  <a:srgbClr val="012556"/>
                </a:solidFill>
              </a:rPr>
              <a:t>(INFN, CEA, HZB, </a:t>
            </a:r>
            <a:r>
              <a:rPr lang="en-US" sz="2400" b="1" dirty="0">
                <a:solidFill>
                  <a:srgbClr val="012556"/>
                </a:solidFill>
              </a:rPr>
              <a:t>UKRI</a:t>
            </a:r>
            <a:r>
              <a:rPr lang="en-US" sz="2400" dirty="0">
                <a:solidFill>
                  <a:srgbClr val="012556"/>
                </a:solidFill>
              </a:rPr>
              <a:t>) </a:t>
            </a:r>
            <a:r>
              <a:rPr lang="en-US" sz="2400" i="1" dirty="0">
                <a:solidFill>
                  <a:srgbClr val="012556"/>
                </a:solidFill>
              </a:rPr>
              <a:t>– Reza </a:t>
            </a:r>
            <a:r>
              <a:rPr lang="en-US" sz="2400" i="1" dirty="0" err="1">
                <a:solidFill>
                  <a:srgbClr val="012556"/>
                </a:solidFill>
              </a:rPr>
              <a:t>Valizadeh</a:t>
            </a:r>
            <a:endParaRPr lang="en-US" sz="2400" i="1" dirty="0">
              <a:solidFill>
                <a:srgbClr val="012556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3F2D2C2-8A99-CE58-38AE-AE8AE1E796EF}"/>
              </a:ext>
            </a:extLst>
          </p:cNvPr>
          <p:cNvSpPr txBox="1"/>
          <p:nvPr/>
        </p:nvSpPr>
        <p:spPr>
          <a:xfrm>
            <a:off x="838198" y="1913642"/>
            <a:ext cx="111493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1800" b="1" i="0" u="none" strike="noStrike" baseline="0" dirty="0">
                <a:solidFill>
                  <a:srgbClr val="1B3C70"/>
                </a:solidFill>
              </a:rPr>
              <a:t>Deliverable 3.4</a:t>
            </a:r>
            <a:r>
              <a:rPr lang="en-US" sz="1800" b="1" i="0" u="none" strike="noStrike" baseline="0" dirty="0"/>
              <a:t> </a:t>
            </a:r>
            <a:r>
              <a:rPr lang="en-US" sz="1800" b="0" i="0" u="none" strike="noStrike" baseline="0" dirty="0"/>
              <a:t>4.5-K Cavity Report on 4.5-K Cavity performance &amp; tunability tests </a:t>
            </a:r>
            <a:r>
              <a:rPr lang="en-US" sz="1800" b="0" i="0" u="none" strike="noStrike" baseline="0" dirty="0">
                <a:solidFill>
                  <a:srgbClr val="A4C137"/>
                </a:solidFill>
              </a:rPr>
              <a:t>- INFN</a:t>
            </a:r>
            <a:r>
              <a:rPr lang="en-US" sz="1800" b="0" i="1" u="none" strike="noStrike" baseline="0" dirty="0">
                <a:solidFill>
                  <a:srgbClr val="A4C137"/>
                </a:solidFill>
              </a:rPr>
              <a:t> - Report </a:t>
            </a:r>
            <a:r>
              <a:rPr lang="en-US" sz="1800" b="0" i="1" u="none" strike="noStrike" baseline="0" dirty="0">
                <a:solidFill>
                  <a:srgbClr val="1B3C70"/>
                </a:solidFill>
              </a:rPr>
              <a:t>M46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5720DC8-6036-B96C-BE7B-8A2839FF2623}"/>
              </a:ext>
            </a:extLst>
          </p:cNvPr>
          <p:cNvSpPr txBox="1"/>
          <p:nvPr/>
        </p:nvSpPr>
        <p:spPr>
          <a:xfrm>
            <a:off x="838197" y="2282974"/>
            <a:ext cx="107702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1800" b="1" i="0" u="none" strike="noStrike" baseline="0" dirty="0">
                <a:solidFill>
                  <a:srgbClr val="1B3C70"/>
                </a:solidFill>
              </a:rPr>
              <a:t>Milestone 3.4</a:t>
            </a:r>
            <a:r>
              <a:rPr lang="en-US" sz="1800" b="1" i="0" u="none" strike="noStrike" baseline="0" dirty="0"/>
              <a:t> </a:t>
            </a:r>
            <a:r>
              <a:rPr lang="en-US" sz="1800" b="0" i="0" u="none" strike="noStrike" baseline="0" dirty="0"/>
              <a:t>Characterization of Nb3Sn reference cavity </a:t>
            </a:r>
            <a:r>
              <a:rPr lang="en-US" sz="1800" b="0" i="0" u="none" strike="noStrike" baseline="0" dirty="0">
                <a:solidFill>
                  <a:srgbClr val="A4C137"/>
                </a:solidFill>
              </a:rPr>
              <a:t>- </a:t>
            </a:r>
            <a:r>
              <a:rPr lang="en-US" sz="1800" b="0" i="1" u="none" strike="noStrike" baseline="0" dirty="0">
                <a:solidFill>
                  <a:srgbClr val="A4C137"/>
                </a:solidFill>
              </a:rPr>
              <a:t>Test report </a:t>
            </a:r>
            <a:r>
              <a:rPr lang="en-US" sz="1800" b="0" i="1" u="none" strike="noStrike" baseline="0" dirty="0">
                <a:solidFill>
                  <a:srgbClr val="1B3C70"/>
                </a:solidFill>
              </a:rPr>
              <a:t>M34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B067D67-DF47-CB91-D533-77CDEADF0BAA}"/>
              </a:ext>
            </a:extLst>
          </p:cNvPr>
          <p:cNvSpPr txBox="1"/>
          <p:nvPr/>
        </p:nvSpPr>
        <p:spPr>
          <a:xfrm>
            <a:off x="838197" y="2942554"/>
            <a:ext cx="1077022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2400" b="1" i="0" u="none" strike="noStrike" baseline="0" dirty="0">
                <a:solidFill>
                  <a:srgbClr val="A4C137"/>
                </a:solidFill>
              </a:rPr>
              <a:t>Status:</a:t>
            </a:r>
            <a:endParaRPr lang="en-US" sz="2400" b="1" i="0" u="none" strike="noStrike" baseline="0" dirty="0">
              <a:solidFill>
                <a:srgbClr val="1B3C70"/>
              </a:solidFill>
            </a:endParaRPr>
          </a:p>
          <a:p>
            <a:r>
              <a:rPr lang="it-IT" sz="1800" b="1" i="0" u="none" strike="noStrike" baseline="0" dirty="0">
                <a:solidFill>
                  <a:srgbClr val="1B3C70"/>
                </a:solidFill>
              </a:rPr>
              <a:t>UKRI</a:t>
            </a:r>
            <a:r>
              <a:rPr lang="it-IT" b="1" dirty="0">
                <a:solidFill>
                  <a:srgbClr val="1B3C70"/>
                </a:solidFill>
              </a:rPr>
              <a:t>:</a:t>
            </a:r>
          </a:p>
          <a:p>
            <a:r>
              <a:rPr lang="it-IT" dirty="0">
                <a:solidFill>
                  <a:srgbClr val="1B3C70"/>
                </a:solidFill>
              </a:rPr>
              <a:t>Two potential target manufacturing companies  </a:t>
            </a:r>
            <a:r>
              <a:rPr lang="en-GB" dirty="0">
                <a:solidFill>
                  <a:srgbClr val="1B3C70"/>
                </a:solidFill>
              </a:rPr>
              <a:t>Osaka Asahi Metal and Photon Export </a:t>
            </a:r>
            <a:r>
              <a:rPr lang="it-IT" dirty="0">
                <a:solidFill>
                  <a:srgbClr val="1B3C70"/>
                </a:solidFill>
              </a:rPr>
              <a:t>has been identified and enquiry for NbTi, Nb3Sn target made as tubes is been made. </a:t>
            </a:r>
          </a:p>
          <a:p>
            <a:r>
              <a:rPr lang="it-IT" dirty="0">
                <a:solidFill>
                  <a:srgbClr val="1B3C70"/>
                </a:solidFill>
              </a:rPr>
              <a:t>Received several halfshell 1.3 GHz copper cavity </a:t>
            </a:r>
          </a:p>
          <a:p>
            <a:r>
              <a:rPr lang="it-IT" dirty="0" err="1">
                <a:solidFill>
                  <a:srgbClr val="1B3C70"/>
                </a:solidFill>
              </a:rPr>
              <a:t>Deposition</a:t>
            </a:r>
            <a:r>
              <a:rPr lang="it-IT" dirty="0">
                <a:solidFill>
                  <a:srgbClr val="1B3C70"/>
                </a:solidFill>
              </a:rPr>
              <a:t> from </a:t>
            </a:r>
            <a:r>
              <a:rPr lang="it-IT" dirty="0" err="1">
                <a:solidFill>
                  <a:srgbClr val="1B3C70"/>
                </a:solidFill>
              </a:rPr>
              <a:t>cylindrical</a:t>
            </a:r>
            <a:r>
              <a:rPr lang="it-IT" dirty="0">
                <a:solidFill>
                  <a:srgbClr val="1B3C70"/>
                </a:solidFill>
              </a:rPr>
              <a:t> mixed Nb rod and Ti mesh.</a:t>
            </a:r>
          </a:p>
          <a:p>
            <a:r>
              <a:rPr lang="en-US" i="1" dirty="0">
                <a:solidFill>
                  <a:srgbClr val="A4C137"/>
                </a:solidFill>
              </a:rPr>
              <a:t>Two 1.3 GHz machined cavities has been ordered from CERN</a:t>
            </a:r>
          </a:p>
          <a:p>
            <a:r>
              <a:rPr lang="en-US" i="1" dirty="0">
                <a:solidFill>
                  <a:srgbClr val="A4C137"/>
                </a:solidFill>
              </a:rPr>
              <a:t>The PVCVD for Nb3Sn coating is been set up and is going through its commissioning phase</a:t>
            </a:r>
          </a:p>
          <a:p>
            <a:r>
              <a:rPr lang="en-US" i="1" dirty="0">
                <a:solidFill>
                  <a:srgbClr val="A4C137"/>
                </a:solidFill>
              </a:rPr>
              <a:t>Three 1.3 GHz cavities sent to CEA for surface preparation for future deposition</a:t>
            </a:r>
            <a:endParaRPr lang="it-IT" i="1" dirty="0">
              <a:solidFill>
                <a:srgbClr val="A4C137"/>
              </a:solidFill>
            </a:endParaRPr>
          </a:p>
          <a:p>
            <a:r>
              <a:rPr lang="it-IT" b="1" dirty="0">
                <a:solidFill>
                  <a:srgbClr val="1B3C70"/>
                </a:solidFill>
              </a:rPr>
              <a:t>INFN:</a:t>
            </a:r>
          </a:p>
          <a:p>
            <a:r>
              <a:rPr lang="it-IT" sz="1800" i="0" u="none" strike="noStrike" baseline="0" dirty="0">
                <a:solidFill>
                  <a:srgbClr val="1B3C70"/>
                </a:solidFill>
              </a:rPr>
              <a:t>1.3 GHz Coating systems in the </a:t>
            </a:r>
            <a:r>
              <a:rPr lang="it-IT" sz="1800" i="0" u="none" strike="noStrike" baseline="0" dirty="0" err="1">
                <a:solidFill>
                  <a:srgbClr val="1B3C70"/>
                </a:solidFill>
              </a:rPr>
              <a:t>commissioning</a:t>
            </a:r>
            <a:r>
              <a:rPr lang="it-IT" sz="1800" i="0" u="none" strike="noStrike" baseline="0" dirty="0">
                <a:solidFill>
                  <a:srgbClr val="1B3C70"/>
                </a:solidFill>
              </a:rPr>
              <a:t> </a:t>
            </a:r>
            <a:r>
              <a:rPr lang="it-IT" sz="1800" i="0" u="none" strike="noStrike" baseline="0" dirty="0" err="1">
                <a:solidFill>
                  <a:srgbClr val="1B3C70"/>
                </a:solidFill>
              </a:rPr>
              <a:t>phase</a:t>
            </a:r>
            <a:r>
              <a:rPr lang="it-IT" sz="1800" i="0" u="none" strike="noStrike" baseline="0" dirty="0">
                <a:solidFill>
                  <a:srgbClr val="1B3C70"/>
                </a:solidFill>
              </a:rPr>
              <a:t> (part of the I.FAST </a:t>
            </a:r>
            <a:r>
              <a:rPr lang="it-IT" sz="1800" i="0" u="none" strike="noStrike" baseline="0" dirty="0" err="1">
                <a:solidFill>
                  <a:srgbClr val="1B3C70"/>
                </a:solidFill>
              </a:rPr>
              <a:t>program</a:t>
            </a:r>
            <a:r>
              <a:rPr lang="it-IT" sz="1800" i="0" u="none" strike="noStrike" baseline="0" dirty="0">
                <a:solidFill>
                  <a:srgbClr val="1B3C70"/>
                </a:solidFill>
              </a:rPr>
              <a:t>)</a:t>
            </a:r>
            <a:endParaRPr lang="it-IT" b="1" dirty="0">
              <a:solidFill>
                <a:srgbClr val="1B3C70"/>
              </a:solidFill>
            </a:endParaRPr>
          </a:p>
          <a:p>
            <a:r>
              <a:rPr lang="it-IT" i="1" dirty="0">
                <a:solidFill>
                  <a:srgbClr val="A4C137"/>
                </a:solidFill>
              </a:rPr>
              <a:t>PEP </a:t>
            </a:r>
            <a:r>
              <a:rPr lang="it-IT" i="1" dirty="0" err="1">
                <a:solidFill>
                  <a:srgbClr val="A4C137"/>
                </a:solidFill>
              </a:rPr>
              <a:t>Succesfully</a:t>
            </a:r>
            <a:r>
              <a:rPr lang="it-IT" i="1" dirty="0">
                <a:solidFill>
                  <a:srgbClr val="A4C137"/>
                </a:solidFill>
              </a:rPr>
              <a:t> </a:t>
            </a:r>
            <a:r>
              <a:rPr lang="it-IT" i="1" dirty="0" err="1">
                <a:solidFill>
                  <a:srgbClr val="A4C137"/>
                </a:solidFill>
              </a:rPr>
              <a:t>tested</a:t>
            </a:r>
            <a:r>
              <a:rPr lang="it-IT" i="1" dirty="0">
                <a:solidFill>
                  <a:srgbClr val="A4C137"/>
                </a:solidFill>
              </a:rPr>
              <a:t> on full 1.3 GHz </a:t>
            </a:r>
            <a:r>
              <a:rPr lang="it-IT" i="1" dirty="0" err="1">
                <a:solidFill>
                  <a:srgbClr val="A4C137"/>
                </a:solidFill>
              </a:rPr>
              <a:t>cavity</a:t>
            </a:r>
            <a:r>
              <a:rPr lang="it-IT" i="1" dirty="0">
                <a:solidFill>
                  <a:srgbClr val="A4C137"/>
                </a:solidFill>
              </a:rPr>
              <a:t> (new </a:t>
            </a:r>
            <a:r>
              <a:rPr lang="it-IT" i="1" dirty="0" err="1">
                <a:solidFill>
                  <a:srgbClr val="A4C137"/>
                </a:solidFill>
              </a:rPr>
              <a:t>synergy</a:t>
            </a:r>
            <a:r>
              <a:rPr lang="it-IT" i="1" dirty="0">
                <a:solidFill>
                  <a:srgbClr val="A4C137"/>
                </a:solidFill>
              </a:rPr>
              <a:t> </a:t>
            </a:r>
            <a:r>
              <a:rPr lang="it-IT" i="1" dirty="0" err="1">
                <a:solidFill>
                  <a:srgbClr val="A4C137"/>
                </a:solidFill>
              </a:rPr>
              <a:t>ongoing</a:t>
            </a:r>
            <a:r>
              <a:rPr lang="it-IT" i="1" dirty="0">
                <a:solidFill>
                  <a:srgbClr val="A4C137"/>
                </a:solidFill>
              </a:rPr>
              <a:t> with CERN and KEK)</a:t>
            </a:r>
          </a:p>
          <a:p>
            <a:r>
              <a:rPr lang="it-IT" i="1" dirty="0">
                <a:solidFill>
                  <a:srgbClr val="A4C137"/>
                </a:solidFill>
              </a:rPr>
              <a:t>1.3 GHz </a:t>
            </a:r>
            <a:r>
              <a:rPr lang="it-IT" i="1" dirty="0" err="1">
                <a:solidFill>
                  <a:srgbClr val="A4C137"/>
                </a:solidFill>
              </a:rPr>
              <a:t>seamless</a:t>
            </a:r>
            <a:r>
              <a:rPr lang="it-IT" i="1" dirty="0">
                <a:solidFill>
                  <a:srgbClr val="A4C137"/>
                </a:solidFill>
              </a:rPr>
              <a:t> </a:t>
            </a:r>
            <a:r>
              <a:rPr lang="it-IT" i="1" dirty="0" err="1">
                <a:solidFill>
                  <a:srgbClr val="A4C137"/>
                </a:solidFill>
              </a:rPr>
              <a:t>cavity</a:t>
            </a:r>
            <a:r>
              <a:rPr lang="it-IT" i="1" dirty="0">
                <a:solidFill>
                  <a:srgbClr val="A4C137"/>
                </a:solidFill>
              </a:rPr>
              <a:t> Cu </a:t>
            </a:r>
            <a:r>
              <a:rPr lang="it-IT" i="1" dirty="0" err="1">
                <a:solidFill>
                  <a:srgbClr val="A4C137"/>
                </a:solidFill>
              </a:rPr>
              <a:t>substrate</a:t>
            </a:r>
            <a:r>
              <a:rPr lang="it-IT" i="1" dirty="0">
                <a:solidFill>
                  <a:srgbClr val="A4C137"/>
                </a:solidFill>
              </a:rPr>
              <a:t> in </a:t>
            </a:r>
            <a:r>
              <a:rPr lang="it-IT" i="1" dirty="0" err="1">
                <a:solidFill>
                  <a:srgbClr val="A4C137"/>
                </a:solidFill>
              </a:rPr>
              <a:t>preparation</a:t>
            </a:r>
            <a:r>
              <a:rPr lang="it-IT" i="1" dirty="0">
                <a:solidFill>
                  <a:srgbClr val="A4C137"/>
                </a:solidFill>
              </a:rPr>
              <a:t> (Cu </a:t>
            </a:r>
            <a:r>
              <a:rPr lang="it-IT" i="1" dirty="0" err="1">
                <a:solidFill>
                  <a:srgbClr val="A4C137"/>
                </a:solidFill>
              </a:rPr>
              <a:t>annealing</a:t>
            </a:r>
            <a:r>
              <a:rPr lang="it-IT" i="1" dirty="0">
                <a:solidFill>
                  <a:srgbClr val="A4C137"/>
                </a:solidFill>
              </a:rPr>
              <a:t> </a:t>
            </a:r>
            <a:r>
              <a:rPr lang="it-IT" i="1" dirty="0" err="1">
                <a:solidFill>
                  <a:srgbClr val="A4C137"/>
                </a:solidFill>
              </a:rPr>
              <a:t>phase</a:t>
            </a:r>
            <a:r>
              <a:rPr lang="it-IT" i="1" dirty="0">
                <a:solidFill>
                  <a:srgbClr val="A4C137"/>
                </a:solidFill>
              </a:rPr>
              <a:t>)</a:t>
            </a:r>
          </a:p>
        </p:txBody>
      </p:sp>
      <p:pic>
        <p:nvPicPr>
          <p:cNvPr id="3" name="Immagine 2" descr="Immagine che contiene Fotografia di nature morte, bronzo, ottone, pezzo degli scacchi&#10;&#10;Descrizione generata automaticamente">
            <a:extLst>
              <a:ext uri="{FF2B5EF4-FFF2-40B4-BE49-F238E27FC236}">
                <a16:creationId xmlns:a16="http://schemas.microsoft.com/office/drawing/2014/main" id="{D0126D5B-A49D-486D-7687-CF1DD7098E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740237">
            <a:off x="9515675" y="3582376"/>
            <a:ext cx="3049934" cy="3470115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EC3A79D-6C63-A509-C1F9-A5F6B0EB485F}"/>
              </a:ext>
            </a:extLst>
          </p:cNvPr>
          <p:cNvSpPr txBox="1"/>
          <p:nvPr/>
        </p:nvSpPr>
        <p:spPr>
          <a:xfrm>
            <a:off x="9493071" y="6421782"/>
            <a:ext cx="28121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1000" i="1" dirty="0"/>
              <a:t>First 1.3 GHz successfully polished by PEP</a:t>
            </a:r>
            <a:endParaRPr lang="en-US" sz="1000" b="0" i="1" u="none" strike="noStrike" baseline="0" dirty="0"/>
          </a:p>
        </p:txBody>
      </p:sp>
    </p:spTree>
    <p:extLst>
      <p:ext uri="{BB962C8B-B14F-4D97-AF65-F5344CB8AC3E}">
        <p14:creationId xmlns:p14="http://schemas.microsoft.com/office/powerpoint/2010/main" val="1676879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CDACFB-1B75-9953-AC32-C108F37912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FA24AF-A507-EA37-4B8C-BABEEBAD4C28}"/>
              </a:ext>
            </a:extLst>
          </p:cNvPr>
          <p:cNvSpPr txBox="1"/>
          <p:nvPr/>
        </p:nvSpPr>
        <p:spPr>
          <a:xfrm>
            <a:off x="3418115" y="315684"/>
            <a:ext cx="4512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400" b="1" dirty="0">
                <a:solidFill>
                  <a:srgbClr val="002060"/>
                </a:solidFill>
              </a:rPr>
              <a:t>WP</a:t>
            </a:r>
            <a:r>
              <a:rPr lang="it-IT" sz="2400" b="1" dirty="0">
                <a:solidFill>
                  <a:srgbClr val="002060"/>
                </a:solidFill>
              </a:rPr>
              <a:t>3</a:t>
            </a:r>
            <a:r>
              <a:rPr lang="en-BE" sz="2400" b="1" dirty="0">
                <a:solidFill>
                  <a:srgbClr val="002060"/>
                </a:solidFill>
              </a:rPr>
              <a:t> – </a:t>
            </a:r>
            <a:r>
              <a:rPr lang="it-IT" sz="2400" b="1" dirty="0">
                <a:solidFill>
                  <a:srgbClr val="002060"/>
                </a:solidFill>
              </a:rPr>
              <a:t>SRF</a:t>
            </a:r>
            <a:r>
              <a:rPr lang="en-BE" sz="2400" b="1" dirty="0">
                <a:solidFill>
                  <a:srgbClr val="002060"/>
                </a:solidFill>
              </a:rPr>
              <a:t>:</a:t>
            </a:r>
            <a:r>
              <a:rPr lang="en-BE" sz="2400" b="1" dirty="0">
                <a:solidFill>
                  <a:schemeClr val="bg2">
                    <a:lumMod val="50000"/>
                  </a:schemeClr>
                </a:solidFill>
              </a:rPr>
              <a:t> points of attention</a:t>
            </a:r>
          </a:p>
        </p:txBody>
      </p:sp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6D51265F-F36F-69A4-2976-8FB8BBF5A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88CEBC5-A4E5-C462-96AE-7A60DB009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6351"/>
            <a:ext cx="10515600" cy="492602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1B3C70"/>
                </a:solidFill>
              </a:rPr>
              <a:t>In the grant agreement encountered an error in assigning deliverables</a:t>
            </a:r>
            <a:br>
              <a:rPr lang="en-US" sz="2000" dirty="0">
                <a:solidFill>
                  <a:srgbClr val="1B3C70"/>
                </a:solidFill>
              </a:rPr>
            </a:br>
            <a:r>
              <a:rPr lang="en-US" sz="2000" dirty="0">
                <a:solidFill>
                  <a:srgbClr val="1B3C70"/>
                </a:solidFill>
              </a:rPr>
              <a:t>(probably occurred during the task numbering change):</a:t>
            </a:r>
          </a:p>
          <a:p>
            <a:pPr lvl="1" algn="just">
              <a:lnSpc>
                <a:spcPct val="100000"/>
              </a:lnSpc>
            </a:pPr>
            <a:r>
              <a:rPr lang="en-US" sz="2000" b="1" i="1" dirty="0">
                <a:solidFill>
                  <a:srgbClr val="1B3C70"/>
                </a:solidFill>
              </a:rPr>
              <a:t>Deliverable 3.4 is in charge of CEA and not UKRI</a:t>
            </a:r>
          </a:p>
          <a:p>
            <a:pPr lvl="1" algn="just">
              <a:lnSpc>
                <a:spcPct val="100000"/>
              </a:lnSpc>
            </a:pPr>
            <a:endParaRPr lang="en-US" sz="2000" b="1" i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just">
              <a:lnSpc>
                <a:spcPct val="100000"/>
              </a:lnSpc>
            </a:pPr>
            <a:r>
              <a:rPr lang="en-US" sz="2400" b="1" dirty="0">
                <a:solidFill>
                  <a:srgbClr val="A4C137"/>
                </a:solidFill>
              </a:rPr>
              <a:t>Synergy with I.FAST partners at until 31/10/2025 (Extension approved)</a:t>
            </a:r>
          </a:p>
        </p:txBody>
      </p:sp>
    </p:spTree>
    <p:extLst>
      <p:ext uri="{BB962C8B-B14F-4D97-AF65-F5344CB8AC3E}">
        <p14:creationId xmlns:p14="http://schemas.microsoft.com/office/powerpoint/2010/main" val="1885118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B9F62B-3239-6EE8-F00D-69BC3CED5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D912882-AECD-5754-A283-715AE96F254B}"/>
              </a:ext>
            </a:extLst>
          </p:cNvPr>
          <p:cNvSpPr txBox="1"/>
          <p:nvPr/>
        </p:nvSpPr>
        <p:spPr>
          <a:xfrm>
            <a:off x="3341267" y="4039255"/>
            <a:ext cx="82581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today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00BB58-13C2-C4FB-2105-FCBD01FF7454}"/>
              </a:ext>
            </a:extLst>
          </p:cNvPr>
          <p:cNvSpPr txBox="1"/>
          <p:nvPr/>
        </p:nvSpPr>
        <p:spPr>
          <a:xfrm>
            <a:off x="3418115" y="315684"/>
            <a:ext cx="7756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400" b="1" dirty="0">
                <a:solidFill>
                  <a:srgbClr val="002060"/>
                </a:solidFill>
              </a:rPr>
              <a:t>WP</a:t>
            </a:r>
            <a:r>
              <a:rPr lang="it-IT" sz="2400" b="1" dirty="0">
                <a:solidFill>
                  <a:srgbClr val="002060"/>
                </a:solidFill>
              </a:rPr>
              <a:t>3</a:t>
            </a:r>
            <a:r>
              <a:rPr lang="en-BE" sz="2400" b="1" dirty="0">
                <a:solidFill>
                  <a:srgbClr val="002060"/>
                </a:solidFill>
              </a:rPr>
              <a:t> – </a:t>
            </a:r>
            <a:r>
              <a:rPr lang="it-IT" sz="2400" b="1" dirty="0">
                <a:solidFill>
                  <a:srgbClr val="002060"/>
                </a:solidFill>
              </a:rPr>
              <a:t>SRF</a:t>
            </a:r>
            <a:r>
              <a:rPr lang="en-BE" sz="2400" b="1" dirty="0">
                <a:solidFill>
                  <a:srgbClr val="002060"/>
                </a:solidFill>
              </a:rPr>
              <a:t>:</a:t>
            </a:r>
            <a:r>
              <a:rPr lang="en-BE" sz="2400" b="1" dirty="0">
                <a:solidFill>
                  <a:schemeClr val="bg2">
                    <a:lumMod val="50000"/>
                  </a:schemeClr>
                </a:solidFill>
              </a:rPr>
              <a:t> plans to achieve milestones &amp; deliverables</a:t>
            </a:r>
          </a:p>
        </p:txBody>
      </p:sp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1C31A748-932E-C1C6-22A4-E75A98A18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15">
            <a:extLst>
              <a:ext uri="{FF2B5EF4-FFF2-40B4-BE49-F238E27FC236}">
                <a16:creationId xmlns:a16="http://schemas.microsoft.com/office/drawing/2014/main" id="{2D5C780E-D381-4B86-67F0-B1E632B560D7}"/>
              </a:ext>
            </a:extLst>
          </p:cNvPr>
          <p:cNvGrpSpPr/>
          <p:nvPr/>
        </p:nvGrpSpPr>
        <p:grpSpPr>
          <a:xfrm>
            <a:off x="1943244" y="4452505"/>
            <a:ext cx="9720000" cy="2089811"/>
            <a:chOff x="1080000" y="5040000"/>
            <a:chExt cx="9720000" cy="1087082"/>
          </a:xfrm>
        </p:grpSpPr>
        <p:cxnSp>
          <p:nvCxnSpPr>
            <p:cNvPr id="6" name="Straight Connector 9">
              <a:extLst>
                <a:ext uri="{FF2B5EF4-FFF2-40B4-BE49-F238E27FC236}">
                  <a16:creationId xmlns:a16="http://schemas.microsoft.com/office/drawing/2014/main" id="{6CB6EE94-CB22-18FC-EC18-C354FE258A63}"/>
                </a:ext>
              </a:extLst>
            </p:cNvPr>
            <p:cNvCxnSpPr>
              <a:cxnSpLocks/>
            </p:cNvCxnSpPr>
            <p:nvPr/>
          </p:nvCxnSpPr>
          <p:spPr>
            <a:xfrm>
              <a:off x="1080000" y="5040000"/>
              <a:ext cx="0" cy="1087082"/>
            </a:xfrm>
            <a:prstGeom prst="line">
              <a:avLst/>
            </a:prstGeom>
            <a:ln w="63500">
              <a:solidFill>
                <a:srgbClr val="A4C13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0">
              <a:extLst>
                <a:ext uri="{FF2B5EF4-FFF2-40B4-BE49-F238E27FC236}">
                  <a16:creationId xmlns:a16="http://schemas.microsoft.com/office/drawing/2014/main" id="{7650600F-9B1E-0B41-462F-79C2E02E5F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31715" y="5040000"/>
              <a:ext cx="8285" cy="1087082"/>
            </a:xfrm>
            <a:prstGeom prst="line">
              <a:avLst/>
            </a:prstGeom>
            <a:ln w="63500">
              <a:solidFill>
                <a:srgbClr val="A4C13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1">
              <a:extLst>
                <a:ext uri="{FF2B5EF4-FFF2-40B4-BE49-F238E27FC236}">
                  <a16:creationId xmlns:a16="http://schemas.microsoft.com/office/drawing/2014/main" id="{1ED3BFBF-C46D-411D-703C-E9B10CD833C7}"/>
                </a:ext>
              </a:extLst>
            </p:cNvPr>
            <p:cNvCxnSpPr>
              <a:cxnSpLocks/>
            </p:cNvCxnSpPr>
            <p:nvPr/>
          </p:nvCxnSpPr>
          <p:spPr>
            <a:xfrm>
              <a:off x="10800000" y="5040000"/>
              <a:ext cx="0" cy="1087082"/>
            </a:xfrm>
            <a:prstGeom prst="line">
              <a:avLst/>
            </a:prstGeom>
            <a:ln w="63500">
              <a:solidFill>
                <a:srgbClr val="A4C13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2">
              <a:extLst>
                <a:ext uri="{FF2B5EF4-FFF2-40B4-BE49-F238E27FC236}">
                  <a16:creationId xmlns:a16="http://schemas.microsoft.com/office/drawing/2014/main" id="{38389645-7906-0CDC-4205-E737C49E60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99428" y="5040000"/>
              <a:ext cx="10572" cy="1087082"/>
            </a:xfrm>
            <a:prstGeom prst="line">
              <a:avLst/>
            </a:prstGeom>
            <a:ln w="63500">
              <a:solidFill>
                <a:srgbClr val="A4C13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3">
              <a:extLst>
                <a:ext uri="{FF2B5EF4-FFF2-40B4-BE49-F238E27FC236}">
                  <a16:creationId xmlns:a16="http://schemas.microsoft.com/office/drawing/2014/main" id="{39640E24-EB08-0D67-CB70-AFDDEB265B75}"/>
                </a:ext>
              </a:extLst>
            </p:cNvPr>
            <p:cNvCxnSpPr>
              <a:cxnSpLocks/>
            </p:cNvCxnSpPr>
            <p:nvPr/>
          </p:nvCxnSpPr>
          <p:spPr>
            <a:xfrm>
              <a:off x="8370000" y="5040000"/>
              <a:ext cx="0" cy="1087082"/>
            </a:xfrm>
            <a:prstGeom prst="line">
              <a:avLst/>
            </a:prstGeom>
            <a:ln w="63500">
              <a:solidFill>
                <a:srgbClr val="A4C13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6">
            <a:extLst>
              <a:ext uri="{FF2B5EF4-FFF2-40B4-BE49-F238E27FC236}">
                <a16:creationId xmlns:a16="http://schemas.microsoft.com/office/drawing/2014/main" id="{EE29966F-A871-6C6E-E3F0-014F3B0D1942}"/>
              </a:ext>
            </a:extLst>
          </p:cNvPr>
          <p:cNvSpPr txBox="1"/>
          <p:nvPr/>
        </p:nvSpPr>
        <p:spPr>
          <a:xfrm>
            <a:off x="1627178" y="4116127"/>
            <a:ext cx="628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Y0</a:t>
            </a:r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id="{629D3F5E-74DD-9025-DA7F-614D9BD1162C}"/>
              </a:ext>
            </a:extLst>
          </p:cNvPr>
          <p:cNvSpPr txBox="1"/>
          <p:nvPr/>
        </p:nvSpPr>
        <p:spPr>
          <a:xfrm>
            <a:off x="4048639" y="4140494"/>
            <a:ext cx="628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Y1</a:t>
            </a:r>
          </a:p>
        </p:txBody>
      </p:sp>
      <p:sp>
        <p:nvSpPr>
          <p:cNvPr id="13" name="TextBox 18">
            <a:extLst>
              <a:ext uri="{FF2B5EF4-FFF2-40B4-BE49-F238E27FC236}">
                <a16:creationId xmlns:a16="http://schemas.microsoft.com/office/drawing/2014/main" id="{66FAE106-3135-50A6-34AE-467D7CF1D6D1}"/>
              </a:ext>
            </a:extLst>
          </p:cNvPr>
          <p:cNvSpPr txBox="1"/>
          <p:nvPr/>
        </p:nvSpPr>
        <p:spPr>
          <a:xfrm>
            <a:off x="6489211" y="4128229"/>
            <a:ext cx="628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Y2</a:t>
            </a:r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62111D78-D75F-4BB0-8A75-5DF204FF8DA2}"/>
              </a:ext>
            </a:extLst>
          </p:cNvPr>
          <p:cNvSpPr txBox="1"/>
          <p:nvPr/>
        </p:nvSpPr>
        <p:spPr>
          <a:xfrm>
            <a:off x="8944904" y="4140494"/>
            <a:ext cx="628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Y3</a:t>
            </a:r>
          </a:p>
        </p:txBody>
      </p:sp>
      <p:sp>
        <p:nvSpPr>
          <p:cNvPr id="15" name="TextBox 20">
            <a:extLst>
              <a:ext uri="{FF2B5EF4-FFF2-40B4-BE49-F238E27FC236}">
                <a16:creationId xmlns:a16="http://schemas.microsoft.com/office/drawing/2014/main" id="{24FE1D73-D319-01F0-8BE8-1A36F3E41F4B}"/>
              </a:ext>
            </a:extLst>
          </p:cNvPr>
          <p:cNvSpPr txBox="1"/>
          <p:nvPr/>
        </p:nvSpPr>
        <p:spPr>
          <a:xfrm>
            <a:off x="11347178" y="4128229"/>
            <a:ext cx="628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Y4</a:t>
            </a:r>
          </a:p>
        </p:txBody>
      </p:sp>
      <p:sp>
        <p:nvSpPr>
          <p:cNvPr id="28" name="Rectangle 1">
            <a:extLst>
              <a:ext uri="{FF2B5EF4-FFF2-40B4-BE49-F238E27FC236}">
                <a16:creationId xmlns:a16="http://schemas.microsoft.com/office/drawing/2014/main" id="{AFB626D4-A411-611E-EF00-779891A13443}"/>
              </a:ext>
            </a:extLst>
          </p:cNvPr>
          <p:cNvSpPr/>
          <p:nvPr/>
        </p:nvSpPr>
        <p:spPr>
          <a:xfrm>
            <a:off x="1943244" y="5089857"/>
            <a:ext cx="9720000" cy="1798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/>
              <a:t>			             Task 3.1</a:t>
            </a: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64AE7445-C067-1425-08B2-B368881A2529}"/>
              </a:ext>
            </a:extLst>
          </p:cNvPr>
          <p:cNvSpPr/>
          <p:nvPr/>
        </p:nvSpPr>
        <p:spPr>
          <a:xfrm>
            <a:off x="1941212" y="5358859"/>
            <a:ext cx="6501182" cy="193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Task 3.2</a:t>
            </a:r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id="{BE7322B4-A22D-A99D-6034-CB9E46F7D005}"/>
              </a:ext>
            </a:extLst>
          </p:cNvPr>
          <p:cNvSpPr/>
          <p:nvPr/>
        </p:nvSpPr>
        <p:spPr>
          <a:xfrm>
            <a:off x="1945709" y="5646944"/>
            <a:ext cx="6501182" cy="1896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Task 3.3  </a:t>
            </a:r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A60621E5-5522-BF38-F4C8-7A947998DA8D}"/>
              </a:ext>
            </a:extLst>
          </p:cNvPr>
          <p:cNvSpPr/>
          <p:nvPr/>
        </p:nvSpPr>
        <p:spPr>
          <a:xfrm>
            <a:off x="1943245" y="5928297"/>
            <a:ext cx="8072814" cy="193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Task 3.4 </a:t>
            </a:r>
          </a:p>
        </p:txBody>
      </p:sp>
      <p:sp>
        <p:nvSpPr>
          <p:cNvPr id="32" name="TextBox 21">
            <a:extLst>
              <a:ext uri="{FF2B5EF4-FFF2-40B4-BE49-F238E27FC236}">
                <a16:creationId xmlns:a16="http://schemas.microsoft.com/office/drawing/2014/main" id="{FA8E5431-9A1E-F29F-CF1D-6B3846CF7179}"/>
              </a:ext>
            </a:extLst>
          </p:cNvPr>
          <p:cNvSpPr txBox="1"/>
          <p:nvPr/>
        </p:nvSpPr>
        <p:spPr>
          <a:xfrm>
            <a:off x="143931" y="5080930"/>
            <a:ext cx="1705407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en-GB" sz="1200" dirty="0"/>
              <a:t>3.1 - Coordination</a:t>
            </a:r>
          </a:p>
        </p:txBody>
      </p:sp>
      <p:sp>
        <p:nvSpPr>
          <p:cNvPr id="33" name="TextBox 24">
            <a:extLst>
              <a:ext uri="{FF2B5EF4-FFF2-40B4-BE49-F238E27FC236}">
                <a16:creationId xmlns:a16="http://schemas.microsoft.com/office/drawing/2014/main" id="{CDE05351-6FCA-E33B-9AD3-FD6B02E9FFF0}"/>
              </a:ext>
            </a:extLst>
          </p:cNvPr>
          <p:cNvSpPr txBox="1"/>
          <p:nvPr/>
        </p:nvSpPr>
        <p:spPr>
          <a:xfrm>
            <a:off x="61684" y="5359632"/>
            <a:ext cx="1776503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en-GB" sz="1200" dirty="0"/>
              <a:t>3.2 – Flux Trapping</a:t>
            </a:r>
          </a:p>
        </p:txBody>
      </p:sp>
      <p:sp>
        <p:nvSpPr>
          <p:cNvPr id="34" name="TextBox 25">
            <a:extLst>
              <a:ext uri="{FF2B5EF4-FFF2-40B4-BE49-F238E27FC236}">
                <a16:creationId xmlns:a16="http://schemas.microsoft.com/office/drawing/2014/main" id="{15ED2843-8051-7E04-B2C6-30C7BEB7EDAD}"/>
              </a:ext>
            </a:extLst>
          </p:cNvPr>
          <p:cNvSpPr txBox="1"/>
          <p:nvPr/>
        </p:nvSpPr>
        <p:spPr>
          <a:xfrm>
            <a:off x="50764" y="5648518"/>
            <a:ext cx="1798574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en-GB" sz="1200" dirty="0"/>
              <a:t>3.3 – RF Tunability</a:t>
            </a:r>
          </a:p>
        </p:txBody>
      </p:sp>
      <p:sp>
        <p:nvSpPr>
          <p:cNvPr id="35" name="TextBox 28">
            <a:extLst>
              <a:ext uri="{FF2B5EF4-FFF2-40B4-BE49-F238E27FC236}">
                <a16:creationId xmlns:a16="http://schemas.microsoft.com/office/drawing/2014/main" id="{3F9DF2AE-81DB-638E-8B8B-9EEBC5D593D1}"/>
              </a:ext>
            </a:extLst>
          </p:cNvPr>
          <p:cNvSpPr txBox="1"/>
          <p:nvPr/>
        </p:nvSpPr>
        <p:spPr>
          <a:xfrm>
            <a:off x="50764" y="5942088"/>
            <a:ext cx="1798574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en-GB" sz="1200" dirty="0"/>
              <a:t>3.4 – Adaptive Layers</a:t>
            </a:r>
          </a:p>
        </p:txBody>
      </p:sp>
      <p:sp>
        <p:nvSpPr>
          <p:cNvPr id="36" name="5-point Star 42">
            <a:extLst>
              <a:ext uri="{FF2B5EF4-FFF2-40B4-BE49-F238E27FC236}">
                <a16:creationId xmlns:a16="http://schemas.microsoft.com/office/drawing/2014/main" id="{1797E4EB-4653-B94C-BA70-168287CF14F9}"/>
              </a:ext>
            </a:extLst>
          </p:cNvPr>
          <p:cNvSpPr/>
          <p:nvPr/>
        </p:nvSpPr>
        <p:spPr>
          <a:xfrm>
            <a:off x="4087555" y="5312480"/>
            <a:ext cx="331804" cy="291181"/>
          </a:xfrm>
          <a:prstGeom prst="star5">
            <a:avLst/>
          </a:prstGeom>
          <a:solidFill>
            <a:srgbClr val="7030A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8">
            <a:extLst>
              <a:ext uri="{FF2B5EF4-FFF2-40B4-BE49-F238E27FC236}">
                <a16:creationId xmlns:a16="http://schemas.microsoft.com/office/drawing/2014/main" id="{F7265A4A-5BBA-6698-2254-3651FD182FFB}"/>
              </a:ext>
            </a:extLst>
          </p:cNvPr>
          <p:cNvSpPr/>
          <p:nvPr/>
        </p:nvSpPr>
        <p:spPr>
          <a:xfrm>
            <a:off x="1938807" y="6219311"/>
            <a:ext cx="9712304" cy="1749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Task 3.5</a:t>
            </a:r>
          </a:p>
        </p:txBody>
      </p:sp>
      <p:sp>
        <p:nvSpPr>
          <p:cNvPr id="42" name="TextBox 28">
            <a:extLst>
              <a:ext uri="{FF2B5EF4-FFF2-40B4-BE49-F238E27FC236}">
                <a16:creationId xmlns:a16="http://schemas.microsoft.com/office/drawing/2014/main" id="{A9EA0687-297C-C72A-441C-B8F20B9DBA9B}"/>
              </a:ext>
            </a:extLst>
          </p:cNvPr>
          <p:cNvSpPr txBox="1"/>
          <p:nvPr/>
        </p:nvSpPr>
        <p:spPr>
          <a:xfrm>
            <a:off x="-533763" y="6239452"/>
            <a:ext cx="2390538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en-GB" sz="1200" dirty="0"/>
              <a:t>3.5 - Working Cavity @4.2K</a:t>
            </a:r>
          </a:p>
        </p:txBody>
      </p:sp>
      <p:sp>
        <p:nvSpPr>
          <p:cNvPr id="56" name="Segnaposto contenuto 2">
            <a:extLst>
              <a:ext uri="{FF2B5EF4-FFF2-40B4-BE49-F238E27FC236}">
                <a16:creationId xmlns:a16="http://schemas.microsoft.com/office/drawing/2014/main" id="{26AFCA71-7A03-8E48-1939-04849BC2B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662" y="1254406"/>
            <a:ext cx="10134877" cy="2431394"/>
          </a:xfrm>
        </p:spPr>
        <p:txBody>
          <a:bodyPr>
            <a:normAutofit/>
          </a:bodyPr>
          <a:lstStyle/>
          <a:p>
            <a:pPr marL="0" indent="0" algn="l">
              <a:lnSpc>
                <a:spcPts val="1000"/>
              </a:lnSpc>
              <a:buNone/>
            </a:pPr>
            <a:r>
              <a:rPr lang="en-US" sz="1600" b="1" i="0" u="none" strike="noStrike" baseline="0" dirty="0">
                <a:solidFill>
                  <a:srgbClr val="A4C137"/>
                </a:solidFill>
              </a:rPr>
              <a:t>D3.1</a:t>
            </a:r>
            <a:r>
              <a:rPr lang="en-US" sz="1600" b="1" i="0" u="none" strike="noStrike" baseline="0" dirty="0">
                <a:solidFill>
                  <a:srgbClr val="1B3C70"/>
                </a:solidFill>
              </a:rPr>
              <a:t> </a:t>
            </a:r>
            <a:r>
              <a:rPr lang="en-US" sz="1600" b="0" i="0" u="none" strike="noStrike" baseline="0" dirty="0">
                <a:solidFill>
                  <a:srgbClr val="1B3C70"/>
                </a:solidFill>
              </a:rPr>
              <a:t>Cavity tuning Report on implementation of cavity Q vs F tuning tool - </a:t>
            </a:r>
            <a:r>
              <a:rPr lang="en-US" sz="1600" b="0" i="1" u="none" strike="noStrike" baseline="0" dirty="0">
                <a:solidFill>
                  <a:srgbClr val="A4C137"/>
                </a:solidFill>
              </a:rPr>
              <a:t>Report M24- HZB</a:t>
            </a:r>
          </a:p>
          <a:p>
            <a:pPr marL="0" indent="0" algn="l">
              <a:lnSpc>
                <a:spcPts val="1000"/>
              </a:lnSpc>
              <a:buNone/>
            </a:pPr>
            <a:r>
              <a:rPr lang="en-US" sz="1600" b="1" i="0" u="none" strike="noStrike" baseline="0" dirty="0">
                <a:solidFill>
                  <a:srgbClr val="A4C137"/>
                </a:solidFill>
              </a:rPr>
              <a:t>D3.2</a:t>
            </a:r>
            <a:r>
              <a:rPr lang="en-US" sz="1600" b="1" i="0" u="none" strike="noStrike" baseline="0" dirty="0">
                <a:solidFill>
                  <a:srgbClr val="1B3C70"/>
                </a:solidFill>
              </a:rPr>
              <a:t> </a:t>
            </a:r>
            <a:r>
              <a:rPr lang="en-US" sz="1600" b="0" i="0" u="none" strike="noStrike" baseline="0" dirty="0">
                <a:solidFill>
                  <a:srgbClr val="1B3C70"/>
                </a:solidFill>
              </a:rPr>
              <a:t>Flux trapping Report on flux dynamics study in Nb3Sn on Cu samples - </a:t>
            </a:r>
            <a:r>
              <a:rPr lang="en-US" sz="1600" b="0" i="1" u="none" strike="noStrike" baseline="0" dirty="0">
                <a:solidFill>
                  <a:srgbClr val="A4C137"/>
                </a:solidFill>
              </a:rPr>
              <a:t>Report M30 – HZB</a:t>
            </a:r>
          </a:p>
          <a:p>
            <a:pPr marL="0" indent="0" algn="l">
              <a:lnSpc>
                <a:spcPts val="1000"/>
              </a:lnSpc>
              <a:buNone/>
            </a:pPr>
            <a:r>
              <a:rPr lang="en-US" sz="1600" b="1" i="0" u="none" strike="noStrike" baseline="0" dirty="0">
                <a:solidFill>
                  <a:srgbClr val="A4C137"/>
                </a:solidFill>
              </a:rPr>
              <a:t>D3.3</a:t>
            </a:r>
            <a:r>
              <a:rPr lang="en-US" sz="1600" b="0" i="0" u="none" strike="noStrike" baseline="0" dirty="0">
                <a:solidFill>
                  <a:srgbClr val="1B3C70"/>
                </a:solidFill>
              </a:rPr>
              <a:t> Adapt. Layer Report on QPR study of Nb</a:t>
            </a:r>
            <a:r>
              <a:rPr lang="en-US" sz="1600" b="0" i="0" u="none" strike="noStrike" baseline="-25000" dirty="0">
                <a:solidFill>
                  <a:srgbClr val="1B3C70"/>
                </a:solidFill>
              </a:rPr>
              <a:t>3</a:t>
            </a:r>
            <a:r>
              <a:rPr lang="en-US" sz="1600" b="0" i="0" u="none" strike="noStrike" baseline="0" dirty="0">
                <a:solidFill>
                  <a:srgbClr val="1B3C70"/>
                </a:solidFill>
              </a:rPr>
              <a:t>Sn on Cu &amp; adaptive layers - </a:t>
            </a:r>
            <a:r>
              <a:rPr lang="en-US" sz="1600" b="0" i="1" u="none" strike="noStrike" baseline="0" dirty="0">
                <a:solidFill>
                  <a:srgbClr val="A4C137"/>
                </a:solidFill>
              </a:rPr>
              <a:t>Report M38 – </a:t>
            </a:r>
            <a:r>
              <a:rPr lang="en-US" sz="1600" b="0" i="1" u="none" strike="noStrike" baseline="0" dirty="0">
                <a:solidFill>
                  <a:srgbClr val="A4C137"/>
                </a:solidFill>
                <a:sym typeface="Wingdings" panose="05000000000000000000" pitchFamily="2" charset="2"/>
              </a:rPr>
              <a:t>CEA</a:t>
            </a:r>
            <a:endParaRPr lang="en-US" sz="1600" b="0" i="1" u="none" strike="noStrike" baseline="0" dirty="0">
              <a:solidFill>
                <a:srgbClr val="A4C137"/>
              </a:solidFill>
            </a:endParaRPr>
          </a:p>
          <a:p>
            <a:pPr marL="0" indent="0" algn="l">
              <a:lnSpc>
                <a:spcPts val="1000"/>
              </a:lnSpc>
              <a:buNone/>
            </a:pPr>
            <a:r>
              <a:rPr lang="en-US" sz="1600" b="1" i="0" u="none" strike="noStrike" baseline="0" dirty="0">
                <a:solidFill>
                  <a:srgbClr val="A4C137"/>
                </a:solidFill>
              </a:rPr>
              <a:t>D3.4</a:t>
            </a:r>
            <a:r>
              <a:rPr lang="en-US" sz="1600" b="0" i="0" u="none" strike="noStrike" baseline="0" dirty="0">
                <a:solidFill>
                  <a:srgbClr val="1B3C70"/>
                </a:solidFill>
              </a:rPr>
              <a:t> 4.5-K Cavity Report on 4.5-K Cavity performance &amp; tunability tests - </a:t>
            </a:r>
            <a:r>
              <a:rPr lang="en-US" sz="1600" b="0" i="1" u="none" strike="noStrike" baseline="0" dirty="0">
                <a:solidFill>
                  <a:srgbClr val="A4C137"/>
                </a:solidFill>
              </a:rPr>
              <a:t>Report M46 - INFN</a:t>
            </a:r>
          </a:p>
          <a:p>
            <a:pPr marL="0" indent="0" algn="l">
              <a:lnSpc>
                <a:spcPts val="1000"/>
              </a:lnSpc>
              <a:buNone/>
            </a:pPr>
            <a:endParaRPr lang="en-US" sz="1600" i="1" dirty="0">
              <a:solidFill>
                <a:srgbClr val="1B3C70"/>
              </a:solidFill>
            </a:endParaRPr>
          </a:p>
          <a:p>
            <a:pPr marL="0" indent="0" algn="l">
              <a:lnSpc>
                <a:spcPts val="1000"/>
              </a:lnSpc>
              <a:buNone/>
            </a:pPr>
            <a:r>
              <a:rPr lang="en-US" sz="1600" b="1" i="0" u="none" strike="noStrike" baseline="0" dirty="0">
                <a:solidFill>
                  <a:srgbClr val="7030A0"/>
                </a:solidFill>
              </a:rPr>
              <a:t>M3.1 </a:t>
            </a:r>
            <a:r>
              <a:rPr lang="en-US" sz="1600" b="0" i="0" u="none" strike="noStrike" baseline="0" dirty="0">
                <a:solidFill>
                  <a:srgbClr val="1B3C70"/>
                </a:solidFill>
              </a:rPr>
              <a:t>Modification of choke cavity for flux trapping study - </a:t>
            </a:r>
            <a:r>
              <a:rPr lang="en-US" sz="1600" b="0" i="1" u="none" strike="noStrike" baseline="0" dirty="0">
                <a:solidFill>
                  <a:srgbClr val="7030A0"/>
                </a:solidFill>
              </a:rPr>
              <a:t>Engineering report M12</a:t>
            </a:r>
          </a:p>
          <a:p>
            <a:pPr marL="0" indent="0" algn="l">
              <a:lnSpc>
                <a:spcPts val="1000"/>
              </a:lnSpc>
              <a:buNone/>
            </a:pPr>
            <a:r>
              <a:rPr lang="en-US" sz="1600" b="1" i="0" u="none" strike="noStrike" baseline="0" dirty="0">
                <a:solidFill>
                  <a:srgbClr val="7030A0"/>
                </a:solidFill>
              </a:rPr>
              <a:t>M3.2</a:t>
            </a:r>
            <a:r>
              <a:rPr lang="en-US" sz="1600" i="0" u="none" strike="noStrike" baseline="0" dirty="0">
                <a:solidFill>
                  <a:srgbClr val="1B3C70"/>
                </a:solidFill>
              </a:rPr>
              <a:t> Developed ALD adaptive layers on Cu - </a:t>
            </a:r>
            <a:r>
              <a:rPr lang="en-US" sz="1600" i="1" u="none" strike="noStrike" baseline="0" dirty="0">
                <a:solidFill>
                  <a:srgbClr val="7030A0"/>
                </a:solidFill>
              </a:rPr>
              <a:t>Engineering report M24</a:t>
            </a:r>
          </a:p>
          <a:p>
            <a:pPr marL="0" indent="0" algn="l">
              <a:lnSpc>
                <a:spcPts val="1000"/>
              </a:lnSpc>
              <a:buNone/>
            </a:pPr>
            <a:r>
              <a:rPr lang="en-US" sz="1600" b="1" i="0" u="none" strike="noStrike" baseline="0" dirty="0">
                <a:solidFill>
                  <a:srgbClr val="7030A0"/>
                </a:solidFill>
              </a:rPr>
              <a:t>M3.3 </a:t>
            </a:r>
            <a:r>
              <a:rPr lang="en-US" sz="1600" b="0" i="0" u="none" strike="noStrike" baseline="0" dirty="0">
                <a:solidFill>
                  <a:srgbClr val="1B3C70"/>
                </a:solidFill>
              </a:rPr>
              <a:t>Report on mechanical strength test of SC coatings - </a:t>
            </a:r>
            <a:r>
              <a:rPr lang="en-US" sz="1600" b="0" i="1" u="none" strike="noStrike" baseline="0" dirty="0">
                <a:solidFill>
                  <a:srgbClr val="7030A0"/>
                </a:solidFill>
              </a:rPr>
              <a:t>Test report M30</a:t>
            </a:r>
          </a:p>
          <a:p>
            <a:pPr marL="0" indent="0" algn="l">
              <a:lnSpc>
                <a:spcPts val="1000"/>
              </a:lnSpc>
              <a:buNone/>
            </a:pPr>
            <a:r>
              <a:rPr lang="en-US" sz="1600" b="1" i="0" u="none" strike="noStrike" baseline="0" dirty="0">
                <a:solidFill>
                  <a:srgbClr val="7030A0"/>
                </a:solidFill>
              </a:rPr>
              <a:t>M3.4</a:t>
            </a:r>
            <a:r>
              <a:rPr lang="en-US" sz="1600" b="1" i="0" u="none" strike="noStrike" baseline="0" dirty="0">
                <a:solidFill>
                  <a:srgbClr val="1B3C70"/>
                </a:solidFill>
              </a:rPr>
              <a:t> </a:t>
            </a:r>
            <a:r>
              <a:rPr lang="en-US" sz="1600" b="0" i="0" u="none" strike="noStrike" baseline="0" dirty="0">
                <a:solidFill>
                  <a:srgbClr val="1B3C70"/>
                </a:solidFill>
              </a:rPr>
              <a:t>Characterization of Nb</a:t>
            </a:r>
            <a:r>
              <a:rPr lang="en-US" sz="1600" b="0" i="0" u="none" strike="noStrike" baseline="-25000" dirty="0">
                <a:solidFill>
                  <a:srgbClr val="1B3C70"/>
                </a:solidFill>
              </a:rPr>
              <a:t>3</a:t>
            </a:r>
            <a:r>
              <a:rPr lang="en-US" sz="1600" b="0" i="0" u="none" strike="noStrike" baseline="0" dirty="0">
                <a:solidFill>
                  <a:srgbClr val="1B3C70"/>
                </a:solidFill>
              </a:rPr>
              <a:t>Sn reference cavity - </a:t>
            </a:r>
            <a:r>
              <a:rPr lang="en-US" sz="1600" b="0" i="1" u="none" strike="noStrike" baseline="0" dirty="0">
                <a:solidFill>
                  <a:srgbClr val="7030A0"/>
                </a:solidFill>
              </a:rPr>
              <a:t>Test report M34</a:t>
            </a:r>
            <a:endParaRPr lang="en-US" sz="2400" i="1" dirty="0">
              <a:solidFill>
                <a:srgbClr val="7030A0"/>
              </a:solidFill>
            </a:endParaRPr>
          </a:p>
        </p:txBody>
      </p:sp>
      <p:sp>
        <p:nvSpPr>
          <p:cNvPr id="52" name="TextBox 21">
            <a:extLst>
              <a:ext uri="{FF2B5EF4-FFF2-40B4-BE49-F238E27FC236}">
                <a16:creationId xmlns:a16="http://schemas.microsoft.com/office/drawing/2014/main" id="{CD359D8F-BBE7-607C-58D4-5442FABB7492}"/>
              </a:ext>
            </a:extLst>
          </p:cNvPr>
          <p:cNvSpPr txBox="1"/>
          <p:nvPr/>
        </p:nvSpPr>
        <p:spPr>
          <a:xfrm>
            <a:off x="122994" y="4784332"/>
            <a:ext cx="1705407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en-GB" sz="1200" b="1" dirty="0"/>
              <a:t>TASK</a:t>
            </a:r>
          </a:p>
        </p:txBody>
      </p:sp>
      <p:sp>
        <p:nvSpPr>
          <p:cNvPr id="53" name="5-point Star 42">
            <a:extLst>
              <a:ext uri="{FF2B5EF4-FFF2-40B4-BE49-F238E27FC236}">
                <a16:creationId xmlns:a16="http://schemas.microsoft.com/office/drawing/2014/main" id="{1F3A4E3D-0486-B38D-F0D2-48B2610341B7}"/>
              </a:ext>
            </a:extLst>
          </p:cNvPr>
          <p:cNvSpPr/>
          <p:nvPr/>
        </p:nvSpPr>
        <p:spPr>
          <a:xfrm>
            <a:off x="6615529" y="5008164"/>
            <a:ext cx="331804" cy="291181"/>
          </a:xfrm>
          <a:prstGeom prst="star5">
            <a:avLst/>
          </a:prstGeom>
          <a:solidFill>
            <a:srgbClr val="FFC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5-point Star 42">
            <a:extLst>
              <a:ext uri="{FF2B5EF4-FFF2-40B4-BE49-F238E27FC236}">
                <a16:creationId xmlns:a16="http://schemas.microsoft.com/office/drawing/2014/main" id="{D231AE9A-2499-5F9E-5C1C-FC83AF5CC067}"/>
              </a:ext>
            </a:extLst>
          </p:cNvPr>
          <p:cNvSpPr/>
          <p:nvPr/>
        </p:nvSpPr>
        <p:spPr>
          <a:xfrm>
            <a:off x="7808661" y="5302585"/>
            <a:ext cx="331804" cy="291181"/>
          </a:xfrm>
          <a:prstGeom prst="star5">
            <a:avLst/>
          </a:prstGeom>
          <a:solidFill>
            <a:srgbClr val="A4C137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5-point Star 42">
            <a:extLst>
              <a:ext uri="{FF2B5EF4-FFF2-40B4-BE49-F238E27FC236}">
                <a16:creationId xmlns:a16="http://schemas.microsoft.com/office/drawing/2014/main" id="{6F4F3D7E-98E1-B713-130D-B4973F8A5550}"/>
              </a:ext>
            </a:extLst>
          </p:cNvPr>
          <p:cNvSpPr/>
          <p:nvPr/>
        </p:nvSpPr>
        <p:spPr>
          <a:xfrm>
            <a:off x="7816684" y="5580110"/>
            <a:ext cx="331804" cy="291181"/>
          </a:xfrm>
          <a:prstGeom prst="star5">
            <a:avLst/>
          </a:prstGeom>
          <a:solidFill>
            <a:srgbClr val="7030A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5-point Star 42">
            <a:extLst>
              <a:ext uri="{FF2B5EF4-FFF2-40B4-BE49-F238E27FC236}">
                <a16:creationId xmlns:a16="http://schemas.microsoft.com/office/drawing/2014/main" id="{F481A15B-8207-A7BE-731C-5D2F2D1452BC}"/>
              </a:ext>
            </a:extLst>
          </p:cNvPr>
          <p:cNvSpPr/>
          <p:nvPr/>
        </p:nvSpPr>
        <p:spPr>
          <a:xfrm>
            <a:off x="6449627" y="5569762"/>
            <a:ext cx="331804" cy="291181"/>
          </a:xfrm>
          <a:prstGeom prst="star5">
            <a:avLst/>
          </a:prstGeom>
          <a:solidFill>
            <a:srgbClr val="A4C137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5-point Star 42">
            <a:extLst>
              <a:ext uri="{FF2B5EF4-FFF2-40B4-BE49-F238E27FC236}">
                <a16:creationId xmlns:a16="http://schemas.microsoft.com/office/drawing/2014/main" id="{C9C2A82B-425D-CFB8-858C-89729C64653F}"/>
              </a:ext>
            </a:extLst>
          </p:cNvPr>
          <p:cNvSpPr/>
          <p:nvPr/>
        </p:nvSpPr>
        <p:spPr>
          <a:xfrm>
            <a:off x="6460893" y="5820279"/>
            <a:ext cx="331804" cy="291181"/>
          </a:xfrm>
          <a:prstGeom prst="star5">
            <a:avLst/>
          </a:prstGeom>
          <a:solidFill>
            <a:srgbClr val="7030A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5-point Star 42">
            <a:extLst>
              <a:ext uri="{FF2B5EF4-FFF2-40B4-BE49-F238E27FC236}">
                <a16:creationId xmlns:a16="http://schemas.microsoft.com/office/drawing/2014/main" id="{01DB0FBA-A748-4B26-90F4-66CCF18674E3}"/>
              </a:ext>
            </a:extLst>
          </p:cNvPr>
          <p:cNvSpPr/>
          <p:nvPr/>
        </p:nvSpPr>
        <p:spPr>
          <a:xfrm>
            <a:off x="9359593" y="5859612"/>
            <a:ext cx="331804" cy="291181"/>
          </a:xfrm>
          <a:prstGeom prst="star5">
            <a:avLst/>
          </a:prstGeom>
          <a:solidFill>
            <a:srgbClr val="A4C137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5-point Star 42">
            <a:extLst>
              <a:ext uri="{FF2B5EF4-FFF2-40B4-BE49-F238E27FC236}">
                <a16:creationId xmlns:a16="http://schemas.microsoft.com/office/drawing/2014/main" id="{1C2D1837-D3AE-7836-7978-2CF29819A52C}"/>
              </a:ext>
            </a:extLst>
          </p:cNvPr>
          <p:cNvSpPr/>
          <p:nvPr/>
        </p:nvSpPr>
        <p:spPr>
          <a:xfrm>
            <a:off x="8532339" y="6150972"/>
            <a:ext cx="331804" cy="291181"/>
          </a:xfrm>
          <a:prstGeom prst="star5">
            <a:avLst/>
          </a:prstGeom>
          <a:solidFill>
            <a:srgbClr val="7030A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5-point Star 42">
            <a:extLst>
              <a:ext uri="{FF2B5EF4-FFF2-40B4-BE49-F238E27FC236}">
                <a16:creationId xmlns:a16="http://schemas.microsoft.com/office/drawing/2014/main" id="{FD47F336-8321-D9CE-CCA1-4BE63C83092A}"/>
              </a:ext>
            </a:extLst>
          </p:cNvPr>
          <p:cNvSpPr/>
          <p:nvPr/>
        </p:nvSpPr>
        <p:spPr>
          <a:xfrm>
            <a:off x="11010315" y="6154094"/>
            <a:ext cx="331804" cy="291181"/>
          </a:xfrm>
          <a:prstGeom prst="star5">
            <a:avLst/>
          </a:prstGeom>
          <a:solidFill>
            <a:srgbClr val="A4C137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36D4CB47-E751-C915-315E-EB087037652A}"/>
              </a:ext>
            </a:extLst>
          </p:cNvPr>
          <p:cNvSpPr txBox="1"/>
          <p:nvPr/>
        </p:nvSpPr>
        <p:spPr>
          <a:xfrm>
            <a:off x="4129394" y="3887803"/>
            <a:ext cx="594463" cy="27699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M3.1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65" name="Connettore diritto 64">
            <a:extLst>
              <a:ext uri="{FF2B5EF4-FFF2-40B4-BE49-F238E27FC236}">
                <a16:creationId xmlns:a16="http://schemas.microsoft.com/office/drawing/2014/main" id="{B53CDEE1-4A5D-7D67-5950-AA8DA46109CE}"/>
              </a:ext>
            </a:extLst>
          </p:cNvPr>
          <p:cNvCxnSpPr>
            <a:cxnSpLocks/>
            <a:endCxn id="36" idx="0"/>
          </p:cNvCxnSpPr>
          <p:nvPr/>
        </p:nvCxnSpPr>
        <p:spPr>
          <a:xfrm>
            <a:off x="4208036" y="4146620"/>
            <a:ext cx="45421" cy="116586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22DC6ECE-682B-D07A-5B31-42C9F797A552}"/>
              </a:ext>
            </a:extLst>
          </p:cNvPr>
          <p:cNvSpPr txBox="1"/>
          <p:nvPr/>
        </p:nvSpPr>
        <p:spPr>
          <a:xfrm>
            <a:off x="5649186" y="3879168"/>
            <a:ext cx="594463" cy="276999"/>
          </a:xfrm>
          <a:prstGeom prst="rect">
            <a:avLst/>
          </a:prstGeom>
          <a:solidFill>
            <a:srgbClr val="A4C137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D3.1</a:t>
            </a:r>
          </a:p>
        </p:txBody>
      </p:sp>
      <p:cxnSp>
        <p:nvCxnSpPr>
          <p:cNvPr id="68" name="Connettore diritto 67">
            <a:extLst>
              <a:ext uri="{FF2B5EF4-FFF2-40B4-BE49-F238E27FC236}">
                <a16:creationId xmlns:a16="http://schemas.microsoft.com/office/drawing/2014/main" id="{43952C97-7189-509D-2378-348142078805}"/>
              </a:ext>
            </a:extLst>
          </p:cNvPr>
          <p:cNvCxnSpPr>
            <a:cxnSpLocks/>
            <a:endCxn id="57" idx="0"/>
          </p:cNvCxnSpPr>
          <p:nvPr/>
        </p:nvCxnSpPr>
        <p:spPr>
          <a:xfrm>
            <a:off x="6234978" y="4162680"/>
            <a:ext cx="380551" cy="1407082"/>
          </a:xfrm>
          <a:prstGeom prst="line">
            <a:avLst/>
          </a:prstGeom>
          <a:ln w="57150">
            <a:solidFill>
              <a:srgbClr val="A4C13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CasellaDiTesto 69">
            <a:extLst>
              <a:ext uri="{FF2B5EF4-FFF2-40B4-BE49-F238E27FC236}">
                <a16:creationId xmlns:a16="http://schemas.microsoft.com/office/drawing/2014/main" id="{9593B90A-411B-66A6-5B29-F667B1812252}"/>
              </a:ext>
            </a:extLst>
          </p:cNvPr>
          <p:cNvSpPr txBox="1"/>
          <p:nvPr/>
        </p:nvSpPr>
        <p:spPr>
          <a:xfrm>
            <a:off x="4964540" y="3869621"/>
            <a:ext cx="594463" cy="27699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M3.2</a:t>
            </a:r>
          </a:p>
        </p:txBody>
      </p:sp>
      <p:cxnSp>
        <p:nvCxnSpPr>
          <p:cNvPr id="71" name="Connettore diritto 70">
            <a:extLst>
              <a:ext uri="{FF2B5EF4-FFF2-40B4-BE49-F238E27FC236}">
                <a16:creationId xmlns:a16="http://schemas.microsoft.com/office/drawing/2014/main" id="{E868B542-0302-C705-7CBA-810B89048475}"/>
              </a:ext>
            </a:extLst>
          </p:cNvPr>
          <p:cNvCxnSpPr>
            <a:cxnSpLocks/>
            <a:endCxn id="59" idx="1"/>
          </p:cNvCxnSpPr>
          <p:nvPr/>
        </p:nvCxnSpPr>
        <p:spPr>
          <a:xfrm>
            <a:off x="5550332" y="4153133"/>
            <a:ext cx="910561" cy="177836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CasellaDiTesto 73">
            <a:extLst>
              <a:ext uri="{FF2B5EF4-FFF2-40B4-BE49-F238E27FC236}">
                <a16:creationId xmlns:a16="http://schemas.microsoft.com/office/drawing/2014/main" id="{4907233C-0FFD-EB04-11E4-B6CC15E6F156}"/>
              </a:ext>
            </a:extLst>
          </p:cNvPr>
          <p:cNvSpPr txBox="1"/>
          <p:nvPr/>
        </p:nvSpPr>
        <p:spPr>
          <a:xfrm>
            <a:off x="7325197" y="3872780"/>
            <a:ext cx="594463" cy="276999"/>
          </a:xfrm>
          <a:prstGeom prst="rect">
            <a:avLst/>
          </a:prstGeom>
          <a:solidFill>
            <a:srgbClr val="A4C137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D3.2</a:t>
            </a:r>
          </a:p>
        </p:txBody>
      </p:sp>
      <p:cxnSp>
        <p:nvCxnSpPr>
          <p:cNvPr id="75" name="Connettore diritto 74">
            <a:extLst>
              <a:ext uri="{FF2B5EF4-FFF2-40B4-BE49-F238E27FC236}">
                <a16:creationId xmlns:a16="http://schemas.microsoft.com/office/drawing/2014/main" id="{6939F03E-2F9A-AB97-64E3-BAE96199CCEF}"/>
              </a:ext>
            </a:extLst>
          </p:cNvPr>
          <p:cNvCxnSpPr>
            <a:cxnSpLocks/>
            <a:endCxn id="54" idx="0"/>
          </p:cNvCxnSpPr>
          <p:nvPr/>
        </p:nvCxnSpPr>
        <p:spPr>
          <a:xfrm>
            <a:off x="7910989" y="4156292"/>
            <a:ext cx="63574" cy="1146293"/>
          </a:xfrm>
          <a:prstGeom prst="line">
            <a:avLst/>
          </a:prstGeom>
          <a:ln w="57150">
            <a:solidFill>
              <a:srgbClr val="A4C13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CasellaDiTesto 75">
            <a:extLst>
              <a:ext uri="{FF2B5EF4-FFF2-40B4-BE49-F238E27FC236}">
                <a16:creationId xmlns:a16="http://schemas.microsoft.com/office/drawing/2014/main" id="{37EFA6B3-F5E1-99F2-4E7A-7C9042144675}"/>
              </a:ext>
            </a:extLst>
          </p:cNvPr>
          <p:cNvSpPr txBox="1"/>
          <p:nvPr/>
        </p:nvSpPr>
        <p:spPr>
          <a:xfrm>
            <a:off x="6640551" y="3863233"/>
            <a:ext cx="594463" cy="27699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M3.3</a:t>
            </a:r>
          </a:p>
        </p:txBody>
      </p:sp>
      <p:cxnSp>
        <p:nvCxnSpPr>
          <p:cNvPr id="77" name="Connettore diritto 76">
            <a:extLst>
              <a:ext uri="{FF2B5EF4-FFF2-40B4-BE49-F238E27FC236}">
                <a16:creationId xmlns:a16="http://schemas.microsoft.com/office/drawing/2014/main" id="{59702DEE-EC76-6E08-2198-2F9A7A598928}"/>
              </a:ext>
            </a:extLst>
          </p:cNvPr>
          <p:cNvCxnSpPr>
            <a:cxnSpLocks/>
            <a:endCxn id="55" idx="1"/>
          </p:cNvCxnSpPr>
          <p:nvPr/>
        </p:nvCxnSpPr>
        <p:spPr>
          <a:xfrm>
            <a:off x="7226343" y="4146745"/>
            <a:ext cx="590341" cy="1544586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CasellaDiTesto 79">
            <a:extLst>
              <a:ext uri="{FF2B5EF4-FFF2-40B4-BE49-F238E27FC236}">
                <a16:creationId xmlns:a16="http://schemas.microsoft.com/office/drawing/2014/main" id="{435406CD-BE45-1333-378D-C38E1651F5B1}"/>
              </a:ext>
            </a:extLst>
          </p:cNvPr>
          <p:cNvSpPr txBox="1"/>
          <p:nvPr/>
        </p:nvSpPr>
        <p:spPr>
          <a:xfrm>
            <a:off x="9332500" y="3848675"/>
            <a:ext cx="594463" cy="276999"/>
          </a:xfrm>
          <a:prstGeom prst="rect">
            <a:avLst/>
          </a:prstGeom>
          <a:solidFill>
            <a:srgbClr val="A4C137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D3.3</a:t>
            </a:r>
          </a:p>
        </p:txBody>
      </p:sp>
      <p:cxnSp>
        <p:nvCxnSpPr>
          <p:cNvPr id="81" name="Connettore diritto 80">
            <a:extLst>
              <a:ext uri="{FF2B5EF4-FFF2-40B4-BE49-F238E27FC236}">
                <a16:creationId xmlns:a16="http://schemas.microsoft.com/office/drawing/2014/main" id="{C01E6BB8-4644-B24B-F040-09E57B577313}"/>
              </a:ext>
            </a:extLst>
          </p:cNvPr>
          <p:cNvCxnSpPr>
            <a:cxnSpLocks/>
            <a:endCxn id="60" idx="0"/>
          </p:cNvCxnSpPr>
          <p:nvPr/>
        </p:nvCxnSpPr>
        <p:spPr>
          <a:xfrm flipH="1">
            <a:off x="9525495" y="4132187"/>
            <a:ext cx="392797" cy="1727425"/>
          </a:xfrm>
          <a:prstGeom prst="line">
            <a:avLst/>
          </a:prstGeom>
          <a:ln w="57150">
            <a:solidFill>
              <a:srgbClr val="A4C13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CasellaDiTesto 81">
            <a:extLst>
              <a:ext uri="{FF2B5EF4-FFF2-40B4-BE49-F238E27FC236}">
                <a16:creationId xmlns:a16="http://schemas.microsoft.com/office/drawing/2014/main" id="{15151729-D814-2D35-BD4E-556660D237F0}"/>
              </a:ext>
            </a:extLst>
          </p:cNvPr>
          <p:cNvSpPr txBox="1"/>
          <p:nvPr/>
        </p:nvSpPr>
        <p:spPr>
          <a:xfrm>
            <a:off x="8131384" y="3839128"/>
            <a:ext cx="594463" cy="27699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M3.4</a:t>
            </a:r>
          </a:p>
        </p:txBody>
      </p:sp>
      <p:cxnSp>
        <p:nvCxnSpPr>
          <p:cNvPr id="83" name="Connettore diritto 82">
            <a:extLst>
              <a:ext uri="{FF2B5EF4-FFF2-40B4-BE49-F238E27FC236}">
                <a16:creationId xmlns:a16="http://schemas.microsoft.com/office/drawing/2014/main" id="{CCBB94FC-7FF4-63EC-337C-4D3811FF91F8}"/>
              </a:ext>
            </a:extLst>
          </p:cNvPr>
          <p:cNvCxnSpPr>
            <a:cxnSpLocks/>
            <a:endCxn id="61" idx="0"/>
          </p:cNvCxnSpPr>
          <p:nvPr/>
        </p:nvCxnSpPr>
        <p:spPr>
          <a:xfrm flipH="1">
            <a:off x="8698241" y="4122640"/>
            <a:ext cx="18935" cy="202833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CasellaDiTesto 85">
            <a:extLst>
              <a:ext uri="{FF2B5EF4-FFF2-40B4-BE49-F238E27FC236}">
                <a16:creationId xmlns:a16="http://schemas.microsoft.com/office/drawing/2014/main" id="{5C24BF82-FFA7-1F1D-80D4-CAA0973ADBD8}"/>
              </a:ext>
            </a:extLst>
          </p:cNvPr>
          <p:cNvSpPr txBox="1"/>
          <p:nvPr/>
        </p:nvSpPr>
        <p:spPr>
          <a:xfrm>
            <a:off x="10323612" y="3855188"/>
            <a:ext cx="594463" cy="276999"/>
          </a:xfrm>
          <a:prstGeom prst="rect">
            <a:avLst/>
          </a:prstGeom>
          <a:solidFill>
            <a:srgbClr val="A4C137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D3.4</a:t>
            </a:r>
          </a:p>
        </p:txBody>
      </p:sp>
      <p:cxnSp>
        <p:nvCxnSpPr>
          <p:cNvPr id="87" name="Connettore diritto 86">
            <a:extLst>
              <a:ext uri="{FF2B5EF4-FFF2-40B4-BE49-F238E27FC236}">
                <a16:creationId xmlns:a16="http://schemas.microsoft.com/office/drawing/2014/main" id="{6DACE6A8-9793-3B96-D3AB-E91B68790674}"/>
              </a:ext>
            </a:extLst>
          </p:cNvPr>
          <p:cNvCxnSpPr>
            <a:cxnSpLocks/>
            <a:endCxn id="62" idx="0"/>
          </p:cNvCxnSpPr>
          <p:nvPr/>
        </p:nvCxnSpPr>
        <p:spPr>
          <a:xfrm>
            <a:off x="10909404" y="4138700"/>
            <a:ext cx="266813" cy="2015394"/>
          </a:xfrm>
          <a:prstGeom prst="line">
            <a:avLst/>
          </a:prstGeom>
          <a:ln w="57150">
            <a:solidFill>
              <a:srgbClr val="A4C13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36">
            <a:extLst>
              <a:ext uri="{FF2B5EF4-FFF2-40B4-BE49-F238E27FC236}">
                <a16:creationId xmlns:a16="http://schemas.microsoft.com/office/drawing/2014/main" id="{BB5C3EAA-2095-AC08-09E9-8C14E8B37DBF}"/>
              </a:ext>
            </a:extLst>
          </p:cNvPr>
          <p:cNvCxnSpPr>
            <a:cxnSpLocks/>
          </p:cNvCxnSpPr>
          <p:nvPr/>
        </p:nvCxnSpPr>
        <p:spPr>
          <a:xfrm>
            <a:off x="4048639" y="4143494"/>
            <a:ext cx="0" cy="2430730"/>
          </a:xfrm>
          <a:prstGeom prst="straightConnector1">
            <a:avLst/>
          </a:prstGeom>
          <a:ln w="50800">
            <a:solidFill>
              <a:srgbClr val="FF0000"/>
            </a:solidFill>
            <a:prstDash val="sysDash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94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3438</TotalTime>
  <Words>1487</Words>
  <Application>Microsoft Office PowerPoint</Application>
  <PresentationFormat>Widescreen</PresentationFormat>
  <Paragraphs>146</Paragraphs>
  <Slides>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8" baseType="lpstr">
      <vt:lpstr>Aptos</vt:lpstr>
      <vt:lpstr>Aptos Display</vt:lpstr>
      <vt:lpstr>Arial</vt:lpstr>
      <vt:lpstr>Arial,Sans-Serif</vt:lpstr>
      <vt:lpstr>Calibri</vt:lpstr>
      <vt:lpstr>Courier New</vt:lpstr>
      <vt:lpstr>Helvetica</vt:lpstr>
      <vt:lpstr>Wingdings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Jorgen D'HONDT</dc:creator>
  <cp:lastModifiedBy>Cristian Pira</cp:lastModifiedBy>
  <cp:revision>80</cp:revision>
  <dcterms:created xsi:type="dcterms:W3CDTF">2024-02-23T11:31:04Z</dcterms:created>
  <dcterms:modified xsi:type="dcterms:W3CDTF">2025-01-10T09:10:27Z</dcterms:modified>
</cp:coreProperties>
</file>