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85" r:id="rId2"/>
    <p:sldId id="280" r:id="rId3"/>
    <p:sldId id="289" r:id="rId4"/>
    <p:sldId id="293" r:id="rId5"/>
    <p:sldId id="287" r:id="rId6"/>
    <p:sldId id="290" r:id="rId7"/>
    <p:sldId id="292" r:id="rId8"/>
    <p:sldId id="277" r:id="rId9"/>
    <p:sldId id="284" r:id="rId10"/>
    <p:sldId id="278" r:id="rId11"/>
  </p:sldIdLst>
  <p:sldSz cx="12192000" cy="6858000"/>
  <p:notesSz cx="6797675" cy="9926638"/>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694"/>
  </p:normalViewPr>
  <p:slideViewPr>
    <p:cSldViewPr snapToGrid="0">
      <p:cViewPr varScale="1">
        <p:scale>
          <a:sx n="65" d="100"/>
          <a:sy n="65" d="100"/>
        </p:scale>
        <p:origin x="72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ES"/>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4F6EEED-8A78-4B0D-82CD-507BA0B52BA4}" type="datetimeFigureOut">
              <a:rPr lang="es-ES" smtClean="0"/>
              <a:t>10/01/2025</a:t>
            </a:fld>
            <a:endParaRPr lang="es-ES"/>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s-ES"/>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10F71A8-F1AF-4D65-904E-527089F9F966}" type="slidenum">
              <a:rPr lang="es-ES" smtClean="0"/>
              <a:t>‹N°›</a:t>
            </a:fld>
            <a:endParaRPr lang="es-ES"/>
          </a:p>
        </p:txBody>
      </p:sp>
    </p:spTree>
    <p:extLst>
      <p:ext uri="{BB962C8B-B14F-4D97-AF65-F5344CB8AC3E}">
        <p14:creationId xmlns:p14="http://schemas.microsoft.com/office/powerpoint/2010/main" val="1070782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p:txBody>
      </p:sp>
      <p:sp>
        <p:nvSpPr>
          <p:cNvPr id="4" name="Espace réservé du numéro de diapositive 3"/>
          <p:cNvSpPr>
            <a:spLocks noGrp="1"/>
          </p:cNvSpPr>
          <p:nvPr>
            <p:ph type="sldNum" sz="quarter" idx="10"/>
          </p:nvPr>
        </p:nvSpPr>
        <p:spPr/>
        <p:txBody>
          <a:bodyPr/>
          <a:lstStyle/>
          <a:p>
            <a:fld id="{DC55B4AF-31B9-4186-AAC4-D78D7BB2A5C8}" type="slidenum">
              <a:rPr lang="es-ES" smtClean="0"/>
              <a:t>2</a:t>
            </a:fld>
            <a:endParaRPr lang="es-ES"/>
          </a:p>
        </p:txBody>
      </p:sp>
    </p:spTree>
    <p:extLst>
      <p:ext uri="{BB962C8B-B14F-4D97-AF65-F5344CB8AC3E}">
        <p14:creationId xmlns:p14="http://schemas.microsoft.com/office/powerpoint/2010/main" val="291629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p:txBody>
      </p:sp>
      <p:sp>
        <p:nvSpPr>
          <p:cNvPr id="4" name="Espace réservé du numéro de diapositive 3"/>
          <p:cNvSpPr>
            <a:spLocks noGrp="1"/>
          </p:cNvSpPr>
          <p:nvPr>
            <p:ph type="sldNum" sz="quarter" idx="10"/>
          </p:nvPr>
        </p:nvSpPr>
        <p:spPr/>
        <p:txBody>
          <a:bodyPr/>
          <a:lstStyle/>
          <a:p>
            <a:fld id="{DC55B4AF-31B9-4186-AAC4-D78D7BB2A5C8}" type="slidenum">
              <a:rPr lang="es-ES" smtClean="0"/>
              <a:t>3</a:t>
            </a:fld>
            <a:endParaRPr lang="es-ES"/>
          </a:p>
        </p:txBody>
      </p:sp>
    </p:spTree>
    <p:extLst>
      <p:ext uri="{BB962C8B-B14F-4D97-AF65-F5344CB8AC3E}">
        <p14:creationId xmlns:p14="http://schemas.microsoft.com/office/powerpoint/2010/main" val="902270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p:txBody>
      </p:sp>
      <p:sp>
        <p:nvSpPr>
          <p:cNvPr id="4" name="Espace réservé du numéro de diapositive 3"/>
          <p:cNvSpPr>
            <a:spLocks noGrp="1"/>
          </p:cNvSpPr>
          <p:nvPr>
            <p:ph type="sldNum" sz="quarter" idx="10"/>
          </p:nvPr>
        </p:nvSpPr>
        <p:spPr/>
        <p:txBody>
          <a:bodyPr/>
          <a:lstStyle/>
          <a:p>
            <a:fld id="{DC55B4AF-31B9-4186-AAC4-D78D7BB2A5C8}" type="slidenum">
              <a:rPr lang="es-ES" smtClean="0"/>
              <a:t>4</a:t>
            </a:fld>
            <a:endParaRPr lang="es-ES"/>
          </a:p>
        </p:txBody>
      </p:sp>
    </p:spTree>
    <p:extLst>
      <p:ext uri="{BB962C8B-B14F-4D97-AF65-F5344CB8AC3E}">
        <p14:creationId xmlns:p14="http://schemas.microsoft.com/office/powerpoint/2010/main" val="3431905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p:txBody>
      </p:sp>
      <p:sp>
        <p:nvSpPr>
          <p:cNvPr id="4" name="Espace réservé du numéro de diapositive 3"/>
          <p:cNvSpPr>
            <a:spLocks noGrp="1"/>
          </p:cNvSpPr>
          <p:nvPr>
            <p:ph type="sldNum" sz="quarter" idx="10"/>
          </p:nvPr>
        </p:nvSpPr>
        <p:spPr/>
        <p:txBody>
          <a:bodyPr/>
          <a:lstStyle/>
          <a:p>
            <a:fld id="{DC55B4AF-31B9-4186-AAC4-D78D7BB2A5C8}" type="slidenum">
              <a:rPr lang="es-ES" smtClean="0"/>
              <a:t>5</a:t>
            </a:fld>
            <a:endParaRPr lang="es-ES"/>
          </a:p>
        </p:txBody>
      </p:sp>
    </p:spTree>
    <p:extLst>
      <p:ext uri="{BB962C8B-B14F-4D97-AF65-F5344CB8AC3E}">
        <p14:creationId xmlns:p14="http://schemas.microsoft.com/office/powerpoint/2010/main" val="376024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p:txBody>
      </p:sp>
      <p:sp>
        <p:nvSpPr>
          <p:cNvPr id="4" name="Espace réservé du numéro de diapositive 3"/>
          <p:cNvSpPr>
            <a:spLocks noGrp="1"/>
          </p:cNvSpPr>
          <p:nvPr>
            <p:ph type="sldNum" sz="quarter" idx="10"/>
          </p:nvPr>
        </p:nvSpPr>
        <p:spPr/>
        <p:txBody>
          <a:bodyPr/>
          <a:lstStyle/>
          <a:p>
            <a:fld id="{DC55B4AF-31B9-4186-AAC4-D78D7BB2A5C8}" type="slidenum">
              <a:rPr lang="es-ES" smtClean="0"/>
              <a:t>6</a:t>
            </a:fld>
            <a:endParaRPr lang="es-ES"/>
          </a:p>
        </p:txBody>
      </p:sp>
    </p:spTree>
    <p:extLst>
      <p:ext uri="{BB962C8B-B14F-4D97-AF65-F5344CB8AC3E}">
        <p14:creationId xmlns:p14="http://schemas.microsoft.com/office/powerpoint/2010/main" val="3952524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p:txBody>
      </p:sp>
      <p:sp>
        <p:nvSpPr>
          <p:cNvPr id="4" name="Espace réservé du numéro de diapositive 3"/>
          <p:cNvSpPr>
            <a:spLocks noGrp="1"/>
          </p:cNvSpPr>
          <p:nvPr>
            <p:ph type="sldNum" sz="quarter" idx="10"/>
          </p:nvPr>
        </p:nvSpPr>
        <p:spPr/>
        <p:txBody>
          <a:bodyPr/>
          <a:lstStyle/>
          <a:p>
            <a:fld id="{DC55B4AF-31B9-4186-AAC4-D78D7BB2A5C8}" type="slidenum">
              <a:rPr lang="es-ES" smtClean="0"/>
              <a:t>7</a:t>
            </a:fld>
            <a:endParaRPr lang="es-ES"/>
          </a:p>
        </p:txBody>
      </p:sp>
    </p:spTree>
    <p:extLst>
      <p:ext uri="{BB962C8B-B14F-4D97-AF65-F5344CB8AC3E}">
        <p14:creationId xmlns:p14="http://schemas.microsoft.com/office/powerpoint/2010/main" val="16869416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p:txBody>
      </p:sp>
      <p:sp>
        <p:nvSpPr>
          <p:cNvPr id="4" name="Espace réservé du numéro de diapositive 3"/>
          <p:cNvSpPr>
            <a:spLocks noGrp="1"/>
          </p:cNvSpPr>
          <p:nvPr>
            <p:ph type="sldNum" sz="quarter" idx="10"/>
          </p:nvPr>
        </p:nvSpPr>
        <p:spPr/>
        <p:txBody>
          <a:bodyPr/>
          <a:lstStyle/>
          <a:p>
            <a:fld id="{DC55B4AF-31B9-4186-AAC4-D78D7BB2A5C8}" type="slidenum">
              <a:rPr lang="es-ES" smtClean="0"/>
              <a:t>8</a:t>
            </a:fld>
            <a:endParaRPr lang="es-ES"/>
          </a:p>
        </p:txBody>
      </p:sp>
    </p:spTree>
    <p:extLst>
      <p:ext uri="{BB962C8B-B14F-4D97-AF65-F5344CB8AC3E}">
        <p14:creationId xmlns:p14="http://schemas.microsoft.com/office/powerpoint/2010/main" val="2520044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01/10/2025</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01/10/2025</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box.in2p3.fr/s/jH3tpNsLgoZ9p8M"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79690" y="977348"/>
            <a:ext cx="9144000" cy="2387600"/>
          </a:xfrm>
        </p:spPr>
        <p:txBody>
          <a:bodyPr>
            <a:normAutofit/>
          </a:bodyPr>
          <a:lstStyle/>
          <a:p>
            <a:r>
              <a:rPr lang="fr-FR" sz="4000" dirty="0" smtClean="0"/>
              <a:t>WP4</a:t>
            </a:r>
            <a:br>
              <a:rPr lang="fr-FR" sz="4000" dirty="0" smtClean="0"/>
            </a:br>
            <a:r>
              <a:rPr lang="en-US" sz="4000" dirty="0" smtClean="0">
                <a:solidFill>
                  <a:schemeClr val="accent6"/>
                </a:solidFill>
              </a:rPr>
              <a:t>High-Order </a:t>
            </a:r>
            <a:r>
              <a:rPr lang="en-US" sz="4000" dirty="0">
                <a:solidFill>
                  <a:schemeClr val="accent6"/>
                </a:solidFill>
              </a:rPr>
              <a:t>Mode dampers </a:t>
            </a:r>
            <a:r>
              <a:rPr lang="en-US" sz="4000" dirty="0" smtClean="0">
                <a:solidFill>
                  <a:schemeClr val="accent6"/>
                </a:solidFill>
              </a:rPr>
              <a:t/>
            </a:r>
            <a:br>
              <a:rPr lang="en-US" sz="4000" dirty="0" smtClean="0">
                <a:solidFill>
                  <a:schemeClr val="accent6"/>
                </a:solidFill>
              </a:rPr>
            </a:br>
            <a:r>
              <a:rPr lang="en-US" sz="4000" dirty="0" smtClean="0"/>
              <a:t>and</a:t>
            </a:r>
            <a:r>
              <a:rPr lang="en-US" sz="4000" dirty="0"/>
              <a:t/>
            </a:r>
            <a:br>
              <a:rPr lang="en-US" sz="4000" dirty="0"/>
            </a:br>
            <a:r>
              <a:rPr lang="en-US" sz="4000" dirty="0"/>
              <a:t> </a:t>
            </a:r>
            <a:r>
              <a:rPr lang="en-US" sz="4000" dirty="0">
                <a:solidFill>
                  <a:srgbClr val="0070C0"/>
                </a:solidFill>
              </a:rPr>
              <a:t>Fundamental Power couplers</a:t>
            </a:r>
            <a:r>
              <a:rPr lang="fr-FR" sz="4000" dirty="0" smtClean="0">
                <a:solidFill>
                  <a:srgbClr val="0070C0"/>
                </a:solidFill>
              </a:rPr>
              <a:t> </a:t>
            </a:r>
            <a:endParaRPr lang="es-ES" sz="4000" dirty="0">
              <a:solidFill>
                <a:srgbClr val="0070C0"/>
              </a:solidFill>
            </a:endParaRPr>
          </a:p>
        </p:txBody>
      </p:sp>
      <p:sp>
        <p:nvSpPr>
          <p:cNvPr id="3" name="Sous-titre 2"/>
          <p:cNvSpPr>
            <a:spLocks noGrp="1"/>
          </p:cNvSpPr>
          <p:nvPr>
            <p:ph type="subTitle" idx="1"/>
          </p:nvPr>
        </p:nvSpPr>
        <p:spPr>
          <a:xfrm>
            <a:off x="1144007" y="3763165"/>
            <a:ext cx="9941583" cy="1655762"/>
          </a:xfrm>
        </p:spPr>
        <p:txBody>
          <a:bodyPr>
            <a:normAutofit fontScale="85000" lnSpcReduction="10000"/>
          </a:bodyPr>
          <a:lstStyle/>
          <a:p>
            <a:r>
              <a:rPr lang="en-US" dirty="0" smtClean="0"/>
              <a:t>CERN : </a:t>
            </a:r>
            <a:r>
              <a:rPr lang="en-GB" dirty="0"/>
              <a:t>Sebastien Jerome </a:t>
            </a:r>
            <a:r>
              <a:rPr lang="en-GB" dirty="0" err="1"/>
              <a:t>Calvo</a:t>
            </a:r>
            <a:r>
              <a:rPr lang="en-GB" dirty="0"/>
              <a:t>, </a:t>
            </a:r>
            <a:r>
              <a:rPr lang="en-US" dirty="0"/>
              <a:t>Karin </a:t>
            </a:r>
            <a:r>
              <a:rPr lang="en-US" dirty="0" err="1"/>
              <a:t>Canderan</a:t>
            </a:r>
            <a:r>
              <a:rPr lang="en-US" dirty="0"/>
              <a:t>, Marco </a:t>
            </a:r>
            <a:r>
              <a:rPr lang="en-US" dirty="0" err="1"/>
              <a:t>Garlasche</a:t>
            </a:r>
            <a:r>
              <a:rPr lang="en-US" dirty="0"/>
              <a:t>, Eric </a:t>
            </a:r>
            <a:r>
              <a:rPr lang="en-US" dirty="0" err="1"/>
              <a:t>Montesinos</a:t>
            </a:r>
            <a:r>
              <a:rPr lang="en-US" dirty="0"/>
              <a:t>,</a:t>
            </a:r>
            <a:r>
              <a:rPr lang="en-GB" dirty="0"/>
              <a:t> </a:t>
            </a:r>
            <a:r>
              <a:rPr lang="en-US" dirty="0"/>
              <a:t>Vittorio Parma, </a:t>
            </a:r>
            <a:r>
              <a:rPr lang="en-GB" dirty="0"/>
              <a:t>Calum James Sharp</a:t>
            </a:r>
          </a:p>
          <a:p>
            <a:r>
              <a:rPr lang="en-US" dirty="0" smtClean="0"/>
              <a:t>INFN : Dario </a:t>
            </a:r>
            <a:r>
              <a:rPr lang="en-US" dirty="0" err="1"/>
              <a:t>Giove</a:t>
            </a:r>
            <a:r>
              <a:rPr lang="en-US" dirty="0"/>
              <a:t> </a:t>
            </a:r>
            <a:r>
              <a:rPr lang="en-US" dirty="0" smtClean="0"/>
              <a:t>– deputy (INFN)</a:t>
            </a:r>
          </a:p>
          <a:p>
            <a:r>
              <a:rPr lang="en-US" dirty="0" smtClean="0"/>
              <a:t>CNRS : Patricia </a:t>
            </a:r>
            <a:r>
              <a:rPr lang="en-US" dirty="0"/>
              <a:t>Duchesne </a:t>
            </a:r>
            <a:r>
              <a:rPr lang="en-US" dirty="0" smtClean="0"/>
              <a:t>(</a:t>
            </a:r>
            <a:r>
              <a:rPr lang="en-US" dirty="0" err="1" smtClean="0"/>
              <a:t>IJCLab</a:t>
            </a:r>
            <a:r>
              <a:rPr lang="en-US" dirty="0"/>
              <a:t>), </a:t>
            </a:r>
            <a:r>
              <a:rPr lang="en-US" dirty="0" smtClean="0"/>
              <a:t>Yolanda </a:t>
            </a:r>
            <a:r>
              <a:rPr lang="en-US" dirty="0"/>
              <a:t>Gómez Martínez </a:t>
            </a:r>
            <a:r>
              <a:rPr lang="en-US" dirty="0" smtClean="0"/>
              <a:t>- convener(LPSC</a:t>
            </a:r>
            <a:r>
              <a:rPr lang="en-US" dirty="0"/>
              <a:t>), Gilles Olivier </a:t>
            </a:r>
            <a:r>
              <a:rPr lang="en-US" dirty="0" smtClean="0"/>
              <a:t>(</a:t>
            </a:r>
            <a:r>
              <a:rPr lang="en-US" dirty="0" err="1" smtClean="0"/>
              <a:t>IJCLab</a:t>
            </a:r>
            <a:r>
              <a:rPr lang="en-US" dirty="0" smtClean="0"/>
              <a:t>), Guillaume </a:t>
            </a:r>
            <a:r>
              <a:rPr lang="en-US" dirty="0" err="1"/>
              <a:t>Olry</a:t>
            </a:r>
            <a:r>
              <a:rPr lang="en-US" dirty="0"/>
              <a:t> </a:t>
            </a:r>
            <a:r>
              <a:rPr lang="en-US" dirty="0" smtClean="0"/>
              <a:t>(</a:t>
            </a:r>
            <a:r>
              <a:rPr lang="en-US" dirty="0" err="1" smtClean="0"/>
              <a:t>IJCLab</a:t>
            </a:r>
            <a:r>
              <a:rPr lang="en-US" dirty="0" smtClean="0"/>
              <a:t>)</a:t>
            </a:r>
            <a:endParaRPr lang="es-ES" dirty="0"/>
          </a:p>
        </p:txBody>
      </p:sp>
    </p:spTree>
    <p:extLst>
      <p:ext uri="{BB962C8B-B14F-4D97-AF65-F5344CB8AC3E}">
        <p14:creationId xmlns:p14="http://schemas.microsoft.com/office/powerpoint/2010/main" val="3227125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s-ES"/>
          </a:p>
        </p:txBody>
      </p:sp>
      <p:sp>
        <p:nvSpPr>
          <p:cNvPr id="3" name="Espace réservé du contenu 2"/>
          <p:cNvSpPr>
            <a:spLocks noGrp="1"/>
          </p:cNvSpPr>
          <p:nvPr>
            <p:ph idx="1"/>
          </p:nvPr>
        </p:nvSpPr>
        <p:spPr/>
        <p:txBody>
          <a:bodyPr/>
          <a:lstStyle/>
          <a:p>
            <a:pPr marL="0" indent="0" algn="ctr">
              <a:buNone/>
            </a:pPr>
            <a:endParaRPr lang="fr-FR" dirty="0" smtClean="0"/>
          </a:p>
          <a:p>
            <a:pPr marL="0" indent="0" algn="ctr">
              <a:buNone/>
            </a:pPr>
            <a:endParaRPr lang="fr-FR" dirty="0"/>
          </a:p>
          <a:p>
            <a:pPr marL="0" indent="0" algn="ctr">
              <a:buNone/>
            </a:pPr>
            <a:endParaRPr lang="fr-FR" dirty="0" smtClean="0"/>
          </a:p>
          <a:p>
            <a:pPr marL="0" indent="0" algn="ctr">
              <a:buNone/>
            </a:pPr>
            <a:r>
              <a:rPr lang="fr-FR" dirty="0" err="1" smtClean="0"/>
              <a:t>Thank-you</a:t>
            </a:r>
            <a:r>
              <a:rPr lang="fr-FR" dirty="0" smtClean="0"/>
              <a:t> for </a:t>
            </a:r>
            <a:r>
              <a:rPr lang="fr-FR" dirty="0" err="1" smtClean="0"/>
              <a:t>your</a:t>
            </a:r>
            <a:r>
              <a:rPr lang="fr-FR" dirty="0" smtClean="0"/>
              <a:t> attention</a:t>
            </a:r>
            <a:endParaRPr lang="es-ES" dirty="0"/>
          </a:p>
        </p:txBody>
      </p:sp>
    </p:spTree>
    <p:extLst>
      <p:ext uri="{BB962C8B-B14F-4D97-AF65-F5344CB8AC3E}">
        <p14:creationId xmlns:p14="http://schemas.microsoft.com/office/powerpoint/2010/main" val="2886321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06664" y="315684"/>
            <a:ext cx="5715026" cy="461665"/>
          </a:xfrm>
          <a:prstGeom prst="rect">
            <a:avLst/>
          </a:prstGeom>
          <a:noFill/>
        </p:spPr>
        <p:txBody>
          <a:bodyPr wrap="none" rtlCol="0">
            <a:spAutoFit/>
          </a:bodyPr>
          <a:lstStyle/>
          <a:p>
            <a:r>
              <a:rPr lang="fr-FR" sz="2400" b="1" dirty="0" smtClean="0">
                <a:solidFill>
                  <a:schemeClr val="bg2">
                    <a:lumMod val="50000"/>
                  </a:schemeClr>
                </a:solidFill>
              </a:rPr>
              <a:t>WP4: S</a:t>
            </a:r>
            <a:r>
              <a:rPr lang="en-BE" sz="2400" b="1" dirty="0" smtClean="0">
                <a:solidFill>
                  <a:schemeClr val="bg2">
                    <a:lumMod val="50000"/>
                  </a:schemeClr>
                </a:solidFill>
              </a:rPr>
              <a:t>tatus/evolution of </a:t>
            </a:r>
            <a:r>
              <a:rPr lang="fr-FR" sz="2400" b="1" dirty="0" smtClean="0">
                <a:solidFill>
                  <a:schemeClr val="bg2">
                    <a:lumMod val="50000"/>
                  </a:schemeClr>
                </a:solidFill>
              </a:rPr>
              <a:t>t</a:t>
            </a:r>
            <a:r>
              <a:rPr lang="en-BE" sz="2400" b="1" dirty="0" smtClean="0">
                <a:solidFill>
                  <a:schemeClr val="bg2">
                    <a:lumMod val="50000"/>
                  </a:schemeClr>
                </a:solidFill>
              </a:rPr>
              <a:t>ask</a:t>
            </a:r>
            <a:r>
              <a:rPr lang="fr-FR" sz="2400" b="1" dirty="0" smtClean="0">
                <a:solidFill>
                  <a:schemeClr val="bg2">
                    <a:lumMod val="50000"/>
                  </a:schemeClr>
                </a:solidFill>
              </a:rPr>
              <a:t>s</a:t>
            </a:r>
            <a:endParaRPr lang="es-ES"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12775" y="825798"/>
            <a:ext cx="6389572" cy="5647700"/>
          </a:xfrm>
          <a:prstGeom prst="rect">
            <a:avLst/>
          </a:prstGeom>
        </p:spPr>
        <p:txBody>
          <a:bodyPr wrap="square">
            <a:spAutoFit/>
          </a:bodyPr>
          <a:lstStyle/>
          <a:p>
            <a:pPr indent="-285750">
              <a:buFont typeface="Arial" panose="020B0604020202020204" pitchFamily="34" charset="0"/>
              <a:buChar char="•"/>
            </a:pPr>
            <a:r>
              <a:rPr lang="en-GB" sz="1600" b="1" dirty="0" smtClean="0">
                <a:solidFill>
                  <a:schemeClr val="accent6"/>
                </a:solidFill>
              </a:rPr>
              <a:t>Task </a:t>
            </a:r>
            <a:r>
              <a:rPr lang="en-GB" sz="1600" b="1" dirty="0">
                <a:solidFill>
                  <a:schemeClr val="accent6"/>
                </a:solidFill>
              </a:rPr>
              <a:t>4.2: HOM </a:t>
            </a:r>
            <a:r>
              <a:rPr lang="en-GB" sz="1600" b="1" dirty="0" smtClean="0">
                <a:solidFill>
                  <a:schemeClr val="accent6"/>
                </a:solidFill>
              </a:rPr>
              <a:t>couplers design </a:t>
            </a:r>
            <a:r>
              <a:rPr lang="en-GB" sz="1600" b="1" dirty="0">
                <a:solidFill>
                  <a:schemeClr val="accent6"/>
                </a:solidFill>
              </a:rPr>
              <a:t>(March 24 – Sept 25)</a:t>
            </a:r>
          </a:p>
          <a:p>
            <a:pPr indent="-285750">
              <a:buFont typeface="Arial" panose="020B0604020202020204" pitchFamily="34" charset="0"/>
              <a:buChar char="•"/>
            </a:pPr>
            <a:r>
              <a:rPr lang="en-US" sz="1600" b="1" dirty="0" smtClean="0"/>
              <a:t>HOM couplers for WP6 </a:t>
            </a:r>
          </a:p>
          <a:p>
            <a:pPr lvl="1" indent="-285750">
              <a:buFont typeface="Arial" panose="020B0604020202020204" pitchFamily="34" charset="0"/>
              <a:buChar char="•"/>
            </a:pPr>
            <a:r>
              <a:rPr lang="en-US" sz="1600" dirty="0" smtClean="0"/>
              <a:t>In </a:t>
            </a:r>
            <a:r>
              <a:rPr lang="en-US" sz="1600" dirty="0"/>
              <a:t>the configuration 2H2P (the best for the moment</a:t>
            </a:r>
            <a:r>
              <a:rPr lang="en-US" sz="1600" dirty="0" smtClean="0"/>
              <a:t>):</a:t>
            </a:r>
          </a:p>
          <a:p>
            <a:pPr lvl="2" indent="-285750">
              <a:buFont typeface="Arial" panose="020B0604020202020204" pitchFamily="34" charset="0"/>
              <a:buChar char="•"/>
            </a:pPr>
            <a:r>
              <a:rPr lang="en-US" sz="1300" dirty="0" smtClean="0"/>
              <a:t>RF </a:t>
            </a:r>
            <a:r>
              <a:rPr lang="en-US" sz="1300" dirty="0"/>
              <a:t>optimization done for the Hook and Probe HOM </a:t>
            </a:r>
            <a:r>
              <a:rPr lang="en-US" sz="1300" dirty="0" smtClean="0"/>
              <a:t>couplers (by </a:t>
            </a:r>
            <a:r>
              <a:rPr lang="en-US" sz="1300" dirty="0" err="1"/>
              <a:t>P.Duchesne</a:t>
            </a:r>
            <a:r>
              <a:rPr lang="en-US" sz="1300" dirty="0" smtClean="0"/>
              <a:t>).</a:t>
            </a:r>
          </a:p>
          <a:p>
            <a:pPr lvl="2" indent="-285750">
              <a:buFont typeface="Arial" panose="020B0604020202020204" pitchFamily="34" charset="0"/>
              <a:buChar char="•"/>
            </a:pPr>
            <a:r>
              <a:rPr lang="en-US" sz="1300" dirty="0" smtClean="0"/>
              <a:t>An </a:t>
            </a:r>
            <a:r>
              <a:rPr lang="en-US" sz="1300" dirty="0"/>
              <a:t>analysis </a:t>
            </a:r>
            <a:r>
              <a:rPr lang="en-US" sz="1300" dirty="0" smtClean="0"/>
              <a:t>of </a:t>
            </a:r>
            <a:r>
              <a:rPr lang="en-US" sz="1300" dirty="0"/>
              <a:t>static </a:t>
            </a:r>
            <a:r>
              <a:rPr lang="en-US" sz="1300" dirty="0" smtClean="0"/>
              <a:t>charges and </a:t>
            </a:r>
            <a:r>
              <a:rPr lang="en-US" sz="1300" dirty="0"/>
              <a:t>dynamic thermal </a:t>
            </a:r>
            <a:r>
              <a:rPr lang="en-US" sz="1300" dirty="0" smtClean="0"/>
              <a:t>loads (only FM) done without an active cooling circuit inside the antenna (by P. Duchesne):</a:t>
            </a:r>
          </a:p>
          <a:p>
            <a:pPr marL="628650" lvl="2"/>
            <a:r>
              <a:rPr lang="en-GB" sz="1300" dirty="0" smtClean="0"/>
              <a:t>- Probe coupler : </a:t>
            </a:r>
            <a:r>
              <a:rPr lang="en-GB" sz="1300" dirty="0" err="1" smtClean="0"/>
              <a:t>P</a:t>
            </a:r>
            <a:r>
              <a:rPr lang="en-GB" sz="1300" baseline="-25000" dirty="0" err="1" smtClean="0"/>
              <a:t>Joule</a:t>
            </a:r>
            <a:r>
              <a:rPr lang="en-GB" sz="1300" baseline="-25000" dirty="0" smtClean="0"/>
              <a:t> </a:t>
            </a:r>
            <a:r>
              <a:rPr lang="en-GB" sz="1300" baseline="-25000" dirty="0" err="1"/>
              <a:t>antenne</a:t>
            </a:r>
            <a:r>
              <a:rPr lang="en-GB" sz="1300" baseline="-25000" dirty="0"/>
              <a:t> </a:t>
            </a:r>
            <a:r>
              <a:rPr lang="en-GB" sz="1300" baseline="-25000" dirty="0" err="1"/>
              <a:t>Nb</a:t>
            </a:r>
            <a:r>
              <a:rPr lang="en-GB" sz="1300" baseline="-25000" dirty="0"/>
              <a:t> </a:t>
            </a:r>
            <a:r>
              <a:rPr lang="en-GB" sz="1300" dirty="0"/>
              <a:t>= </a:t>
            </a:r>
            <a:r>
              <a:rPr lang="en-GB" sz="1300" dirty="0" smtClean="0"/>
              <a:t>11 mW@22,4 MV/m </a:t>
            </a:r>
            <a:r>
              <a:rPr lang="en-GB" sz="1300" dirty="0" smtClean="0">
                <a:sym typeface="Wingdings" panose="05000000000000000000" pitchFamily="2" charset="2"/>
              </a:rPr>
              <a:t> </a:t>
            </a:r>
            <a:r>
              <a:rPr lang="en-GB" sz="1300" dirty="0" err="1" smtClean="0">
                <a:sym typeface="Wingdings" panose="05000000000000000000" pitchFamily="2" charset="2"/>
              </a:rPr>
              <a:t>T</a:t>
            </a:r>
            <a:r>
              <a:rPr lang="en-GB" sz="1300" baseline="-25000" dirty="0" err="1" smtClean="0">
                <a:sym typeface="Wingdings" panose="05000000000000000000" pitchFamily="2" charset="2"/>
              </a:rPr>
              <a:t>max</a:t>
            </a:r>
            <a:r>
              <a:rPr lang="en-GB" sz="1300" baseline="-25000" dirty="0" smtClean="0">
                <a:sym typeface="Wingdings" panose="05000000000000000000" pitchFamily="2" charset="2"/>
              </a:rPr>
              <a:t> antenna</a:t>
            </a:r>
            <a:r>
              <a:rPr lang="en-GB" sz="1300" dirty="0" smtClean="0">
                <a:sym typeface="Wingdings" panose="05000000000000000000" pitchFamily="2" charset="2"/>
              </a:rPr>
              <a:t>= 3,5 K</a:t>
            </a:r>
            <a:endParaRPr lang="en-GB" sz="1300" dirty="0" smtClean="0"/>
          </a:p>
          <a:p>
            <a:pPr lvl="2" indent="-285750">
              <a:buFontTx/>
              <a:buChar char="-"/>
            </a:pPr>
            <a:r>
              <a:rPr lang="en-GB" sz="1300" dirty="0" smtClean="0"/>
              <a:t>Hook </a:t>
            </a:r>
            <a:r>
              <a:rPr lang="en-GB" sz="1300" dirty="0" err="1"/>
              <a:t>coupleur</a:t>
            </a:r>
            <a:r>
              <a:rPr lang="en-GB" sz="1300" dirty="0"/>
              <a:t>: </a:t>
            </a:r>
            <a:r>
              <a:rPr lang="en-GB" sz="1300" dirty="0" err="1" smtClean="0"/>
              <a:t>P</a:t>
            </a:r>
            <a:r>
              <a:rPr lang="en-GB" sz="1300" baseline="-25000" dirty="0" err="1" smtClean="0"/>
              <a:t>Joule</a:t>
            </a:r>
            <a:r>
              <a:rPr lang="en-GB" sz="1300" baseline="-25000" dirty="0" smtClean="0"/>
              <a:t> </a:t>
            </a:r>
            <a:r>
              <a:rPr lang="en-GB" sz="1300" baseline="-25000" dirty="0" err="1"/>
              <a:t>antenne</a:t>
            </a:r>
            <a:r>
              <a:rPr lang="en-GB" sz="1300" baseline="-25000" dirty="0"/>
              <a:t> </a:t>
            </a:r>
            <a:r>
              <a:rPr lang="en-GB" sz="1300" baseline="-25000" dirty="0" err="1"/>
              <a:t>Nb</a:t>
            </a:r>
            <a:r>
              <a:rPr lang="en-GB" sz="1300" baseline="-25000" dirty="0"/>
              <a:t> </a:t>
            </a:r>
            <a:r>
              <a:rPr lang="en-GB" sz="1300" dirty="0"/>
              <a:t>= </a:t>
            </a:r>
            <a:r>
              <a:rPr lang="en-GB" sz="1300" dirty="0" smtClean="0"/>
              <a:t>37 mW@22,4MV/m  </a:t>
            </a:r>
            <a:r>
              <a:rPr lang="en-GB" sz="1300" dirty="0">
                <a:sym typeface="Wingdings" panose="05000000000000000000" pitchFamily="2" charset="2"/>
              </a:rPr>
              <a:t> </a:t>
            </a:r>
            <a:r>
              <a:rPr lang="en-GB" sz="1300" dirty="0" err="1" smtClean="0">
                <a:sym typeface="Wingdings" panose="05000000000000000000" pitchFamily="2" charset="2"/>
              </a:rPr>
              <a:t>T</a:t>
            </a:r>
            <a:r>
              <a:rPr lang="en-GB" sz="1300" baseline="-25000" dirty="0" err="1" smtClean="0">
                <a:sym typeface="Wingdings" panose="05000000000000000000" pitchFamily="2" charset="2"/>
              </a:rPr>
              <a:t>max</a:t>
            </a:r>
            <a:r>
              <a:rPr lang="en-GB" sz="1300" baseline="-25000" dirty="0" smtClean="0">
                <a:sym typeface="Wingdings" panose="05000000000000000000" pitchFamily="2" charset="2"/>
              </a:rPr>
              <a:t> antenna</a:t>
            </a:r>
            <a:r>
              <a:rPr lang="en-GB" sz="1300" dirty="0" smtClean="0">
                <a:sym typeface="Wingdings" panose="05000000000000000000" pitchFamily="2" charset="2"/>
              </a:rPr>
              <a:t> </a:t>
            </a:r>
            <a:r>
              <a:rPr lang="en-GB" sz="1300" dirty="0">
                <a:sym typeface="Wingdings" panose="05000000000000000000" pitchFamily="2" charset="2"/>
              </a:rPr>
              <a:t>= 4,5 </a:t>
            </a:r>
            <a:r>
              <a:rPr lang="en-GB" sz="1300" dirty="0" smtClean="0">
                <a:sym typeface="Wingdings" panose="05000000000000000000" pitchFamily="2" charset="2"/>
              </a:rPr>
              <a:t>K</a:t>
            </a:r>
          </a:p>
          <a:p>
            <a:pPr marL="628650" lvl="2"/>
            <a:r>
              <a:rPr lang="en-US" sz="1300" dirty="0"/>
              <a:t>Due to the uncertainties on the material properties, the thermal contacts and the thermal loads, an active cooling circuit inside the antenna is provided so that the antenna remains superconducting during </a:t>
            </a:r>
            <a:r>
              <a:rPr lang="en-US" sz="1300" dirty="0" smtClean="0"/>
              <a:t>operation.</a:t>
            </a:r>
            <a:endParaRPr lang="en-GB" sz="1300" dirty="0"/>
          </a:p>
          <a:p>
            <a:pPr marL="171450" lvl="1"/>
            <a:r>
              <a:rPr lang="en-US" sz="1600" dirty="0" smtClean="0">
                <a:sym typeface="Wingdings" panose="05000000000000000000" pitchFamily="2" charset="2"/>
              </a:rPr>
              <a:t>One solution found, more studies ongoing and the f</a:t>
            </a:r>
            <a:r>
              <a:rPr lang="en-GB" sz="1600" dirty="0" err="1" smtClean="0">
                <a:sym typeface="Wingdings" panose="05000000000000000000" pitchFamily="2" charset="2"/>
              </a:rPr>
              <a:t>inal</a:t>
            </a:r>
            <a:r>
              <a:rPr lang="en-GB" sz="1600" dirty="0" smtClean="0">
                <a:sym typeface="Wingdings" panose="05000000000000000000" pitchFamily="2" charset="2"/>
              </a:rPr>
              <a:t> choice by late </a:t>
            </a:r>
            <a:r>
              <a:rPr lang="en-GB" sz="1600" dirty="0" smtClean="0">
                <a:sym typeface="Wingdings" panose="05000000000000000000" pitchFamily="2" charset="2"/>
              </a:rPr>
              <a:t>July </a:t>
            </a:r>
            <a:r>
              <a:rPr lang="en-GB" sz="1600" dirty="0" smtClean="0">
                <a:sym typeface="Wingdings" panose="05000000000000000000" pitchFamily="2" charset="2"/>
              </a:rPr>
              <a:t>25.</a:t>
            </a:r>
          </a:p>
          <a:p>
            <a:pPr marL="171450" lvl="1"/>
            <a:r>
              <a:rPr lang="en-GB" sz="1600" dirty="0" smtClean="0">
                <a:sym typeface="Wingdings" panose="05000000000000000000" pitchFamily="2" charset="2"/>
              </a:rPr>
              <a:t> Review on 17/01/25 </a:t>
            </a:r>
            <a:endParaRPr lang="en-US" sz="1600" dirty="0"/>
          </a:p>
          <a:p>
            <a:pPr marL="628650" lvl="2"/>
            <a:endParaRPr lang="en-US" sz="1600" i="1" dirty="0" smtClean="0"/>
          </a:p>
          <a:p>
            <a:pPr lvl="1" indent="-285750">
              <a:buFont typeface="Arial" panose="020B0604020202020204" pitchFamily="34" charset="0"/>
              <a:buChar char="•"/>
            </a:pPr>
            <a:r>
              <a:rPr lang="fr-FR" sz="1600" b="1" dirty="0" smtClean="0"/>
              <a:t>HOM </a:t>
            </a:r>
            <a:r>
              <a:rPr lang="fr-FR" sz="1600" b="1" dirty="0" err="1" smtClean="0"/>
              <a:t>couplers</a:t>
            </a:r>
            <a:r>
              <a:rPr lang="fr-FR" sz="1600" b="1" dirty="0" smtClean="0"/>
              <a:t> 800 MHz v2 and 1.3 GHz.</a:t>
            </a:r>
            <a:r>
              <a:rPr lang="en-US" sz="1600" b="1" dirty="0" smtClean="0">
                <a:sym typeface="Wingdings" panose="05000000000000000000" pitchFamily="2" charset="2"/>
              </a:rPr>
              <a:t> </a:t>
            </a:r>
          </a:p>
          <a:p>
            <a:pPr marL="171450" lvl="1"/>
            <a:r>
              <a:rPr lang="en-US" sz="1600" dirty="0" smtClean="0">
                <a:sym typeface="Wingdings" panose="05000000000000000000" pitchFamily="2" charset="2"/>
              </a:rPr>
              <a:t>FCC HOM </a:t>
            </a:r>
            <a:r>
              <a:rPr lang="en-US" sz="1600" dirty="0" err="1" smtClean="0">
                <a:sym typeface="Wingdings" panose="05000000000000000000" pitchFamily="2" charset="2"/>
              </a:rPr>
              <a:t>coupleur</a:t>
            </a:r>
            <a:r>
              <a:rPr lang="en-US" sz="1600" dirty="0" smtClean="0">
                <a:sym typeface="Wingdings" panose="05000000000000000000" pitchFamily="2" charset="2"/>
              </a:rPr>
              <a:t> in the meeting of 17/01/25</a:t>
            </a:r>
          </a:p>
          <a:p>
            <a:pPr marL="171450" lvl="1"/>
            <a:r>
              <a:rPr lang="en-US" sz="1600" dirty="0" smtClean="0">
                <a:sym typeface="Wingdings" panose="05000000000000000000" pitchFamily="2" charset="2"/>
              </a:rPr>
              <a:t>Meeting focus on 1.3 GHz HOM in March 2025.</a:t>
            </a:r>
            <a:endParaRPr lang="en-US" sz="1600" b="1" dirty="0" smtClean="0"/>
          </a:p>
        </p:txBody>
      </p:sp>
      <p:sp>
        <p:nvSpPr>
          <p:cNvPr id="9" name="ZoneTexte 8"/>
          <p:cNvSpPr txBox="1"/>
          <p:nvPr/>
        </p:nvSpPr>
        <p:spPr>
          <a:xfrm>
            <a:off x="11706829" y="6326659"/>
            <a:ext cx="485172" cy="369332"/>
          </a:xfrm>
          <a:prstGeom prst="rect">
            <a:avLst/>
          </a:prstGeom>
          <a:noFill/>
        </p:spPr>
        <p:txBody>
          <a:bodyPr wrap="square" rtlCol="0">
            <a:spAutoFit/>
          </a:bodyPr>
          <a:lstStyle/>
          <a:p>
            <a:r>
              <a:rPr lang="fr-FR" dirty="0" smtClean="0"/>
              <a:t>1</a:t>
            </a:r>
            <a:endParaRPr lang="es-ES" dirty="0"/>
          </a:p>
        </p:txBody>
      </p:sp>
      <p:pic>
        <p:nvPicPr>
          <p:cNvPr id="10" name="Image 9">
            <a:extLst>
              <a:ext uri="{FF2B5EF4-FFF2-40B4-BE49-F238E27FC236}">
                <a16:creationId xmlns:a16="http://schemas.microsoft.com/office/drawing/2014/main" id="{E1199D4A-ECCE-42B6-9589-5F6E9AE553F6}"/>
              </a:ext>
            </a:extLst>
          </p:cNvPr>
          <p:cNvPicPr>
            <a:picLocks noChangeAspect="1"/>
          </p:cNvPicPr>
          <p:nvPr/>
        </p:nvPicPr>
        <p:blipFill>
          <a:blip r:embed="rId4"/>
          <a:stretch>
            <a:fillRect/>
          </a:stretch>
        </p:blipFill>
        <p:spPr>
          <a:xfrm>
            <a:off x="6421119" y="3857397"/>
            <a:ext cx="1247314" cy="2039725"/>
          </a:xfrm>
          <a:prstGeom prst="rect">
            <a:avLst/>
          </a:prstGeom>
        </p:spPr>
      </p:pic>
      <p:pic>
        <p:nvPicPr>
          <p:cNvPr id="12" name="Image 11">
            <a:extLst>
              <a:ext uri="{FF2B5EF4-FFF2-40B4-BE49-F238E27FC236}">
                <a16:creationId xmlns:a16="http://schemas.microsoft.com/office/drawing/2014/main" id="{077D67DD-15FE-4AB2-A70A-651D4C8A87FB}"/>
              </a:ext>
            </a:extLst>
          </p:cNvPr>
          <p:cNvPicPr>
            <a:picLocks noChangeAspect="1"/>
          </p:cNvPicPr>
          <p:nvPr/>
        </p:nvPicPr>
        <p:blipFill>
          <a:blip r:embed="rId5"/>
          <a:stretch>
            <a:fillRect/>
          </a:stretch>
        </p:blipFill>
        <p:spPr>
          <a:xfrm>
            <a:off x="7648585" y="3914085"/>
            <a:ext cx="4249125" cy="1900157"/>
          </a:xfrm>
          <a:prstGeom prst="rect">
            <a:avLst/>
          </a:prstGeom>
        </p:spPr>
      </p:pic>
      <p:pic>
        <p:nvPicPr>
          <p:cNvPr id="13" name="Image 12">
            <a:extLst>
              <a:ext uri="{FF2B5EF4-FFF2-40B4-BE49-F238E27FC236}">
                <a16:creationId xmlns:a16="http://schemas.microsoft.com/office/drawing/2014/main" id="{E5AE674E-F703-4F90-A29C-2403E6BF1EF8}"/>
              </a:ext>
            </a:extLst>
          </p:cNvPr>
          <p:cNvPicPr>
            <a:picLocks noChangeAspect="1"/>
          </p:cNvPicPr>
          <p:nvPr/>
        </p:nvPicPr>
        <p:blipFill>
          <a:blip r:embed="rId6"/>
          <a:stretch>
            <a:fillRect/>
          </a:stretch>
        </p:blipFill>
        <p:spPr>
          <a:xfrm>
            <a:off x="6296232" y="1068042"/>
            <a:ext cx="1415217" cy="2694276"/>
          </a:xfrm>
          <a:prstGeom prst="rect">
            <a:avLst/>
          </a:prstGeom>
        </p:spPr>
      </p:pic>
      <p:pic>
        <p:nvPicPr>
          <p:cNvPr id="14" name="Image 13">
            <a:extLst>
              <a:ext uri="{FF2B5EF4-FFF2-40B4-BE49-F238E27FC236}">
                <a16:creationId xmlns:a16="http://schemas.microsoft.com/office/drawing/2014/main" id="{0721A48D-7FA0-41B2-970E-E3C7B2D765C1}"/>
              </a:ext>
            </a:extLst>
          </p:cNvPr>
          <p:cNvPicPr>
            <a:picLocks noChangeAspect="1"/>
          </p:cNvPicPr>
          <p:nvPr/>
        </p:nvPicPr>
        <p:blipFill>
          <a:blip r:embed="rId7"/>
          <a:stretch>
            <a:fillRect/>
          </a:stretch>
        </p:blipFill>
        <p:spPr>
          <a:xfrm>
            <a:off x="7648585" y="1467192"/>
            <a:ext cx="4223654" cy="1895977"/>
          </a:xfrm>
          <a:prstGeom prst="rect">
            <a:avLst/>
          </a:prstGeom>
        </p:spPr>
      </p:pic>
      <p:sp>
        <p:nvSpPr>
          <p:cNvPr id="15" name="ZoneTexte 14">
            <a:extLst>
              <a:ext uri="{FF2B5EF4-FFF2-40B4-BE49-F238E27FC236}">
                <a16:creationId xmlns:a16="http://schemas.microsoft.com/office/drawing/2014/main" id="{62D25CDD-6D71-49B1-99B9-D36687B0FB5A}"/>
              </a:ext>
            </a:extLst>
          </p:cNvPr>
          <p:cNvSpPr txBox="1"/>
          <p:nvPr/>
        </p:nvSpPr>
        <p:spPr>
          <a:xfrm>
            <a:off x="9076821" y="1290017"/>
            <a:ext cx="677132" cy="276999"/>
          </a:xfrm>
          <a:prstGeom prst="rect">
            <a:avLst/>
          </a:prstGeom>
          <a:noFill/>
        </p:spPr>
        <p:txBody>
          <a:bodyPr wrap="square" rtlCol="0">
            <a:spAutoFit/>
          </a:bodyPr>
          <a:lstStyle/>
          <a:p>
            <a:r>
              <a:rPr lang="fr-FR" sz="1200" b="1" dirty="0">
                <a:solidFill>
                  <a:schemeClr val="accent4"/>
                </a:solidFill>
              </a:rPr>
              <a:t>TM011</a:t>
            </a:r>
          </a:p>
        </p:txBody>
      </p:sp>
      <p:sp>
        <p:nvSpPr>
          <p:cNvPr id="16" name="Rectangle 15">
            <a:extLst>
              <a:ext uri="{FF2B5EF4-FFF2-40B4-BE49-F238E27FC236}">
                <a16:creationId xmlns:a16="http://schemas.microsoft.com/office/drawing/2014/main" id="{1EF4000F-9ACA-4954-A882-9712B6E8D89F}"/>
              </a:ext>
            </a:extLst>
          </p:cNvPr>
          <p:cNvSpPr/>
          <p:nvPr/>
        </p:nvSpPr>
        <p:spPr>
          <a:xfrm>
            <a:off x="9447933" y="1880257"/>
            <a:ext cx="158544" cy="122232"/>
          </a:xfrm>
          <a:prstGeom prst="rect">
            <a:avLst/>
          </a:prstGeom>
          <a:solidFill>
            <a:schemeClr val="accent1">
              <a:lumMod val="40000"/>
              <a:lumOff val="60000"/>
              <a:alpha val="4313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a:extLst>
              <a:ext uri="{FF2B5EF4-FFF2-40B4-BE49-F238E27FC236}">
                <a16:creationId xmlns:a16="http://schemas.microsoft.com/office/drawing/2014/main" id="{2111E9E9-4D8B-4673-A231-FF68089A0C4F}"/>
              </a:ext>
            </a:extLst>
          </p:cNvPr>
          <p:cNvSpPr txBox="1"/>
          <p:nvPr/>
        </p:nvSpPr>
        <p:spPr>
          <a:xfrm>
            <a:off x="10768413" y="1258023"/>
            <a:ext cx="677132" cy="276999"/>
          </a:xfrm>
          <a:prstGeom prst="rect">
            <a:avLst/>
          </a:prstGeom>
          <a:noFill/>
        </p:spPr>
        <p:txBody>
          <a:bodyPr wrap="square" rtlCol="0">
            <a:spAutoFit/>
          </a:bodyPr>
          <a:lstStyle/>
          <a:p>
            <a:r>
              <a:rPr lang="fr-FR" sz="1200" b="1" dirty="0">
                <a:solidFill>
                  <a:schemeClr val="accent4"/>
                </a:solidFill>
              </a:rPr>
              <a:t>TM021</a:t>
            </a:r>
          </a:p>
        </p:txBody>
      </p:sp>
      <p:sp>
        <p:nvSpPr>
          <p:cNvPr id="19" name="Rectangle 18">
            <a:extLst>
              <a:ext uri="{FF2B5EF4-FFF2-40B4-BE49-F238E27FC236}">
                <a16:creationId xmlns:a16="http://schemas.microsoft.com/office/drawing/2014/main" id="{1EF4000F-9ACA-4954-A882-9712B6E8D89F}"/>
              </a:ext>
            </a:extLst>
          </p:cNvPr>
          <p:cNvSpPr/>
          <p:nvPr/>
        </p:nvSpPr>
        <p:spPr>
          <a:xfrm>
            <a:off x="10833943" y="1862430"/>
            <a:ext cx="156110" cy="102959"/>
          </a:xfrm>
          <a:prstGeom prst="rect">
            <a:avLst/>
          </a:prstGeom>
          <a:solidFill>
            <a:schemeClr val="accent1">
              <a:lumMod val="60000"/>
              <a:lumOff val="40000"/>
              <a:alpha val="4313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a:extLst>
              <a:ext uri="{FF2B5EF4-FFF2-40B4-BE49-F238E27FC236}">
                <a16:creationId xmlns:a16="http://schemas.microsoft.com/office/drawing/2014/main" id="{30359982-9967-4E8D-AAE1-B565A87B6C3C}"/>
              </a:ext>
            </a:extLst>
          </p:cNvPr>
          <p:cNvSpPr/>
          <p:nvPr/>
        </p:nvSpPr>
        <p:spPr>
          <a:xfrm>
            <a:off x="8666372" y="4102852"/>
            <a:ext cx="293598" cy="141722"/>
          </a:xfrm>
          <a:prstGeom prst="rect">
            <a:avLst/>
          </a:prstGeom>
          <a:solidFill>
            <a:srgbClr val="FF0000">
              <a:alpha val="4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ZoneTexte 20">
            <a:extLst>
              <a:ext uri="{FF2B5EF4-FFF2-40B4-BE49-F238E27FC236}">
                <a16:creationId xmlns:a16="http://schemas.microsoft.com/office/drawing/2014/main" id="{7FDDE87A-1A11-4A1D-8E27-F4BC181E19A7}"/>
              </a:ext>
            </a:extLst>
          </p:cNvPr>
          <p:cNvSpPr txBox="1"/>
          <p:nvPr/>
        </p:nvSpPr>
        <p:spPr>
          <a:xfrm>
            <a:off x="9288171" y="3750513"/>
            <a:ext cx="784086" cy="276999"/>
          </a:xfrm>
          <a:prstGeom prst="rect">
            <a:avLst/>
          </a:prstGeom>
          <a:noFill/>
        </p:spPr>
        <p:txBody>
          <a:bodyPr wrap="square" rtlCol="0">
            <a:spAutoFit/>
          </a:bodyPr>
          <a:lstStyle/>
          <a:p>
            <a:r>
              <a:rPr lang="fr-FR" sz="1200" b="1" dirty="0">
                <a:solidFill>
                  <a:srgbClr val="FF0000"/>
                </a:solidFill>
              </a:rPr>
              <a:t>TM111</a:t>
            </a:r>
          </a:p>
        </p:txBody>
      </p:sp>
      <p:sp>
        <p:nvSpPr>
          <p:cNvPr id="22" name="Rectangle 21">
            <a:extLst>
              <a:ext uri="{FF2B5EF4-FFF2-40B4-BE49-F238E27FC236}">
                <a16:creationId xmlns:a16="http://schemas.microsoft.com/office/drawing/2014/main" id="{AEBCD319-23D1-4A69-9FC0-10F8C2EA82EB}"/>
              </a:ext>
            </a:extLst>
          </p:cNvPr>
          <p:cNvSpPr/>
          <p:nvPr/>
        </p:nvSpPr>
        <p:spPr>
          <a:xfrm>
            <a:off x="9563819" y="4414856"/>
            <a:ext cx="190134" cy="163572"/>
          </a:xfrm>
          <a:prstGeom prst="rect">
            <a:avLst/>
          </a:prstGeom>
          <a:solidFill>
            <a:srgbClr val="FF0000">
              <a:alpha val="4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ZoneTexte 22">
            <a:extLst>
              <a:ext uri="{FF2B5EF4-FFF2-40B4-BE49-F238E27FC236}">
                <a16:creationId xmlns:a16="http://schemas.microsoft.com/office/drawing/2014/main" id="{7C72E498-DB7D-4B08-8EBE-C086AC8B60AA}"/>
              </a:ext>
            </a:extLst>
          </p:cNvPr>
          <p:cNvSpPr txBox="1"/>
          <p:nvPr/>
        </p:nvSpPr>
        <p:spPr>
          <a:xfrm>
            <a:off x="8077194" y="3744067"/>
            <a:ext cx="1204132" cy="276999"/>
          </a:xfrm>
          <a:prstGeom prst="rect">
            <a:avLst/>
          </a:prstGeom>
          <a:noFill/>
        </p:spPr>
        <p:txBody>
          <a:bodyPr wrap="square" rtlCol="0">
            <a:spAutoFit/>
          </a:bodyPr>
          <a:lstStyle/>
          <a:p>
            <a:r>
              <a:rPr lang="fr-FR" sz="1200" b="1" dirty="0">
                <a:solidFill>
                  <a:srgbClr val="FF0000"/>
                </a:solidFill>
              </a:rPr>
              <a:t>TE111/TM110</a:t>
            </a:r>
          </a:p>
        </p:txBody>
      </p:sp>
      <p:sp>
        <p:nvSpPr>
          <p:cNvPr id="3" name="Rectangle 2"/>
          <p:cNvSpPr/>
          <p:nvPr/>
        </p:nvSpPr>
        <p:spPr>
          <a:xfrm>
            <a:off x="7259671" y="3425617"/>
            <a:ext cx="1997663" cy="369332"/>
          </a:xfrm>
          <a:prstGeom prst="rect">
            <a:avLst/>
          </a:prstGeom>
        </p:spPr>
        <p:txBody>
          <a:bodyPr wrap="none">
            <a:spAutoFit/>
          </a:bodyPr>
          <a:lstStyle/>
          <a:p>
            <a:r>
              <a:rPr lang="en-US" dirty="0" smtClean="0"/>
              <a:t>Probe Coupler</a:t>
            </a:r>
            <a:endParaRPr lang="es-ES" dirty="0"/>
          </a:p>
        </p:txBody>
      </p:sp>
      <p:sp>
        <p:nvSpPr>
          <p:cNvPr id="24" name="Rectangle 23"/>
          <p:cNvSpPr/>
          <p:nvPr/>
        </p:nvSpPr>
        <p:spPr>
          <a:xfrm>
            <a:off x="7734762" y="823325"/>
            <a:ext cx="3392275" cy="369332"/>
          </a:xfrm>
          <a:prstGeom prst="rect">
            <a:avLst/>
          </a:prstGeom>
        </p:spPr>
        <p:txBody>
          <a:bodyPr wrap="none">
            <a:spAutoFit/>
          </a:bodyPr>
          <a:lstStyle/>
          <a:p>
            <a:r>
              <a:rPr lang="fr-FR" dirty="0" smtClean="0"/>
              <a:t>Courbes </a:t>
            </a:r>
            <a:r>
              <a:rPr lang="fr-FR" dirty="0"/>
              <a:t>de </a:t>
            </a:r>
            <a:r>
              <a:rPr lang="fr-FR" dirty="0" smtClean="0"/>
              <a:t>transmission</a:t>
            </a:r>
            <a:endParaRPr lang="es-ES" dirty="0"/>
          </a:p>
        </p:txBody>
      </p:sp>
      <p:sp>
        <p:nvSpPr>
          <p:cNvPr id="25" name="Rectangle 24"/>
          <p:cNvSpPr/>
          <p:nvPr/>
        </p:nvSpPr>
        <p:spPr>
          <a:xfrm>
            <a:off x="7003841" y="5832118"/>
            <a:ext cx="1858201" cy="369332"/>
          </a:xfrm>
          <a:prstGeom prst="rect">
            <a:avLst/>
          </a:prstGeom>
        </p:spPr>
        <p:txBody>
          <a:bodyPr wrap="none">
            <a:spAutoFit/>
          </a:bodyPr>
          <a:lstStyle/>
          <a:p>
            <a:r>
              <a:rPr lang="en-US" dirty="0" smtClean="0"/>
              <a:t>Hook Coupler</a:t>
            </a:r>
            <a:endParaRPr lang="es-ES" dirty="0"/>
          </a:p>
        </p:txBody>
      </p:sp>
      <p:sp>
        <p:nvSpPr>
          <p:cNvPr id="26" name="ZoneTexte 25">
            <a:extLst>
              <a:ext uri="{FF2B5EF4-FFF2-40B4-BE49-F238E27FC236}">
                <a16:creationId xmlns:a16="http://schemas.microsoft.com/office/drawing/2014/main" id="{7FDDE87A-1A11-4A1D-8E27-F4BC181E19A7}"/>
              </a:ext>
            </a:extLst>
          </p:cNvPr>
          <p:cNvSpPr txBox="1"/>
          <p:nvPr/>
        </p:nvSpPr>
        <p:spPr>
          <a:xfrm>
            <a:off x="10448374" y="3690577"/>
            <a:ext cx="1714926" cy="276999"/>
          </a:xfrm>
          <a:prstGeom prst="rect">
            <a:avLst/>
          </a:prstGeom>
          <a:noFill/>
        </p:spPr>
        <p:txBody>
          <a:bodyPr wrap="square" rtlCol="0">
            <a:spAutoFit/>
          </a:bodyPr>
          <a:lstStyle/>
          <a:p>
            <a:r>
              <a:rPr lang="fr-FR" sz="1200" b="1" dirty="0" smtClean="0">
                <a:solidFill>
                  <a:srgbClr val="FF0000"/>
                </a:solidFill>
              </a:rPr>
              <a:t>Modes dipolaires</a:t>
            </a:r>
            <a:endParaRPr lang="fr-FR" sz="1200" b="1" dirty="0">
              <a:solidFill>
                <a:srgbClr val="FF0000"/>
              </a:solidFill>
            </a:endParaRPr>
          </a:p>
        </p:txBody>
      </p:sp>
      <p:sp>
        <p:nvSpPr>
          <p:cNvPr id="27" name="ZoneTexte 26">
            <a:extLst>
              <a:ext uri="{FF2B5EF4-FFF2-40B4-BE49-F238E27FC236}">
                <a16:creationId xmlns:a16="http://schemas.microsoft.com/office/drawing/2014/main" id="{7FDDE87A-1A11-4A1D-8E27-F4BC181E19A7}"/>
              </a:ext>
            </a:extLst>
          </p:cNvPr>
          <p:cNvSpPr txBox="1"/>
          <p:nvPr/>
        </p:nvSpPr>
        <p:spPr>
          <a:xfrm>
            <a:off x="7185033" y="1246907"/>
            <a:ext cx="2072301" cy="276999"/>
          </a:xfrm>
          <a:prstGeom prst="rect">
            <a:avLst/>
          </a:prstGeom>
          <a:noFill/>
        </p:spPr>
        <p:txBody>
          <a:bodyPr wrap="square" rtlCol="0">
            <a:spAutoFit/>
          </a:bodyPr>
          <a:lstStyle/>
          <a:p>
            <a:r>
              <a:rPr lang="fr-FR" sz="1200" b="1" dirty="0" smtClean="0">
                <a:solidFill>
                  <a:schemeClr val="accent4"/>
                </a:solidFill>
              </a:rPr>
              <a:t>Modes </a:t>
            </a:r>
            <a:r>
              <a:rPr lang="fr-FR" sz="1200" b="1" dirty="0" err="1" smtClean="0">
                <a:solidFill>
                  <a:schemeClr val="accent4"/>
                </a:solidFill>
              </a:rPr>
              <a:t>monopolaires</a:t>
            </a:r>
            <a:endParaRPr lang="fr-FR" sz="1200" b="1" dirty="0">
              <a:solidFill>
                <a:schemeClr val="accent4"/>
              </a:solidFill>
            </a:endParaRPr>
          </a:p>
        </p:txBody>
      </p:sp>
    </p:spTree>
    <p:extLst>
      <p:ext uri="{BB962C8B-B14F-4D97-AF65-F5344CB8AC3E}">
        <p14:creationId xmlns:p14="http://schemas.microsoft.com/office/powerpoint/2010/main" val="20099825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06664" y="315684"/>
            <a:ext cx="5715026" cy="461665"/>
          </a:xfrm>
          <a:prstGeom prst="rect">
            <a:avLst/>
          </a:prstGeom>
          <a:noFill/>
        </p:spPr>
        <p:txBody>
          <a:bodyPr wrap="none" rtlCol="0">
            <a:spAutoFit/>
          </a:bodyPr>
          <a:lstStyle/>
          <a:p>
            <a:r>
              <a:rPr lang="fr-FR" sz="2400" b="1" dirty="0" smtClean="0">
                <a:solidFill>
                  <a:schemeClr val="bg2">
                    <a:lumMod val="50000"/>
                  </a:schemeClr>
                </a:solidFill>
              </a:rPr>
              <a:t>WP4: S</a:t>
            </a:r>
            <a:r>
              <a:rPr lang="en-BE" sz="2400" b="1" dirty="0" smtClean="0">
                <a:solidFill>
                  <a:schemeClr val="bg2">
                    <a:lumMod val="50000"/>
                  </a:schemeClr>
                </a:solidFill>
              </a:rPr>
              <a:t>tatus/evolution of </a:t>
            </a:r>
            <a:r>
              <a:rPr lang="fr-FR" sz="2400" b="1" dirty="0" smtClean="0">
                <a:solidFill>
                  <a:schemeClr val="bg2">
                    <a:lumMod val="50000"/>
                  </a:schemeClr>
                </a:solidFill>
              </a:rPr>
              <a:t>t</a:t>
            </a:r>
            <a:r>
              <a:rPr lang="en-BE" sz="2400" b="1" dirty="0" smtClean="0">
                <a:solidFill>
                  <a:schemeClr val="bg2">
                    <a:lumMod val="50000"/>
                  </a:schemeClr>
                </a:solidFill>
              </a:rPr>
              <a:t>ask</a:t>
            </a:r>
            <a:r>
              <a:rPr lang="fr-FR" sz="2400" b="1" dirty="0" smtClean="0">
                <a:solidFill>
                  <a:schemeClr val="bg2">
                    <a:lumMod val="50000"/>
                  </a:schemeClr>
                </a:solidFill>
              </a:rPr>
              <a:t>s</a:t>
            </a:r>
            <a:endParaRPr lang="es-ES"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38764" y="1302580"/>
            <a:ext cx="11499090" cy="3046988"/>
          </a:xfrm>
          <a:prstGeom prst="rect">
            <a:avLst/>
          </a:prstGeom>
        </p:spPr>
        <p:txBody>
          <a:bodyPr wrap="square">
            <a:spAutoFit/>
          </a:bodyPr>
          <a:lstStyle/>
          <a:p>
            <a:pPr indent="-285750">
              <a:buFont typeface="Arial" panose="020B0604020202020204" pitchFamily="34" charset="0"/>
              <a:buChar char="•"/>
            </a:pPr>
            <a:r>
              <a:rPr lang="en-GB" sz="1600" b="1" dirty="0">
                <a:solidFill>
                  <a:schemeClr val="accent6"/>
                </a:solidFill>
              </a:rPr>
              <a:t>Task 4.3: Fabrication of HOM couplers </a:t>
            </a:r>
            <a:r>
              <a:rPr lang="en-GB" sz="1600" b="1" dirty="0" smtClean="0">
                <a:solidFill>
                  <a:schemeClr val="accent6"/>
                </a:solidFill>
              </a:rPr>
              <a:t>(from May </a:t>
            </a:r>
            <a:r>
              <a:rPr lang="en-GB" sz="1600" b="1" dirty="0">
                <a:solidFill>
                  <a:schemeClr val="accent6"/>
                </a:solidFill>
              </a:rPr>
              <a:t>25 </a:t>
            </a:r>
            <a:r>
              <a:rPr lang="en-GB" sz="1600" b="1" dirty="0" smtClean="0">
                <a:solidFill>
                  <a:schemeClr val="accent6"/>
                </a:solidFill>
              </a:rPr>
              <a:t>to November 2025@HOM C WP6/March 28)</a:t>
            </a:r>
            <a:endParaRPr lang="en-GB" sz="1600" b="1" dirty="0">
              <a:solidFill>
                <a:schemeClr val="accent6"/>
              </a:solidFill>
            </a:endParaRPr>
          </a:p>
          <a:p>
            <a:pPr indent="-285750">
              <a:buFont typeface="Arial" panose="020B0604020202020204" pitchFamily="34" charset="0"/>
              <a:buChar char="•"/>
            </a:pPr>
            <a:endParaRPr lang="en-US" sz="1600" dirty="0" smtClean="0">
              <a:solidFill>
                <a:srgbClr val="FF0000"/>
              </a:solidFill>
              <a:sym typeface="Wingdings" panose="05000000000000000000" pitchFamily="2" charset="2"/>
            </a:endParaRPr>
          </a:p>
          <a:p>
            <a:pPr lvl="1" indent="-285750">
              <a:buFont typeface="Arial" panose="020B0604020202020204" pitchFamily="34" charset="0"/>
              <a:buChar char="•"/>
            </a:pPr>
            <a:endParaRPr lang="en-US" sz="1600" dirty="0" smtClean="0"/>
          </a:p>
          <a:p>
            <a:pPr lvl="1" indent="-285750">
              <a:buFont typeface="Arial" panose="020B0604020202020204" pitchFamily="34" charset="0"/>
              <a:buChar char="•"/>
            </a:pPr>
            <a:r>
              <a:rPr lang="en-US" sz="1600" dirty="0" smtClean="0"/>
              <a:t>Welding machining is planned by CERN. Specification </a:t>
            </a:r>
            <a:r>
              <a:rPr lang="en-US" sz="1600" dirty="0" smtClean="0"/>
              <a:t>like </a:t>
            </a:r>
            <a:r>
              <a:rPr lang="en-US" sz="1600" dirty="0" err="1" smtClean="0"/>
              <a:t>tightnes</a:t>
            </a:r>
            <a:r>
              <a:rPr lang="en-US" sz="1600" dirty="0" smtClean="0"/>
              <a:t> </a:t>
            </a:r>
            <a:r>
              <a:rPr lang="en-US" sz="1600" dirty="0" smtClean="0"/>
              <a:t>required (</a:t>
            </a:r>
            <a:r>
              <a:rPr lang="en-US" sz="1600" dirty="0"/>
              <a:t>in </a:t>
            </a:r>
            <a:r>
              <a:rPr lang="en-US" sz="1600" dirty="0" err="1"/>
              <a:t>Nb</a:t>
            </a:r>
            <a:r>
              <a:rPr lang="en-US" sz="1600" dirty="0"/>
              <a:t> for liquid </a:t>
            </a:r>
            <a:r>
              <a:rPr lang="en-US" sz="1600" dirty="0" smtClean="0"/>
              <a:t>He</a:t>
            </a:r>
            <a:r>
              <a:rPr lang="en-US" sz="1600" dirty="0" smtClean="0"/>
              <a:t>) in HOM </a:t>
            </a:r>
            <a:r>
              <a:rPr lang="en-US" sz="1600" dirty="0" err="1" smtClean="0"/>
              <a:t>coupleurs</a:t>
            </a:r>
            <a:r>
              <a:rPr lang="en-US" sz="1600" dirty="0" smtClean="0"/>
              <a:t> are </a:t>
            </a:r>
            <a:r>
              <a:rPr lang="en-US" sz="1600" dirty="0" smtClean="0"/>
              <a:t>difficult to have with the additive </a:t>
            </a:r>
            <a:r>
              <a:rPr lang="en-US" sz="1600" dirty="0" smtClean="0"/>
              <a:t>manufacturing.</a:t>
            </a:r>
          </a:p>
          <a:p>
            <a:pPr lvl="1" indent="-285750">
              <a:buFont typeface="Arial" panose="020B0604020202020204" pitchFamily="34" charset="0"/>
              <a:buChar char="•"/>
            </a:pPr>
            <a:endParaRPr lang="en-US" sz="1600" dirty="0">
              <a:solidFill>
                <a:srgbClr val="FF0000"/>
              </a:solidFill>
            </a:endParaRPr>
          </a:p>
          <a:p>
            <a:pPr lvl="1" indent="-285750">
              <a:buFont typeface="Arial" panose="020B0604020202020204" pitchFamily="34" charset="0"/>
              <a:buChar char="•"/>
            </a:pPr>
            <a:r>
              <a:rPr lang="en-US" sz="1600" dirty="0"/>
              <a:t>Pending the </a:t>
            </a:r>
            <a:r>
              <a:rPr lang="en-US" sz="1600" dirty="0" smtClean="0"/>
              <a:t>decision (PERLE </a:t>
            </a:r>
            <a:r>
              <a:rPr lang="en-US" sz="1600" dirty="0" err="1" smtClean="0"/>
              <a:t>projet</a:t>
            </a:r>
            <a:r>
              <a:rPr lang="en-US" sz="1600" dirty="0" smtClean="0"/>
              <a:t> – CERN) </a:t>
            </a:r>
            <a:r>
              <a:rPr lang="en-US" sz="1600" b="1" dirty="0" smtClean="0"/>
              <a:t>to </a:t>
            </a:r>
            <a:r>
              <a:rPr lang="en-US" sz="1600" b="1" dirty="0"/>
              <a:t>increase </a:t>
            </a:r>
            <a:r>
              <a:rPr lang="en-US" sz="1600" b="1" dirty="0" smtClean="0"/>
              <a:t>HOM couplers production </a:t>
            </a:r>
            <a:r>
              <a:rPr lang="en-US" sz="1600" b="1" dirty="0"/>
              <a:t>at CERN from 4 units to 16 units (request of WP6). </a:t>
            </a:r>
            <a:r>
              <a:rPr lang="en-US" sz="1600" dirty="0"/>
              <a:t>	</a:t>
            </a:r>
            <a:endParaRPr lang="en-US" sz="1600" dirty="0" smtClean="0"/>
          </a:p>
          <a:p>
            <a:pPr lvl="1" indent="-285750">
              <a:buFont typeface="Arial" panose="020B0604020202020204" pitchFamily="34" charset="0"/>
              <a:buChar char="•"/>
            </a:pPr>
            <a:endParaRPr lang="en-US" sz="1600" dirty="0" smtClean="0"/>
          </a:p>
          <a:p>
            <a:pPr lvl="2" indent="-285750">
              <a:buFont typeface="Arial" panose="020B0604020202020204" pitchFamily="34" charset="0"/>
              <a:buChar char="•"/>
            </a:pPr>
            <a:endParaRPr lang="en-US" sz="1600" dirty="0" smtClean="0"/>
          </a:p>
          <a:p>
            <a:endParaRPr lang="en-US" sz="1600" dirty="0" smtClean="0"/>
          </a:p>
          <a:p>
            <a:endParaRPr lang="en-US" sz="1600" b="1" dirty="0" smtClean="0"/>
          </a:p>
        </p:txBody>
      </p:sp>
      <p:sp>
        <p:nvSpPr>
          <p:cNvPr id="9" name="ZoneTexte 8"/>
          <p:cNvSpPr txBox="1"/>
          <p:nvPr/>
        </p:nvSpPr>
        <p:spPr>
          <a:xfrm>
            <a:off x="11641394" y="6341805"/>
            <a:ext cx="638913" cy="369332"/>
          </a:xfrm>
          <a:prstGeom prst="rect">
            <a:avLst/>
          </a:prstGeom>
          <a:noFill/>
        </p:spPr>
        <p:txBody>
          <a:bodyPr wrap="square" rtlCol="0">
            <a:spAutoFit/>
          </a:bodyPr>
          <a:lstStyle/>
          <a:p>
            <a:r>
              <a:rPr lang="fr-FR" dirty="0" smtClean="0"/>
              <a:t>2</a:t>
            </a:r>
            <a:endParaRPr lang="es-ES" dirty="0"/>
          </a:p>
        </p:txBody>
      </p:sp>
    </p:spTree>
    <p:extLst>
      <p:ext uri="{BB962C8B-B14F-4D97-AF65-F5344CB8AC3E}">
        <p14:creationId xmlns:p14="http://schemas.microsoft.com/office/powerpoint/2010/main" val="751022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06664" y="315684"/>
            <a:ext cx="5715026" cy="461665"/>
          </a:xfrm>
          <a:prstGeom prst="rect">
            <a:avLst/>
          </a:prstGeom>
          <a:noFill/>
        </p:spPr>
        <p:txBody>
          <a:bodyPr wrap="none" rtlCol="0">
            <a:spAutoFit/>
          </a:bodyPr>
          <a:lstStyle/>
          <a:p>
            <a:r>
              <a:rPr lang="fr-FR" sz="2400" b="1" dirty="0" smtClean="0">
                <a:solidFill>
                  <a:schemeClr val="bg2">
                    <a:lumMod val="50000"/>
                  </a:schemeClr>
                </a:solidFill>
              </a:rPr>
              <a:t>WP4: S</a:t>
            </a:r>
            <a:r>
              <a:rPr lang="en-BE" sz="2400" b="1" dirty="0" smtClean="0">
                <a:solidFill>
                  <a:schemeClr val="bg2">
                    <a:lumMod val="50000"/>
                  </a:schemeClr>
                </a:solidFill>
              </a:rPr>
              <a:t>tatus/evolution of </a:t>
            </a:r>
            <a:r>
              <a:rPr lang="fr-FR" sz="2400" b="1" dirty="0" smtClean="0">
                <a:solidFill>
                  <a:schemeClr val="bg2">
                    <a:lumMod val="50000"/>
                  </a:schemeClr>
                </a:solidFill>
              </a:rPr>
              <a:t>t</a:t>
            </a:r>
            <a:r>
              <a:rPr lang="en-BE" sz="2400" b="1" dirty="0" smtClean="0">
                <a:solidFill>
                  <a:schemeClr val="bg2">
                    <a:lumMod val="50000"/>
                  </a:schemeClr>
                </a:solidFill>
              </a:rPr>
              <a:t>ask</a:t>
            </a:r>
            <a:r>
              <a:rPr lang="fr-FR" sz="2400" b="1" dirty="0" smtClean="0">
                <a:solidFill>
                  <a:schemeClr val="bg2">
                    <a:lumMod val="50000"/>
                  </a:schemeClr>
                </a:solidFill>
              </a:rPr>
              <a:t>s</a:t>
            </a:r>
            <a:endParaRPr lang="es-ES"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38764" y="1302580"/>
            <a:ext cx="11499090" cy="3293209"/>
          </a:xfrm>
          <a:prstGeom prst="rect">
            <a:avLst/>
          </a:prstGeom>
        </p:spPr>
        <p:txBody>
          <a:bodyPr wrap="square">
            <a:spAutoFit/>
          </a:bodyPr>
          <a:lstStyle/>
          <a:p>
            <a:pPr indent="-285750">
              <a:buFont typeface="Arial" panose="020B0604020202020204" pitchFamily="34" charset="0"/>
              <a:buChar char="•"/>
            </a:pPr>
            <a:r>
              <a:rPr lang="en-GB" sz="1600" b="1" dirty="0">
                <a:solidFill>
                  <a:schemeClr val="accent6"/>
                </a:solidFill>
              </a:rPr>
              <a:t>Task 4.3: Test of HOM couplers </a:t>
            </a:r>
            <a:r>
              <a:rPr lang="en-GB" sz="1600" b="1" dirty="0" smtClean="0">
                <a:solidFill>
                  <a:schemeClr val="accent6"/>
                </a:solidFill>
              </a:rPr>
              <a:t>(from Nov </a:t>
            </a:r>
            <a:r>
              <a:rPr lang="en-GB" sz="1600" b="1" dirty="0">
                <a:solidFill>
                  <a:schemeClr val="accent6"/>
                </a:solidFill>
              </a:rPr>
              <a:t>25 </a:t>
            </a:r>
            <a:r>
              <a:rPr lang="en-GB" sz="1600" b="1" dirty="0" smtClean="0">
                <a:solidFill>
                  <a:schemeClr val="accent6"/>
                </a:solidFill>
              </a:rPr>
              <a:t>to June 26)</a:t>
            </a:r>
            <a:endParaRPr lang="en-GB" sz="1600" b="1" dirty="0">
              <a:solidFill>
                <a:schemeClr val="accent6"/>
              </a:solidFill>
            </a:endParaRPr>
          </a:p>
          <a:p>
            <a:pPr indent="-285750">
              <a:buFont typeface="Arial" panose="020B0604020202020204" pitchFamily="34" charset="0"/>
              <a:buChar char="•"/>
            </a:pPr>
            <a:endParaRPr lang="en-US" sz="1600" dirty="0" smtClean="0">
              <a:solidFill>
                <a:srgbClr val="FF0000"/>
              </a:solidFill>
              <a:sym typeface="Wingdings" panose="05000000000000000000" pitchFamily="2" charset="2"/>
            </a:endParaRPr>
          </a:p>
          <a:p>
            <a:pPr marL="171450" lvl="1"/>
            <a:endParaRPr lang="en-GB" sz="1600" dirty="0" smtClean="0"/>
          </a:p>
          <a:p>
            <a:pPr lvl="1" indent="-285750">
              <a:buFont typeface="Arial" panose="020B0604020202020204" pitchFamily="34" charset="0"/>
              <a:buChar char="•"/>
            </a:pPr>
            <a:r>
              <a:rPr lang="en-GB" sz="1600" dirty="0" smtClean="0"/>
              <a:t>Nothing to report</a:t>
            </a:r>
          </a:p>
          <a:p>
            <a:pPr lvl="1" indent="-285750">
              <a:buFont typeface="Arial" panose="020B0604020202020204" pitchFamily="34" charset="0"/>
              <a:buChar char="•"/>
            </a:pPr>
            <a:endParaRPr lang="en-GB" sz="1600" dirty="0"/>
          </a:p>
          <a:p>
            <a:pPr lvl="1" indent="-285750">
              <a:buFont typeface="Arial" panose="020B0604020202020204" pitchFamily="34" charset="0"/>
              <a:buChar char="•"/>
            </a:pPr>
            <a:endParaRPr lang="en-GB" sz="1600" dirty="0" smtClean="0"/>
          </a:p>
          <a:p>
            <a:pPr lvl="1" indent="-285750">
              <a:buFont typeface="Arial" panose="020B0604020202020204" pitchFamily="34" charset="0"/>
              <a:buChar char="•"/>
            </a:pPr>
            <a:endParaRPr lang="en-GB" sz="1600" dirty="0"/>
          </a:p>
          <a:p>
            <a:pPr lvl="1" indent="-285750">
              <a:buFont typeface="Arial" panose="020B0604020202020204" pitchFamily="34" charset="0"/>
              <a:buChar char="•"/>
            </a:pPr>
            <a:r>
              <a:rPr lang="en-US" sz="1600" b="1" i="1" u="sng" dirty="0">
                <a:solidFill>
                  <a:schemeClr val="accent6"/>
                </a:solidFill>
                <a:sym typeface="Wingdings" panose="05000000000000000000" pitchFamily="2" charset="2"/>
              </a:rPr>
              <a:t>D1</a:t>
            </a:r>
            <a:r>
              <a:rPr lang="en-US" sz="1600" b="1" i="1" dirty="0">
                <a:sym typeface="Wingdings" panose="05000000000000000000" pitchFamily="2" charset="2"/>
              </a:rPr>
              <a:t> HOM test ‘Report qualification HOM couplers on cavities at 300 K by CNRS’ : </a:t>
            </a:r>
            <a:r>
              <a:rPr lang="en-US" sz="1600" b="1" i="1" dirty="0">
                <a:solidFill>
                  <a:schemeClr val="accent6"/>
                </a:solidFill>
                <a:sym typeface="Wingdings" panose="05000000000000000000" pitchFamily="2" charset="2"/>
              </a:rPr>
              <a:t>1st December 2026</a:t>
            </a:r>
          </a:p>
          <a:p>
            <a:pPr lvl="1" indent="-285750">
              <a:buFont typeface="Arial" panose="020B0604020202020204" pitchFamily="34" charset="0"/>
              <a:buChar char="•"/>
            </a:pPr>
            <a:endParaRPr lang="en-GB" sz="1600" dirty="0"/>
          </a:p>
          <a:p>
            <a:endParaRPr lang="en-US" sz="1600" dirty="0" smtClean="0"/>
          </a:p>
          <a:p>
            <a:endParaRPr lang="en-US" sz="1600" dirty="0" smtClean="0"/>
          </a:p>
          <a:p>
            <a:endParaRPr lang="en-US" sz="1600" b="1" dirty="0" smtClean="0"/>
          </a:p>
        </p:txBody>
      </p:sp>
      <p:sp>
        <p:nvSpPr>
          <p:cNvPr id="9" name="ZoneTexte 8"/>
          <p:cNvSpPr txBox="1"/>
          <p:nvPr/>
        </p:nvSpPr>
        <p:spPr>
          <a:xfrm>
            <a:off x="11706829" y="6326659"/>
            <a:ext cx="485172" cy="369332"/>
          </a:xfrm>
          <a:prstGeom prst="rect">
            <a:avLst/>
          </a:prstGeom>
          <a:noFill/>
        </p:spPr>
        <p:txBody>
          <a:bodyPr wrap="square" rtlCol="0">
            <a:spAutoFit/>
          </a:bodyPr>
          <a:lstStyle/>
          <a:p>
            <a:r>
              <a:rPr lang="fr-FR" dirty="0" smtClean="0"/>
              <a:t>3</a:t>
            </a:r>
            <a:endParaRPr lang="es-ES" dirty="0"/>
          </a:p>
        </p:txBody>
      </p:sp>
    </p:spTree>
    <p:extLst>
      <p:ext uri="{BB962C8B-B14F-4D97-AF65-F5344CB8AC3E}">
        <p14:creationId xmlns:p14="http://schemas.microsoft.com/office/powerpoint/2010/main" val="1329920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06664" y="315684"/>
            <a:ext cx="5715026" cy="461665"/>
          </a:xfrm>
          <a:prstGeom prst="rect">
            <a:avLst/>
          </a:prstGeom>
          <a:noFill/>
        </p:spPr>
        <p:txBody>
          <a:bodyPr wrap="none" rtlCol="0">
            <a:spAutoFit/>
          </a:bodyPr>
          <a:lstStyle/>
          <a:p>
            <a:r>
              <a:rPr lang="fr-FR" sz="2400" b="1" dirty="0" smtClean="0">
                <a:solidFill>
                  <a:schemeClr val="bg2">
                    <a:lumMod val="50000"/>
                  </a:schemeClr>
                </a:solidFill>
              </a:rPr>
              <a:t>WP4: S</a:t>
            </a:r>
            <a:r>
              <a:rPr lang="en-BE" sz="2400" b="1" dirty="0" smtClean="0">
                <a:solidFill>
                  <a:schemeClr val="bg2">
                    <a:lumMod val="50000"/>
                  </a:schemeClr>
                </a:solidFill>
              </a:rPr>
              <a:t>tatus/evolution of </a:t>
            </a:r>
            <a:r>
              <a:rPr lang="fr-FR" sz="2400" b="1" dirty="0" smtClean="0">
                <a:solidFill>
                  <a:schemeClr val="bg2">
                    <a:lumMod val="50000"/>
                  </a:schemeClr>
                </a:solidFill>
              </a:rPr>
              <a:t>t</a:t>
            </a:r>
            <a:r>
              <a:rPr lang="en-BE" sz="2400" b="1" dirty="0" smtClean="0">
                <a:solidFill>
                  <a:schemeClr val="bg2">
                    <a:lumMod val="50000"/>
                  </a:schemeClr>
                </a:solidFill>
              </a:rPr>
              <a:t>ask</a:t>
            </a:r>
            <a:r>
              <a:rPr lang="fr-FR" sz="2400" b="1" dirty="0" smtClean="0">
                <a:solidFill>
                  <a:schemeClr val="bg2">
                    <a:lumMod val="50000"/>
                  </a:schemeClr>
                </a:solidFill>
              </a:rPr>
              <a:t>s</a:t>
            </a:r>
            <a:endParaRPr lang="es-ES"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59932" y="940569"/>
            <a:ext cx="11478108" cy="6001643"/>
          </a:xfrm>
          <a:prstGeom prst="rect">
            <a:avLst/>
          </a:prstGeom>
        </p:spPr>
        <p:txBody>
          <a:bodyPr wrap="square">
            <a:spAutoFit/>
          </a:bodyPr>
          <a:lstStyle/>
          <a:p>
            <a:pPr indent="-285750">
              <a:buFont typeface="Arial" panose="020B0604020202020204" pitchFamily="34" charset="0"/>
              <a:buChar char="•"/>
            </a:pPr>
            <a:r>
              <a:rPr lang="en-GB" sz="1600" b="1" dirty="0" smtClean="0"/>
              <a:t>Task 4.5: </a:t>
            </a:r>
            <a:r>
              <a:rPr lang="en-GB" sz="1600" b="1" dirty="0">
                <a:solidFill>
                  <a:srgbClr val="0070C0"/>
                </a:solidFill>
              </a:rPr>
              <a:t>800 MHz FP couplers </a:t>
            </a:r>
            <a:r>
              <a:rPr lang="en-GB" sz="1600" b="1" dirty="0" smtClean="0">
                <a:solidFill>
                  <a:srgbClr val="0070C0"/>
                </a:solidFill>
              </a:rPr>
              <a:t>design (from </a:t>
            </a:r>
            <a:r>
              <a:rPr lang="en-GB" sz="1600" b="1" dirty="0">
                <a:solidFill>
                  <a:srgbClr val="0070C0"/>
                </a:solidFill>
              </a:rPr>
              <a:t>March 24 </a:t>
            </a:r>
            <a:r>
              <a:rPr lang="en-GB" sz="1600" b="1" dirty="0" smtClean="0">
                <a:solidFill>
                  <a:srgbClr val="0070C0"/>
                </a:solidFill>
              </a:rPr>
              <a:t>to July 25)</a:t>
            </a:r>
            <a:endParaRPr lang="en-GB" sz="1600" b="1" dirty="0">
              <a:solidFill>
                <a:srgbClr val="0070C0"/>
              </a:solidFill>
            </a:endParaRPr>
          </a:p>
          <a:p>
            <a:pPr indent="-285750">
              <a:buFont typeface="Arial" panose="020B0604020202020204" pitchFamily="34" charset="0"/>
              <a:buChar char="•"/>
            </a:pPr>
            <a:endParaRPr lang="en-GB" sz="1600" b="1" dirty="0" smtClean="0">
              <a:solidFill>
                <a:srgbClr val="0070C0"/>
              </a:solidFill>
            </a:endParaRPr>
          </a:p>
          <a:p>
            <a:pPr lvl="1" indent="-285750">
              <a:buFont typeface="Arial" panose="020B0604020202020204" pitchFamily="34" charset="0"/>
              <a:buChar char="•"/>
            </a:pPr>
            <a:r>
              <a:rPr lang="en-US" sz="1600" dirty="0" smtClean="0"/>
              <a:t>SPL FPC disc </a:t>
            </a:r>
            <a:r>
              <a:rPr lang="en-US" sz="1600" dirty="0"/>
              <a:t>window </a:t>
            </a:r>
            <a:r>
              <a:rPr lang="en-US" sz="1600" dirty="0" smtClean="0"/>
              <a:t>(704 MHz, </a:t>
            </a:r>
            <a:r>
              <a:rPr lang="en-US" sz="1600" dirty="0" err="1" smtClean="0"/>
              <a:t>Q</a:t>
            </a:r>
            <a:r>
              <a:rPr lang="en-US" sz="1600" baseline="-25000" dirty="0" err="1" smtClean="0"/>
              <a:t>ext</a:t>
            </a:r>
            <a:r>
              <a:rPr lang="en-US" sz="1600" dirty="0" smtClean="0"/>
              <a:t>= </a:t>
            </a:r>
            <a:r>
              <a:rPr lang="en-US" sz="1600" dirty="0"/>
              <a:t>1.2 x </a:t>
            </a:r>
            <a:r>
              <a:rPr lang="en-US" sz="1600" dirty="0" smtClean="0"/>
              <a:t>10</a:t>
            </a:r>
            <a:r>
              <a:rPr lang="en-US" sz="1600" baseline="30000" dirty="0" smtClean="0"/>
              <a:t>6</a:t>
            </a:r>
            <a:r>
              <a:rPr lang="en-US" sz="1600" dirty="0" smtClean="0"/>
              <a:t>, </a:t>
            </a:r>
            <a:r>
              <a:rPr lang="en-US" sz="1600" dirty="0" err="1" smtClean="0"/>
              <a:t>cryomodule</a:t>
            </a:r>
            <a:r>
              <a:rPr lang="en-US" sz="1600" dirty="0" smtClean="0"/>
              <a:t> interfaces) from the </a:t>
            </a:r>
            <a:r>
              <a:rPr lang="en-US" sz="1600" dirty="0"/>
              <a:t>CERN chosen</a:t>
            </a:r>
            <a:r>
              <a:rPr lang="en-US" sz="1600" dirty="0" smtClean="0"/>
              <a:t>.</a:t>
            </a:r>
            <a:endParaRPr lang="en-US" sz="1600" dirty="0"/>
          </a:p>
          <a:p>
            <a:pPr lvl="1" indent="-285750">
              <a:buFont typeface="Arial" panose="020B0604020202020204" pitchFamily="34" charset="0"/>
              <a:buChar char="•"/>
            </a:pPr>
            <a:r>
              <a:rPr lang="en-US" sz="1600" dirty="0" smtClean="0"/>
              <a:t>The</a:t>
            </a:r>
            <a:r>
              <a:rPr lang="en-GB" sz="1600" dirty="0" smtClean="0"/>
              <a:t> study of the adaptation to SPL </a:t>
            </a:r>
            <a:r>
              <a:rPr lang="en-GB" sz="1600" dirty="0"/>
              <a:t>FPC to PERLE </a:t>
            </a:r>
            <a:r>
              <a:rPr lang="en-GB" sz="1600" dirty="0" smtClean="0"/>
              <a:t>FPC are very well advanced:</a:t>
            </a:r>
          </a:p>
          <a:p>
            <a:pPr lvl="2" indent="-285750">
              <a:buFont typeface="Arial" panose="020B0604020202020204" pitchFamily="34" charset="0"/>
              <a:buChar char="•"/>
            </a:pPr>
            <a:r>
              <a:rPr lang="en-GB" sz="1600" dirty="0"/>
              <a:t>The length of the antenna </a:t>
            </a:r>
            <a:r>
              <a:rPr lang="en-GB" sz="1600" dirty="0" smtClean="0"/>
              <a:t>(as same </a:t>
            </a:r>
            <a:r>
              <a:rPr lang="en-GB" sz="1600" dirty="0"/>
              <a:t>shape that SPL) </a:t>
            </a:r>
            <a:r>
              <a:rPr lang="en-GB" sz="1600" dirty="0" smtClean="0"/>
              <a:t>which depends of the choice of the </a:t>
            </a:r>
            <a:r>
              <a:rPr lang="en-GB" sz="1600" dirty="0" err="1" smtClean="0"/>
              <a:t>Q</a:t>
            </a:r>
            <a:r>
              <a:rPr lang="en-GB" sz="1600" baseline="-25000" dirty="0" err="1" smtClean="0"/>
              <a:t>ext</a:t>
            </a:r>
            <a:r>
              <a:rPr lang="en-GB" sz="1600" dirty="0" smtClean="0"/>
              <a:t> (to be chosen between 100 </a:t>
            </a:r>
            <a:r>
              <a:rPr lang="en-GB" sz="1600" dirty="0"/>
              <a:t>Hz, </a:t>
            </a:r>
            <a:r>
              <a:rPr lang="en-GB" sz="1600" dirty="0" err="1"/>
              <a:t>Q</a:t>
            </a:r>
            <a:r>
              <a:rPr lang="en-GB" sz="1600" baseline="-25000" dirty="0" err="1"/>
              <a:t>ext</a:t>
            </a:r>
            <a:r>
              <a:rPr lang="en-GB" sz="1600" dirty="0"/>
              <a:t> = 8 </a:t>
            </a:r>
            <a:r>
              <a:rPr lang="en-GB" sz="1600" dirty="0" smtClean="0"/>
              <a:t>10</a:t>
            </a:r>
            <a:r>
              <a:rPr lang="en-GB" sz="1600" baseline="30000" dirty="0" smtClean="0"/>
              <a:t>6</a:t>
            </a:r>
            <a:r>
              <a:rPr lang="en-GB" sz="1600" dirty="0" smtClean="0"/>
              <a:t> and 150 </a:t>
            </a:r>
            <a:r>
              <a:rPr lang="en-GB" sz="1600" dirty="0"/>
              <a:t>Hz, </a:t>
            </a:r>
            <a:r>
              <a:rPr lang="en-GB" sz="1600" dirty="0" err="1"/>
              <a:t>Q</a:t>
            </a:r>
            <a:r>
              <a:rPr lang="en-GB" sz="1600" baseline="-25000" dirty="0" err="1"/>
              <a:t>ext</a:t>
            </a:r>
            <a:r>
              <a:rPr lang="en-GB" sz="1600" dirty="0"/>
              <a:t> = 5.34 </a:t>
            </a:r>
            <a:r>
              <a:rPr lang="en-GB" sz="1600" dirty="0" smtClean="0"/>
              <a:t>10</a:t>
            </a:r>
            <a:r>
              <a:rPr lang="en-GB" sz="1600" baseline="30000" dirty="0" smtClean="0"/>
              <a:t>6</a:t>
            </a:r>
            <a:r>
              <a:rPr lang="en-GB" sz="1600" dirty="0" smtClean="0"/>
              <a:t>)</a:t>
            </a:r>
            <a:endParaRPr lang="en-GB" sz="1600" dirty="0"/>
          </a:p>
          <a:p>
            <a:pPr lvl="2" indent="-285750">
              <a:buFont typeface="Arial" panose="020B0604020202020204" pitchFamily="34" charset="0"/>
              <a:buChar char="•"/>
            </a:pPr>
            <a:r>
              <a:rPr lang="en-GB" sz="1600" dirty="0" smtClean="0"/>
              <a:t>The adaptation from 704 MHz to 801 MHz and compatible with the </a:t>
            </a:r>
            <a:r>
              <a:rPr lang="en-GB" sz="1600" dirty="0"/>
              <a:t>integration in </a:t>
            </a:r>
            <a:r>
              <a:rPr lang="en-GB" sz="1600" dirty="0" smtClean="0"/>
              <a:t>the PERLE </a:t>
            </a:r>
            <a:r>
              <a:rPr lang="en-GB" sz="1600" dirty="0" err="1"/>
              <a:t>cryomodule</a:t>
            </a:r>
            <a:r>
              <a:rPr lang="en-GB" sz="1600" dirty="0"/>
              <a:t> (Waveguide modification</a:t>
            </a:r>
            <a:r>
              <a:rPr lang="en-GB" sz="1600" dirty="0" smtClean="0"/>
              <a:t>):</a:t>
            </a:r>
          </a:p>
          <a:p>
            <a:pPr lvl="2" indent="-285750">
              <a:buFont typeface="Arial" panose="020B0604020202020204" pitchFamily="34" charset="0"/>
              <a:buChar char="•"/>
            </a:pPr>
            <a:endParaRPr lang="en-GB" sz="1600" dirty="0"/>
          </a:p>
          <a:p>
            <a:pPr lvl="2" indent="-285750">
              <a:buFont typeface="Arial" panose="020B0604020202020204" pitchFamily="34" charset="0"/>
              <a:buChar char="•"/>
            </a:pPr>
            <a:endParaRPr lang="en-GB" sz="1600" dirty="0" smtClean="0"/>
          </a:p>
          <a:p>
            <a:pPr lvl="2" indent="-285750">
              <a:buFont typeface="Arial" panose="020B0604020202020204" pitchFamily="34" charset="0"/>
              <a:buChar char="•"/>
            </a:pPr>
            <a:endParaRPr lang="en-GB" sz="1600" dirty="0"/>
          </a:p>
          <a:p>
            <a:pPr lvl="2" indent="-285750">
              <a:buFont typeface="Arial" panose="020B0604020202020204" pitchFamily="34" charset="0"/>
              <a:buChar char="•"/>
            </a:pPr>
            <a:endParaRPr lang="en-GB" sz="1600" dirty="0" smtClean="0"/>
          </a:p>
          <a:p>
            <a:pPr lvl="2" indent="-285750">
              <a:buFont typeface="Arial" panose="020B0604020202020204" pitchFamily="34" charset="0"/>
              <a:buChar char="•"/>
            </a:pPr>
            <a:endParaRPr lang="en-GB" sz="1600" dirty="0"/>
          </a:p>
          <a:p>
            <a:pPr lvl="2" indent="-285750">
              <a:buFont typeface="Arial" panose="020B0604020202020204" pitchFamily="34" charset="0"/>
              <a:buChar char="•"/>
            </a:pPr>
            <a:endParaRPr lang="en-GB" sz="1600" dirty="0" smtClean="0"/>
          </a:p>
          <a:p>
            <a:pPr lvl="2" indent="-285750">
              <a:buFont typeface="Arial" panose="020B0604020202020204" pitchFamily="34" charset="0"/>
              <a:buChar char="•"/>
            </a:pPr>
            <a:endParaRPr lang="en-GB" sz="1600" dirty="0"/>
          </a:p>
          <a:p>
            <a:pPr lvl="2" indent="-285750">
              <a:buFont typeface="Arial" panose="020B0604020202020204" pitchFamily="34" charset="0"/>
              <a:buChar char="•"/>
            </a:pPr>
            <a:endParaRPr lang="en-GB" sz="1600" dirty="0" smtClean="0"/>
          </a:p>
          <a:p>
            <a:pPr lvl="2" indent="-285750">
              <a:buFont typeface="Arial" panose="020B0604020202020204" pitchFamily="34" charset="0"/>
              <a:buChar char="•"/>
            </a:pPr>
            <a:endParaRPr lang="en-GB" sz="1600" dirty="0"/>
          </a:p>
          <a:p>
            <a:pPr lvl="2" indent="-285750">
              <a:buFont typeface="Arial" panose="020B0604020202020204" pitchFamily="34" charset="0"/>
              <a:buChar char="•"/>
            </a:pPr>
            <a:endParaRPr lang="en-GB" sz="1600" dirty="0" smtClean="0"/>
          </a:p>
          <a:p>
            <a:pPr lvl="2" indent="-285750">
              <a:buFont typeface="Arial" panose="020B0604020202020204" pitchFamily="34" charset="0"/>
              <a:buChar char="•"/>
            </a:pPr>
            <a:endParaRPr lang="en-GB" sz="1600" dirty="0"/>
          </a:p>
          <a:p>
            <a:pPr lvl="2" indent="-285750">
              <a:buFont typeface="Arial" panose="020B0604020202020204" pitchFamily="34" charset="0"/>
              <a:buChar char="•"/>
            </a:pPr>
            <a:endParaRPr lang="en-GB" sz="1600" dirty="0" smtClean="0"/>
          </a:p>
          <a:p>
            <a:pPr lvl="2" indent="-285750">
              <a:buFont typeface="Arial" panose="020B0604020202020204" pitchFamily="34" charset="0"/>
              <a:buChar char="•"/>
            </a:pPr>
            <a:endParaRPr lang="en-GB" sz="1600" dirty="0"/>
          </a:p>
          <a:p>
            <a:pPr lvl="2" indent="-285750">
              <a:buFont typeface="Arial" panose="020B0604020202020204" pitchFamily="34" charset="0"/>
              <a:buChar char="•"/>
            </a:pPr>
            <a:endParaRPr lang="en-GB" sz="1600" dirty="0" smtClean="0"/>
          </a:p>
          <a:p>
            <a:pPr lvl="2" indent="-285750">
              <a:buFont typeface="Arial" panose="020B0604020202020204" pitchFamily="34" charset="0"/>
              <a:buChar char="•"/>
            </a:pPr>
            <a:endParaRPr lang="en-GB" sz="1600" dirty="0"/>
          </a:p>
        </p:txBody>
      </p:sp>
      <p:sp>
        <p:nvSpPr>
          <p:cNvPr id="9" name="ZoneTexte 8"/>
          <p:cNvSpPr txBox="1"/>
          <p:nvPr/>
        </p:nvSpPr>
        <p:spPr>
          <a:xfrm>
            <a:off x="11595454" y="6301705"/>
            <a:ext cx="485172" cy="369332"/>
          </a:xfrm>
          <a:prstGeom prst="rect">
            <a:avLst/>
          </a:prstGeom>
          <a:noFill/>
        </p:spPr>
        <p:txBody>
          <a:bodyPr wrap="square" rtlCol="0">
            <a:spAutoFit/>
          </a:bodyPr>
          <a:lstStyle/>
          <a:p>
            <a:r>
              <a:rPr lang="fr-FR" dirty="0" smtClean="0"/>
              <a:t>4</a:t>
            </a:r>
            <a:endParaRPr lang="es-ES" dirty="0"/>
          </a:p>
        </p:txBody>
      </p:sp>
      <p:pic>
        <p:nvPicPr>
          <p:cNvPr id="41" name="Image 40"/>
          <p:cNvPicPr>
            <a:picLocks noChangeAspect="1"/>
          </p:cNvPicPr>
          <p:nvPr/>
        </p:nvPicPr>
        <p:blipFill rotWithShape="1">
          <a:blip r:embed="rId4"/>
          <a:srcRect t="2011"/>
          <a:stretch/>
        </p:blipFill>
        <p:spPr>
          <a:xfrm>
            <a:off x="1716241" y="3370902"/>
            <a:ext cx="7088453" cy="3300135"/>
          </a:xfrm>
          <a:prstGeom prst="rect">
            <a:avLst/>
          </a:prstGeom>
        </p:spPr>
      </p:pic>
    </p:spTree>
    <p:extLst>
      <p:ext uri="{BB962C8B-B14F-4D97-AF65-F5344CB8AC3E}">
        <p14:creationId xmlns:p14="http://schemas.microsoft.com/office/powerpoint/2010/main" val="42196693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06664" y="315684"/>
            <a:ext cx="5715026" cy="461665"/>
          </a:xfrm>
          <a:prstGeom prst="rect">
            <a:avLst/>
          </a:prstGeom>
          <a:noFill/>
        </p:spPr>
        <p:txBody>
          <a:bodyPr wrap="none" rtlCol="0">
            <a:spAutoFit/>
          </a:bodyPr>
          <a:lstStyle/>
          <a:p>
            <a:r>
              <a:rPr lang="fr-FR" sz="2400" b="1" dirty="0" smtClean="0">
                <a:solidFill>
                  <a:schemeClr val="bg2">
                    <a:lumMod val="50000"/>
                  </a:schemeClr>
                </a:solidFill>
              </a:rPr>
              <a:t>WP4: S</a:t>
            </a:r>
            <a:r>
              <a:rPr lang="en-BE" sz="2400" b="1" dirty="0" smtClean="0">
                <a:solidFill>
                  <a:schemeClr val="bg2">
                    <a:lumMod val="50000"/>
                  </a:schemeClr>
                </a:solidFill>
              </a:rPr>
              <a:t>tatus/evolution of </a:t>
            </a:r>
            <a:r>
              <a:rPr lang="fr-FR" sz="2400" b="1" dirty="0" smtClean="0">
                <a:solidFill>
                  <a:schemeClr val="bg2">
                    <a:lumMod val="50000"/>
                  </a:schemeClr>
                </a:solidFill>
              </a:rPr>
              <a:t>t</a:t>
            </a:r>
            <a:r>
              <a:rPr lang="en-BE" sz="2400" b="1" dirty="0" smtClean="0">
                <a:solidFill>
                  <a:schemeClr val="bg2">
                    <a:lumMod val="50000"/>
                  </a:schemeClr>
                </a:solidFill>
              </a:rPr>
              <a:t>ask</a:t>
            </a:r>
            <a:r>
              <a:rPr lang="fr-FR" sz="2400" b="1" dirty="0" smtClean="0">
                <a:solidFill>
                  <a:schemeClr val="bg2">
                    <a:lumMod val="50000"/>
                  </a:schemeClr>
                </a:solidFill>
              </a:rPr>
              <a:t>s</a:t>
            </a:r>
            <a:endParaRPr lang="es-ES"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63286" y="1072063"/>
            <a:ext cx="10648488" cy="4278094"/>
          </a:xfrm>
          <a:prstGeom prst="rect">
            <a:avLst/>
          </a:prstGeom>
        </p:spPr>
        <p:txBody>
          <a:bodyPr wrap="square">
            <a:spAutoFit/>
          </a:bodyPr>
          <a:lstStyle/>
          <a:p>
            <a:pPr indent="-285750">
              <a:buFont typeface="Arial" panose="020B0604020202020204" pitchFamily="34" charset="0"/>
              <a:buChar char="•"/>
            </a:pPr>
            <a:r>
              <a:rPr lang="en-GB" sz="1600" b="1" dirty="0" smtClean="0"/>
              <a:t>Task 4.6: </a:t>
            </a:r>
            <a:r>
              <a:rPr lang="en-GB" sz="1600" b="1" dirty="0">
                <a:solidFill>
                  <a:srgbClr val="0070C0"/>
                </a:solidFill>
              </a:rPr>
              <a:t>Fabrication of </a:t>
            </a:r>
            <a:r>
              <a:rPr lang="en-GB" sz="1600" b="1" dirty="0" smtClean="0">
                <a:solidFill>
                  <a:srgbClr val="0070C0"/>
                </a:solidFill>
              </a:rPr>
              <a:t>800 </a:t>
            </a:r>
            <a:r>
              <a:rPr lang="en-GB" sz="1600" b="1" dirty="0">
                <a:solidFill>
                  <a:srgbClr val="0070C0"/>
                </a:solidFill>
              </a:rPr>
              <a:t>MHz FP couplers </a:t>
            </a:r>
            <a:r>
              <a:rPr lang="en-GB" sz="1600" b="1" dirty="0" smtClean="0">
                <a:solidFill>
                  <a:srgbClr val="0070C0"/>
                </a:solidFill>
              </a:rPr>
              <a:t>(from July </a:t>
            </a:r>
            <a:r>
              <a:rPr lang="en-GB" sz="1600" b="1" dirty="0">
                <a:solidFill>
                  <a:srgbClr val="0070C0"/>
                </a:solidFill>
              </a:rPr>
              <a:t>25 </a:t>
            </a:r>
            <a:r>
              <a:rPr lang="en-GB" sz="1600" b="1" dirty="0" smtClean="0">
                <a:solidFill>
                  <a:srgbClr val="0070C0"/>
                </a:solidFill>
              </a:rPr>
              <a:t>to </a:t>
            </a:r>
            <a:r>
              <a:rPr lang="en-GB" sz="1600" b="1" dirty="0">
                <a:solidFill>
                  <a:srgbClr val="0070C0"/>
                </a:solidFill>
              </a:rPr>
              <a:t>June </a:t>
            </a:r>
            <a:r>
              <a:rPr lang="en-GB" sz="1600" b="1" dirty="0" smtClean="0">
                <a:solidFill>
                  <a:srgbClr val="0070C0"/>
                </a:solidFill>
              </a:rPr>
              <a:t>26)</a:t>
            </a:r>
            <a:endParaRPr lang="en-GB" sz="1600" b="1" dirty="0">
              <a:solidFill>
                <a:srgbClr val="0070C0"/>
              </a:solidFill>
            </a:endParaRPr>
          </a:p>
          <a:p>
            <a:pPr indent="-285750">
              <a:buFont typeface="Arial" panose="020B0604020202020204" pitchFamily="34" charset="0"/>
              <a:buChar char="•"/>
            </a:pPr>
            <a:endParaRPr lang="en-GB" sz="1600" b="1" dirty="0" smtClean="0">
              <a:solidFill>
                <a:srgbClr val="0070C0"/>
              </a:solidFill>
            </a:endParaRPr>
          </a:p>
          <a:p>
            <a:pPr indent="-285750">
              <a:buFont typeface="Arial" panose="020B0604020202020204" pitchFamily="34" charset="0"/>
              <a:buChar char="•"/>
            </a:pPr>
            <a:endParaRPr lang="en-US" sz="1600" b="1" dirty="0"/>
          </a:p>
          <a:p>
            <a:pPr lvl="1" indent="-285750">
              <a:buFont typeface="Arial" panose="020B0604020202020204" pitchFamily="34" charset="0"/>
              <a:buChar char="•"/>
            </a:pPr>
            <a:r>
              <a:rPr lang="en-US" sz="1600" dirty="0" smtClean="0"/>
              <a:t>4 FPC SPL disc couplers with the waveguide adaptation to be manufactured by the CERN </a:t>
            </a:r>
          </a:p>
          <a:p>
            <a:pPr lvl="1" indent="-285750">
              <a:buFont typeface="Arial" panose="020B0604020202020204" pitchFamily="34" charset="0"/>
              <a:buChar char="•"/>
            </a:pPr>
            <a:endParaRPr lang="en-US" sz="1600" dirty="0"/>
          </a:p>
          <a:p>
            <a:pPr lvl="1" indent="-285750">
              <a:buFont typeface="Arial" panose="020B0604020202020204" pitchFamily="34" charset="0"/>
              <a:buChar char="•"/>
            </a:pPr>
            <a:endParaRPr lang="fr-FR" sz="1600" dirty="0" smtClean="0"/>
          </a:p>
          <a:p>
            <a:pPr lvl="1" indent="-285750">
              <a:buFont typeface="Arial" panose="020B0604020202020204" pitchFamily="34" charset="0"/>
              <a:buChar char="•"/>
            </a:pPr>
            <a:r>
              <a:rPr lang="en-US" sz="1600" dirty="0"/>
              <a:t>T</a:t>
            </a:r>
            <a:r>
              <a:rPr lang="en-US" sz="1600" dirty="0" smtClean="0"/>
              <a:t>o follow the news given in the steering Committee of 8/07/2025 r</a:t>
            </a:r>
            <a:r>
              <a:rPr lang="fr-FR" sz="1600" dirty="0" err="1" smtClean="0"/>
              <a:t>especting</a:t>
            </a:r>
            <a:r>
              <a:rPr lang="fr-FR" sz="1600" dirty="0" smtClean="0"/>
              <a:t> </a:t>
            </a:r>
            <a:r>
              <a:rPr lang="fr-FR" sz="1600" dirty="0"/>
              <a:t>the 4 double </a:t>
            </a:r>
            <a:r>
              <a:rPr lang="fr-FR" sz="1600" dirty="0" err="1"/>
              <a:t>outer</a:t>
            </a:r>
            <a:r>
              <a:rPr lang="fr-FR" sz="1600" dirty="0"/>
              <a:t> </a:t>
            </a:r>
            <a:r>
              <a:rPr lang="fr-FR" sz="1600" dirty="0" err="1"/>
              <a:t>conductor</a:t>
            </a:r>
            <a:r>
              <a:rPr lang="fr-FR" sz="1600" dirty="0"/>
              <a:t> </a:t>
            </a:r>
            <a:r>
              <a:rPr lang="fr-FR" sz="1600" dirty="0" smtClean="0"/>
              <a:t>(n</a:t>
            </a:r>
            <a:r>
              <a:rPr lang="en-US" sz="1600" dirty="0"/>
              <a:t>o </a:t>
            </a:r>
            <a:r>
              <a:rPr lang="en-US" sz="1600" dirty="0" smtClean="0"/>
              <a:t>partner </a:t>
            </a:r>
            <a:r>
              <a:rPr lang="en-US" sz="1600" dirty="0"/>
              <a:t>in </a:t>
            </a:r>
            <a:r>
              <a:rPr lang="en-US" sz="1600" dirty="0" smtClean="0"/>
              <a:t>charge)</a:t>
            </a:r>
            <a:r>
              <a:rPr lang="fr-FR" sz="1600" dirty="0" smtClean="0"/>
              <a:t>:</a:t>
            </a:r>
            <a:endParaRPr lang="fr-FR" sz="1600" dirty="0"/>
          </a:p>
          <a:p>
            <a:pPr lvl="2" indent="-285750">
              <a:buFont typeface="Arial" panose="020B0604020202020204" pitchFamily="34" charset="0"/>
              <a:buChar char="•"/>
            </a:pPr>
            <a:r>
              <a:rPr lang="fr-FR" sz="1600" dirty="0"/>
              <a:t>The </a:t>
            </a:r>
            <a:r>
              <a:rPr lang="en-US" sz="1600" dirty="0"/>
              <a:t>RF conditioning in a test bench is planned without them</a:t>
            </a:r>
            <a:r>
              <a:rPr lang="en-US" sz="1600" dirty="0" smtClean="0"/>
              <a:t>.</a:t>
            </a:r>
          </a:p>
          <a:p>
            <a:pPr lvl="2" indent="-285750">
              <a:buFont typeface="Arial" panose="020B0604020202020204" pitchFamily="34" charset="0"/>
              <a:buChar char="•"/>
            </a:pPr>
            <a:r>
              <a:rPr lang="en-US" sz="1600" dirty="0" smtClean="0">
                <a:sym typeface="Wingdings" panose="05000000000000000000" pitchFamily="2" charset="2"/>
              </a:rPr>
              <a:t>Finally we don’t need them until </a:t>
            </a:r>
            <a:r>
              <a:rPr lang="fr-FR" sz="1600" dirty="0" smtClean="0"/>
              <a:t>coupleurs are </a:t>
            </a:r>
            <a:r>
              <a:rPr lang="fr-FR" sz="1600" dirty="0" err="1"/>
              <a:t>mounted</a:t>
            </a:r>
            <a:r>
              <a:rPr lang="fr-FR" sz="1600" dirty="0"/>
              <a:t> in the </a:t>
            </a:r>
            <a:r>
              <a:rPr lang="fr-FR" sz="1600" dirty="0" smtClean="0"/>
              <a:t>PERLE </a:t>
            </a:r>
            <a:r>
              <a:rPr lang="fr-FR" sz="1600" dirty="0" err="1" smtClean="0"/>
              <a:t>cryomodule</a:t>
            </a:r>
            <a:r>
              <a:rPr lang="fr-FR" sz="1600" dirty="0" smtClean="0"/>
              <a:t> </a:t>
            </a:r>
            <a:r>
              <a:rPr lang="fr-FR" sz="1600" dirty="0" err="1" smtClean="0"/>
              <a:t>so</a:t>
            </a:r>
            <a:r>
              <a:rPr lang="fr-FR" sz="1600" dirty="0" smtClean="0"/>
              <a:t> </a:t>
            </a:r>
            <a:r>
              <a:rPr lang="fr-FR" sz="1600" dirty="0" err="1"/>
              <a:t>December</a:t>
            </a:r>
            <a:r>
              <a:rPr lang="fr-FR" sz="1600" dirty="0"/>
              <a:t> </a:t>
            </a:r>
            <a:r>
              <a:rPr lang="fr-FR" sz="1600" dirty="0" smtClean="0"/>
              <a:t>2026. </a:t>
            </a:r>
            <a:endParaRPr lang="en-US" sz="1600" dirty="0">
              <a:sym typeface="Wingdings" panose="05000000000000000000" pitchFamily="2" charset="2"/>
            </a:endParaRPr>
          </a:p>
          <a:p>
            <a:pPr lvl="2" indent="-285750">
              <a:buFont typeface="Arial" panose="020B0604020202020204" pitchFamily="34" charset="0"/>
              <a:buChar char="•"/>
            </a:pPr>
            <a:r>
              <a:rPr lang="fr-FR" sz="1600" dirty="0" smtClean="0"/>
              <a:t>WP6 have been </a:t>
            </a:r>
            <a:r>
              <a:rPr lang="fr-FR" sz="1600" dirty="0" err="1" smtClean="0"/>
              <a:t>taken</a:t>
            </a:r>
            <a:r>
              <a:rPr lang="fr-FR" sz="1600" dirty="0" smtClean="0"/>
              <a:t> </a:t>
            </a:r>
            <a:r>
              <a:rPr lang="fr-FR" sz="1600" dirty="0" err="1" smtClean="0"/>
              <a:t>this</a:t>
            </a:r>
            <a:r>
              <a:rPr lang="fr-FR" sz="1600" dirty="0" smtClean="0"/>
              <a:t> item in charge:</a:t>
            </a:r>
          </a:p>
          <a:p>
            <a:pPr lvl="3" indent="-285750">
              <a:buFont typeface="Arial" panose="020B0604020202020204" pitchFamily="34" charset="0"/>
              <a:buChar char="•"/>
            </a:pPr>
            <a:r>
              <a:rPr lang="fr-FR" sz="1600" dirty="0" smtClean="0"/>
              <a:t>2 </a:t>
            </a:r>
            <a:r>
              <a:rPr lang="fr-FR" sz="1600" dirty="0"/>
              <a:t>double </a:t>
            </a:r>
            <a:r>
              <a:rPr lang="fr-FR" sz="1600" dirty="0" err="1"/>
              <a:t>outer</a:t>
            </a:r>
            <a:r>
              <a:rPr lang="fr-FR" sz="1600" dirty="0"/>
              <a:t> </a:t>
            </a:r>
            <a:r>
              <a:rPr lang="fr-FR" sz="1600" dirty="0" err="1"/>
              <a:t>conductor</a:t>
            </a:r>
            <a:r>
              <a:rPr lang="fr-FR" sz="1600" dirty="0"/>
              <a:t> ESS </a:t>
            </a:r>
            <a:r>
              <a:rPr lang="fr-FR" sz="1600" dirty="0" smtClean="0"/>
              <a:t>prototypes </a:t>
            </a:r>
            <a:r>
              <a:rPr lang="fr-FR" sz="1600" dirty="0"/>
              <a:t>ESS </a:t>
            </a:r>
            <a:r>
              <a:rPr lang="fr-FR" sz="1600" dirty="0" err="1"/>
              <a:t>owned</a:t>
            </a:r>
            <a:r>
              <a:rPr lang="fr-FR" sz="1600" dirty="0"/>
              <a:t> (compatible </a:t>
            </a:r>
            <a:r>
              <a:rPr lang="fr-FR" sz="1600" dirty="0" err="1"/>
              <a:t>with</a:t>
            </a:r>
            <a:r>
              <a:rPr lang="fr-FR" sz="1600" dirty="0"/>
              <a:t> PERLE): </a:t>
            </a:r>
            <a:r>
              <a:rPr lang="fr-FR" sz="1600" dirty="0" err="1"/>
              <a:t>available</a:t>
            </a:r>
            <a:endParaRPr lang="fr-FR" sz="1600" dirty="0"/>
          </a:p>
          <a:p>
            <a:pPr lvl="3" indent="-285750">
              <a:buFont typeface="Arial" panose="020B0604020202020204" pitchFamily="34" charset="0"/>
              <a:buChar char="•"/>
            </a:pPr>
            <a:r>
              <a:rPr lang="fr-FR" sz="1600" dirty="0"/>
              <a:t>PMB </a:t>
            </a:r>
            <a:r>
              <a:rPr lang="fr-FR" sz="1600" dirty="0" err="1"/>
              <a:t>owned</a:t>
            </a:r>
            <a:r>
              <a:rPr lang="fr-FR" sz="1600" dirty="0"/>
              <a:t> the </a:t>
            </a:r>
            <a:r>
              <a:rPr lang="fr-FR" sz="1600" dirty="0" err="1"/>
              <a:t>other</a:t>
            </a:r>
            <a:r>
              <a:rPr lang="fr-FR" sz="1600" dirty="0"/>
              <a:t> 2 double </a:t>
            </a:r>
            <a:r>
              <a:rPr lang="fr-FR" sz="1600" dirty="0" err="1"/>
              <a:t>outer</a:t>
            </a:r>
            <a:r>
              <a:rPr lang="fr-FR" sz="1600" dirty="0"/>
              <a:t> </a:t>
            </a:r>
            <a:r>
              <a:rPr lang="fr-FR" sz="1600" dirty="0" err="1"/>
              <a:t>conductor</a:t>
            </a:r>
            <a:r>
              <a:rPr lang="fr-FR" sz="1600" dirty="0"/>
              <a:t> ESS prototypes. In </a:t>
            </a:r>
            <a:r>
              <a:rPr lang="fr-FR" sz="1600" dirty="0" err="1"/>
              <a:t>awaiting</a:t>
            </a:r>
            <a:r>
              <a:rPr lang="fr-FR" sz="1600" dirty="0"/>
              <a:t> PMB </a:t>
            </a:r>
            <a:r>
              <a:rPr lang="fr-FR" sz="1600" dirty="0" err="1"/>
              <a:t>approval</a:t>
            </a:r>
            <a:r>
              <a:rPr lang="fr-FR" sz="1600" dirty="0"/>
              <a:t> via CEA. If not, 2 </a:t>
            </a:r>
            <a:r>
              <a:rPr lang="fr-FR" sz="1600" dirty="0" smtClean="0"/>
              <a:t>to manufacture. </a:t>
            </a:r>
          </a:p>
        </p:txBody>
      </p:sp>
      <p:sp>
        <p:nvSpPr>
          <p:cNvPr id="9" name="ZoneTexte 8"/>
          <p:cNvSpPr txBox="1"/>
          <p:nvPr/>
        </p:nvSpPr>
        <p:spPr>
          <a:xfrm>
            <a:off x="11706829" y="6326659"/>
            <a:ext cx="485172" cy="369332"/>
          </a:xfrm>
          <a:prstGeom prst="rect">
            <a:avLst/>
          </a:prstGeom>
          <a:noFill/>
        </p:spPr>
        <p:txBody>
          <a:bodyPr wrap="square" rtlCol="0">
            <a:spAutoFit/>
          </a:bodyPr>
          <a:lstStyle/>
          <a:p>
            <a:r>
              <a:rPr lang="fr-FR" dirty="0" smtClean="0"/>
              <a:t>5</a:t>
            </a:r>
            <a:endParaRPr lang="es-ES" dirty="0"/>
          </a:p>
        </p:txBody>
      </p:sp>
    </p:spTree>
    <p:extLst>
      <p:ext uri="{BB962C8B-B14F-4D97-AF65-F5344CB8AC3E}">
        <p14:creationId xmlns:p14="http://schemas.microsoft.com/office/powerpoint/2010/main" val="21089334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06664" y="315684"/>
            <a:ext cx="5715026" cy="461665"/>
          </a:xfrm>
          <a:prstGeom prst="rect">
            <a:avLst/>
          </a:prstGeom>
          <a:noFill/>
        </p:spPr>
        <p:txBody>
          <a:bodyPr wrap="none" rtlCol="0">
            <a:spAutoFit/>
          </a:bodyPr>
          <a:lstStyle/>
          <a:p>
            <a:r>
              <a:rPr lang="fr-FR" sz="2400" b="1" dirty="0" smtClean="0">
                <a:solidFill>
                  <a:schemeClr val="bg2">
                    <a:lumMod val="50000"/>
                  </a:schemeClr>
                </a:solidFill>
              </a:rPr>
              <a:t>WP4: S</a:t>
            </a:r>
            <a:r>
              <a:rPr lang="en-BE" sz="2400" b="1" dirty="0" smtClean="0">
                <a:solidFill>
                  <a:schemeClr val="bg2">
                    <a:lumMod val="50000"/>
                  </a:schemeClr>
                </a:solidFill>
              </a:rPr>
              <a:t>tatus/evolution of </a:t>
            </a:r>
            <a:r>
              <a:rPr lang="fr-FR" sz="2400" b="1" dirty="0" smtClean="0">
                <a:solidFill>
                  <a:schemeClr val="bg2">
                    <a:lumMod val="50000"/>
                  </a:schemeClr>
                </a:solidFill>
              </a:rPr>
              <a:t>t</a:t>
            </a:r>
            <a:r>
              <a:rPr lang="en-BE" sz="2400" b="1" dirty="0" smtClean="0">
                <a:solidFill>
                  <a:schemeClr val="bg2">
                    <a:lumMod val="50000"/>
                  </a:schemeClr>
                </a:solidFill>
              </a:rPr>
              <a:t>ask</a:t>
            </a:r>
            <a:r>
              <a:rPr lang="fr-FR" sz="2400" b="1" dirty="0" smtClean="0">
                <a:solidFill>
                  <a:schemeClr val="bg2">
                    <a:lumMod val="50000"/>
                  </a:schemeClr>
                </a:solidFill>
              </a:rPr>
              <a:t>s</a:t>
            </a:r>
            <a:endParaRPr lang="es-ES"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99092" y="964476"/>
            <a:ext cx="11307737" cy="6186309"/>
          </a:xfrm>
          <a:prstGeom prst="rect">
            <a:avLst/>
          </a:prstGeom>
        </p:spPr>
        <p:txBody>
          <a:bodyPr wrap="square">
            <a:spAutoFit/>
          </a:bodyPr>
          <a:lstStyle/>
          <a:p>
            <a:pPr indent="-285750">
              <a:buFont typeface="Arial" panose="020B0604020202020204" pitchFamily="34" charset="0"/>
              <a:buChar char="•"/>
            </a:pPr>
            <a:r>
              <a:rPr lang="en-GB" sz="1600" b="1" dirty="0" smtClean="0"/>
              <a:t>Task 4.6: </a:t>
            </a:r>
            <a:r>
              <a:rPr lang="en-GB" sz="1600" b="1" dirty="0" smtClean="0">
                <a:solidFill>
                  <a:srgbClr val="0070C0"/>
                </a:solidFill>
              </a:rPr>
              <a:t>Test/RF </a:t>
            </a:r>
            <a:r>
              <a:rPr lang="en-GB" sz="1600" b="1" dirty="0" err="1" smtClean="0">
                <a:solidFill>
                  <a:srgbClr val="0070C0"/>
                </a:solidFill>
              </a:rPr>
              <a:t>conditionning</a:t>
            </a:r>
            <a:r>
              <a:rPr lang="en-GB" sz="1600" b="1" dirty="0" smtClean="0">
                <a:solidFill>
                  <a:srgbClr val="0070C0"/>
                </a:solidFill>
              </a:rPr>
              <a:t> </a:t>
            </a:r>
            <a:r>
              <a:rPr lang="en-GB" sz="1600" b="1" dirty="0">
                <a:solidFill>
                  <a:srgbClr val="0070C0"/>
                </a:solidFill>
              </a:rPr>
              <a:t>of FP couplers </a:t>
            </a:r>
            <a:r>
              <a:rPr lang="en-GB" sz="1600" b="1" dirty="0" smtClean="0">
                <a:solidFill>
                  <a:srgbClr val="0070C0"/>
                </a:solidFill>
              </a:rPr>
              <a:t>(from Feb </a:t>
            </a:r>
            <a:r>
              <a:rPr lang="en-GB" sz="1600" b="1" dirty="0">
                <a:solidFill>
                  <a:srgbClr val="0070C0"/>
                </a:solidFill>
              </a:rPr>
              <a:t>26 </a:t>
            </a:r>
            <a:r>
              <a:rPr lang="en-GB" sz="1600" b="1" dirty="0" smtClean="0">
                <a:solidFill>
                  <a:srgbClr val="0070C0"/>
                </a:solidFill>
              </a:rPr>
              <a:t>to </a:t>
            </a:r>
            <a:r>
              <a:rPr lang="en-GB" sz="1600" b="1" dirty="0">
                <a:solidFill>
                  <a:srgbClr val="0070C0"/>
                </a:solidFill>
              </a:rPr>
              <a:t>Dec </a:t>
            </a:r>
            <a:r>
              <a:rPr lang="en-GB" sz="1600" b="1" dirty="0" smtClean="0">
                <a:solidFill>
                  <a:srgbClr val="0070C0"/>
                </a:solidFill>
              </a:rPr>
              <a:t>26)</a:t>
            </a:r>
            <a:endParaRPr lang="en-GB" sz="1600" b="1" dirty="0">
              <a:solidFill>
                <a:srgbClr val="0070C0"/>
              </a:solidFill>
            </a:endParaRPr>
          </a:p>
          <a:p>
            <a:endParaRPr lang="en-GB" sz="1600" b="1" dirty="0" smtClean="0">
              <a:solidFill>
                <a:srgbClr val="0070C0"/>
              </a:solidFill>
            </a:endParaRPr>
          </a:p>
          <a:p>
            <a:pPr indent="-285750">
              <a:buFont typeface="Arial" panose="020B0604020202020204" pitchFamily="34" charset="0"/>
              <a:buChar char="•"/>
            </a:pPr>
            <a:r>
              <a:rPr lang="en-US" sz="1600" dirty="0"/>
              <a:t>To follow the news given in the steering Committee </a:t>
            </a:r>
            <a:r>
              <a:rPr lang="en-US" sz="1600" dirty="0" smtClean="0"/>
              <a:t>of 18/10/24 respecting the question raised by </a:t>
            </a:r>
            <a:r>
              <a:rPr lang="en-GB" sz="1600" dirty="0" smtClean="0"/>
              <a:t>Eric </a:t>
            </a:r>
            <a:r>
              <a:rPr lang="en-GB" sz="1600" dirty="0" err="1" smtClean="0"/>
              <a:t>Montesinos</a:t>
            </a:r>
            <a:r>
              <a:rPr lang="en-GB" sz="1600" dirty="0" smtClean="0"/>
              <a:t> </a:t>
            </a:r>
            <a:r>
              <a:rPr lang="en-GB" sz="1600" dirty="0"/>
              <a:t>(</a:t>
            </a:r>
            <a:r>
              <a:rPr lang="en-GB" sz="1600" dirty="0" smtClean="0"/>
              <a:t>CERN) ‘to s</a:t>
            </a:r>
            <a:r>
              <a:rPr lang="en-US" sz="1600" dirty="0" smtClean="0"/>
              <a:t>kip </a:t>
            </a:r>
            <a:r>
              <a:rPr lang="en-US" sz="1600" dirty="0"/>
              <a:t>the FPC </a:t>
            </a:r>
            <a:r>
              <a:rPr lang="en-US" sz="1600" dirty="0" smtClean="0"/>
              <a:t>processing (earn of time and money but with un increase of risk </a:t>
            </a:r>
            <a:r>
              <a:rPr lang="en-US" sz="1600" dirty="0" err="1" smtClean="0"/>
              <a:t>projet</a:t>
            </a:r>
            <a:r>
              <a:rPr lang="en-US" sz="1600" dirty="0" smtClean="0"/>
              <a:t>) </a:t>
            </a:r>
            <a:r>
              <a:rPr lang="en-US" sz="1600" dirty="0"/>
              <a:t>and </a:t>
            </a:r>
            <a:r>
              <a:rPr lang="en-US" sz="1600" dirty="0" smtClean="0"/>
              <a:t>to decide </a:t>
            </a:r>
            <a:r>
              <a:rPr lang="en-US" sz="1600" dirty="0"/>
              <a:t>to proceed directly with the FPCs onto the cavities</a:t>
            </a:r>
            <a:r>
              <a:rPr lang="en-US" sz="1600" dirty="0" smtClean="0"/>
              <a:t>?‘</a:t>
            </a:r>
            <a:endParaRPr lang="en-US" sz="1600" dirty="0"/>
          </a:p>
          <a:p>
            <a:pPr indent="-285750">
              <a:buFont typeface="Arial" panose="020B0604020202020204" pitchFamily="34" charset="0"/>
              <a:buChar char="•"/>
            </a:pPr>
            <a:r>
              <a:rPr lang="en-US" sz="1600" dirty="0" smtClean="0"/>
              <a:t>3 possibilities: </a:t>
            </a:r>
          </a:p>
          <a:p>
            <a:pPr lvl="1" indent="-285750">
              <a:buFont typeface="Arial" panose="020B0604020202020204" pitchFamily="34" charset="0"/>
              <a:buChar char="•"/>
            </a:pPr>
            <a:r>
              <a:rPr lang="en-US" sz="1400" dirty="0" smtClean="0"/>
              <a:t>To </a:t>
            </a:r>
            <a:r>
              <a:rPr lang="en-US" sz="1400" dirty="0"/>
              <a:t>conditioning at 800 MHz at 50 kW at CERN </a:t>
            </a:r>
            <a:r>
              <a:rPr lang="en-US" sz="1400" dirty="0" smtClean="0"/>
              <a:t>(</a:t>
            </a:r>
            <a:r>
              <a:rPr lang="en-US" sz="1400" dirty="0" err="1" smtClean="0"/>
              <a:t>iSAS</a:t>
            </a:r>
            <a:r>
              <a:rPr lang="en-US" sz="1400" dirty="0" smtClean="0"/>
              <a:t> proposal)</a:t>
            </a:r>
            <a:endParaRPr lang="en-US" sz="1400" dirty="0"/>
          </a:p>
          <a:p>
            <a:pPr lvl="1" indent="-285750">
              <a:buFont typeface="Arial" panose="020B0604020202020204" pitchFamily="34" charset="0"/>
              <a:buChar char="•"/>
            </a:pPr>
            <a:r>
              <a:rPr lang="en-US" sz="1400" b="1" i="1" dirty="0"/>
              <a:t>To </a:t>
            </a:r>
            <a:r>
              <a:rPr lang="en-US" sz="1400" b="1" i="1" dirty="0" err="1"/>
              <a:t>conditionning</a:t>
            </a:r>
            <a:r>
              <a:rPr lang="en-US" sz="1400" b="1" i="1" dirty="0"/>
              <a:t> at 704 MHz </a:t>
            </a:r>
            <a:r>
              <a:rPr lang="en-US" sz="1400" b="1" i="1" dirty="0" smtClean="0"/>
              <a:t>at the existing the </a:t>
            </a:r>
            <a:r>
              <a:rPr lang="en-US" sz="1400" b="1" i="1" dirty="0"/>
              <a:t>CERN test bench</a:t>
            </a:r>
          </a:p>
          <a:p>
            <a:pPr lvl="1" indent="-285750">
              <a:buFont typeface="Arial" panose="020B0604020202020204" pitchFamily="34" charset="0"/>
              <a:buChar char="•"/>
            </a:pPr>
            <a:r>
              <a:rPr lang="en-US" sz="1400" dirty="0" smtClean="0"/>
              <a:t>To </a:t>
            </a:r>
            <a:r>
              <a:rPr lang="en-US" sz="1400" dirty="0"/>
              <a:t>skip the FPC </a:t>
            </a:r>
            <a:r>
              <a:rPr lang="en-US" sz="1400" dirty="0" err="1" smtClean="0"/>
              <a:t>conditionning</a:t>
            </a:r>
            <a:r>
              <a:rPr lang="en-US" sz="1400" dirty="0" smtClean="0"/>
              <a:t> </a:t>
            </a:r>
            <a:r>
              <a:rPr lang="en-US" sz="1400" dirty="0"/>
              <a:t>and to decide to proceed directly with the FPCs onto the </a:t>
            </a:r>
            <a:r>
              <a:rPr lang="en-US" sz="1400" dirty="0" smtClean="0"/>
              <a:t>cavities</a:t>
            </a:r>
            <a:r>
              <a:rPr lang="en-US" sz="1600" dirty="0" smtClean="0"/>
              <a:t>.</a:t>
            </a:r>
          </a:p>
          <a:p>
            <a:pPr marL="171450" lvl="1"/>
            <a:r>
              <a:rPr lang="en-US" sz="1600" dirty="0" smtClean="0">
                <a:sym typeface="Wingdings" panose="05000000000000000000" pitchFamily="2" charset="2"/>
              </a:rPr>
              <a:t></a:t>
            </a:r>
            <a:r>
              <a:rPr lang="en-US" sz="1600" dirty="0" smtClean="0"/>
              <a:t>Pending </a:t>
            </a:r>
            <a:r>
              <a:rPr lang="en-US" sz="1600" dirty="0"/>
              <a:t>the decision (PERLE </a:t>
            </a:r>
            <a:r>
              <a:rPr lang="en-US" sz="1600" dirty="0" err="1"/>
              <a:t>projet</a:t>
            </a:r>
            <a:r>
              <a:rPr lang="en-US" sz="1600" dirty="0"/>
              <a:t> – CERN) of </a:t>
            </a:r>
            <a:r>
              <a:rPr lang="en-US" sz="1600" b="1" dirty="0"/>
              <a:t>the </a:t>
            </a:r>
            <a:r>
              <a:rPr lang="en-US" sz="1600" b="1" dirty="0" smtClean="0"/>
              <a:t>choice of the type </a:t>
            </a:r>
            <a:r>
              <a:rPr lang="en-US" sz="1600" b="1" dirty="0"/>
              <a:t>of the RF </a:t>
            </a:r>
            <a:r>
              <a:rPr lang="en-US" sz="1600" b="1" dirty="0" smtClean="0"/>
              <a:t>conditioning. </a:t>
            </a:r>
            <a:endParaRPr lang="en-US" sz="1600" b="1" dirty="0"/>
          </a:p>
          <a:p>
            <a:pPr lvl="1" indent="-285750">
              <a:buFont typeface="Arial" panose="020B0604020202020204" pitchFamily="34" charset="0"/>
              <a:buChar char="•"/>
            </a:pPr>
            <a:endParaRPr lang="en-US" sz="1600" dirty="0"/>
          </a:p>
          <a:p>
            <a:r>
              <a:rPr lang="en-US" sz="1600" dirty="0" smtClean="0"/>
              <a:t>To note : Eric </a:t>
            </a:r>
            <a:r>
              <a:rPr lang="en-US" sz="1600" dirty="0" err="1" smtClean="0"/>
              <a:t>Montesinos</a:t>
            </a:r>
            <a:r>
              <a:rPr lang="en-US" sz="1600" dirty="0" smtClean="0"/>
              <a:t> evaluate that the design &amp; manufacture of the 800 MHz test bench </a:t>
            </a:r>
            <a:r>
              <a:rPr lang="en-US" sz="1600" dirty="0"/>
              <a:t>can carry a </a:t>
            </a:r>
            <a:r>
              <a:rPr lang="en-US" sz="1600" dirty="0" smtClean="0"/>
              <a:t>1 year.</a:t>
            </a:r>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r>
              <a:rPr lang="en-US" sz="1600" dirty="0">
                <a:solidFill>
                  <a:srgbClr val="0070C0"/>
                </a:solidFill>
                <a:sym typeface="Wingdings" panose="05000000000000000000" pitchFamily="2" charset="2"/>
              </a:rPr>
              <a:t>M7</a:t>
            </a:r>
            <a:r>
              <a:rPr lang="en-US" sz="1600" dirty="0">
                <a:sym typeface="Wingdings" panose="05000000000000000000" pitchFamily="2" charset="2"/>
              </a:rPr>
              <a:t> Test report of FPC couplers: </a:t>
            </a:r>
            <a:r>
              <a:rPr lang="en-US" sz="1600" dirty="0">
                <a:solidFill>
                  <a:srgbClr val="0070C0"/>
                </a:solidFill>
                <a:sym typeface="Wingdings" panose="05000000000000000000" pitchFamily="2" charset="2"/>
              </a:rPr>
              <a:t>1st December </a:t>
            </a:r>
            <a:r>
              <a:rPr lang="en-US" sz="1600" dirty="0" smtClean="0">
                <a:solidFill>
                  <a:srgbClr val="0070C0"/>
                </a:solidFill>
                <a:sym typeface="Wingdings" panose="05000000000000000000" pitchFamily="2" charset="2"/>
              </a:rPr>
              <a:t>2026</a:t>
            </a:r>
          </a:p>
          <a:p>
            <a:r>
              <a:rPr lang="en-US" sz="1600" b="1" i="1" u="sng" dirty="0">
                <a:solidFill>
                  <a:srgbClr val="0070C0"/>
                </a:solidFill>
                <a:sym typeface="Wingdings" panose="05000000000000000000" pitchFamily="2" charset="2"/>
              </a:rPr>
              <a:t>D2</a:t>
            </a:r>
            <a:r>
              <a:rPr lang="en-US" sz="1600" b="1" i="1" dirty="0">
                <a:sym typeface="Wingdings" panose="05000000000000000000" pitchFamily="2" charset="2"/>
              </a:rPr>
              <a:t> RF coupler test ‘Report on RF test of 800MHz FPC at 50 kW by CERN’ : </a:t>
            </a:r>
            <a:r>
              <a:rPr lang="en-US" sz="1600" b="1" i="1" dirty="0">
                <a:solidFill>
                  <a:srgbClr val="0070C0"/>
                </a:solidFill>
                <a:sym typeface="Wingdings" panose="05000000000000000000" pitchFamily="2" charset="2"/>
              </a:rPr>
              <a:t>1st June 2027</a:t>
            </a:r>
            <a:endParaRPr lang="fr-FR" sz="1600" b="1" i="1" dirty="0">
              <a:solidFill>
                <a:srgbClr val="0070C0"/>
              </a:solidFill>
              <a:sym typeface="Wingdings" panose="05000000000000000000" pitchFamily="2" charset="2"/>
            </a:endParaRPr>
          </a:p>
          <a:p>
            <a:endParaRPr lang="en-US" sz="1600" dirty="0">
              <a:solidFill>
                <a:srgbClr val="0070C0"/>
              </a:solidFill>
              <a:sym typeface="Wingdings" panose="05000000000000000000" pitchFamily="2" charset="2"/>
            </a:endParaRPr>
          </a:p>
          <a:p>
            <a:endParaRPr lang="en-US" sz="1600" dirty="0" smtClean="0"/>
          </a:p>
        </p:txBody>
      </p:sp>
      <p:sp>
        <p:nvSpPr>
          <p:cNvPr id="9" name="ZoneTexte 8"/>
          <p:cNvSpPr txBox="1"/>
          <p:nvPr/>
        </p:nvSpPr>
        <p:spPr>
          <a:xfrm>
            <a:off x="11706829" y="6326659"/>
            <a:ext cx="485172" cy="369332"/>
          </a:xfrm>
          <a:prstGeom prst="rect">
            <a:avLst/>
          </a:prstGeom>
          <a:noFill/>
        </p:spPr>
        <p:txBody>
          <a:bodyPr wrap="square" rtlCol="0">
            <a:spAutoFit/>
          </a:bodyPr>
          <a:lstStyle/>
          <a:p>
            <a:r>
              <a:rPr lang="fr-FR" dirty="0" smtClean="0"/>
              <a:t>6</a:t>
            </a:r>
            <a:endParaRPr lang="es-ES" dirty="0"/>
          </a:p>
        </p:txBody>
      </p:sp>
      <p:pic>
        <p:nvPicPr>
          <p:cNvPr id="6" name="Picture 2">
            <a:extLst>
              <a:ext uri="{FF2B5EF4-FFF2-40B4-BE49-F238E27FC236}">
                <a16:creationId xmlns:a16="http://schemas.microsoft.com/office/drawing/2014/main" id="{A02471EC-1508-6E51-2B6E-2B8C7BBDD0F9}"/>
              </a:ext>
            </a:extLst>
          </p:cNvPr>
          <p:cNvPicPr>
            <a:picLocks noChangeAspect="1" noChangeArrowheads="1"/>
          </p:cNvPicPr>
          <p:nvPr/>
        </p:nvPicPr>
        <p:blipFill>
          <a:blip r:embed="rId4" cstate="print"/>
          <a:srcRect/>
          <a:stretch>
            <a:fillRect/>
          </a:stretch>
        </p:blipFill>
        <p:spPr>
          <a:xfrm>
            <a:off x="8426120" y="4518119"/>
            <a:ext cx="2032749" cy="1524562"/>
          </a:xfrm>
          <a:prstGeom prst="rect">
            <a:avLst/>
          </a:prstGeom>
        </p:spPr>
      </p:pic>
      <p:sp>
        <p:nvSpPr>
          <p:cNvPr id="3" name="ZoneTexte 2"/>
          <p:cNvSpPr txBox="1"/>
          <p:nvPr/>
        </p:nvSpPr>
        <p:spPr>
          <a:xfrm>
            <a:off x="10576772" y="4518119"/>
            <a:ext cx="1487226" cy="739919"/>
          </a:xfrm>
          <a:prstGeom prst="rect">
            <a:avLst/>
          </a:prstGeom>
          <a:noFill/>
        </p:spPr>
        <p:txBody>
          <a:bodyPr wrap="square" rtlCol="0">
            <a:spAutoFit/>
          </a:bodyPr>
          <a:lstStyle/>
          <a:p>
            <a:r>
              <a:rPr lang="fr-FR" sz="1400" dirty="0" smtClean="0"/>
              <a:t>Test </a:t>
            </a:r>
            <a:r>
              <a:rPr lang="fr-FR" sz="1400" dirty="0" err="1" smtClean="0"/>
              <a:t>bench</a:t>
            </a:r>
            <a:r>
              <a:rPr lang="fr-FR" sz="1400" dirty="0" smtClean="0"/>
              <a:t> at CERN at 704 MHz</a:t>
            </a:r>
            <a:endParaRPr lang="es-ES" sz="1400" dirty="0"/>
          </a:p>
        </p:txBody>
      </p:sp>
    </p:spTree>
    <p:extLst>
      <p:ext uri="{BB962C8B-B14F-4D97-AF65-F5344CB8AC3E}">
        <p14:creationId xmlns:p14="http://schemas.microsoft.com/office/powerpoint/2010/main" val="36970392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06664" y="315684"/>
            <a:ext cx="5715026" cy="461665"/>
          </a:xfrm>
          <a:prstGeom prst="rect">
            <a:avLst/>
          </a:prstGeom>
          <a:noFill/>
        </p:spPr>
        <p:txBody>
          <a:bodyPr wrap="none" rtlCol="0">
            <a:spAutoFit/>
          </a:bodyPr>
          <a:lstStyle/>
          <a:p>
            <a:r>
              <a:rPr lang="fr-FR" sz="2400" b="1" dirty="0" smtClean="0">
                <a:solidFill>
                  <a:schemeClr val="bg2">
                    <a:lumMod val="50000"/>
                  </a:schemeClr>
                </a:solidFill>
              </a:rPr>
              <a:t>WP4: S</a:t>
            </a:r>
            <a:r>
              <a:rPr lang="en-BE" sz="2400" b="1" dirty="0" smtClean="0">
                <a:solidFill>
                  <a:schemeClr val="bg2">
                    <a:lumMod val="50000"/>
                  </a:schemeClr>
                </a:solidFill>
              </a:rPr>
              <a:t>tatus/evolution of </a:t>
            </a:r>
            <a:r>
              <a:rPr lang="fr-FR" sz="2400" b="1" dirty="0" smtClean="0">
                <a:solidFill>
                  <a:schemeClr val="bg2">
                    <a:lumMod val="50000"/>
                  </a:schemeClr>
                </a:solidFill>
              </a:rPr>
              <a:t>t</a:t>
            </a:r>
            <a:r>
              <a:rPr lang="en-BE" sz="2400" b="1" dirty="0" smtClean="0">
                <a:solidFill>
                  <a:schemeClr val="bg2">
                    <a:lumMod val="50000"/>
                  </a:schemeClr>
                </a:solidFill>
              </a:rPr>
              <a:t>ask</a:t>
            </a:r>
            <a:r>
              <a:rPr lang="fr-FR" sz="2400" b="1" dirty="0" smtClean="0">
                <a:solidFill>
                  <a:schemeClr val="bg2">
                    <a:lumMod val="50000"/>
                  </a:schemeClr>
                </a:solidFill>
              </a:rPr>
              <a:t>s</a:t>
            </a:r>
            <a:endParaRPr lang="es-ES"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57223" y="915094"/>
            <a:ext cx="11813907" cy="5724644"/>
          </a:xfrm>
          <a:prstGeom prst="rect">
            <a:avLst/>
          </a:prstGeom>
        </p:spPr>
        <p:txBody>
          <a:bodyPr wrap="square">
            <a:spAutoFit/>
          </a:bodyPr>
          <a:lstStyle/>
          <a:p>
            <a:pPr indent="-285750">
              <a:buFont typeface="Arial" panose="020B0604020202020204" pitchFamily="34" charset="0"/>
              <a:buChar char="•"/>
            </a:pPr>
            <a:r>
              <a:rPr lang="fr-FR" sz="1600" b="1" dirty="0" err="1" smtClean="0"/>
              <a:t>Task</a:t>
            </a:r>
            <a:r>
              <a:rPr lang="fr-FR" sz="1600" b="1" dirty="0" smtClean="0"/>
              <a:t> </a:t>
            </a:r>
            <a:r>
              <a:rPr lang="fr-FR" sz="1600" b="1" dirty="0"/>
              <a:t>4.1 </a:t>
            </a:r>
            <a:r>
              <a:rPr lang="fr-FR" sz="1600" b="1" dirty="0" smtClean="0"/>
              <a:t>: General </a:t>
            </a:r>
            <a:r>
              <a:rPr lang="fr-FR" sz="1600" b="1" dirty="0"/>
              <a:t>coordination  </a:t>
            </a:r>
            <a:endParaRPr lang="fr-FR" sz="1600" b="1" dirty="0" smtClean="0"/>
          </a:p>
          <a:p>
            <a:pPr lvl="1" indent="-285750">
              <a:buFont typeface="Arial" panose="020B0604020202020204" pitchFamily="34" charset="0"/>
              <a:buChar char="•"/>
            </a:pPr>
            <a:r>
              <a:rPr lang="fr-FR" sz="1600" dirty="0" smtClean="0"/>
              <a:t>WP4 </a:t>
            </a:r>
            <a:r>
              <a:rPr lang="fr-FR" sz="1600" dirty="0" err="1"/>
              <a:t>monthly</a:t>
            </a:r>
            <a:r>
              <a:rPr lang="fr-FR" sz="1600" dirty="0"/>
              <a:t> </a:t>
            </a:r>
            <a:r>
              <a:rPr lang="fr-FR" sz="1600" dirty="0" smtClean="0"/>
              <a:t>meetings, 7 </a:t>
            </a:r>
            <a:r>
              <a:rPr lang="fr-FR" sz="1600" dirty="0"/>
              <a:t>meetings </a:t>
            </a:r>
            <a:r>
              <a:rPr lang="fr-FR" sz="1600" dirty="0" err="1" smtClean="0"/>
              <a:t>hold</a:t>
            </a:r>
            <a:r>
              <a:rPr lang="fr-FR" sz="1600" dirty="0" smtClean="0"/>
              <a:t> on:</a:t>
            </a:r>
          </a:p>
          <a:p>
            <a:pPr lvl="2" indent="-285750">
              <a:buFont typeface="Arial" panose="020B0604020202020204" pitchFamily="34" charset="0"/>
              <a:buChar char="•"/>
            </a:pPr>
            <a:r>
              <a:rPr lang="fr-FR" sz="1400" dirty="0" smtClean="0"/>
              <a:t>On 16/05/24 : focus on FP </a:t>
            </a:r>
            <a:r>
              <a:rPr lang="fr-FR" sz="1400" dirty="0" err="1" smtClean="0"/>
              <a:t>couplers</a:t>
            </a:r>
            <a:r>
              <a:rPr lang="fr-FR" sz="1400" dirty="0" smtClean="0"/>
              <a:t> </a:t>
            </a:r>
            <a:r>
              <a:rPr lang="fr-FR" sz="1400" dirty="0" err="1" smtClean="0"/>
              <a:t>specification</a:t>
            </a:r>
            <a:r>
              <a:rPr lang="fr-FR" sz="1400" dirty="0" smtClean="0"/>
              <a:t> and </a:t>
            </a:r>
            <a:r>
              <a:rPr lang="fr-FR" sz="1400" dirty="0" err="1" smtClean="0"/>
              <a:t>general</a:t>
            </a:r>
            <a:r>
              <a:rPr lang="fr-FR" sz="1400" dirty="0" smtClean="0"/>
              <a:t> organisation </a:t>
            </a:r>
          </a:p>
          <a:p>
            <a:pPr lvl="2" indent="-285750">
              <a:buFont typeface="Arial" panose="020B0604020202020204" pitchFamily="34" charset="0"/>
              <a:buChar char="•"/>
            </a:pPr>
            <a:r>
              <a:rPr lang="fr-FR" sz="1400" dirty="0" smtClean="0"/>
              <a:t>On 25/06/24 : Focus on HOM coupler for WP6. </a:t>
            </a:r>
            <a:r>
              <a:rPr lang="en-US" sz="1400" dirty="0" smtClean="0"/>
              <a:t>Patricia </a:t>
            </a:r>
            <a:r>
              <a:rPr lang="en-US" sz="1400" dirty="0"/>
              <a:t>Duchesne (</a:t>
            </a:r>
            <a:r>
              <a:rPr lang="en-US" sz="1400" dirty="0" err="1"/>
              <a:t>IJCLab</a:t>
            </a:r>
            <a:r>
              <a:rPr lang="en-US" sz="1400" dirty="0" smtClean="0"/>
              <a:t>)’s presentation </a:t>
            </a:r>
            <a:r>
              <a:rPr lang="en-US" sz="1400" dirty="0"/>
              <a:t>of the work carried out (EM simulation, RF designs</a:t>
            </a:r>
            <a:r>
              <a:rPr lang="en-US" sz="1400" dirty="0" smtClean="0"/>
              <a:t>,..)</a:t>
            </a:r>
          </a:p>
          <a:p>
            <a:pPr lvl="2" indent="-285750">
              <a:buFont typeface="Arial" panose="020B0604020202020204" pitchFamily="34" charset="0"/>
              <a:buChar char="•"/>
            </a:pPr>
            <a:r>
              <a:rPr lang="fr-FR" sz="1400" dirty="0" smtClean="0"/>
              <a:t>On 3/09/24 : Focus on planning. </a:t>
            </a:r>
            <a:r>
              <a:rPr lang="en-US" sz="1400" dirty="0" smtClean="0"/>
              <a:t>WP4 </a:t>
            </a:r>
            <a:r>
              <a:rPr lang="en-US" sz="1400" dirty="0"/>
              <a:t>planning </a:t>
            </a:r>
            <a:r>
              <a:rPr lang="en-US" sz="1400" dirty="0" smtClean="0"/>
              <a:t>compatible </a:t>
            </a:r>
            <a:r>
              <a:rPr lang="en-US" sz="1400" dirty="0"/>
              <a:t>with WP6 </a:t>
            </a:r>
            <a:r>
              <a:rPr lang="en-US" sz="1400" dirty="0" smtClean="0"/>
              <a:t>planning</a:t>
            </a:r>
          </a:p>
          <a:p>
            <a:pPr lvl="2" indent="-285750">
              <a:buFont typeface="Arial" panose="020B0604020202020204" pitchFamily="34" charset="0"/>
              <a:buChar char="•"/>
            </a:pPr>
            <a:r>
              <a:rPr lang="fr-FR" sz="1400" dirty="0" smtClean="0"/>
              <a:t>On 15/10/24 : Focus on FP </a:t>
            </a:r>
            <a:r>
              <a:rPr lang="fr-FR" sz="1400" dirty="0" err="1" smtClean="0"/>
              <a:t>couplers</a:t>
            </a:r>
            <a:r>
              <a:rPr lang="fr-FR" sz="1400" dirty="0" smtClean="0"/>
              <a:t> for WP6. </a:t>
            </a:r>
            <a:r>
              <a:rPr lang="fr-FR" sz="1400" dirty="0" err="1" smtClean="0"/>
              <a:t>Eric</a:t>
            </a:r>
            <a:r>
              <a:rPr lang="fr-FR" sz="1400" dirty="0" smtClean="0"/>
              <a:t> </a:t>
            </a:r>
            <a:r>
              <a:rPr lang="fr-FR" sz="1400" dirty="0" err="1" smtClean="0"/>
              <a:t>Montesinos</a:t>
            </a:r>
            <a:r>
              <a:rPr lang="fr-FR" sz="1400" dirty="0" smtClean="0"/>
              <a:t> (CERN)‘s </a:t>
            </a:r>
            <a:r>
              <a:rPr lang="fr-FR" sz="1400" dirty="0" err="1" smtClean="0"/>
              <a:t>presentation</a:t>
            </a:r>
            <a:r>
              <a:rPr lang="fr-FR" sz="1400" dirty="0" smtClean="0"/>
              <a:t> of the</a:t>
            </a:r>
            <a:r>
              <a:rPr lang="en-US" sz="1400" dirty="0" smtClean="0"/>
              <a:t> status (preparations </a:t>
            </a:r>
            <a:r>
              <a:rPr lang="en-US" sz="1400" dirty="0"/>
              <a:t>and </a:t>
            </a:r>
            <a:r>
              <a:rPr lang="en-US" sz="1400" dirty="0" smtClean="0"/>
              <a:t>modifications)</a:t>
            </a:r>
          </a:p>
          <a:p>
            <a:pPr lvl="2" indent="-285750">
              <a:buFont typeface="Arial" panose="020B0604020202020204" pitchFamily="34" charset="0"/>
              <a:buChar char="•"/>
            </a:pPr>
            <a:r>
              <a:rPr lang="en-US" sz="1400" dirty="0" smtClean="0"/>
              <a:t>On 6/11/24 : Focus on FP couplers.</a:t>
            </a:r>
          </a:p>
          <a:p>
            <a:pPr lvl="2" indent="-285750">
              <a:buFont typeface="Arial" panose="020B0604020202020204" pitchFamily="34" charset="0"/>
              <a:buChar char="•"/>
            </a:pPr>
            <a:r>
              <a:rPr lang="en-US" sz="1400" dirty="0" smtClean="0"/>
              <a:t>On 29/11/24: Focus HOM et FP couplers.</a:t>
            </a:r>
          </a:p>
          <a:p>
            <a:pPr lvl="2" indent="-285750">
              <a:buFont typeface="Arial" panose="020B0604020202020204" pitchFamily="34" charset="0"/>
              <a:buChar char="•"/>
            </a:pPr>
            <a:r>
              <a:rPr lang="en-US" sz="1400" dirty="0" smtClean="0"/>
              <a:t>On 4/12/2024: Focus on RF conditioning of FP couplers</a:t>
            </a:r>
          </a:p>
          <a:p>
            <a:pPr lvl="2" indent="-285750">
              <a:buFont typeface="Wingdings" panose="05000000000000000000" pitchFamily="2" charset="2"/>
              <a:buChar char="à"/>
            </a:pPr>
            <a:r>
              <a:rPr lang="en-US" sz="1600" b="1" dirty="0" smtClean="0"/>
              <a:t>On 17/01/25 : Focus on 800 MHz HOM couplers</a:t>
            </a:r>
          </a:p>
          <a:p>
            <a:pPr lvl="2" indent="-285750">
              <a:buFont typeface="Wingdings" panose="05000000000000000000" pitchFamily="2" charset="2"/>
              <a:buChar char="à"/>
            </a:pPr>
            <a:r>
              <a:rPr lang="en-US" sz="1600" b="1" dirty="0" smtClean="0"/>
              <a:t>On February (survey ongoing) </a:t>
            </a:r>
            <a:r>
              <a:rPr lang="en-US" sz="1600" b="1" dirty="0"/>
              <a:t>:</a:t>
            </a:r>
            <a:r>
              <a:rPr lang="en-US" sz="1600" dirty="0"/>
              <a:t> </a:t>
            </a:r>
            <a:r>
              <a:rPr lang="en-US" sz="1600" dirty="0" smtClean="0"/>
              <a:t>energy </a:t>
            </a:r>
            <a:r>
              <a:rPr lang="en-US" sz="1600" dirty="0"/>
              <a:t>saving of the technologies?</a:t>
            </a:r>
            <a:endParaRPr lang="en-US" sz="1600" dirty="0" smtClean="0"/>
          </a:p>
          <a:p>
            <a:pPr lvl="2" indent="-285750">
              <a:buFont typeface="Wingdings" panose="05000000000000000000" pitchFamily="2" charset="2"/>
              <a:buChar char="à"/>
            </a:pPr>
            <a:r>
              <a:rPr lang="en-US" sz="1600" b="1" dirty="0" smtClean="0"/>
              <a:t>On March : Focus in 1.3 GHz couplers</a:t>
            </a:r>
          </a:p>
          <a:p>
            <a:pPr lvl="2" indent="-285750">
              <a:buFont typeface="Wingdings" panose="05000000000000000000" pitchFamily="2" charset="2"/>
              <a:buChar char="à"/>
            </a:pPr>
            <a:endParaRPr lang="en-US" sz="1600" dirty="0" smtClean="0"/>
          </a:p>
          <a:p>
            <a:pPr lvl="1" indent="-285750">
              <a:buFont typeface="Arial" panose="020B0604020202020204" pitchFamily="34" charset="0"/>
              <a:buChar char="•"/>
            </a:pPr>
            <a:r>
              <a:rPr lang="en-US" sz="1600" b="1" dirty="0" smtClean="0"/>
              <a:t>Reports at </a:t>
            </a:r>
            <a:r>
              <a:rPr lang="es-ES" sz="1600" b="1" dirty="0" smtClean="0">
                <a:hlinkClick r:id="rId4"/>
              </a:rPr>
              <a:t>https</a:t>
            </a:r>
            <a:r>
              <a:rPr lang="es-ES" sz="1600" b="1" dirty="0">
                <a:hlinkClick r:id="rId4"/>
              </a:rPr>
              <a:t>://</a:t>
            </a:r>
            <a:r>
              <a:rPr lang="es-ES" sz="1600" b="1" dirty="0" smtClean="0">
                <a:hlinkClick r:id="rId4"/>
              </a:rPr>
              <a:t>box.in2p3.fr/s/jH3tpNsLgoZ9p8M</a:t>
            </a:r>
            <a:r>
              <a:rPr lang="es-ES" sz="1600" b="1" dirty="0" smtClean="0"/>
              <a:t>. </a:t>
            </a:r>
            <a:r>
              <a:rPr lang="es-ES" sz="1600" dirty="0" err="1" smtClean="0"/>
              <a:t>Please</a:t>
            </a:r>
            <a:r>
              <a:rPr lang="es-ES" sz="1600" dirty="0" smtClean="0"/>
              <a:t> </a:t>
            </a:r>
            <a:r>
              <a:rPr lang="es-ES" sz="1600" dirty="0" err="1" smtClean="0"/>
              <a:t>tell</a:t>
            </a:r>
            <a:r>
              <a:rPr lang="es-ES" sz="1600" dirty="0" smtClean="0"/>
              <a:t> me </a:t>
            </a:r>
            <a:r>
              <a:rPr lang="es-ES" sz="1600" dirty="0" err="1" smtClean="0"/>
              <a:t>if</a:t>
            </a:r>
            <a:r>
              <a:rPr lang="es-ES" sz="1600" dirty="0" smtClean="0"/>
              <a:t> </a:t>
            </a:r>
            <a:r>
              <a:rPr lang="es-ES" sz="1600" dirty="0" err="1" smtClean="0"/>
              <a:t>you</a:t>
            </a:r>
            <a:r>
              <a:rPr lang="es-ES" sz="1600" dirty="0" smtClean="0"/>
              <a:t> </a:t>
            </a:r>
            <a:r>
              <a:rPr lang="es-ES" sz="1600" dirty="0" err="1" smtClean="0"/>
              <a:t>want</a:t>
            </a:r>
            <a:r>
              <a:rPr lang="es-ES" sz="1600" dirty="0" smtClean="0"/>
              <a:t> to be </a:t>
            </a:r>
            <a:r>
              <a:rPr lang="es-ES" sz="1600" dirty="0" err="1" smtClean="0"/>
              <a:t>acces</a:t>
            </a:r>
            <a:r>
              <a:rPr lang="es-ES" sz="1600" dirty="0" smtClean="0"/>
              <a:t>.</a:t>
            </a:r>
          </a:p>
          <a:p>
            <a:pPr lvl="1" indent="-285750">
              <a:buFont typeface="Arial" panose="020B0604020202020204" pitchFamily="34" charset="0"/>
              <a:buChar char="•"/>
            </a:pPr>
            <a:endParaRPr lang="fr-FR" sz="1600" b="1" dirty="0"/>
          </a:p>
          <a:p>
            <a:pPr lvl="1" indent="-285750">
              <a:buFont typeface="Arial" panose="020B0604020202020204" pitchFamily="34" charset="0"/>
              <a:buChar char="•"/>
            </a:pPr>
            <a:r>
              <a:rPr lang="fr-FR" sz="1600" dirty="0" err="1" smtClean="0"/>
              <a:t>Eric</a:t>
            </a:r>
            <a:r>
              <a:rPr lang="fr-FR" sz="1600" dirty="0" smtClean="0"/>
              <a:t> </a:t>
            </a:r>
            <a:r>
              <a:rPr lang="fr-FR" sz="1600" dirty="0" err="1" smtClean="0"/>
              <a:t>Montesinos</a:t>
            </a:r>
            <a:r>
              <a:rPr lang="fr-FR" sz="1600" dirty="0" smtClean="0"/>
              <a:t> (CERN) </a:t>
            </a:r>
            <a:r>
              <a:rPr lang="fr-FR" sz="1600" dirty="0" err="1" smtClean="0"/>
              <a:t>retired</a:t>
            </a:r>
            <a:r>
              <a:rPr lang="fr-FR" sz="1600" dirty="0" smtClean="0"/>
              <a:t> in </a:t>
            </a:r>
            <a:r>
              <a:rPr lang="fr-FR" sz="1600" dirty="0" err="1" smtClean="0"/>
              <a:t>December</a:t>
            </a:r>
            <a:r>
              <a:rPr lang="fr-FR" sz="1600" dirty="0" smtClean="0"/>
              <a:t> 2024. </a:t>
            </a:r>
          </a:p>
          <a:p>
            <a:pPr lvl="1" indent="-285750">
              <a:buFont typeface="Arial" panose="020B0604020202020204" pitchFamily="34" charset="0"/>
              <a:buChar char="•"/>
            </a:pPr>
            <a:r>
              <a:rPr lang="fr-FR" sz="1600" dirty="0" err="1" smtClean="0"/>
              <a:t>Sebastien</a:t>
            </a:r>
            <a:r>
              <a:rPr lang="fr-FR" sz="1600" dirty="0" smtClean="0"/>
              <a:t> </a:t>
            </a:r>
            <a:r>
              <a:rPr lang="fr-FR" sz="1600" dirty="0" err="1"/>
              <a:t>Jerome</a:t>
            </a:r>
            <a:r>
              <a:rPr lang="fr-FR" sz="1600" dirty="0"/>
              <a:t> Calvo (CERN) and </a:t>
            </a:r>
            <a:r>
              <a:rPr lang="fr-FR" sz="1600" dirty="0" err="1"/>
              <a:t>Calum</a:t>
            </a:r>
            <a:r>
              <a:rPr lang="fr-FR" sz="1600" dirty="0"/>
              <a:t> James Sharp (</a:t>
            </a:r>
            <a:r>
              <a:rPr lang="fr-FR" sz="1600" dirty="0" smtClean="0"/>
              <a:t>CERN) </a:t>
            </a:r>
            <a:r>
              <a:rPr lang="fr-FR" sz="1600" dirty="0" smtClean="0"/>
              <a:t>news o</a:t>
            </a:r>
            <a:r>
              <a:rPr lang="en-GB" sz="1600" dirty="0" err="1" smtClean="0"/>
              <a:t>nboarding</a:t>
            </a:r>
            <a:r>
              <a:rPr lang="en-GB" sz="1600" dirty="0" smtClean="0"/>
              <a:t>.</a:t>
            </a:r>
            <a:endParaRPr lang="en-GB" sz="1600" dirty="0" smtClean="0"/>
          </a:p>
          <a:p>
            <a:pPr lvl="1" indent="-285750">
              <a:buFont typeface="Arial" panose="020B0604020202020204" pitchFamily="34" charset="0"/>
              <a:buChar char="•"/>
            </a:pPr>
            <a:endParaRPr lang="en-GB" sz="1600" dirty="0" smtClean="0"/>
          </a:p>
          <a:p>
            <a:pPr lvl="1" indent="-285750">
              <a:buFont typeface="Arial" panose="020B0604020202020204" pitchFamily="34" charset="0"/>
              <a:buChar char="•"/>
            </a:pPr>
            <a:r>
              <a:rPr lang="en-GB" sz="1600" dirty="0" smtClean="0"/>
              <a:t>Tasks summed up :</a:t>
            </a:r>
          </a:p>
          <a:p>
            <a:pPr lvl="2" indent="-285750">
              <a:buFont typeface="Arial" panose="020B0604020202020204" pitchFamily="34" charset="0"/>
              <a:buChar char="•"/>
            </a:pPr>
            <a:r>
              <a:rPr lang="en-GB" sz="1600" dirty="0" smtClean="0"/>
              <a:t>All task with no deviations. </a:t>
            </a:r>
          </a:p>
          <a:p>
            <a:pPr lvl="2" indent="-285750">
              <a:buFont typeface="Arial" panose="020B0604020202020204" pitchFamily="34" charset="0"/>
              <a:buChar char="•"/>
            </a:pPr>
            <a:r>
              <a:rPr lang="en-US" sz="1600" dirty="0" smtClean="0"/>
              <a:t>Point of attention : Pending </a:t>
            </a:r>
            <a:r>
              <a:rPr lang="en-US" sz="1600" dirty="0"/>
              <a:t>several decisions between the PERLE project and </a:t>
            </a:r>
            <a:r>
              <a:rPr lang="en-US" sz="1600" dirty="0" smtClean="0"/>
              <a:t>the CERN, </a:t>
            </a:r>
            <a:r>
              <a:rPr lang="en-US" sz="1600" dirty="0"/>
              <a:t>which could change </a:t>
            </a:r>
            <a:r>
              <a:rPr lang="en-US" sz="1600" dirty="0" smtClean="0"/>
              <a:t>deliverables and milestones of WP4. </a:t>
            </a:r>
            <a:endParaRPr lang="en-US" sz="1600" b="1" dirty="0"/>
          </a:p>
        </p:txBody>
      </p:sp>
      <p:sp>
        <p:nvSpPr>
          <p:cNvPr id="9" name="ZoneTexte 8"/>
          <p:cNvSpPr txBox="1"/>
          <p:nvPr/>
        </p:nvSpPr>
        <p:spPr>
          <a:xfrm>
            <a:off x="11706829" y="6326659"/>
            <a:ext cx="485172" cy="369332"/>
          </a:xfrm>
          <a:prstGeom prst="rect">
            <a:avLst/>
          </a:prstGeom>
          <a:noFill/>
        </p:spPr>
        <p:txBody>
          <a:bodyPr wrap="square" rtlCol="0">
            <a:spAutoFit/>
          </a:bodyPr>
          <a:lstStyle/>
          <a:p>
            <a:r>
              <a:rPr lang="fr-FR" dirty="0" smtClean="0"/>
              <a:t>7</a:t>
            </a:r>
            <a:endParaRPr lang="es-ES" dirty="0"/>
          </a:p>
        </p:txBody>
      </p:sp>
    </p:spTree>
    <p:extLst>
      <p:ext uri="{BB962C8B-B14F-4D97-AF65-F5344CB8AC3E}">
        <p14:creationId xmlns:p14="http://schemas.microsoft.com/office/powerpoint/2010/main" val="19757956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7930" y="177692"/>
            <a:ext cx="9424070" cy="737649"/>
          </a:xfrm>
        </p:spPr>
        <p:txBody>
          <a:bodyPr>
            <a:normAutofit fontScale="90000"/>
          </a:bodyPr>
          <a:lstStyle/>
          <a:p>
            <a:pPr algn="ctr"/>
            <a:r>
              <a:rPr lang="fr-FR" sz="2400" b="1" dirty="0" smtClean="0">
                <a:solidFill>
                  <a:schemeClr val="bg2">
                    <a:lumMod val="50000"/>
                  </a:schemeClr>
                </a:solidFill>
                <a:latin typeface="+mn-lt"/>
                <a:ea typeface="+mn-ea"/>
                <a:cs typeface="+mn-cs"/>
              </a:rPr>
              <a:t>WP4: </a:t>
            </a:r>
            <a:r>
              <a:rPr lang="fr-FR" sz="2400" b="1" dirty="0" err="1" smtClean="0">
                <a:solidFill>
                  <a:schemeClr val="bg2">
                    <a:lumMod val="50000"/>
                  </a:schemeClr>
                </a:solidFill>
                <a:latin typeface="+mn-lt"/>
                <a:ea typeface="+mn-ea"/>
                <a:cs typeface="+mn-cs"/>
              </a:rPr>
              <a:t>Milestones</a:t>
            </a:r>
            <a:r>
              <a:rPr lang="fr-FR" sz="2400" b="1" dirty="0" smtClean="0">
                <a:solidFill>
                  <a:schemeClr val="bg2">
                    <a:lumMod val="50000"/>
                  </a:schemeClr>
                </a:solidFill>
                <a:latin typeface="+mn-lt"/>
                <a:ea typeface="+mn-ea"/>
                <a:cs typeface="+mn-cs"/>
              </a:rPr>
              <a:t> (M) and </a:t>
            </a:r>
            <a:r>
              <a:rPr lang="fr-FR" sz="2400" b="1" dirty="0" err="1" smtClean="0">
                <a:solidFill>
                  <a:schemeClr val="bg2">
                    <a:lumMod val="50000"/>
                  </a:schemeClr>
                </a:solidFill>
                <a:latin typeface="+mn-lt"/>
                <a:ea typeface="+mn-ea"/>
                <a:cs typeface="+mn-cs"/>
              </a:rPr>
              <a:t>deliverables</a:t>
            </a:r>
            <a:r>
              <a:rPr lang="fr-FR" sz="2400" b="1" dirty="0" smtClean="0">
                <a:solidFill>
                  <a:schemeClr val="bg2">
                    <a:lumMod val="50000"/>
                  </a:schemeClr>
                </a:solidFill>
                <a:latin typeface="+mn-lt"/>
                <a:ea typeface="+mn-ea"/>
                <a:cs typeface="+mn-cs"/>
              </a:rPr>
              <a:t> (D) (</a:t>
            </a:r>
            <a:r>
              <a:rPr lang="fr-FR" sz="2400" b="1" dirty="0" err="1" smtClean="0">
                <a:solidFill>
                  <a:schemeClr val="bg2">
                    <a:lumMod val="50000"/>
                  </a:schemeClr>
                </a:solidFill>
                <a:latin typeface="+mn-lt"/>
                <a:ea typeface="+mn-ea"/>
                <a:cs typeface="+mn-cs"/>
              </a:rPr>
              <a:t>reminder</a:t>
            </a:r>
            <a:r>
              <a:rPr lang="fr-FR" sz="2400" b="1" dirty="0" smtClean="0">
                <a:solidFill>
                  <a:schemeClr val="bg2">
                    <a:lumMod val="50000"/>
                  </a:schemeClr>
                </a:solidFill>
                <a:latin typeface="+mn-lt"/>
                <a:ea typeface="+mn-ea"/>
                <a:cs typeface="+mn-cs"/>
              </a:rPr>
              <a:t>)</a:t>
            </a:r>
            <a:endParaRPr lang="es-ES" sz="2400" b="1" dirty="0">
              <a:solidFill>
                <a:schemeClr val="bg2">
                  <a:lumMod val="50000"/>
                </a:schemeClr>
              </a:solidFill>
              <a:latin typeface="+mn-lt"/>
              <a:ea typeface="+mn-ea"/>
              <a:cs typeface="+mn-cs"/>
            </a:endParaRPr>
          </a:p>
        </p:txBody>
      </p:sp>
      <p:sp>
        <p:nvSpPr>
          <p:cNvPr id="6" name="Rectangle 5"/>
          <p:cNvSpPr/>
          <p:nvPr/>
        </p:nvSpPr>
        <p:spPr>
          <a:xfrm>
            <a:off x="465512" y="1305612"/>
            <a:ext cx="11449397" cy="3785652"/>
          </a:xfrm>
          <a:prstGeom prst="rect">
            <a:avLst/>
          </a:prstGeom>
        </p:spPr>
        <p:txBody>
          <a:bodyPr wrap="square">
            <a:spAutoFit/>
          </a:bodyPr>
          <a:lstStyle/>
          <a:p>
            <a:pPr marL="285750" indent="-285750">
              <a:buFont typeface="Arial" panose="020B0604020202020204" pitchFamily="34" charset="0"/>
              <a:buChar char="•"/>
            </a:pPr>
            <a:r>
              <a:rPr lang="fr-FR" sz="1600" dirty="0">
                <a:sym typeface="Wingdings" panose="05000000000000000000" pitchFamily="2" charset="2"/>
              </a:rPr>
              <a:t>2025</a:t>
            </a:r>
          </a:p>
          <a:p>
            <a:pPr marL="742950" lvl="1" indent="-285750">
              <a:buFont typeface="Arial" panose="020B0604020202020204" pitchFamily="34" charset="0"/>
              <a:buChar char="•"/>
            </a:pPr>
            <a:r>
              <a:rPr lang="en-US" sz="1600" dirty="0">
                <a:solidFill>
                  <a:srgbClr val="0070C0"/>
                </a:solidFill>
                <a:sym typeface="Wingdings" panose="05000000000000000000" pitchFamily="2" charset="2"/>
              </a:rPr>
              <a:t>M1</a:t>
            </a:r>
            <a:r>
              <a:rPr lang="en-US" sz="1600" dirty="0">
                <a:sym typeface="Wingdings" panose="05000000000000000000" pitchFamily="2" charset="2"/>
              </a:rPr>
              <a:t> Design report of FPC coupler: </a:t>
            </a:r>
            <a:r>
              <a:rPr lang="en-US" sz="1600" dirty="0">
                <a:solidFill>
                  <a:srgbClr val="0070C0"/>
                </a:solidFill>
                <a:sym typeface="Wingdings" panose="05000000000000000000" pitchFamily="2" charset="2"/>
              </a:rPr>
              <a:t>1st July 2025</a:t>
            </a:r>
          </a:p>
          <a:p>
            <a:pPr marL="742950" lvl="1" indent="-285750">
              <a:buFont typeface="Arial" panose="020B0604020202020204" pitchFamily="34" charset="0"/>
              <a:buChar char="•"/>
            </a:pPr>
            <a:r>
              <a:rPr lang="en-US" sz="1600" dirty="0">
                <a:solidFill>
                  <a:schemeClr val="accent6"/>
                </a:solidFill>
                <a:sym typeface="Wingdings" panose="05000000000000000000" pitchFamily="2" charset="2"/>
              </a:rPr>
              <a:t>M2</a:t>
            </a:r>
            <a:r>
              <a:rPr lang="en-US" sz="1600" dirty="0">
                <a:sym typeface="Wingdings" panose="05000000000000000000" pitchFamily="2" charset="2"/>
              </a:rPr>
              <a:t> Design report of HOM coupler: </a:t>
            </a:r>
            <a:r>
              <a:rPr lang="en-US" sz="1600" dirty="0">
                <a:solidFill>
                  <a:schemeClr val="accent6"/>
                </a:solidFill>
                <a:sym typeface="Wingdings" panose="05000000000000000000" pitchFamily="2" charset="2"/>
              </a:rPr>
              <a:t>1st September 2025</a:t>
            </a:r>
          </a:p>
          <a:p>
            <a:pPr marL="285750" indent="-285750">
              <a:buFont typeface="Arial" panose="020B0604020202020204" pitchFamily="34" charset="0"/>
              <a:buChar char="•"/>
            </a:pPr>
            <a:endParaRPr lang="en-US" sz="1600" dirty="0">
              <a:sym typeface="Wingdings" panose="05000000000000000000" pitchFamily="2" charset="2"/>
            </a:endParaRPr>
          </a:p>
          <a:p>
            <a:pPr marL="285750" indent="-285750">
              <a:buFont typeface="Arial" panose="020B0604020202020204" pitchFamily="34" charset="0"/>
              <a:buChar char="•"/>
            </a:pPr>
            <a:r>
              <a:rPr lang="en-US" sz="1600" dirty="0">
                <a:sym typeface="Wingdings" panose="05000000000000000000" pitchFamily="2" charset="2"/>
              </a:rPr>
              <a:t>2026</a:t>
            </a:r>
          </a:p>
          <a:p>
            <a:pPr marL="742950" lvl="1" indent="-285750">
              <a:buFont typeface="Arial" panose="020B0604020202020204" pitchFamily="34" charset="0"/>
              <a:buChar char="•"/>
            </a:pPr>
            <a:r>
              <a:rPr lang="en-US" sz="1600" dirty="0">
                <a:sym typeface="Wingdings" panose="05000000000000000000" pitchFamily="2" charset="2"/>
              </a:rPr>
              <a:t>M3 Intermediary general rapport : 1st February 2026</a:t>
            </a:r>
          </a:p>
          <a:p>
            <a:pPr marL="742950" lvl="1" indent="-285750">
              <a:buFont typeface="Arial" panose="020B0604020202020204" pitchFamily="34" charset="0"/>
              <a:buChar char="•"/>
            </a:pPr>
            <a:r>
              <a:rPr lang="en-US" sz="1600" dirty="0">
                <a:solidFill>
                  <a:schemeClr val="accent6"/>
                </a:solidFill>
                <a:sym typeface="Wingdings" panose="05000000000000000000" pitchFamily="2" charset="2"/>
              </a:rPr>
              <a:t>M4</a:t>
            </a:r>
            <a:r>
              <a:rPr lang="en-US" sz="1600" dirty="0">
                <a:sym typeface="Wingdings" panose="05000000000000000000" pitchFamily="2" charset="2"/>
              </a:rPr>
              <a:t> Engineering report of the fabrication of HOM couplers : </a:t>
            </a:r>
            <a:r>
              <a:rPr lang="en-US" sz="1600" dirty="0">
                <a:solidFill>
                  <a:schemeClr val="accent6"/>
                </a:solidFill>
                <a:sym typeface="Wingdings" panose="05000000000000000000" pitchFamily="2" charset="2"/>
              </a:rPr>
              <a:t>1st February 2026</a:t>
            </a:r>
          </a:p>
          <a:p>
            <a:pPr marL="742950" lvl="1" indent="-285750">
              <a:buFont typeface="Arial" panose="020B0604020202020204" pitchFamily="34" charset="0"/>
              <a:buChar char="•"/>
            </a:pPr>
            <a:r>
              <a:rPr lang="en-US" sz="1600" dirty="0">
                <a:solidFill>
                  <a:schemeClr val="accent6"/>
                </a:solidFill>
                <a:sym typeface="Wingdings" panose="05000000000000000000" pitchFamily="2" charset="2"/>
              </a:rPr>
              <a:t>M5</a:t>
            </a:r>
            <a:r>
              <a:rPr lang="en-US" sz="1600" dirty="0">
                <a:sym typeface="Wingdings" panose="05000000000000000000" pitchFamily="2" charset="2"/>
              </a:rPr>
              <a:t> Test report of HOM couplers: </a:t>
            </a:r>
            <a:r>
              <a:rPr lang="en-US" sz="1600" dirty="0">
                <a:solidFill>
                  <a:schemeClr val="accent6"/>
                </a:solidFill>
                <a:sym typeface="Wingdings" panose="05000000000000000000" pitchFamily="2" charset="2"/>
              </a:rPr>
              <a:t>1st June 2026</a:t>
            </a:r>
          </a:p>
          <a:p>
            <a:pPr marL="742950" lvl="1" indent="-285750">
              <a:buFont typeface="Arial" panose="020B0604020202020204" pitchFamily="34" charset="0"/>
              <a:buChar char="•"/>
            </a:pPr>
            <a:r>
              <a:rPr lang="en-US" sz="1600" dirty="0">
                <a:solidFill>
                  <a:srgbClr val="0070C0"/>
                </a:solidFill>
                <a:sym typeface="Wingdings" panose="05000000000000000000" pitchFamily="2" charset="2"/>
              </a:rPr>
              <a:t>M6</a:t>
            </a:r>
            <a:r>
              <a:rPr lang="en-US" sz="1600" dirty="0">
                <a:sym typeface="Wingdings" panose="05000000000000000000" pitchFamily="2" charset="2"/>
              </a:rPr>
              <a:t> Engineering report of the fabrication of FPCs :</a:t>
            </a:r>
            <a:r>
              <a:rPr lang="en-US" sz="1600" dirty="0">
                <a:solidFill>
                  <a:srgbClr val="0070C0"/>
                </a:solidFill>
                <a:sym typeface="Wingdings" panose="05000000000000000000" pitchFamily="2" charset="2"/>
              </a:rPr>
              <a:t>1st June 2026</a:t>
            </a:r>
          </a:p>
          <a:p>
            <a:pPr marL="742950" lvl="1" indent="-285750">
              <a:buFont typeface="Arial" panose="020B0604020202020204" pitchFamily="34" charset="0"/>
              <a:buChar char="•"/>
            </a:pPr>
            <a:r>
              <a:rPr lang="en-US" sz="1600" dirty="0">
                <a:solidFill>
                  <a:srgbClr val="0070C0"/>
                </a:solidFill>
                <a:sym typeface="Wingdings" panose="05000000000000000000" pitchFamily="2" charset="2"/>
              </a:rPr>
              <a:t>M7</a:t>
            </a:r>
            <a:r>
              <a:rPr lang="en-US" sz="1600" dirty="0">
                <a:sym typeface="Wingdings" panose="05000000000000000000" pitchFamily="2" charset="2"/>
              </a:rPr>
              <a:t> Test report of FPC couplers: </a:t>
            </a:r>
            <a:r>
              <a:rPr lang="en-US" sz="1600" dirty="0">
                <a:solidFill>
                  <a:srgbClr val="0070C0"/>
                </a:solidFill>
                <a:sym typeface="Wingdings" panose="05000000000000000000" pitchFamily="2" charset="2"/>
              </a:rPr>
              <a:t>1st December 2026</a:t>
            </a:r>
          </a:p>
          <a:p>
            <a:pPr marL="742950" lvl="1" indent="-285750">
              <a:buFont typeface="Arial" panose="020B0604020202020204" pitchFamily="34" charset="0"/>
              <a:buChar char="•"/>
            </a:pPr>
            <a:r>
              <a:rPr lang="en-US" sz="1600" b="1" i="1" u="sng" dirty="0">
                <a:solidFill>
                  <a:schemeClr val="accent6"/>
                </a:solidFill>
                <a:sym typeface="Wingdings" panose="05000000000000000000" pitchFamily="2" charset="2"/>
              </a:rPr>
              <a:t>D1</a:t>
            </a:r>
            <a:r>
              <a:rPr lang="en-US" sz="1600" b="1" i="1" dirty="0">
                <a:sym typeface="Wingdings" panose="05000000000000000000" pitchFamily="2" charset="2"/>
              </a:rPr>
              <a:t> HOM test </a:t>
            </a:r>
            <a:r>
              <a:rPr lang="en-US" sz="1600" b="1" i="1" dirty="0" smtClean="0">
                <a:sym typeface="Wingdings" panose="05000000000000000000" pitchFamily="2" charset="2"/>
              </a:rPr>
              <a:t>‘Report </a:t>
            </a:r>
            <a:r>
              <a:rPr lang="en-US" sz="1600" b="1" i="1" dirty="0">
                <a:sym typeface="Wingdings" panose="05000000000000000000" pitchFamily="2" charset="2"/>
              </a:rPr>
              <a:t>qualification HOM couplers on cavities at 300 K by </a:t>
            </a:r>
            <a:r>
              <a:rPr lang="en-US" sz="1600" b="1" i="1" dirty="0" smtClean="0">
                <a:sym typeface="Wingdings" panose="05000000000000000000" pitchFamily="2" charset="2"/>
              </a:rPr>
              <a:t>CNRS’ </a:t>
            </a:r>
            <a:r>
              <a:rPr lang="en-US" sz="1600" b="1" i="1" dirty="0">
                <a:sym typeface="Wingdings" panose="05000000000000000000" pitchFamily="2" charset="2"/>
              </a:rPr>
              <a:t>: </a:t>
            </a:r>
            <a:r>
              <a:rPr lang="en-US" sz="1600" b="1" i="1" dirty="0">
                <a:solidFill>
                  <a:schemeClr val="accent6"/>
                </a:solidFill>
                <a:sym typeface="Wingdings" panose="05000000000000000000" pitchFamily="2" charset="2"/>
              </a:rPr>
              <a:t>1st December 2026</a:t>
            </a:r>
          </a:p>
          <a:p>
            <a:pPr marL="742950" lvl="1" indent="-285750">
              <a:buFont typeface="Arial" panose="020B0604020202020204" pitchFamily="34" charset="0"/>
              <a:buChar char="•"/>
            </a:pPr>
            <a:endParaRPr lang="fr-FR" sz="1600" dirty="0">
              <a:sym typeface="Wingdings" panose="05000000000000000000" pitchFamily="2" charset="2"/>
            </a:endParaRPr>
          </a:p>
          <a:p>
            <a:pPr marL="285750" indent="-285750">
              <a:buFont typeface="Arial" panose="020B0604020202020204" pitchFamily="34" charset="0"/>
              <a:buChar char="•"/>
            </a:pPr>
            <a:r>
              <a:rPr lang="fr-FR" sz="1600" dirty="0">
                <a:sym typeface="Wingdings" panose="05000000000000000000" pitchFamily="2" charset="2"/>
              </a:rPr>
              <a:t>2027</a:t>
            </a:r>
          </a:p>
          <a:p>
            <a:pPr marL="742950" lvl="1" indent="-285750">
              <a:buFont typeface="Arial" panose="020B0604020202020204" pitchFamily="34" charset="0"/>
              <a:buChar char="•"/>
            </a:pPr>
            <a:r>
              <a:rPr lang="en-US" sz="1600" b="1" i="1" u="sng" dirty="0">
                <a:solidFill>
                  <a:srgbClr val="0070C0"/>
                </a:solidFill>
                <a:sym typeface="Wingdings" panose="05000000000000000000" pitchFamily="2" charset="2"/>
              </a:rPr>
              <a:t>D2</a:t>
            </a:r>
            <a:r>
              <a:rPr lang="en-US" sz="1600" b="1" i="1" dirty="0">
                <a:sym typeface="Wingdings" panose="05000000000000000000" pitchFamily="2" charset="2"/>
              </a:rPr>
              <a:t> RF coupler test </a:t>
            </a:r>
            <a:r>
              <a:rPr lang="en-US" sz="1600" b="1" i="1" dirty="0" smtClean="0">
                <a:sym typeface="Wingdings" panose="05000000000000000000" pitchFamily="2" charset="2"/>
              </a:rPr>
              <a:t>‘Report </a:t>
            </a:r>
            <a:r>
              <a:rPr lang="en-US" sz="1600" b="1" i="1" dirty="0">
                <a:sym typeface="Wingdings" panose="05000000000000000000" pitchFamily="2" charset="2"/>
              </a:rPr>
              <a:t>on RF test of </a:t>
            </a:r>
            <a:r>
              <a:rPr lang="en-US" sz="1600" b="1" i="1" dirty="0" smtClean="0">
                <a:sym typeface="Wingdings" panose="05000000000000000000" pitchFamily="2" charset="2"/>
              </a:rPr>
              <a:t>800MHz </a:t>
            </a:r>
            <a:r>
              <a:rPr lang="en-US" sz="1600" b="1" i="1" dirty="0">
                <a:sym typeface="Wingdings" panose="05000000000000000000" pitchFamily="2" charset="2"/>
              </a:rPr>
              <a:t>FPC at 50 kW by </a:t>
            </a:r>
            <a:r>
              <a:rPr lang="en-US" sz="1600" b="1" i="1" dirty="0" smtClean="0">
                <a:sym typeface="Wingdings" panose="05000000000000000000" pitchFamily="2" charset="2"/>
              </a:rPr>
              <a:t>CERN’ </a:t>
            </a:r>
            <a:r>
              <a:rPr lang="en-US" sz="1600" b="1" i="1" dirty="0">
                <a:sym typeface="Wingdings" panose="05000000000000000000" pitchFamily="2" charset="2"/>
              </a:rPr>
              <a:t>: </a:t>
            </a:r>
            <a:r>
              <a:rPr lang="en-US" sz="1600" b="1" i="1" dirty="0">
                <a:solidFill>
                  <a:srgbClr val="0070C0"/>
                </a:solidFill>
                <a:sym typeface="Wingdings" panose="05000000000000000000" pitchFamily="2" charset="2"/>
              </a:rPr>
              <a:t>1st June 2027</a:t>
            </a:r>
            <a:endParaRPr lang="fr-FR" sz="1600" b="1" i="1" dirty="0">
              <a:solidFill>
                <a:srgbClr val="0070C0"/>
              </a:solidFill>
              <a:sym typeface="Wingdings" panose="05000000000000000000" pitchFamily="2" charset="2"/>
            </a:endParaRPr>
          </a:p>
        </p:txBody>
      </p:sp>
      <p:pic>
        <p:nvPicPr>
          <p:cNvPr id="4"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39781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1417</TotalTime>
  <Words>1266</Words>
  <Application>Microsoft Office PowerPoint</Application>
  <PresentationFormat>Grand écran</PresentationFormat>
  <Paragraphs>156</Paragraphs>
  <Slides>10</Slides>
  <Notes>7</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Aptos</vt:lpstr>
      <vt:lpstr>Aptos Display</vt:lpstr>
      <vt:lpstr>Arial</vt:lpstr>
      <vt:lpstr>Calibri</vt:lpstr>
      <vt:lpstr>Wingdings</vt:lpstr>
      <vt:lpstr>Office Theme</vt:lpstr>
      <vt:lpstr>WP4 High-Order Mode dampers  and  Fundamental Power couplers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WP4: Milestones (M) and deliverables (D) (reminder)</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Yolanda Gomez Martinez</cp:lastModifiedBy>
  <cp:revision>178</cp:revision>
  <cp:lastPrinted>2024-10-17T07:51:16Z</cp:lastPrinted>
  <dcterms:created xsi:type="dcterms:W3CDTF">2024-02-23T11:31:04Z</dcterms:created>
  <dcterms:modified xsi:type="dcterms:W3CDTF">2025-01-10T10:44:30Z</dcterms:modified>
</cp:coreProperties>
</file>