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57" r:id="rId3"/>
    <p:sldId id="274" r:id="rId4"/>
    <p:sldId id="272" r:id="rId5"/>
    <p:sldId id="268" r:id="rId6"/>
    <p:sldId id="276" r:id="rId7"/>
    <p:sldId id="278" r:id="rId8"/>
    <p:sldId id="269" r:id="rId9"/>
    <p:sldId id="270" r:id="rId10"/>
    <p:sldId id="260" r:id="rId11"/>
    <p:sldId id="281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3" autoAdjust="0"/>
    <p:restoredTop sz="94694"/>
  </p:normalViewPr>
  <p:slideViewPr>
    <p:cSldViewPr snapToGrid="0">
      <p:cViewPr varScale="1">
        <p:scale>
          <a:sx n="82" d="100"/>
          <a:sy n="82" d="100"/>
        </p:scale>
        <p:origin x="84" y="5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AB9F-1E25-401D-9E77-3CA6720D25B2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ACFA-1F86-4A52-B03C-6A5CC8E4C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43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5AF0-5D52-4E25-8CF7-D1FA20758707}" type="datetime1">
              <a:rPr lang="fr-FR" smtClean="0"/>
              <a:t>10/01/2025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8FBD-0613-425F-809C-D1947F7285D6}" type="datetime1">
              <a:rPr lang="fr-FR" smtClean="0"/>
              <a:t>10/01/2025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628F-3B46-492B-B572-4738C8FC71E1}" type="datetime1">
              <a:rPr lang="fr-FR" smtClean="0"/>
              <a:t>10/01/2025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11AC-71B3-4E6F-BD36-77D52878D6B1}" type="datetime1">
              <a:rPr lang="fr-FR" smtClean="0"/>
              <a:t>10/01/2025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4E1B-3DB5-4161-B5A7-87B595CF4447}" type="datetime1">
              <a:rPr lang="fr-FR" smtClean="0"/>
              <a:t>10/01/2025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2789-9890-48D0-BF3C-5FF30DF9B95A}" type="datetime1">
              <a:rPr lang="fr-FR" smtClean="0"/>
              <a:t>10/01/2025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233-98C6-4539-8130-56D14D2F645A}" type="datetime1">
              <a:rPr lang="fr-FR" smtClean="0"/>
              <a:t>10/01/2025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8D4C-F6DA-4168-98B7-F67EB189595C}" type="datetime1">
              <a:rPr lang="fr-FR" smtClean="0"/>
              <a:t>10/01/2025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48FD-A1CC-4896-A9C3-78E1F51B82D7}" type="datetime1">
              <a:rPr lang="fr-FR" smtClean="0"/>
              <a:t>10/01/2025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2719-6981-494F-9272-AA46F4F8DD1D}" type="datetime1">
              <a:rPr lang="fr-FR" smtClean="0"/>
              <a:t>10/01/2025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2B91-BAA4-48DB-A55E-A0A94B1A01C3}" type="datetime1">
              <a:rPr lang="fr-FR" smtClean="0"/>
              <a:t>10/01/2025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463CD-01DA-466F-8AC8-6E754ADF3C9E}" type="datetime1">
              <a:rPr lang="fr-FR" smtClean="0"/>
              <a:t>10/01/2025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977F7-1EE6-DC7F-CD89-A20E9ED46829}"/>
              </a:ext>
            </a:extLst>
          </p:cNvPr>
          <p:cNvSpPr txBox="1"/>
          <p:nvPr/>
        </p:nvSpPr>
        <p:spPr>
          <a:xfrm>
            <a:off x="805758" y="2996355"/>
            <a:ext cx="105480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solidFill>
                  <a:srgbClr val="A4C137"/>
                </a:solidFill>
              </a:rPr>
              <a:t>WP</a:t>
            </a:r>
            <a:r>
              <a:rPr lang="fr-FR" sz="2400" b="1" dirty="0">
                <a:solidFill>
                  <a:srgbClr val="A4C137"/>
                </a:solidFill>
              </a:rPr>
              <a:t>6</a:t>
            </a:r>
            <a:r>
              <a:rPr lang="en-BE" sz="2400" b="1" dirty="0">
                <a:solidFill>
                  <a:srgbClr val="A4C137"/>
                </a:solidFill>
              </a:rPr>
              <a:t>: </a:t>
            </a:r>
            <a:r>
              <a:rPr lang="en-US" sz="2400" b="1" dirty="0">
                <a:solidFill>
                  <a:srgbClr val="A4C137"/>
                </a:solidFill>
              </a:rPr>
              <a:t>Integration into </a:t>
            </a:r>
            <a:r>
              <a:rPr lang="fr-FR" sz="2400" b="1" dirty="0">
                <a:solidFill>
                  <a:srgbClr val="A4C137"/>
                </a:solidFill>
              </a:rPr>
              <a:t>Accelerator and </a:t>
            </a:r>
            <a:r>
              <a:rPr lang="fr-FR" sz="2400" b="1" dirty="0" err="1">
                <a:solidFill>
                  <a:srgbClr val="A4C137"/>
                </a:solidFill>
              </a:rPr>
              <a:t>Collider</a:t>
            </a:r>
            <a:r>
              <a:rPr lang="fr-FR" sz="2400" b="1" dirty="0">
                <a:solidFill>
                  <a:srgbClr val="A4C137"/>
                </a:solidFill>
              </a:rPr>
              <a:t> </a:t>
            </a:r>
            <a:r>
              <a:rPr lang="fr-FR" sz="2400" b="1" dirty="0" smtClean="0">
                <a:solidFill>
                  <a:srgbClr val="A4C137"/>
                </a:solidFill>
              </a:rPr>
              <a:t>Ris</a:t>
            </a:r>
          </a:p>
          <a:p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Guillaume OLRY</a:t>
            </a:r>
          </a:p>
          <a:p>
            <a:r>
              <a:rPr lang="fr-FR" b="1" i="1" dirty="0" smtClean="0">
                <a:solidFill>
                  <a:schemeClr val="bg2">
                    <a:lumMod val="50000"/>
                  </a:schemeClr>
                </a:solidFill>
              </a:rPr>
              <a:t>On </a:t>
            </a:r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</a:rPr>
              <a:t>behalf</a:t>
            </a:r>
            <a:r>
              <a:rPr lang="fr-FR" b="1" i="1" dirty="0" smtClean="0">
                <a:solidFill>
                  <a:schemeClr val="bg2">
                    <a:lumMod val="50000"/>
                  </a:schemeClr>
                </a:solidFill>
              </a:rPr>
              <a:t> WP6 </a:t>
            </a:r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</a:rPr>
              <a:t>partners</a:t>
            </a:r>
            <a:endParaRPr lang="fr-F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A8780-B75B-60B4-D8EF-708302BA94C7}"/>
              </a:ext>
            </a:extLst>
          </p:cNvPr>
          <p:cNvSpPr txBox="1"/>
          <p:nvPr/>
        </p:nvSpPr>
        <p:spPr>
          <a:xfrm>
            <a:off x="4113249" y="345815"/>
            <a:ext cx="764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Innovate for Sustainable Accelerating Systems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latin typeface="Calibri"/>
              <a:ea typeface="ＭＳ Ｐゴシック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494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158758" y="315684"/>
            <a:ext cx="903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</a:t>
            </a:r>
            <a:r>
              <a:rPr lang="en-BE" sz="2400" b="1" dirty="0" smtClean="0">
                <a:solidFill>
                  <a:srgbClr val="002060"/>
                </a:solidFill>
              </a:rPr>
              <a:t> 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3521"/>
          <a:stretch/>
        </p:blipFill>
        <p:spPr>
          <a:xfrm>
            <a:off x="163286" y="1695706"/>
            <a:ext cx="11749510" cy="12228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9" y="3993449"/>
            <a:ext cx="10082553" cy="770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5591100"/>
            <a:ext cx="10373880" cy="59241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100028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Planning</a:t>
            </a:r>
            <a:endParaRPr lang="fr-FR" dirty="0" smtClean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63286" y="3390028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Milestones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504760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Deliverables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b="90021"/>
          <a:stretch/>
        </p:blipFill>
        <p:spPr>
          <a:xfrm>
            <a:off x="163286" y="1461948"/>
            <a:ext cx="11749510" cy="2443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10</a:t>
            </a:fld>
            <a:endParaRPr lang="en-BE"/>
          </a:p>
        </p:txBody>
      </p:sp>
      <p:cxnSp>
        <p:nvCxnSpPr>
          <p:cNvPr id="13" name="Connecteur droit 12"/>
          <p:cNvCxnSpPr/>
          <p:nvPr/>
        </p:nvCxnSpPr>
        <p:spPr>
          <a:xfrm>
            <a:off x="6626570" y="1828800"/>
            <a:ext cx="0" cy="1089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38041" y="117165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Jan 2025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210383" y="388679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August 2025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198604" y="417811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April 2026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167513" y="446737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January</a:t>
            </a:r>
            <a:r>
              <a:rPr lang="fr-FR" b="1" dirty="0" smtClean="0">
                <a:solidFill>
                  <a:srgbClr val="FF0000"/>
                </a:solidFill>
              </a:rPr>
              <a:t> 2027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Carré corné 19"/>
          <p:cNvSpPr/>
          <p:nvPr/>
        </p:nvSpPr>
        <p:spPr>
          <a:xfrm>
            <a:off x="326377" y="3843049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Carré corné 20"/>
          <p:cNvSpPr/>
          <p:nvPr/>
        </p:nvSpPr>
        <p:spPr>
          <a:xfrm>
            <a:off x="326378" y="4171232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2" name="Carré corné 21"/>
          <p:cNvSpPr/>
          <p:nvPr/>
        </p:nvSpPr>
        <p:spPr>
          <a:xfrm>
            <a:off x="334673" y="4463623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M6.3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9" y="2296664"/>
            <a:ext cx="11931742" cy="3856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158758" y="315684"/>
            <a:ext cx="903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</a:t>
            </a:r>
            <a:r>
              <a:rPr lang="en-BE" sz="2400" b="1" dirty="0" smtClean="0">
                <a:solidFill>
                  <a:srgbClr val="002060"/>
                </a:solidFill>
              </a:rPr>
              <a:t> 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1000283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Planning : to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updated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11</a:t>
            </a:fld>
            <a:endParaRPr lang="en-BE"/>
          </a:p>
        </p:txBody>
      </p:sp>
      <p:sp>
        <p:nvSpPr>
          <p:cNvPr id="17" name="Étoile à 5 branches 16"/>
          <p:cNvSpPr/>
          <p:nvPr/>
        </p:nvSpPr>
        <p:spPr>
          <a:xfrm>
            <a:off x="5391938" y="4979524"/>
            <a:ext cx="157162" cy="14287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arré corné 18"/>
          <p:cNvSpPr/>
          <p:nvPr/>
        </p:nvSpPr>
        <p:spPr>
          <a:xfrm>
            <a:off x="4762500" y="6042025"/>
            <a:ext cx="1419225" cy="587375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M6.1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expected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5470519" y="5130491"/>
            <a:ext cx="9525" cy="885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6356344" y="2499856"/>
            <a:ext cx="1571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arré corné 22"/>
          <p:cNvSpPr/>
          <p:nvPr/>
        </p:nvSpPr>
        <p:spPr>
          <a:xfrm>
            <a:off x="6111074" y="1779147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434925" y="2093472"/>
            <a:ext cx="0" cy="34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Étoile à 5 branches 28"/>
          <p:cNvSpPr/>
          <p:nvPr/>
        </p:nvSpPr>
        <p:spPr>
          <a:xfrm>
            <a:off x="8287538" y="3384754"/>
            <a:ext cx="157162" cy="14287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Carré corné 29"/>
          <p:cNvSpPr/>
          <p:nvPr/>
        </p:nvSpPr>
        <p:spPr>
          <a:xfrm>
            <a:off x="7656506" y="3945295"/>
            <a:ext cx="1419225" cy="587375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M6.2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expected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/>
          <p:cNvCxnSpPr>
            <a:stCxn id="30" idx="0"/>
          </p:cNvCxnSpPr>
          <p:nvPr/>
        </p:nvCxnSpPr>
        <p:spPr>
          <a:xfrm flipV="1">
            <a:off x="8366119" y="3535722"/>
            <a:ext cx="1" cy="409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Étoile à 5 branches 32"/>
          <p:cNvSpPr/>
          <p:nvPr/>
        </p:nvSpPr>
        <p:spPr>
          <a:xfrm>
            <a:off x="8527257" y="2483985"/>
            <a:ext cx="1571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arré corné 33"/>
          <p:cNvSpPr/>
          <p:nvPr/>
        </p:nvSpPr>
        <p:spPr>
          <a:xfrm>
            <a:off x="8281987" y="1763276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8605838" y="2077601"/>
            <a:ext cx="0" cy="34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Étoile à 5 branches 35"/>
          <p:cNvSpPr/>
          <p:nvPr/>
        </p:nvSpPr>
        <p:spPr>
          <a:xfrm>
            <a:off x="9403557" y="2493072"/>
            <a:ext cx="1571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Carré corné 36"/>
          <p:cNvSpPr/>
          <p:nvPr/>
        </p:nvSpPr>
        <p:spPr>
          <a:xfrm>
            <a:off x="9158287" y="1772363"/>
            <a:ext cx="657225" cy="314325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9482138" y="2086688"/>
            <a:ext cx="0" cy="34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Étoile à 5 branches 42"/>
          <p:cNvSpPr/>
          <p:nvPr/>
        </p:nvSpPr>
        <p:spPr>
          <a:xfrm>
            <a:off x="9182102" y="5678177"/>
            <a:ext cx="157162" cy="14287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Carré corné 43"/>
          <p:cNvSpPr/>
          <p:nvPr/>
        </p:nvSpPr>
        <p:spPr>
          <a:xfrm>
            <a:off x="8551070" y="6238718"/>
            <a:ext cx="1419225" cy="587375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M6.3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expected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45" name="Connecteur droit avec flèche 44"/>
          <p:cNvCxnSpPr>
            <a:stCxn id="44" idx="0"/>
          </p:cNvCxnSpPr>
          <p:nvPr/>
        </p:nvCxnSpPr>
        <p:spPr>
          <a:xfrm flipV="1">
            <a:off x="9260683" y="5829145"/>
            <a:ext cx="1" cy="409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741603" y="4591882"/>
            <a:ext cx="245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Delay: </a:t>
            </a:r>
            <a:r>
              <a:rPr lang="fr-FR" sz="1600" b="1" dirty="0" err="1" smtClean="0">
                <a:solidFill>
                  <a:srgbClr val="FF0000"/>
                </a:solidFill>
              </a:rPr>
              <a:t>assembly</a:t>
            </a:r>
            <a:r>
              <a:rPr lang="fr-FR" sz="1600" b="1" dirty="0" smtClean="0">
                <a:solidFill>
                  <a:srgbClr val="FF0000"/>
                </a:solidFill>
              </a:rPr>
              <a:t> in clean </a:t>
            </a:r>
            <a:r>
              <a:rPr lang="fr-FR" sz="1600" b="1" smtClean="0">
                <a:solidFill>
                  <a:srgbClr val="FF0000"/>
                </a:solidFill>
              </a:rPr>
              <a:t>room </a:t>
            </a:r>
            <a:r>
              <a:rPr lang="fr-FR" sz="1600" b="1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1600" b="1" smtClean="0">
                <a:solidFill>
                  <a:srgbClr val="FF0000"/>
                </a:solidFill>
              </a:rPr>
              <a:t>may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be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postponed</a:t>
            </a:r>
            <a:r>
              <a:rPr lang="fr-FR" sz="1600" b="1" dirty="0" smtClean="0">
                <a:solidFill>
                  <a:srgbClr val="FF0000"/>
                </a:solidFill>
              </a:rPr>
              <a:t> by 4 </a:t>
            </a:r>
            <a:r>
              <a:rPr lang="fr-FR" sz="1600" b="1" dirty="0" err="1" smtClean="0">
                <a:solidFill>
                  <a:srgbClr val="FF0000"/>
                </a:solidFill>
              </a:rPr>
              <a:t>months</a:t>
            </a:r>
            <a:r>
              <a:rPr lang="fr-FR" sz="1600" b="1" dirty="0" smtClean="0">
                <a:solidFill>
                  <a:srgbClr val="FF0000"/>
                </a:solidFill>
              </a:rPr>
              <a:t>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584" y="4771882"/>
            <a:ext cx="821036" cy="8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20272" y="315684"/>
            <a:ext cx="86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6.1 Coordination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324857"/>
            <a:ext cx="687125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General coordination: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Deputy</a:t>
            </a:r>
            <a:r>
              <a:rPr lang="fr-FR" sz="1600" dirty="0" smtClean="0"/>
              <a:t>: Arnaud Madur (</a:t>
            </a:r>
            <a:r>
              <a:rPr lang="fr-FR" sz="1600" dirty="0" err="1" smtClean="0"/>
              <a:t>Thanks</a:t>
            </a:r>
            <a:r>
              <a:rPr lang="fr-FR" sz="1600" dirty="0" smtClean="0"/>
              <a:t>!)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Last meeting on </a:t>
            </a:r>
            <a:r>
              <a:rPr lang="fr-FR" sz="1600" dirty="0" err="1" smtClean="0"/>
              <a:t>Dec</a:t>
            </a:r>
            <a:r>
              <a:rPr lang="fr-FR" sz="1600" dirty="0" smtClean="0"/>
              <a:t> </a:t>
            </a:r>
            <a:r>
              <a:rPr lang="fr-FR" sz="1600" dirty="0" smtClean="0"/>
              <a:t>12th.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Next</a:t>
            </a:r>
            <a:r>
              <a:rPr lang="fr-FR" sz="1600" dirty="0" smtClean="0"/>
              <a:t> meeting on Jan 14th.</a:t>
            </a:r>
            <a:endParaRPr lang="fr-FR" sz="1600" dirty="0" smtClean="0"/>
          </a:p>
          <a:p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ym typeface="Wingdings" panose="05000000000000000000" pitchFamily="2" charset="2"/>
              </a:rPr>
              <a:t>Sharing of </a:t>
            </a:r>
            <a:r>
              <a:rPr lang="fr-FR" sz="1600" dirty="0" err="1" smtClean="0">
                <a:sym typeface="Wingdings" panose="05000000000000000000" pitchFamily="2" charset="2"/>
              </a:rPr>
              <a:t>latest</a:t>
            </a:r>
            <a:r>
              <a:rPr lang="fr-FR" sz="1600" dirty="0" smtClean="0">
                <a:sym typeface="Wingdings" panose="05000000000000000000" pitchFamily="2" charset="2"/>
              </a:rPr>
              <a:t> news about the PERLE </a:t>
            </a:r>
            <a:r>
              <a:rPr lang="fr-FR" sz="1600" dirty="0" err="1" smtClean="0">
                <a:sym typeface="Wingdings" panose="05000000000000000000" pitchFamily="2" charset="2"/>
              </a:rPr>
              <a:t>project</a:t>
            </a:r>
            <a:r>
              <a:rPr lang="fr-FR" sz="1600" dirty="0" smtClean="0">
                <a:sym typeface="Wingdings" panose="05000000000000000000" pitchFamily="2" charset="2"/>
              </a:rPr>
              <a:t>:</a:t>
            </a: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*INJECTOR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DC gun installation </a:t>
            </a:r>
            <a:r>
              <a:rPr lang="fr-FR" sz="1600" dirty="0" err="1">
                <a:sym typeface="Wingdings" panose="05000000000000000000" pitchFamily="2" charset="2"/>
              </a:rPr>
              <a:t>is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progressing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very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well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fr-FR" sz="1600" dirty="0" smtClean="0">
                <a:sym typeface="Wingdings" panose="05000000000000000000" pitchFamily="2" charset="2"/>
              </a:rPr>
              <a:t>Design of the </a:t>
            </a:r>
            <a:r>
              <a:rPr lang="fr-FR" sz="1600" dirty="0" err="1" smtClean="0">
                <a:sym typeface="Wingdings" panose="05000000000000000000" pitchFamily="2" charset="2"/>
              </a:rPr>
              <a:t>buncher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cavity</a:t>
            </a:r>
            <a:r>
              <a:rPr lang="fr-FR" sz="1600" dirty="0" smtClean="0">
                <a:sym typeface="Wingdings" panose="05000000000000000000" pitchFamily="2" charset="2"/>
              </a:rPr>
              <a:t> and the booster cryomodule: in progress</a:t>
            </a: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fr-FR" sz="1600" dirty="0" err="1" smtClean="0"/>
              <a:t>June</a:t>
            </a:r>
            <a:r>
              <a:rPr lang="fr-FR" sz="1600" dirty="0" smtClean="0"/>
              <a:t> </a:t>
            </a:r>
            <a:r>
              <a:rPr lang="fr-FR" sz="1600" dirty="0"/>
              <a:t>2024: </a:t>
            </a:r>
            <a:r>
              <a:rPr lang="fr-FR" sz="1600" dirty="0" err="1"/>
              <a:t>additional</a:t>
            </a:r>
            <a:r>
              <a:rPr lang="fr-FR" sz="1600" dirty="0"/>
              <a:t> </a:t>
            </a:r>
            <a:r>
              <a:rPr lang="fr-FR" sz="1600" dirty="0" err="1"/>
              <a:t>fundings</a:t>
            </a:r>
            <a:r>
              <a:rPr lang="fr-FR" sz="1600" dirty="0"/>
              <a:t> </a:t>
            </a:r>
            <a:r>
              <a:rPr lang="fr-FR" sz="1600" dirty="0" err="1"/>
              <a:t>through</a:t>
            </a:r>
            <a:r>
              <a:rPr lang="fr-FR" sz="1600" dirty="0"/>
              <a:t> CNRS « Projet à risques »: 3M€ over 4 </a:t>
            </a:r>
            <a:r>
              <a:rPr lang="fr-FR" sz="1600" dirty="0" err="1"/>
              <a:t>years</a:t>
            </a:r>
            <a:r>
              <a:rPr lang="fr-FR" sz="1600" dirty="0"/>
              <a:t> (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err="1">
                <a:sym typeface="Wingdings" panose="05000000000000000000" pitchFamily="2" charset="2"/>
              </a:rPr>
              <a:t>Oct</a:t>
            </a:r>
            <a:r>
              <a:rPr lang="fr-FR" sz="1600" dirty="0">
                <a:sym typeface="Wingdings" panose="05000000000000000000" pitchFamily="2" charset="2"/>
              </a:rPr>
              <a:t> 2028)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a GO/NOGO phase (1M€, 18 </a:t>
            </a:r>
            <a:r>
              <a:rPr lang="fr-FR" sz="1600" dirty="0" err="1"/>
              <a:t>months</a:t>
            </a:r>
            <a:r>
              <a:rPr lang="fr-FR" sz="1600" dirty="0" smtClean="0"/>
              <a:t>).</a:t>
            </a:r>
          </a:p>
          <a:p>
            <a:pPr marL="742950" lvl="1" indent="-285750">
              <a:buFontTx/>
              <a:buChar char="-"/>
            </a:pPr>
            <a:endParaRPr lang="fr-FR" sz="1600" dirty="0"/>
          </a:p>
          <a:p>
            <a:pPr marL="742950" lvl="1" indent="-285750">
              <a:buFontTx/>
              <a:buChar char="-"/>
            </a:pP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endParaRPr 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2</a:t>
            </a:fld>
            <a:endParaRPr lang="en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08" y="777349"/>
            <a:ext cx="5163823" cy="26620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437" y="3542094"/>
            <a:ext cx="5116163" cy="27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753155" y="126564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PERLE @ IJCLAB in the igloo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8" y="746911"/>
            <a:ext cx="10052307" cy="6111089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8845236" y="1086416"/>
            <a:ext cx="316871" cy="715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214592" y="717084"/>
            <a:ext cx="156324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RF sources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753886" y="5665736"/>
            <a:ext cx="1425390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Cryoplant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7535510" y="4019739"/>
            <a:ext cx="250470" cy="167129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39126" y="261802"/>
            <a:ext cx="913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fr-FR" sz="2400" b="1" dirty="0">
                <a:solidFill>
                  <a:srgbClr val="002060"/>
                </a:solidFill>
              </a:rPr>
              <a:t>6 – </a:t>
            </a:r>
            <a:r>
              <a:rPr lang="fr-FR" sz="2400" b="1" dirty="0" err="1">
                <a:solidFill>
                  <a:srgbClr val="002060"/>
                </a:solidFill>
              </a:rPr>
              <a:t>task</a:t>
            </a:r>
            <a:r>
              <a:rPr lang="fr-FR" sz="2400" b="1" dirty="0">
                <a:solidFill>
                  <a:srgbClr val="002060"/>
                </a:solidFill>
              </a:rPr>
              <a:t> 6.2 </a:t>
            </a:r>
            <a:r>
              <a:rPr lang="fr-FR" sz="2400" b="1" dirty="0" err="1">
                <a:solidFill>
                  <a:srgbClr val="002060"/>
                </a:solidFill>
              </a:rPr>
              <a:t>Retrofitting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FRTs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4</a:t>
            </a:fld>
            <a:endParaRPr lang="en-BE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368836" y="1544359"/>
            <a:ext cx="11425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altLang="fr-FR" sz="1600" dirty="0" err="1" smtClean="0"/>
              <a:t>PostDoc</a:t>
            </a:r>
            <a:r>
              <a:rPr lang="fr-FR" altLang="fr-FR" sz="1600" dirty="0" smtClean="0"/>
              <a:t> has </a:t>
            </a:r>
            <a:r>
              <a:rPr lang="fr-FR" altLang="fr-FR" sz="1600" dirty="0" err="1"/>
              <a:t>now</a:t>
            </a:r>
            <a:r>
              <a:rPr lang="fr-FR" altLang="fr-FR" sz="1600" dirty="0"/>
              <a:t> </a:t>
            </a:r>
            <a:r>
              <a:rPr lang="fr-FR" altLang="fr-FR" sz="1600" dirty="0" err="1"/>
              <a:t>started</a:t>
            </a:r>
            <a:r>
              <a:rPr lang="fr-FR" altLang="fr-FR" sz="1600" dirty="0"/>
              <a:t> (</a:t>
            </a:r>
            <a:r>
              <a:rPr lang="fr-FR" altLang="fr-FR" sz="1600" dirty="0" err="1"/>
              <a:t>Oct</a:t>
            </a:r>
            <a:r>
              <a:rPr lang="fr-FR" altLang="fr-FR" sz="1600" dirty="0"/>
              <a:t> 24) and </a:t>
            </a:r>
            <a:r>
              <a:rPr lang="fr-FR" altLang="fr-FR" sz="1600" dirty="0" err="1"/>
              <a:t>is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starting</a:t>
            </a:r>
            <a:r>
              <a:rPr lang="fr-FR" altLang="fr-FR" sz="1600" dirty="0"/>
              <a:t> to </a:t>
            </a:r>
            <a:r>
              <a:rPr lang="fr-FR" altLang="fr-FR" sz="1600" dirty="0" err="1"/>
              <a:t>get</a:t>
            </a:r>
            <a:r>
              <a:rPr lang="fr-FR" altLang="fr-FR" sz="1600" dirty="0"/>
              <a:t> to grips </a:t>
            </a:r>
            <a:r>
              <a:rPr lang="fr-FR" altLang="fr-FR" sz="1600" dirty="0" err="1"/>
              <a:t>with</a:t>
            </a:r>
            <a:r>
              <a:rPr lang="fr-FR" altLang="fr-FR" sz="1600" dirty="0"/>
              <a:t> FRT </a:t>
            </a:r>
            <a:r>
              <a:rPr lang="fr-FR" altLang="fr-FR" sz="1600" dirty="0" err="1"/>
              <a:t>equivalent</a:t>
            </a:r>
            <a:r>
              <a:rPr lang="fr-FR" altLang="fr-FR" sz="1600" dirty="0"/>
              <a:t> circuits, and </a:t>
            </a:r>
            <a:r>
              <a:rPr lang="fr-FR" altLang="fr-FR" sz="1600" dirty="0" err="1"/>
              <a:t>calculating</a:t>
            </a:r>
            <a:r>
              <a:rPr lang="fr-FR" altLang="fr-FR" sz="1600" dirty="0"/>
              <a:t> power </a:t>
            </a:r>
            <a:r>
              <a:rPr lang="fr-FR" altLang="fr-FR" sz="1600" dirty="0" err="1"/>
              <a:t>losses</a:t>
            </a:r>
            <a:r>
              <a:rPr lang="fr-FR" altLang="fr-FR" sz="1600" dirty="0"/>
              <a:t> and </a:t>
            </a:r>
            <a:r>
              <a:rPr lang="fr-FR" altLang="fr-FR" sz="1600" dirty="0" err="1"/>
              <a:t>tuning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range</a:t>
            </a:r>
          </a:p>
          <a:p>
            <a:r>
              <a:rPr lang="fr-FR" altLang="fr-FR" sz="1600" dirty="0" smtClean="0">
                <a:sym typeface="Wingdings" panose="05000000000000000000" pitchFamily="2" charset="2"/>
              </a:rPr>
              <a:t> </a:t>
            </a:r>
            <a:r>
              <a:rPr lang="fr-FR" altLang="fr-FR" sz="1600" dirty="0" smtClean="0"/>
              <a:t>first </a:t>
            </a:r>
            <a:r>
              <a:rPr lang="fr-FR" altLang="fr-FR" sz="1600" dirty="0" err="1"/>
              <a:t>develop</a:t>
            </a:r>
            <a:r>
              <a:rPr lang="fr-FR" altLang="fr-FR" sz="1600" dirty="0"/>
              <a:t> an FRT </a:t>
            </a:r>
            <a:r>
              <a:rPr lang="fr-FR" altLang="fr-FR" sz="1600" dirty="0" err="1"/>
              <a:t>resonator</a:t>
            </a:r>
            <a:r>
              <a:rPr lang="fr-FR" altLang="fr-FR" sz="1600" dirty="0"/>
              <a:t> </a:t>
            </a:r>
            <a:r>
              <a:rPr lang="fr-FR" altLang="fr-FR" sz="1600" dirty="0" err="1"/>
              <a:t>suitable</a:t>
            </a:r>
            <a:r>
              <a:rPr lang="fr-FR" altLang="fr-FR" sz="1600" dirty="0"/>
              <a:t> for PERLE/UK-light source, and </a:t>
            </a:r>
            <a:r>
              <a:rPr lang="fr-FR" altLang="fr-FR" sz="1600" dirty="0" err="1"/>
              <a:t>then</a:t>
            </a:r>
            <a:r>
              <a:rPr lang="fr-FR" altLang="fr-FR" sz="1600" dirty="0"/>
              <a:t> to look at </a:t>
            </a:r>
            <a:r>
              <a:rPr lang="fr-FR" altLang="fr-FR" sz="1600" dirty="0" err="1"/>
              <a:t>integrating</a:t>
            </a:r>
            <a:r>
              <a:rPr lang="fr-FR" altLang="fr-FR" sz="1600" dirty="0"/>
              <a:t> </a:t>
            </a:r>
            <a:r>
              <a:rPr lang="fr-FR" altLang="fr-FR" sz="1600" dirty="0" err="1"/>
              <a:t>it</a:t>
            </a:r>
            <a:r>
              <a:rPr lang="fr-FR" altLang="fr-FR" sz="1600" dirty="0"/>
              <a:t> </a:t>
            </a:r>
            <a:r>
              <a:rPr lang="fr-FR" altLang="fr-FR" sz="1600" dirty="0" err="1"/>
              <a:t>into</a:t>
            </a:r>
            <a:r>
              <a:rPr lang="fr-FR" altLang="fr-FR" sz="1600" dirty="0"/>
              <a:t> a coaxial HOM coupler </a:t>
            </a:r>
            <a:r>
              <a:rPr lang="fr-FR" altLang="fr-FR" sz="1600" dirty="0" err="1" smtClean="0"/>
              <a:t>around</a:t>
            </a:r>
            <a:r>
              <a:rPr lang="fr-FR" altLang="fr-FR" sz="1600" dirty="0" smtClean="0"/>
              <a:t> M6</a:t>
            </a: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altLang="fr-FR" sz="1600" dirty="0"/>
              <a:t>A PhD </a:t>
            </a:r>
            <a:r>
              <a:rPr lang="fr-FR" altLang="fr-FR" sz="1600" dirty="0" err="1"/>
              <a:t>student</a:t>
            </a:r>
            <a:r>
              <a:rPr lang="fr-FR" altLang="fr-FR" sz="1600" dirty="0"/>
              <a:t> has </a:t>
            </a:r>
            <a:r>
              <a:rPr lang="fr-FR" altLang="fr-FR" sz="1600" dirty="0" err="1"/>
              <a:t>also</a:t>
            </a:r>
            <a:r>
              <a:rPr lang="fr-FR" altLang="fr-FR" sz="1600" dirty="0"/>
              <a:t> </a:t>
            </a:r>
            <a:r>
              <a:rPr lang="fr-FR" altLang="fr-FR" sz="1600" dirty="0" err="1"/>
              <a:t>started</a:t>
            </a:r>
            <a:r>
              <a:rPr lang="fr-FR" altLang="fr-FR" sz="1600" dirty="0"/>
              <a:t> </a:t>
            </a:r>
            <a:r>
              <a:rPr lang="fr-FR" altLang="fr-FR" sz="1600" dirty="0" err="1"/>
              <a:t>working</a:t>
            </a:r>
            <a:r>
              <a:rPr lang="fr-FR" altLang="fr-FR" sz="1600" dirty="0"/>
              <a:t> on FRT for UK-XFEL </a:t>
            </a:r>
            <a:r>
              <a:rPr lang="fr-FR" altLang="fr-FR" sz="1600" dirty="0" err="1"/>
              <a:t>who</a:t>
            </a:r>
            <a:r>
              <a:rPr lang="fr-FR" altLang="fr-FR" sz="1600" dirty="0"/>
              <a:t> </a:t>
            </a:r>
            <a:r>
              <a:rPr lang="fr-FR" altLang="fr-FR" sz="1600" dirty="0" err="1"/>
              <a:t>will</a:t>
            </a:r>
            <a:r>
              <a:rPr lang="fr-FR" altLang="fr-FR" sz="1600" dirty="0"/>
              <a:t> </a:t>
            </a:r>
            <a:r>
              <a:rPr lang="fr-FR" altLang="fr-FR" sz="1600" dirty="0" err="1"/>
              <a:t>work</a:t>
            </a:r>
            <a:r>
              <a:rPr lang="fr-FR" altLang="fr-FR" sz="1600" dirty="0"/>
              <a:t> in </a:t>
            </a:r>
            <a:r>
              <a:rPr lang="fr-FR" altLang="fr-FR" sz="1600" dirty="0" err="1"/>
              <a:t>synergy</a:t>
            </a:r>
            <a:r>
              <a:rPr lang="fr-FR" altLang="fr-FR" sz="1600" dirty="0"/>
              <a:t> </a:t>
            </a:r>
            <a:r>
              <a:rPr lang="fr-FR" altLang="fr-FR" sz="1600" dirty="0" err="1"/>
              <a:t>with</a:t>
            </a:r>
            <a:r>
              <a:rPr lang="fr-FR" altLang="fr-FR" sz="1600" dirty="0"/>
              <a:t> the PDRA </a:t>
            </a:r>
            <a:r>
              <a:rPr lang="fr-FR" altLang="fr-FR" sz="1600" dirty="0" err="1"/>
              <a:t>working</a:t>
            </a:r>
            <a:r>
              <a:rPr lang="fr-FR" altLang="fr-FR" sz="1600" dirty="0"/>
              <a:t> on ISAS</a:t>
            </a:r>
            <a:endParaRPr lang="fr-FR" sz="1600" dirty="0"/>
          </a:p>
          <a:p>
            <a:pPr marL="742950" lvl="1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ym typeface="Wingdings" panose="05000000000000000000" pitchFamily="2" charset="2"/>
              </a:rPr>
              <a:t>Meeting to </a:t>
            </a:r>
            <a:r>
              <a:rPr lang="fr-FR" sz="1600" dirty="0" err="1" smtClean="0">
                <a:sym typeface="Wingdings" panose="05000000000000000000" pitchFamily="2" charset="2"/>
              </a:rPr>
              <a:t>be</a:t>
            </a:r>
            <a:r>
              <a:rPr lang="fr-FR" sz="1600" dirty="0" smtClean="0">
                <a:sym typeface="Wingdings" panose="05000000000000000000" pitchFamily="2" charset="2"/>
              </a:rPr>
              <a:t> set up </a:t>
            </a:r>
            <a:r>
              <a:rPr lang="fr-FR" sz="1600" dirty="0" err="1" smtClean="0">
                <a:sym typeface="Wingdings" panose="05000000000000000000" pitchFamily="2" charset="2"/>
              </a:rPr>
              <a:t>soon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with</a:t>
            </a:r>
            <a:r>
              <a:rPr lang="fr-FR" sz="1600" smtClean="0">
                <a:sym typeface="Wingdings" panose="05000000000000000000" pitchFamily="2" charset="2"/>
              </a:rPr>
              <a:t> HZB and CERN ( WP1)</a:t>
            </a:r>
            <a:endParaRPr lang="fr-FR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fr-FR" sz="1600" dirty="0" smtClean="0">
              <a:sym typeface="Wingdings" panose="05000000000000000000" pitchFamily="2" charset="2"/>
            </a:endParaRPr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6244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6" y="327790"/>
            <a:ext cx="902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6.3 </a:t>
            </a:r>
            <a:r>
              <a:rPr lang="en-US" sz="2400" b="1" dirty="0">
                <a:solidFill>
                  <a:srgbClr val="002060"/>
                </a:solidFill>
              </a:rPr>
              <a:t>Adapt the existing ESS </a:t>
            </a:r>
            <a:r>
              <a:rPr lang="en-US" sz="2400" b="1" dirty="0" smtClean="0">
                <a:solidFill>
                  <a:srgbClr val="002060"/>
                </a:solidFill>
              </a:rPr>
              <a:t>cryomodule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5" y="1036034"/>
            <a:ext cx="1186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Modifications of the existing ESS </a:t>
            </a:r>
            <a:r>
              <a:rPr lang="en-US" b="1" dirty="0" smtClean="0"/>
              <a:t>cryomodule &amp; Integration </a:t>
            </a:r>
            <a:r>
              <a:rPr lang="en-US" b="1" dirty="0"/>
              <a:t>of the HOM couplers and </a:t>
            </a:r>
            <a:r>
              <a:rPr lang="en-US" b="1" dirty="0" smtClean="0"/>
              <a:t>FPC </a:t>
            </a:r>
            <a:r>
              <a:rPr lang="fr-FR" b="1" dirty="0" smtClean="0"/>
              <a:t>(</a:t>
            </a:r>
            <a:r>
              <a:rPr lang="fr-FR" b="1" dirty="0" err="1"/>
              <a:t>Sebastien</a:t>
            </a:r>
            <a:r>
              <a:rPr lang="fr-FR" b="1" dirty="0"/>
              <a:t> BLIVET/ Gilles OLIVIER)</a:t>
            </a:r>
          </a:p>
          <a:p>
            <a:r>
              <a:rPr lang="en-US" b="1" dirty="0" smtClean="0"/>
              <a:t> </a:t>
            </a:r>
            <a:r>
              <a:rPr lang="fr-FR" dirty="0"/>
              <a:t>	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5</a:t>
            </a:fld>
            <a:endParaRPr lang="en-BE" dirty="0"/>
          </a:p>
        </p:txBody>
      </p:sp>
      <p:pic>
        <p:nvPicPr>
          <p:cNvPr id="19" name="Image 18"/>
          <p:cNvPicPr/>
          <p:nvPr/>
        </p:nvPicPr>
        <p:blipFill rotWithShape="1">
          <a:blip r:embed="rId3"/>
          <a:srcRect l="10848" t="3676"/>
          <a:stretch/>
        </p:blipFill>
        <p:spPr bwMode="auto">
          <a:xfrm>
            <a:off x="5992548" y="1959364"/>
            <a:ext cx="6500390" cy="4150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3452" y="20118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RF </a:t>
            </a:r>
            <a:r>
              <a:rPr lang="fr-FR" dirty="0" err="1" smtClean="0"/>
              <a:t>couplers</a:t>
            </a:r>
            <a:r>
              <a:rPr lang="fr-FR" dirty="0" smtClean="0"/>
              <a:t>: </a:t>
            </a:r>
            <a:r>
              <a:rPr lang="fr-FR" dirty="0" err="1" smtClean="0"/>
              <a:t>disk</a:t>
            </a:r>
            <a:r>
              <a:rPr lang="fr-FR" dirty="0" smtClean="0"/>
              <a:t> type </a:t>
            </a:r>
            <a:r>
              <a:rPr lang="fr-FR" dirty="0" err="1" smtClean="0"/>
              <a:t>only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modified</a:t>
            </a:r>
            <a:r>
              <a:rPr lang="fr-FR" dirty="0" smtClean="0"/>
              <a:t> and new parts) + ESS double-</a:t>
            </a:r>
            <a:r>
              <a:rPr lang="fr-FR" dirty="0" err="1" smtClean="0"/>
              <a:t>wall</a:t>
            </a:r>
            <a:r>
              <a:rPr lang="fr-FR" dirty="0" smtClean="0"/>
              <a:t>-tubes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" b="4075"/>
          <a:stretch/>
        </p:blipFill>
        <p:spPr>
          <a:xfrm>
            <a:off x="1248683" y="2981928"/>
            <a:ext cx="3221161" cy="3556984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>
            <a:off x="3167406" y="2580238"/>
            <a:ext cx="1302438" cy="1276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865830" y="2580238"/>
            <a:ext cx="1321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031932" y="2592863"/>
            <a:ext cx="1679581" cy="5224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100404" y="2580238"/>
            <a:ext cx="1222218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2344848" y="2619197"/>
            <a:ext cx="144855" cy="207955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489703" y="4698749"/>
            <a:ext cx="760491" cy="92345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729065" y="3016360"/>
            <a:ext cx="261966" cy="37788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2227736" y="5731885"/>
            <a:ext cx="1294061" cy="98959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40" name="Connecteur droit avec flèche 39"/>
          <p:cNvCxnSpPr>
            <a:endCxn id="39" idx="1"/>
          </p:cNvCxnSpPr>
          <p:nvPr/>
        </p:nvCxnSpPr>
        <p:spPr>
          <a:xfrm>
            <a:off x="586825" y="2628964"/>
            <a:ext cx="1640911" cy="35977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261856" y="2854080"/>
            <a:ext cx="1321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61444" y="2589128"/>
            <a:ext cx="1222218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6" y="327790"/>
            <a:ext cx="902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6.3 </a:t>
            </a:r>
            <a:r>
              <a:rPr lang="en-US" sz="2400" b="1" dirty="0">
                <a:solidFill>
                  <a:srgbClr val="002060"/>
                </a:solidFill>
              </a:rPr>
              <a:t>Adapt the existing ESS </a:t>
            </a:r>
            <a:r>
              <a:rPr lang="en-US" sz="2400" b="1" dirty="0" smtClean="0">
                <a:solidFill>
                  <a:srgbClr val="002060"/>
                </a:solidFill>
              </a:rPr>
              <a:t>cryomodule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949183"/>
            <a:ext cx="7360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Magnetic shielding </a:t>
            </a:r>
            <a:r>
              <a:rPr lang="fr-FR" b="1" dirty="0" smtClean="0"/>
              <a:t>(Patricia Duchesne)</a:t>
            </a:r>
            <a:endParaRPr lang="fr-FR" b="1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Requirement: Residual B field &lt; 1mG</a:t>
            </a:r>
          </a:p>
          <a:p>
            <a:r>
              <a:rPr lang="fr-FR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 double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mandatory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 </a:t>
            </a:r>
            <a:r>
              <a:rPr lang="fr-FR" dirty="0" err="1" smtClean="0"/>
              <a:t>mG</a:t>
            </a:r>
            <a:r>
              <a:rPr lang="fr-FR" dirty="0" smtClean="0"/>
              <a:t> on the </a:t>
            </a:r>
            <a:r>
              <a:rPr lang="fr-FR" dirty="0" err="1" smtClean="0"/>
              <a:t>cavity</a:t>
            </a:r>
            <a:r>
              <a:rPr lang="fr-FR" dirty="0" smtClean="0"/>
              <a:t> surface. Design/</a:t>
            </a:r>
            <a:r>
              <a:rPr lang="fr-FR" dirty="0" err="1" smtClean="0"/>
              <a:t>calculation</a:t>
            </a:r>
            <a:r>
              <a:rPr lang="fr-FR" dirty="0" smtClean="0"/>
              <a:t> on </a:t>
            </a:r>
            <a:r>
              <a:rPr lang="fr-FR" dirty="0" err="1" smtClean="0"/>
              <a:t>going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2mm </a:t>
            </a:r>
            <a:r>
              <a:rPr lang="fr-FR" dirty="0" err="1" smtClean="0"/>
              <a:t>thick</a:t>
            </a:r>
            <a:r>
              <a:rPr lang="fr-FR" dirty="0" smtClean="0"/>
              <a:t> µ </a:t>
            </a:r>
            <a:r>
              <a:rPr lang="fr-FR" dirty="0" err="1" smtClean="0"/>
              <a:t>metal</a:t>
            </a:r>
            <a:r>
              <a:rPr lang="fr-FR" dirty="0" smtClean="0"/>
              <a:t> + 2mm </a:t>
            </a:r>
            <a:r>
              <a:rPr lang="fr-FR" dirty="0" err="1" smtClean="0"/>
              <a:t>thick</a:t>
            </a:r>
            <a:r>
              <a:rPr lang="fr-FR" dirty="0" smtClean="0"/>
              <a:t> </a:t>
            </a:r>
            <a:r>
              <a:rPr lang="fr-FR" dirty="0" err="1" smtClean="0"/>
              <a:t>Cryophy</a:t>
            </a:r>
            <a:endParaRPr lang="en-US" dirty="0" smtClean="0"/>
          </a:p>
        </p:txBody>
      </p:sp>
      <p:pic>
        <p:nvPicPr>
          <p:cNvPr id="13" name="Image 12"/>
          <p:cNvPicPr/>
          <p:nvPr/>
        </p:nvPicPr>
        <p:blipFill rotWithShape="1">
          <a:blip r:embed="rId3"/>
          <a:srcRect l="26780" t="9938"/>
          <a:stretch/>
        </p:blipFill>
        <p:spPr bwMode="auto">
          <a:xfrm>
            <a:off x="814812" y="3228700"/>
            <a:ext cx="5029011" cy="3436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84321" y="4908189"/>
            <a:ext cx="2756619" cy="175698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43357" y="484000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Cryophy</a:t>
            </a:r>
            <a:r>
              <a:rPr lang="fr-FR" dirty="0" smtClean="0"/>
              <a:t> @ 2K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95882" y="3282947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 </a:t>
            </a:r>
            <a:r>
              <a:rPr lang="fr-FR" dirty="0" err="1" smtClean="0"/>
              <a:t>metal</a:t>
            </a:r>
            <a:r>
              <a:rPr lang="fr-FR" dirty="0" smtClean="0"/>
              <a:t> @ ~300K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spaceframe</a:t>
            </a:r>
            <a:r>
              <a:rPr lang="fr-FR" dirty="0" smtClean="0"/>
              <a:t> </a:t>
            </a:r>
            <a:r>
              <a:rPr lang="fr-FR" dirty="0" err="1" smtClean="0"/>
              <a:t>Temp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F417BD0-FB2C-4841-B19C-F4E407FD9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429" y="983573"/>
            <a:ext cx="4172407" cy="2287994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C8093A3-9901-49A8-9104-5C9B4AF72C38}"/>
              </a:ext>
            </a:extLst>
          </p:cNvPr>
          <p:cNvCxnSpPr>
            <a:cxnSpLocks/>
          </p:cNvCxnSpPr>
          <p:nvPr/>
        </p:nvCxnSpPr>
        <p:spPr>
          <a:xfrm>
            <a:off x="11069848" y="1294494"/>
            <a:ext cx="0" cy="57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C969777-E677-46B6-85D6-06E82E6B76DF}"/>
              </a:ext>
            </a:extLst>
          </p:cNvPr>
          <p:cNvSpPr txBox="1"/>
          <p:nvPr/>
        </p:nvSpPr>
        <p:spPr>
          <a:xfrm>
            <a:off x="11069848" y="1109736"/>
            <a:ext cx="9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433 </a:t>
            </a:r>
            <a:r>
              <a:rPr lang="fr-FR" dirty="0" err="1"/>
              <a:t>mG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0E1EA9-5E2D-4990-8FC0-7B2E30AFE623}"/>
              </a:ext>
            </a:extLst>
          </p:cNvPr>
          <p:cNvSpPr txBox="1"/>
          <p:nvPr/>
        </p:nvSpPr>
        <p:spPr>
          <a:xfrm>
            <a:off x="3850612" y="5209339"/>
            <a:ext cx="135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µ=30000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E0E1EA9-5E2D-4990-8FC0-7B2E30AFE623}"/>
              </a:ext>
            </a:extLst>
          </p:cNvPr>
          <p:cNvSpPr txBox="1"/>
          <p:nvPr/>
        </p:nvSpPr>
        <p:spPr>
          <a:xfrm>
            <a:off x="995882" y="3923821"/>
            <a:ext cx="135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µ=30000</a:t>
            </a:r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951C39E8-BF96-48FD-A082-6BAA92857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59126"/>
              </p:ext>
            </p:extLst>
          </p:nvPr>
        </p:nvGraphicFramePr>
        <p:xfrm>
          <a:off x="7523429" y="5482130"/>
          <a:ext cx="3998260" cy="10987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9565">
                  <a:extLst>
                    <a:ext uri="{9D8B030D-6E8A-4147-A177-3AD203B41FA5}">
                      <a16:colId xmlns:a16="http://schemas.microsoft.com/office/drawing/2014/main" val="429473769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813220916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1834856812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41815691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 Min (</a:t>
                      </a:r>
                      <a:r>
                        <a:rPr lang="fr-FR" sz="1100" u="none" strike="noStrike" dirty="0" err="1">
                          <a:effectLst/>
                        </a:rPr>
                        <a:t>mG</a:t>
                      </a:r>
                      <a:r>
                        <a:rPr lang="fr-FR" sz="1100" u="none" strike="noStrike" dirty="0">
                          <a:effectLst/>
                        </a:rPr>
                        <a:t>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 Max (</a:t>
                      </a:r>
                      <a:r>
                        <a:rPr lang="fr-FR" sz="1100" u="none" strike="noStrike" dirty="0" err="1">
                          <a:effectLst/>
                        </a:rPr>
                        <a:t>mG</a:t>
                      </a:r>
                      <a:r>
                        <a:rPr lang="fr-FR" sz="1100" u="none" strike="noStrike" dirty="0">
                          <a:effectLst/>
                        </a:rPr>
                        <a:t>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7864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Endcell1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0.83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Côté bas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84160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Endcell2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5818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Middlecell1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0.95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9561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Middlecell2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5131747"/>
                  </a:ext>
                </a:extLst>
              </a:tr>
              <a:tr h="1843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Middlecell3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0.3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2697655"/>
                  </a:ext>
                </a:extLst>
              </a:tr>
            </a:tbl>
          </a:graphicData>
        </a:graphic>
      </p:graphicFrame>
      <p:pic>
        <p:nvPicPr>
          <p:cNvPr id="36" name="Image 35">
            <a:extLst>
              <a:ext uri="{FF2B5EF4-FFF2-40B4-BE49-F238E27FC236}">
                <a16:creationId xmlns:a16="http://schemas.microsoft.com/office/drawing/2014/main" id="{A9530B6C-7E60-49F9-96BF-9B6507787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868" y="3912981"/>
            <a:ext cx="3673528" cy="14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400" b="1" dirty="0" smtClean="0">
                <a:solidFill>
                  <a:srgbClr val="002060"/>
                </a:solidFill>
              </a:rPr>
              <a:t>components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194911"/>
            <a:ext cx="1194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Cavities</a:t>
            </a:r>
            <a:endParaRPr lang="fr-FR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 smtClean="0"/>
              <a:t>Niobium material</a:t>
            </a:r>
            <a:r>
              <a:rPr lang="en-US" b="1" dirty="0"/>
              <a:t> (Akira Miyazaki)</a:t>
            </a:r>
            <a:r>
              <a:rPr lang="en-US" dirty="0"/>
              <a:t>: </a:t>
            </a:r>
            <a:r>
              <a:rPr lang="en-US" dirty="0" smtClean="0"/>
              <a:t>Ordered. Delivery expected in March 25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 smtClean="0"/>
              <a:t>Cavities (Akira Miyazaki)</a:t>
            </a:r>
            <a:r>
              <a:rPr lang="en-US" dirty="0" smtClean="0"/>
              <a:t>: Offers received on Dec 19</a:t>
            </a:r>
            <a:r>
              <a:rPr lang="en-US" baseline="30000" dirty="0" smtClean="0"/>
              <a:t>th</a:t>
            </a:r>
            <a:r>
              <a:rPr lang="en-US" dirty="0" smtClean="0"/>
              <a:t>. Analysis is on-going</a:t>
            </a:r>
            <a:r>
              <a:rPr lang="en-US" dirty="0"/>
              <a:t>... IJCLAB will enter into negotiation </a:t>
            </a:r>
            <a:r>
              <a:rPr lang="en-US" dirty="0" smtClean="0"/>
              <a:t>phase. Delivery for cavities expected end of 2026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estimated delay of about 4 months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w.r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to initial planning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7</a:t>
            </a:fld>
            <a:endParaRPr lang="en-BE"/>
          </a:p>
        </p:txBody>
      </p:sp>
      <p:pic>
        <p:nvPicPr>
          <p:cNvPr id="7" name="図 1" descr="製品, ロック, テーブル, 飛行機 が含まれている画像&#10;&#10;自動的に生成された説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" y="2812843"/>
            <a:ext cx="2898140" cy="1828165"/>
          </a:xfrm>
          <a:prstGeom prst="rect">
            <a:avLst/>
          </a:prstGeom>
        </p:spPr>
      </p:pic>
      <p:pic>
        <p:nvPicPr>
          <p:cNvPr id="8" name="図 2" descr="テーブル, 吊るす が含まれている画像&#10;&#10;自動的に生成された説明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70" y="2812842"/>
            <a:ext cx="2758440" cy="1828165"/>
          </a:xfrm>
          <a:prstGeom prst="rect">
            <a:avLst/>
          </a:prstGeom>
        </p:spPr>
      </p:pic>
      <p:pic>
        <p:nvPicPr>
          <p:cNvPr id="9" name="図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" y="4696330"/>
            <a:ext cx="2947035" cy="1796415"/>
          </a:xfrm>
          <a:prstGeom prst="rect">
            <a:avLst/>
          </a:prstGeom>
        </p:spPr>
      </p:pic>
      <p:pic>
        <p:nvPicPr>
          <p:cNvPr id="10" name="図 8" descr="ダイアグラム&#10;&#10;自動的に生成された説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40" y="4702044"/>
            <a:ext cx="2706370" cy="178498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6371908" y="2779460"/>
            <a:ext cx="5525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1-cell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bare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cavity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Qty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: 1):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Prototype for the 5-cell </a:t>
            </a:r>
            <a:r>
              <a:rPr lang="en-US" dirty="0" err="1" smtClean="0"/>
              <a:t>cav</a:t>
            </a:r>
            <a:r>
              <a:rPr lang="en-US" dirty="0" smtClean="0"/>
              <a:t> fabrication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Tested @ IJCLAB. Go/</a:t>
            </a:r>
            <a:r>
              <a:rPr lang="en-US" dirty="0" err="1" smtClean="0"/>
              <a:t>NoGo</a:t>
            </a:r>
            <a:r>
              <a:rPr lang="en-US" dirty="0" smtClean="0"/>
              <a:t> for the 5cell cavity preparation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6448426" y="4994371"/>
            <a:ext cx="574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5-cell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jacketed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cavities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Qty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x4):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sym typeface="Wingdings" panose="05000000000000000000" pitchFamily="2" charset="2"/>
              </a:rPr>
              <a:t>Jacketed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sym typeface="Wingdings" panose="05000000000000000000" pitchFamily="2" charset="2"/>
              </a:rPr>
              <a:t>Tested</a:t>
            </a:r>
            <a:r>
              <a:rPr lang="fr-FR" dirty="0">
                <a:sym typeface="Wingdings" panose="05000000000000000000" pitchFamily="2" charset="2"/>
              </a:rPr>
              <a:t> @ INFN </a:t>
            </a:r>
            <a:r>
              <a:rPr lang="fr-FR" dirty="0" err="1" smtClean="0">
                <a:sym typeface="Wingdings" panose="05000000000000000000" pitchFamily="2" charset="2"/>
              </a:rPr>
              <a:t>Lasa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72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400" b="1" dirty="0" smtClean="0">
                <a:solidFill>
                  <a:srgbClr val="002060"/>
                </a:solidFill>
              </a:rPr>
              <a:t>components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7" y="1551029"/>
            <a:ext cx="1181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Tuning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systems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Adaptation if the Tuning systems used for the Myrrha Spoke cavities.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Not critical. Purchase order planned in 2026.</a:t>
            </a:r>
            <a:endParaRPr lang="en-US" dirty="0"/>
          </a:p>
          <a:p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HOM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linked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to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WP4)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2 Hook and 2 probe type will be used (no DQW)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Thermal </a:t>
            </a:r>
            <a:r>
              <a:rPr lang="en-US" dirty="0"/>
              <a:t>calculations </a:t>
            </a:r>
            <a:r>
              <a:rPr lang="en-US" dirty="0" smtClean="0"/>
              <a:t>by </a:t>
            </a:r>
            <a:r>
              <a:rPr lang="en-US" dirty="0"/>
              <a:t>Patricia </a:t>
            </a:r>
            <a:r>
              <a:rPr lang="en-US" dirty="0" smtClean="0"/>
              <a:t>Duchesne to be completed by mid-January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Mechanical design including cooling to be completed mid-January and transmitted to WP4 (CERN)</a:t>
            </a:r>
            <a:endParaRPr lang="en-US" dirty="0"/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Question: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In WP4: post-doc position on HOM </a:t>
            </a:r>
            <a:r>
              <a:rPr lang="fr-FR" b="1" dirty="0" err="1" smtClean="0">
                <a:solidFill>
                  <a:srgbClr val="FF0000"/>
                </a:solidFill>
              </a:rPr>
              <a:t>studies</a:t>
            </a:r>
            <a:r>
              <a:rPr lang="fr-FR" b="1" dirty="0" smtClean="0">
                <a:solidFill>
                  <a:srgbClr val="FF0000"/>
                </a:solidFill>
              </a:rPr>
              <a:t>. </a:t>
            </a:r>
            <a:r>
              <a:rPr lang="fr-FR" b="1" dirty="0" err="1" smtClean="0">
                <a:solidFill>
                  <a:srgbClr val="FF0000"/>
                </a:solidFill>
              </a:rPr>
              <a:t>Still</a:t>
            </a:r>
            <a:r>
              <a:rPr lang="fr-FR" b="1" dirty="0" smtClean="0">
                <a:solidFill>
                  <a:srgbClr val="FF0000"/>
                </a:solidFill>
              </a:rPr>
              <a:t> relevant?</a:t>
            </a:r>
            <a:endParaRPr lang="fr-FR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Absorbers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(Akira Miyazaki)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PhD @IJCLAB on this topic. Discussions on going with a candidate. 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Action</a:t>
            </a:r>
            <a:r>
              <a:rPr lang="fr-FR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Start </a:t>
            </a:r>
            <a:r>
              <a:rPr lang="fr-FR" b="1" dirty="0">
                <a:solidFill>
                  <a:srgbClr val="FF0000"/>
                </a:solidFill>
              </a:rPr>
              <a:t>the design of the </a:t>
            </a:r>
            <a:r>
              <a:rPr lang="fr-FR" b="1" dirty="0" err="1">
                <a:solidFill>
                  <a:srgbClr val="FF0000"/>
                </a:solidFill>
              </a:rPr>
              <a:t>absorbers</a:t>
            </a:r>
            <a:r>
              <a:rPr lang="fr-FR" b="1" dirty="0" smtClean="0">
                <a:solidFill>
                  <a:srgbClr val="FF0000"/>
                </a:solidFill>
              </a:rPr>
              <a:t>! </a:t>
            </a:r>
            <a:r>
              <a:rPr lang="fr-FR" b="1" dirty="0" err="1" smtClean="0">
                <a:solidFill>
                  <a:srgbClr val="FF0000"/>
                </a:solidFill>
              </a:rPr>
              <a:t>Could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done</a:t>
            </a:r>
            <a:r>
              <a:rPr lang="fr-FR" b="1" dirty="0" smtClean="0">
                <a:solidFill>
                  <a:srgbClr val="FF0000"/>
                </a:solidFill>
              </a:rPr>
              <a:t> by the post-doc </a:t>
            </a:r>
            <a:r>
              <a:rPr lang="fr-FR" b="1" dirty="0" err="1" smtClean="0">
                <a:solidFill>
                  <a:srgbClr val="FF0000"/>
                </a:solidFill>
              </a:rPr>
              <a:t>who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was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supposed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</a:rPr>
              <a:t>work</a:t>
            </a:r>
            <a:r>
              <a:rPr lang="fr-FR" b="1" dirty="0" smtClean="0">
                <a:solidFill>
                  <a:srgbClr val="FF0000"/>
                </a:solidFill>
              </a:rPr>
              <a:t> on HOM?</a:t>
            </a:r>
            <a:endParaRPr lang="fr-FR" b="1" dirty="0">
              <a:solidFill>
                <a:srgbClr val="FF0000"/>
              </a:solidFill>
            </a:endParaRPr>
          </a:p>
          <a:p>
            <a:endParaRPr lang="en-US" b="1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58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6.5: Assembly and test of adapted </a:t>
            </a:r>
            <a:r>
              <a:rPr lang="en-US" sz="2400" b="1" dirty="0" smtClean="0">
                <a:solidFill>
                  <a:srgbClr val="002060"/>
                </a:solidFill>
              </a:rPr>
              <a:t>cryomodule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324452"/>
            <a:ext cx="1181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b="1" dirty="0">
                <a:solidFill>
                  <a:schemeClr val="bg2">
                    <a:lumMod val="50000"/>
                  </a:schemeClr>
                </a:solidFill>
              </a:rPr>
              <a:t>tatus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/>
              <a:t>Clean room assembly of the cavity string and cryostating </a:t>
            </a:r>
            <a:r>
              <a:rPr lang="en-US" b="1" dirty="0" smtClean="0"/>
              <a:t>phase.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started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• Preparation of the test </a:t>
            </a:r>
            <a:r>
              <a:rPr lang="en-US" b="1" dirty="0" smtClean="0"/>
              <a:t>stand @ Lund.</a:t>
            </a:r>
          </a:p>
          <a:p>
            <a:r>
              <a:rPr lang="en-US" dirty="0" smtClean="0"/>
              <a:t>Internal discussion @ IJCLAB started on Heat Exchanger. Heat exchanger in the CM not compatible with the PERLE </a:t>
            </a:r>
            <a:r>
              <a:rPr lang="en-US" dirty="0" err="1" smtClean="0"/>
              <a:t>Cryo</a:t>
            </a:r>
            <a:r>
              <a:rPr lang="en-US" dirty="0" smtClean="0"/>
              <a:t> distribution (2K produced in the 2K box)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but mandatory for the test @ Lund. Heat Exchanger must be removed when the CM goes back to IJCLAB. Not a technical showstopper. Analysis of impact on the planning to be done.</a:t>
            </a:r>
            <a:endParaRPr lang="en-US" dirty="0"/>
          </a:p>
          <a:p>
            <a:r>
              <a:rPr lang="en-US" b="1" dirty="0" smtClean="0"/>
              <a:t>• </a:t>
            </a:r>
            <a:r>
              <a:rPr lang="en-US" b="1" dirty="0"/>
              <a:t>Cryogenic and RF test of the cryomodule</a:t>
            </a:r>
            <a:r>
              <a:rPr lang="en-US" b="1" dirty="0" smtClean="0"/>
              <a:t>.</a:t>
            </a:r>
          </a:p>
          <a:p>
            <a:endParaRPr lang="en-US" sz="16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9</a:t>
            </a:fld>
            <a:endParaRPr lang="en-BE"/>
          </a:p>
        </p:txBody>
      </p:sp>
      <p:sp>
        <p:nvSpPr>
          <p:cNvPr id="3" name="Rectangle 2"/>
          <p:cNvSpPr/>
          <p:nvPr/>
        </p:nvSpPr>
        <p:spPr>
          <a:xfrm>
            <a:off x="163286" y="4052092"/>
            <a:ext cx="6167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fr-FR" b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Cryogenics</a:t>
            </a:r>
            <a:r>
              <a:rPr lang="fr-FR" b="1" dirty="0">
                <a:solidFill>
                  <a:srgbClr val="FFC000"/>
                </a:solidFill>
                <a:sym typeface="Wingdings" panose="05000000000000000000" pitchFamily="2" charset="2"/>
              </a:rPr>
              <a:t>: </a:t>
            </a:r>
            <a:r>
              <a:rPr lang="fr-FR" b="1" dirty="0" err="1">
                <a:solidFill>
                  <a:srgbClr val="FFC000"/>
                </a:solidFill>
                <a:sym typeface="Wingdings" panose="05000000000000000000" pitchFamily="2" charset="2"/>
              </a:rPr>
              <a:t>ongoing</a:t>
            </a:r>
            <a:r>
              <a:rPr lang="fr-FR" b="1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C000"/>
                </a:solidFill>
                <a:sym typeface="Wingdings" panose="05000000000000000000" pitchFamily="2" charset="2"/>
              </a:rPr>
              <a:t>analysis</a:t>
            </a:r>
            <a:r>
              <a:rPr lang="fr-FR" b="1" dirty="0">
                <a:solidFill>
                  <a:srgbClr val="FFC000"/>
                </a:solidFill>
                <a:sym typeface="Wingdings" panose="05000000000000000000" pitchFamily="2" charset="2"/>
              </a:rPr>
              <a:t> of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smtClean="0">
                <a:solidFill>
                  <a:srgbClr val="FFC000"/>
                </a:solidFill>
              </a:rPr>
              <a:t>the interfaces, </a:t>
            </a:r>
            <a:r>
              <a:rPr lang="fr-FR" b="1" dirty="0" err="1" smtClean="0">
                <a:solidFill>
                  <a:srgbClr val="FFC000"/>
                </a:solidFill>
              </a:rPr>
              <a:t>especially</a:t>
            </a:r>
            <a:r>
              <a:rPr lang="fr-FR" b="1" dirty="0" smtClean="0">
                <a:solidFill>
                  <a:srgbClr val="FFC000"/>
                </a:solidFill>
              </a:rPr>
              <a:t> the cryomodule-to-valve box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smtClean="0">
                <a:solidFill>
                  <a:srgbClr val="FFC000"/>
                </a:solidFill>
              </a:rPr>
              <a:t>connexion. </a:t>
            </a:r>
          </a:p>
          <a:p>
            <a:endParaRPr lang="fr-FR" b="1" dirty="0" smtClean="0">
              <a:solidFill>
                <a:srgbClr val="FFC000"/>
              </a:solidFill>
            </a:endParaRPr>
          </a:p>
          <a:p>
            <a:r>
              <a:rPr lang="fr-FR" b="1" dirty="0" smtClean="0">
                <a:solidFill>
                  <a:srgbClr val="00B050"/>
                </a:solidFill>
              </a:rPr>
              <a:t>RF connexions (</a:t>
            </a:r>
            <a:r>
              <a:rPr lang="fr-FR" b="1" dirty="0" err="1" smtClean="0">
                <a:solidFill>
                  <a:srgbClr val="00B050"/>
                </a:solidFill>
              </a:rPr>
              <a:t>waveguides</a:t>
            </a:r>
            <a:r>
              <a:rPr lang="fr-FR" b="1" dirty="0" smtClean="0">
                <a:solidFill>
                  <a:srgbClr val="00B050"/>
                </a:solidFill>
              </a:rPr>
              <a:t>-to-</a:t>
            </a:r>
            <a:r>
              <a:rPr lang="fr-FR" b="1" dirty="0" err="1" smtClean="0">
                <a:solidFill>
                  <a:srgbClr val="00B050"/>
                </a:solidFill>
              </a:rPr>
              <a:t>couplers</a:t>
            </a:r>
            <a:r>
              <a:rPr lang="fr-FR" b="1" dirty="0" smtClean="0">
                <a:solidFill>
                  <a:srgbClr val="00B050"/>
                </a:solidFill>
              </a:rPr>
              <a:t>): to </a:t>
            </a:r>
            <a:r>
              <a:rPr lang="fr-FR" b="1" dirty="0" err="1" smtClean="0">
                <a:solidFill>
                  <a:srgbClr val="00B050"/>
                </a:solidFill>
              </a:rPr>
              <a:t>be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identical</a:t>
            </a:r>
            <a:r>
              <a:rPr lang="fr-FR" b="1" dirty="0" smtClean="0">
                <a:solidFill>
                  <a:srgbClr val="00B050"/>
                </a:solidFill>
              </a:rPr>
              <a:t> as the </a:t>
            </a:r>
            <a:r>
              <a:rPr lang="fr-FR" b="1" dirty="0" err="1" smtClean="0">
                <a:solidFill>
                  <a:srgbClr val="00B050"/>
                </a:solidFill>
              </a:rPr>
              <a:t>ones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used</a:t>
            </a:r>
            <a:r>
              <a:rPr lang="fr-FR" b="1" dirty="0" smtClean="0">
                <a:solidFill>
                  <a:srgbClr val="00B050"/>
                </a:solidFill>
              </a:rPr>
              <a:t> at Lund</a:t>
            </a:r>
            <a:endParaRPr lang="fr-FR" b="1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567905" y="3936571"/>
            <a:ext cx="5624095" cy="2921429"/>
            <a:chOff x="6355532" y="3711920"/>
            <a:chExt cx="5624095" cy="2921429"/>
          </a:xfrm>
        </p:grpSpPr>
        <p:pic>
          <p:nvPicPr>
            <p:cNvPr id="7" name="Image 6"/>
            <p:cNvPicPr/>
            <p:nvPr/>
          </p:nvPicPr>
          <p:blipFill rotWithShape="1">
            <a:blip r:embed="rId3"/>
            <a:srcRect t="10680"/>
            <a:stretch/>
          </p:blipFill>
          <p:spPr>
            <a:xfrm>
              <a:off x="6355532" y="3711920"/>
              <a:ext cx="5386811" cy="291925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0400349" y="4427606"/>
              <a:ext cx="1579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/>
                <a:t>iSAS</a:t>
              </a:r>
              <a:r>
                <a:rPr lang="fr-FR" sz="1200" b="1" dirty="0" smtClean="0"/>
                <a:t> Cryomodule</a:t>
              </a:r>
              <a:endParaRPr lang="fr-FR" sz="12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982200" y="6356350"/>
              <a:ext cx="1393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PERLE Booster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59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8288</TotalTime>
  <Words>758</Words>
  <Application>Microsoft Office PowerPoint</Application>
  <PresentationFormat>Grand écran</PresentationFormat>
  <Paragraphs>143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ＭＳ Ｐゴシック</vt:lpstr>
      <vt:lpstr>Aptos</vt:lpstr>
      <vt:lpstr>Aptos Display</vt:lpstr>
      <vt:lpstr>Arial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OLRY Guillaume</cp:lastModifiedBy>
  <cp:revision>199</cp:revision>
  <dcterms:created xsi:type="dcterms:W3CDTF">2024-02-23T11:31:04Z</dcterms:created>
  <dcterms:modified xsi:type="dcterms:W3CDTF">2025-01-10T10:09:35Z</dcterms:modified>
</cp:coreProperties>
</file>