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9"/>
  </p:notesMasterIdLst>
  <p:sldIdLst>
    <p:sldId id="277" r:id="rId3"/>
    <p:sldId id="273" r:id="rId4"/>
    <p:sldId id="280" r:id="rId5"/>
    <p:sldId id="275" r:id="rId6"/>
    <p:sldId id="292" r:id="rId7"/>
    <p:sldId id="290" r:id="rId8"/>
    <p:sldId id="291" r:id="rId9"/>
    <p:sldId id="2335" r:id="rId10"/>
    <p:sldId id="281" r:id="rId11"/>
    <p:sldId id="2336" r:id="rId12"/>
    <p:sldId id="2338" r:id="rId13"/>
    <p:sldId id="2334" r:id="rId14"/>
    <p:sldId id="2333" r:id="rId15"/>
    <p:sldId id="278" r:id="rId16"/>
    <p:sldId id="2337" r:id="rId17"/>
    <p:sldId id="276" r:id="rId18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137"/>
    <a:srgbClr val="5B6B1F"/>
    <a:srgbClr val="E0E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73" d="100"/>
          <a:sy n="73" d="100"/>
        </p:scale>
        <p:origin x="3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0AC9C-3F87-427E-AE51-BBF82BC2DD7F}" type="datetimeFigureOut">
              <a:rPr lang="fr-FR" smtClean="0"/>
              <a:t>09/01/2025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68781-0196-4F7E-91AA-22A72E360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053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85D5280-092C-C84C-8991-23FCB0CEF041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013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07F07-5018-B520-783B-FE0457BCD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C53577-5D47-3462-F508-230E0253F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8CF65-E206-3105-4673-F1388562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01/09/2025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07C72-387F-907B-1702-431F21C0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FC383-9E28-9304-354E-F80FB06F5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2898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D793C-A8B3-F264-6E40-84278DCA4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39B46-D290-3902-DD95-AA1FB158F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55E12-F97D-3D20-4013-D3B2FE30D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01/09/2025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874DB-5421-9EDD-37D6-425B69833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3B1D9-3620-1F4F-9C12-E5D29B3B1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651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E89427-BD9A-4F90-8507-D5461D4AF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9B218D-F119-D88B-04E0-282E532EA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7B9E0-E1C5-E090-5BF8-E23ECA443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01/09/2025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248BD-AC9E-EF27-8724-4A261C549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BBEFC-60B4-A86B-4F5D-EE50B6706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14535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8F2AFF-2372-1749-A35F-89620D319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B3BEA88-87C6-B043-A4E8-89DFCBB82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360F0E-BA64-9548-B340-FCD00823E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B735-4CD4-D249-9033-982A9A9D19C4}" type="datetime1">
              <a:rPr lang="fr-FR" smtClean="0"/>
              <a:t>09/01/2025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AC2B82-8429-F34F-B324-37C95528F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3A5E87-D0DA-E94E-B7F8-8074B5710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3BC-9C05-DF49-BCB6-5FC6BBCA51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051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551E99-6A04-A040-847E-017D48A7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EDE79F-D942-CE43-BC80-FC8642FDC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0444FC3-DC6B-8D46-A84D-7875996FF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31A05-701B-9143-8EE2-AD1E0089060E}" type="datetime1">
              <a:rPr lang="fr-FR" smtClean="0"/>
              <a:t>09/01/2025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CC99F3C-8C8F-6949-A788-50832ABD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6DDEE06-FCE7-1D4C-82AD-ED904E42D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3BC-9C05-DF49-BCB6-5FC6BBCA5112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3B8968-9C8B-7B4F-B23A-1B1C9C8339D7}"/>
              </a:ext>
            </a:extLst>
          </p:cNvPr>
          <p:cNvSpPr/>
          <p:nvPr userDrawn="1"/>
        </p:nvSpPr>
        <p:spPr>
          <a:xfrm>
            <a:off x="0" y="6627441"/>
            <a:ext cx="121919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M. Baylac, steering committee, October 2024</a:t>
            </a:r>
            <a:endParaRPr lang="fr-FR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94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826E28-E19C-8743-BBF7-733D7037D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2E38D1-DD8A-A54F-8266-C0D8DA6AB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BBA5D7-C408-1142-BBFA-C9978372A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7C30-1B88-F24D-8790-57A3CD04B85C}" type="datetime1">
              <a:rPr lang="fr-FR" smtClean="0"/>
              <a:t>09/01/2025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1EC09F-1B57-2447-8B80-FF3A8B688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21E363-9BAF-524C-AB41-933BC3B77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3BC-9C05-DF49-BCB6-5FC6BBCA51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482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E959AC-6717-8F41-939E-9A663AAE7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FA7B6D-E53C-C34B-9A15-15ADE26014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AEFE40B-FDD8-EC4B-A325-1E0937656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A9FC7F-824D-914C-94AA-5EB9FE424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5FAA-3AA1-034F-ABB4-225AA226DFDC}" type="datetime1">
              <a:rPr lang="fr-FR" smtClean="0"/>
              <a:t>09/01/2025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15A689-388C-684E-BD58-619D04EEF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B256FD-92E9-834B-AE39-0533210E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3BC-9C05-DF49-BCB6-5FC6BBCA51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812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09EAE9-E353-DE49-90EE-EEC0E77CE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2699BF-4C82-544C-AB39-DD6FDCF06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8C1FD3F-6388-B048-8B33-E85A6E46C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FE16123-271B-1B4A-B8B2-E985B2073D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CBF59E3-3E58-794F-BF27-86E4F9A5E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F102EE9-7E82-C248-88EE-F421EFDC4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E554-E913-6744-8C08-0D61F7CDD565}" type="datetime1">
              <a:rPr lang="fr-FR" smtClean="0"/>
              <a:t>09/01/2025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F6E9F0D-2CA3-0144-B038-C1598D2C0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D1B2B91-3A87-8046-BAA1-9E41E3149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3BC-9C05-DF49-BCB6-5FC6BBCA51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711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9FAEB8-AE0A-A449-8CB7-9CC6E02F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99B1478-4D0E-F84C-8786-9E0044DB5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2C1C-53F3-BE47-B3D7-03F2FEA14536}" type="datetime1">
              <a:rPr lang="fr-FR" smtClean="0"/>
              <a:t>09/01/2025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F9778A-1F20-B84D-9574-3CD6952D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27BA60-8D6A-D94A-A439-4D4075A8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3BC-9C05-DF49-BCB6-5FC6BBCA51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304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AE7D074-3D68-7941-9C95-F37FE6464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AF8A-3EF0-2747-A3CD-DA3E2683D587}" type="datetime1">
              <a:rPr lang="fr-FR" smtClean="0"/>
              <a:t>09/01/2025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011C2BC-93F3-4A4E-8ACE-D50C8707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FE3579-C7F6-FA49-8EED-3E38172AF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3BC-9C05-DF49-BCB6-5FC6BBCA51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985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EA8890-F27F-B84C-BB9B-34FF93E7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B1E316-3CED-BC4A-8EFA-E0A024EAA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EF67A9-6D22-ED4A-8DEA-6DAACC15F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AD0A4F-19EF-CE4F-85FD-33860418F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49137-F3BF-4A4C-AB05-2AEE05CD72DF}" type="datetime1">
              <a:rPr lang="fr-FR" smtClean="0"/>
              <a:t>09/01/2025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95A17C-C446-AB4F-8859-FBAFCA7C9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550A8C-BDEF-C84F-A232-3D8E6E4DF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3BC-9C05-DF49-BCB6-5FC6BBCA51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64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DDCCF-00D4-57C0-AB86-DD97CBF26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01350-A3CE-F72C-EF66-224EE8E3E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2717E-3498-D1DF-0749-E719A0490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01/09/2025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0EF9F-8597-7B89-712F-614543F54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C8415-5616-E9EF-A04C-AB58C2E8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0869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A64BD0-6464-FE43-BB4F-8AB56D3B8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3AF4C99-AE54-7B4E-8BBA-F08081463E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238482-F879-5347-AF80-347952ED7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76F684-08A0-0445-AC8E-A8280CD8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A490-B3F6-A043-8E92-E328F1182765}" type="datetime1">
              <a:rPr lang="fr-FR" smtClean="0"/>
              <a:t>09/01/2025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9C391D-72E5-9647-B1A7-55C01C98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7B64D0-E2BD-3F4E-B5E8-39290B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3BC-9C05-DF49-BCB6-5FC6BBCA51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003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DA45C0-B443-2B46-B554-9C9D1DE55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153A1BD-A210-3645-AC95-9312AF41B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402EC4-5F87-444A-81CF-DB3A706F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C656-221F-164F-8BA9-EEB9214C8A0D}" type="datetime1">
              <a:rPr lang="fr-FR" smtClean="0"/>
              <a:t>09/01/2025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E943D8-717A-2D44-84A7-EF3FF4432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BD7EA3-D130-E344-A89F-31AE77AD9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3BC-9C05-DF49-BCB6-5FC6BBCA51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940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4CF2578-0A68-8645-8386-BCCE80FB32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99F72E0-46E5-1749-8311-78AE59BFF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B57A1D-0962-EC49-90AC-2B1FAB23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73E4-EEB1-FC4E-A258-528AFCBDBFC5}" type="datetime1">
              <a:rPr lang="fr-FR" smtClean="0"/>
              <a:t>09/01/2025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4D531F-881C-4441-B1C1-AC27F0645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F50C94-A65F-4D4A-B368-FCCBEBC70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3BC-9C05-DF49-BCB6-5FC6BBCA51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767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/>
          </p:cNvSpPr>
          <p:nvPr/>
        </p:nvSpPr>
        <p:spPr bwMode="auto">
          <a:xfrm>
            <a:off x="605367" y="51816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1" tIns="60925" rIns="121851" bIns="60925" anchor="ctr"/>
          <a:lstStyle/>
          <a:p>
            <a:pPr algn="ctr"/>
            <a:endParaRPr lang="en-US" sz="4267" i="1"/>
          </a:p>
        </p:txBody>
      </p:sp>
      <p:sp>
        <p:nvSpPr>
          <p:cNvPr id="24" name="Rectangle 7"/>
          <p:cNvSpPr>
            <a:spLocks noGrp="1"/>
          </p:cNvSpPr>
          <p:nvPr>
            <p:ph type="title"/>
          </p:nvPr>
        </p:nvSpPr>
        <p:spPr>
          <a:xfrm>
            <a:off x="304838" y="3962400"/>
            <a:ext cx="11064647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/>
          </p:nvPr>
        </p:nvSpPr>
        <p:spPr>
          <a:xfrm>
            <a:off x="2844800" y="5133975"/>
            <a:ext cx="8515928" cy="1219200"/>
          </a:xfrm>
        </p:spPr>
        <p:txBody>
          <a:bodyPr tIns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24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8128000" y="1600200"/>
            <a:ext cx="3048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A3CF85-6A7A-BB48-9C57-5CCB2BE40E8C}" type="datetime1">
              <a:rPr lang="fr-FR" smtClean="0"/>
              <a:t>09/01/2025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865C79-B20F-9340-A00C-5395C0750F1A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6734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A5CA1-B7CB-D1FB-EC76-E686072A2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376EC-3A6A-627D-FB8C-389BD638A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D9367-1A65-3258-265C-9FE90DFE5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01/09/2025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80604-377F-6192-4D4E-AC24A638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C9CB9-597A-78E3-CFBC-A159B832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5195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58BA3-0492-6F74-9BF6-52E8ECDE3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413EA-68CD-9D88-D79C-CC6ED21EC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19449-C536-4F9E-2D95-193291798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D753B-EBAF-B53A-074D-76FB47A9C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01/09/2025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5475B-BCCD-BF1D-D454-48E8BAEE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81B7A-9A7C-4BC7-ADE6-79554484D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0257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4811-F649-1A18-8152-2E898C3CB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6928-3DA8-37D0-D51A-B823CED2E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67FC4-6803-2A31-FB6C-F5659A25A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3C89C4-348E-5F39-4668-34D6F57A0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8D285-7AB1-D934-D1C7-35BD76922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36D4F4-1072-1534-5192-D3D0EB78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01/09/2025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F9E71C-2B25-C35F-F2C4-0647C557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FE4384-78B5-0145-4AD6-E159AB04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1539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15D05-BAE5-24E8-3A9C-14C3A7F70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ECEF6-D795-F1A5-DDBC-8D98B55B5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01/09/2025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4890-38CA-0ACB-1B4F-A5F9405A0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74416-B7D1-C64F-6B7E-D5252B22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0862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045E28-5069-3021-3A48-8D87E4177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01/09/2025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999B63-1C5E-64D7-EE4C-E6CB25003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717FB-888C-F1BE-37C5-F04D21D1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4538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692FD-FA4F-1B23-9EA8-98A91CDBF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74534-C607-4610-550D-E549332B6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EA254-A469-DD5E-6D80-44BC37540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B67E5-EFEF-17F0-5AB1-5E8DF97BF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01/09/2025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EDB6C-8CB1-00F0-9658-BA9847DD8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09C59-5D4A-0616-191D-C163C2AA1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6307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D37EC-0CB8-5C20-0D9F-EF2B8B705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59592B-AE95-C702-A091-81C5DD7C8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C0F8F-A3A7-5386-A2CD-26017DDBA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BDF64-7321-18FA-3A8A-151C61B25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01/09/2025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7279B-A4DF-B23E-FBF6-E1F5762D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E326F-A5DE-61B2-FC62-436888296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7119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C02FC6-B683-24E9-4CF3-ACB65B9C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88781-C4E4-8F07-B445-0FCB66126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871DA-F3C2-ACC9-0954-A50279EA3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9A398E-FCB8-1146-8DE5-39712756FA2F}" type="datetimeFigureOut">
              <a:rPr lang="en-BE" smtClean="0"/>
              <a:t>01/09/2025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F7E01-A745-BFC4-1A5F-98305C39C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CC3E3-36ED-4099-6586-23175595E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7493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F391814-0536-C047-916E-161C9565C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91C68C-A1DA-D54E-9AC2-B2BFE778B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031734-E3BD-7C47-BC36-88D5D7262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0DC50-895B-2140-AB32-49ACFEFFC007}" type="datetime1">
              <a:rPr lang="fr-FR" smtClean="0"/>
              <a:t>09/01/2025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45C845-50BD-B941-AE13-AFD18D942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C6CF0A-2AA4-5343-A1A6-47F510D58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993BC-9C05-DF49-BCB6-5FC6BBCA51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0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jclab.in2p3.fr/category/562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jclab.in2p3.fr/event/11402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ijclab.in2p3.fr/category/519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khef.nl/e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fj.edu.pl/en/" TargetMode="External"/><Relationship Id="rId4" Type="http://schemas.openxmlformats.org/officeDocument/2006/relationships/hyperlink" Target="https://www.rtu.lv/e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jclab.in2p3.fr/event/11291/registrations/892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dico.ijclab.in2p3.fr/event/11291/timetable/#all" TargetMode="External"/><Relationship Id="rId4" Type="http://schemas.openxmlformats.org/officeDocument/2006/relationships/hyperlink" Target="https://indico.ijclab.in2p3.fr/event/11291/over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654B7E4-984C-4AF9-9F6A-BA4C3935E4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iSAS </a:t>
            </a:r>
            <a:r>
              <a:rPr lang="en-US" dirty="0"/>
              <a:t>Steering committee </a:t>
            </a:r>
            <a:r>
              <a:rPr lang="fr-FR" dirty="0"/>
              <a:t>meeting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8758D61F-C602-40EE-B9C8-D3E438272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467836"/>
          </a:xfrm>
        </p:spPr>
        <p:txBody>
          <a:bodyPr>
            <a:normAutofit/>
          </a:bodyPr>
          <a:lstStyle/>
          <a:p>
            <a:r>
              <a:rPr lang="en-US" sz="3500" dirty="0"/>
              <a:t>10</a:t>
            </a:r>
            <a:r>
              <a:rPr lang="en-US" sz="3500" baseline="30000" dirty="0"/>
              <a:t>th</a:t>
            </a:r>
            <a:r>
              <a:rPr lang="en-US" sz="3500" dirty="0"/>
              <a:t> January, 2025</a:t>
            </a:r>
            <a:endParaRPr lang="fr-FR" sz="35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678772D7-BD3E-4C2D-8800-296732ACE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001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DF42F-134D-DBA5-662E-985ADC2D2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5B19CA46-EFB5-F05C-12B8-DA267A347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430383" y="2828140"/>
            <a:ext cx="9720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Verifiable metric for energy-saving performances</a:t>
            </a:r>
            <a:endParaRPr lang="en-US" sz="2800" b="1" dirty="0">
              <a:solidFill>
                <a:srgbClr val="A4C13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to quantify the energy savings of the technologies developed in iSAS?</a:t>
            </a:r>
          </a:p>
          <a:p>
            <a:r>
              <a:rPr lang="en-GB" sz="2000" b="1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to define the energy-saving of each technology ?  </a:t>
            </a:r>
            <a:r>
              <a:rPr lang="en-US" sz="2000" b="1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Proposal from Maud Baylac &amp; Fred Bouly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Discussion with WP Leaders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418115" y="315684"/>
            <a:ext cx="7267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iSAS Steering Committee meeting </a:t>
            </a:r>
            <a:endParaRPr lang="en-GB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430384" y="6011574"/>
            <a:ext cx="9719999" cy="369332"/>
          </a:xfrm>
          <a:prstGeom prst="rect">
            <a:avLst/>
          </a:prstGeom>
          <a:solidFill>
            <a:srgbClr val="E0EBB7"/>
          </a:solidFill>
          <a:ln>
            <a:solidFill>
              <a:srgbClr val="A4C137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Milestone:	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Verifiable metric for energy-saving performances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(WP9 M#32) In progress</a:t>
            </a:r>
          </a:p>
        </p:txBody>
      </p:sp>
    </p:spTree>
    <p:extLst>
      <p:ext uri="{BB962C8B-B14F-4D97-AF65-F5344CB8AC3E}">
        <p14:creationId xmlns:p14="http://schemas.microsoft.com/office/powerpoint/2010/main" val="3172551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446BA81-BB7D-6D43-A7CD-67C6F18BEACB}"/>
              </a:ext>
            </a:extLst>
          </p:cNvPr>
          <p:cNvSpPr/>
          <p:nvPr/>
        </p:nvSpPr>
        <p:spPr>
          <a:xfrm>
            <a:off x="0" y="2152607"/>
            <a:ext cx="12192000" cy="13208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51" tIns="60925" rIns="121851" bIns="60925" rtlCol="0" anchor="ctr"/>
          <a:lstStyle/>
          <a:p>
            <a:pPr algn="ctr"/>
            <a:r>
              <a:rPr lang="en-US" sz="4000" b="1" dirty="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External relations</a:t>
            </a:r>
            <a:endParaRPr lang="en-US" sz="3800" b="1" dirty="0">
              <a:solidFill>
                <a:srgbClr val="0000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000" b="1" dirty="0">
              <a:solidFill>
                <a:srgbClr val="0000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D3622BA8-7724-40DF-50BA-7A4C9915A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72" y="381000"/>
            <a:ext cx="2582431" cy="81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038EFF-4326-A54B-BAA8-8E0871F28521}"/>
              </a:ext>
            </a:extLst>
          </p:cNvPr>
          <p:cNvSpPr/>
          <p:nvPr/>
        </p:nvSpPr>
        <p:spPr>
          <a:xfrm>
            <a:off x="4563465" y="3429000"/>
            <a:ext cx="30650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M. Baylac (CNRS-LPSC)</a:t>
            </a:r>
          </a:p>
          <a:p>
            <a:pPr algn="ctr"/>
            <a:endParaRPr lang="en-US" sz="2400" b="1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7D24D50-83D6-CB44-BF17-D37F2BE4B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404" y="5531048"/>
            <a:ext cx="1253389" cy="82530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4A0D388-8EA7-8A40-A377-2F64020C19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082" y="5520906"/>
            <a:ext cx="1224996" cy="956094"/>
          </a:xfrm>
          <a:prstGeom prst="rect">
            <a:avLst/>
          </a:prstGeom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269A015-3833-934E-9BE1-99B97AAA3DB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4865C79-B20F-9340-A00C-5395C0750F1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072115"/>
      </p:ext>
    </p:extLst>
  </p:cSld>
  <p:clrMapOvr>
    <a:masterClrMapping/>
  </p:clrMapOvr>
  <p:transition advClick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E8407-A3E9-8843-DF57-4F535046C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FD79A9-2629-A264-BA0F-83C45B2266FB}"/>
              </a:ext>
            </a:extLst>
          </p:cNvPr>
          <p:cNvSpPr txBox="1"/>
          <p:nvPr/>
        </p:nvSpPr>
        <p:spPr>
          <a:xfrm>
            <a:off x="0" y="5080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Relations at national level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ED50C3E7-FF50-9E85-A284-A354FBA1F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A76E23-4195-7F25-23F5-85F851B2EB37}"/>
              </a:ext>
            </a:extLst>
          </p:cNvPr>
          <p:cNvSpPr/>
          <p:nvPr/>
        </p:nvSpPr>
        <p:spPr>
          <a:xfrm>
            <a:off x="163287" y="981521"/>
            <a:ext cx="118586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432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432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432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D9BE1DA-A60A-B590-C785-B2C09F66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3BC-9C05-DF49-BCB6-5FC6BBCA5112}" type="slidenum">
              <a:rPr lang="fr-FR" smtClean="0"/>
              <a:t>12</a:t>
            </a:fld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F6FCE3-2B07-C149-3949-5486EA0CF473}"/>
              </a:ext>
            </a:extLst>
          </p:cNvPr>
          <p:cNvSpPr/>
          <p:nvPr/>
        </p:nvSpPr>
        <p:spPr>
          <a:xfrm>
            <a:off x="93816" y="1188973"/>
            <a:ext cx="119976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b="1" dirty="0">
                <a:latin typeface="Calibri" panose="020F0502020204030204" pitchFamily="34" charset="0"/>
                <a:cs typeface="Times New Roman" panose="02020603050405020304" pitchFamily="18" charset="0"/>
              </a:rPr>
              <a:t>New budget </a:t>
            </a:r>
            <a:r>
              <a:rPr lang="fr-FR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granted</a:t>
            </a:r>
            <a:r>
              <a:rPr lang="fr-FR" b="1" dirty="0">
                <a:latin typeface="Calibri" panose="020F0502020204030204" pitchFamily="34" charset="0"/>
                <a:cs typeface="Times New Roman" panose="02020603050405020304" pitchFamily="18" charset="0"/>
              </a:rPr>
              <a:t> for the PERLE ERL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b="1" dirty="0">
              <a:solidFill>
                <a:srgbClr val="0432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High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risk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and impact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program,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funded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by French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ministry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through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organization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including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CNRS</a:t>
            </a:r>
          </a:p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projects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within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CNRS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nationwide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(2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within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IN2P3)   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Project ERL4ALL to finance the PERLE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injector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b="1" dirty="0">
              <a:solidFill>
                <a:srgbClr val="0432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F1CF548-7040-2B1C-57A9-CF08C0FAB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5451" y="220199"/>
            <a:ext cx="1253389" cy="82530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3255594-70DE-C04B-2FA5-FC682C985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006" y="2533373"/>
            <a:ext cx="5381708" cy="373921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FCF5A49-3806-A92F-F016-E13A7BB08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86" y="3359384"/>
            <a:ext cx="6285221" cy="240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78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0" y="5080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Relations at EU/international level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879792-D149-A945-A63B-1140CD906F77}"/>
              </a:ext>
            </a:extLst>
          </p:cNvPr>
          <p:cNvSpPr/>
          <p:nvPr/>
        </p:nvSpPr>
        <p:spPr>
          <a:xfrm>
            <a:off x="163287" y="981521"/>
            <a:ext cx="118586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432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432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432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2A0F36E-A747-3248-B095-6276D0B6A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993BC-9C05-DF49-BCB6-5FC6BBCA5112}" type="slidenum">
              <a:rPr lang="fr-FR" smtClean="0"/>
              <a:t>13</a:t>
            </a:fld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1AFFA5-862A-474C-A462-532D3BD3306B}"/>
              </a:ext>
            </a:extLst>
          </p:cNvPr>
          <p:cNvSpPr/>
          <p:nvPr/>
        </p:nvSpPr>
        <p:spPr>
          <a:xfrm>
            <a:off x="0" y="981521"/>
            <a:ext cx="1118152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b="1" dirty="0">
                <a:latin typeface="Calibri" panose="020F0502020204030204" pitchFamily="34" charset="0"/>
                <a:cs typeface="Times New Roman" panose="02020603050405020304" pitchFamily="18" charset="0"/>
              </a:rPr>
              <a:t>Test Infrastructure and Accelerator </a:t>
            </a:r>
            <a:r>
              <a:rPr lang="fr-FR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fr-FR" b="1" dirty="0">
                <a:latin typeface="Calibri" panose="020F0502020204030204" pitchFamily="34" charset="0"/>
                <a:cs typeface="Times New Roman" panose="02020603050405020304" pitchFamily="18" charset="0"/>
              </a:rPr>
              <a:t> Area (TIARA)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Presentation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of future Horizon Europe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projects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Accelerators</a:t>
            </a:r>
            <a:endParaRPr lang="fr-FR" b="1" dirty="0">
              <a:solidFill>
                <a:srgbClr val="0432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iSAS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considered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as one of the flagship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fr-FR" b="1" dirty="0">
              <a:solidFill>
                <a:srgbClr val="0432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endParaRPr lang="fr-FR" b="1" dirty="0">
              <a:solidFill>
                <a:srgbClr val="0432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b="1" dirty="0">
              <a:solidFill>
                <a:srgbClr val="0432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b="1" dirty="0"/>
              <a:t>Innovation </a:t>
            </a:r>
            <a:r>
              <a:rPr lang="fr-FR" b="1" dirty="0" err="1"/>
              <a:t>Fostering</a:t>
            </a:r>
            <a:r>
              <a:rPr lang="fr-FR" b="1" dirty="0"/>
              <a:t> in Accelerator Science and </a:t>
            </a:r>
            <a:r>
              <a:rPr lang="fr-FR" b="1" dirty="0" err="1"/>
              <a:t>Technology</a:t>
            </a:r>
            <a:r>
              <a:rPr lang="fr-FR" b="1" dirty="0"/>
              <a:t> (</a:t>
            </a:r>
            <a:r>
              <a:rPr lang="fr-FR" b="1" dirty="0">
                <a:latin typeface="Calibri" panose="020F0502020204030204" pitchFamily="34" charset="0"/>
                <a:cs typeface="Times New Roman" panose="02020603050405020304" pitchFamily="18" charset="0"/>
              </a:rPr>
              <a:t>IFAST)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Presentation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of 3 EU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projects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at the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annual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IFAST meeting (April)</a:t>
            </a:r>
          </a:p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TIARA</a:t>
            </a:r>
          </a:p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AMICI </a:t>
            </a:r>
          </a:p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IFAST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Collaboration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the future program, IFAST2, to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fr-FR" b="1" dirty="0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432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considered</a:t>
            </a:r>
            <a:endParaRPr lang="fr-FR" b="1" dirty="0">
              <a:solidFill>
                <a:srgbClr val="0432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fr-FR" b="1" dirty="0">
              <a:solidFill>
                <a:srgbClr val="0432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b="1" dirty="0" err="1"/>
              <a:t>Invited</a:t>
            </a:r>
            <a:r>
              <a:rPr lang="fr-FR" b="1" dirty="0"/>
              <a:t> </a:t>
            </a:r>
            <a:r>
              <a:rPr lang="fr-FR" b="1" dirty="0" err="1"/>
              <a:t>presentation</a:t>
            </a:r>
            <a:r>
              <a:rPr lang="fr-FR" b="1" dirty="0"/>
              <a:t> at 15</a:t>
            </a:r>
            <a:r>
              <a:rPr lang="fr-FR" b="1" baseline="30000" dirty="0"/>
              <a:t>th</a:t>
            </a:r>
            <a:r>
              <a:rPr lang="fr-FR" b="1" dirty="0"/>
              <a:t> </a:t>
            </a:r>
            <a:r>
              <a:rPr lang="fr-FR" b="1" dirty="0" err="1"/>
              <a:t>conference</a:t>
            </a:r>
            <a:r>
              <a:rPr lang="fr-FR" b="1" dirty="0"/>
              <a:t> Heavy Ion Accelerator </a:t>
            </a:r>
            <a:r>
              <a:rPr lang="fr-FR" b="1" dirty="0" err="1"/>
              <a:t>Technology</a:t>
            </a:r>
            <a:r>
              <a:rPr lang="fr-FR" b="1" dirty="0"/>
              <a:t> (HIAT), Michigan, June 2025 </a:t>
            </a:r>
            <a:endParaRPr lang="fr-FR" b="1" dirty="0">
              <a:solidFill>
                <a:srgbClr val="0432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rgbClr val="0432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F4A598-3B9D-6461-2883-907332209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5451" y="220199"/>
            <a:ext cx="1253389" cy="82530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7A08E44-0E3A-512E-FAA4-CE8183380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184" y="1064524"/>
            <a:ext cx="4893781" cy="375497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581C7407-CBC3-C573-AFE3-B881A7FEFE7D}"/>
              </a:ext>
            </a:extLst>
          </p:cNvPr>
          <p:cNvSpPr txBox="1"/>
          <p:nvPr/>
        </p:nvSpPr>
        <p:spPr>
          <a:xfrm>
            <a:off x="7241117" y="4464289"/>
            <a:ext cx="4707914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050" i="1" dirty="0">
                <a:latin typeface="Calibri" panose="020F0502020204030204" pitchFamily="34" charset="0"/>
                <a:cs typeface="Times New Roman" panose="02020603050405020304" pitchFamily="18" charset="0"/>
              </a:rPr>
              <a:t>J.M. Perez (chair of TIARA), </a:t>
            </a:r>
            <a:r>
              <a:rPr lang="fr-FR" sz="1050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presentation</a:t>
            </a:r>
            <a:r>
              <a:rPr lang="fr-FR" sz="1050" i="1" dirty="0">
                <a:latin typeface="Calibri" panose="020F0502020204030204" pitchFamily="34" charset="0"/>
                <a:cs typeface="Times New Roman" panose="02020603050405020304" pitchFamily="18" charset="0"/>
              </a:rPr>
              <a:t> at the IFAST </a:t>
            </a:r>
            <a:r>
              <a:rPr lang="fr-FR" sz="1050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annual</a:t>
            </a:r>
            <a:r>
              <a:rPr lang="fr-FR" sz="1050" i="1" dirty="0">
                <a:latin typeface="Calibri" panose="020F0502020204030204" pitchFamily="34" charset="0"/>
                <a:cs typeface="Times New Roman" panose="02020603050405020304" pitchFamily="18" charset="0"/>
              </a:rPr>
              <a:t> meeting (April 2024) </a:t>
            </a:r>
            <a:endParaRPr lang="fr-FR" sz="1050" i="1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CEB28A3-C354-0417-E460-1F42749CE53C}"/>
              </a:ext>
            </a:extLst>
          </p:cNvPr>
          <p:cNvSpPr/>
          <p:nvPr/>
        </p:nvSpPr>
        <p:spPr>
          <a:xfrm>
            <a:off x="10803427" y="2676100"/>
            <a:ext cx="1238538" cy="18771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195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DF42F-134D-DBA5-662E-985ADC2D2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5B19CA46-EFB5-F05C-12B8-DA267A347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430384" y="2341622"/>
            <a:ext cx="97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plan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 to date with Milestones &amp; Deliverables status by timeline for the 1</a:t>
            </a:r>
            <a:r>
              <a:rPr lang="en-US" sz="2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project year: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418115" y="315684"/>
            <a:ext cx="7267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iSAS Steering Committee meeting </a:t>
            </a:r>
            <a:endParaRPr lang="en-GB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6E85457-CA9D-4EB1-B7F7-D36740AEF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5374"/>
            <a:ext cx="12192000" cy="235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80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DF42F-134D-DBA5-662E-985ADC2D2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5B19CA46-EFB5-F05C-12B8-DA267A347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430383" y="2828140"/>
            <a:ext cx="9720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Upcoming related meetings </a:t>
            </a:r>
          </a:p>
          <a:p>
            <a:r>
              <a:rPr lang="en-GB" sz="2000" dirty="0"/>
              <a:t>Every other meeting the Coordination panel becomes the Steering committee (includes the WP leaders &amp; deputies), so as to integrate a cross-coordination of feedback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Indico page for Coordination panel - Steering committee meetings</a:t>
            </a:r>
            <a:br>
              <a:rPr lang="en-GB" dirty="0"/>
            </a:br>
            <a:endParaRPr lang="en-GB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dirty="0"/>
              <a:t>Coordination panel - Feb 21 at 10 am CET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A4C137"/>
                </a:solidFill>
              </a:rPr>
              <a:t>Steering committee </a:t>
            </a:r>
            <a:r>
              <a:rPr lang="en-GB" dirty="0"/>
              <a:t>- April 4 at 10 am CET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dirty="0"/>
              <a:t>Coordination panel - May 16 at 10 am CET</a:t>
            </a:r>
            <a:endParaRPr lang="en-GB" dirty="0">
              <a:effectLst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A4C137"/>
                </a:solidFill>
              </a:rPr>
              <a:t>Steering committee </a:t>
            </a:r>
            <a:r>
              <a:rPr lang="en-GB" dirty="0"/>
              <a:t>- </a:t>
            </a:r>
            <a:r>
              <a:rPr lang="en-GB" strike="sngStrike" dirty="0"/>
              <a:t>June 27 at 10 am CET</a:t>
            </a:r>
            <a:r>
              <a:rPr lang="en-GB" dirty="0"/>
              <a:t> -&gt; July 9 at 2 pm CET (tbc)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418115" y="315684"/>
            <a:ext cx="7267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iSAS Steering Committee meeting </a:t>
            </a:r>
            <a:endParaRPr lang="en-GB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78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DF42F-134D-DBA5-662E-985ADC2D2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5B19CA46-EFB5-F05C-12B8-DA267A347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C335F4B2-46CC-4692-8189-C48C5E3E9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A4C1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</a:t>
            </a:r>
            <a:r>
              <a:rPr lang="fr-FR" dirty="0">
                <a:solidFill>
                  <a:srgbClr val="A4C1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A4C1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fr-FR" dirty="0">
                <a:solidFill>
                  <a:srgbClr val="A4C13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GB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48205A9-EDC5-4C3D-BDF1-25C291DC9F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447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DF42F-134D-DBA5-662E-985ADC2D2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5B19CA46-EFB5-F05C-12B8-DA267A347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430384" y="2426073"/>
            <a:ext cx="9720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b="1" dirty="0"/>
          </a:p>
          <a:p>
            <a:r>
              <a:rPr lang="en-GB" sz="2000" b="1" dirty="0"/>
              <a:t>Objectives </a:t>
            </a:r>
          </a:p>
          <a:p>
            <a:r>
              <a:rPr lang="en-GB" sz="2000" dirty="0"/>
              <a:t>To review WP progress &amp; to discuss the scientific coordination of the project</a:t>
            </a:r>
          </a:p>
          <a:p>
            <a:r>
              <a:rPr lang="en-GB" sz="2000" dirty="0"/>
              <a:t>To facilitate cross-coordination between WP</a:t>
            </a:r>
            <a:br>
              <a:rPr lang="en-GB" sz="2000" dirty="0"/>
            </a:br>
            <a:endParaRPr lang="en-GB" sz="2000" dirty="0"/>
          </a:p>
          <a:p>
            <a:r>
              <a:rPr lang="en-GB" sz="2000" b="1" dirty="0"/>
              <a:t>Agenda items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dirty="0"/>
              <a:t>Report from the Coordination Panel - 10 min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dirty="0"/>
              <a:t>Reports from WPs – 10 min each WP</a:t>
            </a:r>
          </a:p>
          <a:p>
            <a:pPr lvl="1"/>
            <a:endParaRPr lang="en-GB" sz="2000" dirty="0"/>
          </a:p>
          <a:p>
            <a:r>
              <a:rPr lang="en-US" sz="2000" dirty="0"/>
              <a:t>Notes will be found in the meeting </a:t>
            </a:r>
            <a:r>
              <a:rPr lang="en-US" sz="2000" dirty="0">
                <a:hlinkClick r:id="rId3"/>
              </a:rPr>
              <a:t>Indico page </a:t>
            </a:r>
            <a:r>
              <a:rPr lang="en-US" sz="2000" dirty="0"/>
              <a:t>(</a:t>
            </a:r>
            <a:r>
              <a:rPr lang="en-GB" sz="2000" dirty="0"/>
              <a:t>WP status report template enclosed)</a:t>
            </a:r>
            <a:endParaRPr lang="en-US" sz="2000" dirty="0"/>
          </a:p>
          <a:p>
            <a:r>
              <a:rPr lang="en-US" sz="2000" dirty="0">
                <a:hlinkClick r:id="rId4"/>
              </a:rPr>
              <a:t>iSAS project Indico page </a:t>
            </a:r>
            <a:endParaRPr lang="en-US" sz="200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418115" y="315684"/>
            <a:ext cx="7267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iSAS Steering Committee meeting </a:t>
            </a:r>
            <a:endParaRPr lang="en-GB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83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DF42F-134D-DBA5-662E-985ADC2D2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5B19CA46-EFB5-F05C-12B8-DA267A347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430383" y="2670231"/>
            <a:ext cx="1066988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iSAS organisation</a:t>
            </a:r>
          </a:p>
          <a:p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The </a:t>
            </a:r>
            <a:r>
              <a:rPr lang="en-US" sz="2000" dirty="0">
                <a:solidFill>
                  <a:srgbClr val="A4C137"/>
                </a:solidFill>
              </a:rPr>
              <a:t>Coordination panel</a:t>
            </a:r>
            <a:r>
              <a:rPr lang="en-US" sz="2000" dirty="0"/>
              <a:t>, who leads the scientific coordination of the project, meets every 6 weeks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Every other meeting becomes a </a:t>
            </a:r>
            <a:r>
              <a:rPr lang="en-US" sz="2000" dirty="0">
                <a:solidFill>
                  <a:srgbClr val="A4C137"/>
                </a:solidFill>
              </a:rPr>
              <a:t>Steering committee </a:t>
            </a:r>
            <a:r>
              <a:rPr lang="en-US" sz="2000" dirty="0"/>
              <a:t>to review WP progress in cross-coordination with WP Leaders &amp; Deputies, every trimester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Update: </a:t>
            </a:r>
            <a:r>
              <a:rPr lang="en-US" sz="2000" b="1" dirty="0"/>
              <a:t>Dave Newbold</a:t>
            </a:r>
            <a:r>
              <a:rPr lang="en-US" sz="2000" dirty="0"/>
              <a:t>, Governing Board Chairperson in the iSAS project for STFC, has handed over his responsibilities to </a:t>
            </a:r>
            <a:r>
              <a:rPr lang="en-US" sz="2000" b="1" dirty="0"/>
              <a:t>Peter McIntosh</a:t>
            </a:r>
            <a:r>
              <a:rPr lang="en-US" sz="2000" dirty="0"/>
              <a:t>, from STFC as well  </a:t>
            </a:r>
          </a:p>
          <a:p>
            <a:r>
              <a:rPr lang="en-US" sz="2000" dirty="0"/>
              <a:t>	Thank you Peter for your participation to the iSAS project </a:t>
            </a:r>
          </a:p>
          <a:p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418115" y="315684"/>
            <a:ext cx="7267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iSAS Steering Committee meeting </a:t>
            </a:r>
            <a:endParaRPr lang="en-GB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26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DF42F-134D-DBA5-662E-985ADC2D2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5B19CA46-EFB5-F05C-12B8-DA267A347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418115" y="315684"/>
            <a:ext cx="7267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iSAS Governing Board meeting </a:t>
            </a:r>
            <a:endParaRPr lang="en-GB" sz="36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A46756F-B113-4D4E-8DC7-D6F92EA4B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6" y="17418"/>
            <a:ext cx="12141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49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DF42F-134D-DBA5-662E-985ADC2D2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5B19CA46-EFB5-F05C-12B8-DA267A347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430384" y="2341622"/>
            <a:ext cx="9720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Advisory Board </a:t>
            </a:r>
          </a:p>
          <a:p>
            <a:r>
              <a:rPr lang="en-GB" sz="2800" b="1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000" baseline="30000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000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Advisory Board member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welcome into the project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418115" y="315684"/>
            <a:ext cx="7267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iSAS Steering Committee meeting </a:t>
            </a:r>
            <a:endParaRPr lang="en-GB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2B33816-9119-43F4-8DAF-082E8DF6B747}"/>
              </a:ext>
            </a:extLst>
          </p:cNvPr>
          <p:cNvSpPr txBox="1"/>
          <p:nvPr/>
        </p:nvSpPr>
        <p:spPr>
          <a:xfrm>
            <a:off x="1430383" y="4160876"/>
            <a:ext cx="9403079" cy="2123658"/>
          </a:xfrm>
          <a:prstGeom prst="rect">
            <a:avLst/>
          </a:prstGeom>
          <a:solidFill>
            <a:srgbClr val="E0EBB7"/>
          </a:solidFill>
          <a:ln>
            <a:solidFill>
              <a:srgbClr val="A4C137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Mandated: 		Frederick Bordry (Chair)</a:t>
            </a:r>
          </a:p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Roberto Losito (CERN)</a:t>
            </a:r>
          </a:p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Eugenio Nappi (TIARA)</a:t>
            </a:r>
          </a:p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Maxim Titov (LDG)</a:t>
            </a: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Declined:			Caterina Biscari (LEAPS)</a:t>
            </a:r>
          </a:p>
          <a:p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Pending mandate: 		4</a:t>
            </a:r>
            <a:r>
              <a:rPr lang="en-US" sz="16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member (LEAPS)</a:t>
            </a:r>
          </a:p>
        </p:txBody>
      </p:sp>
    </p:spTree>
    <p:extLst>
      <p:ext uri="{BB962C8B-B14F-4D97-AF65-F5344CB8AC3E}">
        <p14:creationId xmlns:p14="http://schemas.microsoft.com/office/powerpoint/2010/main" val="82497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DF42F-134D-DBA5-662E-985ADC2D2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5B19CA46-EFB5-F05C-12B8-DA267A347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430384" y="2865566"/>
            <a:ext cx="9720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Consortium agreement</a:t>
            </a:r>
          </a:p>
          <a:p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Consortium Agreement (CA)</a:t>
            </a:r>
            <a:r>
              <a:rPr lang="en-GB" sz="2000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progress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v2 almost ready (last pending comments)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Shared NDA option for industrial partners &amp; advisory Board members, signed by CNRS as Coordinator in the name of the consortium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418115" y="315684"/>
            <a:ext cx="7267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iSAS Steering Committee meeting </a:t>
            </a:r>
            <a:endParaRPr lang="en-GB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080C361-6F67-4563-B082-CCEACA75EF94}"/>
              </a:ext>
            </a:extLst>
          </p:cNvPr>
          <p:cNvSpPr txBox="1"/>
          <p:nvPr/>
        </p:nvSpPr>
        <p:spPr>
          <a:xfrm>
            <a:off x="1430383" y="5893889"/>
            <a:ext cx="9403079" cy="338554"/>
          </a:xfrm>
          <a:prstGeom prst="rect">
            <a:avLst/>
          </a:prstGeom>
          <a:solidFill>
            <a:srgbClr val="E0EBB7"/>
          </a:solidFill>
          <a:ln>
            <a:solidFill>
              <a:srgbClr val="A4C137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Pending comments: 		UKRI (STFC)</a:t>
            </a:r>
          </a:p>
        </p:txBody>
      </p:sp>
    </p:spTree>
    <p:extLst>
      <p:ext uri="{BB962C8B-B14F-4D97-AF65-F5344CB8AC3E}">
        <p14:creationId xmlns:p14="http://schemas.microsoft.com/office/powerpoint/2010/main" val="4269312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DF42F-134D-DBA5-662E-985ADC2D2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5B19CA46-EFB5-F05C-12B8-DA267A347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430384" y="2797834"/>
            <a:ext cx="1039585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Decision on the integration of 3 new partners</a:t>
            </a:r>
          </a:p>
          <a:p>
            <a:endParaRPr lang="en-GB" sz="2000" b="1" dirty="0">
              <a:effectLst/>
            </a:endParaRPr>
          </a:p>
          <a:p>
            <a:r>
              <a:rPr lang="en-GB" sz="2000" dirty="0">
                <a:effectLst/>
                <a:hlinkClick r:id="rId3"/>
              </a:rPr>
              <a:t>Nikhef</a:t>
            </a:r>
            <a:r>
              <a:rPr lang="en-GB" sz="2000" dirty="0">
                <a:effectLst/>
              </a:rPr>
              <a:t> (The Netherlands)</a:t>
            </a:r>
          </a:p>
          <a:p>
            <a:r>
              <a:rPr lang="en-GB" sz="2000" dirty="0">
                <a:effectLst/>
                <a:hlinkClick r:id="rId4"/>
              </a:rPr>
              <a:t>Riga Technical University (RTU) </a:t>
            </a:r>
            <a:r>
              <a:rPr lang="en-GB" sz="2000" dirty="0">
                <a:effectLst/>
              </a:rPr>
              <a:t>(Latvia)</a:t>
            </a:r>
          </a:p>
          <a:p>
            <a:r>
              <a:rPr lang="en-GB" sz="2000" dirty="0">
                <a:effectLst/>
                <a:hlinkClick r:id="rId5"/>
              </a:rPr>
              <a:t>Institute of Nuclear Physics (IFJ PAN)</a:t>
            </a:r>
            <a:r>
              <a:rPr lang="en-GB" sz="2000" dirty="0">
                <a:effectLst/>
              </a:rPr>
              <a:t> (Poland)</a:t>
            </a:r>
          </a:p>
          <a:p>
            <a:endParaRPr lang="en-GB" sz="2000" dirty="0">
              <a:effectLst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/>
              <a:t>R</a:t>
            </a:r>
            <a:r>
              <a:rPr lang="en-GB" sz="2000" dirty="0">
                <a:effectLst/>
              </a:rPr>
              <a:t>oles/tasks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RTU after several discussions, not clear yet if they ill join the project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IFJ PAN in WP6 discussions in progress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A4C137"/>
                </a:solidFill>
                <a:effectLst/>
              </a:rPr>
              <a:t>Amendment</a:t>
            </a:r>
            <a:r>
              <a:rPr lang="en-GB" sz="2000" dirty="0">
                <a:effectLst/>
              </a:rPr>
              <a:t> to integrate them (if validation from Governing Board) to be finalised early 2025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418115" y="315684"/>
            <a:ext cx="7267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iSAS Steering Committee meeting </a:t>
            </a:r>
            <a:endParaRPr lang="en-GB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3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DF42F-134D-DBA5-662E-985ADC2D2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5B19CA46-EFB5-F05C-12B8-DA267A347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430384" y="2655125"/>
            <a:ext cx="9720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Governing Board </a:t>
            </a:r>
          </a:p>
          <a:p>
            <a:r>
              <a:rPr lang="en-GB" sz="2800" b="1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Next</a:t>
            </a:r>
            <a:r>
              <a:rPr lang="en-US" sz="2000" b="1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meeting</a:t>
            </a:r>
          </a:p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2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March in Padova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Consortium Agreement (CA)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reading, including </a:t>
            </a:r>
            <a:r>
              <a:rPr lang="en-GB" sz="2000" b="1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shared NDA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Amendment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the Grant Agreement to finalise, including new partners &amp; WP6 modifications 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b="1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418115" y="315684"/>
            <a:ext cx="7267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iSAS Steering Committee meeting </a:t>
            </a:r>
            <a:endParaRPr lang="en-GB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77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DF42F-134D-DBA5-662E-985ADC2D2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5B19CA46-EFB5-F05C-12B8-DA267A347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430384" y="2360611"/>
            <a:ext cx="9720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A4C13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Padova 2025</a:t>
            </a:r>
          </a:p>
          <a:p>
            <a:endParaRPr lang="en-GB" sz="2000" b="1" dirty="0"/>
          </a:p>
          <a:p>
            <a:r>
              <a:rPr lang="en-GB" sz="2000" b="1" dirty="0">
                <a:effectLst/>
              </a:rPr>
              <a:t>Practical details</a:t>
            </a:r>
            <a:endParaRPr lang="en-GB" sz="2000" dirty="0"/>
          </a:p>
          <a:p>
            <a:r>
              <a:rPr lang="en-GB" sz="2000" dirty="0"/>
              <a:t>LNL, INFN, Padova, 3 days in-person meeting in March 2025 (including travel)</a:t>
            </a:r>
            <a:r>
              <a:rPr lang="en-GB" sz="2000" b="1" dirty="0">
                <a:effectLst/>
              </a:rPr>
              <a:t> </a:t>
            </a:r>
            <a:r>
              <a:rPr lang="en-GB" sz="2000" dirty="0">
                <a:effectLst/>
              </a:rPr>
              <a:t>+ Zoom link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effectLst/>
              </a:rPr>
              <a:t>Save the date sent - </a:t>
            </a:r>
            <a:r>
              <a:rPr lang="en-GB" sz="2000" dirty="0">
                <a:effectLst/>
                <a:hlinkClick r:id="rId3"/>
              </a:rPr>
              <a:t>r</a:t>
            </a:r>
            <a:r>
              <a:rPr lang="en-GB" sz="2000" dirty="0">
                <a:hlinkClick r:id="rId3"/>
              </a:rPr>
              <a:t>egistrations</a:t>
            </a:r>
            <a:r>
              <a:rPr lang="en-GB" sz="2000" dirty="0"/>
              <a:t> in progress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Info up-to-date to be found </a:t>
            </a:r>
            <a:r>
              <a:rPr lang="en-GB" sz="2000" dirty="0">
                <a:hlinkClick r:id="rId4"/>
              </a:rPr>
              <a:t>on this page</a:t>
            </a: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Any questions? Organisation team: Cristian Pira, Silvia Martin, Adèle de Valera</a:t>
            </a:r>
          </a:p>
          <a:p>
            <a:endParaRPr lang="en-GB" sz="2000" b="1" dirty="0">
              <a:effectLst/>
            </a:endParaRPr>
          </a:p>
          <a:p>
            <a:r>
              <a:rPr lang="en-GB" sz="2000" b="1" dirty="0">
                <a:effectLst/>
                <a:hlinkClick r:id="rId5"/>
              </a:rPr>
              <a:t>Agenda </a:t>
            </a: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Day 1 March 12 – </a:t>
            </a:r>
            <a:r>
              <a:rPr lang="en-GB" sz="2000" b="1" dirty="0">
                <a:solidFill>
                  <a:srgbClr val="A4C137"/>
                </a:solidFill>
              </a:rPr>
              <a:t>Parallel WP meetings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Day 2 March 13 – </a:t>
            </a:r>
            <a:r>
              <a:rPr lang="en-GB" sz="2000" b="1" dirty="0">
                <a:solidFill>
                  <a:srgbClr val="A4C137"/>
                </a:solidFill>
              </a:rPr>
              <a:t>Plenary session</a:t>
            </a:r>
            <a:r>
              <a:rPr lang="en-GB" sz="2000" dirty="0"/>
              <a:t>, possibly </a:t>
            </a:r>
            <a:r>
              <a:rPr lang="en-GB" sz="2000" b="1" dirty="0">
                <a:solidFill>
                  <a:srgbClr val="A4C137"/>
                </a:solidFill>
              </a:rPr>
              <a:t>iFAST 2</a:t>
            </a:r>
            <a:r>
              <a:rPr lang="en-GB" sz="2000" dirty="0"/>
              <a:t> invited talk by Maurizio Vretenar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Day 3 March 14 – </a:t>
            </a:r>
            <a:r>
              <a:rPr lang="en-GB" sz="2000" b="1" dirty="0">
                <a:solidFill>
                  <a:srgbClr val="A4C137"/>
                </a:solidFill>
              </a:rPr>
              <a:t>Industry workshop, Governing board meeting, v</a:t>
            </a:r>
            <a:r>
              <a:rPr lang="en-GB" sz="2000" b="1" dirty="0">
                <a:solidFill>
                  <a:srgbClr val="A4C137"/>
                </a:solidFill>
                <a:effectLst/>
              </a:rPr>
              <a:t>isit of LNL</a:t>
            </a:r>
            <a:r>
              <a:rPr lang="en-GB" sz="2000" dirty="0">
                <a:effectLst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A4C137"/>
                </a:solidFill>
              </a:rPr>
              <a:t>Advisory board report </a:t>
            </a:r>
            <a:r>
              <a:rPr lang="en-GB" sz="2000" dirty="0"/>
              <a:t>to be sent 2 weeks after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418115" y="280850"/>
            <a:ext cx="7267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</a:rPr>
              <a:t>iSAS Coordination panel meeting </a:t>
            </a:r>
            <a:endParaRPr lang="en-GB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59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21424</TotalTime>
  <Words>836</Words>
  <Application>Microsoft Office PowerPoint</Application>
  <PresentationFormat>Grand écran</PresentationFormat>
  <Paragraphs>128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Calibri Light</vt:lpstr>
      <vt:lpstr>Wingdings</vt:lpstr>
      <vt:lpstr>Office Theme</vt:lpstr>
      <vt:lpstr>Thème Office</vt:lpstr>
      <vt:lpstr>iSAS Steering committee meeting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Jorgen D'HONDT</dc:creator>
  <cp:lastModifiedBy>adele de-valera</cp:lastModifiedBy>
  <cp:revision>457</cp:revision>
  <dcterms:created xsi:type="dcterms:W3CDTF">2024-02-23T11:31:04Z</dcterms:created>
  <dcterms:modified xsi:type="dcterms:W3CDTF">2025-01-09T16:35:13Z</dcterms:modified>
</cp:coreProperties>
</file>