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73" d="100"/>
          <a:sy n="73" d="100"/>
        </p:scale>
        <p:origin x="3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07F07-5018-B520-783B-FE0457BCD9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C53577-5D47-3462-F508-230E0253F3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8CF65-E206-3105-4673-F13885629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09/27/2024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C07C72-387F-907B-1702-431F21C0B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FC383-9E28-9304-354E-F80FB06F5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128983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D793C-A8B3-F264-6E40-84278DCA4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39B46-D290-3902-DD95-AA1FB158F3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55E12-F97D-3D20-4013-D3B2FE30D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09/27/2024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874DB-5421-9EDD-37D6-425B69833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33B1D9-3620-1F4F-9C12-E5D29B3B1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06517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E89427-BD9A-4F90-8507-D5461D4AF4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9B218D-F119-D88B-04E0-282E532EA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7B9E0-E1C5-E090-5BF8-E23ECA443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09/27/2024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2248BD-AC9E-EF27-8724-4A261C549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BBEFC-60B4-A86B-4F5D-EE50B6706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314535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DDCCF-00D4-57C0-AB86-DD97CBF26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01350-A3CE-F72C-EF66-224EE8E3E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12717E-3498-D1DF-0749-E719A0490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09/27/2024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0EF9F-8597-7B89-712F-614543F54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C8415-5616-E9EF-A04C-AB58C2E8A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60869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A5CA1-B7CB-D1FB-EC76-E686072A2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376EC-3A6A-627D-FB8C-389BD638A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D9367-1A65-3258-265C-9FE90DFE5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09/27/2024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80604-377F-6192-4D4E-AC24A6380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3C9CB9-597A-78E3-CFBC-A159B8328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351950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58BA3-0492-6F74-9BF6-52E8ECDE3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413EA-68CD-9D88-D79C-CC6ED21EC1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519449-C536-4F9E-2D95-193291798F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2D753B-EBAF-B53A-074D-76FB47A9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09/27/2024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B5475B-BCCD-BF1D-D454-48E8BAEE8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A81B7A-9A7C-4BC7-ADE6-79554484D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302570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64811-F649-1A18-8152-2E898C3CB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96928-3DA8-37D0-D51A-B823CED2E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D67FC4-6803-2A31-FB6C-F5659A25A6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3C89C4-348E-5F39-4668-34D6F57A0F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B8D285-7AB1-D934-D1C7-35BD769227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36D4F4-1072-1534-5192-D3D0EB786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09/27/2024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F9E71C-2B25-C35F-F2C4-0647C5575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FE4384-78B5-0145-4AD6-E159AB04C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815391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15D05-BAE5-24E8-3A9C-14C3A7F70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9ECEF6-D795-F1A5-DDBC-8D98B55B5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09/27/2024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EA4890-38CA-0ACB-1B4F-A5F9405A0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674416-B7D1-C64F-6B7E-D5252B22C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508629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045E28-5069-3021-3A48-8D87E4177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09/27/2024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999B63-1C5E-64D7-EE4C-E6CB25003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C717FB-888C-F1BE-37C5-F04D21D1E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845387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692FD-FA4F-1B23-9EA8-98A91CDBF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74534-C607-4610-550D-E549332B6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BEA254-A469-DD5E-6D80-44BC37540F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BB67E5-EFEF-17F0-5AB1-5E8DF97BF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09/27/2024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BEDB6C-8CB1-00F0-9658-BA9847DD8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C09C59-5D4A-0616-191D-C163C2AA1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263079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D37EC-0CB8-5C20-0D9F-EF2B8B705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59592B-AE95-C702-A091-81C5DD7C83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6C0F8F-A3A7-5386-A2CD-26017DDBAC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6BDF64-7321-18FA-3A8A-151C61B25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09/27/2024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7279B-A4DF-B23E-FBF6-E1F5762D1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9E326F-A5DE-61B2-FC62-436888296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971190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C02FC6-B683-24E9-4CF3-ACB65B9C3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788781-C4E4-8F07-B445-0FCB66126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871DA-F3C2-ACC9-0954-A50279EA3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9A398E-FCB8-1146-8DE5-39712756FA2F}" type="datetimeFigureOut">
              <a:rPr lang="en-BE" smtClean="0"/>
              <a:t>09/27/2024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F7E01-A745-BFC4-1A5F-98305C39C6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0CC3E3-36ED-4099-6586-23175595E3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174937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0BBB2F10-FAEB-D3CF-A535-57FAB197BF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38" y="378848"/>
            <a:ext cx="3609024" cy="1134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5CFD807-6BFA-5F75-585F-038BB87B589A}"/>
              </a:ext>
            </a:extLst>
          </p:cNvPr>
          <p:cNvSpPr txBox="1"/>
          <p:nvPr/>
        </p:nvSpPr>
        <p:spPr>
          <a:xfrm>
            <a:off x="3910655" y="226449"/>
            <a:ext cx="7211269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sz="2400" b="1" dirty="0">
                <a:solidFill>
                  <a:schemeClr val="bg2">
                    <a:lumMod val="50000"/>
                  </a:schemeClr>
                </a:solidFill>
              </a:rPr>
              <a:t>WP1: FE-FRT</a:t>
            </a:r>
          </a:p>
          <a:p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alibri"/>
                <a:ea typeface="ＭＳ Ｐゴシック" charset="0"/>
              </a:rPr>
              <a:t>HZB, CERN, CNRS,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alibri"/>
                <a:ea typeface="ＭＳ Ｐゴシック" charset="0"/>
              </a:rPr>
              <a:t>Uni.Lanc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Calibri"/>
              </a:rPr>
              <a:t>aster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Calibri"/>
              <a:ea typeface="ＭＳ Ｐゴシック" charset="0"/>
            </a:endParaRPr>
          </a:p>
          <a:p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Calibri"/>
                <a:ea typeface="ＭＳ Ｐゴシック" charset="0"/>
              </a:rPr>
              <a:t>Convener: Axel Neumann (HZB)</a:t>
            </a:r>
          </a:p>
          <a:p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alibri"/>
                <a:ea typeface="ＭＳ Ｐゴシック" charset="0"/>
              </a:rPr>
              <a:t>Main contacts with other partners: NN (CERN), NN (CNRS), NN 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alibri"/>
                <a:ea typeface="ＭＳ Ｐゴシック" charset="0"/>
              </a:rPr>
              <a:t>Uni.Lanc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alibri"/>
                <a:ea typeface="ＭＳ Ｐゴシック" charset="0"/>
              </a:rPr>
              <a:t>.)</a:t>
            </a:r>
          </a:p>
          <a:p>
            <a:endParaRPr lang="en-BE" b="1" dirty="0">
              <a:solidFill>
                <a:schemeClr val="bg2">
                  <a:lumMod val="50000"/>
                </a:schemeClr>
              </a:solidFill>
            </a:endParaRPr>
          </a:p>
          <a:p>
            <a:endParaRPr lang="en-BE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272144" y="1833622"/>
            <a:ext cx="11811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>
                <a:effectLst/>
                <a:latin typeface="Helvetica" pitchFamily="2" charset="0"/>
              </a:rPr>
              <a:t>Task 1.1: Coordination of R&amp;D on FE-FRT – M1-M48</a:t>
            </a:r>
            <a:endParaRPr lang="en-GB" b="1" dirty="0">
              <a:effectLst/>
              <a:latin typeface="Helvetica" pitchFamily="2" charset="0"/>
            </a:endParaRPr>
          </a:p>
          <a:p>
            <a:r>
              <a:rPr lang="en-GB" i="1" dirty="0">
                <a:effectLst/>
                <a:latin typeface="Helvetica" pitchFamily="2" charset="0"/>
              </a:rPr>
              <a:t>• General coordination by HZB as described above.</a:t>
            </a:r>
          </a:p>
          <a:p>
            <a:endParaRPr lang="en-GB" dirty="0">
              <a:effectLst/>
              <a:latin typeface="Helvetica" pitchFamily="2" charset="0"/>
            </a:endParaRPr>
          </a:p>
          <a:p>
            <a:r>
              <a:rPr lang="en-GB" b="1" i="1" dirty="0">
                <a:effectLst/>
                <a:latin typeface="Helvetica" pitchFamily="2" charset="0"/>
              </a:rPr>
              <a:t>Task 1.2: FE-FRT for Transient Beam Loading – M1-M40</a:t>
            </a:r>
            <a:endParaRPr lang="en-GB" b="1" dirty="0">
              <a:effectLst/>
              <a:latin typeface="Helvetica" pitchFamily="2" charset="0"/>
            </a:endParaRPr>
          </a:p>
          <a:p>
            <a:r>
              <a:rPr lang="en-GB" i="1" dirty="0">
                <a:effectLst/>
                <a:latin typeface="Helvetica" pitchFamily="2" charset="0"/>
              </a:rPr>
              <a:t>• Design a full FE-FRT-based 400 MHz tuner, applicable to LHC transient detuning scenarios.</a:t>
            </a:r>
            <a:endParaRPr lang="en-GB" dirty="0">
              <a:effectLst/>
              <a:latin typeface="Helvetica" pitchFamily="2" charset="0"/>
            </a:endParaRPr>
          </a:p>
          <a:p>
            <a:r>
              <a:rPr lang="en-GB" i="1" dirty="0">
                <a:effectLst/>
                <a:latin typeface="Helvetica" pitchFamily="2" charset="0"/>
              </a:rPr>
              <a:t>• Perform full RF, mechanical and cryogenic evaluation of the FE-FRT-equipped . LHC cryo-module.</a:t>
            </a:r>
            <a:endParaRPr lang="en-GB" dirty="0">
              <a:effectLst/>
              <a:latin typeface="Helvetica" pitchFamily="2" charset="0"/>
            </a:endParaRPr>
          </a:p>
          <a:p>
            <a:r>
              <a:rPr lang="en-GB" i="1" dirty="0">
                <a:effectLst/>
                <a:latin typeface="Helvetica" pitchFamily="2" charset="0"/>
              </a:rPr>
              <a:t>• Use design lessons learned to design a tuner for transient detuning of FCC 800 MHz multi-cell cavities.</a:t>
            </a:r>
          </a:p>
          <a:p>
            <a:endParaRPr lang="en-GB" dirty="0">
              <a:effectLst/>
              <a:latin typeface="Helvetica" pitchFamily="2" charset="0"/>
            </a:endParaRPr>
          </a:p>
          <a:p>
            <a:r>
              <a:rPr lang="en-GB" b="1" i="1" dirty="0">
                <a:effectLst/>
                <a:latin typeface="Helvetica" pitchFamily="2" charset="0"/>
              </a:rPr>
              <a:t>Task 1.3: FE-FRT for Microphonics – M1-M48</a:t>
            </a:r>
            <a:endParaRPr lang="en-GB" b="1" dirty="0">
              <a:effectLst/>
              <a:latin typeface="Helvetica" pitchFamily="2" charset="0"/>
            </a:endParaRPr>
          </a:p>
          <a:p>
            <a:r>
              <a:rPr lang="en-GB" i="1" dirty="0">
                <a:effectLst/>
                <a:latin typeface="Helvetica" pitchFamily="2" charset="0"/>
              </a:rPr>
              <a:t>• Establish characteristics and performance of FE-FRT ferroelectric material at frequencies ≥1300 </a:t>
            </a:r>
            <a:r>
              <a:rPr lang="en-GB" i="1" dirty="0" err="1">
                <a:effectLst/>
                <a:latin typeface="Helvetica" pitchFamily="2" charset="0"/>
              </a:rPr>
              <a:t>MHz.</a:t>
            </a:r>
            <a:endParaRPr lang="en-GB" dirty="0">
              <a:effectLst/>
              <a:latin typeface="Helvetica" pitchFamily="2" charset="0"/>
            </a:endParaRPr>
          </a:p>
          <a:p>
            <a:r>
              <a:rPr lang="en-GB" i="1" dirty="0">
                <a:effectLst/>
                <a:latin typeface="Helvetica" pitchFamily="2" charset="0"/>
              </a:rPr>
              <a:t>• Design, fabricate and validate an FE-FRT for microphonics suppression on a single-cell 1.3 GHz cavity.</a:t>
            </a:r>
            <a:endParaRPr lang="en-GB" dirty="0">
              <a:effectLst/>
              <a:latin typeface="Helvetica" pitchFamily="2" charset="0"/>
            </a:endParaRPr>
          </a:p>
          <a:p>
            <a:r>
              <a:rPr lang="en-GB" i="1" dirty="0">
                <a:effectLst/>
                <a:latin typeface="Helvetica" pitchFamily="2" charset="0"/>
              </a:rPr>
              <a:t>• Design, fabricate and validate an FE-FRT for multi-cell cavity at 1300 MHz, in a cryomodule-like</a:t>
            </a:r>
            <a:r>
              <a:rPr lang="en-GB" dirty="0">
                <a:latin typeface="Helvetica" pitchFamily="2" charset="0"/>
              </a:rPr>
              <a:t> </a:t>
            </a:r>
            <a:r>
              <a:rPr lang="en-GB" i="1" dirty="0">
                <a:effectLst/>
                <a:latin typeface="Helvetica" pitchFamily="2" charset="0"/>
              </a:rPr>
              <a:t>setup.</a:t>
            </a:r>
          </a:p>
          <a:p>
            <a:endParaRPr lang="en-GB" dirty="0">
              <a:effectLst/>
              <a:latin typeface="Helvetica" pitchFamily="2" charset="0"/>
            </a:endParaRPr>
          </a:p>
          <a:p>
            <a:r>
              <a:rPr lang="en-GB" b="1" i="1" dirty="0">
                <a:effectLst/>
                <a:latin typeface="Helvetica" pitchFamily="2" charset="0"/>
              </a:rPr>
              <a:t>Task 1.4: FE-FRT in Energy-Recovery LINAC (ERL) mode – M1-M48</a:t>
            </a:r>
            <a:endParaRPr lang="en-GB" b="1" dirty="0">
              <a:effectLst/>
              <a:latin typeface="Helvetica" pitchFamily="2" charset="0"/>
            </a:endParaRPr>
          </a:p>
          <a:p>
            <a:r>
              <a:rPr lang="en-GB" i="1" dirty="0">
                <a:effectLst/>
                <a:latin typeface="Helvetica" pitchFamily="2" charset="0"/>
              </a:rPr>
              <a:t>• End-group design study for integration into ERL-type cavity, study HOM+BBU properties.</a:t>
            </a:r>
            <a:endParaRPr lang="en-GB" dirty="0">
              <a:effectLst/>
              <a:latin typeface="Helvetica" pitchFamily="2" charset="0"/>
            </a:endParaRPr>
          </a:p>
          <a:p>
            <a:r>
              <a:rPr lang="en-GB" i="1" dirty="0">
                <a:effectLst/>
                <a:latin typeface="Helvetica" pitchFamily="2" charset="0"/>
              </a:rPr>
              <a:t>• FE-FRT design study for RF and mechanical integration into upgraded ERL cavity.</a:t>
            </a:r>
            <a:endParaRPr lang="en-GB" dirty="0">
              <a:effectLst/>
              <a:latin typeface="Helvetica" pitchFamily="2" charset="0"/>
            </a:endParaRPr>
          </a:p>
          <a:p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1948054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6062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sz="2400" b="1" dirty="0">
                <a:solidFill>
                  <a:srgbClr val="002060"/>
                </a:solidFill>
              </a:rPr>
              <a:t>WP1 – FE-FRT:</a:t>
            </a:r>
            <a:r>
              <a:rPr lang="en-BE" sz="2400" b="1" dirty="0">
                <a:solidFill>
                  <a:schemeClr val="bg2">
                    <a:lumMod val="50000"/>
                  </a:schemeClr>
                </a:solidFill>
              </a:rPr>
              <a:t> status/evolution of Task 1.2 </a:t>
            </a:r>
          </a:p>
        </p:txBody>
      </p:sp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1709803E-6E12-BAB9-0C4A-5169DA7765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5759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317F1D1-1FEA-E55D-AE93-D1155B57D252}"/>
              </a:ext>
            </a:extLst>
          </p:cNvPr>
          <p:cNvSpPr txBox="1"/>
          <p:nvPr/>
        </p:nvSpPr>
        <p:spPr>
          <a:xfrm>
            <a:off x="3418115" y="315684"/>
            <a:ext cx="6062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sz="2400" b="1" dirty="0">
                <a:solidFill>
                  <a:srgbClr val="002060"/>
                </a:solidFill>
              </a:rPr>
              <a:t>WP1 – FE-FRT:</a:t>
            </a:r>
            <a:r>
              <a:rPr lang="en-BE" sz="2400" b="1" dirty="0">
                <a:solidFill>
                  <a:schemeClr val="bg2">
                    <a:lumMod val="50000"/>
                  </a:schemeClr>
                </a:solidFill>
              </a:rPr>
              <a:t> status/evolution of Task 1.3 </a:t>
            </a:r>
          </a:p>
        </p:txBody>
      </p:sp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8362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86A118-A7F9-C6C3-6E2D-4F31904F2F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93386A0-C378-4CA2-C391-A36DEC5A705B}"/>
              </a:ext>
            </a:extLst>
          </p:cNvPr>
          <p:cNvSpPr txBox="1"/>
          <p:nvPr/>
        </p:nvSpPr>
        <p:spPr>
          <a:xfrm>
            <a:off x="3418115" y="315684"/>
            <a:ext cx="6062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sz="2400" b="1" dirty="0">
                <a:solidFill>
                  <a:srgbClr val="002060"/>
                </a:solidFill>
              </a:rPr>
              <a:t>WP1 – FE-FRT:</a:t>
            </a:r>
            <a:r>
              <a:rPr lang="en-BE" sz="2400" b="1" dirty="0">
                <a:solidFill>
                  <a:schemeClr val="bg2">
                    <a:lumMod val="50000"/>
                  </a:schemeClr>
                </a:solidFill>
              </a:rPr>
              <a:t> status/evolution of Task 1.4 </a:t>
            </a:r>
          </a:p>
        </p:txBody>
      </p:sp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3FD80766-DC87-FD25-ED4D-C34568957C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1212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CDACFB-1B75-9953-AC32-C108F37912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FFA24AF-A507-EA37-4B8C-BABEEBAD4C28}"/>
              </a:ext>
            </a:extLst>
          </p:cNvPr>
          <p:cNvSpPr txBox="1"/>
          <p:nvPr/>
        </p:nvSpPr>
        <p:spPr>
          <a:xfrm>
            <a:off x="3418115" y="315684"/>
            <a:ext cx="4759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sz="2400" b="1" dirty="0">
                <a:solidFill>
                  <a:srgbClr val="002060"/>
                </a:solidFill>
              </a:rPr>
              <a:t>WP1 – FE-FRT:</a:t>
            </a:r>
            <a:r>
              <a:rPr lang="en-BE" sz="2400" b="1" dirty="0">
                <a:solidFill>
                  <a:schemeClr val="bg2">
                    <a:lumMod val="50000"/>
                  </a:schemeClr>
                </a:solidFill>
              </a:rPr>
              <a:t> points of attention</a:t>
            </a:r>
          </a:p>
        </p:txBody>
      </p:sp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6D51265F-F36F-69A4-2976-8FB8BBF5AF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C6DC7AD-FA86-3014-2C7F-44169091257A}"/>
              </a:ext>
            </a:extLst>
          </p:cNvPr>
          <p:cNvSpPr txBox="1"/>
          <p:nvPr/>
        </p:nvSpPr>
        <p:spPr>
          <a:xfrm>
            <a:off x="892629" y="1807029"/>
            <a:ext cx="917853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dirty="0"/>
              <a:t>e.g. important collaborations with other WPs and/or the broader accelerator R&amp;D landscape</a:t>
            </a:r>
          </a:p>
          <a:p>
            <a:r>
              <a:rPr lang="en-BE" dirty="0"/>
              <a:t>e.g. new challenges for the implementation of the tasks</a:t>
            </a:r>
          </a:p>
          <a:p>
            <a:r>
              <a:rPr lang="en-BE" dirty="0"/>
              <a:t>e.g. new opportunities potentially leading to revisited tasks/milestones/deliverables</a:t>
            </a:r>
          </a:p>
          <a:p>
            <a:r>
              <a:rPr lang="en-BE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885118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B9F62B-3239-6EE8-F00D-69BC3CED54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500BB58-13C2-C4FB-2105-FCBD01FF7454}"/>
              </a:ext>
            </a:extLst>
          </p:cNvPr>
          <p:cNvSpPr txBox="1"/>
          <p:nvPr/>
        </p:nvSpPr>
        <p:spPr>
          <a:xfrm>
            <a:off x="3418115" y="315684"/>
            <a:ext cx="80931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sz="2400" b="1" dirty="0">
                <a:solidFill>
                  <a:srgbClr val="002060"/>
                </a:solidFill>
              </a:rPr>
              <a:t>WP1 – FE-FRT:</a:t>
            </a:r>
            <a:r>
              <a:rPr lang="en-BE" sz="2400" b="1" dirty="0">
                <a:solidFill>
                  <a:schemeClr val="bg2">
                    <a:lumMod val="50000"/>
                  </a:schemeClr>
                </a:solidFill>
              </a:rPr>
              <a:t> plans to achieve milestones &amp; deliverables</a:t>
            </a:r>
          </a:p>
        </p:txBody>
      </p:sp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1C31A748-932E-C1C6-22A4-E75A98A18C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694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9FADFF-2D07-D9AF-1D2F-94607555F4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6B8A4AA-B409-92E4-EB41-CFAD688E9665}"/>
              </a:ext>
            </a:extLst>
          </p:cNvPr>
          <p:cNvSpPr txBox="1"/>
          <p:nvPr/>
        </p:nvSpPr>
        <p:spPr>
          <a:xfrm>
            <a:off x="3418115" y="315684"/>
            <a:ext cx="4009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sz="2400" b="1" dirty="0">
                <a:solidFill>
                  <a:srgbClr val="002060"/>
                </a:solidFill>
              </a:rPr>
              <a:t>WP1 – FE-FRT:</a:t>
            </a:r>
            <a:r>
              <a:rPr lang="en-BE" sz="2400" b="1" dirty="0">
                <a:solidFill>
                  <a:schemeClr val="bg2">
                    <a:lumMod val="50000"/>
                  </a:schemeClr>
                </a:solidFill>
              </a:rPr>
              <a:t> budget plans</a:t>
            </a:r>
          </a:p>
        </p:txBody>
      </p:sp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825CCE3-EDCB-11D8-AB95-6A407A5C05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9071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325</Words>
  <Application>Microsoft Office PowerPoint</Application>
  <PresentationFormat>Grand écran</PresentationFormat>
  <Paragraphs>30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Aptos</vt:lpstr>
      <vt:lpstr>Aptos Display</vt:lpstr>
      <vt:lpstr>Arial</vt:lpstr>
      <vt:lpstr>Calibri</vt:lpstr>
      <vt:lpstr>Helvetica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Jorgen D'HONDT</dc:creator>
  <cp:lastModifiedBy>adele de-valera</cp:lastModifiedBy>
  <cp:revision>2</cp:revision>
  <dcterms:created xsi:type="dcterms:W3CDTF">2024-02-23T11:31:04Z</dcterms:created>
  <dcterms:modified xsi:type="dcterms:W3CDTF">2024-09-27T16:23:16Z</dcterms:modified>
</cp:coreProperties>
</file>