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3" r:id="rId4"/>
    <p:sldId id="289" r:id="rId5"/>
    <p:sldId id="264" r:id="rId6"/>
    <p:sldId id="284" r:id="rId7"/>
    <p:sldId id="301" r:id="rId8"/>
    <p:sldId id="304" r:id="rId9"/>
    <p:sldId id="305" r:id="rId10"/>
    <p:sldId id="286" r:id="rId11"/>
    <p:sldId id="287" r:id="rId12"/>
    <p:sldId id="299" r:id="rId13"/>
    <p:sldId id="300" r:id="rId14"/>
    <p:sldId id="270" r:id="rId15"/>
    <p:sldId id="274"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94"/>
  </p:normalViewPr>
  <p:slideViewPr>
    <p:cSldViewPr snapToGrid="0">
      <p:cViewPr varScale="1">
        <p:scale>
          <a:sx n="110" d="100"/>
          <a:sy n="110" d="100"/>
        </p:scale>
        <p:origin x="58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10/07/2025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1</a:t>
            </a:fld>
            <a:endParaRPr lang="en-GB"/>
          </a:p>
        </p:txBody>
      </p:sp>
    </p:spTree>
    <p:extLst>
      <p:ext uri="{BB962C8B-B14F-4D97-AF65-F5344CB8AC3E}">
        <p14:creationId xmlns:p14="http://schemas.microsoft.com/office/powerpoint/2010/main" val="159788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2</a:t>
            </a:fld>
            <a:endParaRPr lang="en-GB"/>
          </a:p>
        </p:txBody>
      </p:sp>
    </p:spTree>
    <p:extLst>
      <p:ext uri="{BB962C8B-B14F-4D97-AF65-F5344CB8AC3E}">
        <p14:creationId xmlns:p14="http://schemas.microsoft.com/office/powerpoint/2010/main" val="80916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3</a:t>
            </a:fld>
            <a:endParaRPr lang="en-GB"/>
          </a:p>
        </p:txBody>
      </p:sp>
    </p:spTree>
    <p:extLst>
      <p:ext uri="{BB962C8B-B14F-4D97-AF65-F5344CB8AC3E}">
        <p14:creationId xmlns:p14="http://schemas.microsoft.com/office/powerpoint/2010/main" val="14099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5</a:t>
            </a:fld>
            <a:endParaRPr lang="en-GB"/>
          </a:p>
        </p:txBody>
      </p:sp>
    </p:spTree>
    <p:extLst>
      <p:ext uri="{BB962C8B-B14F-4D97-AF65-F5344CB8AC3E}">
        <p14:creationId xmlns:p14="http://schemas.microsoft.com/office/powerpoint/2010/main" val="205182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9</a:t>
            </a:fld>
            <a:endParaRPr lang="en-GB"/>
          </a:p>
        </p:txBody>
      </p:sp>
    </p:spTree>
    <p:extLst>
      <p:ext uri="{BB962C8B-B14F-4D97-AF65-F5344CB8AC3E}">
        <p14:creationId xmlns:p14="http://schemas.microsoft.com/office/powerpoint/2010/main" val="280543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13</a:t>
            </a:fld>
            <a:endParaRPr lang="en-GB"/>
          </a:p>
        </p:txBody>
      </p:sp>
    </p:spTree>
    <p:extLst>
      <p:ext uri="{BB962C8B-B14F-4D97-AF65-F5344CB8AC3E}">
        <p14:creationId xmlns:p14="http://schemas.microsoft.com/office/powerpoint/2010/main" val="60615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527594-79E8-4C3F-930C-45E932B9620F}" type="datetime1">
              <a:rPr lang="LID4096" smtClean="0"/>
              <a:t>07/10/2025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F4A58A5E-2E01-4B5F-89FE-C16A0C6D07CB}" type="datetime1">
              <a:rPr lang="LID4096" smtClean="0"/>
              <a:t>07/10/2025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399E0180-FE11-4E8D-8A18-ACBAE020B132}" type="datetime1">
              <a:rPr lang="LID4096" smtClean="0"/>
              <a:t>07/10/2025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21AF56A7-B493-4BA5-9B04-726871301DB7}" type="datetime1">
              <a:rPr lang="LID4096" smtClean="0"/>
              <a:t>07/10/2025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5A0ED352-A201-48B8-9772-E8EF1BE9C042}" type="datetime1">
              <a:rPr lang="LID4096" smtClean="0"/>
              <a:t>07/10/2025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FB878ECC-3CE7-46BD-ACD6-B3784191F60B}" type="datetime1">
              <a:rPr lang="LID4096" smtClean="0"/>
              <a:t>07/10/2025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30193C97-321F-4EF2-B010-67301E9E4F27}" type="datetime1">
              <a:rPr lang="LID4096" smtClean="0"/>
              <a:t>07/10/2025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B63B819A-27C6-4957-8DEE-1578347FBDF9}" type="datetime1">
              <a:rPr lang="LID4096" smtClean="0"/>
              <a:t>07/10/2025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3A0C4A8C-EB35-4508-8F74-638323C4EB88}" type="datetime1">
              <a:rPr lang="LID4096" smtClean="0"/>
              <a:t>07/10/2025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A89FC306-7954-4652-A743-690F9B7C5BE7}" type="datetime1">
              <a:rPr lang="LID4096" smtClean="0"/>
              <a:t>07/10/2025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9C2868DF-3EF5-4D2A-8090-85ED75F4A664}" type="datetime1">
              <a:rPr lang="LID4096" smtClean="0"/>
              <a:t>07/10/2025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5959DE-3987-46F8-8E02-BD8AED31735D}" type="datetime1">
              <a:rPr lang="LID4096" smtClean="0"/>
              <a:t>07/10/2025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406400" y="1513113"/>
            <a:ext cx="11661836" cy="2387600"/>
          </a:xfrm>
        </p:spPr>
        <p:txBody>
          <a:bodyPr>
            <a:normAutofit fontScale="90000"/>
          </a:bodyPr>
          <a:lstStyle/>
          <a:p>
            <a:r>
              <a:rPr lang="en-US" sz="5000" dirty="0" smtClean="0"/>
              <a:t>WP4: </a:t>
            </a:r>
            <a:br>
              <a:rPr lang="en-US" sz="5000" dirty="0" smtClean="0"/>
            </a:br>
            <a:r>
              <a:rPr lang="en-US" sz="5000" dirty="0" smtClean="0">
                <a:solidFill>
                  <a:schemeClr val="accent6"/>
                </a:solidFill>
              </a:rPr>
              <a:t>High-Order </a:t>
            </a:r>
            <a:r>
              <a:rPr lang="en-US" sz="5000" dirty="0">
                <a:solidFill>
                  <a:schemeClr val="accent6"/>
                </a:solidFill>
              </a:rPr>
              <a:t>Mode (HOM) dampers </a:t>
            </a:r>
            <a:r>
              <a:rPr lang="en-US" sz="5000" dirty="0" smtClean="0"/>
              <a:t>&amp; </a:t>
            </a:r>
            <a:r>
              <a:rPr lang="en-US" sz="5000" dirty="0" smtClean="0">
                <a:solidFill>
                  <a:schemeClr val="accent4"/>
                </a:solidFill>
              </a:rPr>
              <a:t>Fundamental </a:t>
            </a:r>
            <a:r>
              <a:rPr lang="en-US" sz="5000" dirty="0">
                <a:solidFill>
                  <a:schemeClr val="accent4"/>
                </a:solidFill>
              </a:rPr>
              <a:t>Power couplers (FPC</a:t>
            </a:r>
            <a:r>
              <a:rPr lang="en-US" sz="5000" dirty="0" smtClean="0">
                <a:solidFill>
                  <a:schemeClr val="accent4"/>
                </a:solidFill>
              </a:rPr>
              <a:t>) </a:t>
            </a:r>
            <a:r>
              <a:rPr lang="en-US" sz="2500" dirty="0" smtClean="0"/>
              <a:t/>
            </a:r>
            <a:br>
              <a:rPr lang="en-US" sz="2500" dirty="0" smtClean="0"/>
            </a:br>
            <a:r>
              <a:rPr lang="en-US" sz="1700" dirty="0" smtClean="0"/>
              <a:t> </a:t>
            </a:r>
            <a:r>
              <a:rPr lang="en-US" sz="3500" dirty="0" smtClean="0"/>
              <a:t/>
            </a:r>
            <a:br>
              <a:rPr lang="en-US" sz="3500" dirty="0" smtClean="0"/>
            </a:br>
            <a:r>
              <a:rPr lang="en-US" sz="3500" dirty="0" err="1" smtClean="0"/>
              <a:t>Stering</a:t>
            </a:r>
            <a:r>
              <a:rPr lang="en-US" sz="3500" dirty="0" smtClean="0"/>
              <a:t> Committee</a:t>
            </a:r>
            <a:r>
              <a:rPr lang="en-US" sz="3900" dirty="0" smtClean="0"/>
              <a:t>, July </a:t>
            </a:r>
            <a:r>
              <a:rPr lang="en-US" sz="3900" dirty="0" smtClean="0"/>
              <a:t>9, </a:t>
            </a:r>
            <a:r>
              <a:rPr lang="en-US" sz="3900" dirty="0"/>
              <a:t>2025</a:t>
            </a:r>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053745"/>
            <a:ext cx="9144000" cy="1655762"/>
          </a:xfrm>
        </p:spPr>
        <p:txBody>
          <a:bodyPr>
            <a:normAutofit fontScale="92500" lnSpcReduction="2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Espace réservé du numéro de diapositive 3"/>
          <p:cNvSpPr>
            <a:spLocks noGrp="1"/>
          </p:cNvSpPr>
          <p:nvPr>
            <p:ph type="sldNum" sz="quarter" idx="12"/>
          </p:nvPr>
        </p:nvSpPr>
        <p:spPr/>
        <p:txBody>
          <a:bodyPr/>
          <a:lstStyle/>
          <a:p>
            <a:fld id="{4068FCCF-9A80-B240-8D85-84F960565AFA}" type="slidenum">
              <a:rPr lang="en-BE" smtClean="0"/>
              <a:t>1</a:t>
            </a:fld>
            <a:endParaRPr lang="en-BE"/>
          </a:p>
        </p:txBody>
      </p:sp>
    </p:spTree>
    <p:extLst>
      <p:ext uri="{BB962C8B-B14F-4D97-AF65-F5344CB8AC3E}">
        <p14:creationId xmlns:p14="http://schemas.microsoft.com/office/powerpoint/2010/main" val="1948054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13315" y="315684"/>
            <a:ext cx="8924238" cy="830997"/>
          </a:xfrm>
          <a:prstGeom prst="rect">
            <a:avLst/>
          </a:prstGeom>
          <a:noFill/>
        </p:spPr>
        <p:txBody>
          <a:bodyPr wrap="none" rtlCol="0">
            <a:spAutoFit/>
          </a:bodyPr>
          <a:lstStyle/>
          <a:p>
            <a:r>
              <a:rPr lang="en-US" sz="2400" b="1" dirty="0">
                <a:solidFill>
                  <a:srgbClr val="002060"/>
                </a:solidFill>
              </a:rPr>
              <a:t>WP4 – HOM and FPC:</a:t>
            </a:r>
            <a:r>
              <a:rPr lang="en-US" sz="2400" b="1" dirty="0">
                <a:solidFill>
                  <a:schemeClr val="bg2">
                    <a:lumMod val="50000"/>
                  </a:schemeClr>
                </a:solidFill>
              </a:rPr>
              <a:t> status/evolution of Task </a:t>
            </a:r>
            <a:r>
              <a:rPr lang="en-US" sz="2400" b="1" dirty="0" smtClean="0">
                <a:solidFill>
                  <a:schemeClr val="bg2">
                    <a:lumMod val="50000"/>
                  </a:schemeClr>
                </a:solidFill>
              </a:rPr>
              <a:t>4.6</a:t>
            </a:r>
          </a:p>
          <a:p>
            <a:r>
              <a:rPr lang="en-US" sz="2400" b="1" dirty="0">
                <a:solidFill>
                  <a:schemeClr val="bg2">
                    <a:lumMod val="50000"/>
                  </a:schemeClr>
                </a:solidFill>
              </a:rPr>
              <a:t>Fabrication of FP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961021" y="2091640"/>
            <a:ext cx="8568791" cy="4351338"/>
          </a:xfrm>
        </p:spPr>
        <p:txBody>
          <a:bodyPr/>
          <a:lstStyle/>
          <a:p>
            <a:r>
              <a:rPr lang="en-US" sz="2000" b="1" dirty="0" smtClean="0">
                <a:solidFill>
                  <a:srgbClr val="002060"/>
                </a:solidFill>
              </a:rPr>
              <a:t>Past developments </a:t>
            </a:r>
          </a:p>
          <a:p>
            <a:pPr lvl="1"/>
            <a:r>
              <a:rPr lang="en-US" sz="1700" dirty="0" smtClean="0"/>
              <a:t> Nothing to report</a:t>
            </a:r>
          </a:p>
          <a:p>
            <a:pPr lvl="1"/>
            <a:endParaRPr lang="en-US" sz="1700" dirty="0" smtClean="0"/>
          </a:p>
          <a:p>
            <a:r>
              <a:rPr lang="en-US" sz="2000" b="1" dirty="0" smtClean="0">
                <a:solidFill>
                  <a:srgbClr val="A4C137"/>
                </a:solidFill>
                <a:cs typeface="Calibri" panose="020F0502020204030204" pitchFamily="34" charset="0"/>
              </a:rPr>
              <a:t>Current developments</a:t>
            </a:r>
          </a:p>
          <a:p>
            <a:pPr lvl="1"/>
            <a:r>
              <a:rPr lang="en-US" sz="1700" dirty="0" smtClean="0"/>
              <a:t>Just beginning.</a:t>
            </a:r>
          </a:p>
          <a:p>
            <a:pPr marL="0" indent="0">
              <a:buNone/>
            </a:pPr>
            <a:endParaRPr lang="en-US" dirty="0"/>
          </a:p>
          <a:p>
            <a:endParaRPr lang="en-GB"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10</a:t>
            </a:fld>
            <a:endParaRPr lang="en-BE"/>
          </a:p>
        </p:txBody>
      </p:sp>
      <p:pic>
        <p:nvPicPr>
          <p:cNvPr id="7" name="Image 6"/>
          <p:cNvPicPr>
            <a:picLocks noChangeAspect="1"/>
          </p:cNvPicPr>
          <p:nvPr/>
        </p:nvPicPr>
        <p:blipFill>
          <a:blip r:embed="rId3"/>
          <a:stretch>
            <a:fillRect/>
          </a:stretch>
        </p:blipFill>
        <p:spPr>
          <a:xfrm>
            <a:off x="7931145" y="2175284"/>
            <a:ext cx="2208035" cy="3619500"/>
          </a:xfrm>
          <a:prstGeom prst="rect">
            <a:avLst/>
          </a:prstGeom>
        </p:spPr>
      </p:pic>
      <p:sp>
        <p:nvSpPr>
          <p:cNvPr id="13" name="Rectangle 12"/>
          <p:cNvSpPr/>
          <p:nvPr/>
        </p:nvSpPr>
        <p:spPr>
          <a:xfrm>
            <a:off x="7636917" y="5610118"/>
            <a:ext cx="1997663" cy="369332"/>
          </a:xfrm>
          <a:prstGeom prst="rect">
            <a:avLst/>
          </a:prstGeom>
        </p:spPr>
        <p:txBody>
          <a:bodyPr wrap="none">
            <a:spAutoFit/>
          </a:bodyPr>
          <a:lstStyle/>
          <a:p>
            <a:r>
              <a:rPr lang="fr-FR" dirty="0"/>
              <a:t>c/o </a:t>
            </a:r>
            <a:r>
              <a:rPr lang="fr-FR" dirty="0" err="1"/>
              <a:t>S.Blivet</a:t>
            </a:r>
            <a:r>
              <a:rPr lang="fr-FR" dirty="0"/>
              <a:t> </a:t>
            </a:r>
            <a:endParaRPr lang="es-ES" dirty="0"/>
          </a:p>
        </p:txBody>
      </p:sp>
    </p:spTree>
    <p:extLst>
      <p:ext uri="{BB962C8B-B14F-4D97-AF65-F5344CB8AC3E}">
        <p14:creationId xmlns:p14="http://schemas.microsoft.com/office/powerpoint/2010/main" val="418584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13315" y="315684"/>
            <a:ext cx="8924238" cy="830997"/>
          </a:xfrm>
          <a:prstGeom prst="rect">
            <a:avLst/>
          </a:prstGeom>
          <a:noFill/>
        </p:spPr>
        <p:txBody>
          <a:bodyPr wrap="none" rtlCol="0">
            <a:spAutoFit/>
          </a:bodyPr>
          <a:lstStyle/>
          <a:p>
            <a:r>
              <a:rPr lang="en-US" sz="2400" b="1" dirty="0">
                <a:solidFill>
                  <a:srgbClr val="002060"/>
                </a:solidFill>
              </a:rPr>
              <a:t>WP4 – HOM and FPC:</a:t>
            </a:r>
            <a:r>
              <a:rPr lang="en-US" sz="2400" b="1" dirty="0">
                <a:solidFill>
                  <a:schemeClr val="bg2">
                    <a:lumMod val="50000"/>
                  </a:schemeClr>
                </a:solidFill>
              </a:rPr>
              <a:t> status/evolution of Task </a:t>
            </a:r>
            <a:r>
              <a:rPr lang="en-US" sz="2400" b="1" dirty="0" smtClean="0">
                <a:solidFill>
                  <a:schemeClr val="bg2">
                    <a:lumMod val="50000"/>
                  </a:schemeClr>
                </a:solidFill>
              </a:rPr>
              <a:t>4.7</a:t>
            </a:r>
          </a:p>
          <a:p>
            <a:r>
              <a:rPr lang="en-US" sz="2400" b="1" dirty="0">
                <a:solidFill>
                  <a:schemeClr val="bg2">
                    <a:lumMod val="50000"/>
                  </a:schemeClr>
                </a:solidFill>
              </a:rPr>
              <a:t>Test of  FP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549441" y="969960"/>
            <a:ext cx="10515600" cy="4351338"/>
          </a:xfrm>
        </p:spPr>
        <p:txBody>
          <a:bodyPr>
            <a:normAutofit/>
          </a:bodyPr>
          <a:lstStyle/>
          <a:p>
            <a:pPr lvl="1"/>
            <a:endParaRPr lang="en-US" sz="1800" dirty="0" smtClean="0"/>
          </a:p>
          <a:p>
            <a:r>
              <a:rPr lang="en-US" sz="2000" dirty="0" smtClean="0"/>
              <a:t>The </a:t>
            </a:r>
            <a:r>
              <a:rPr lang="en-US" sz="2000" dirty="0"/>
              <a:t>RF conditioning at </a:t>
            </a:r>
            <a:r>
              <a:rPr lang="en-US" sz="2000" b="1" dirty="0"/>
              <a:t>800 MHz@ 50 kW CW </a:t>
            </a:r>
            <a:r>
              <a:rPr lang="en-US" sz="2000" dirty="0"/>
              <a:t>was chosen (type of RF </a:t>
            </a:r>
            <a:r>
              <a:rPr lang="en-US" sz="2000" dirty="0" smtClean="0"/>
              <a:t>conditioning </a:t>
            </a:r>
            <a:r>
              <a:rPr lang="en-US" sz="2000" dirty="0"/>
              <a:t>proposed in the proposal</a:t>
            </a:r>
            <a:r>
              <a:rPr lang="en-US" sz="2000" dirty="0" smtClean="0"/>
              <a:t>) in the technical </a:t>
            </a:r>
            <a:r>
              <a:rPr lang="en-US" sz="2000" dirty="0"/>
              <a:t>review carried out on </a:t>
            </a:r>
            <a:r>
              <a:rPr lang="en-US" sz="2000" dirty="0" smtClean="0"/>
              <a:t>13/05/2025.</a:t>
            </a:r>
          </a:p>
          <a:p>
            <a:pPr lvl="1"/>
            <a:r>
              <a:rPr lang="en-GB" sz="1700" dirty="0" smtClean="0"/>
              <a:t>Possibility </a:t>
            </a:r>
            <a:r>
              <a:rPr lang="en-GB" sz="1700" dirty="0"/>
              <a:t>to use the 704 MHz test box at 800 </a:t>
            </a:r>
            <a:r>
              <a:rPr lang="en-GB" sz="1700" dirty="0" err="1" smtClean="0"/>
              <a:t>MHz.</a:t>
            </a:r>
            <a:r>
              <a:rPr lang="en-GB" sz="1700" dirty="0" smtClean="0"/>
              <a:t> </a:t>
            </a:r>
            <a:endParaRPr lang="es-ES" sz="1700" dirty="0"/>
          </a:p>
          <a:p>
            <a:pPr lvl="1"/>
            <a:r>
              <a:rPr lang="en-US" sz="1700" dirty="0" smtClean="0">
                <a:sym typeface="Wingdings" panose="05000000000000000000" pitchFamily="2" charset="2"/>
              </a:rPr>
              <a:t>Others possibilities were: </a:t>
            </a:r>
            <a:r>
              <a:rPr lang="en-US" sz="1700" dirty="0"/>
              <a:t>To conditioning at 704 MHz at the existing CERN test bench or o skip the FPC conditioning and to decide to proceed directly with the FPCs onto the </a:t>
            </a:r>
            <a:r>
              <a:rPr lang="en-US" sz="1700" dirty="0" smtClean="0"/>
              <a:t>cavities.</a:t>
            </a:r>
          </a:p>
          <a:p>
            <a:endParaRPr lang="en-US" dirty="0"/>
          </a:p>
          <a:p>
            <a:endParaRPr lang="en-US" dirty="0"/>
          </a:p>
          <a:p>
            <a:endParaRPr lang="en-GB"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11</a:t>
            </a:fld>
            <a:endParaRPr lang="en-BE"/>
          </a:p>
        </p:txBody>
      </p:sp>
      <p:pic>
        <p:nvPicPr>
          <p:cNvPr id="6" name="Image 5"/>
          <p:cNvPicPr>
            <a:picLocks noChangeAspect="1"/>
          </p:cNvPicPr>
          <p:nvPr/>
        </p:nvPicPr>
        <p:blipFill>
          <a:blip r:embed="rId3"/>
          <a:stretch>
            <a:fillRect/>
          </a:stretch>
        </p:blipFill>
        <p:spPr>
          <a:xfrm>
            <a:off x="6555943" y="3825523"/>
            <a:ext cx="5277874" cy="2728773"/>
          </a:xfrm>
          <a:prstGeom prst="rect">
            <a:avLst/>
          </a:prstGeom>
        </p:spPr>
      </p:pic>
      <p:pic>
        <p:nvPicPr>
          <p:cNvPr id="7" name="Image 6"/>
          <p:cNvPicPr>
            <a:picLocks noChangeAspect="1"/>
          </p:cNvPicPr>
          <p:nvPr/>
        </p:nvPicPr>
        <p:blipFill rotWithShape="1">
          <a:blip r:embed="rId4"/>
          <a:srcRect t="53426"/>
          <a:stretch/>
        </p:blipFill>
        <p:spPr>
          <a:xfrm>
            <a:off x="3403612" y="4712972"/>
            <a:ext cx="3195187" cy="1896310"/>
          </a:xfrm>
          <a:prstGeom prst="rect">
            <a:avLst/>
          </a:prstGeom>
        </p:spPr>
      </p:pic>
      <p:pic>
        <p:nvPicPr>
          <p:cNvPr id="8" name="Image 7"/>
          <p:cNvPicPr>
            <a:picLocks noChangeAspect="1"/>
          </p:cNvPicPr>
          <p:nvPr/>
        </p:nvPicPr>
        <p:blipFill rotWithShape="1">
          <a:blip r:embed="rId4"/>
          <a:srcRect l="22695" b="60147"/>
          <a:stretch/>
        </p:blipFill>
        <p:spPr>
          <a:xfrm>
            <a:off x="163286" y="4145498"/>
            <a:ext cx="3409664" cy="2239970"/>
          </a:xfrm>
          <a:prstGeom prst="rect">
            <a:avLst/>
          </a:prstGeom>
        </p:spPr>
      </p:pic>
      <p:sp>
        <p:nvSpPr>
          <p:cNvPr id="9" name="Rectangle 8"/>
          <p:cNvSpPr/>
          <p:nvPr/>
        </p:nvSpPr>
        <p:spPr>
          <a:xfrm>
            <a:off x="0" y="3638349"/>
            <a:ext cx="12037553" cy="30831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954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6960816" cy="461665"/>
          </a:xfrm>
          <a:prstGeom prst="rect">
            <a:avLst/>
          </a:prstGeom>
          <a:noFill/>
        </p:spPr>
        <p:txBody>
          <a:bodyPr wrap="none" rtlCol="0">
            <a:spAutoFit/>
          </a:bodyPr>
          <a:lstStyle/>
          <a:p>
            <a:r>
              <a:rPr lang="en-US" sz="2400" b="1" dirty="0">
                <a:solidFill>
                  <a:srgbClr val="002060"/>
                </a:solidFill>
              </a:rPr>
              <a:t>WP4 – HOM and FPC :</a:t>
            </a:r>
            <a:r>
              <a:rPr lang="en-US" sz="2400" b="1" dirty="0" smtClean="0">
                <a:solidFill>
                  <a:schemeClr val="bg2">
                    <a:lumMod val="50000"/>
                  </a:schemeClr>
                </a:solidFill>
              </a:rPr>
              <a:t> </a:t>
            </a:r>
            <a:r>
              <a:rPr lang="en-US" sz="2400" b="1" dirty="0">
                <a:solidFill>
                  <a:schemeClr val="bg2">
                    <a:lumMod val="50000"/>
                  </a:schemeClr>
                </a:solidFill>
              </a:rPr>
              <a:t>financial </a:t>
            </a:r>
            <a:r>
              <a:rPr lang="en-US" sz="2400" b="1" dirty="0" smtClean="0">
                <a:solidFill>
                  <a:schemeClr val="bg2">
                    <a:lumMod val="50000"/>
                  </a:schemeClr>
                </a:solidFill>
              </a:rPr>
              <a:t>status on 09/07/2025</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au 12"/>
          <p:cNvGraphicFramePr>
            <a:graphicFrameLocks noGrp="1"/>
          </p:cNvGraphicFramePr>
          <p:nvPr>
            <p:extLst>
              <p:ext uri="{D42A27DB-BD31-4B8C-83A1-F6EECF244321}">
                <p14:modId xmlns:p14="http://schemas.microsoft.com/office/powerpoint/2010/main" val="2379299747"/>
              </p:ext>
            </p:extLst>
          </p:nvPr>
        </p:nvGraphicFramePr>
        <p:xfrm>
          <a:off x="253848" y="1531316"/>
          <a:ext cx="11673840" cy="3784600"/>
        </p:xfrm>
        <a:graphic>
          <a:graphicData uri="http://schemas.openxmlformats.org/drawingml/2006/table">
            <a:tbl>
              <a:tblPr firstRow="1" bandRow="1">
                <a:tableStyleId>{5C22544A-7EE6-4342-B048-85BDC9FD1C3A}</a:tableStyleId>
              </a:tblPr>
              <a:tblGrid>
                <a:gridCol w="1200476">
                  <a:extLst>
                    <a:ext uri="{9D8B030D-6E8A-4147-A177-3AD203B41FA5}">
                      <a16:colId xmlns:a16="http://schemas.microsoft.com/office/drawing/2014/main" val="2010790084"/>
                    </a:ext>
                  </a:extLst>
                </a:gridCol>
                <a:gridCol w="1562359">
                  <a:extLst>
                    <a:ext uri="{9D8B030D-6E8A-4147-A177-3AD203B41FA5}">
                      <a16:colId xmlns:a16="http://schemas.microsoft.com/office/drawing/2014/main" val="1603922414"/>
                    </a:ext>
                  </a:extLst>
                </a:gridCol>
                <a:gridCol w="7267105">
                  <a:extLst>
                    <a:ext uri="{9D8B030D-6E8A-4147-A177-3AD203B41FA5}">
                      <a16:colId xmlns:a16="http://schemas.microsoft.com/office/drawing/2014/main" val="375068372"/>
                    </a:ext>
                  </a:extLst>
                </a:gridCol>
                <a:gridCol w="1643900">
                  <a:extLst>
                    <a:ext uri="{9D8B030D-6E8A-4147-A177-3AD203B41FA5}">
                      <a16:colId xmlns:a16="http://schemas.microsoft.com/office/drawing/2014/main" val="1854536827"/>
                    </a:ext>
                  </a:extLst>
                </a:gridCol>
              </a:tblGrid>
              <a:tr h="370840">
                <a:tc>
                  <a:txBody>
                    <a:bodyPr/>
                    <a:lstStyle/>
                    <a:p>
                      <a:r>
                        <a:rPr lang="fr-FR" sz="1500" dirty="0" err="1" smtClean="0"/>
                        <a:t>Beneficiary</a:t>
                      </a:r>
                      <a:endParaRPr lang="es-ES" sz="1500" dirty="0"/>
                    </a:p>
                  </a:txBody>
                  <a:tcPr/>
                </a:tc>
                <a:tc>
                  <a:txBody>
                    <a:bodyPr/>
                    <a:lstStyle/>
                    <a:p>
                      <a:r>
                        <a:rPr lang="fr-FR" sz="1500" dirty="0" smtClean="0"/>
                        <a:t>EU Budget  k€ </a:t>
                      </a:r>
                    </a:p>
                    <a:p>
                      <a:r>
                        <a:rPr lang="fr-FR" sz="1000" dirty="0" smtClean="0"/>
                        <a:t>(</a:t>
                      </a:r>
                      <a:r>
                        <a:rPr lang="fr-FR" sz="1000" dirty="0" err="1" smtClean="0"/>
                        <a:t>with</a:t>
                      </a:r>
                      <a:r>
                        <a:rPr lang="fr-FR" sz="1000" dirty="0" smtClean="0"/>
                        <a:t> 25% </a:t>
                      </a:r>
                      <a:r>
                        <a:rPr lang="fr-FR" sz="1000" dirty="0" err="1" smtClean="0"/>
                        <a:t>overheads</a:t>
                      </a:r>
                      <a:r>
                        <a:rPr lang="fr-FR" sz="1000" dirty="0" smtClean="0"/>
                        <a:t>)</a:t>
                      </a:r>
                    </a:p>
                  </a:txBody>
                  <a:tcPr/>
                </a:tc>
                <a:tc>
                  <a:txBody>
                    <a:bodyPr/>
                    <a:lstStyle/>
                    <a:p>
                      <a:r>
                        <a:rPr lang="fr-FR" sz="1500" dirty="0" err="1" smtClean="0"/>
                        <a:t>Including</a:t>
                      </a:r>
                      <a:endParaRPr lang="fr-FR" sz="1500" dirty="0" smtClean="0"/>
                    </a:p>
                  </a:txBody>
                  <a:tcPr/>
                </a:tc>
                <a:tc>
                  <a:txBody>
                    <a:bodyPr/>
                    <a:lstStyle/>
                    <a:p>
                      <a:r>
                        <a:rPr lang="fr-FR" sz="1500" dirty="0" smtClean="0"/>
                        <a:t>Funds </a:t>
                      </a:r>
                      <a:r>
                        <a:rPr lang="fr-FR" sz="1500" dirty="0" err="1" smtClean="0"/>
                        <a:t>engaged</a:t>
                      </a:r>
                      <a:endParaRPr lang="fr-FR" sz="1500" dirty="0" smtClean="0"/>
                    </a:p>
                  </a:txBody>
                  <a:tcPr/>
                </a:tc>
                <a:extLst>
                  <a:ext uri="{0D108BD9-81ED-4DB2-BD59-A6C34878D82A}">
                    <a16:rowId xmlns:a16="http://schemas.microsoft.com/office/drawing/2014/main" val="1320067675"/>
                  </a:ext>
                </a:extLst>
              </a:tr>
              <a:tr h="370840">
                <a:tc>
                  <a:txBody>
                    <a:bodyPr/>
                    <a:lstStyle/>
                    <a:p>
                      <a:r>
                        <a:rPr lang="fr-FR" sz="1500" dirty="0" smtClean="0"/>
                        <a:t>INFN</a:t>
                      </a:r>
                      <a:endParaRPr lang="es-ES" sz="1500" dirty="0"/>
                    </a:p>
                  </a:txBody>
                  <a:tcPr/>
                </a:tc>
                <a:tc>
                  <a:txBody>
                    <a:bodyPr/>
                    <a:lstStyle/>
                    <a:p>
                      <a:r>
                        <a:rPr lang="fr-FR" sz="1500" dirty="0" smtClean="0">
                          <a:solidFill>
                            <a:schemeClr val="tx1"/>
                          </a:solidFill>
                        </a:rPr>
                        <a:t>153, 750</a:t>
                      </a:r>
                    </a:p>
                    <a:p>
                      <a:r>
                        <a:rPr lang="fr-FR" sz="1500" dirty="0" smtClean="0">
                          <a:solidFill>
                            <a:schemeClr val="tx1"/>
                          </a:solidFill>
                        </a:rPr>
                        <a:t>- 120</a:t>
                      </a:r>
                      <a:r>
                        <a:rPr lang="fr-FR" sz="1500" baseline="0" dirty="0" smtClean="0">
                          <a:solidFill>
                            <a:schemeClr val="tx1"/>
                          </a:solidFill>
                        </a:rPr>
                        <a:t> (07/25)</a:t>
                      </a:r>
                      <a:r>
                        <a:rPr lang="fr-FR" sz="1500" dirty="0" smtClean="0">
                          <a:solidFill>
                            <a:schemeClr val="tx1"/>
                          </a:solidFill>
                        </a:rPr>
                        <a:t> </a:t>
                      </a:r>
                      <a:endParaRPr lang="es-ES" sz="15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solidFill>
                            <a:schemeClr val="accent5"/>
                          </a:solidFill>
                        </a:rPr>
                        <a:t>30 pm </a:t>
                      </a:r>
                      <a:r>
                        <a:rPr lang="fr-FR" sz="1500" dirty="0" err="1" smtClean="0">
                          <a:solidFill>
                            <a:schemeClr val="accent5"/>
                          </a:solidFill>
                        </a:rPr>
                        <a:t>temporary</a:t>
                      </a:r>
                      <a:r>
                        <a:rPr lang="fr-FR" sz="1500" dirty="0" smtClean="0">
                          <a:solidFill>
                            <a:schemeClr val="accent5"/>
                          </a:solidFill>
                        </a:rPr>
                        <a:t> staff (120 k€) transfert to CNRS/ </a:t>
                      </a:r>
                      <a:r>
                        <a:rPr lang="fr-FR" sz="1500" dirty="0" err="1" smtClean="0">
                          <a:solidFill>
                            <a:schemeClr val="accent5"/>
                          </a:solidFill>
                        </a:rPr>
                        <a:t>IJCLab</a:t>
                      </a:r>
                      <a:r>
                        <a:rPr lang="fr-FR" sz="1500" dirty="0" smtClean="0">
                          <a:solidFill>
                            <a:schemeClr val="accent5"/>
                          </a:solidFill>
                        </a:rPr>
                        <a:t> </a:t>
                      </a:r>
                      <a:r>
                        <a:rPr lang="fr-FR" sz="1500" dirty="0" smtClean="0">
                          <a:solidFill>
                            <a:schemeClr val="accent5"/>
                          </a:solidFill>
                          <a:sym typeface="Wingdings" panose="05000000000000000000" pitchFamily="2" charset="2"/>
                        </a:rPr>
                        <a:t>( 07/25)</a:t>
                      </a:r>
                      <a:r>
                        <a:rPr lang="fr-FR" sz="1500" dirty="0" smtClean="0">
                          <a:solidFill>
                            <a:schemeClr val="accent5"/>
                          </a:solidFill>
                        </a:rPr>
                        <a:t> </a:t>
                      </a:r>
                      <a:r>
                        <a:rPr lang="fr-FR" sz="1500" dirty="0" smtClean="0">
                          <a:solidFill>
                            <a:schemeClr val="accent5"/>
                          </a:solidFill>
                          <a:sym typeface="Wingdings" panose="05000000000000000000" pitchFamily="2" charset="2"/>
                        </a:rPr>
                        <a:t> 0 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smtClean="0"/>
                        <a:t>Travel</a:t>
                      </a:r>
                      <a:r>
                        <a:rPr lang="fr-FR" sz="1500" dirty="0" smtClean="0"/>
                        <a:t> (3 k€)</a:t>
                      </a:r>
                      <a:endParaRPr lang="es-ES" sz="1500" dirty="0">
                        <a:solidFill>
                          <a:schemeClr val="tx1"/>
                        </a:solidFill>
                      </a:endParaRPr>
                    </a:p>
                  </a:txBody>
                  <a:tcPr/>
                </a:tc>
                <a:tc>
                  <a:txBody>
                    <a:bodyPr/>
                    <a:lstStyle/>
                    <a:p>
                      <a:endParaRPr lang="fr-FR" sz="1500" dirty="0" smtClean="0">
                        <a:solidFill>
                          <a:schemeClr val="tx1"/>
                        </a:solidFill>
                        <a:sym typeface="Wingdings" panose="05000000000000000000" pitchFamily="2" charset="2"/>
                      </a:endParaRPr>
                    </a:p>
                    <a:p>
                      <a:endParaRPr lang="fr-FR" sz="1500" dirty="0" smtClean="0">
                        <a:solidFill>
                          <a:schemeClr val="tx1"/>
                        </a:solidFill>
                        <a:sym typeface="Wingdings" panose="05000000000000000000" pitchFamily="2" charset="2"/>
                      </a:endParaRPr>
                    </a:p>
                    <a:p>
                      <a:r>
                        <a:rPr lang="fr-FR" sz="1500" dirty="0" smtClean="0">
                          <a:solidFill>
                            <a:schemeClr val="tx1"/>
                          </a:solidFill>
                          <a:sym typeface="Wingdings" panose="05000000000000000000" pitchFamily="2" charset="2"/>
                        </a:rPr>
                        <a:t>-</a:t>
                      </a:r>
                      <a:endParaRPr lang="es-ES" sz="1500" dirty="0">
                        <a:solidFill>
                          <a:schemeClr val="tx1"/>
                        </a:solidFill>
                      </a:endParaRPr>
                    </a:p>
                  </a:txBody>
                  <a:tcPr/>
                </a:tc>
                <a:extLst>
                  <a:ext uri="{0D108BD9-81ED-4DB2-BD59-A6C34878D82A}">
                    <a16:rowId xmlns:a16="http://schemas.microsoft.com/office/drawing/2014/main" val="1997782494"/>
                  </a:ext>
                </a:extLst>
              </a:tr>
              <a:tr h="370840">
                <a:tc>
                  <a:txBody>
                    <a:bodyPr/>
                    <a:lstStyle/>
                    <a:p>
                      <a:r>
                        <a:rPr lang="fr-FR" sz="1500" dirty="0" smtClean="0"/>
                        <a:t>CERN</a:t>
                      </a:r>
                      <a:endParaRPr lang="es-ES" sz="1500" dirty="0"/>
                    </a:p>
                  </a:txBody>
                  <a:tcPr/>
                </a:tc>
                <a:tc>
                  <a:txBody>
                    <a:bodyPr/>
                    <a:lstStyle/>
                    <a:p>
                      <a:r>
                        <a:rPr lang="fr-FR" sz="1500" dirty="0" smtClean="0">
                          <a:solidFill>
                            <a:schemeClr val="tx1"/>
                          </a:solidFill>
                        </a:rPr>
                        <a:t>418, 437</a:t>
                      </a:r>
                      <a:endParaRPr lang="es-ES" sz="15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t>Equipement</a:t>
                      </a:r>
                      <a:r>
                        <a:rPr lang="fr-FR" sz="1500" baseline="0" dirty="0" smtClean="0"/>
                        <a:t> (228,75 k€)</a:t>
                      </a:r>
                      <a:endParaRPr lang="fr-FR"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t>Consumables (50 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solidFill>
                            <a:schemeClr val="accent6">
                              <a:lumMod val="75000"/>
                            </a:schemeClr>
                          </a:solidFill>
                        </a:rPr>
                        <a:t>6 pm </a:t>
                      </a:r>
                      <a:r>
                        <a:rPr lang="fr-FR" sz="1500" dirty="0" err="1" smtClean="0">
                          <a:solidFill>
                            <a:schemeClr val="accent6">
                              <a:lumMod val="75000"/>
                            </a:schemeClr>
                          </a:solidFill>
                        </a:rPr>
                        <a:t>temporary</a:t>
                      </a:r>
                      <a:r>
                        <a:rPr lang="fr-FR" sz="1500" dirty="0" smtClean="0">
                          <a:solidFill>
                            <a:schemeClr val="accent6">
                              <a:lumMod val="75000"/>
                            </a:schemeClr>
                          </a:solidFill>
                        </a:rPr>
                        <a:t> staff WP4&amp;WP5 (53 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smtClean="0"/>
                        <a:t>Travel</a:t>
                      </a:r>
                      <a:r>
                        <a:rPr lang="fr-FR" sz="1500" dirty="0" smtClean="0"/>
                        <a:t> (3 k€)</a:t>
                      </a:r>
                      <a:endParaRPr lang="es-ES" sz="15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solidFill>
                            <a:schemeClr val="accent6">
                              <a:lumMod val="75000"/>
                            </a:schemeClr>
                          </a:solidFill>
                        </a:rPr>
                        <a:t>53 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t>-</a:t>
                      </a:r>
                      <a:endParaRPr lang="es-ES" sz="1500" dirty="0" smtClean="0"/>
                    </a:p>
                  </a:txBody>
                  <a:tcPr/>
                </a:tc>
                <a:extLst>
                  <a:ext uri="{0D108BD9-81ED-4DB2-BD59-A6C34878D82A}">
                    <a16:rowId xmlns:a16="http://schemas.microsoft.com/office/drawing/2014/main" val="3579604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smtClean="0"/>
                        <a:t>CNRS</a:t>
                      </a:r>
                      <a:endParaRPr lang="es-ES" sz="1500" dirty="0" smtClean="0"/>
                    </a:p>
                  </a:txBody>
                  <a:tcPr/>
                </a:tc>
                <a:tc>
                  <a:txBody>
                    <a:bodyPr/>
                    <a:lstStyle/>
                    <a:p>
                      <a:r>
                        <a:rPr lang="fr-FR" sz="1500" dirty="0" smtClean="0"/>
                        <a:t>0</a:t>
                      </a:r>
                      <a:r>
                        <a:rPr lang="fr-FR" sz="1500" baseline="0" dirty="0" smtClean="0"/>
                        <a:t> k€</a:t>
                      </a:r>
                    </a:p>
                    <a:p>
                      <a:r>
                        <a:rPr lang="fr-FR" sz="1500" baseline="0" dirty="0" smtClean="0"/>
                        <a:t> + 120  ( 07/25)</a:t>
                      </a:r>
                      <a:endParaRPr lang="es-ES" sz="1500" dirty="0"/>
                    </a:p>
                  </a:txBody>
                  <a:tcPr/>
                </a:tc>
                <a:tc>
                  <a:txBody>
                    <a:bodyPr/>
                    <a:lstStyle/>
                    <a:p>
                      <a:r>
                        <a:rPr lang="fr-FR" sz="1500" dirty="0" smtClean="0">
                          <a:solidFill>
                            <a:schemeClr val="accent5"/>
                          </a:solidFill>
                        </a:rPr>
                        <a:t>0 </a:t>
                      </a:r>
                      <a:r>
                        <a:rPr lang="fr-FR" sz="1500" dirty="0" smtClean="0">
                          <a:solidFill>
                            <a:schemeClr val="accent5"/>
                          </a:solidFill>
                          <a:sym typeface="Wingdings" panose="05000000000000000000" pitchFamily="2" charset="2"/>
                        </a:rPr>
                        <a:t> </a:t>
                      </a:r>
                      <a:r>
                        <a:rPr lang="fr-FR" sz="1500" dirty="0" smtClean="0">
                          <a:solidFill>
                            <a:schemeClr val="accent5"/>
                          </a:solidFill>
                        </a:rPr>
                        <a:t>30 pm </a:t>
                      </a:r>
                      <a:r>
                        <a:rPr lang="fr-FR" sz="1500" dirty="0" err="1" smtClean="0">
                          <a:solidFill>
                            <a:schemeClr val="accent5"/>
                          </a:solidFill>
                        </a:rPr>
                        <a:t>temporary</a:t>
                      </a:r>
                      <a:r>
                        <a:rPr lang="fr-FR" sz="1500" dirty="0" smtClean="0">
                          <a:solidFill>
                            <a:schemeClr val="accent5"/>
                          </a:solidFill>
                        </a:rPr>
                        <a:t> staff </a:t>
                      </a:r>
                      <a:r>
                        <a:rPr lang="fr-FR" sz="1500" dirty="0" err="1" smtClean="0">
                          <a:solidFill>
                            <a:schemeClr val="accent5"/>
                          </a:solidFill>
                        </a:rPr>
                        <a:t>from</a:t>
                      </a:r>
                      <a:r>
                        <a:rPr lang="fr-FR" sz="1500" dirty="0" smtClean="0">
                          <a:solidFill>
                            <a:schemeClr val="accent5"/>
                          </a:solidFill>
                        </a:rPr>
                        <a:t> INFN WP4 (120 k€) ( 07/25)</a:t>
                      </a:r>
                    </a:p>
                    <a:p>
                      <a:r>
                        <a:rPr lang="fr-FR" sz="1500" dirty="0" smtClean="0"/>
                        <a:t>(</a:t>
                      </a:r>
                      <a:r>
                        <a:rPr lang="fr-FR" sz="1500" dirty="0" err="1" smtClean="0"/>
                        <a:t>Matching</a:t>
                      </a:r>
                      <a:r>
                        <a:rPr lang="fr-FR" sz="1500" dirty="0" smtClean="0"/>
                        <a:t> </a:t>
                      </a:r>
                      <a:r>
                        <a:rPr lang="fr-FR" sz="1500" dirty="0" err="1" smtClean="0"/>
                        <a:t>funds</a:t>
                      </a:r>
                      <a:r>
                        <a:rPr lang="fr-FR" sz="1500" dirty="0" smtClean="0"/>
                        <a:t> for </a:t>
                      </a:r>
                      <a:r>
                        <a:rPr lang="fr-FR" sz="1500" dirty="0" err="1" smtClean="0"/>
                        <a:t>travel</a:t>
                      </a:r>
                      <a:r>
                        <a:rPr lang="fr-FR" sz="1500" dirty="0" smtClean="0"/>
                        <a:t>…)</a:t>
                      </a:r>
                      <a:endParaRPr lang="es-ES" sz="1500" dirty="0"/>
                    </a:p>
                  </a:txBody>
                  <a:tcPr/>
                </a:tc>
                <a:tc>
                  <a:txBody>
                    <a:bodyPr/>
                    <a:lstStyle/>
                    <a:p>
                      <a:r>
                        <a:rPr lang="fr-FR" sz="1500" dirty="0" smtClean="0"/>
                        <a:t>-</a:t>
                      </a:r>
                      <a:endParaRPr lang="es-ES" sz="1500" dirty="0"/>
                    </a:p>
                  </a:txBody>
                  <a:tcPr/>
                </a:tc>
                <a:extLst>
                  <a:ext uri="{0D108BD9-81ED-4DB2-BD59-A6C34878D82A}">
                    <a16:rowId xmlns:a16="http://schemas.microsoft.com/office/drawing/2014/main" val="4220098583"/>
                  </a:ext>
                </a:extLst>
              </a:tr>
              <a:tr h="370840">
                <a:tc>
                  <a:txBody>
                    <a:bodyPr/>
                    <a:lstStyle/>
                    <a:p>
                      <a:r>
                        <a:rPr lang="fr-FR" sz="1500" b="1" dirty="0" smtClean="0"/>
                        <a:t>TOTAL</a:t>
                      </a:r>
                      <a:endParaRPr lang="es-ES" sz="1500" b="1" dirty="0"/>
                    </a:p>
                  </a:txBody>
                  <a:tcPr/>
                </a:tc>
                <a:tc>
                  <a:txBody>
                    <a:bodyPr/>
                    <a:lstStyle/>
                    <a:p>
                      <a:r>
                        <a:rPr lang="fr-FR" sz="1500" b="1" dirty="0" smtClean="0"/>
                        <a:t>572,</a:t>
                      </a:r>
                      <a:r>
                        <a:rPr lang="fr-FR" sz="1500" b="1" baseline="0" dirty="0" smtClean="0"/>
                        <a:t> 187</a:t>
                      </a:r>
                      <a:endParaRPr lang="es-ES" sz="1500" b="1" dirty="0"/>
                    </a:p>
                  </a:txBody>
                  <a:tcPr/>
                </a:tc>
                <a:tc>
                  <a:txBody>
                    <a:bodyPr/>
                    <a:lstStyle/>
                    <a:p>
                      <a:r>
                        <a:rPr lang="fr-FR" sz="1500" b="1" dirty="0" smtClean="0">
                          <a:solidFill>
                            <a:schemeClr val="tx1"/>
                          </a:solidFill>
                        </a:rPr>
                        <a:t>-</a:t>
                      </a:r>
                      <a:endParaRPr lang="es-ES" sz="1500" b="1" dirty="0">
                        <a:solidFill>
                          <a:schemeClr val="tx1"/>
                        </a:solidFill>
                      </a:endParaRPr>
                    </a:p>
                  </a:txBody>
                  <a:tcPr/>
                </a:tc>
                <a:tc>
                  <a:txBody>
                    <a:bodyPr/>
                    <a:lstStyle/>
                    <a:p>
                      <a:r>
                        <a:rPr lang="fr-FR" sz="1500" b="1" dirty="0" smtClean="0">
                          <a:solidFill>
                            <a:schemeClr val="tx1"/>
                          </a:solidFill>
                        </a:rPr>
                        <a:t>53 k€</a:t>
                      </a:r>
                      <a:endParaRPr lang="es-ES" sz="1500" b="1" dirty="0">
                        <a:solidFill>
                          <a:schemeClr val="tx1"/>
                        </a:solidFill>
                      </a:endParaRPr>
                    </a:p>
                  </a:txBody>
                  <a:tcPr/>
                </a:tc>
                <a:extLst>
                  <a:ext uri="{0D108BD9-81ED-4DB2-BD59-A6C34878D82A}">
                    <a16:rowId xmlns:a16="http://schemas.microsoft.com/office/drawing/2014/main" val="522323265"/>
                  </a:ext>
                </a:extLst>
              </a:tr>
            </a:tbl>
          </a:graphicData>
        </a:graphic>
      </p:graphicFrame>
      <p:sp>
        <p:nvSpPr>
          <p:cNvPr id="2" name="Espace réservé du numéro de diapositive 1"/>
          <p:cNvSpPr>
            <a:spLocks noGrp="1"/>
          </p:cNvSpPr>
          <p:nvPr>
            <p:ph type="sldNum" sz="quarter" idx="12"/>
          </p:nvPr>
        </p:nvSpPr>
        <p:spPr/>
        <p:txBody>
          <a:bodyPr/>
          <a:lstStyle/>
          <a:p>
            <a:fld id="{4068FCCF-9A80-B240-8D85-84F960565AFA}" type="slidenum">
              <a:rPr lang="en-BE" smtClean="0"/>
              <a:t>12</a:t>
            </a:fld>
            <a:endParaRPr lang="en-BE"/>
          </a:p>
        </p:txBody>
      </p:sp>
      <p:sp>
        <p:nvSpPr>
          <p:cNvPr id="6" name="ZoneTexte 5"/>
          <p:cNvSpPr txBox="1"/>
          <p:nvPr/>
        </p:nvSpPr>
        <p:spPr>
          <a:xfrm>
            <a:off x="222805" y="994438"/>
            <a:ext cx="6310075" cy="369332"/>
          </a:xfrm>
          <a:prstGeom prst="rect">
            <a:avLst/>
          </a:prstGeom>
          <a:noFill/>
        </p:spPr>
        <p:txBody>
          <a:bodyPr wrap="square" rtlCol="0">
            <a:spAutoFit/>
          </a:bodyPr>
          <a:lstStyle/>
          <a:p>
            <a:r>
              <a:rPr lang="fr-FR" dirty="0" smtClean="0">
                <a:solidFill>
                  <a:schemeClr val="accent5"/>
                </a:solidFill>
              </a:rPr>
              <a:t>Funds transfert      </a:t>
            </a:r>
            <a:r>
              <a:rPr lang="fr-FR" dirty="0" smtClean="0">
                <a:solidFill>
                  <a:schemeClr val="accent6">
                    <a:lumMod val="75000"/>
                  </a:schemeClr>
                </a:solidFill>
              </a:rPr>
              <a:t>Funds </a:t>
            </a:r>
            <a:r>
              <a:rPr lang="fr-FR" dirty="0" err="1" smtClean="0">
                <a:solidFill>
                  <a:schemeClr val="accent6">
                    <a:lumMod val="75000"/>
                  </a:schemeClr>
                </a:solidFill>
              </a:rPr>
              <a:t>engaged</a:t>
            </a:r>
            <a:r>
              <a:rPr lang="fr-FR" dirty="0" smtClean="0">
                <a:solidFill>
                  <a:schemeClr val="accent6">
                    <a:lumMod val="75000"/>
                  </a:schemeClr>
                </a:solidFill>
              </a:rPr>
              <a:t> </a:t>
            </a:r>
            <a:endParaRPr lang="es-ES" dirty="0">
              <a:solidFill>
                <a:schemeClr val="accent6">
                  <a:lumMod val="75000"/>
                </a:schemeClr>
              </a:solidFill>
            </a:endParaRPr>
          </a:p>
        </p:txBody>
      </p:sp>
      <p:sp>
        <p:nvSpPr>
          <p:cNvPr id="7" name="Rectangle 6"/>
          <p:cNvSpPr/>
          <p:nvPr/>
        </p:nvSpPr>
        <p:spPr>
          <a:xfrm>
            <a:off x="553350" y="5521146"/>
            <a:ext cx="11074836" cy="1138773"/>
          </a:xfrm>
          <a:prstGeom prst="rect">
            <a:avLst/>
          </a:prstGeom>
        </p:spPr>
        <p:txBody>
          <a:bodyPr wrap="square">
            <a:spAutoFit/>
          </a:bodyPr>
          <a:lstStyle/>
          <a:p>
            <a:r>
              <a:rPr lang="en-US" sz="1700" dirty="0" smtClean="0">
                <a:solidFill>
                  <a:schemeClr val="accent5"/>
                </a:solidFill>
              </a:rPr>
              <a:t>July 2025 : Dr. Dario </a:t>
            </a:r>
            <a:r>
              <a:rPr lang="en-US" sz="1700" dirty="0" err="1" smtClean="0">
                <a:solidFill>
                  <a:schemeClr val="accent5"/>
                </a:solidFill>
              </a:rPr>
              <a:t>Giove</a:t>
            </a:r>
            <a:r>
              <a:rPr lang="en-US" sz="1700" dirty="0" smtClean="0">
                <a:solidFill>
                  <a:schemeClr val="accent5"/>
                </a:solidFill>
              </a:rPr>
              <a:t> has submit the request to assign the activity of recruitment of postdoc staff and its budget (120,000 €) from the beneficiary INFN to the CNRS (within WP4) and the INFN transfer progress.</a:t>
            </a:r>
            <a:r>
              <a:rPr lang="en-US" sz="1700" dirty="0" smtClean="0"/>
              <a:t/>
            </a:r>
            <a:br>
              <a:rPr lang="en-US" sz="1700" dirty="0" smtClean="0"/>
            </a:br>
            <a:endParaRPr lang="es-ES" sz="1700" dirty="0"/>
          </a:p>
        </p:txBody>
      </p:sp>
    </p:spTree>
    <p:extLst>
      <p:ext uri="{BB962C8B-B14F-4D97-AF65-F5344CB8AC3E}">
        <p14:creationId xmlns:p14="http://schemas.microsoft.com/office/powerpoint/2010/main" val="221520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pic>
        <p:nvPicPr>
          <p:cNvPr id="18" name="Image 17"/>
          <p:cNvPicPr>
            <a:picLocks noChangeAspect="1"/>
          </p:cNvPicPr>
          <p:nvPr/>
        </p:nvPicPr>
        <p:blipFill>
          <a:blip r:embed="rId3"/>
          <a:stretch>
            <a:fillRect/>
          </a:stretch>
        </p:blipFill>
        <p:spPr>
          <a:xfrm>
            <a:off x="188825" y="1443118"/>
            <a:ext cx="12003175" cy="4744112"/>
          </a:xfrm>
          <a:prstGeom prst="rect">
            <a:avLst/>
          </a:prstGeom>
        </p:spPr>
      </p:pic>
      <p:sp>
        <p:nvSpPr>
          <p:cNvPr id="4" name="TextBox 3">
            <a:extLst>
              <a:ext uri="{FF2B5EF4-FFF2-40B4-BE49-F238E27FC236}">
                <a16:creationId xmlns:a16="http://schemas.microsoft.com/office/drawing/2014/main" id="{C6B8A4AA-B409-92E4-EB41-CFAD688E9665}"/>
              </a:ext>
            </a:extLst>
          </p:cNvPr>
          <p:cNvSpPr txBox="1"/>
          <p:nvPr/>
        </p:nvSpPr>
        <p:spPr>
          <a:xfrm>
            <a:off x="2995339" y="315684"/>
            <a:ext cx="4166525" cy="461665"/>
          </a:xfrm>
          <a:prstGeom prst="rect">
            <a:avLst/>
          </a:prstGeom>
          <a:noFill/>
        </p:spPr>
        <p:txBody>
          <a:bodyPr wrap="none" rtlCol="0">
            <a:spAutoFit/>
          </a:bodyPr>
          <a:lstStyle/>
          <a:p>
            <a:r>
              <a:rPr lang="en-US" sz="2400" b="1" dirty="0">
                <a:solidFill>
                  <a:srgbClr val="002060"/>
                </a:solidFill>
              </a:rPr>
              <a:t>WP4 – HOM and FPC :</a:t>
            </a:r>
            <a:r>
              <a:rPr lang="en-US" sz="2400" b="1" dirty="0" smtClean="0">
                <a:solidFill>
                  <a:schemeClr val="bg2">
                    <a:lumMod val="50000"/>
                  </a:schemeClr>
                </a:solidFill>
              </a:rPr>
              <a:t> planning</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14" y="70909"/>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a:xfrm>
            <a:off x="7568399" y="6248198"/>
            <a:ext cx="2743200" cy="365125"/>
          </a:xfrm>
        </p:spPr>
        <p:txBody>
          <a:bodyPr/>
          <a:lstStyle/>
          <a:p>
            <a:fld id="{4068FCCF-9A80-B240-8D85-84F960565AFA}" type="slidenum">
              <a:rPr lang="en-BE" smtClean="0"/>
              <a:t>13</a:t>
            </a:fld>
            <a:endParaRPr lang="en-BE" dirty="0"/>
          </a:p>
        </p:txBody>
      </p:sp>
      <p:sp>
        <p:nvSpPr>
          <p:cNvPr id="6" name="Rectangle 5"/>
          <p:cNvSpPr/>
          <p:nvPr/>
        </p:nvSpPr>
        <p:spPr>
          <a:xfrm>
            <a:off x="6202017" y="5009322"/>
            <a:ext cx="4363279" cy="815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ZoneTexte 7"/>
          <p:cNvSpPr txBox="1"/>
          <p:nvPr/>
        </p:nvSpPr>
        <p:spPr>
          <a:xfrm>
            <a:off x="6007955" y="6126261"/>
            <a:ext cx="5889405" cy="646331"/>
          </a:xfrm>
          <a:prstGeom prst="rect">
            <a:avLst/>
          </a:prstGeom>
          <a:noFill/>
        </p:spPr>
        <p:txBody>
          <a:bodyPr wrap="square" rtlCol="0">
            <a:spAutoFit/>
          </a:bodyPr>
          <a:lstStyle/>
          <a:p>
            <a:r>
              <a:rPr lang="fr-FR" dirty="0" smtClean="0"/>
              <a:t>Delay to </a:t>
            </a:r>
            <a:r>
              <a:rPr lang="fr-FR" dirty="0" err="1" smtClean="0"/>
              <a:t>be</a:t>
            </a:r>
            <a:r>
              <a:rPr lang="fr-FR" dirty="0" smtClean="0"/>
              <a:t> </a:t>
            </a:r>
            <a:r>
              <a:rPr lang="fr-FR" dirty="0" err="1" smtClean="0"/>
              <a:t>estimated</a:t>
            </a:r>
            <a:r>
              <a:rPr lang="fr-FR" dirty="0" smtClean="0"/>
              <a:t> </a:t>
            </a:r>
          </a:p>
          <a:p>
            <a:r>
              <a:rPr lang="fr-FR" dirty="0" smtClean="0"/>
              <a:t>(</a:t>
            </a:r>
            <a:r>
              <a:rPr lang="fr-FR" dirty="0" err="1" smtClean="0"/>
              <a:t>scaling</a:t>
            </a:r>
            <a:r>
              <a:rPr lang="fr-FR" dirty="0" smtClean="0"/>
              <a:t> HOM </a:t>
            </a:r>
            <a:r>
              <a:rPr lang="fr-FR" dirty="0" err="1" smtClean="0"/>
              <a:t>from</a:t>
            </a:r>
            <a:r>
              <a:rPr lang="fr-FR" dirty="0" smtClean="0"/>
              <a:t> 800 MHz to 1,3 GHz)</a:t>
            </a:r>
            <a:endParaRPr lang="es-ES" dirty="0"/>
          </a:p>
        </p:txBody>
      </p:sp>
      <p:cxnSp>
        <p:nvCxnSpPr>
          <p:cNvPr id="15" name="Connecteur droit avec flèche 14"/>
          <p:cNvCxnSpPr/>
          <p:nvPr/>
        </p:nvCxnSpPr>
        <p:spPr>
          <a:xfrm>
            <a:off x="6202017" y="6121229"/>
            <a:ext cx="136638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481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8960" y="1435337"/>
            <a:ext cx="10515600" cy="1046321"/>
          </a:xfrm>
        </p:spPr>
        <p:txBody>
          <a:bodyPr>
            <a:normAutofit/>
          </a:bodyPr>
          <a:lstStyle/>
          <a:p>
            <a:pPr marL="0" indent="0">
              <a:buNone/>
            </a:pPr>
            <a:endParaRPr lang="fr-FR" dirty="0" smtClean="0">
              <a:solidFill>
                <a:schemeClr val="accent4"/>
              </a:solidFill>
            </a:endParaRPr>
          </a:p>
          <a:p>
            <a:pPr marL="0" indent="0" algn="ctr">
              <a:buNone/>
            </a:pPr>
            <a:r>
              <a:rPr lang="fr-FR" b="1" dirty="0" err="1" smtClean="0"/>
              <a:t>Thank-you</a:t>
            </a:r>
            <a:r>
              <a:rPr lang="fr-FR" b="1" dirty="0" smtClean="0"/>
              <a:t> for </a:t>
            </a:r>
            <a:r>
              <a:rPr lang="fr-FR" b="1" dirty="0" err="1" smtClean="0"/>
              <a:t>your</a:t>
            </a:r>
            <a:r>
              <a:rPr lang="fr-FR" b="1" dirty="0" smtClean="0"/>
              <a:t> attention</a:t>
            </a:r>
          </a:p>
          <a:p>
            <a:pPr marL="0" indent="0" algn="ctr">
              <a:buNone/>
            </a:pPr>
            <a:endParaRPr lang="fr-FR" dirty="0">
              <a:solidFill>
                <a:schemeClr val="accent4"/>
              </a:solidFill>
            </a:endParaRPr>
          </a:p>
          <a:p>
            <a:pPr marL="0" indent="0" algn="ctr">
              <a:buNone/>
            </a:pPr>
            <a:endParaRPr lang="fr-FR" dirty="0" smtClean="0">
              <a:solidFill>
                <a:schemeClr val="accent4"/>
              </a:solidFill>
            </a:endParaRPr>
          </a:p>
          <a:p>
            <a:pPr marL="0" indent="0" algn="ctr">
              <a:buNone/>
            </a:pPr>
            <a:endParaRPr lang="es-ES" dirty="0">
              <a:solidFill>
                <a:schemeClr val="accent4"/>
              </a:solidFill>
            </a:endParaRPr>
          </a:p>
        </p:txBody>
      </p:sp>
      <p:sp>
        <p:nvSpPr>
          <p:cNvPr id="4" name="Espace réservé du numéro de diapositive 3"/>
          <p:cNvSpPr>
            <a:spLocks noGrp="1"/>
          </p:cNvSpPr>
          <p:nvPr>
            <p:ph type="sldNum" sz="quarter" idx="12"/>
          </p:nvPr>
        </p:nvSpPr>
        <p:spPr/>
        <p:txBody>
          <a:bodyPr/>
          <a:lstStyle/>
          <a:p>
            <a:fld id="{4068FCCF-9A80-B240-8D85-84F960565AFA}" type="slidenum">
              <a:rPr lang="en-BE" smtClean="0"/>
              <a:t>14</a:t>
            </a:fld>
            <a:endParaRPr lang="en-BE"/>
          </a:p>
        </p:txBody>
      </p:sp>
      <p:sp>
        <p:nvSpPr>
          <p:cNvPr id="5" name="Sous-titre 2"/>
          <p:cNvSpPr txBox="1">
            <a:spLocks/>
          </p:cNvSpPr>
          <p:nvPr/>
        </p:nvSpPr>
        <p:spPr>
          <a:xfrm>
            <a:off x="568960" y="3032481"/>
            <a:ext cx="11115040" cy="2773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smtClean="0"/>
              <a:t>Yolanda </a:t>
            </a:r>
            <a:r>
              <a:rPr lang="en-US" sz="2000" dirty="0"/>
              <a:t>Gómez Martínez on behalf of the WP4 </a:t>
            </a:r>
            <a:r>
              <a:rPr lang="en-US" sz="2000" dirty="0" smtClean="0"/>
              <a:t>team:</a:t>
            </a:r>
          </a:p>
          <a:p>
            <a:r>
              <a:rPr lang="en-US" sz="2000" b="1" dirty="0" smtClean="0"/>
              <a:t>CERN</a:t>
            </a:r>
            <a:r>
              <a:rPr lang="en-US" sz="2000" dirty="0" smtClean="0"/>
              <a:t> : </a:t>
            </a:r>
            <a:r>
              <a:rPr lang="en-GB" sz="2000" dirty="0" smtClean="0"/>
              <a:t>Sebastien Jerome </a:t>
            </a:r>
            <a:r>
              <a:rPr lang="en-GB" sz="2000" dirty="0" err="1" smtClean="0"/>
              <a:t>Calvo</a:t>
            </a:r>
            <a:r>
              <a:rPr lang="en-GB" sz="2000" dirty="0" smtClean="0"/>
              <a:t>, </a:t>
            </a:r>
            <a:r>
              <a:rPr lang="en-US" sz="2000" dirty="0" smtClean="0"/>
              <a:t>Karin </a:t>
            </a:r>
            <a:r>
              <a:rPr lang="en-US" sz="2000" dirty="0" err="1" smtClean="0"/>
              <a:t>Canderan</a:t>
            </a:r>
            <a:r>
              <a:rPr lang="en-US" sz="2000" dirty="0" smtClean="0"/>
              <a:t>, Marco </a:t>
            </a:r>
            <a:r>
              <a:rPr lang="en-US" sz="2000" dirty="0" err="1" smtClean="0"/>
              <a:t>Garlasche</a:t>
            </a:r>
            <a:r>
              <a:rPr lang="en-US" sz="2000" dirty="0" smtClean="0"/>
              <a:t>, Vittorio Parma, </a:t>
            </a:r>
            <a:r>
              <a:rPr lang="en-GB" sz="2000" dirty="0" smtClean="0"/>
              <a:t>Calum James Sharp …</a:t>
            </a:r>
          </a:p>
          <a:p>
            <a:r>
              <a:rPr lang="en-US" sz="2000" b="1" dirty="0" smtClean="0"/>
              <a:t>INFN</a:t>
            </a:r>
            <a:r>
              <a:rPr lang="en-US" sz="2000" dirty="0" smtClean="0"/>
              <a:t> : Dario </a:t>
            </a:r>
            <a:r>
              <a:rPr lang="en-US" sz="2000" dirty="0" err="1" smtClean="0"/>
              <a:t>Giove</a:t>
            </a:r>
            <a:r>
              <a:rPr lang="en-US" sz="2000" dirty="0" smtClean="0"/>
              <a:t> (deputy), …</a:t>
            </a:r>
          </a:p>
          <a:p>
            <a:r>
              <a:rPr lang="en-US" sz="2000" b="1" dirty="0" smtClean="0"/>
              <a:t>CNRS / </a:t>
            </a:r>
            <a:r>
              <a:rPr lang="en-US" sz="2000" b="1" dirty="0" err="1" smtClean="0"/>
              <a:t>IJCLab</a:t>
            </a:r>
            <a:r>
              <a:rPr lang="en-US" sz="2000" b="1" dirty="0" smtClean="0"/>
              <a:t> </a:t>
            </a:r>
            <a:r>
              <a:rPr lang="en-US" sz="2000" dirty="0" smtClean="0"/>
              <a:t>: Patricia Duchesne, Gilles Olivier, Guillaume </a:t>
            </a:r>
            <a:r>
              <a:rPr lang="en-US" sz="2000" dirty="0" err="1" smtClean="0"/>
              <a:t>Olry</a:t>
            </a:r>
            <a:r>
              <a:rPr lang="en-US" sz="2000" dirty="0" smtClean="0"/>
              <a:t>, Sebastien </a:t>
            </a:r>
            <a:r>
              <a:rPr lang="en-US" sz="2000" dirty="0" err="1" smtClean="0"/>
              <a:t>Blivet</a:t>
            </a:r>
            <a:r>
              <a:rPr lang="en-US" sz="2000" dirty="0" smtClean="0"/>
              <a:t>, … </a:t>
            </a:r>
          </a:p>
          <a:p>
            <a:r>
              <a:rPr lang="en-US" sz="2000" b="1" dirty="0" smtClean="0"/>
              <a:t>CNRS / LPSC </a:t>
            </a:r>
            <a:r>
              <a:rPr lang="en-US" sz="2000" dirty="0" smtClean="0"/>
              <a:t>: </a:t>
            </a:r>
            <a:r>
              <a:rPr lang="en-US" sz="2000" dirty="0"/>
              <a:t>J. </a:t>
            </a:r>
            <a:r>
              <a:rPr lang="en-US" sz="2000" dirty="0" err="1" smtClean="0"/>
              <a:t>Angot</a:t>
            </a:r>
            <a:r>
              <a:rPr lang="en-US" sz="2000" dirty="0" smtClean="0"/>
              <a:t>, </a:t>
            </a:r>
            <a:r>
              <a:rPr lang="en-US" sz="2000" dirty="0"/>
              <a:t>Yolanda Gómez Martínez (</a:t>
            </a:r>
            <a:r>
              <a:rPr lang="en-US" sz="2000" dirty="0" smtClean="0"/>
              <a:t>convener), Adrien </a:t>
            </a:r>
            <a:r>
              <a:rPr lang="en-US" sz="2000" dirty="0" err="1" smtClean="0"/>
              <a:t>Plaçais</a:t>
            </a:r>
            <a:r>
              <a:rPr lang="en-US" sz="2000" dirty="0" smtClean="0"/>
              <a:t>.</a:t>
            </a:r>
            <a:endParaRPr lang="es-ES" sz="2000" dirty="0"/>
          </a:p>
        </p:txBody>
      </p:sp>
    </p:spTree>
    <p:extLst>
      <p:ext uri="{BB962C8B-B14F-4D97-AF65-F5344CB8AC3E}">
        <p14:creationId xmlns:p14="http://schemas.microsoft.com/office/powerpoint/2010/main" val="1201148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052355" y="315684"/>
            <a:ext cx="7994496" cy="830997"/>
          </a:xfrm>
          <a:prstGeom prst="rect">
            <a:avLst/>
          </a:prstGeom>
          <a:noFill/>
        </p:spPr>
        <p:txBody>
          <a:bodyPr wrap="none" rtlCol="0">
            <a:spAutoFit/>
          </a:bodyPr>
          <a:lstStyle/>
          <a:p>
            <a:r>
              <a:rPr lang="en-US" sz="2400" b="1" dirty="0">
                <a:solidFill>
                  <a:srgbClr val="002060"/>
                </a:solidFill>
              </a:rPr>
              <a:t>WP4 – HOM and FPC </a:t>
            </a:r>
            <a:r>
              <a:rPr lang="en-GB" sz="2400" b="1" dirty="0" smtClean="0">
                <a:solidFill>
                  <a:srgbClr val="002060"/>
                </a:solidFill>
              </a:rPr>
              <a:t>: </a:t>
            </a:r>
          </a:p>
          <a:p>
            <a:r>
              <a:rPr lang="en-BE" sz="2400" b="1" dirty="0" smtClean="0">
                <a:solidFill>
                  <a:schemeClr val="bg2">
                    <a:lumMod val="50000"/>
                  </a:schemeClr>
                </a:solidFill>
              </a:rPr>
              <a:t>plans </a:t>
            </a:r>
            <a:r>
              <a:rPr lang="en-BE" sz="2400" b="1" dirty="0">
                <a:solidFill>
                  <a:schemeClr val="bg2">
                    <a:lumMod val="50000"/>
                  </a:schemeClr>
                </a:solidFill>
              </a:rPr>
              <a:t>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4222487042"/>
              </p:ext>
            </p:extLst>
          </p:nvPr>
        </p:nvGraphicFramePr>
        <p:xfrm>
          <a:off x="241992" y="1651447"/>
          <a:ext cx="11768976" cy="4704903"/>
        </p:xfrm>
        <a:graphic>
          <a:graphicData uri="http://schemas.openxmlformats.org/drawingml/2006/table">
            <a:tbl>
              <a:tblPr firstRow="1" bandRow="1">
                <a:tableStyleId>{5C22544A-7EE6-4342-B048-85BDC9FD1C3A}</a:tableStyleId>
              </a:tblPr>
              <a:tblGrid>
                <a:gridCol w="1403928">
                  <a:extLst>
                    <a:ext uri="{9D8B030D-6E8A-4147-A177-3AD203B41FA5}">
                      <a16:colId xmlns:a16="http://schemas.microsoft.com/office/drawing/2014/main" val="1121341002"/>
                    </a:ext>
                  </a:extLst>
                </a:gridCol>
                <a:gridCol w="4644424">
                  <a:extLst>
                    <a:ext uri="{9D8B030D-6E8A-4147-A177-3AD203B41FA5}">
                      <a16:colId xmlns:a16="http://schemas.microsoft.com/office/drawing/2014/main" val="2982171925"/>
                    </a:ext>
                  </a:extLst>
                </a:gridCol>
                <a:gridCol w="4420144">
                  <a:extLst>
                    <a:ext uri="{9D8B030D-6E8A-4147-A177-3AD203B41FA5}">
                      <a16:colId xmlns:a16="http://schemas.microsoft.com/office/drawing/2014/main" val="1015741945"/>
                    </a:ext>
                  </a:extLst>
                </a:gridCol>
                <a:gridCol w="1300480">
                  <a:extLst>
                    <a:ext uri="{9D8B030D-6E8A-4147-A177-3AD203B41FA5}">
                      <a16:colId xmlns:a16="http://schemas.microsoft.com/office/drawing/2014/main" val="3517641438"/>
                    </a:ext>
                  </a:extLst>
                </a:gridCol>
              </a:tblGrid>
              <a:tr h="0">
                <a:tc>
                  <a:txBody>
                    <a:bodyPr/>
                    <a:lstStyle/>
                    <a:p>
                      <a:r>
                        <a:rPr lang="fr-FR" dirty="0" err="1" smtClean="0"/>
                        <a:t>Timeline</a:t>
                      </a:r>
                      <a:endParaRPr lang="es-ES" dirty="0"/>
                    </a:p>
                  </a:txBody>
                  <a:tcPr/>
                </a:tc>
                <a:tc>
                  <a:txBody>
                    <a:bodyPr/>
                    <a:lstStyle/>
                    <a:p>
                      <a:r>
                        <a:rPr lang="fr-FR" dirty="0" smtClean="0"/>
                        <a:t> M </a:t>
                      </a:r>
                      <a:r>
                        <a:rPr lang="fr-FR" dirty="0" err="1" smtClean="0"/>
                        <a:t>Milestone</a:t>
                      </a:r>
                      <a:r>
                        <a:rPr lang="fr-FR" dirty="0" smtClean="0"/>
                        <a:t>  / D Delivery </a:t>
                      </a:r>
                      <a:endParaRPr lang="es-ES" dirty="0"/>
                    </a:p>
                  </a:txBody>
                  <a:tcPr/>
                </a:tc>
                <a:tc>
                  <a:txBody>
                    <a:bodyPr/>
                    <a:lstStyle/>
                    <a:p>
                      <a:r>
                        <a:rPr lang="fr-FR" dirty="0" err="1" smtClean="0"/>
                        <a:t>Task</a:t>
                      </a:r>
                      <a:endParaRPr lang="es-ES" dirty="0"/>
                    </a:p>
                  </a:txBody>
                  <a:tcPr/>
                </a:tc>
                <a:tc>
                  <a:txBody>
                    <a:bodyPr/>
                    <a:lstStyle/>
                    <a:p>
                      <a:r>
                        <a:rPr lang="fr-FR" dirty="0" err="1" smtClean="0"/>
                        <a:t>Resp</a:t>
                      </a:r>
                      <a:endParaRPr lang="es-ES" dirty="0"/>
                    </a:p>
                  </a:txBody>
                  <a:tcPr/>
                </a:tc>
                <a:extLst>
                  <a:ext uri="{0D108BD9-81ED-4DB2-BD59-A6C34878D82A}">
                    <a16:rowId xmlns:a16="http://schemas.microsoft.com/office/drawing/2014/main" val="2672337543"/>
                  </a:ext>
                </a:extLst>
              </a:tr>
              <a:tr h="366519">
                <a:tc>
                  <a:txBody>
                    <a:bodyPr/>
                    <a:lstStyle/>
                    <a:p>
                      <a:r>
                        <a:rPr lang="en-US" sz="1800" i="1" u="none" dirty="0" smtClean="0">
                          <a:solidFill>
                            <a:schemeClr val="accent4"/>
                          </a:solidFill>
                          <a:latin typeface="Arial Unicode MS"/>
                          <a:sym typeface="Wingdings" panose="05000000000000000000" pitchFamily="2" charset="2"/>
                        </a:rPr>
                        <a:t>June 25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4"/>
                          </a:solidFill>
                          <a:latin typeface="Arial Unicode MS"/>
                          <a:sym typeface="Wingdings" panose="05000000000000000000" pitchFamily="2" charset="2"/>
                        </a:rPr>
                        <a:t>(M1) FPC design report </a:t>
                      </a:r>
                      <a:endParaRPr lang="en-US" sz="1800" b="1" i="0" dirty="0" smtClean="0">
                        <a:solidFill>
                          <a:schemeClr val="accent4"/>
                        </a:solidFill>
                        <a:latin typeface="Arial Unicode MS"/>
                        <a:sym typeface="Wingdings" panose="05000000000000000000" pitchFamily="2" charset="2"/>
                      </a:endParaRPr>
                    </a:p>
                  </a:txBody>
                  <a:tcPr/>
                </a:tc>
                <a:tc>
                  <a:txBody>
                    <a:bodyPr/>
                    <a:lstStyle/>
                    <a:p>
                      <a:r>
                        <a:rPr lang="en-US" sz="1800" i="1" dirty="0" smtClean="0">
                          <a:solidFill>
                            <a:schemeClr val="accent4"/>
                          </a:solidFill>
                          <a:latin typeface="Arial Unicode MS"/>
                          <a:sym typeface="Wingdings" panose="05000000000000000000" pitchFamily="2" charset="2"/>
                        </a:rPr>
                        <a:t>4.5 : WP6 FPC design </a:t>
                      </a:r>
                      <a:endParaRPr lang="en-US" sz="1800" i="1" u="none" dirty="0" smtClean="0">
                        <a:solidFill>
                          <a:schemeClr val="accent4"/>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smtClean="0">
                          <a:solidFill>
                            <a:schemeClr val="accent4"/>
                          </a:solidFill>
                          <a:latin typeface="Arial Unicode MS"/>
                          <a:sym typeface="Wingdings" panose="05000000000000000000" pitchFamily="2" charset="2"/>
                        </a:rPr>
                        <a:t>CERN</a:t>
                      </a:r>
                    </a:p>
                  </a:txBody>
                  <a:tcPr/>
                </a:tc>
                <a:extLst>
                  <a:ext uri="{0D108BD9-81ED-4DB2-BD59-A6C34878D82A}">
                    <a16:rowId xmlns:a16="http://schemas.microsoft.com/office/drawing/2014/main" val="40458457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accent6"/>
                          </a:solidFill>
                          <a:latin typeface="Arial Unicode MS"/>
                          <a:sym typeface="Wingdings" panose="05000000000000000000" pitchFamily="2" charset="2"/>
                        </a:rPr>
                        <a:t>August 25</a:t>
                      </a:r>
                      <a:endParaRPr lang="en-US" sz="1800" i="1" dirty="0" smtClean="0">
                        <a:solidFill>
                          <a:srgbClr val="FF0000"/>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6"/>
                          </a:solidFill>
                          <a:latin typeface="Arial Unicode MS"/>
                          <a:sym typeface="Wingdings" panose="05000000000000000000" pitchFamily="2" charset="2"/>
                        </a:rPr>
                        <a:t>(M2) HOM design report</a:t>
                      </a:r>
                      <a:endParaRPr lang="en-US" sz="1800" b="1" dirty="0" smtClean="0">
                        <a:solidFill>
                          <a:schemeClr val="accent6"/>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accent6"/>
                          </a:solidFill>
                          <a:latin typeface="Arial Unicode MS"/>
                          <a:sym typeface="Wingdings" panose="05000000000000000000" pitchFamily="2" charset="2"/>
                        </a:rPr>
                        <a:t>4.2: HOM Design</a:t>
                      </a:r>
                      <a:endParaRPr lang="es-ES" sz="1400" u="none" dirty="0" smtClean="0">
                        <a:solidFill>
                          <a:schemeClr val="accent6"/>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6"/>
                          </a:solidFill>
                          <a:latin typeface="Arial Unicode MS"/>
                          <a:sym typeface="Wingdings" panose="05000000000000000000" pitchFamily="2" charset="2"/>
                        </a:rPr>
                        <a:t>INFN</a:t>
                      </a:r>
                    </a:p>
                  </a:txBody>
                  <a:tcPr/>
                </a:tc>
                <a:extLst>
                  <a:ext uri="{0D108BD9-81ED-4DB2-BD59-A6C34878D82A}">
                    <a16:rowId xmlns:a16="http://schemas.microsoft.com/office/drawing/2014/main" val="24265907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kern="1200" dirty="0" smtClean="0">
                        <a:solidFill>
                          <a:schemeClr val="tx1"/>
                        </a:solidFill>
                        <a:latin typeface="Arial Unicode MS"/>
                        <a:ea typeface="+mn-ea"/>
                        <a:cs typeface="+mn-c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kern="1200" dirty="0">
                        <a:solidFill>
                          <a:schemeClr val="tx1"/>
                        </a:solidFill>
                        <a:latin typeface="Arial Unicode MS"/>
                        <a:ea typeface="+mn-ea"/>
                        <a:cs typeface="+mn-cs"/>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kern="1200" dirty="0" smtClean="0">
                        <a:solidFill>
                          <a:schemeClr val="tx1"/>
                        </a:solidFill>
                        <a:latin typeface="Arial Unicode MS"/>
                        <a:ea typeface="+mn-ea"/>
                        <a:cs typeface="+mn-c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500" b="0" kern="1200" dirty="0" smtClean="0">
                        <a:solidFill>
                          <a:schemeClr val="tx1"/>
                        </a:solidFill>
                        <a:latin typeface="Arial Unicode MS"/>
                        <a:ea typeface="+mn-ea"/>
                        <a:cs typeface="+mn-cs"/>
                      </a:endParaRPr>
                    </a:p>
                  </a:txBody>
                  <a:tcPr marL="0" marR="0" marT="0" marB="0" anchor="ctr"/>
                </a:tc>
                <a:extLst>
                  <a:ext uri="{0D108BD9-81ED-4DB2-BD59-A6C34878D82A}">
                    <a16:rowId xmlns:a16="http://schemas.microsoft.com/office/drawing/2014/main" val="2045237162"/>
                  </a:ext>
                </a:extLst>
              </a:tr>
              <a:tr h="518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Arial Unicode MS"/>
                          <a:ea typeface="+mn-ea"/>
                          <a:cs typeface="+mn-cs"/>
                          <a:sym typeface="Wingdings" panose="05000000000000000000" pitchFamily="2" charset="2"/>
                        </a:rPr>
                        <a:t>Feb 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1"/>
                          </a:solidFill>
                          <a:latin typeface="Arial Unicode MS"/>
                          <a:ea typeface="+mn-ea"/>
                          <a:cs typeface="+mn-cs"/>
                        </a:rPr>
                        <a:t>  (M3) </a:t>
                      </a:r>
                      <a:r>
                        <a:rPr lang="es-ES" sz="1800" kern="1200" dirty="0" err="1" smtClean="0">
                          <a:solidFill>
                            <a:schemeClr val="tx1"/>
                          </a:solidFill>
                          <a:latin typeface="Arial Unicode MS"/>
                          <a:ea typeface="+mn-ea"/>
                          <a:cs typeface="+mn-cs"/>
                        </a:rPr>
                        <a:t>Impact</a:t>
                      </a:r>
                      <a:r>
                        <a:rPr lang="es-ES" sz="1800" kern="1200" dirty="0" smtClean="0">
                          <a:solidFill>
                            <a:schemeClr val="tx1"/>
                          </a:solidFill>
                          <a:latin typeface="Arial Unicode MS"/>
                          <a:ea typeface="+mn-ea"/>
                          <a:cs typeface="+mn-cs"/>
                        </a:rPr>
                        <a:t> </a:t>
                      </a:r>
                      <a:r>
                        <a:rPr lang="es-ES" sz="1800" kern="1200" dirty="0" err="1">
                          <a:solidFill>
                            <a:schemeClr val="tx1"/>
                          </a:solidFill>
                          <a:latin typeface="Arial Unicode MS"/>
                          <a:ea typeface="+mn-ea"/>
                          <a:cs typeface="+mn-cs"/>
                        </a:rPr>
                        <a:t>risk</a:t>
                      </a:r>
                      <a:r>
                        <a:rPr lang="es-ES" sz="1800" kern="1200" dirty="0">
                          <a:solidFill>
                            <a:schemeClr val="tx1"/>
                          </a:solidFill>
                          <a:latin typeface="Arial Unicode MS"/>
                          <a:ea typeface="+mn-ea"/>
                          <a:cs typeface="+mn-cs"/>
                        </a:rPr>
                        <a:t> </a:t>
                      </a:r>
                      <a:r>
                        <a:rPr lang="es-ES" sz="1800" kern="1200" dirty="0" err="1">
                          <a:solidFill>
                            <a:schemeClr val="tx1"/>
                          </a:solidFill>
                          <a:latin typeface="Arial Unicode MS"/>
                          <a:ea typeface="+mn-ea"/>
                          <a:cs typeface="+mn-cs"/>
                        </a:rPr>
                        <a:t>analysis</a:t>
                      </a:r>
                      <a:r>
                        <a:rPr lang="es-ES" sz="1800" kern="1200" dirty="0">
                          <a:solidFill>
                            <a:schemeClr val="tx1"/>
                          </a:solidFill>
                          <a:latin typeface="Arial Unicode MS"/>
                          <a:ea typeface="+mn-ea"/>
                          <a:cs typeface="+mn-cs"/>
                        </a:rPr>
                        <a:t> WP4</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Arial Unicode MS"/>
                          <a:ea typeface="+mn-ea"/>
                          <a:cs typeface="+mn-cs"/>
                          <a:sym typeface="Wingdings" panose="05000000000000000000" pitchFamily="2" charset="2"/>
                        </a:rPr>
                        <a:t>4.1:</a:t>
                      </a:r>
                      <a:r>
                        <a:rPr lang="en-US" sz="1800" kern="1200" baseline="0" dirty="0" smtClean="0">
                          <a:solidFill>
                            <a:schemeClr val="tx1"/>
                          </a:solidFill>
                          <a:latin typeface="Arial Unicode MS"/>
                          <a:ea typeface="+mn-ea"/>
                          <a:cs typeface="+mn-cs"/>
                          <a:sym typeface="Wingdings" panose="05000000000000000000" pitchFamily="2" charset="2"/>
                        </a:rPr>
                        <a:t> </a:t>
                      </a:r>
                      <a:r>
                        <a:rPr lang="en-US" sz="1800" kern="1200" dirty="0" smtClean="0">
                          <a:solidFill>
                            <a:schemeClr val="tx1"/>
                          </a:solidFill>
                          <a:latin typeface="Arial Unicode MS"/>
                          <a:ea typeface="+mn-ea"/>
                          <a:cs typeface="+mn-cs"/>
                          <a:sym typeface="Wingdings" panose="05000000000000000000" pitchFamily="2" charset="2"/>
                        </a:rPr>
                        <a:t>Coordination WP4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smtClean="0">
                          <a:solidFill>
                            <a:schemeClr val="tx1"/>
                          </a:solidFill>
                          <a:latin typeface="Arial Unicode MS"/>
                          <a:ea typeface="+mn-ea"/>
                          <a:cs typeface="+mn-cs"/>
                        </a:rPr>
                        <a:t> CNRS</a:t>
                      </a:r>
                    </a:p>
                  </a:txBody>
                  <a:tcPr marL="0" marR="0" marT="0" marB="0" anchor="ctr"/>
                </a:tc>
                <a:extLst>
                  <a:ext uri="{0D108BD9-81ED-4DB2-BD59-A6C34878D82A}">
                    <a16:rowId xmlns:a16="http://schemas.microsoft.com/office/drawing/2014/main" val="3238530346"/>
                  </a:ext>
                </a:extLst>
              </a:tr>
              <a:tr h="518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accent6"/>
                          </a:solidFill>
                          <a:latin typeface="Arial Unicode MS"/>
                          <a:sym typeface="Wingdings" panose="05000000000000000000" pitchFamily="2" charset="2"/>
                        </a:rPr>
                        <a:t>Feb 26</a:t>
                      </a:r>
                      <a:endParaRPr lang="en-US" sz="1800" i="1" u="none" dirty="0" smtClean="0">
                        <a:solidFill>
                          <a:srgbClr val="FF0000"/>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6"/>
                          </a:solidFill>
                          <a:latin typeface="Arial Unicode MS"/>
                          <a:sym typeface="Wingdings" panose="05000000000000000000" pitchFamily="2" charset="2"/>
                        </a:rPr>
                        <a:t>(M4) HOM engineering report of the fabrication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accent6"/>
                          </a:solidFill>
                          <a:latin typeface="Arial Unicode MS"/>
                          <a:sym typeface="Wingdings" panose="05000000000000000000" pitchFamily="2" charset="2"/>
                        </a:rPr>
                        <a:t>4.3: HOM Fabrication</a:t>
                      </a:r>
                      <a:endParaRPr lang="en-US" sz="1400" i="1" u="none" dirty="0" smtClean="0">
                        <a:solidFill>
                          <a:schemeClr val="accent6"/>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6"/>
                          </a:solidFill>
                          <a:latin typeface="Arial Unicode MS"/>
                          <a:sym typeface="Wingdings" panose="05000000000000000000" pitchFamily="2" charset="2"/>
                        </a:rPr>
                        <a:t>CERN</a:t>
                      </a:r>
                    </a:p>
                  </a:txBody>
                  <a:tcPr/>
                </a:tc>
                <a:extLst>
                  <a:ext uri="{0D108BD9-81ED-4DB2-BD59-A6C34878D82A}">
                    <a16:rowId xmlns:a16="http://schemas.microsoft.com/office/drawing/2014/main" val="5709409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accent6"/>
                          </a:solidFill>
                          <a:latin typeface="Arial Unicode MS"/>
                          <a:sym typeface="Wingdings" panose="05000000000000000000" pitchFamily="2" charset="2"/>
                        </a:rPr>
                        <a:t>Mai 26 </a:t>
                      </a:r>
                      <a:endParaRPr lang="en-US" sz="1800" i="1" dirty="0" smtClean="0">
                        <a:solidFill>
                          <a:srgbClr val="FF0000"/>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6"/>
                          </a:solidFill>
                          <a:latin typeface="Arial Unicode MS"/>
                          <a:sym typeface="Wingdings" panose="05000000000000000000" pitchFamily="2" charset="2"/>
                        </a:rPr>
                        <a:t>(M5)</a:t>
                      </a:r>
                      <a:r>
                        <a:rPr lang="en-US" sz="1800" baseline="0" dirty="0" smtClean="0">
                          <a:solidFill>
                            <a:schemeClr val="accent6"/>
                          </a:solidFill>
                          <a:latin typeface="Arial Unicode MS"/>
                          <a:sym typeface="Wingdings" panose="05000000000000000000" pitchFamily="2" charset="2"/>
                        </a:rPr>
                        <a:t> </a:t>
                      </a:r>
                      <a:r>
                        <a:rPr lang="en-US" sz="1800" dirty="0" smtClean="0">
                          <a:solidFill>
                            <a:schemeClr val="accent6"/>
                          </a:solidFill>
                          <a:latin typeface="Arial Unicode MS"/>
                          <a:sym typeface="Wingdings" panose="05000000000000000000" pitchFamily="2" charset="2"/>
                        </a:rPr>
                        <a:t>HOM test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accent6"/>
                          </a:solidFill>
                          <a:latin typeface="Arial Unicode MS"/>
                          <a:sym typeface="Wingdings" panose="05000000000000000000" pitchFamily="2" charset="2"/>
                        </a:rPr>
                        <a:t>4.4: HOM test</a:t>
                      </a:r>
                      <a:endParaRPr lang="en-US" sz="1400" i="1" dirty="0" smtClean="0">
                        <a:solidFill>
                          <a:schemeClr val="accent6"/>
                        </a:solidFill>
                        <a:latin typeface="Arial Unicode MS"/>
                        <a:sym typeface="Wingdings" panose="05000000000000000000" pitchFamily="2" charset="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6"/>
                          </a:solidFill>
                          <a:latin typeface="Arial Unicode MS"/>
                          <a:sym typeface="Wingdings" panose="05000000000000000000" pitchFamily="2" charset="2"/>
                        </a:rPr>
                        <a:t>CNRS</a:t>
                      </a:r>
                    </a:p>
                  </a:txBody>
                  <a:tcPr/>
                </a:tc>
                <a:extLst>
                  <a:ext uri="{0D108BD9-81ED-4DB2-BD59-A6C34878D82A}">
                    <a16:rowId xmlns:a16="http://schemas.microsoft.com/office/drawing/2014/main" val="2518655486"/>
                  </a:ext>
                </a:extLst>
              </a:tr>
              <a:tr h="370840">
                <a:tc>
                  <a:txBody>
                    <a:bodyPr/>
                    <a:lstStyle/>
                    <a:p>
                      <a:r>
                        <a:rPr lang="en-US" sz="1800" b="0" i="1" dirty="0" smtClean="0">
                          <a:solidFill>
                            <a:schemeClr val="accent4"/>
                          </a:solidFill>
                          <a:latin typeface="Arial Unicode MS"/>
                          <a:sym typeface="Wingdings" panose="05000000000000000000" pitchFamily="2" charset="2"/>
                        </a:rPr>
                        <a:t>Mai 26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4"/>
                          </a:solidFill>
                          <a:latin typeface="Arial Unicode MS"/>
                          <a:sym typeface="Wingdings" panose="05000000000000000000" pitchFamily="2" charset="2"/>
                        </a:rPr>
                        <a:t>(M6) FPC engineering report of the fabrication</a:t>
                      </a:r>
                    </a:p>
                  </a:txBody>
                  <a:tcPr/>
                </a:tc>
                <a:tc>
                  <a:txBody>
                    <a:bodyPr/>
                    <a:lstStyle/>
                    <a:p>
                      <a:r>
                        <a:rPr lang="en-US" sz="1800" b="0" i="1" dirty="0" smtClean="0">
                          <a:solidFill>
                            <a:schemeClr val="accent4"/>
                          </a:solidFill>
                          <a:latin typeface="Arial Unicode MS"/>
                          <a:sym typeface="Wingdings" panose="05000000000000000000" pitchFamily="2" charset="2"/>
                        </a:rPr>
                        <a:t>4.6: WP6 FPC fabrication</a:t>
                      </a:r>
                      <a:endParaRPr lang="es-ES" sz="1400" b="0" dirty="0" smtClean="0">
                        <a:solidFill>
                          <a:schemeClr val="accent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4"/>
                          </a:solidFill>
                          <a:latin typeface="Arial Unicode MS"/>
                          <a:sym typeface="Wingdings" panose="05000000000000000000" pitchFamily="2" charset="2"/>
                        </a:rPr>
                        <a:t>CERN</a:t>
                      </a:r>
                    </a:p>
                  </a:txBody>
                  <a:tcPr/>
                </a:tc>
                <a:extLst>
                  <a:ext uri="{0D108BD9-81ED-4DB2-BD59-A6C34878D82A}">
                    <a16:rowId xmlns:a16="http://schemas.microsoft.com/office/drawing/2014/main" val="969287855"/>
                  </a:ext>
                </a:extLst>
              </a:tr>
              <a:tr h="29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solidFill>
                            <a:schemeClr val="accent6"/>
                          </a:solidFill>
                          <a:latin typeface="Arial Unicode MS"/>
                          <a:sym typeface="Wingdings" panose="05000000000000000000" pitchFamily="2" charset="2"/>
                        </a:rPr>
                        <a:t>Nov 26</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solidFill>
                            <a:schemeClr val="accent6"/>
                          </a:solidFill>
                          <a:latin typeface="Arial Unicode MS"/>
                          <a:sym typeface="Wingdings" panose="05000000000000000000" pitchFamily="2" charset="2"/>
                        </a:rPr>
                        <a:t>(D1) Report qualification HOM couplers on cavities at 300 K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u="none" dirty="0" smtClean="0">
                        <a:solidFill>
                          <a:schemeClr val="accent6"/>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solidFill>
                            <a:schemeClr val="accent6"/>
                          </a:solidFill>
                          <a:latin typeface="Arial Unicode MS"/>
                          <a:sym typeface="Wingdings" panose="05000000000000000000" pitchFamily="2" charset="2"/>
                        </a:rPr>
                        <a:t>CNRS</a:t>
                      </a:r>
                    </a:p>
                  </a:txBody>
                  <a:tcPr/>
                </a:tc>
                <a:extLst>
                  <a:ext uri="{0D108BD9-81ED-4DB2-BD59-A6C34878D82A}">
                    <a16:rowId xmlns:a16="http://schemas.microsoft.com/office/drawing/2014/main" val="3099080623"/>
                  </a:ext>
                </a:extLst>
              </a:tr>
              <a:tr h="29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dirty="0" smtClean="0">
                          <a:solidFill>
                            <a:schemeClr val="accent4"/>
                          </a:solidFill>
                          <a:latin typeface="Arial Unicode MS"/>
                          <a:sym typeface="Wingdings" panose="05000000000000000000" pitchFamily="2" charset="2"/>
                        </a:rPr>
                        <a:t>Nov 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4"/>
                          </a:solidFill>
                          <a:latin typeface="Arial Unicode MS"/>
                          <a:sym typeface="Wingdings" panose="05000000000000000000" pitchFamily="2" charset="2"/>
                        </a:rPr>
                        <a:t>(M7) FPC test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dirty="0" smtClean="0">
                          <a:solidFill>
                            <a:schemeClr val="accent4"/>
                          </a:solidFill>
                          <a:latin typeface="Arial Unicode MS"/>
                          <a:sym typeface="Wingdings" panose="05000000000000000000" pitchFamily="2" charset="2"/>
                        </a:rPr>
                        <a:t>4.7: WP6 FPC test </a:t>
                      </a:r>
                      <a:r>
                        <a:rPr lang="en-US" sz="1400" b="0" i="1" u="none" dirty="0" smtClean="0">
                          <a:solidFill>
                            <a:schemeClr val="accent4"/>
                          </a:solidFill>
                          <a:latin typeface="Arial Unicode MS"/>
                          <a:sym typeface="Wingdings" panose="05000000000000000000" pitchFamily="2" charset="2"/>
                        </a:rPr>
                        <a:t>(50 kW CW)</a:t>
                      </a:r>
                      <a:endParaRPr lang="es-ES" sz="1400" b="0" u="none" dirty="0" smtClean="0">
                        <a:solidFill>
                          <a:schemeClr val="accent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accent4"/>
                          </a:solidFill>
                          <a:latin typeface="Arial Unicode MS"/>
                          <a:sym typeface="Wingdings" panose="05000000000000000000" pitchFamily="2" charset="2"/>
                        </a:rPr>
                        <a:t>CERN</a:t>
                      </a:r>
                    </a:p>
                  </a:txBody>
                  <a:tcPr/>
                </a:tc>
                <a:extLst>
                  <a:ext uri="{0D108BD9-81ED-4DB2-BD59-A6C34878D82A}">
                    <a16:rowId xmlns:a16="http://schemas.microsoft.com/office/drawing/2014/main" val="2576875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i="1" u="sng" dirty="0" smtClean="0">
                        <a:solidFill>
                          <a:schemeClr val="accent4"/>
                        </a:solidFill>
                        <a:latin typeface="Arial Unicode MS"/>
                        <a:sym typeface="Wingdings" panose="05000000000000000000" pitchFamily="2" charset="2"/>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i="1" u="sng" dirty="0" smtClean="0">
                        <a:solidFill>
                          <a:schemeClr val="accent4"/>
                        </a:solidFill>
                        <a:latin typeface="Arial Unicode MS"/>
                        <a:sym typeface="Wingdings" panose="05000000000000000000" pitchFamily="2" charset="2"/>
                      </a:endParaRPr>
                    </a:p>
                  </a:txBody>
                  <a:tcPr/>
                </a:tc>
                <a:tc h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i="1" u="sng" dirty="0" smtClean="0">
                        <a:solidFill>
                          <a:schemeClr val="accent4"/>
                        </a:solidFill>
                        <a:latin typeface="Arial Unicode MS"/>
                        <a:sym typeface="Wingdings" panose="05000000000000000000" pitchFamily="2" charset="2"/>
                      </a:endParaRPr>
                    </a:p>
                  </a:txBody>
                  <a:tcPr/>
                </a:tc>
                <a:extLst>
                  <a:ext uri="{0D108BD9-81ED-4DB2-BD59-A6C34878D82A}">
                    <a16:rowId xmlns:a16="http://schemas.microsoft.com/office/drawing/2014/main" val="3563019915"/>
                  </a:ext>
                </a:extLst>
              </a:tr>
              <a:tr h="29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solidFill>
                            <a:schemeClr val="accent4"/>
                          </a:solidFill>
                          <a:latin typeface="Arial Unicode MS"/>
                          <a:sym typeface="Wingdings" panose="05000000000000000000" pitchFamily="2" charset="2"/>
                        </a:rPr>
                        <a:t>Mai 27</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solidFill>
                            <a:schemeClr val="accent4"/>
                          </a:solidFill>
                          <a:latin typeface="Arial Unicode MS"/>
                          <a:sym typeface="Wingdings" panose="05000000000000000000" pitchFamily="2" charset="2"/>
                        </a:rPr>
                        <a:t>(D2) Report on RF test of 800 MHz FPC at 50 kW CW</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u="none" dirty="0" smtClean="0">
                        <a:solidFill>
                          <a:schemeClr val="accent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solidFill>
                            <a:schemeClr val="accent4"/>
                          </a:solidFill>
                          <a:latin typeface="Arial Unicode MS"/>
                          <a:sym typeface="Wingdings" panose="05000000000000000000" pitchFamily="2" charset="2"/>
                        </a:rPr>
                        <a:t>CERN</a:t>
                      </a:r>
                    </a:p>
                  </a:txBody>
                  <a:tcPr/>
                </a:tc>
                <a:extLst>
                  <a:ext uri="{0D108BD9-81ED-4DB2-BD59-A6C34878D82A}">
                    <a16:rowId xmlns:a16="http://schemas.microsoft.com/office/drawing/2014/main" val="1024796437"/>
                  </a:ext>
                </a:extLst>
              </a:tr>
            </a:tbl>
          </a:graphicData>
        </a:graphic>
      </p:graphicFrame>
      <p:sp>
        <p:nvSpPr>
          <p:cNvPr id="2" name="Espace réservé du numéro de diapositive 1"/>
          <p:cNvSpPr>
            <a:spLocks noGrp="1"/>
          </p:cNvSpPr>
          <p:nvPr>
            <p:ph type="sldNum" sz="quarter" idx="12"/>
          </p:nvPr>
        </p:nvSpPr>
        <p:spPr/>
        <p:txBody>
          <a:bodyPr/>
          <a:lstStyle/>
          <a:p>
            <a:fld id="{4068FCCF-9A80-B240-8D85-84F960565AFA}" type="slidenum">
              <a:rPr lang="en-BE" smtClean="0"/>
              <a:t>15</a:t>
            </a:fld>
            <a:endParaRPr lang="en-BE"/>
          </a:p>
        </p:txBody>
      </p:sp>
    </p:spTree>
    <p:extLst>
      <p:ext uri="{BB962C8B-B14F-4D97-AF65-F5344CB8AC3E}">
        <p14:creationId xmlns:p14="http://schemas.microsoft.com/office/powerpoint/2010/main" val="88023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94595" y="315684"/>
            <a:ext cx="8738290" cy="830997"/>
          </a:xfrm>
          <a:prstGeom prst="rect">
            <a:avLst/>
          </a:prstGeom>
          <a:noFill/>
        </p:spPr>
        <p:txBody>
          <a:bodyPr wrap="none" rtlCol="0">
            <a:spAutoFit/>
          </a:bodyPr>
          <a:lstStyle/>
          <a:p>
            <a:r>
              <a:rPr lang="en-US" sz="2400" b="1" dirty="0" smtClean="0">
                <a:solidFill>
                  <a:srgbClr val="002060"/>
                </a:solidFill>
              </a:rPr>
              <a:t>WP4 – </a:t>
            </a:r>
            <a:r>
              <a:rPr lang="en-US" sz="2400" b="1" dirty="0" smtClean="0">
                <a:solidFill>
                  <a:schemeClr val="bg2">
                    <a:lumMod val="50000"/>
                  </a:schemeClr>
                </a:solidFill>
              </a:rPr>
              <a:t>HOM </a:t>
            </a:r>
            <a:r>
              <a:rPr lang="en-US" sz="2400" b="1" dirty="0">
                <a:solidFill>
                  <a:schemeClr val="bg2">
                    <a:lumMod val="50000"/>
                  </a:schemeClr>
                </a:solidFill>
              </a:rPr>
              <a:t>et </a:t>
            </a:r>
            <a:r>
              <a:rPr lang="en-US" sz="2400" b="1" dirty="0" smtClean="0">
                <a:solidFill>
                  <a:schemeClr val="bg2">
                    <a:lumMod val="50000"/>
                  </a:schemeClr>
                </a:solidFill>
              </a:rPr>
              <a:t>FPC</a:t>
            </a:r>
            <a:r>
              <a:rPr lang="en-US" sz="2400" b="1" dirty="0" smtClean="0">
                <a:solidFill>
                  <a:srgbClr val="002060"/>
                </a:solidFill>
              </a:rPr>
              <a:t>:</a:t>
            </a:r>
            <a:r>
              <a:rPr lang="en-US" sz="2400" b="1" dirty="0" smtClean="0">
                <a:solidFill>
                  <a:schemeClr val="bg2">
                    <a:lumMod val="50000"/>
                  </a:schemeClr>
                </a:solidFill>
              </a:rPr>
              <a:t> </a:t>
            </a:r>
            <a:r>
              <a:rPr lang="en-US" sz="2400" b="1" dirty="0">
                <a:solidFill>
                  <a:schemeClr val="bg2">
                    <a:lumMod val="50000"/>
                  </a:schemeClr>
                </a:solidFill>
              </a:rPr>
              <a:t>status/evolution of </a:t>
            </a:r>
            <a:r>
              <a:rPr lang="en-US" sz="2400" b="1" dirty="0" smtClean="0">
                <a:solidFill>
                  <a:schemeClr val="bg2">
                    <a:lumMod val="50000"/>
                  </a:schemeClr>
                </a:solidFill>
              </a:rPr>
              <a:t>Task 4.1</a:t>
            </a:r>
          </a:p>
          <a:p>
            <a:r>
              <a:rPr lang="en-US" sz="2400" b="1" dirty="0">
                <a:solidFill>
                  <a:schemeClr val="bg2">
                    <a:lumMod val="50000"/>
                  </a:schemeClr>
                </a:solidFill>
              </a:rPr>
              <a:t>General coordination of </a:t>
            </a:r>
            <a:r>
              <a:rPr lang="en-US" sz="2400" b="1" dirty="0" smtClean="0">
                <a:solidFill>
                  <a:schemeClr val="bg2">
                    <a:lumMod val="50000"/>
                  </a:schemeClr>
                </a:solidFill>
              </a:rPr>
              <a:t>WP4 </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428928" y="1395385"/>
            <a:ext cx="11663681" cy="4797857"/>
          </a:xfrm>
        </p:spPr>
        <p:txBody>
          <a:bodyPr>
            <a:normAutofit lnSpcReduction="10000"/>
          </a:bodyPr>
          <a:lstStyle/>
          <a:p>
            <a:pPr marL="0" indent="0">
              <a:buNone/>
            </a:pPr>
            <a:endParaRPr lang="en-US" sz="2000" b="1" dirty="0" smtClean="0">
              <a:solidFill>
                <a:srgbClr val="002060"/>
              </a:solidFill>
            </a:endParaRPr>
          </a:p>
          <a:p>
            <a:r>
              <a:rPr lang="fr-FR" sz="2200" dirty="0" smtClean="0"/>
              <a:t>13 </a:t>
            </a:r>
            <a:r>
              <a:rPr lang="fr-FR" sz="2200" dirty="0"/>
              <a:t>WP4 meetings </a:t>
            </a:r>
            <a:r>
              <a:rPr lang="fr-FR" sz="2200" dirty="0" err="1" smtClean="0"/>
              <a:t>held</a:t>
            </a:r>
            <a:endParaRPr lang="fr-FR" sz="2200" dirty="0" smtClean="0"/>
          </a:p>
          <a:p>
            <a:endParaRPr lang="fr-FR" sz="2200" dirty="0"/>
          </a:p>
          <a:p>
            <a:r>
              <a:rPr lang="fr-FR" sz="2200" dirty="0" smtClean="0"/>
              <a:t>2 </a:t>
            </a:r>
            <a:r>
              <a:rPr lang="fr-FR" sz="2200" dirty="0" err="1" smtClean="0"/>
              <a:t>Technical</a:t>
            </a:r>
            <a:r>
              <a:rPr lang="fr-FR" sz="2200" dirty="0" smtClean="0"/>
              <a:t> </a:t>
            </a:r>
            <a:r>
              <a:rPr lang="en-US" sz="2200" dirty="0" smtClean="0"/>
              <a:t>reviews</a:t>
            </a:r>
            <a:r>
              <a:rPr lang="fr-FR" sz="2400" dirty="0" smtClean="0"/>
              <a:t> </a:t>
            </a:r>
            <a:r>
              <a:rPr lang="fr-FR" sz="2400" dirty="0" err="1" smtClean="0"/>
              <a:t>done</a:t>
            </a:r>
            <a:endParaRPr lang="en-US" sz="2200" dirty="0" smtClean="0"/>
          </a:p>
          <a:p>
            <a:pPr lvl="1">
              <a:buFont typeface="Courier New" panose="02070309020205020404" pitchFamily="49" charset="0"/>
              <a:buChar char="o"/>
            </a:pPr>
            <a:r>
              <a:rPr lang="fr-FR" sz="1900" dirty="0" smtClean="0"/>
              <a:t>800MHz </a:t>
            </a:r>
            <a:r>
              <a:rPr lang="fr-FR" sz="1900" dirty="0"/>
              <a:t>HOM </a:t>
            </a:r>
            <a:r>
              <a:rPr lang="fr-FR" sz="1900" dirty="0" err="1" smtClean="0"/>
              <a:t>couplers</a:t>
            </a:r>
            <a:endParaRPr lang="fr-FR" sz="1900" dirty="0" smtClean="0"/>
          </a:p>
          <a:p>
            <a:pPr lvl="1">
              <a:buFont typeface="Courier New" panose="02070309020205020404" pitchFamily="49" charset="0"/>
              <a:buChar char="o"/>
            </a:pPr>
            <a:r>
              <a:rPr lang="fr-FR" sz="1900" dirty="0" smtClean="0"/>
              <a:t>800MHz </a:t>
            </a:r>
            <a:r>
              <a:rPr lang="fr-FR" sz="1900" dirty="0"/>
              <a:t>FPC </a:t>
            </a:r>
            <a:r>
              <a:rPr lang="fr-FR" sz="1900" dirty="0" err="1" smtClean="0"/>
              <a:t>couplers</a:t>
            </a:r>
            <a:endParaRPr lang="fr-FR" sz="1900" dirty="0" smtClean="0"/>
          </a:p>
          <a:p>
            <a:pPr lvl="1"/>
            <a:endParaRPr lang="fr-FR" sz="2200" dirty="0" smtClean="0"/>
          </a:p>
          <a:p>
            <a:r>
              <a:rPr lang="en-US" sz="2200" dirty="0" smtClean="0"/>
              <a:t>Milestone1 (FPC design report) sent in time (on June 2025)</a:t>
            </a:r>
          </a:p>
          <a:p>
            <a:endParaRPr lang="en-US" sz="2200" dirty="0" smtClean="0"/>
          </a:p>
          <a:p>
            <a:r>
              <a:rPr lang="fr-FR" sz="2200" dirty="0"/>
              <a:t>Post doc position </a:t>
            </a:r>
            <a:r>
              <a:rPr lang="fr-FR" sz="2200" dirty="0" err="1" smtClean="0"/>
              <a:t>transfer</a:t>
            </a:r>
            <a:r>
              <a:rPr lang="fr-FR" sz="2200" dirty="0" smtClean="0"/>
              <a:t> </a:t>
            </a:r>
            <a:r>
              <a:rPr lang="fr-FR" sz="2200" dirty="0"/>
              <a:t>INFN to </a:t>
            </a:r>
            <a:r>
              <a:rPr lang="fr-FR" sz="2200" dirty="0" err="1"/>
              <a:t>IJCLab</a:t>
            </a:r>
            <a:r>
              <a:rPr lang="fr-FR" sz="2200" dirty="0"/>
              <a:t> on </a:t>
            </a:r>
            <a:r>
              <a:rPr lang="fr-FR" sz="2200" dirty="0" err="1" smtClean="0"/>
              <a:t>progress</a:t>
            </a:r>
            <a:endParaRPr lang="fr-FR" sz="2200" dirty="0" smtClean="0"/>
          </a:p>
          <a:p>
            <a:endParaRPr lang="fr-FR" sz="2200" dirty="0"/>
          </a:p>
          <a:p>
            <a:r>
              <a:rPr lang="en-US" sz="2200" dirty="0" smtClean="0"/>
              <a:t>WP4 work plan sent</a:t>
            </a:r>
            <a:endParaRPr lang="en-US" sz="2200" dirty="0"/>
          </a:p>
          <a:p>
            <a:endParaRPr lang="en-US" sz="1800" dirty="0" smtClean="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2</a:t>
            </a:fld>
            <a:endParaRPr lang="en-BE"/>
          </a:p>
        </p:txBody>
      </p:sp>
    </p:spTree>
    <p:extLst>
      <p:ext uri="{BB962C8B-B14F-4D97-AF65-F5344CB8AC3E}">
        <p14:creationId xmlns:p14="http://schemas.microsoft.com/office/powerpoint/2010/main" val="80575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924238" cy="830997"/>
          </a:xfrm>
          <a:prstGeom prst="rect">
            <a:avLst/>
          </a:prstGeom>
          <a:noFill/>
        </p:spPr>
        <p:txBody>
          <a:bodyPr wrap="none" rtlCol="0">
            <a:spAutoFit/>
          </a:bodyPr>
          <a:lstStyle/>
          <a:p>
            <a:r>
              <a:rPr lang="en-US" sz="2400" b="1" dirty="0" smtClean="0">
                <a:solidFill>
                  <a:srgbClr val="002060"/>
                </a:solidFill>
              </a:rPr>
              <a:t>WP4 </a:t>
            </a:r>
            <a:r>
              <a:rPr lang="en-US" sz="2400" b="1" dirty="0">
                <a:solidFill>
                  <a:srgbClr val="002060"/>
                </a:solidFill>
              </a:rPr>
              <a:t>– </a:t>
            </a:r>
            <a:r>
              <a:rPr lang="en-US" sz="2400" b="1" dirty="0" smtClean="0">
                <a:solidFill>
                  <a:srgbClr val="002060"/>
                </a:solidFill>
              </a:rPr>
              <a:t>HOM and FPC:</a:t>
            </a:r>
            <a:r>
              <a:rPr lang="en-US" sz="2400" b="1" dirty="0" smtClean="0">
                <a:solidFill>
                  <a:schemeClr val="bg2">
                    <a:lumMod val="50000"/>
                  </a:schemeClr>
                </a:solidFill>
              </a:rPr>
              <a:t> </a:t>
            </a:r>
            <a:r>
              <a:rPr lang="en-US" sz="2400" b="1" dirty="0">
                <a:solidFill>
                  <a:schemeClr val="bg2">
                    <a:lumMod val="50000"/>
                  </a:schemeClr>
                </a:solidFill>
              </a:rPr>
              <a:t>status/evolution of </a:t>
            </a:r>
            <a:r>
              <a:rPr lang="en-US" sz="2400" b="1" dirty="0" smtClean="0">
                <a:solidFill>
                  <a:schemeClr val="bg2">
                    <a:lumMod val="50000"/>
                  </a:schemeClr>
                </a:solidFill>
              </a:rPr>
              <a:t>Task 4.2</a:t>
            </a:r>
          </a:p>
          <a:p>
            <a:r>
              <a:rPr lang="en-US" sz="2400" b="1" dirty="0">
                <a:solidFill>
                  <a:schemeClr val="bg2">
                    <a:lumMod val="50000"/>
                  </a:schemeClr>
                </a:solidFill>
              </a:rPr>
              <a:t>HOM coupler design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338540" y="1647223"/>
            <a:ext cx="7121038" cy="3270210"/>
          </a:xfrm>
        </p:spPr>
        <p:txBody>
          <a:bodyPr>
            <a:normAutofit/>
          </a:bodyPr>
          <a:lstStyle/>
          <a:p>
            <a:pPr marL="0" indent="0">
              <a:buNone/>
            </a:pPr>
            <a:r>
              <a:rPr lang="en-US" sz="2000" b="1" dirty="0" smtClean="0">
                <a:solidFill>
                  <a:schemeClr val="accent6">
                    <a:lumMod val="75000"/>
                  </a:schemeClr>
                </a:solidFill>
              </a:rPr>
              <a:t>For 802 MHz HOM studies:</a:t>
            </a:r>
          </a:p>
          <a:p>
            <a:r>
              <a:rPr lang="en-US" sz="2000" b="1" dirty="0" smtClean="0">
                <a:solidFill>
                  <a:srgbClr val="002060"/>
                </a:solidFill>
              </a:rPr>
              <a:t>Studies done:</a:t>
            </a:r>
            <a:endParaRPr lang="en-US" sz="2000" b="1" dirty="0">
              <a:solidFill>
                <a:srgbClr val="002060"/>
              </a:solidFill>
            </a:endParaRPr>
          </a:p>
          <a:p>
            <a:pPr lvl="1"/>
            <a:r>
              <a:rPr lang="en-US" sz="1700" dirty="0">
                <a:sym typeface="Wingdings" panose="05000000000000000000" pitchFamily="2" charset="2"/>
              </a:rPr>
              <a:t>RF calculations (</a:t>
            </a:r>
            <a:r>
              <a:rPr lang="en-US" sz="1700" dirty="0" err="1">
                <a:sym typeface="Wingdings" panose="05000000000000000000" pitchFamily="2" charset="2"/>
              </a:rPr>
              <a:t>P.Duchesne</a:t>
            </a:r>
            <a:r>
              <a:rPr lang="en-US" sz="1700" dirty="0">
                <a:sym typeface="Wingdings" panose="05000000000000000000" pitchFamily="2" charset="2"/>
              </a:rPr>
              <a:t>) </a:t>
            </a:r>
          </a:p>
          <a:p>
            <a:pPr lvl="1"/>
            <a:r>
              <a:rPr lang="en-US" sz="1700" dirty="0">
                <a:sym typeface="Wingdings" panose="05000000000000000000" pitchFamily="2" charset="2"/>
              </a:rPr>
              <a:t>Thermal calculations (</a:t>
            </a:r>
            <a:r>
              <a:rPr lang="en-US" sz="1700" dirty="0" err="1" smtClean="0">
                <a:sym typeface="Wingdings" panose="05000000000000000000" pitchFamily="2" charset="2"/>
              </a:rPr>
              <a:t>P.Duchesne</a:t>
            </a:r>
            <a:r>
              <a:rPr lang="en-US" sz="1700" dirty="0" smtClean="0">
                <a:sym typeface="Wingdings" panose="05000000000000000000" pitchFamily="2" charset="2"/>
              </a:rPr>
              <a:t> &amp; K .</a:t>
            </a:r>
            <a:r>
              <a:rPr lang="en-US" sz="1700" dirty="0" err="1" smtClean="0">
                <a:sym typeface="Wingdings" panose="05000000000000000000" pitchFamily="2" charset="2"/>
              </a:rPr>
              <a:t>Candera</a:t>
            </a:r>
            <a:r>
              <a:rPr lang="en-US" sz="1700" dirty="0" smtClean="0">
                <a:sym typeface="Wingdings" panose="05000000000000000000" pitchFamily="2" charset="2"/>
              </a:rPr>
              <a:t>)</a:t>
            </a:r>
            <a:endParaRPr lang="en-US" sz="1700" dirty="0">
              <a:sym typeface="Wingdings" panose="05000000000000000000" pitchFamily="2" charset="2"/>
            </a:endParaRPr>
          </a:p>
          <a:p>
            <a:pPr lvl="1"/>
            <a:r>
              <a:rPr lang="en-US" sz="1700" dirty="0" err="1"/>
              <a:t>Multipacting</a:t>
            </a:r>
            <a:r>
              <a:rPr lang="en-US" sz="1700" dirty="0"/>
              <a:t> simulations (</a:t>
            </a:r>
            <a:r>
              <a:rPr lang="en-US" sz="1700" dirty="0" err="1"/>
              <a:t>A.Placais</a:t>
            </a:r>
            <a:r>
              <a:rPr lang="en-US" sz="1700" dirty="0"/>
              <a:t>) </a:t>
            </a:r>
          </a:p>
          <a:p>
            <a:pPr lvl="1"/>
            <a:r>
              <a:rPr lang="en-US" sz="1700" dirty="0">
                <a:sym typeface="Wingdings" panose="05000000000000000000" pitchFamily="2" charset="2"/>
              </a:rPr>
              <a:t>Calculations of beam-stability impedance thresholds for PERLE’s configurations (</a:t>
            </a:r>
            <a:r>
              <a:rPr lang="en-US" sz="1700" dirty="0" err="1">
                <a:sym typeface="Wingdings" panose="05000000000000000000" pitchFamily="2" charset="2"/>
              </a:rPr>
              <a:t>IJCLab</a:t>
            </a:r>
            <a:r>
              <a:rPr lang="en-US" sz="1700" dirty="0">
                <a:sym typeface="Wingdings" panose="05000000000000000000" pitchFamily="2" charset="2"/>
              </a:rPr>
              <a:t>)</a:t>
            </a:r>
          </a:p>
          <a:p>
            <a:pPr lvl="1"/>
            <a:r>
              <a:rPr lang="en-US" sz="1700" dirty="0">
                <a:sym typeface="Wingdings" panose="05000000000000000000" pitchFamily="2" charset="2"/>
              </a:rPr>
              <a:t>Feasibility fabrication </a:t>
            </a:r>
            <a:r>
              <a:rPr lang="en-US" sz="1700" dirty="0" smtClean="0">
                <a:sym typeface="Wingdings" panose="05000000000000000000" pitchFamily="2" charset="2"/>
              </a:rPr>
              <a:t>(</a:t>
            </a:r>
            <a:r>
              <a:rPr lang="en-US" sz="1700" dirty="0" err="1" smtClean="0">
                <a:sym typeface="Wingdings" panose="05000000000000000000" pitchFamily="2" charset="2"/>
              </a:rPr>
              <a:t>M.Garlasche</a:t>
            </a:r>
            <a:r>
              <a:rPr lang="en-US" sz="1700" dirty="0">
                <a:sym typeface="Wingdings" panose="05000000000000000000" pitchFamily="2" charset="2"/>
              </a:rPr>
              <a:t>, S. </a:t>
            </a:r>
            <a:r>
              <a:rPr lang="en-US" sz="1700" dirty="0" err="1">
                <a:sym typeface="Wingdings" panose="05000000000000000000" pitchFamily="2" charset="2"/>
              </a:rPr>
              <a:t>Barriere</a:t>
            </a:r>
            <a:r>
              <a:rPr lang="en-US" sz="1700" dirty="0" smtClean="0">
                <a:sym typeface="Wingdings" panose="05000000000000000000" pitchFamily="2" charset="2"/>
              </a:rPr>
              <a:t>)</a:t>
            </a:r>
          </a:p>
          <a:p>
            <a:pPr lvl="1"/>
            <a:endParaRPr lang="en-US" sz="1800" dirty="0">
              <a:sym typeface="Wingdings" panose="05000000000000000000" pitchFamily="2" charset="2"/>
            </a:endParaRPr>
          </a:p>
          <a:p>
            <a:pPr marL="457200" lvl="1" indent="0">
              <a:buNone/>
            </a:pPr>
            <a:endParaRPr lang="en-US" sz="1800" dirty="0" smtClean="0"/>
          </a:p>
          <a:p>
            <a:pPr marL="457200" lvl="1" indent="0">
              <a:buNone/>
            </a:pPr>
            <a:endParaRPr lang="en-US" sz="1800" dirty="0"/>
          </a:p>
          <a:p>
            <a:pPr lvl="1"/>
            <a:endParaRPr lang="en-US" sz="1800" dirty="0"/>
          </a:p>
          <a:p>
            <a:pPr marL="457200" lvl="1" indent="0">
              <a:buNone/>
            </a:pPr>
            <a:endParaRPr lang="en-US" sz="1800" dirty="0"/>
          </a:p>
          <a:p>
            <a:pPr marL="457200" lvl="1" indent="0">
              <a:buNone/>
            </a:pPr>
            <a:endParaRPr lang="en-US" sz="1800" dirty="0" smtClean="0"/>
          </a:p>
          <a:p>
            <a:endParaRPr lang="en-US" sz="2400" dirty="0" smtClean="0"/>
          </a:p>
          <a:p>
            <a:endParaRPr lang="en-US" dirty="0"/>
          </a:p>
          <a:p>
            <a:endParaRPr lang="en-GB"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3</a:t>
            </a:fld>
            <a:endParaRPr lang="en-BE" dirty="0"/>
          </a:p>
        </p:txBody>
      </p:sp>
      <p:pic>
        <p:nvPicPr>
          <p:cNvPr id="10" name="Image 9"/>
          <p:cNvPicPr/>
          <p:nvPr/>
        </p:nvPicPr>
        <p:blipFill rotWithShape="1">
          <a:blip r:embed="rId4"/>
          <a:srcRect r="1968"/>
          <a:stretch/>
        </p:blipFill>
        <p:spPr bwMode="auto">
          <a:xfrm>
            <a:off x="7315353" y="1239868"/>
            <a:ext cx="4377093" cy="3469283"/>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5840" y="5101967"/>
            <a:ext cx="12146160" cy="984885"/>
          </a:xfrm>
          <a:prstGeom prst="rect">
            <a:avLst/>
          </a:prstGeom>
        </p:spPr>
        <p:txBody>
          <a:bodyPr wrap="square">
            <a:spAutoFit/>
          </a:bodyPr>
          <a:lstStyle/>
          <a:p>
            <a:pPr marL="742950" lvl="1" indent="-285750">
              <a:buFont typeface="Arial" panose="020B0604020202020204" pitchFamily="34" charset="0"/>
              <a:buChar char="•"/>
            </a:pPr>
            <a:r>
              <a:rPr lang="en-US" sz="2000" b="1" dirty="0">
                <a:solidFill>
                  <a:srgbClr val="002060"/>
                </a:solidFill>
              </a:rPr>
              <a:t>Review </a:t>
            </a:r>
            <a:r>
              <a:rPr lang="en-US" dirty="0"/>
              <a:t>with externals experts on 27 March with expert members (Carmelo </a:t>
            </a:r>
            <a:r>
              <a:rPr lang="en-US" dirty="0" err="1"/>
              <a:t>Barbagallo</a:t>
            </a:r>
            <a:r>
              <a:rPr lang="en-US" dirty="0"/>
              <a:t>/CERN and </a:t>
            </a:r>
            <a:r>
              <a:rPr lang="en-US" dirty="0" err="1"/>
              <a:t>Shahnam</a:t>
            </a:r>
            <a:r>
              <a:rPr lang="en-US" dirty="0"/>
              <a:t> </a:t>
            </a:r>
            <a:r>
              <a:rPr lang="en-US" dirty="0" err="1"/>
              <a:t>Gorgi</a:t>
            </a:r>
            <a:r>
              <a:rPr lang="en-US" dirty="0"/>
              <a:t> </a:t>
            </a:r>
            <a:r>
              <a:rPr lang="en-US" dirty="0" err="1"/>
              <a:t>Zadeh</a:t>
            </a:r>
            <a:r>
              <a:rPr lang="en-US" dirty="0"/>
              <a:t>/CERN)</a:t>
            </a:r>
          </a:p>
          <a:p>
            <a:pPr marL="742950" lvl="1" indent="-285750">
              <a:buFont typeface="Arial" panose="020B0604020202020204" pitchFamily="34" charset="0"/>
              <a:buChar char="•"/>
            </a:pPr>
            <a:r>
              <a:rPr lang="en-US" sz="2000" b="1" dirty="0">
                <a:solidFill>
                  <a:srgbClr val="002060"/>
                </a:solidFill>
              </a:rPr>
              <a:t>Baseline</a:t>
            </a:r>
            <a:r>
              <a:rPr lang="en-US" dirty="0" smtClean="0"/>
              <a:t> </a:t>
            </a:r>
            <a:r>
              <a:rPr lang="en-US" dirty="0"/>
              <a:t>proposed : 2 Hook/</a:t>
            </a:r>
            <a:r>
              <a:rPr lang="en-US" dirty="0" err="1"/>
              <a:t>cav</a:t>
            </a:r>
            <a:r>
              <a:rPr lang="en-US" dirty="0"/>
              <a:t> </a:t>
            </a:r>
          </a:p>
        </p:txBody>
      </p:sp>
      <p:sp>
        <p:nvSpPr>
          <p:cNvPr id="14" name="Rectangle 13"/>
          <p:cNvSpPr/>
          <p:nvPr/>
        </p:nvSpPr>
        <p:spPr>
          <a:xfrm>
            <a:off x="9982200" y="4308543"/>
            <a:ext cx="1718740" cy="369332"/>
          </a:xfrm>
          <a:prstGeom prst="rect">
            <a:avLst/>
          </a:prstGeom>
        </p:spPr>
        <p:txBody>
          <a:bodyPr wrap="none">
            <a:spAutoFit/>
          </a:bodyPr>
          <a:lstStyle/>
          <a:p>
            <a:r>
              <a:rPr lang="fr-FR" dirty="0" smtClean="0"/>
              <a:t>c/o IJC </a:t>
            </a:r>
            <a:r>
              <a:rPr lang="fr-FR" dirty="0" err="1" smtClean="0"/>
              <a:t>Lab</a:t>
            </a:r>
            <a:endParaRPr lang="fr-FR" dirty="0"/>
          </a:p>
        </p:txBody>
      </p:sp>
    </p:spTree>
    <p:extLst>
      <p:ext uri="{BB962C8B-B14F-4D97-AF65-F5344CB8AC3E}">
        <p14:creationId xmlns:p14="http://schemas.microsoft.com/office/powerpoint/2010/main" val="403415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924238" cy="830997"/>
          </a:xfrm>
          <a:prstGeom prst="rect">
            <a:avLst/>
          </a:prstGeom>
          <a:noFill/>
        </p:spPr>
        <p:txBody>
          <a:bodyPr wrap="none" rtlCol="0">
            <a:spAutoFit/>
          </a:bodyPr>
          <a:lstStyle/>
          <a:p>
            <a:r>
              <a:rPr lang="en-US" sz="2400" b="1" dirty="0" smtClean="0">
                <a:solidFill>
                  <a:srgbClr val="002060"/>
                </a:solidFill>
              </a:rPr>
              <a:t>WP4 </a:t>
            </a:r>
            <a:r>
              <a:rPr lang="en-US" sz="2400" b="1" dirty="0">
                <a:solidFill>
                  <a:srgbClr val="002060"/>
                </a:solidFill>
              </a:rPr>
              <a:t>– </a:t>
            </a:r>
            <a:r>
              <a:rPr lang="en-US" sz="2400" b="1" dirty="0" smtClean="0">
                <a:solidFill>
                  <a:srgbClr val="002060"/>
                </a:solidFill>
              </a:rPr>
              <a:t>HOM and FPC:</a:t>
            </a:r>
            <a:r>
              <a:rPr lang="en-US" sz="2400" b="1" dirty="0" smtClean="0">
                <a:solidFill>
                  <a:schemeClr val="bg2">
                    <a:lumMod val="50000"/>
                  </a:schemeClr>
                </a:solidFill>
              </a:rPr>
              <a:t> </a:t>
            </a:r>
            <a:r>
              <a:rPr lang="en-US" sz="2400" b="1" dirty="0">
                <a:solidFill>
                  <a:schemeClr val="bg2">
                    <a:lumMod val="50000"/>
                  </a:schemeClr>
                </a:solidFill>
              </a:rPr>
              <a:t>status/evolution of </a:t>
            </a:r>
            <a:r>
              <a:rPr lang="en-US" sz="2400" b="1" dirty="0" smtClean="0">
                <a:solidFill>
                  <a:schemeClr val="bg2">
                    <a:lumMod val="50000"/>
                  </a:schemeClr>
                </a:solidFill>
              </a:rPr>
              <a:t>Task 4.2</a:t>
            </a:r>
          </a:p>
          <a:p>
            <a:r>
              <a:rPr lang="en-US" sz="2400" b="1" dirty="0">
                <a:solidFill>
                  <a:schemeClr val="bg2">
                    <a:lumMod val="50000"/>
                  </a:schemeClr>
                </a:solidFill>
              </a:rPr>
              <a:t>HOM coupler design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445624" y="1658466"/>
            <a:ext cx="11499449" cy="4351338"/>
          </a:xfrm>
        </p:spPr>
        <p:txBody>
          <a:bodyPr>
            <a:normAutofit fontScale="92500" lnSpcReduction="20000"/>
          </a:bodyPr>
          <a:lstStyle/>
          <a:p>
            <a:r>
              <a:rPr lang="en-US" sz="2000" b="1" dirty="0">
                <a:solidFill>
                  <a:schemeClr val="accent6">
                    <a:lumMod val="75000"/>
                  </a:schemeClr>
                </a:solidFill>
              </a:rPr>
              <a:t>For 802 MHz HOM </a:t>
            </a:r>
            <a:r>
              <a:rPr lang="en-US" sz="2000" b="1" dirty="0" smtClean="0">
                <a:solidFill>
                  <a:schemeClr val="accent6">
                    <a:lumMod val="75000"/>
                  </a:schemeClr>
                </a:solidFill>
              </a:rPr>
              <a:t>studies</a:t>
            </a:r>
            <a:r>
              <a:rPr lang="en-US" sz="2000" b="1" dirty="0">
                <a:solidFill>
                  <a:schemeClr val="accent6">
                    <a:lumMod val="75000"/>
                  </a:schemeClr>
                </a:solidFill>
              </a:rPr>
              <a:t>:</a:t>
            </a:r>
          </a:p>
          <a:p>
            <a:r>
              <a:rPr lang="en-US" sz="2000" b="1" dirty="0" smtClean="0">
                <a:solidFill>
                  <a:srgbClr val="A4C137"/>
                </a:solidFill>
                <a:cs typeface="Calibri" panose="020F0502020204030204" pitchFamily="34" charset="0"/>
              </a:rPr>
              <a:t>Current events</a:t>
            </a:r>
            <a:endParaRPr lang="en-US" sz="2000" b="1" dirty="0">
              <a:solidFill>
                <a:srgbClr val="A4C137"/>
              </a:solidFill>
              <a:cs typeface="Calibri" panose="020F0502020204030204" pitchFamily="34" charset="0"/>
            </a:endParaRPr>
          </a:p>
          <a:p>
            <a:pPr lvl="1"/>
            <a:r>
              <a:rPr lang="en-US" sz="1800" dirty="0" smtClean="0">
                <a:sym typeface="Wingdings" panose="05000000000000000000" pitchFamily="2" charset="2"/>
              </a:rPr>
              <a:t>Last optimization to be finished before August 2025</a:t>
            </a:r>
          </a:p>
          <a:p>
            <a:pPr lvl="2"/>
            <a:r>
              <a:rPr lang="en-US" sz="1500" dirty="0" smtClean="0">
                <a:sym typeface="Wingdings" panose="05000000000000000000" pitchFamily="2" charset="2"/>
              </a:rPr>
              <a:t>of the feedthrough </a:t>
            </a:r>
          </a:p>
          <a:p>
            <a:pPr lvl="2"/>
            <a:r>
              <a:rPr lang="en-US" sz="1500" dirty="0" smtClean="0">
                <a:sym typeface="Wingdings" panose="05000000000000000000" pitchFamily="2" charset="2"/>
              </a:rPr>
              <a:t>upper thermal simulations</a:t>
            </a:r>
          </a:p>
          <a:p>
            <a:pPr lvl="2"/>
            <a:endParaRPr lang="en-US" b="1" dirty="0" smtClean="0"/>
          </a:p>
          <a:p>
            <a:r>
              <a:rPr lang="en-US" sz="1900" b="1" dirty="0">
                <a:solidFill>
                  <a:schemeClr val="accent6">
                    <a:lumMod val="75000"/>
                  </a:schemeClr>
                </a:solidFill>
              </a:rPr>
              <a:t>For 1.3 GHz HOM studies </a:t>
            </a:r>
            <a:r>
              <a:rPr lang="en-US" sz="2000" b="1" dirty="0"/>
              <a:t>: </a:t>
            </a:r>
            <a:endParaRPr lang="en-US" sz="2000" b="1" dirty="0" smtClean="0"/>
          </a:p>
          <a:p>
            <a:pPr lvl="1"/>
            <a:r>
              <a:rPr lang="en-US" sz="1800" dirty="0" smtClean="0"/>
              <a:t>In preliminary phase</a:t>
            </a:r>
          </a:p>
          <a:p>
            <a:pPr lvl="1"/>
            <a:r>
              <a:rPr lang="en-US" sz="1800" dirty="0" smtClean="0"/>
              <a:t>The </a:t>
            </a:r>
            <a:r>
              <a:rPr lang="en-US" sz="1800" dirty="0"/>
              <a:t>presentation of </a:t>
            </a:r>
            <a:r>
              <a:rPr lang="en-US" sz="1800" dirty="0" err="1"/>
              <a:t>BriXSinO</a:t>
            </a:r>
            <a:r>
              <a:rPr lang="en-US" sz="1800" dirty="0"/>
              <a:t> HOM was carried out on 8/07/25.</a:t>
            </a:r>
          </a:p>
          <a:p>
            <a:pPr lvl="1"/>
            <a:r>
              <a:rPr lang="en-US" sz="1800" dirty="0"/>
              <a:t>With the acceptance of </a:t>
            </a:r>
            <a:r>
              <a:rPr lang="en-US" sz="1800" dirty="0" err="1"/>
              <a:t>IJCLab</a:t>
            </a:r>
            <a:r>
              <a:rPr lang="en-US" sz="1800" dirty="0"/>
              <a:t>, INFN propose to scale the 800 MHz Hook HOM coupler to 1,3GHz</a:t>
            </a:r>
            <a:r>
              <a:rPr lang="en-US" sz="1800" dirty="0" smtClean="0"/>
              <a:t>.</a:t>
            </a:r>
          </a:p>
          <a:p>
            <a:pPr lvl="1"/>
            <a:r>
              <a:rPr lang="en-US" sz="1800" dirty="0" smtClean="0"/>
              <a:t>A </a:t>
            </a:r>
            <a:r>
              <a:rPr lang="en-US" sz="1800" dirty="0"/>
              <a:t>detailed recovery plan will be submitted within the end of July </a:t>
            </a:r>
            <a:r>
              <a:rPr lang="en-US" sz="1800" dirty="0" smtClean="0"/>
              <a:t>2025</a:t>
            </a:r>
            <a:r>
              <a:rPr lang="en-US" sz="1900" b="1" dirty="0" smtClean="0">
                <a:solidFill>
                  <a:schemeClr val="accent6">
                    <a:lumMod val="75000"/>
                  </a:schemeClr>
                </a:solidFill>
              </a:rPr>
              <a:t> </a:t>
            </a:r>
          </a:p>
          <a:p>
            <a:pPr lvl="1"/>
            <a:endParaRPr lang="en-US" sz="1900" b="1" dirty="0">
              <a:solidFill>
                <a:schemeClr val="accent6">
                  <a:lumMod val="75000"/>
                </a:schemeClr>
              </a:solidFill>
            </a:endParaRPr>
          </a:p>
          <a:p>
            <a:r>
              <a:rPr lang="en-US" sz="1900" b="1" dirty="0" smtClean="0">
                <a:solidFill>
                  <a:schemeClr val="accent6">
                    <a:lumMod val="75000"/>
                  </a:schemeClr>
                </a:solidFill>
              </a:rPr>
              <a:t>Milestone 2 ‘ HOM design report</a:t>
            </a:r>
            <a:r>
              <a:rPr lang="en-US" sz="1900" b="1" dirty="0" smtClean="0">
                <a:solidFill>
                  <a:schemeClr val="accent6">
                    <a:lumMod val="75000"/>
                  </a:schemeClr>
                </a:solidFill>
              </a:rPr>
              <a:t>’ </a:t>
            </a:r>
            <a:r>
              <a:rPr lang="en-US" sz="1900" dirty="0">
                <a:sym typeface="Wingdings" panose="05000000000000000000" pitchFamily="2" charset="2"/>
              </a:rPr>
              <a:t>( August 2025</a:t>
            </a:r>
            <a:r>
              <a:rPr lang="en-US" sz="1900" dirty="0" smtClean="0">
                <a:sym typeface="Wingdings" panose="05000000000000000000" pitchFamily="2" charset="2"/>
              </a:rPr>
              <a:t>):</a:t>
            </a:r>
            <a:endParaRPr lang="en-US" sz="1900" dirty="0">
              <a:sym typeface="Wingdings" panose="05000000000000000000" pitchFamily="2" charset="2"/>
            </a:endParaRPr>
          </a:p>
          <a:p>
            <a:pPr lvl="1"/>
            <a:r>
              <a:rPr lang="en-US" sz="1800" dirty="0" smtClean="0"/>
              <a:t>Design </a:t>
            </a:r>
            <a:r>
              <a:rPr lang="en-US" sz="1800" dirty="0"/>
              <a:t>report </a:t>
            </a:r>
            <a:r>
              <a:rPr lang="en-US" sz="1800" dirty="0" smtClean="0"/>
              <a:t>possible with </a:t>
            </a:r>
            <a:r>
              <a:rPr lang="en-US" sz="1800" dirty="0"/>
              <a:t>the final studies of the 800 MHz HOM  </a:t>
            </a:r>
            <a:r>
              <a:rPr lang="en-US" sz="1800" dirty="0" smtClean="0"/>
              <a:t>coupler </a:t>
            </a:r>
            <a:r>
              <a:rPr lang="en-US" sz="1800" dirty="0"/>
              <a:t>&amp; </a:t>
            </a:r>
            <a:r>
              <a:rPr lang="en-US" sz="1800" dirty="0" err="1"/>
              <a:t>preliminaires</a:t>
            </a:r>
            <a:r>
              <a:rPr lang="en-US" sz="1800" dirty="0"/>
              <a:t> studies on 1,3 GHz HOM.</a:t>
            </a:r>
          </a:p>
          <a:p>
            <a:pPr lvl="1"/>
            <a:endParaRPr lang="en-US" sz="1800" dirty="0" smtClean="0"/>
          </a:p>
          <a:p>
            <a:pPr lvl="1"/>
            <a:endParaRPr lang="en-US" sz="1800"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4</a:t>
            </a:fld>
            <a:endParaRPr lang="en-BE" dirty="0"/>
          </a:p>
        </p:txBody>
      </p:sp>
      <p:pic>
        <p:nvPicPr>
          <p:cNvPr id="6" name="Image 5"/>
          <p:cNvPicPr>
            <a:picLocks noChangeAspect="1"/>
          </p:cNvPicPr>
          <p:nvPr/>
        </p:nvPicPr>
        <p:blipFill rotWithShape="1">
          <a:blip r:embed="rId3"/>
          <a:srcRect l="81725" t="31815" r="6885" b="37962"/>
          <a:stretch/>
        </p:blipFill>
        <p:spPr>
          <a:xfrm>
            <a:off x="9622779" y="1146681"/>
            <a:ext cx="1969782" cy="2811861"/>
          </a:xfrm>
          <a:prstGeom prst="rect">
            <a:avLst/>
          </a:prstGeom>
        </p:spPr>
      </p:pic>
      <p:sp>
        <p:nvSpPr>
          <p:cNvPr id="7" name="Ellipse 6"/>
          <p:cNvSpPr/>
          <p:nvPr/>
        </p:nvSpPr>
        <p:spPr>
          <a:xfrm>
            <a:off x="9991486" y="1146681"/>
            <a:ext cx="914400" cy="511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necteur droit avec flèche 8"/>
          <p:cNvCxnSpPr/>
          <p:nvPr/>
        </p:nvCxnSpPr>
        <p:spPr>
          <a:xfrm flipV="1">
            <a:off x="8037095" y="1568918"/>
            <a:ext cx="1848050" cy="11357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41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13315" y="315684"/>
            <a:ext cx="8924238" cy="830997"/>
          </a:xfrm>
          <a:prstGeom prst="rect">
            <a:avLst/>
          </a:prstGeom>
          <a:noFill/>
        </p:spPr>
        <p:txBody>
          <a:bodyPr wrap="none" rtlCol="0">
            <a:spAutoFit/>
          </a:bodyPr>
          <a:lstStyle/>
          <a:p>
            <a:r>
              <a:rPr lang="en-US" sz="2400" b="1" dirty="0">
                <a:solidFill>
                  <a:srgbClr val="002060"/>
                </a:solidFill>
              </a:rPr>
              <a:t>WP4 – HOM and FPC:</a:t>
            </a:r>
            <a:r>
              <a:rPr lang="en-US" sz="2400" b="1" dirty="0">
                <a:solidFill>
                  <a:schemeClr val="bg2">
                    <a:lumMod val="50000"/>
                  </a:schemeClr>
                </a:solidFill>
              </a:rPr>
              <a:t> status/evolution of Task </a:t>
            </a:r>
            <a:r>
              <a:rPr lang="en-US" sz="2400" b="1" dirty="0" smtClean="0">
                <a:solidFill>
                  <a:schemeClr val="bg2">
                    <a:lumMod val="50000"/>
                  </a:schemeClr>
                </a:solidFill>
              </a:rPr>
              <a:t>4.3</a:t>
            </a:r>
          </a:p>
          <a:p>
            <a:r>
              <a:rPr lang="en-US" sz="2400" b="1" dirty="0" smtClean="0">
                <a:solidFill>
                  <a:schemeClr val="bg2">
                    <a:lumMod val="50000"/>
                  </a:schemeClr>
                </a:solidFill>
              </a:rPr>
              <a:t>Fabrication </a:t>
            </a:r>
            <a:r>
              <a:rPr lang="en-US" sz="2400" b="1" dirty="0">
                <a:solidFill>
                  <a:schemeClr val="bg2">
                    <a:lumMod val="50000"/>
                  </a:schemeClr>
                </a:solidFill>
              </a:rPr>
              <a:t>of HOM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normAutofit fontScale="92500" lnSpcReduction="10000"/>
          </a:bodyPr>
          <a:lstStyle/>
          <a:p>
            <a:r>
              <a:rPr lang="en-US" sz="2000" b="1" dirty="0" smtClean="0">
                <a:solidFill>
                  <a:srgbClr val="002060"/>
                </a:solidFill>
              </a:rPr>
              <a:t>Past developments </a:t>
            </a:r>
            <a:endParaRPr lang="en-US" sz="2000" b="1" dirty="0">
              <a:solidFill>
                <a:srgbClr val="002060"/>
              </a:solidFill>
            </a:endParaRPr>
          </a:p>
          <a:p>
            <a:pPr lvl="1"/>
            <a:r>
              <a:rPr lang="en-US" sz="1800" dirty="0" smtClean="0"/>
              <a:t>2 Meetings </a:t>
            </a:r>
            <a:r>
              <a:rPr lang="en-US" sz="1800" dirty="0"/>
              <a:t>(CNRS/CERN) focused on 800 MHz HOM fabrication held ( on 17/01/25 and </a:t>
            </a:r>
            <a:r>
              <a:rPr lang="en-US" sz="1800" dirty="0" smtClean="0"/>
              <a:t>6/06/25).</a:t>
            </a:r>
          </a:p>
          <a:p>
            <a:pPr lvl="1"/>
            <a:endParaRPr lang="en-US" sz="1800" dirty="0" smtClean="0"/>
          </a:p>
          <a:p>
            <a:pPr lvl="1"/>
            <a:endParaRPr lang="en-US" sz="1800" dirty="0"/>
          </a:p>
          <a:p>
            <a:r>
              <a:rPr lang="en-US" sz="2000" b="1" dirty="0" smtClean="0">
                <a:solidFill>
                  <a:srgbClr val="A4C137"/>
                </a:solidFill>
                <a:cs typeface="Calibri" panose="020F0502020204030204" pitchFamily="34" charset="0"/>
              </a:rPr>
              <a:t>Current </a:t>
            </a:r>
            <a:r>
              <a:rPr lang="en-US" sz="2000" b="1" dirty="0">
                <a:solidFill>
                  <a:srgbClr val="A4C137"/>
                </a:solidFill>
                <a:cs typeface="Calibri" panose="020F0502020204030204" pitchFamily="34" charset="0"/>
              </a:rPr>
              <a:t>developments</a:t>
            </a:r>
          </a:p>
          <a:p>
            <a:pPr lvl="1"/>
            <a:r>
              <a:rPr lang="en-US" sz="1800" dirty="0" err="1" smtClean="0"/>
              <a:t>Begining</a:t>
            </a:r>
            <a:r>
              <a:rPr lang="en-US" sz="1800" dirty="0" smtClean="0"/>
              <a:t> of the fabrication pending the latest optimization of the design.</a:t>
            </a:r>
          </a:p>
          <a:p>
            <a:pPr lvl="1"/>
            <a:r>
              <a:rPr lang="en-US" sz="1800" b="1" dirty="0"/>
              <a:t>A change in the date of this </a:t>
            </a:r>
            <a:r>
              <a:rPr lang="en-US" sz="1800" b="1" dirty="0" smtClean="0"/>
              <a:t>milestone 3 (fabrication of HOM couplers)is </a:t>
            </a:r>
            <a:r>
              <a:rPr lang="en-US" sz="1800" b="1" dirty="0"/>
              <a:t>requested.</a:t>
            </a:r>
          </a:p>
          <a:p>
            <a:pPr lvl="2"/>
            <a:r>
              <a:rPr lang="en-US" sz="1600" dirty="0" smtClean="0"/>
              <a:t>Delay of fabrication : 4 </a:t>
            </a:r>
            <a:r>
              <a:rPr lang="en-US" sz="1600" dirty="0"/>
              <a:t>months for procurement of </a:t>
            </a:r>
            <a:r>
              <a:rPr lang="en-US" sz="1600" dirty="0" err="1" smtClean="0"/>
              <a:t>Nb</a:t>
            </a:r>
            <a:r>
              <a:rPr lang="en-US" sz="1600" dirty="0"/>
              <a:t> + 9 months for the fabrication of 1 HOM</a:t>
            </a:r>
            <a:endParaRPr lang="en-US" sz="1600" dirty="0" smtClean="0"/>
          </a:p>
          <a:p>
            <a:pPr lvl="2"/>
            <a:r>
              <a:rPr lang="en-US" sz="1600" dirty="0"/>
              <a:t>The </a:t>
            </a:r>
            <a:r>
              <a:rPr lang="en-US" sz="1600" dirty="0" smtClean="0"/>
              <a:t>Milestone 3 ‘s timeline </a:t>
            </a:r>
            <a:r>
              <a:rPr lang="en-US" sz="1600" dirty="0"/>
              <a:t>M24 </a:t>
            </a:r>
            <a:r>
              <a:rPr lang="en-US" sz="1600" dirty="0" smtClean="0"/>
              <a:t>(Feb </a:t>
            </a:r>
            <a:r>
              <a:rPr lang="en-US" sz="1600" dirty="0"/>
              <a:t>26)  is no compatible for both types of HOM couplers fabrication ( 800 MHz @October 2026 and 1.3 </a:t>
            </a:r>
            <a:r>
              <a:rPr lang="en-US" sz="1600" dirty="0" err="1" smtClean="0"/>
              <a:t>GHz@to</a:t>
            </a:r>
            <a:r>
              <a:rPr lang="en-US" sz="1600" dirty="0" smtClean="0"/>
              <a:t> be estimated).</a:t>
            </a:r>
          </a:p>
          <a:p>
            <a:pPr lvl="2"/>
            <a:endParaRPr lang="en-US" sz="1600" dirty="0"/>
          </a:p>
          <a:p>
            <a:pPr lvl="1"/>
            <a:r>
              <a:rPr lang="en-US" sz="1800" dirty="0"/>
              <a:t>4 </a:t>
            </a:r>
            <a:r>
              <a:rPr lang="en-US" sz="1800" dirty="0" smtClean="0"/>
              <a:t>additional HOM requested by IJC Lab : if </a:t>
            </a:r>
            <a:r>
              <a:rPr lang="en-US" sz="1800" dirty="0"/>
              <a:t>funded through </a:t>
            </a:r>
            <a:r>
              <a:rPr lang="en-US" sz="1800" dirty="0" err="1"/>
              <a:t>iSAS</a:t>
            </a:r>
            <a:r>
              <a:rPr lang="en-US" sz="1800" dirty="0"/>
              <a:t>, would need the same </a:t>
            </a:r>
            <a:r>
              <a:rPr lang="en-US" sz="1800" dirty="0" smtClean="0"/>
              <a:t>time ( 4 + 13 moths), </a:t>
            </a:r>
            <a:r>
              <a:rPr lang="en-US" sz="1800" dirty="0"/>
              <a:t>minus the procurement of </a:t>
            </a:r>
            <a:r>
              <a:rPr lang="en-US" sz="1800" dirty="0" err="1"/>
              <a:t>Nb</a:t>
            </a:r>
            <a:r>
              <a:rPr lang="en-US" sz="1800" dirty="0"/>
              <a:t> if the decision of procurement of material if made in time.</a:t>
            </a:r>
          </a:p>
          <a:p>
            <a:endParaRPr lang="en-US" dirty="0"/>
          </a:p>
          <a:p>
            <a:endParaRPr lang="en-US" dirty="0"/>
          </a:p>
          <a:p>
            <a:endParaRPr lang="en-GB"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5</a:t>
            </a:fld>
            <a:endParaRPr lang="en-BE"/>
          </a:p>
        </p:txBody>
      </p:sp>
    </p:spTree>
    <p:extLst>
      <p:ext uri="{BB962C8B-B14F-4D97-AF65-F5344CB8AC3E}">
        <p14:creationId xmlns:p14="http://schemas.microsoft.com/office/powerpoint/2010/main" val="4248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13315" y="315684"/>
            <a:ext cx="8924238" cy="830997"/>
          </a:xfrm>
          <a:prstGeom prst="rect">
            <a:avLst/>
          </a:prstGeom>
          <a:noFill/>
        </p:spPr>
        <p:txBody>
          <a:bodyPr wrap="none" rtlCol="0">
            <a:spAutoFit/>
          </a:bodyPr>
          <a:lstStyle/>
          <a:p>
            <a:r>
              <a:rPr lang="en-US" sz="2400" b="1" dirty="0">
                <a:solidFill>
                  <a:srgbClr val="002060"/>
                </a:solidFill>
              </a:rPr>
              <a:t>WP4 – HOM and FPC:</a:t>
            </a:r>
            <a:r>
              <a:rPr lang="en-US" sz="2400" b="1" dirty="0">
                <a:solidFill>
                  <a:schemeClr val="bg2">
                    <a:lumMod val="50000"/>
                  </a:schemeClr>
                </a:solidFill>
              </a:rPr>
              <a:t> status/evolution of Task </a:t>
            </a:r>
            <a:r>
              <a:rPr lang="en-US" sz="2400" b="1" dirty="0" smtClean="0">
                <a:solidFill>
                  <a:schemeClr val="bg2">
                    <a:lumMod val="50000"/>
                  </a:schemeClr>
                </a:solidFill>
              </a:rPr>
              <a:t>4.4</a:t>
            </a:r>
          </a:p>
          <a:p>
            <a:r>
              <a:rPr lang="en-US" sz="2400" b="1" dirty="0" smtClean="0">
                <a:solidFill>
                  <a:schemeClr val="bg2">
                    <a:lumMod val="50000"/>
                  </a:schemeClr>
                </a:solidFill>
              </a:rPr>
              <a:t>Test </a:t>
            </a:r>
            <a:r>
              <a:rPr lang="en-US" sz="2400" b="1" dirty="0">
                <a:solidFill>
                  <a:schemeClr val="bg2">
                    <a:lumMod val="50000"/>
                  </a:schemeClr>
                </a:solidFill>
              </a:rPr>
              <a:t>of HOM couplers for WP6</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lstStyle/>
          <a:p>
            <a:r>
              <a:rPr lang="en-GB" sz="2000" dirty="0"/>
              <a:t>Nothing to report. </a:t>
            </a:r>
            <a:endParaRPr lang="en-GB" sz="2000" dirty="0" smtClean="0"/>
          </a:p>
          <a:p>
            <a:r>
              <a:rPr lang="en-US" sz="2000" dirty="0" smtClean="0"/>
              <a:t>Not </a:t>
            </a:r>
            <a:r>
              <a:rPr lang="en-US" sz="2000" dirty="0"/>
              <a:t>started yet</a:t>
            </a:r>
            <a:r>
              <a:rPr lang="en-US" sz="2000" dirty="0" smtClean="0"/>
              <a:t>.</a:t>
            </a:r>
          </a:p>
          <a:p>
            <a:r>
              <a:rPr lang="en-US" sz="2000" dirty="0"/>
              <a:t>Subtasks to be defined</a:t>
            </a:r>
          </a:p>
          <a:p>
            <a:endParaRPr lang="en-US" sz="2000" dirty="0"/>
          </a:p>
          <a:p>
            <a:pPr marL="0" indent="0">
              <a:buNone/>
            </a:pPr>
            <a:endParaRPr lang="en-US" sz="2400" dirty="0" smtClean="0"/>
          </a:p>
          <a:p>
            <a:endParaRPr lang="en-US" dirty="0"/>
          </a:p>
          <a:p>
            <a:endParaRPr lang="en-US" dirty="0"/>
          </a:p>
          <a:p>
            <a:endParaRPr lang="en-GB"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6</a:t>
            </a:fld>
            <a:endParaRPr lang="en-BE"/>
          </a:p>
        </p:txBody>
      </p:sp>
    </p:spTree>
    <p:extLst>
      <p:ext uri="{BB962C8B-B14F-4D97-AF65-F5344CB8AC3E}">
        <p14:creationId xmlns:p14="http://schemas.microsoft.com/office/powerpoint/2010/main" val="2943330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30848" y="365039"/>
            <a:ext cx="8924238" cy="830997"/>
          </a:xfrm>
          <a:prstGeom prst="rect">
            <a:avLst/>
          </a:prstGeom>
          <a:noFill/>
        </p:spPr>
        <p:txBody>
          <a:bodyPr wrap="none" rtlCol="0">
            <a:spAutoFit/>
          </a:bodyPr>
          <a:lstStyle/>
          <a:p>
            <a:r>
              <a:rPr lang="en-US" sz="2400" b="1" dirty="0" smtClean="0">
                <a:solidFill>
                  <a:srgbClr val="002060"/>
                </a:solidFill>
              </a:rPr>
              <a:t>WP4 </a:t>
            </a:r>
            <a:r>
              <a:rPr lang="en-US" sz="2400" b="1" dirty="0">
                <a:solidFill>
                  <a:srgbClr val="002060"/>
                </a:solidFill>
              </a:rPr>
              <a:t>– </a:t>
            </a:r>
            <a:r>
              <a:rPr lang="en-US" sz="2400" b="1" dirty="0" smtClean="0">
                <a:solidFill>
                  <a:srgbClr val="002060"/>
                </a:solidFill>
              </a:rPr>
              <a:t>HOM and FPC:</a:t>
            </a:r>
            <a:r>
              <a:rPr lang="en-US" sz="2400" b="1" dirty="0" smtClean="0">
                <a:solidFill>
                  <a:schemeClr val="bg2">
                    <a:lumMod val="50000"/>
                  </a:schemeClr>
                </a:solidFill>
              </a:rPr>
              <a:t> </a:t>
            </a:r>
            <a:r>
              <a:rPr lang="en-US" sz="2400" b="1" dirty="0">
                <a:solidFill>
                  <a:schemeClr val="bg2">
                    <a:lumMod val="50000"/>
                  </a:schemeClr>
                </a:solidFill>
              </a:rPr>
              <a:t>status/evolution of </a:t>
            </a:r>
            <a:r>
              <a:rPr lang="en-US" sz="2400" b="1" dirty="0" smtClean="0">
                <a:solidFill>
                  <a:schemeClr val="bg2">
                    <a:lumMod val="50000"/>
                  </a:schemeClr>
                </a:solidFill>
              </a:rPr>
              <a:t>Task 4.5</a:t>
            </a:r>
          </a:p>
          <a:p>
            <a:r>
              <a:rPr lang="en-US" sz="2400" b="1" dirty="0" smtClean="0">
                <a:solidFill>
                  <a:schemeClr val="bg2">
                    <a:lumMod val="50000"/>
                  </a:schemeClr>
                </a:solidFill>
              </a:rPr>
              <a:t>FP </a:t>
            </a:r>
            <a:r>
              <a:rPr lang="en-US" sz="2400" b="1" dirty="0">
                <a:solidFill>
                  <a:schemeClr val="bg2">
                    <a:lumMod val="50000"/>
                  </a:schemeClr>
                </a:solidFill>
              </a:rPr>
              <a:t>coupler design</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163286" y="1377650"/>
            <a:ext cx="11521783" cy="5206030"/>
          </a:xfrm>
        </p:spPr>
        <p:txBody>
          <a:bodyPr>
            <a:normAutofit lnSpcReduction="10000"/>
          </a:bodyPr>
          <a:lstStyle/>
          <a:p>
            <a:r>
              <a:rPr lang="en-US" sz="2000" b="1" dirty="0">
                <a:solidFill>
                  <a:srgbClr val="002060"/>
                </a:solidFill>
              </a:rPr>
              <a:t>Past </a:t>
            </a:r>
            <a:r>
              <a:rPr lang="en-US" sz="2000" b="1" dirty="0" smtClean="0">
                <a:solidFill>
                  <a:srgbClr val="002060"/>
                </a:solidFill>
              </a:rPr>
              <a:t>developments </a:t>
            </a:r>
            <a:endParaRPr lang="en-US" sz="2000" b="1" dirty="0">
              <a:solidFill>
                <a:srgbClr val="002060"/>
              </a:solidFill>
            </a:endParaRPr>
          </a:p>
          <a:p>
            <a:pPr lvl="1"/>
            <a:r>
              <a:rPr lang="en-US" sz="1700" b="1" dirty="0">
                <a:solidFill>
                  <a:srgbClr val="002060"/>
                </a:solidFill>
              </a:rPr>
              <a:t>Technical review </a:t>
            </a:r>
            <a:r>
              <a:rPr lang="en-US" sz="1700" dirty="0"/>
              <a:t>carried out on 13/05/2025 </a:t>
            </a:r>
            <a:endParaRPr lang="en-US" sz="1700" dirty="0" smtClean="0"/>
          </a:p>
          <a:p>
            <a:pPr lvl="1"/>
            <a:r>
              <a:rPr lang="en-US" sz="1700" b="1" dirty="0">
                <a:solidFill>
                  <a:srgbClr val="002060"/>
                </a:solidFill>
              </a:rPr>
              <a:t>Studies done:</a:t>
            </a:r>
          </a:p>
          <a:p>
            <a:pPr lvl="2"/>
            <a:r>
              <a:rPr lang="en-US" sz="1700" b="1" dirty="0" smtClean="0"/>
              <a:t>RF</a:t>
            </a:r>
            <a:r>
              <a:rPr lang="en-US" sz="1700" dirty="0" smtClean="0"/>
              <a:t> studies ( P. Duchesne &amp; </a:t>
            </a:r>
            <a:r>
              <a:rPr lang="en-US" sz="1700" dirty="0" err="1" smtClean="0"/>
              <a:t>J.Angot</a:t>
            </a:r>
            <a:r>
              <a:rPr lang="en-US" sz="1700" dirty="0" smtClean="0"/>
              <a:t>):</a:t>
            </a:r>
          </a:p>
          <a:p>
            <a:pPr lvl="3"/>
            <a:r>
              <a:rPr lang="en-US" sz="1700" dirty="0" smtClean="0"/>
              <a:t>The </a:t>
            </a:r>
            <a:r>
              <a:rPr lang="en-US" sz="1700" dirty="0"/>
              <a:t>modification of the SPL doorknob transition (from 704 MHz </a:t>
            </a:r>
            <a:r>
              <a:rPr lang="en-US" sz="1700" dirty="0">
                <a:sym typeface="Wingdings" panose="05000000000000000000" pitchFamily="2" charset="2"/>
              </a:rPr>
              <a:t>to 802 </a:t>
            </a:r>
            <a:r>
              <a:rPr lang="en-US" sz="1700" dirty="0" smtClean="0">
                <a:sym typeface="Wingdings" panose="05000000000000000000" pitchFamily="2" charset="2"/>
              </a:rPr>
              <a:t>MHz)</a:t>
            </a:r>
          </a:p>
          <a:p>
            <a:pPr lvl="3"/>
            <a:r>
              <a:rPr lang="en-US" sz="1700" dirty="0" smtClean="0"/>
              <a:t>S11 studies and the </a:t>
            </a:r>
            <a:r>
              <a:rPr lang="en-US" sz="1700" dirty="0"/>
              <a:t>antenna </a:t>
            </a:r>
            <a:r>
              <a:rPr lang="en-US" sz="1700" dirty="0" smtClean="0"/>
              <a:t>penetration</a:t>
            </a:r>
            <a:endParaRPr lang="en-US" sz="1700" dirty="0">
              <a:sym typeface="Wingdings" panose="05000000000000000000" pitchFamily="2" charset="2"/>
            </a:endParaRPr>
          </a:p>
          <a:p>
            <a:pPr lvl="3"/>
            <a:r>
              <a:rPr lang="en-US" sz="1700" dirty="0" smtClean="0"/>
              <a:t>Sensitivity analysis</a:t>
            </a:r>
          </a:p>
          <a:p>
            <a:pPr lvl="2"/>
            <a:r>
              <a:rPr lang="en-US" sz="1700" dirty="0" smtClean="0">
                <a:sym typeface="Wingdings" panose="05000000000000000000" pitchFamily="2" charset="2"/>
              </a:rPr>
              <a:t>Multipactor studies ( A. </a:t>
            </a:r>
            <a:r>
              <a:rPr lang="en-US" sz="1700" dirty="0" err="1" smtClean="0">
                <a:sym typeface="Wingdings" panose="05000000000000000000" pitchFamily="2" charset="2"/>
              </a:rPr>
              <a:t>Placais</a:t>
            </a:r>
            <a:r>
              <a:rPr lang="en-US" sz="1700" dirty="0">
                <a:sym typeface="Wingdings" panose="05000000000000000000" pitchFamily="2" charset="2"/>
              </a:rPr>
              <a:t> &amp; Y. Gómez </a:t>
            </a:r>
            <a:r>
              <a:rPr lang="en-US" sz="1700" dirty="0" smtClean="0">
                <a:sym typeface="Wingdings" panose="05000000000000000000" pitchFamily="2" charset="2"/>
              </a:rPr>
              <a:t>Martínez)</a:t>
            </a:r>
          </a:p>
          <a:p>
            <a:pPr lvl="2"/>
            <a:r>
              <a:rPr lang="en-US" sz="1700" b="1" dirty="0" smtClean="0"/>
              <a:t>Integration </a:t>
            </a:r>
            <a:r>
              <a:rPr lang="en-US" sz="1700" dirty="0"/>
              <a:t>in the WP6 </a:t>
            </a:r>
            <a:r>
              <a:rPr lang="en-US" sz="1700" dirty="0" err="1" smtClean="0"/>
              <a:t>cryomodule</a:t>
            </a:r>
            <a:r>
              <a:rPr lang="en-US" sz="1700" dirty="0" smtClean="0"/>
              <a:t> and test bench (C. Sharp, </a:t>
            </a:r>
            <a:r>
              <a:rPr lang="en-US" sz="1700" dirty="0" err="1" smtClean="0"/>
              <a:t>Gi.Olivier</a:t>
            </a:r>
            <a:r>
              <a:rPr lang="en-US" sz="1700" dirty="0" smtClean="0"/>
              <a:t> &amp; S. </a:t>
            </a:r>
            <a:r>
              <a:rPr lang="en-US" sz="1700" dirty="0" err="1" smtClean="0"/>
              <a:t>Blivet</a:t>
            </a:r>
            <a:r>
              <a:rPr lang="en-US" sz="1700" dirty="0" smtClean="0"/>
              <a:t>)</a:t>
            </a:r>
          </a:p>
          <a:p>
            <a:pPr lvl="2"/>
            <a:r>
              <a:rPr lang="fr-FR" sz="1700" b="1" dirty="0" smtClean="0"/>
              <a:t>Thermal</a:t>
            </a:r>
            <a:r>
              <a:rPr lang="fr-FR" sz="1700" dirty="0" smtClean="0"/>
              <a:t> </a:t>
            </a:r>
            <a:r>
              <a:rPr lang="fr-FR" sz="1700" dirty="0" err="1" smtClean="0"/>
              <a:t>studies</a:t>
            </a:r>
            <a:r>
              <a:rPr lang="fr-FR" sz="1700" dirty="0" smtClean="0"/>
              <a:t> (</a:t>
            </a:r>
            <a:r>
              <a:rPr lang="fr-FR" sz="1700" dirty="0" err="1" smtClean="0"/>
              <a:t>C.Sharp</a:t>
            </a:r>
            <a:r>
              <a:rPr lang="fr-FR" sz="1700" dirty="0" smtClean="0"/>
              <a:t> &amp; K. </a:t>
            </a:r>
            <a:r>
              <a:rPr lang="fr-FR" sz="1700" dirty="0" err="1" smtClean="0"/>
              <a:t>Candera</a:t>
            </a:r>
            <a:r>
              <a:rPr lang="fr-FR" sz="1700" dirty="0" smtClean="0"/>
              <a:t> &amp; P</a:t>
            </a:r>
            <a:r>
              <a:rPr lang="fr-FR" sz="1700" dirty="0"/>
              <a:t>. Duchesne </a:t>
            </a:r>
            <a:r>
              <a:rPr lang="fr-FR" sz="1700" dirty="0" smtClean="0"/>
              <a:t>)</a:t>
            </a:r>
          </a:p>
          <a:p>
            <a:pPr lvl="3"/>
            <a:r>
              <a:rPr lang="fr-FR" sz="1700" dirty="0" smtClean="0"/>
              <a:t>Standing </a:t>
            </a:r>
            <a:r>
              <a:rPr lang="fr-FR" sz="1700" dirty="0" err="1" smtClean="0"/>
              <a:t>wave</a:t>
            </a:r>
            <a:r>
              <a:rPr lang="fr-FR" sz="1700" dirty="0" smtClean="0"/>
              <a:t> &amp; traveling </a:t>
            </a:r>
            <a:r>
              <a:rPr lang="fr-FR" sz="1700" dirty="0" err="1" smtClean="0"/>
              <a:t>wave</a:t>
            </a:r>
            <a:endParaRPr lang="fr-FR" sz="1700" dirty="0" smtClean="0"/>
          </a:p>
          <a:p>
            <a:pPr lvl="3"/>
            <a:r>
              <a:rPr lang="fr-FR" sz="1700" dirty="0" err="1" smtClean="0"/>
              <a:t>With</a:t>
            </a:r>
            <a:r>
              <a:rPr lang="fr-FR" sz="1700" dirty="0" smtClean="0"/>
              <a:t> and </a:t>
            </a:r>
            <a:r>
              <a:rPr lang="fr-FR" sz="1700" dirty="0" err="1" smtClean="0"/>
              <a:t>withour</a:t>
            </a:r>
            <a:r>
              <a:rPr lang="fr-FR" sz="1700" dirty="0" smtClean="0"/>
              <a:t> RF power</a:t>
            </a:r>
          </a:p>
          <a:p>
            <a:pPr lvl="3"/>
            <a:r>
              <a:rPr lang="fr-FR" sz="1700" dirty="0" smtClean="0"/>
              <a:t>For </a:t>
            </a:r>
            <a:r>
              <a:rPr lang="fr-FR" sz="1700" dirty="0" err="1" smtClean="0"/>
              <a:t>differents</a:t>
            </a:r>
            <a:r>
              <a:rPr lang="fr-FR" sz="1700" dirty="0" smtClean="0"/>
              <a:t> </a:t>
            </a:r>
            <a:r>
              <a:rPr lang="fr-FR" sz="1700" dirty="0" err="1" smtClean="0"/>
              <a:t>antenna</a:t>
            </a:r>
            <a:r>
              <a:rPr lang="fr-FR" sz="1700" dirty="0" smtClean="0"/>
              <a:t> </a:t>
            </a:r>
            <a:r>
              <a:rPr lang="fr-FR" sz="1700" dirty="0" err="1" smtClean="0"/>
              <a:t>coolings</a:t>
            </a:r>
            <a:endParaRPr lang="fr-FR" sz="1700" dirty="0" smtClean="0"/>
          </a:p>
          <a:p>
            <a:pPr lvl="2"/>
            <a:r>
              <a:rPr lang="fr-FR" sz="1700" b="1" dirty="0" err="1" smtClean="0"/>
              <a:t>Assembly</a:t>
            </a:r>
            <a:r>
              <a:rPr lang="fr-FR" sz="1700" dirty="0" smtClean="0"/>
              <a:t> of the coupler ( </a:t>
            </a:r>
            <a:r>
              <a:rPr lang="fr-FR" sz="1700" dirty="0" err="1" smtClean="0"/>
              <a:t>C.Sharp</a:t>
            </a:r>
            <a:r>
              <a:rPr lang="fr-FR" sz="1700" dirty="0" smtClean="0"/>
              <a:t>)</a:t>
            </a:r>
          </a:p>
          <a:p>
            <a:pPr lvl="2"/>
            <a:r>
              <a:rPr lang="fr-FR" sz="1700" b="1" dirty="0" err="1" smtClean="0"/>
              <a:t>Feasibility</a:t>
            </a:r>
            <a:r>
              <a:rPr lang="fr-FR" sz="1700" dirty="0" smtClean="0"/>
              <a:t> </a:t>
            </a:r>
            <a:r>
              <a:rPr lang="fr-FR" sz="1700" b="1" dirty="0" smtClean="0"/>
              <a:t>production</a:t>
            </a:r>
            <a:r>
              <a:rPr lang="fr-FR" sz="1700" dirty="0" smtClean="0"/>
              <a:t> ( M. </a:t>
            </a:r>
            <a:r>
              <a:rPr lang="fr-FR" sz="1700" dirty="0" err="1" smtClean="0"/>
              <a:t>Garlasche</a:t>
            </a:r>
            <a:r>
              <a:rPr lang="fr-FR" sz="1700" dirty="0" smtClean="0"/>
              <a:t> &amp; S. Barriere)</a:t>
            </a:r>
          </a:p>
          <a:p>
            <a:pPr lvl="2"/>
            <a:endParaRPr lang="fr-FR" sz="1700" dirty="0" smtClean="0"/>
          </a:p>
          <a:p>
            <a:pPr lvl="1"/>
            <a:r>
              <a:rPr lang="en-US" sz="1700" b="1" dirty="0">
                <a:solidFill>
                  <a:srgbClr val="002060"/>
                </a:solidFill>
              </a:rPr>
              <a:t>Milestone1 (FPC design report) sent in time (on June 2025)</a:t>
            </a:r>
          </a:p>
          <a:p>
            <a:pPr lvl="2"/>
            <a:endParaRPr lang="fr-FR" sz="1400" dirty="0" smtClean="0"/>
          </a:p>
          <a:p>
            <a:pPr marL="457200" lvl="1" indent="0">
              <a:buNone/>
            </a:pPr>
            <a:endParaRPr lang="en-US" sz="1800" dirty="0"/>
          </a:p>
          <a:p>
            <a:endParaRPr lang="en-US" sz="2400" dirty="0"/>
          </a:p>
          <a:p>
            <a:endParaRPr lang="en-US" dirty="0"/>
          </a:p>
          <a:p>
            <a:endParaRPr lang="en-GB" dirty="0"/>
          </a:p>
        </p:txBody>
      </p:sp>
    </p:spTree>
    <p:extLst>
      <p:ext uri="{BB962C8B-B14F-4D97-AF65-F5344CB8AC3E}">
        <p14:creationId xmlns:p14="http://schemas.microsoft.com/office/powerpoint/2010/main" val="272407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130848" y="365039"/>
            <a:ext cx="8924238" cy="830997"/>
          </a:xfrm>
          <a:prstGeom prst="rect">
            <a:avLst/>
          </a:prstGeom>
          <a:noFill/>
        </p:spPr>
        <p:txBody>
          <a:bodyPr wrap="none" rtlCol="0">
            <a:spAutoFit/>
          </a:bodyPr>
          <a:lstStyle/>
          <a:p>
            <a:r>
              <a:rPr lang="en-US" sz="2400" b="1" dirty="0" smtClean="0">
                <a:solidFill>
                  <a:srgbClr val="002060"/>
                </a:solidFill>
              </a:rPr>
              <a:t>WP4 </a:t>
            </a:r>
            <a:r>
              <a:rPr lang="en-US" sz="2400" b="1" dirty="0">
                <a:solidFill>
                  <a:srgbClr val="002060"/>
                </a:solidFill>
              </a:rPr>
              <a:t>– </a:t>
            </a:r>
            <a:r>
              <a:rPr lang="en-US" sz="2400" b="1" dirty="0" smtClean="0">
                <a:solidFill>
                  <a:srgbClr val="002060"/>
                </a:solidFill>
              </a:rPr>
              <a:t>HOM and FPC:</a:t>
            </a:r>
            <a:r>
              <a:rPr lang="en-US" sz="2400" b="1" dirty="0" smtClean="0">
                <a:solidFill>
                  <a:schemeClr val="bg2">
                    <a:lumMod val="50000"/>
                  </a:schemeClr>
                </a:solidFill>
              </a:rPr>
              <a:t> </a:t>
            </a:r>
            <a:r>
              <a:rPr lang="en-US" sz="2400" b="1" dirty="0">
                <a:solidFill>
                  <a:schemeClr val="bg2">
                    <a:lumMod val="50000"/>
                  </a:schemeClr>
                </a:solidFill>
              </a:rPr>
              <a:t>status/evolution of </a:t>
            </a:r>
            <a:r>
              <a:rPr lang="en-US" sz="2400" b="1" dirty="0" smtClean="0">
                <a:solidFill>
                  <a:schemeClr val="bg2">
                    <a:lumMod val="50000"/>
                  </a:schemeClr>
                </a:solidFill>
              </a:rPr>
              <a:t>Task 4.5</a:t>
            </a:r>
          </a:p>
          <a:p>
            <a:r>
              <a:rPr lang="en-US" sz="2400" b="1" dirty="0" smtClean="0">
                <a:solidFill>
                  <a:schemeClr val="bg2">
                    <a:lumMod val="50000"/>
                  </a:schemeClr>
                </a:solidFill>
              </a:rPr>
              <a:t>FP </a:t>
            </a:r>
            <a:r>
              <a:rPr lang="en-US" sz="2400" b="1" dirty="0">
                <a:solidFill>
                  <a:schemeClr val="bg2">
                    <a:lumMod val="50000"/>
                  </a:schemeClr>
                </a:solidFill>
              </a:rPr>
              <a:t>coupler design</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a:ext>
            </a:extLst>
          </a:blip>
          <a:stretch>
            <a:fillRect/>
          </a:stretch>
        </p:blipFill>
        <p:spPr>
          <a:xfrm>
            <a:off x="8398263" y="1801249"/>
            <a:ext cx="3104569" cy="3855622"/>
          </a:xfrm>
          <a:prstGeom prst="rect">
            <a:avLst/>
          </a:prstGeom>
        </p:spPr>
      </p:pic>
      <p:pic>
        <p:nvPicPr>
          <p:cNvPr id="8" name="Image 7"/>
          <p:cNvPicPr>
            <a:picLocks noChangeAspect="1"/>
          </p:cNvPicPr>
          <p:nvPr/>
        </p:nvPicPr>
        <p:blipFill rotWithShape="1">
          <a:blip r:embed="rId4"/>
          <a:srcRect b="1992"/>
          <a:stretch/>
        </p:blipFill>
        <p:spPr>
          <a:xfrm>
            <a:off x="514909" y="1538965"/>
            <a:ext cx="6292477" cy="2762756"/>
          </a:xfrm>
          <a:prstGeom prst="rect">
            <a:avLst/>
          </a:prstGeom>
        </p:spPr>
      </p:pic>
      <p:sp>
        <p:nvSpPr>
          <p:cNvPr id="9" name="Rectangle 8"/>
          <p:cNvSpPr/>
          <p:nvPr/>
        </p:nvSpPr>
        <p:spPr>
          <a:xfrm>
            <a:off x="4756396" y="4311541"/>
            <a:ext cx="1718740" cy="369332"/>
          </a:xfrm>
          <a:prstGeom prst="rect">
            <a:avLst/>
          </a:prstGeom>
        </p:spPr>
        <p:txBody>
          <a:bodyPr wrap="none">
            <a:spAutoFit/>
          </a:bodyPr>
          <a:lstStyle/>
          <a:p>
            <a:r>
              <a:rPr lang="fr-FR" b="1" dirty="0" smtClean="0"/>
              <a:t>c/o </a:t>
            </a:r>
            <a:r>
              <a:rPr lang="fr-FR" b="1" dirty="0" err="1" smtClean="0"/>
              <a:t>J.Angot</a:t>
            </a:r>
            <a:endParaRPr lang="fr-FR" dirty="0"/>
          </a:p>
        </p:txBody>
      </p:sp>
      <p:sp>
        <p:nvSpPr>
          <p:cNvPr id="12" name="Rectangle 11"/>
          <p:cNvSpPr/>
          <p:nvPr/>
        </p:nvSpPr>
        <p:spPr>
          <a:xfrm>
            <a:off x="8041770" y="5613479"/>
            <a:ext cx="4060306" cy="877163"/>
          </a:xfrm>
          <a:prstGeom prst="rect">
            <a:avLst/>
          </a:prstGeom>
        </p:spPr>
        <p:txBody>
          <a:bodyPr wrap="square">
            <a:spAutoFit/>
          </a:bodyPr>
          <a:lstStyle/>
          <a:p>
            <a:pPr algn="ctr"/>
            <a:r>
              <a:rPr lang="fr-FR" sz="1500" dirty="0" smtClean="0"/>
              <a:t>FPC </a:t>
            </a:r>
            <a:r>
              <a:rPr lang="fr-FR" sz="1500" dirty="0"/>
              <a:t>in the </a:t>
            </a:r>
            <a:r>
              <a:rPr lang="fr-FR" sz="1500" dirty="0" smtClean="0"/>
              <a:t>WP6 </a:t>
            </a:r>
            <a:r>
              <a:rPr lang="fr-FR" sz="1500" dirty="0" err="1"/>
              <a:t>cryomodule</a:t>
            </a:r>
            <a:endParaRPr lang="es-ES" sz="1500" dirty="0"/>
          </a:p>
          <a:p>
            <a:r>
              <a:rPr lang="fr-FR" b="1" dirty="0"/>
              <a:t>c/o </a:t>
            </a:r>
            <a:r>
              <a:rPr lang="fr-FR" b="1" dirty="0" err="1"/>
              <a:t>S.Blivet</a:t>
            </a:r>
            <a:r>
              <a:rPr lang="fr-FR" b="1" dirty="0"/>
              <a:t> &amp; G. Olivier</a:t>
            </a:r>
          </a:p>
          <a:p>
            <a:endParaRPr lang="fr-FR" dirty="0"/>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8</a:t>
            </a:fld>
            <a:endParaRPr lang="en-BE"/>
          </a:p>
        </p:txBody>
      </p:sp>
      <p:cxnSp>
        <p:nvCxnSpPr>
          <p:cNvPr id="13" name="Connecteur droit avec flèche 12"/>
          <p:cNvCxnSpPr/>
          <p:nvPr/>
        </p:nvCxnSpPr>
        <p:spPr>
          <a:xfrm flipH="1">
            <a:off x="9580970" y="4325193"/>
            <a:ext cx="4046" cy="33986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7727894" y="4325193"/>
            <a:ext cx="2041830" cy="523220"/>
          </a:xfrm>
          <a:prstGeom prst="rect">
            <a:avLst/>
          </a:prstGeom>
          <a:noFill/>
        </p:spPr>
        <p:txBody>
          <a:bodyPr wrap="square" rtlCol="0">
            <a:spAutoFit/>
          </a:bodyPr>
          <a:lstStyle/>
          <a:p>
            <a:r>
              <a:rPr lang="fr-FR" sz="1400" dirty="0" err="1" smtClean="0">
                <a:solidFill>
                  <a:schemeClr val="accent1"/>
                </a:solidFill>
              </a:rPr>
              <a:t>Length</a:t>
            </a:r>
            <a:r>
              <a:rPr lang="fr-FR" sz="1400" dirty="0" smtClean="0">
                <a:solidFill>
                  <a:schemeClr val="accent1"/>
                </a:solidFill>
              </a:rPr>
              <a:t> </a:t>
            </a:r>
            <a:r>
              <a:rPr lang="fr-FR" sz="1400" dirty="0" err="1">
                <a:solidFill>
                  <a:schemeClr val="accent1"/>
                </a:solidFill>
              </a:rPr>
              <a:t>increased</a:t>
            </a:r>
            <a:endParaRPr lang="es-ES" sz="1400" dirty="0">
              <a:solidFill>
                <a:schemeClr val="accent1"/>
              </a:solidFill>
            </a:endParaRPr>
          </a:p>
          <a:p>
            <a:r>
              <a:rPr lang="fr-FR" sz="1400" dirty="0">
                <a:solidFill>
                  <a:schemeClr val="accent1"/>
                </a:solidFill>
              </a:rPr>
              <a:t>o</a:t>
            </a:r>
            <a:r>
              <a:rPr lang="fr-FR" sz="1400" dirty="0" smtClean="0">
                <a:solidFill>
                  <a:schemeClr val="accent1"/>
                </a:solidFill>
              </a:rPr>
              <a:t>f 150 mm</a:t>
            </a:r>
            <a:endParaRPr lang="es-ES" sz="1400" dirty="0">
              <a:solidFill>
                <a:schemeClr val="accent1"/>
              </a:solidFill>
            </a:endParaRPr>
          </a:p>
        </p:txBody>
      </p:sp>
      <p:pic>
        <p:nvPicPr>
          <p:cNvPr id="23" name="Image 22"/>
          <p:cNvPicPr>
            <a:picLocks noChangeAspect="1"/>
          </p:cNvPicPr>
          <p:nvPr/>
        </p:nvPicPr>
        <p:blipFill rotWithShape="1">
          <a:blip r:embed="rId5"/>
          <a:srcRect t="50408" b="2788"/>
          <a:stretch/>
        </p:blipFill>
        <p:spPr>
          <a:xfrm>
            <a:off x="4039554" y="4776323"/>
            <a:ext cx="3733842" cy="1526404"/>
          </a:xfrm>
          <a:prstGeom prst="rect">
            <a:avLst/>
          </a:prstGeom>
        </p:spPr>
      </p:pic>
      <p:sp>
        <p:nvSpPr>
          <p:cNvPr id="25" name="Rectangle 24"/>
          <p:cNvSpPr/>
          <p:nvPr/>
        </p:nvSpPr>
        <p:spPr>
          <a:xfrm>
            <a:off x="4895080" y="6302727"/>
            <a:ext cx="2697887" cy="369332"/>
          </a:xfrm>
          <a:prstGeom prst="rect">
            <a:avLst/>
          </a:prstGeom>
        </p:spPr>
        <p:txBody>
          <a:bodyPr wrap="square">
            <a:spAutoFit/>
          </a:bodyPr>
          <a:lstStyle/>
          <a:p>
            <a:r>
              <a:rPr lang="fr-FR" b="1" dirty="0" smtClean="0"/>
              <a:t>c/o P. Duchesne</a:t>
            </a:r>
            <a:endParaRPr lang="fr-FR" b="1" dirty="0"/>
          </a:p>
        </p:txBody>
      </p:sp>
      <p:pic>
        <p:nvPicPr>
          <p:cNvPr id="27" name="Image 26"/>
          <p:cNvPicPr>
            <a:picLocks noChangeAspect="1"/>
          </p:cNvPicPr>
          <p:nvPr/>
        </p:nvPicPr>
        <p:blipFill rotWithShape="1">
          <a:blip r:embed="rId5"/>
          <a:srcRect t="1576" b="41880"/>
          <a:stretch/>
        </p:blipFill>
        <p:spPr>
          <a:xfrm>
            <a:off x="129636" y="4523874"/>
            <a:ext cx="4119115" cy="1992816"/>
          </a:xfrm>
          <a:prstGeom prst="rect">
            <a:avLst/>
          </a:prstGeom>
        </p:spPr>
      </p:pic>
    </p:spTree>
    <p:extLst>
      <p:ext uri="{BB962C8B-B14F-4D97-AF65-F5344CB8AC3E}">
        <p14:creationId xmlns:p14="http://schemas.microsoft.com/office/powerpoint/2010/main" val="45258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068FCCF-9A80-B240-8D85-84F960565AFA}" type="slidenum">
              <a:rPr lang="en-BE" smtClean="0"/>
              <a:t>9</a:t>
            </a:fld>
            <a:endParaRPr lang="en-BE"/>
          </a:p>
        </p:txBody>
      </p:sp>
      <p:pic>
        <p:nvPicPr>
          <p:cNvPr id="3" name="Image 2"/>
          <p:cNvPicPr>
            <a:picLocks noChangeAspect="1"/>
          </p:cNvPicPr>
          <p:nvPr/>
        </p:nvPicPr>
        <p:blipFill rotWithShape="1">
          <a:blip r:embed="rId3"/>
          <a:srcRect l="32204" t="814" r="1515" b="62311"/>
          <a:stretch/>
        </p:blipFill>
        <p:spPr>
          <a:xfrm>
            <a:off x="1713329" y="4612953"/>
            <a:ext cx="6223818" cy="1982434"/>
          </a:xfrm>
          <a:prstGeom prst="rect">
            <a:avLst/>
          </a:prstGeom>
        </p:spPr>
      </p:pic>
      <p:sp>
        <p:nvSpPr>
          <p:cNvPr id="4" name="Rectangle 3"/>
          <p:cNvSpPr/>
          <p:nvPr/>
        </p:nvSpPr>
        <p:spPr>
          <a:xfrm>
            <a:off x="7937147" y="6407213"/>
            <a:ext cx="2973891" cy="369332"/>
          </a:xfrm>
          <a:prstGeom prst="rect">
            <a:avLst/>
          </a:prstGeom>
        </p:spPr>
        <p:txBody>
          <a:bodyPr wrap="none">
            <a:spAutoFit/>
          </a:bodyPr>
          <a:lstStyle/>
          <a:p>
            <a:r>
              <a:rPr lang="en-US" b="1" dirty="0"/>
              <a:t>Results c/o </a:t>
            </a:r>
            <a:r>
              <a:rPr lang="en-US" b="1" dirty="0" smtClean="0"/>
              <a:t>C. Sharp</a:t>
            </a:r>
            <a:endParaRPr lang="es-ES" b="1" dirty="0"/>
          </a:p>
        </p:txBody>
      </p:sp>
      <p:pic>
        <p:nvPicPr>
          <p:cNvPr id="5" name="Picture 2" descr="Innovate for Sustainable Accelerating Systems: Kick-Off Meeting">
            <a:extLst>
              <a:ext uri="{FF2B5EF4-FFF2-40B4-BE49-F238E27FC236}">
                <a16:creationId xmlns:a16="http://schemas.microsoft.com/office/drawing/2014/main" id="{CB7D2C13-2357-ED4D-1EE5-E375B9328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267098"/>
            <a:ext cx="1762017" cy="5537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2501498" y="252792"/>
            <a:ext cx="8924238" cy="830997"/>
          </a:xfrm>
          <a:prstGeom prst="rect">
            <a:avLst/>
          </a:prstGeom>
          <a:noFill/>
        </p:spPr>
        <p:txBody>
          <a:bodyPr wrap="none" rtlCol="0">
            <a:spAutoFit/>
          </a:bodyPr>
          <a:lstStyle/>
          <a:p>
            <a:r>
              <a:rPr lang="en-US" sz="2400" b="1" dirty="0" smtClean="0">
                <a:solidFill>
                  <a:srgbClr val="002060"/>
                </a:solidFill>
              </a:rPr>
              <a:t>WP4 </a:t>
            </a:r>
            <a:r>
              <a:rPr lang="en-US" sz="2400" b="1" dirty="0">
                <a:solidFill>
                  <a:srgbClr val="002060"/>
                </a:solidFill>
              </a:rPr>
              <a:t>– </a:t>
            </a:r>
            <a:r>
              <a:rPr lang="en-US" sz="2400" b="1" dirty="0" smtClean="0">
                <a:solidFill>
                  <a:srgbClr val="002060"/>
                </a:solidFill>
              </a:rPr>
              <a:t>HOM and FPC:</a:t>
            </a:r>
            <a:r>
              <a:rPr lang="en-US" sz="2400" b="1" dirty="0" smtClean="0">
                <a:solidFill>
                  <a:schemeClr val="bg2">
                    <a:lumMod val="50000"/>
                  </a:schemeClr>
                </a:solidFill>
              </a:rPr>
              <a:t> </a:t>
            </a:r>
            <a:r>
              <a:rPr lang="en-US" sz="2400" b="1" dirty="0">
                <a:solidFill>
                  <a:schemeClr val="bg2">
                    <a:lumMod val="50000"/>
                  </a:schemeClr>
                </a:solidFill>
              </a:rPr>
              <a:t>status/evolution of </a:t>
            </a:r>
            <a:r>
              <a:rPr lang="en-US" sz="2400" b="1" dirty="0" smtClean="0">
                <a:solidFill>
                  <a:schemeClr val="bg2">
                    <a:lumMod val="50000"/>
                  </a:schemeClr>
                </a:solidFill>
              </a:rPr>
              <a:t>Task 4.5</a:t>
            </a:r>
          </a:p>
          <a:p>
            <a:r>
              <a:rPr lang="en-US" sz="2400" b="1" dirty="0" smtClean="0">
                <a:solidFill>
                  <a:schemeClr val="bg2">
                    <a:lumMod val="50000"/>
                  </a:schemeClr>
                </a:solidFill>
              </a:rPr>
              <a:t>FP </a:t>
            </a:r>
            <a:r>
              <a:rPr lang="en-US" sz="2400" b="1" dirty="0">
                <a:solidFill>
                  <a:schemeClr val="bg2">
                    <a:lumMod val="50000"/>
                  </a:schemeClr>
                </a:solidFill>
              </a:rPr>
              <a:t>coupler design</a:t>
            </a:r>
          </a:p>
        </p:txBody>
      </p:sp>
      <p:pic>
        <p:nvPicPr>
          <p:cNvPr id="7" name="Image 6"/>
          <p:cNvPicPr>
            <a:picLocks noChangeAspect="1"/>
          </p:cNvPicPr>
          <p:nvPr/>
        </p:nvPicPr>
        <p:blipFill>
          <a:blip r:embed="rId5"/>
          <a:stretch>
            <a:fillRect/>
          </a:stretch>
        </p:blipFill>
        <p:spPr>
          <a:xfrm>
            <a:off x="106340" y="1083789"/>
            <a:ext cx="7136052" cy="3266830"/>
          </a:xfrm>
          <a:prstGeom prst="rect">
            <a:avLst/>
          </a:prstGeom>
        </p:spPr>
      </p:pic>
      <p:pic>
        <p:nvPicPr>
          <p:cNvPr id="8" name="Image 7"/>
          <p:cNvPicPr>
            <a:picLocks noChangeAspect="1"/>
          </p:cNvPicPr>
          <p:nvPr/>
        </p:nvPicPr>
        <p:blipFill rotWithShape="1">
          <a:blip r:embed="rId3"/>
          <a:srcRect l="-1515" t="814" r="70795" b="19191"/>
          <a:stretch/>
        </p:blipFill>
        <p:spPr>
          <a:xfrm>
            <a:off x="7937147" y="1025912"/>
            <a:ext cx="3614213" cy="5388316"/>
          </a:xfrm>
          <a:prstGeom prst="rect">
            <a:avLst/>
          </a:prstGeom>
        </p:spPr>
      </p:pic>
      <p:sp>
        <p:nvSpPr>
          <p:cNvPr id="9" name="Rectangle 8"/>
          <p:cNvSpPr/>
          <p:nvPr/>
        </p:nvSpPr>
        <p:spPr>
          <a:xfrm>
            <a:off x="67377" y="1055261"/>
            <a:ext cx="7267074" cy="3353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67438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1348</Words>
  <Application>Microsoft Office PowerPoint</Application>
  <PresentationFormat>Grand écran</PresentationFormat>
  <Paragraphs>231</Paragraphs>
  <Slides>15</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Aptos</vt:lpstr>
      <vt:lpstr>Aptos Display</vt:lpstr>
      <vt:lpstr>Arial</vt:lpstr>
      <vt:lpstr>Arial Unicode MS</vt:lpstr>
      <vt:lpstr>Calibri</vt:lpstr>
      <vt:lpstr>Courier New</vt:lpstr>
      <vt:lpstr>Wingdings</vt:lpstr>
      <vt:lpstr>Office Theme</vt:lpstr>
      <vt:lpstr>WP4:  High-Order Mode (HOM) dampers &amp; Fundamental Power couplers (FPC)    Stering Committee, July 9,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Yolanda Gomez Martinez</cp:lastModifiedBy>
  <cp:revision>326</cp:revision>
  <dcterms:created xsi:type="dcterms:W3CDTF">2024-02-23T11:31:04Z</dcterms:created>
  <dcterms:modified xsi:type="dcterms:W3CDTF">2025-07-10T11:30:07Z</dcterms:modified>
</cp:coreProperties>
</file>