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64" r:id="rId3"/>
    <p:sldId id="257" r:id="rId4"/>
    <p:sldId id="283" r:id="rId5"/>
    <p:sldId id="287" r:id="rId6"/>
    <p:sldId id="272" r:id="rId7"/>
    <p:sldId id="268" r:id="rId8"/>
    <p:sldId id="278" r:id="rId9"/>
    <p:sldId id="284" r:id="rId10"/>
    <p:sldId id="269" r:id="rId11"/>
    <p:sldId id="288" r:id="rId12"/>
    <p:sldId id="282" r:id="rId13"/>
    <p:sldId id="270" r:id="rId14"/>
    <p:sldId id="260" r:id="rId15"/>
    <p:sldId id="286" r:id="rId16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94"/>
  </p:normalViewPr>
  <p:slideViewPr>
    <p:cSldViewPr snapToGrid="0">
      <p:cViewPr varScale="1">
        <p:scale>
          <a:sx n="104" d="100"/>
          <a:sy n="104" d="100"/>
        </p:scale>
        <p:origin x="78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AAB9F-1E25-401D-9E77-3CA6720D25B2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DACFA-1F86-4A52-B03C-6A5CC8E4C1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43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7F07-5018-B520-783B-FE0457BCD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C53577-5D47-3462-F508-230E0253F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8CF65-E206-3105-4673-F1388562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5AF0-5D52-4E25-8CF7-D1FA20758707}" type="datetime1">
              <a:rPr lang="fr-FR" smtClean="0"/>
              <a:t>09/07/2025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07C72-387F-907B-1702-431F21C0B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FC383-9E28-9304-354E-F80FB06F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‹N°›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12898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D793C-A8B3-F264-6E40-84278DCA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39B46-D290-3902-DD95-AA1FB158F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55E12-F97D-3D20-4013-D3B2FE30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68FBD-0613-425F-809C-D1947F7285D6}" type="datetime1">
              <a:rPr lang="fr-FR" smtClean="0"/>
              <a:t>09/07/2025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874DB-5421-9EDD-37D6-425B69833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B1D9-3620-1F4F-9C12-E5D29B3B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651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E89427-BD9A-4F90-8507-D5461D4AF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9B218D-F119-D88B-04E0-282E532EA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7B9E0-E1C5-E090-5BF8-E23ECA443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628F-3B46-492B-B572-4738C8FC71E1}" type="datetime1">
              <a:rPr lang="fr-FR" smtClean="0"/>
              <a:t>09/07/2025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248BD-AC9E-EF27-8724-4A261C549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BBEFC-60B4-A86B-4F5D-EE50B670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14535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7533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1543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9290368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7914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27752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65534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6340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9069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49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DDCCF-00D4-57C0-AB86-DD97CBF26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01350-A3CE-F72C-EF66-224EE8E3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2717E-3498-D1DF-0749-E719A049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11AC-71B3-4E6F-BD36-77D52878D6B1}" type="datetime1">
              <a:rPr lang="fr-FR" smtClean="0"/>
              <a:t>09/07/2025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0EF9F-8597-7B89-712F-614543F5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C8415-5616-E9EF-A04C-AB58C2E8A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0869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5076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2981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8FD5F-E33E-40BC-9DD7-0723FC62E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2"/>
            <a:ext cx="9144000" cy="238760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AD7478-505D-44CF-BCB9-0510EA396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3" indent="0" algn="ctr">
              <a:buNone/>
              <a:defRPr sz="1799"/>
            </a:lvl3pPr>
            <a:lvl4pPr marL="1371559" indent="0" algn="ctr">
              <a:buNone/>
              <a:defRPr sz="1600"/>
            </a:lvl4pPr>
            <a:lvl5pPr marL="1828746" indent="0" algn="ctr">
              <a:buNone/>
              <a:defRPr sz="1600"/>
            </a:lvl5pPr>
            <a:lvl6pPr marL="2285932" indent="0" algn="ctr">
              <a:buNone/>
              <a:defRPr sz="1600"/>
            </a:lvl6pPr>
            <a:lvl7pPr marL="2743119" indent="0" algn="ctr">
              <a:buNone/>
              <a:defRPr sz="1600"/>
            </a:lvl7pPr>
            <a:lvl8pPr marL="3200304" indent="0" algn="ctr">
              <a:buNone/>
              <a:defRPr sz="1600"/>
            </a:lvl8pPr>
            <a:lvl9pPr marL="365749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59662-BAB8-40BE-8F94-2794A018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12/12/2024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33093-330B-497C-8C4E-F72E8156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Review- 1-2024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9CB5-682C-4F44-AF45-94E50533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888C-2246-473E-A69D-9BC16C973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3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5CA1-B7CB-D1FB-EC76-E686072A2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376EC-3A6A-627D-FB8C-389BD638A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D9367-1A65-3258-265C-9FE90DFE5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4E1B-3DB5-4161-B5A7-87B595CF4447}" type="datetime1">
              <a:rPr lang="fr-FR" smtClean="0"/>
              <a:t>09/07/2025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80604-377F-6192-4D4E-AC24A638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C9CB9-597A-78E3-CFBC-A159B832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5195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8BA3-0492-6F74-9BF6-52E8ECDE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413EA-68CD-9D88-D79C-CC6ED21EC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19449-C536-4F9E-2D95-193291798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D753B-EBAF-B53A-074D-76FB47A9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2789-9890-48D0-BF3C-5FF30DF9B95A}" type="datetime1">
              <a:rPr lang="fr-FR" smtClean="0"/>
              <a:t>09/07/2025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5475B-BCCD-BF1D-D454-48E8BAEE8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81B7A-9A7C-4BC7-ADE6-79554484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02570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4811-F649-1A18-8152-2E898C3CB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96928-3DA8-37D0-D51A-B823CED2E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67FC4-6803-2A31-FB6C-F5659A25A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3C89C4-348E-5F39-4668-34D6F57A0F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8D285-7AB1-D934-D1C7-35BD76922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36D4F4-1072-1534-5192-D3D0EB78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233-98C6-4539-8130-56D14D2F645A}" type="datetime1">
              <a:rPr lang="fr-FR" smtClean="0"/>
              <a:t>09/07/2025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F9E71C-2B25-C35F-F2C4-0647C557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FE4384-78B5-0145-4AD6-E159AB04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1539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5D05-BAE5-24E8-3A9C-14C3A7F70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ECEF6-D795-F1A5-DDBC-8D98B55B5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8D4C-F6DA-4168-98B7-F67EB189595C}" type="datetime1">
              <a:rPr lang="fr-FR" smtClean="0"/>
              <a:t>09/07/2025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4890-38CA-0ACB-1B4F-A5F9405A0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74416-B7D1-C64F-6B7E-D5252B22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0862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045E28-5069-3021-3A48-8D87E4177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48FD-A1CC-4896-A9C3-78E1F51B82D7}" type="datetime1">
              <a:rPr lang="fr-FR" smtClean="0"/>
              <a:t>09/07/2025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99B63-1C5E-64D7-EE4C-E6CB2500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717FB-888C-F1BE-37C5-F04D21D1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4538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92FD-FA4F-1B23-9EA8-98A91CDB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74534-C607-4610-550D-E549332B6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EA254-A469-DD5E-6D80-44BC37540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B67E5-EFEF-17F0-5AB1-5E8DF97BF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2719-6981-494F-9272-AA46F4F8DD1D}" type="datetime1">
              <a:rPr lang="fr-FR" smtClean="0"/>
              <a:t>09/07/2025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EDB6C-8CB1-00F0-9658-BA9847DD8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09C59-5D4A-0616-191D-C163C2AA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6307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D37EC-0CB8-5C20-0D9F-EF2B8B705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59592B-AE95-C702-A091-81C5DD7C8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C0F8F-A3A7-5386-A2CD-26017DDBA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BDF64-7321-18FA-3A8A-151C61B25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2B91-BAA4-48DB-A55E-A0A94B1A01C3}" type="datetime1">
              <a:rPr lang="fr-FR" smtClean="0"/>
              <a:t>09/07/2025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7279B-A4DF-B23E-FBF6-E1F5762D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E326F-A5DE-61B2-FC62-43688829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7119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02FC6-B683-24E9-4CF3-ACB65B9C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88781-C4E4-8F07-B445-0FCB66126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871DA-F3C2-ACC9-0954-A50279EA3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1463CD-01DA-466F-8AC8-6E754ADF3C9E}" type="datetime1">
              <a:rPr lang="fr-FR" smtClean="0"/>
              <a:t>09/07/2025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7E01-A745-BFC4-1A5F-98305C39C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C3E3-36ED-4099-6586-23175595E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68FCCF-9A80-B240-8D85-84F960565AFA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7493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12/12/2024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91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ox.in2p3.fr/s/djm6kB9L5YWD9TQ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0BBB2F10-FAEB-D3CF-A535-57FAB197B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23" y="378848"/>
            <a:ext cx="3609024" cy="113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B977F7-1EE6-DC7F-CD89-A20E9ED46829}"/>
              </a:ext>
            </a:extLst>
          </p:cNvPr>
          <p:cNvSpPr txBox="1"/>
          <p:nvPr/>
        </p:nvSpPr>
        <p:spPr>
          <a:xfrm>
            <a:off x="805758" y="2996355"/>
            <a:ext cx="105480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>
                <a:solidFill>
                  <a:srgbClr val="A4C137"/>
                </a:solidFill>
              </a:rPr>
              <a:t>WP</a:t>
            </a:r>
            <a:r>
              <a:rPr lang="fr-FR" sz="2400" b="1" dirty="0">
                <a:solidFill>
                  <a:srgbClr val="A4C137"/>
                </a:solidFill>
              </a:rPr>
              <a:t>6</a:t>
            </a:r>
            <a:r>
              <a:rPr lang="en-BE" sz="2400" b="1" dirty="0">
                <a:solidFill>
                  <a:srgbClr val="A4C137"/>
                </a:solidFill>
              </a:rPr>
              <a:t>: </a:t>
            </a:r>
            <a:r>
              <a:rPr lang="en-US" sz="2400" b="1" dirty="0">
                <a:solidFill>
                  <a:srgbClr val="A4C137"/>
                </a:solidFill>
              </a:rPr>
              <a:t>Integration into </a:t>
            </a:r>
            <a:r>
              <a:rPr lang="fr-FR" sz="2400" b="1" dirty="0">
                <a:solidFill>
                  <a:srgbClr val="A4C137"/>
                </a:solidFill>
              </a:rPr>
              <a:t>Accelerator and </a:t>
            </a:r>
            <a:r>
              <a:rPr lang="fr-FR" sz="2400" b="1" dirty="0" err="1">
                <a:solidFill>
                  <a:srgbClr val="A4C137"/>
                </a:solidFill>
              </a:rPr>
              <a:t>Collider</a:t>
            </a:r>
            <a:r>
              <a:rPr lang="fr-FR" sz="2400" b="1" dirty="0">
                <a:solidFill>
                  <a:srgbClr val="A4C137"/>
                </a:solidFill>
              </a:rPr>
              <a:t> </a:t>
            </a:r>
            <a:r>
              <a:rPr lang="fr-FR" sz="2400" b="1" dirty="0" smtClean="0">
                <a:solidFill>
                  <a:srgbClr val="A4C137"/>
                </a:solidFill>
              </a:rPr>
              <a:t>Ris</a:t>
            </a:r>
          </a:p>
          <a:p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Guillaume OLRY</a:t>
            </a:r>
          </a:p>
          <a:p>
            <a:r>
              <a:rPr lang="fr-FR" b="1" i="1" dirty="0" smtClean="0">
                <a:solidFill>
                  <a:schemeClr val="bg2">
                    <a:lumMod val="50000"/>
                  </a:schemeClr>
                </a:solidFill>
              </a:rPr>
              <a:t>On </a:t>
            </a:r>
            <a:r>
              <a:rPr lang="fr-FR" b="1" i="1" dirty="0" err="1" smtClean="0">
                <a:solidFill>
                  <a:schemeClr val="bg2">
                    <a:lumMod val="50000"/>
                  </a:schemeClr>
                </a:solidFill>
              </a:rPr>
              <a:t>behalf</a:t>
            </a:r>
            <a:r>
              <a:rPr lang="fr-FR" b="1" i="1" dirty="0" smtClean="0">
                <a:solidFill>
                  <a:schemeClr val="bg2">
                    <a:lumMod val="50000"/>
                  </a:schemeClr>
                </a:solidFill>
              </a:rPr>
              <a:t> WP6 </a:t>
            </a:r>
            <a:r>
              <a:rPr lang="fr-FR" b="1" i="1" dirty="0" err="1" smtClean="0">
                <a:solidFill>
                  <a:schemeClr val="bg2">
                    <a:lumMod val="50000"/>
                  </a:schemeClr>
                </a:solidFill>
              </a:rPr>
              <a:t>partners</a:t>
            </a:r>
            <a:endParaRPr lang="fr-FR" b="1" i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FR" b="1" i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FR" b="1" i="1" dirty="0">
              <a:solidFill>
                <a:schemeClr val="bg2">
                  <a:lumMod val="50000"/>
                </a:schemeClr>
              </a:solidFill>
            </a:endParaRPr>
          </a:p>
          <a:p>
            <a:endParaRPr lang="fr-FR" b="1" i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FR" b="1" i="1" dirty="0">
              <a:solidFill>
                <a:schemeClr val="bg2">
                  <a:lumMod val="50000"/>
                </a:schemeClr>
              </a:solidFill>
            </a:endParaRPr>
          </a:p>
          <a:p>
            <a:endParaRPr lang="fr-FR" b="1" i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FR" b="1" i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09 July 2025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FA8780-B75B-60B4-D8EF-708302BA94C7}"/>
              </a:ext>
            </a:extLst>
          </p:cNvPr>
          <p:cNvSpPr txBox="1"/>
          <p:nvPr/>
        </p:nvSpPr>
        <p:spPr>
          <a:xfrm>
            <a:off x="4113249" y="345815"/>
            <a:ext cx="7649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Innovate for Sustainable Accelerating Systems</a:t>
            </a:r>
            <a:endParaRPr lang="en-US" sz="2800" b="1" i="1" dirty="0">
              <a:solidFill>
                <a:schemeClr val="bg2">
                  <a:lumMod val="50000"/>
                </a:scheme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1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24946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167407" y="327790"/>
            <a:ext cx="880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 smtClean="0">
                <a:solidFill>
                  <a:srgbClr val="002060"/>
                </a:solidFill>
              </a:rPr>
              <a:t>WP</a:t>
            </a:r>
            <a:r>
              <a:rPr lang="fr-FR" sz="2400" b="1" dirty="0" smtClean="0">
                <a:solidFill>
                  <a:srgbClr val="002060"/>
                </a:solidFill>
              </a:rPr>
              <a:t>6 </a:t>
            </a:r>
            <a:r>
              <a:rPr lang="fr-FR" sz="2400" b="1" dirty="0">
                <a:solidFill>
                  <a:srgbClr val="002060"/>
                </a:solidFill>
              </a:rPr>
              <a:t>– </a:t>
            </a:r>
            <a:r>
              <a:rPr lang="en-US" sz="2400" b="1" dirty="0">
                <a:solidFill>
                  <a:srgbClr val="002060"/>
                </a:solidFill>
              </a:rPr>
              <a:t>Task 6.4: Fabrication and validation of cryomodule </a:t>
            </a:r>
            <a:r>
              <a:rPr lang="en-US" sz="2400" b="1" dirty="0" smtClean="0">
                <a:solidFill>
                  <a:srgbClr val="002060"/>
                </a:solidFill>
              </a:rPr>
              <a:t>components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95F84323-17F1-884D-6FDE-73259D549291}"/>
              </a:ext>
            </a:extLst>
          </p:cNvPr>
          <p:cNvSpPr txBox="1"/>
          <p:nvPr/>
        </p:nvSpPr>
        <p:spPr>
          <a:xfrm>
            <a:off x="163286" y="872049"/>
            <a:ext cx="827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 smtClean="0"/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Vacuum </a:t>
            </a:r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vessel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Spaceframe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Flanges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...: </a:t>
            </a:r>
            <a:r>
              <a:rPr lang="fr-FR" dirty="0">
                <a:solidFill>
                  <a:srgbClr val="00B050"/>
                </a:solidFill>
              </a:rPr>
              <a:t>in progress</a:t>
            </a:r>
            <a:r>
              <a:rPr lang="fr-FR" dirty="0" smtClean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10</a:t>
            </a:fld>
            <a:endParaRPr lang="en-BE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73" y="983573"/>
            <a:ext cx="2750132" cy="404699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59" y="2523505"/>
            <a:ext cx="3495126" cy="383284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7" y="2348291"/>
            <a:ext cx="5809673" cy="2610624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7073983" y="2174412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</a:t>
            </a:r>
            <a:r>
              <a:rPr lang="fr-FR" dirty="0" err="1" smtClean="0"/>
              <a:t>paceframe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9982200" y="4991632"/>
            <a:ext cx="174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New warm-to-cold transition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1314985" y="4661236"/>
            <a:ext cx="347979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flange</a:t>
            </a:r>
            <a:r>
              <a:rPr lang="fr-FR" dirty="0" smtClean="0"/>
              <a:t> types </a:t>
            </a:r>
            <a:r>
              <a:rPr lang="fr-FR" dirty="0" smtClean="0">
                <a:sym typeface="Wingdings" panose="05000000000000000000" pitchFamily="2" charset="2"/>
              </a:rPr>
              <a:t> No </a:t>
            </a:r>
            <a:r>
              <a:rPr lang="fr-FR" dirty="0" err="1" smtClean="0">
                <a:sym typeface="Wingdings" panose="05000000000000000000" pitchFamily="2" charset="2"/>
              </a:rPr>
              <a:t>welded</a:t>
            </a:r>
            <a:r>
              <a:rPr lang="fr-FR" dirty="0" smtClean="0">
                <a:sym typeface="Wingdings" panose="05000000000000000000" pitchFamily="2" charset="2"/>
              </a:rPr>
              <a:t> pipes.</a:t>
            </a:r>
            <a:endParaRPr lang="fr-FR" dirty="0" smtClean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227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167407" y="327790"/>
            <a:ext cx="880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 smtClean="0">
                <a:solidFill>
                  <a:srgbClr val="002060"/>
                </a:solidFill>
              </a:rPr>
              <a:t>WP</a:t>
            </a:r>
            <a:r>
              <a:rPr lang="fr-FR" sz="2400" b="1" dirty="0" smtClean="0">
                <a:solidFill>
                  <a:srgbClr val="002060"/>
                </a:solidFill>
              </a:rPr>
              <a:t>6 </a:t>
            </a:r>
            <a:r>
              <a:rPr lang="fr-FR" sz="2400" b="1" dirty="0">
                <a:solidFill>
                  <a:srgbClr val="002060"/>
                </a:solidFill>
              </a:rPr>
              <a:t>– </a:t>
            </a:r>
            <a:r>
              <a:rPr lang="en-US" sz="2400" b="1" dirty="0">
                <a:solidFill>
                  <a:srgbClr val="002060"/>
                </a:solidFill>
              </a:rPr>
              <a:t>Task 6.4: Fabrication and validation of cryomodule </a:t>
            </a:r>
            <a:r>
              <a:rPr lang="en-US" sz="2400" b="1" dirty="0" smtClean="0">
                <a:solidFill>
                  <a:srgbClr val="002060"/>
                </a:solidFill>
              </a:rPr>
              <a:t>components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95F84323-17F1-884D-6FDE-73259D549291}"/>
              </a:ext>
            </a:extLst>
          </p:cNvPr>
          <p:cNvSpPr txBox="1"/>
          <p:nvPr/>
        </p:nvSpPr>
        <p:spPr>
          <a:xfrm>
            <a:off x="163285" y="1270947"/>
            <a:ext cx="1196405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FR" sz="2000" b="1" dirty="0" smtClean="0"/>
              <a:t>Components </a:t>
            </a:r>
            <a:r>
              <a:rPr lang="fr-FR" sz="2000" b="1" dirty="0" err="1" smtClean="0"/>
              <a:t>provided</a:t>
            </a:r>
            <a:r>
              <a:rPr lang="fr-FR" sz="2000" b="1" dirty="0" smtClean="0"/>
              <a:t> by WP4: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4</a:t>
            </a:r>
            <a:r>
              <a:rPr lang="fr-FR" dirty="0" smtClean="0"/>
              <a:t> </a:t>
            </a:r>
            <a:r>
              <a:rPr lang="fr-FR" dirty="0" err="1" smtClean="0"/>
              <a:t>Hook</a:t>
            </a:r>
            <a:r>
              <a:rPr lang="fr-FR" dirty="0" smtClean="0"/>
              <a:t> type HOM </a:t>
            </a:r>
            <a:r>
              <a:rPr lang="fr-FR" dirty="0" err="1" smtClean="0"/>
              <a:t>couplers</a:t>
            </a:r>
            <a:r>
              <a:rPr lang="fr-FR" dirty="0"/>
              <a:t> </a:t>
            </a:r>
            <a:r>
              <a:rPr lang="fr-FR" dirty="0" smtClean="0"/>
              <a:t>(+ </a:t>
            </a:r>
            <a:r>
              <a:rPr lang="fr-FR" dirty="0"/>
              <a:t>4 as an option, </a:t>
            </a:r>
            <a:r>
              <a:rPr lang="fr-FR" dirty="0" err="1"/>
              <a:t>under</a:t>
            </a:r>
            <a:r>
              <a:rPr lang="fr-FR" dirty="0"/>
              <a:t> discussion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smtClean="0"/>
              <a:t>CERN)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 Fundamental Power Couplers (modified SPL type)</a:t>
            </a:r>
            <a:endParaRPr lang="en-US" dirty="0"/>
          </a:p>
          <a:p>
            <a:endParaRPr lang="en-US" sz="2000" dirty="0" smtClean="0"/>
          </a:p>
          <a:p>
            <a:r>
              <a:rPr lang="en-US" sz="2000" b="1" dirty="0" smtClean="0"/>
              <a:t>Components provided by WP6: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Niobium </a:t>
            </a:r>
            <a:r>
              <a:rPr lang="en-US" dirty="0" smtClean="0">
                <a:sym typeface="Wingdings" panose="05000000000000000000" pitchFamily="2" charset="2"/>
              </a:rPr>
              <a:t> ordered in 2024 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received (June 2025)</a:t>
            </a:r>
            <a:endParaRPr lang="en-US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x4 5-cell cavities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to be ordered in 2025 (hopefully, but on the critical path now)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x4 Tuning systems </a:t>
            </a:r>
            <a:r>
              <a:rPr lang="en-US" dirty="0" smtClean="0">
                <a:sym typeface="Wingdings" panose="05000000000000000000" pitchFamily="2" charset="2"/>
              </a:rPr>
              <a:t> 2026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</a:t>
            </a:r>
            <a:r>
              <a:rPr lang="en-US" dirty="0" smtClean="0"/>
              <a:t>1 warm magnetic shield </a:t>
            </a:r>
            <a:r>
              <a:rPr lang="en-US" dirty="0" smtClean="0">
                <a:solidFill>
                  <a:srgbClr val="FFC000"/>
                </a:solidFill>
                <a:sym typeface="Wingdings" panose="05000000000000000000" pitchFamily="2" charset="2"/>
              </a:rPr>
              <a:t> to be ordered in 2025 (maybe partially: raw material)</a:t>
            </a:r>
            <a:endParaRPr lang="en-US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</a:t>
            </a:r>
            <a:r>
              <a:rPr lang="en-US" dirty="0" smtClean="0"/>
              <a:t>4 cold magnetic shields </a:t>
            </a:r>
            <a:r>
              <a:rPr lang="en-US" dirty="0" smtClean="0">
                <a:solidFill>
                  <a:srgbClr val="FFC000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to be ordered in 2025 (maybe partially: raw material</a:t>
            </a:r>
            <a:r>
              <a:rPr lang="en-US" dirty="0" smtClean="0">
                <a:solidFill>
                  <a:srgbClr val="FFC000"/>
                </a:solidFill>
                <a:sym typeface="Wingdings" panose="05000000000000000000" pitchFamily="2" charset="2"/>
              </a:rPr>
              <a:t>)</a:t>
            </a:r>
            <a:endParaRPr lang="en-US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Cryogenic circuit </a:t>
            </a:r>
            <a:r>
              <a:rPr lang="en-US" dirty="0" smtClean="0">
                <a:sym typeface="Wingdings" panose="05000000000000000000" pitchFamily="2" charset="2"/>
              </a:rPr>
              <a:t>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x2 gate valves 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x</a:t>
            </a:r>
            <a:r>
              <a:rPr lang="en-US" dirty="0" smtClean="0">
                <a:sym typeface="Wingdings" panose="05000000000000000000" pitchFamily="2" charset="2"/>
              </a:rPr>
              <a:t>2 new dished end-caps  2026</a:t>
            </a:r>
            <a:endParaRPr lang="en-US" dirty="0" smtClean="0"/>
          </a:p>
          <a:p>
            <a:endParaRPr lang="en-US" sz="2000" dirty="0" smtClean="0"/>
          </a:p>
          <a:p>
            <a:r>
              <a:rPr lang="en-US" sz="2000" b="1" dirty="0" smtClean="0"/>
              <a:t>Not included in </a:t>
            </a:r>
            <a:r>
              <a:rPr lang="en-US" sz="2000" b="1" dirty="0" err="1" smtClean="0"/>
              <a:t>iSAS</a:t>
            </a:r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Beam Line Absorbers: warm (x2) cold (x3?). Fabricated/validated before the start of the cavity string assembly? </a:t>
            </a:r>
            <a:r>
              <a:rPr lang="en-US" dirty="0" smtClean="0">
                <a:sym typeface="Wingdings" panose="05000000000000000000" pitchFamily="2" charset="2"/>
              </a:rPr>
              <a:t> to be confirmed.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4838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167407" y="327790"/>
            <a:ext cx="880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 smtClean="0">
                <a:solidFill>
                  <a:srgbClr val="002060"/>
                </a:solidFill>
              </a:rPr>
              <a:t>WP</a:t>
            </a:r>
            <a:r>
              <a:rPr lang="fr-FR" sz="2400" b="1" dirty="0" smtClean="0">
                <a:solidFill>
                  <a:srgbClr val="002060"/>
                </a:solidFill>
              </a:rPr>
              <a:t>6 </a:t>
            </a:r>
            <a:r>
              <a:rPr lang="fr-FR" sz="2400" b="1" dirty="0">
                <a:solidFill>
                  <a:srgbClr val="002060"/>
                </a:solidFill>
              </a:rPr>
              <a:t>– </a:t>
            </a:r>
            <a:r>
              <a:rPr lang="en-US" sz="2400" b="1" dirty="0">
                <a:solidFill>
                  <a:srgbClr val="002060"/>
                </a:solidFill>
              </a:rPr>
              <a:t>Task 6.5: Assembly and test of adapted </a:t>
            </a:r>
            <a:r>
              <a:rPr lang="en-US" sz="2400" b="1" dirty="0" smtClean="0">
                <a:solidFill>
                  <a:srgbClr val="002060"/>
                </a:solidFill>
              </a:rPr>
              <a:t>cryomodule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95F84323-17F1-884D-6FDE-73259D549291}"/>
              </a:ext>
            </a:extLst>
          </p:cNvPr>
          <p:cNvSpPr txBox="1"/>
          <p:nvPr/>
        </p:nvSpPr>
        <p:spPr>
          <a:xfrm>
            <a:off x="163285" y="1420499"/>
            <a:ext cx="808564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•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Clean room assembly of the cavity string and cryostating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phase.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Not started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need to finish the CM adaptation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• Preparation of the test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stand @ Lund.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Not started. </a:t>
            </a:r>
          </a:p>
          <a:p>
            <a:r>
              <a:rPr lang="en-US" dirty="0" smtClean="0"/>
              <a:t>Points of attention during the technical review: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ryomodule footprint (+40cm total) into the bunker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Air cooling of the PERLE couplers (vs. water cooling for ESS couplers)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PERLE doorknobs dimensions vs. ESS ones : to be checked</a:t>
            </a:r>
          </a:p>
          <a:p>
            <a:endParaRPr lang="en-US" dirty="0"/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• Cryogenic and RF test of the cryomodule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Not started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32" y="1420499"/>
            <a:ext cx="3869341" cy="38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9F62B-3239-6EE8-F00D-69BC3CED5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00BB58-13C2-C4FB-2105-FCBD01FF7454}"/>
              </a:ext>
            </a:extLst>
          </p:cNvPr>
          <p:cNvSpPr txBox="1"/>
          <p:nvPr/>
        </p:nvSpPr>
        <p:spPr>
          <a:xfrm>
            <a:off x="3158758" y="315684"/>
            <a:ext cx="903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b="1" dirty="0" smtClean="0">
                <a:solidFill>
                  <a:srgbClr val="002060"/>
                </a:solidFill>
              </a:rPr>
              <a:t>WP</a:t>
            </a:r>
            <a:r>
              <a:rPr lang="fr-FR" sz="2400" b="1" dirty="0" smtClean="0">
                <a:solidFill>
                  <a:srgbClr val="002060"/>
                </a:solidFill>
              </a:rPr>
              <a:t>6</a:t>
            </a:r>
            <a:r>
              <a:rPr lang="en-BE" sz="2400" b="1" dirty="0" smtClean="0">
                <a:solidFill>
                  <a:srgbClr val="002060"/>
                </a:solidFill>
              </a:rPr>
              <a:t> :</a:t>
            </a:r>
            <a:r>
              <a:rPr lang="en-BE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plans to achieve milestones &amp; deliverables</a:t>
            </a: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C31A748-932E-C1C6-22A4-E75A98A1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3521"/>
          <a:stretch/>
        </p:blipFill>
        <p:spPr>
          <a:xfrm>
            <a:off x="163286" y="1743198"/>
            <a:ext cx="11749510" cy="1222876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5C6DC7AD-FA86-3014-2C7F-44169091257A}"/>
              </a:ext>
            </a:extLst>
          </p:cNvPr>
          <p:cNvSpPr txBox="1"/>
          <p:nvPr/>
        </p:nvSpPr>
        <p:spPr>
          <a:xfrm>
            <a:off x="153889" y="1000283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Planning</a:t>
            </a:r>
            <a:endParaRPr lang="fr-FR" dirty="0" smtClean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b="90021"/>
          <a:stretch/>
        </p:blipFill>
        <p:spPr>
          <a:xfrm>
            <a:off x="163286" y="1497205"/>
            <a:ext cx="11749510" cy="24430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13</a:t>
            </a:fld>
            <a:endParaRPr lang="en-BE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7500241" y="1876292"/>
            <a:ext cx="0" cy="108978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404733" y="926827"/>
            <a:ext cx="73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Feb</a:t>
            </a:r>
            <a:r>
              <a:rPr lang="fr-FR" b="1" dirty="0" smtClean="0">
                <a:solidFill>
                  <a:srgbClr val="FF0000"/>
                </a:solidFill>
              </a:rPr>
              <a:t> 2025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135395" y="917847"/>
            <a:ext cx="73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Feb</a:t>
            </a:r>
            <a:r>
              <a:rPr lang="fr-FR" b="1" dirty="0" smtClean="0">
                <a:solidFill>
                  <a:srgbClr val="FF0000"/>
                </a:solidFill>
              </a:rPr>
              <a:t> 2026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9866058" y="936020"/>
            <a:ext cx="73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Feb</a:t>
            </a:r>
            <a:r>
              <a:rPr lang="fr-FR" b="1" dirty="0" smtClean="0">
                <a:solidFill>
                  <a:srgbClr val="FF0000"/>
                </a:solidFill>
              </a:rPr>
              <a:t> 2027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1480481" y="914356"/>
            <a:ext cx="73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Feb</a:t>
            </a:r>
            <a:r>
              <a:rPr lang="fr-FR" b="1" dirty="0" smtClean="0">
                <a:solidFill>
                  <a:srgbClr val="FF0000"/>
                </a:solidFill>
              </a:rPr>
              <a:t> 2028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37" y="3821646"/>
            <a:ext cx="10082553" cy="77064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808" y="5414721"/>
            <a:ext cx="10373880" cy="592417"/>
          </a:xfrm>
          <a:prstGeom prst="rect">
            <a:avLst/>
          </a:prstGeom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5C6DC7AD-FA86-3014-2C7F-44169091257A}"/>
              </a:ext>
            </a:extLst>
          </p:cNvPr>
          <p:cNvSpPr txBox="1"/>
          <p:nvPr/>
        </p:nvSpPr>
        <p:spPr>
          <a:xfrm>
            <a:off x="330934" y="3218225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2">
                    <a:lumMod val="50000"/>
                  </a:schemeClr>
                </a:solidFill>
              </a:rPr>
              <a:t>Milestones</a:t>
            </a:r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5C6DC7AD-FA86-3014-2C7F-44169091257A}"/>
              </a:ext>
            </a:extLst>
          </p:cNvPr>
          <p:cNvSpPr txBox="1"/>
          <p:nvPr/>
        </p:nvSpPr>
        <p:spPr>
          <a:xfrm>
            <a:off x="339411" y="4871223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2">
                    <a:lumMod val="50000"/>
                  </a:schemeClr>
                </a:solidFill>
              </a:rPr>
              <a:t>Deliverables</a:t>
            </a:r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0464834" y="3750592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accent6"/>
                </a:solidFill>
              </a:rPr>
              <a:t>August 2025</a:t>
            </a:r>
            <a:endParaRPr lang="fr-FR" sz="1600" b="1" dirty="0">
              <a:solidFill>
                <a:schemeClr val="accent6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0453055" y="4041912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accent6"/>
                </a:solidFill>
              </a:rPr>
              <a:t>April 2026</a:t>
            </a:r>
            <a:endParaRPr lang="fr-FR" sz="1600" b="1" dirty="0">
              <a:solidFill>
                <a:schemeClr val="accent6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0421964" y="4331176"/>
            <a:ext cx="1665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C000"/>
                </a:solidFill>
              </a:rPr>
              <a:t>January</a:t>
            </a:r>
            <a:r>
              <a:rPr lang="fr-FR" sz="1600" b="1" dirty="0" smtClean="0">
                <a:solidFill>
                  <a:srgbClr val="FFC000"/>
                </a:solidFill>
              </a:rPr>
              <a:t> 2027</a:t>
            </a:r>
            <a:endParaRPr lang="fr-FR" sz="1600" b="1" dirty="0">
              <a:solidFill>
                <a:srgbClr val="FFC000"/>
              </a:solidFill>
            </a:endParaRPr>
          </a:p>
        </p:txBody>
      </p:sp>
      <p:sp>
        <p:nvSpPr>
          <p:cNvPr id="36" name="Carré corné 35"/>
          <p:cNvSpPr/>
          <p:nvPr/>
        </p:nvSpPr>
        <p:spPr>
          <a:xfrm>
            <a:off x="511900" y="3810720"/>
            <a:ext cx="657225" cy="226721"/>
          </a:xfrm>
          <a:prstGeom prst="foldedCorne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M6.1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37" name="Carré corné 36"/>
          <p:cNvSpPr/>
          <p:nvPr/>
        </p:nvSpPr>
        <p:spPr>
          <a:xfrm>
            <a:off x="511900" y="4079748"/>
            <a:ext cx="657225" cy="223080"/>
          </a:xfrm>
          <a:prstGeom prst="foldedCorne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M6.2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38" name="Carré corné 37"/>
          <p:cNvSpPr/>
          <p:nvPr/>
        </p:nvSpPr>
        <p:spPr>
          <a:xfrm>
            <a:off x="520195" y="4353448"/>
            <a:ext cx="657225" cy="215080"/>
          </a:xfrm>
          <a:prstGeom prst="foldedCorner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M6.3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39" name="Carré corné 38"/>
          <p:cNvSpPr/>
          <p:nvPr/>
        </p:nvSpPr>
        <p:spPr>
          <a:xfrm>
            <a:off x="321537" y="5452349"/>
            <a:ext cx="657225" cy="226721"/>
          </a:xfrm>
          <a:prstGeom prst="foldedCorne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  <a:r>
              <a:rPr lang="fr-FR" sz="1400" b="1" dirty="0" smtClean="0">
                <a:solidFill>
                  <a:schemeClr val="tx1"/>
                </a:solidFill>
              </a:rPr>
              <a:t>6.1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40" name="Carré corné 39"/>
          <p:cNvSpPr/>
          <p:nvPr/>
        </p:nvSpPr>
        <p:spPr>
          <a:xfrm>
            <a:off x="321537" y="5721377"/>
            <a:ext cx="657225" cy="223080"/>
          </a:xfrm>
          <a:prstGeom prst="foldedCorne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  <a:r>
              <a:rPr lang="fr-FR" sz="1400" b="1" dirty="0" smtClean="0">
                <a:solidFill>
                  <a:schemeClr val="tx1"/>
                </a:solidFill>
              </a:rPr>
              <a:t>6.2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0648621" y="2892033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Due date</a:t>
            </a:r>
            <a:endParaRPr lang="fr-FR" sz="16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10648621" y="5391917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chemeClr val="accent6"/>
                </a:solidFill>
              </a:rPr>
              <a:t>Feb</a:t>
            </a:r>
            <a:r>
              <a:rPr lang="fr-FR" sz="1600" b="1" dirty="0" smtClean="0">
                <a:solidFill>
                  <a:schemeClr val="accent6"/>
                </a:solidFill>
              </a:rPr>
              <a:t> 2026</a:t>
            </a:r>
            <a:endParaRPr lang="fr-FR" sz="1600" b="1" dirty="0">
              <a:solidFill>
                <a:schemeClr val="accent6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0668827" y="5663640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chemeClr val="accent6"/>
                </a:solidFill>
              </a:rPr>
              <a:t>Feb</a:t>
            </a:r>
            <a:r>
              <a:rPr lang="fr-FR" sz="1600" b="1" dirty="0" smtClean="0">
                <a:solidFill>
                  <a:schemeClr val="accent6"/>
                </a:solidFill>
              </a:rPr>
              <a:t> 2028</a:t>
            </a:r>
            <a:endParaRPr lang="fr-FR" sz="1600" b="1" dirty="0">
              <a:solidFill>
                <a:schemeClr val="accent6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499927" y="2244436"/>
            <a:ext cx="249382" cy="31403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7675379" y="2581277"/>
            <a:ext cx="398382" cy="12890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9182843" y="4626667"/>
            <a:ext cx="307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Delay to </a:t>
            </a:r>
            <a:r>
              <a:rPr lang="fr-FR" b="1" dirty="0" err="1" smtClean="0">
                <a:solidFill>
                  <a:srgbClr val="FFC000"/>
                </a:solidFill>
              </a:rPr>
              <a:t>be</a:t>
            </a:r>
            <a:r>
              <a:rPr lang="fr-FR" b="1" dirty="0" smtClean="0">
                <a:solidFill>
                  <a:srgbClr val="FFC000"/>
                </a:solidFill>
              </a:rPr>
              <a:t> </a:t>
            </a:r>
            <a:r>
              <a:rPr lang="fr-FR" b="1" dirty="0" err="1" smtClean="0">
                <a:solidFill>
                  <a:srgbClr val="FFC000"/>
                </a:solidFill>
              </a:rPr>
              <a:t>evaluated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10473305" y="2662681"/>
            <a:ext cx="249382" cy="3140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cxnSp>
        <p:nvCxnSpPr>
          <p:cNvPr id="46" name="Connecteur droit avec flèche 45"/>
          <p:cNvCxnSpPr>
            <a:stCxn id="45" idx="4"/>
          </p:cNvCxnSpPr>
          <p:nvPr/>
        </p:nvCxnSpPr>
        <p:spPr>
          <a:xfrm flipH="1">
            <a:off x="8502087" y="2976718"/>
            <a:ext cx="2095909" cy="149905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167407" y="308740"/>
            <a:ext cx="880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 smtClean="0">
                <a:solidFill>
                  <a:srgbClr val="002060"/>
                </a:solidFill>
              </a:rPr>
              <a:t>WP</a:t>
            </a:r>
            <a:r>
              <a:rPr lang="fr-FR" sz="2400" b="1" dirty="0" smtClean="0">
                <a:solidFill>
                  <a:srgbClr val="002060"/>
                </a:solidFill>
              </a:rPr>
              <a:t>6 </a:t>
            </a:r>
            <a:r>
              <a:rPr lang="fr-FR" sz="2400" b="1" dirty="0">
                <a:solidFill>
                  <a:srgbClr val="002060"/>
                </a:solidFill>
              </a:rPr>
              <a:t>– </a:t>
            </a:r>
            <a:r>
              <a:rPr lang="fr-FR" sz="2400" b="1" dirty="0" smtClean="0">
                <a:solidFill>
                  <a:srgbClr val="002060"/>
                </a:solidFill>
              </a:rPr>
              <a:t>Planning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4"/>
          <p:cNvSpPr>
            <a:spLocks noGrp="1"/>
          </p:cNvSpPr>
          <p:nvPr>
            <p:ph sz="half" idx="4294967295"/>
          </p:nvPr>
        </p:nvSpPr>
        <p:spPr>
          <a:xfrm>
            <a:off x="228400" y="1381100"/>
            <a:ext cx="2444834" cy="52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245" b="1" dirty="0">
                <a:solidFill>
                  <a:srgbClr val="00B050"/>
                </a:solidFill>
              </a:rPr>
              <a:t>Niobium </a:t>
            </a:r>
            <a:r>
              <a:rPr lang="fr-FR" sz="1245" b="1" dirty="0" err="1">
                <a:solidFill>
                  <a:srgbClr val="00B050"/>
                </a:solidFill>
              </a:rPr>
              <a:t>material</a:t>
            </a:r>
            <a:endParaRPr lang="fr-FR" sz="1245" b="1" dirty="0">
              <a:solidFill>
                <a:srgbClr val="00B05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245" dirty="0">
                <a:solidFill>
                  <a:srgbClr val="00B050"/>
                </a:solidFill>
              </a:rPr>
              <a:t>Call for tender </a:t>
            </a:r>
            <a:r>
              <a:rPr lang="fr-FR" sz="1245" dirty="0" err="1">
                <a:solidFill>
                  <a:srgbClr val="00B050"/>
                </a:solidFill>
              </a:rPr>
              <a:t>completed</a:t>
            </a:r>
            <a:endParaRPr lang="fr-FR" sz="1245" dirty="0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472FCC-5AB1-BDBA-8C3A-7F970AE1E2B0}"/>
              </a:ext>
            </a:extLst>
          </p:cNvPr>
          <p:cNvSpPr/>
          <p:nvPr/>
        </p:nvSpPr>
        <p:spPr>
          <a:xfrm>
            <a:off x="155459" y="3903740"/>
            <a:ext cx="2240849" cy="41276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2305" dirty="0">
                <a:solidFill>
                  <a:prstClr val="white"/>
                </a:solidFill>
                <a:latin typeface="Calibri" panose="020F0502020204030204"/>
              </a:rPr>
              <a:t>2024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43A48BE-7785-DA67-1EE3-29A8CB3F39FD}"/>
              </a:ext>
            </a:extLst>
          </p:cNvPr>
          <p:cNvGrpSpPr/>
          <p:nvPr/>
        </p:nvGrpSpPr>
        <p:grpSpPr>
          <a:xfrm>
            <a:off x="11320290" y="3913742"/>
            <a:ext cx="737846" cy="394045"/>
            <a:chOff x="10858995" y="4834449"/>
            <a:chExt cx="651956" cy="348176"/>
          </a:xfrm>
        </p:grpSpPr>
        <p:sp>
          <p:nvSpPr>
            <p:cNvPr id="10" name="Chevron 9">
              <a:extLst>
                <a:ext uri="{FF2B5EF4-FFF2-40B4-BE49-F238E27FC236}">
                  <a16:creationId xmlns:a16="http://schemas.microsoft.com/office/drawing/2014/main" id="{624FCCC5-84F2-98AC-D8B6-E943B0123C55}"/>
                </a:ext>
              </a:extLst>
            </p:cNvPr>
            <p:cNvSpPr/>
            <p:nvPr/>
          </p:nvSpPr>
          <p:spPr>
            <a:xfrm>
              <a:off x="10858995" y="4839295"/>
              <a:ext cx="301614" cy="343330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endParaRPr lang="en-GB" sz="230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Chevron 10">
              <a:extLst>
                <a:ext uri="{FF2B5EF4-FFF2-40B4-BE49-F238E27FC236}">
                  <a16:creationId xmlns:a16="http://schemas.microsoft.com/office/drawing/2014/main" id="{51464142-9DD4-17EC-0F62-9D637BBFE691}"/>
                </a:ext>
              </a:extLst>
            </p:cNvPr>
            <p:cNvSpPr/>
            <p:nvPr/>
          </p:nvSpPr>
          <p:spPr>
            <a:xfrm>
              <a:off x="11037650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endParaRPr lang="en-GB" sz="230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Chevron 11">
              <a:extLst>
                <a:ext uri="{FF2B5EF4-FFF2-40B4-BE49-F238E27FC236}">
                  <a16:creationId xmlns:a16="http://schemas.microsoft.com/office/drawing/2014/main" id="{4C2A6004-EF27-96F6-8D4F-2CA2325A5103}"/>
                </a:ext>
              </a:extLst>
            </p:cNvPr>
            <p:cNvSpPr/>
            <p:nvPr/>
          </p:nvSpPr>
          <p:spPr>
            <a:xfrm>
              <a:off x="11200639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endParaRPr lang="en-GB" sz="230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F472FCC-5AB1-BDBA-8C3A-7F970AE1E2B0}"/>
              </a:ext>
            </a:extLst>
          </p:cNvPr>
          <p:cNvSpPr/>
          <p:nvPr/>
        </p:nvSpPr>
        <p:spPr>
          <a:xfrm>
            <a:off x="2381453" y="3905438"/>
            <a:ext cx="2240849" cy="41276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2305" dirty="0">
                <a:solidFill>
                  <a:prstClr val="white"/>
                </a:solidFill>
                <a:latin typeface="Calibri" panose="020F0502020204030204"/>
              </a:rPr>
              <a:t>2025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472FCC-5AB1-BDBA-8C3A-7F970AE1E2B0}"/>
              </a:ext>
            </a:extLst>
          </p:cNvPr>
          <p:cNvSpPr/>
          <p:nvPr/>
        </p:nvSpPr>
        <p:spPr>
          <a:xfrm>
            <a:off x="4631536" y="3905963"/>
            <a:ext cx="2240849" cy="41276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2305" dirty="0">
                <a:solidFill>
                  <a:prstClr val="white"/>
                </a:solidFill>
                <a:latin typeface="Calibri" panose="020F0502020204030204"/>
              </a:rPr>
              <a:t>2026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472FCC-5AB1-BDBA-8C3A-7F970AE1E2B0}"/>
              </a:ext>
            </a:extLst>
          </p:cNvPr>
          <p:cNvSpPr/>
          <p:nvPr/>
        </p:nvSpPr>
        <p:spPr>
          <a:xfrm>
            <a:off x="6874553" y="3903775"/>
            <a:ext cx="2240849" cy="41276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2305" dirty="0">
                <a:solidFill>
                  <a:prstClr val="white"/>
                </a:solidFill>
                <a:latin typeface="Calibri" panose="020F0502020204030204"/>
              </a:rPr>
              <a:t>2027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472FCC-5AB1-BDBA-8C3A-7F970AE1E2B0}"/>
              </a:ext>
            </a:extLst>
          </p:cNvPr>
          <p:cNvSpPr/>
          <p:nvPr/>
        </p:nvSpPr>
        <p:spPr>
          <a:xfrm>
            <a:off x="9079441" y="3903775"/>
            <a:ext cx="2240849" cy="41276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2305" dirty="0">
                <a:solidFill>
                  <a:prstClr val="white"/>
                </a:solidFill>
                <a:latin typeface="Calibri" panose="020F0502020204030204"/>
              </a:rPr>
              <a:t>2028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43494" y="5918889"/>
            <a:ext cx="1874372" cy="45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1188" b="1" dirty="0">
                <a:solidFill>
                  <a:srgbClr val="FF0000"/>
                </a:solidFill>
                <a:latin typeface="Calibri" panose="020F0502020204030204"/>
                <a:cs typeface="Arial" charset="0"/>
              </a:rPr>
              <a:t>5 </a:t>
            </a:r>
            <a:r>
              <a:rPr lang="fr-FR" sz="1188" b="1" dirty="0" err="1">
                <a:solidFill>
                  <a:srgbClr val="FF0000"/>
                </a:solidFill>
                <a:latin typeface="Calibri" panose="020F0502020204030204"/>
                <a:cs typeface="Arial" charset="0"/>
              </a:rPr>
              <a:t>cell</a:t>
            </a:r>
            <a:r>
              <a:rPr lang="fr-FR" sz="1188" b="1" dirty="0">
                <a:solidFill>
                  <a:srgbClr val="FF0000"/>
                </a:solidFill>
                <a:latin typeface="Calibri" panose="020F0502020204030204"/>
                <a:cs typeface="Arial" charset="0"/>
              </a:rPr>
              <a:t> </a:t>
            </a:r>
            <a:r>
              <a:rPr lang="fr-FR" sz="1188" b="1" dirty="0" err="1">
                <a:solidFill>
                  <a:srgbClr val="FF0000"/>
                </a:solidFill>
                <a:latin typeface="Calibri" panose="020F0502020204030204"/>
                <a:cs typeface="Arial" charset="0"/>
              </a:rPr>
              <a:t>cavities</a:t>
            </a:r>
            <a:r>
              <a:rPr lang="fr-FR" sz="1188" b="1" dirty="0">
                <a:solidFill>
                  <a:srgbClr val="FF0000"/>
                </a:solidFill>
                <a:latin typeface="Calibri" panose="020F0502020204030204"/>
                <a:cs typeface="Arial" charset="0"/>
              </a:rPr>
              <a:t> fabrication</a:t>
            </a:r>
          </a:p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1188" dirty="0" err="1">
                <a:solidFill>
                  <a:srgbClr val="FF0000"/>
                </a:solidFill>
                <a:latin typeface="Calibri" panose="020F0502020204030204"/>
                <a:cs typeface="Arial" charset="0"/>
              </a:rPr>
              <a:t>Purchase</a:t>
            </a:r>
            <a:r>
              <a:rPr lang="fr-FR" sz="1188" dirty="0">
                <a:solidFill>
                  <a:srgbClr val="FF0000"/>
                </a:solidFill>
                <a:latin typeface="Calibri" panose="020F0502020204030204"/>
                <a:cs typeface="Arial" charset="0"/>
              </a:rPr>
              <a:t> </a:t>
            </a:r>
            <a:r>
              <a:rPr lang="fr-FR" sz="1188" dirty="0" err="1">
                <a:solidFill>
                  <a:srgbClr val="FF0000"/>
                </a:solidFill>
                <a:latin typeface="Calibri" panose="020F0502020204030204"/>
                <a:cs typeface="Arial" charset="0"/>
              </a:rPr>
              <a:t>Order</a:t>
            </a:r>
            <a:endParaRPr lang="fr-FR" sz="1188" dirty="0">
              <a:solidFill>
                <a:srgbClr val="FF0000"/>
              </a:solidFill>
              <a:latin typeface="Calibri" panose="020F0502020204030204"/>
              <a:cs typeface="Arial" charset="0"/>
            </a:endParaRPr>
          </a:p>
        </p:txBody>
      </p:sp>
      <p:cxnSp>
        <p:nvCxnSpPr>
          <p:cNvPr id="18" name="Connecteur droit avec flèche 17"/>
          <p:cNvCxnSpPr>
            <a:stCxn id="7" idx="2"/>
          </p:cNvCxnSpPr>
          <p:nvPr/>
        </p:nvCxnSpPr>
        <p:spPr>
          <a:xfrm>
            <a:off x="1450817" y="1904500"/>
            <a:ext cx="488966" cy="2009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3769039" y="4290856"/>
            <a:ext cx="11471" cy="1520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contenu 4"/>
          <p:cNvSpPr>
            <a:spLocks noGrp="1"/>
          </p:cNvSpPr>
          <p:nvPr>
            <p:ph sz="half" idx="4294967295"/>
          </p:nvPr>
        </p:nvSpPr>
        <p:spPr>
          <a:xfrm>
            <a:off x="1152589" y="2110941"/>
            <a:ext cx="2118857" cy="52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245" b="1" dirty="0">
                <a:solidFill>
                  <a:srgbClr val="00B050"/>
                </a:solidFill>
              </a:rPr>
              <a:t>Niobium </a:t>
            </a:r>
            <a:r>
              <a:rPr lang="fr-FR" sz="1245" b="1" dirty="0" err="1">
                <a:solidFill>
                  <a:srgbClr val="00B050"/>
                </a:solidFill>
              </a:rPr>
              <a:t>material</a:t>
            </a:r>
            <a:endParaRPr lang="fr-FR" sz="1245" b="1" dirty="0">
              <a:solidFill>
                <a:srgbClr val="00B05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245" dirty="0">
                <a:solidFill>
                  <a:srgbClr val="00B050"/>
                </a:solidFill>
              </a:rPr>
              <a:t>Delivery</a:t>
            </a:r>
          </a:p>
        </p:txBody>
      </p:sp>
      <p:cxnSp>
        <p:nvCxnSpPr>
          <p:cNvPr id="21" name="Connecteur droit avec flèche 20"/>
          <p:cNvCxnSpPr>
            <a:stCxn id="20" idx="2"/>
          </p:cNvCxnSpPr>
          <p:nvPr/>
        </p:nvCxnSpPr>
        <p:spPr>
          <a:xfrm>
            <a:off x="2212017" y="2634341"/>
            <a:ext cx="802640" cy="1257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949090" y="5118547"/>
            <a:ext cx="3422766" cy="45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1188" b="1" dirty="0">
                <a:solidFill>
                  <a:srgbClr val="F39200"/>
                </a:solidFill>
                <a:latin typeface="Calibri" panose="020F0502020204030204"/>
                <a:cs typeface="Arial" charset="0"/>
              </a:rPr>
              <a:t>First 5 </a:t>
            </a:r>
            <a:r>
              <a:rPr lang="fr-FR" sz="1188" b="1" dirty="0" err="1">
                <a:solidFill>
                  <a:srgbClr val="F39200"/>
                </a:solidFill>
                <a:latin typeface="Calibri" panose="020F0502020204030204"/>
                <a:cs typeface="Arial" charset="0"/>
              </a:rPr>
              <a:t>cell</a:t>
            </a:r>
            <a:r>
              <a:rPr lang="fr-FR" sz="1188" b="1" dirty="0">
                <a:solidFill>
                  <a:srgbClr val="F39200"/>
                </a:solidFill>
                <a:latin typeface="Calibri" panose="020F0502020204030204"/>
                <a:cs typeface="Arial" charset="0"/>
              </a:rPr>
              <a:t> </a:t>
            </a:r>
            <a:r>
              <a:rPr lang="fr-FR" sz="1188" b="1" dirty="0" err="1">
                <a:solidFill>
                  <a:srgbClr val="F39200"/>
                </a:solidFill>
                <a:latin typeface="Calibri" panose="020F0502020204030204"/>
                <a:cs typeface="Arial" charset="0"/>
              </a:rPr>
              <a:t>cavity</a:t>
            </a:r>
            <a:endParaRPr lang="fr-FR" sz="1188" b="1" dirty="0">
              <a:solidFill>
                <a:srgbClr val="F39200"/>
              </a:solidFill>
              <a:latin typeface="Calibri" panose="020F0502020204030204"/>
              <a:cs typeface="Arial" charset="0"/>
            </a:endParaRPr>
          </a:p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1188" dirty="0">
                <a:solidFill>
                  <a:srgbClr val="F39200"/>
                </a:solidFill>
                <a:latin typeface="Calibri" panose="020F0502020204030204"/>
                <a:cs typeface="Arial" charset="0"/>
              </a:rPr>
              <a:t>Delivery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5732303" y="4300620"/>
            <a:ext cx="0" cy="833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4"/>
          <p:cNvSpPr>
            <a:spLocks noGrp="1"/>
          </p:cNvSpPr>
          <p:nvPr>
            <p:ph sz="half" idx="4294967295"/>
          </p:nvPr>
        </p:nvSpPr>
        <p:spPr>
          <a:xfrm>
            <a:off x="3022787" y="1387755"/>
            <a:ext cx="2061280" cy="8204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245" b="1" dirty="0">
                <a:solidFill>
                  <a:schemeClr val="tx1"/>
                </a:solidFill>
              </a:rPr>
              <a:t>Adaptation/modifications of the ESS Cryomodule</a:t>
            </a:r>
          </a:p>
        </p:txBody>
      </p:sp>
      <p:cxnSp>
        <p:nvCxnSpPr>
          <p:cNvPr id="25" name="Connecteur droit avec flèche 24"/>
          <p:cNvCxnSpPr>
            <a:stCxn id="24" idx="2"/>
          </p:cNvCxnSpPr>
          <p:nvPr/>
        </p:nvCxnSpPr>
        <p:spPr>
          <a:xfrm flipH="1">
            <a:off x="4029161" y="2208233"/>
            <a:ext cx="24266" cy="1683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contenu 4"/>
          <p:cNvSpPr>
            <a:spLocks noGrp="1"/>
          </p:cNvSpPr>
          <p:nvPr>
            <p:ph sz="half" idx="4294967295"/>
          </p:nvPr>
        </p:nvSpPr>
        <p:spPr>
          <a:xfrm>
            <a:off x="8051462" y="1878319"/>
            <a:ext cx="2061280" cy="3772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245" b="1" dirty="0">
                <a:solidFill>
                  <a:srgbClr val="F39200"/>
                </a:solidFill>
              </a:rPr>
              <a:t>Cryomodule </a:t>
            </a:r>
            <a:r>
              <a:rPr lang="fr-FR" sz="1245" b="1" dirty="0" err="1">
                <a:solidFill>
                  <a:srgbClr val="F39200"/>
                </a:solidFill>
              </a:rPr>
              <a:t>assembly</a:t>
            </a:r>
            <a:endParaRPr lang="fr-FR" sz="1245" b="1" dirty="0">
              <a:solidFill>
                <a:srgbClr val="F39200"/>
              </a:solidFill>
            </a:endParaRPr>
          </a:p>
        </p:txBody>
      </p:sp>
      <p:cxnSp>
        <p:nvCxnSpPr>
          <p:cNvPr id="27" name="Connecteur droit avec flèche 26"/>
          <p:cNvCxnSpPr>
            <a:stCxn id="26" idx="2"/>
          </p:cNvCxnSpPr>
          <p:nvPr/>
        </p:nvCxnSpPr>
        <p:spPr>
          <a:xfrm flipH="1">
            <a:off x="9072443" y="2255548"/>
            <a:ext cx="9659" cy="1646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199202" y="4919501"/>
            <a:ext cx="3422766" cy="45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1188" b="1" dirty="0">
                <a:solidFill>
                  <a:srgbClr val="FF0000"/>
                </a:solidFill>
                <a:latin typeface="Calibri" panose="020F0502020204030204"/>
                <a:cs typeface="Arial" charset="0"/>
              </a:rPr>
              <a:t>Last 5cell </a:t>
            </a:r>
            <a:r>
              <a:rPr lang="fr-FR" sz="1188" b="1" dirty="0" err="1">
                <a:solidFill>
                  <a:srgbClr val="FF0000"/>
                </a:solidFill>
                <a:latin typeface="Calibri" panose="020F0502020204030204"/>
                <a:cs typeface="Arial" charset="0"/>
              </a:rPr>
              <a:t>cavity</a:t>
            </a:r>
            <a:endParaRPr lang="fr-FR" sz="1188" b="1" dirty="0">
              <a:solidFill>
                <a:srgbClr val="FF0000"/>
              </a:solidFill>
              <a:latin typeface="Calibri" panose="020F0502020204030204"/>
              <a:cs typeface="Arial" charset="0"/>
            </a:endParaRPr>
          </a:p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1188" dirty="0" err="1">
                <a:solidFill>
                  <a:srgbClr val="FF0000"/>
                </a:solidFill>
                <a:latin typeface="Calibri" panose="020F0502020204030204"/>
                <a:cs typeface="Arial" charset="0"/>
              </a:rPr>
              <a:t>Tested</a:t>
            </a:r>
            <a:endParaRPr lang="fr-FR" sz="1188" dirty="0">
              <a:solidFill>
                <a:srgbClr val="FF0000"/>
              </a:solidFill>
              <a:latin typeface="Calibri" panose="020F0502020204030204"/>
              <a:cs typeface="Arial" charset="0"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7966756" y="4300577"/>
            <a:ext cx="0" cy="394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du contenu 4"/>
          <p:cNvSpPr>
            <a:spLocks noGrp="1"/>
          </p:cNvSpPr>
          <p:nvPr>
            <p:ph sz="half" idx="4294967295"/>
          </p:nvPr>
        </p:nvSpPr>
        <p:spPr>
          <a:xfrm>
            <a:off x="8442721" y="2969570"/>
            <a:ext cx="2061280" cy="564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245" b="1" dirty="0">
                <a:solidFill>
                  <a:srgbClr val="F39200"/>
                </a:solidFill>
              </a:rPr>
              <a:t>Cryomodule test</a:t>
            </a:r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9472895" y="3338978"/>
            <a:ext cx="0" cy="582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3040270" y="3931706"/>
            <a:ext cx="0" cy="3689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contenu 4"/>
          <p:cNvSpPr>
            <a:spLocks noGrp="1"/>
          </p:cNvSpPr>
          <p:nvPr>
            <p:ph sz="half" idx="4294967295"/>
          </p:nvPr>
        </p:nvSpPr>
        <p:spPr>
          <a:xfrm>
            <a:off x="6020638" y="2836014"/>
            <a:ext cx="1444372" cy="5724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245" b="1" dirty="0">
                <a:solidFill>
                  <a:schemeClr val="tx1"/>
                </a:solidFill>
              </a:rPr>
              <a:t>Power </a:t>
            </a:r>
            <a:r>
              <a:rPr lang="fr-FR" sz="1245" b="1" dirty="0" err="1">
                <a:solidFill>
                  <a:schemeClr val="tx1"/>
                </a:solidFill>
              </a:rPr>
              <a:t>couplers</a:t>
            </a:r>
            <a:r>
              <a:rPr lang="fr-FR" sz="1245" b="1" dirty="0">
                <a:solidFill>
                  <a:schemeClr val="tx1"/>
                </a:solidFill>
              </a:rPr>
              <a:t> </a:t>
            </a:r>
            <a:r>
              <a:rPr lang="fr-FR" sz="1245" b="1" dirty="0" err="1">
                <a:solidFill>
                  <a:schemeClr val="tx1"/>
                </a:solidFill>
              </a:rPr>
              <a:t>conditioning</a:t>
            </a:r>
            <a:endParaRPr lang="fr-FR" sz="1245" b="1" dirty="0">
              <a:solidFill>
                <a:schemeClr val="tx1"/>
              </a:solidFill>
            </a:endParaRPr>
          </a:p>
        </p:txBody>
      </p:sp>
      <p:cxnSp>
        <p:nvCxnSpPr>
          <p:cNvPr id="34" name="Connecteur droit avec flèche 33"/>
          <p:cNvCxnSpPr>
            <a:stCxn id="33" idx="2"/>
          </p:cNvCxnSpPr>
          <p:nvPr/>
        </p:nvCxnSpPr>
        <p:spPr>
          <a:xfrm>
            <a:off x="6742824" y="3408503"/>
            <a:ext cx="9131" cy="506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contenu 4"/>
          <p:cNvSpPr>
            <a:spLocks noGrp="1"/>
          </p:cNvSpPr>
          <p:nvPr>
            <p:ph sz="half" idx="4294967295"/>
          </p:nvPr>
        </p:nvSpPr>
        <p:spPr>
          <a:xfrm>
            <a:off x="4493243" y="2902945"/>
            <a:ext cx="1355925" cy="71432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245" b="1" dirty="0">
                <a:solidFill>
                  <a:schemeClr val="tx1"/>
                </a:solidFill>
              </a:rPr>
              <a:t>Power </a:t>
            </a:r>
            <a:r>
              <a:rPr lang="fr-FR" sz="1245" b="1" dirty="0" err="1">
                <a:solidFill>
                  <a:schemeClr val="tx1"/>
                </a:solidFill>
              </a:rPr>
              <a:t>Couplers</a:t>
            </a:r>
            <a:r>
              <a:rPr lang="fr-FR" sz="1245" b="1" dirty="0">
                <a:solidFill>
                  <a:schemeClr val="tx1"/>
                </a:solidFill>
              </a:rPr>
              <a:t> fabrication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FR" sz="1245" b="1" dirty="0">
              <a:solidFill>
                <a:schemeClr val="tx1"/>
              </a:solidFill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H="1">
            <a:off x="5568118" y="3422249"/>
            <a:ext cx="2905" cy="491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>
            <a:stCxn id="54" idx="0"/>
            <a:endCxn id="48" idx="2"/>
          </p:cNvCxnSpPr>
          <p:nvPr/>
        </p:nvCxnSpPr>
        <p:spPr>
          <a:xfrm flipV="1">
            <a:off x="2843326" y="4244207"/>
            <a:ext cx="504346" cy="1085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 37">
            <a:extLst>
              <a:ext uri="{FF2B5EF4-FFF2-40B4-BE49-F238E27FC236}">
                <a16:creationId xmlns:a16="http://schemas.microsoft.com/office/drawing/2014/main" id="{ADEDE24B-A544-4964-9A3D-632B638CD7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499" y="1466580"/>
            <a:ext cx="507206" cy="41384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CE338D71-F233-4A08-AA02-6BC1F9712D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3956" y="2507363"/>
            <a:ext cx="498808" cy="498808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9AC75166-B88F-42B9-87FF-A468FA0BF5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712" y="4623563"/>
            <a:ext cx="894009" cy="404092"/>
          </a:xfrm>
          <a:prstGeom prst="rect">
            <a:avLst/>
          </a:prstGeom>
        </p:spPr>
      </p:pic>
      <p:pic>
        <p:nvPicPr>
          <p:cNvPr id="41" name="Picture 2" descr="Fichier:Logo CERN.jpg">
            <a:extLst>
              <a:ext uri="{FF2B5EF4-FFF2-40B4-BE49-F238E27FC236}">
                <a16:creationId xmlns:a16="http://schemas.microsoft.com/office/drawing/2014/main" id="{4E0A8048-B2E7-43B7-A03E-FA497F38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927" y="2453332"/>
            <a:ext cx="344374" cy="35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ichier:Logo CERN.jpg">
            <a:extLst>
              <a:ext uri="{FF2B5EF4-FFF2-40B4-BE49-F238E27FC236}">
                <a16:creationId xmlns:a16="http://schemas.microsoft.com/office/drawing/2014/main" id="{4E0A8048-B2E7-43B7-A03E-FA497F38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183" y="2552503"/>
            <a:ext cx="344374" cy="35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8721F8B0-DD32-453C-92C2-46D9FA8248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9703" y="1056085"/>
            <a:ext cx="503181" cy="352332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8721F8B0-DD32-453C-92C2-46D9FA8248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693" y="1039671"/>
            <a:ext cx="503181" cy="352332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8721F8B0-DD32-453C-92C2-46D9FA8248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117" y="5982752"/>
            <a:ext cx="503181" cy="352332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78" y="2474866"/>
            <a:ext cx="468989" cy="308678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B0E84737-30F5-79AC-809E-6E6711EDA783}"/>
              </a:ext>
            </a:extLst>
          </p:cNvPr>
          <p:cNvSpPr txBox="1"/>
          <p:nvPr/>
        </p:nvSpPr>
        <p:spPr>
          <a:xfrm>
            <a:off x="7197301" y="5809062"/>
            <a:ext cx="414336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Critical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path</a:t>
            </a:r>
            <a:endParaRPr lang="fr-FR" sz="16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23383" indent="-323383" defTabSz="113723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Ordering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cavities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this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summer</a:t>
            </a:r>
            <a:endParaRPr lang="fr-FR" sz="16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23383" indent="-323383" defTabSz="113723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Last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cavity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to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be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tested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by mid-2027</a:t>
            </a:r>
          </a:p>
        </p:txBody>
      </p:sp>
      <p:sp>
        <p:nvSpPr>
          <p:cNvPr id="48" name="Étoile à 5 branches 47"/>
          <p:cNvSpPr/>
          <p:nvPr/>
        </p:nvSpPr>
        <p:spPr>
          <a:xfrm>
            <a:off x="3301338" y="4012255"/>
            <a:ext cx="242607" cy="231953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endParaRPr lang="fr-FR" sz="203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Espace réservé du contenu 4"/>
          <p:cNvSpPr>
            <a:spLocks noGrp="1"/>
          </p:cNvSpPr>
          <p:nvPr>
            <p:ph sz="half" idx="4294967295"/>
          </p:nvPr>
        </p:nvSpPr>
        <p:spPr>
          <a:xfrm>
            <a:off x="5138830" y="1528132"/>
            <a:ext cx="1355925" cy="71432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245" b="1" dirty="0">
                <a:solidFill>
                  <a:schemeClr val="tx1"/>
                </a:solidFill>
              </a:rPr>
              <a:t>HOM </a:t>
            </a:r>
            <a:r>
              <a:rPr lang="fr-FR" sz="1245" b="1" dirty="0" err="1">
                <a:solidFill>
                  <a:schemeClr val="tx1"/>
                </a:solidFill>
              </a:rPr>
              <a:t>Couplers</a:t>
            </a:r>
            <a:r>
              <a:rPr lang="fr-FR" sz="1245" b="1" dirty="0">
                <a:solidFill>
                  <a:schemeClr val="tx1"/>
                </a:solidFill>
              </a:rPr>
              <a:t> fabrication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FR" sz="1245" b="1" dirty="0">
              <a:solidFill>
                <a:schemeClr val="tx1"/>
              </a:solidFill>
            </a:endParaRPr>
          </a:p>
        </p:txBody>
      </p:sp>
      <p:cxnSp>
        <p:nvCxnSpPr>
          <p:cNvPr id="50" name="Connecteur droit avec flèche 49"/>
          <p:cNvCxnSpPr/>
          <p:nvPr/>
        </p:nvCxnSpPr>
        <p:spPr>
          <a:xfrm>
            <a:off x="5725629" y="2123508"/>
            <a:ext cx="16081" cy="179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2" descr="Fichier:Logo CERN.jpg">
            <a:extLst>
              <a:ext uri="{FF2B5EF4-FFF2-40B4-BE49-F238E27FC236}">
                <a16:creationId xmlns:a16="http://schemas.microsoft.com/office/drawing/2014/main" id="{4E0A8048-B2E7-43B7-A03E-FA497F38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771" y="1177691"/>
            <a:ext cx="344374" cy="35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Espace réservé du contenu 4"/>
          <p:cNvSpPr>
            <a:spLocks noGrp="1"/>
          </p:cNvSpPr>
          <p:nvPr>
            <p:ph sz="half" idx="4294967295"/>
          </p:nvPr>
        </p:nvSpPr>
        <p:spPr>
          <a:xfrm>
            <a:off x="2591244" y="2577521"/>
            <a:ext cx="1355925" cy="71432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245" b="1" dirty="0">
                <a:solidFill>
                  <a:srgbClr val="00B050"/>
                </a:solidFill>
              </a:rPr>
              <a:t>HOM and Power </a:t>
            </a:r>
            <a:r>
              <a:rPr lang="fr-FR" sz="1245" b="1" dirty="0" err="1">
                <a:solidFill>
                  <a:srgbClr val="00B050"/>
                </a:solidFill>
              </a:rPr>
              <a:t>Couplers</a:t>
            </a:r>
            <a:r>
              <a:rPr lang="fr-FR" sz="1245" b="1" dirty="0">
                <a:solidFill>
                  <a:srgbClr val="00B050"/>
                </a:solidFill>
              </a:rPr>
              <a:t> designs </a:t>
            </a:r>
            <a:r>
              <a:rPr lang="fr-FR" sz="1245" b="1" dirty="0" err="1">
                <a:solidFill>
                  <a:srgbClr val="00B050"/>
                </a:solidFill>
              </a:rPr>
              <a:t>finished</a:t>
            </a:r>
            <a:endParaRPr lang="fr-FR" sz="1245" b="1" dirty="0">
              <a:solidFill>
                <a:srgbClr val="00B05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FR" sz="1245" b="1" dirty="0">
              <a:solidFill>
                <a:srgbClr val="00B050"/>
              </a:solidFill>
            </a:endParaRP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8721F8B0-DD32-453C-92C2-46D9FA8248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0647" y="2305727"/>
            <a:ext cx="503181" cy="352332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1906139" y="5329646"/>
            <a:ext cx="1874372" cy="640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1188" b="1" dirty="0">
                <a:solidFill>
                  <a:srgbClr val="FF0000"/>
                </a:solidFill>
                <a:latin typeface="Calibri" panose="020F0502020204030204"/>
                <a:cs typeface="Arial" charset="0"/>
              </a:rPr>
              <a:t>5 </a:t>
            </a:r>
            <a:r>
              <a:rPr lang="fr-FR" sz="1188" b="1" dirty="0" err="1">
                <a:solidFill>
                  <a:srgbClr val="FF0000"/>
                </a:solidFill>
                <a:latin typeface="Calibri" panose="020F0502020204030204"/>
                <a:cs typeface="Arial" charset="0"/>
              </a:rPr>
              <a:t>cell</a:t>
            </a:r>
            <a:r>
              <a:rPr lang="fr-FR" sz="1188" b="1" dirty="0">
                <a:solidFill>
                  <a:srgbClr val="FF0000"/>
                </a:solidFill>
                <a:latin typeface="Calibri" panose="020F0502020204030204"/>
                <a:cs typeface="Arial" charset="0"/>
              </a:rPr>
              <a:t> </a:t>
            </a:r>
            <a:r>
              <a:rPr lang="fr-FR" sz="1188" b="1" dirty="0" err="1">
                <a:solidFill>
                  <a:srgbClr val="FF0000"/>
                </a:solidFill>
                <a:latin typeface="Calibri" panose="020F0502020204030204"/>
                <a:cs typeface="Arial" charset="0"/>
              </a:rPr>
              <a:t>cavities</a:t>
            </a:r>
            <a:r>
              <a:rPr lang="fr-FR" sz="1188" b="1" dirty="0">
                <a:solidFill>
                  <a:srgbClr val="FF0000"/>
                </a:solidFill>
                <a:latin typeface="Calibri" panose="020F0502020204030204"/>
                <a:cs typeface="Arial" charset="0"/>
              </a:rPr>
              <a:t> fabrication</a:t>
            </a:r>
          </a:p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1188" dirty="0">
                <a:solidFill>
                  <a:srgbClr val="FF0000"/>
                </a:solidFill>
                <a:latin typeface="Calibri" panose="020F0502020204030204"/>
                <a:cs typeface="Arial" charset="0"/>
              </a:rPr>
              <a:t>2</a:t>
            </a:r>
            <a:r>
              <a:rPr lang="fr-FR" sz="1188" baseline="30000" dirty="0">
                <a:solidFill>
                  <a:srgbClr val="FF0000"/>
                </a:solidFill>
                <a:latin typeface="Calibri" panose="020F0502020204030204"/>
                <a:cs typeface="Arial" charset="0"/>
              </a:rPr>
              <a:t>nd</a:t>
            </a:r>
            <a:r>
              <a:rPr lang="fr-FR" sz="1188" dirty="0">
                <a:solidFill>
                  <a:srgbClr val="FF0000"/>
                </a:solidFill>
                <a:latin typeface="Calibri" panose="020F0502020204030204"/>
                <a:cs typeface="Arial" charset="0"/>
              </a:rPr>
              <a:t> call for tender publication</a:t>
            </a:r>
          </a:p>
        </p:txBody>
      </p:sp>
      <p:cxnSp>
        <p:nvCxnSpPr>
          <p:cNvPr id="55" name="Connecteur droit avec flèche 54"/>
          <p:cNvCxnSpPr/>
          <p:nvPr/>
        </p:nvCxnSpPr>
        <p:spPr>
          <a:xfrm flipH="1">
            <a:off x="3023523" y="3321242"/>
            <a:ext cx="293237" cy="583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Imag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79" y="2315904"/>
            <a:ext cx="468989" cy="3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6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120272" y="315684"/>
            <a:ext cx="867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 smtClean="0">
                <a:solidFill>
                  <a:srgbClr val="002060"/>
                </a:solidFill>
              </a:rPr>
              <a:t>WP</a:t>
            </a:r>
            <a:r>
              <a:rPr lang="fr-FR" sz="2400" b="1" dirty="0" smtClean="0">
                <a:solidFill>
                  <a:srgbClr val="002060"/>
                </a:solidFill>
              </a:rPr>
              <a:t>6 – </a:t>
            </a:r>
            <a:r>
              <a:rPr lang="fr-FR" sz="2400" b="1" dirty="0" err="1" smtClean="0">
                <a:solidFill>
                  <a:srgbClr val="002060"/>
                </a:solidFill>
              </a:rPr>
              <a:t>task</a:t>
            </a:r>
            <a:r>
              <a:rPr lang="fr-FR" sz="2400" b="1" dirty="0" smtClean="0">
                <a:solidFill>
                  <a:srgbClr val="002060"/>
                </a:solidFill>
              </a:rPr>
              <a:t> 6.1 Coordination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2</a:t>
            </a:fld>
            <a:endParaRPr lang="en-BE"/>
          </a:p>
        </p:txBody>
      </p:sp>
      <p:sp>
        <p:nvSpPr>
          <p:cNvPr id="10" name="Rectangle 9"/>
          <p:cNvSpPr/>
          <p:nvPr/>
        </p:nvSpPr>
        <p:spPr>
          <a:xfrm>
            <a:off x="0" y="1360282"/>
            <a:ext cx="1193262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i="1" dirty="0" err="1">
                <a:sym typeface="Wingdings" panose="05000000000000000000" pitchFamily="2" charset="2"/>
              </a:rPr>
              <a:t>Technical</a:t>
            </a:r>
            <a:r>
              <a:rPr lang="fr-FR" b="1" i="1" dirty="0">
                <a:sym typeface="Wingdings" panose="05000000000000000000" pitchFamily="2" charset="2"/>
              </a:rPr>
              <a:t> </a:t>
            </a:r>
            <a:r>
              <a:rPr lang="fr-FR" b="1" i="1" dirty="0" err="1">
                <a:sym typeface="Wingdings" panose="05000000000000000000" pitchFamily="2" charset="2"/>
              </a:rPr>
              <a:t>Review</a:t>
            </a:r>
            <a:r>
              <a:rPr lang="fr-FR" b="1" i="1" dirty="0">
                <a:sym typeface="Wingdings" panose="05000000000000000000" pitchFamily="2" charset="2"/>
              </a:rPr>
              <a:t> on cryomodule adaptation: </a:t>
            </a:r>
            <a:r>
              <a:rPr lang="fr-FR" b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done</a:t>
            </a:r>
            <a:r>
              <a:rPr lang="fr-FR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! No issues.</a:t>
            </a:r>
            <a:endParaRPr lang="fr-FR" b="1" i="1" dirty="0" smtClean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b="1" i="1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fr-FR" b="1" i="1" dirty="0" smtClean="0">
                <a:sym typeface="Wingdings" panose="05000000000000000000" pitchFamily="2" charset="2"/>
              </a:rPr>
              <a:t>Post-doc </a:t>
            </a:r>
            <a:r>
              <a:rPr lang="fr-FR" b="1" i="1" dirty="0">
                <a:sym typeface="Wingdings" panose="05000000000000000000" pitchFamily="2" charset="2"/>
              </a:rPr>
              <a:t>position @ INFN in </a:t>
            </a:r>
            <a:r>
              <a:rPr lang="fr-FR" b="1" i="1" dirty="0" smtClean="0">
                <a:sym typeface="Wingdings" panose="05000000000000000000" pitchFamily="2" charset="2"/>
              </a:rPr>
              <a:t>WP4: </a:t>
            </a:r>
            <a:r>
              <a:rPr lang="fr-FR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agreement </a:t>
            </a:r>
            <a:r>
              <a:rPr lang="fr-FR" b="1" dirty="0" err="1">
                <a:solidFill>
                  <a:srgbClr val="00B050"/>
                </a:solidFill>
                <a:sym typeface="Wingdings" panose="05000000000000000000" pitchFamily="2" charset="2"/>
              </a:rPr>
              <a:t>with</a:t>
            </a:r>
            <a:r>
              <a:rPr lang="fr-FR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fr-FR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Dario (INFN)</a:t>
            </a:r>
            <a:r>
              <a:rPr lang="fr-FR" dirty="0" smtClean="0">
                <a:sym typeface="Wingdings" panose="05000000000000000000" pitchFamily="2" charset="2"/>
              </a:rPr>
              <a:t>. Funds </a:t>
            </a:r>
            <a:r>
              <a:rPr lang="fr-FR" dirty="0" err="1" smtClean="0">
                <a:sym typeface="Wingdings" panose="05000000000000000000" pitchFamily="2" charset="2"/>
              </a:rPr>
              <a:t>transfer</a:t>
            </a:r>
            <a:r>
              <a:rPr lang="fr-FR" dirty="0" smtClean="0">
                <a:sym typeface="Wingdings" panose="05000000000000000000" pitchFamily="2" charset="2"/>
              </a:rPr>
              <a:t> to IJCLAB </a:t>
            </a:r>
            <a:r>
              <a:rPr lang="fr-FR" dirty="0" err="1" smtClean="0">
                <a:sym typeface="Wingdings" panose="05000000000000000000" pitchFamily="2" charset="2"/>
              </a:rPr>
              <a:t>under</a:t>
            </a:r>
            <a:r>
              <a:rPr lang="fr-FR" dirty="0" smtClean="0">
                <a:sym typeface="Wingdings" panose="05000000000000000000" pitchFamily="2" charset="2"/>
              </a:rPr>
              <a:t> progress. EU </a:t>
            </a:r>
            <a:r>
              <a:rPr lang="fr-FR" dirty="0" err="1" smtClean="0">
                <a:sym typeface="Wingdings" panose="05000000000000000000" pitchFamily="2" charset="2"/>
              </a:rPr>
              <a:t>will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be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updated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through</a:t>
            </a:r>
            <a:r>
              <a:rPr lang="fr-FR" dirty="0" smtClean="0">
                <a:sym typeface="Wingdings" panose="05000000000000000000" pitchFamily="2" charset="2"/>
              </a:rPr>
              <a:t> the </a:t>
            </a:r>
            <a:r>
              <a:rPr lang="fr-FR" dirty="0" err="1" smtClean="0">
                <a:sym typeface="Wingdings" panose="05000000000000000000" pitchFamily="2" charset="2"/>
              </a:rPr>
              <a:t>amendment</a:t>
            </a:r>
            <a:r>
              <a:rPr lang="fr-FR" dirty="0" smtClean="0">
                <a:sym typeface="Wingdings" panose="05000000000000000000" pitchFamily="2" charset="2"/>
              </a:rPr>
              <a:t> process. Topics to the </a:t>
            </a:r>
            <a:r>
              <a:rPr lang="fr-FR" dirty="0" err="1" smtClean="0">
                <a:sym typeface="Wingdings" panose="05000000000000000000" pitchFamily="2" charset="2"/>
              </a:rPr>
              <a:t>studied</a:t>
            </a:r>
            <a:r>
              <a:rPr lang="fr-FR" dirty="0" smtClean="0">
                <a:sym typeface="Wingdings" panose="05000000000000000000" pitchFamily="2" charset="2"/>
              </a:rPr>
              <a:t> (to </a:t>
            </a:r>
            <a:r>
              <a:rPr lang="fr-FR" dirty="0" err="1" smtClean="0">
                <a:sym typeface="Wingdings" panose="05000000000000000000" pitchFamily="2" charset="2"/>
              </a:rPr>
              <a:t>be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discussed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and </a:t>
            </a:r>
            <a:r>
              <a:rPr lang="fr-FR" dirty="0" err="1" smtClean="0">
                <a:sym typeface="Wingdings" panose="05000000000000000000" pitchFamily="2" charset="2"/>
              </a:rPr>
              <a:t>approved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with</a:t>
            </a:r>
            <a:r>
              <a:rPr lang="fr-FR" dirty="0" smtClean="0">
                <a:sym typeface="Wingdings" panose="05000000000000000000" pitchFamily="2" charset="2"/>
              </a:rPr>
              <a:t> WP4). </a:t>
            </a:r>
            <a:r>
              <a:rPr lang="fr-FR" dirty="0" err="1" smtClean="0">
                <a:sym typeface="Wingdings" panose="05000000000000000000" pitchFamily="2" charset="2"/>
              </a:rPr>
              <a:t>Several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possibilities</a:t>
            </a:r>
            <a:r>
              <a:rPr lang="fr-FR" dirty="0" smtClean="0">
                <a:sym typeface="Wingdings" panose="05000000000000000000" pitchFamily="2" charset="2"/>
              </a:rPr>
              <a:t>: the cold (+ warm?) </a:t>
            </a:r>
            <a:r>
              <a:rPr lang="fr-FR" dirty="0" err="1" smtClean="0">
                <a:sym typeface="Wingdings" panose="05000000000000000000" pitchFamily="2" charset="2"/>
              </a:rPr>
              <a:t>absorbers</a:t>
            </a:r>
            <a:r>
              <a:rPr lang="fr-FR" dirty="0" smtClean="0">
                <a:sym typeface="Wingdings" panose="05000000000000000000" pitchFamily="2" charset="2"/>
              </a:rPr>
              <a:t>, HOM </a:t>
            </a:r>
            <a:r>
              <a:rPr lang="fr-FR" dirty="0" err="1" smtClean="0">
                <a:sym typeface="Wingdings" panose="05000000000000000000" pitchFamily="2" charset="2"/>
              </a:rPr>
              <a:t>couplers</a:t>
            </a:r>
            <a:r>
              <a:rPr lang="fr-FR" dirty="0" smtClean="0">
                <a:sym typeface="Wingdings" panose="05000000000000000000" pitchFamily="2" charset="2"/>
              </a:rPr>
              <a:t> (fabrication?, tests at warm &amp; cold?...).</a:t>
            </a:r>
            <a:endParaRPr lang="fr-FR" b="1" i="1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fr-FR" b="1" i="1" dirty="0" smtClean="0">
                <a:sym typeface="Wingdings" panose="05000000000000000000" pitchFamily="2" charset="2"/>
              </a:rPr>
              <a:t>PhD </a:t>
            </a:r>
            <a:r>
              <a:rPr lang="fr-FR" b="1" i="1" dirty="0" err="1" smtClean="0">
                <a:sym typeface="Wingdings" panose="05000000000000000000" pitchFamily="2" charset="2"/>
              </a:rPr>
              <a:t>Thesis</a:t>
            </a:r>
            <a:r>
              <a:rPr lang="fr-FR" b="1" i="1" dirty="0" smtClean="0">
                <a:sym typeface="Wingdings" panose="05000000000000000000" pitchFamily="2" charset="2"/>
              </a:rPr>
              <a:t> on </a:t>
            </a:r>
            <a:r>
              <a:rPr lang="fr-FR" b="1" i="1" dirty="0" err="1" smtClean="0">
                <a:sym typeface="Wingdings" panose="05000000000000000000" pitchFamily="2" charset="2"/>
              </a:rPr>
              <a:t>cryogenic</a:t>
            </a:r>
            <a:r>
              <a:rPr lang="fr-FR" b="1" i="1" dirty="0" smtClean="0">
                <a:sym typeface="Wingdings" panose="05000000000000000000" pitchFamily="2" charset="2"/>
              </a:rPr>
              <a:t> </a:t>
            </a:r>
            <a:r>
              <a:rPr lang="fr-FR" b="1" i="1" dirty="0" err="1" smtClean="0">
                <a:sym typeface="Wingdings" panose="05000000000000000000" pitchFamily="2" charset="2"/>
              </a:rPr>
              <a:t>absorbers</a:t>
            </a:r>
            <a:r>
              <a:rPr lang="fr-FR" b="1" i="1" dirty="0" smtClean="0">
                <a:sym typeface="Wingdings" panose="05000000000000000000" pitchFamily="2" charset="2"/>
              </a:rPr>
              <a:t> </a:t>
            </a:r>
            <a:r>
              <a:rPr lang="fr-FR" b="1" i="1" dirty="0" err="1" smtClean="0">
                <a:sym typeface="Wingdings" panose="05000000000000000000" pitchFamily="2" charset="2"/>
              </a:rPr>
              <a:t>financed</a:t>
            </a:r>
            <a:r>
              <a:rPr lang="fr-FR" b="1" i="1" dirty="0" smtClean="0">
                <a:sym typeface="Wingdings" panose="05000000000000000000" pitchFamily="2" charset="2"/>
              </a:rPr>
              <a:t> by ACS </a:t>
            </a:r>
            <a:r>
              <a:rPr lang="fr-FR" b="1" i="1" dirty="0" err="1" smtClean="0">
                <a:sym typeface="Wingdings" panose="05000000000000000000" pitchFamily="2" charset="2"/>
              </a:rPr>
              <a:t>company</a:t>
            </a:r>
            <a:r>
              <a:rPr lang="fr-FR" b="1" i="1" dirty="0" smtClean="0">
                <a:sym typeface="Wingdings" panose="05000000000000000000" pitchFamily="2" charset="2"/>
              </a:rPr>
              <a:t>: </a:t>
            </a:r>
            <a:r>
              <a:rPr lang="fr-FR" dirty="0" smtClean="0">
                <a:sym typeface="Wingdings" panose="05000000000000000000" pitchFamily="2" charset="2"/>
              </a:rPr>
              <a:t>candidate </a:t>
            </a:r>
            <a:r>
              <a:rPr lang="fr-FR" dirty="0" err="1" smtClean="0">
                <a:sym typeface="Wingdings" panose="05000000000000000000" pitchFamily="2" charset="2"/>
              </a:rPr>
              <a:t>selected</a:t>
            </a:r>
            <a:r>
              <a:rPr lang="fr-FR" dirty="0" smtClean="0">
                <a:sym typeface="Wingdings" panose="05000000000000000000" pitchFamily="2" charset="2"/>
              </a:rPr>
              <a:t>! </a:t>
            </a:r>
            <a:r>
              <a:rPr lang="fr-FR" dirty="0" err="1" smtClean="0">
                <a:sym typeface="Wingdings" panose="05000000000000000000" pitchFamily="2" charset="2"/>
              </a:rPr>
              <a:t>Thesis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will</a:t>
            </a:r>
            <a:r>
              <a:rPr lang="fr-FR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start</a:t>
            </a:r>
            <a:r>
              <a:rPr lang="fr-FR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October</a:t>
            </a:r>
            <a:r>
              <a:rPr lang="fr-FR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1st.</a:t>
            </a:r>
          </a:p>
          <a:p>
            <a:pPr marL="285750" indent="-285750">
              <a:buFontTx/>
              <a:buChar char="-"/>
            </a:pPr>
            <a:endParaRPr lang="fr-FR" b="1" i="1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en-US" b="1" i="1" dirty="0">
                <a:sym typeface="Wingdings" panose="05000000000000000000" pitchFamily="2" charset="2"/>
              </a:rPr>
              <a:t>Integration of Advisory Board recommendations - WP work plans to be </a:t>
            </a:r>
            <a:r>
              <a:rPr lang="en-US" b="1" i="1" dirty="0" smtClean="0">
                <a:sym typeface="Wingdings" panose="05000000000000000000" pitchFamily="2" charset="2"/>
              </a:rPr>
              <a:t>detailed. </a:t>
            </a:r>
            <a:r>
              <a:rPr lang="en-US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(Almost) nothing </a:t>
            </a:r>
            <a:r>
              <a:rPr lang="en-US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done...my apologies. </a:t>
            </a:r>
            <a:r>
              <a:rPr lang="en-US" b="1" dirty="0" smtClean="0">
                <a:sym typeface="Wingdings" panose="05000000000000000000" pitchFamily="2" charset="2"/>
              </a:rPr>
              <a:t>First draft : end of July</a:t>
            </a:r>
            <a:endParaRPr lang="en-US" b="1" i="1" dirty="0" smtClean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589973"/>
              </p:ext>
            </p:extLst>
          </p:nvPr>
        </p:nvGraphicFramePr>
        <p:xfrm>
          <a:off x="708510" y="4821320"/>
          <a:ext cx="10515601" cy="1900155"/>
        </p:xfrm>
        <a:graphic>
          <a:graphicData uri="http://schemas.openxmlformats.org/drawingml/2006/table">
            <a:tbl>
              <a:tblPr/>
              <a:tblGrid>
                <a:gridCol w="162304">
                  <a:extLst>
                    <a:ext uri="{9D8B030D-6E8A-4147-A177-3AD203B41FA5}">
                      <a16:colId xmlns:a16="http://schemas.microsoft.com/office/drawing/2014/main" val="367286967"/>
                    </a:ext>
                  </a:extLst>
                </a:gridCol>
                <a:gridCol w="250575">
                  <a:extLst>
                    <a:ext uri="{9D8B030D-6E8A-4147-A177-3AD203B41FA5}">
                      <a16:colId xmlns:a16="http://schemas.microsoft.com/office/drawing/2014/main" val="2791786272"/>
                    </a:ext>
                  </a:extLst>
                </a:gridCol>
                <a:gridCol w="398642">
                  <a:extLst>
                    <a:ext uri="{9D8B030D-6E8A-4147-A177-3AD203B41FA5}">
                      <a16:colId xmlns:a16="http://schemas.microsoft.com/office/drawing/2014/main" val="2961256952"/>
                    </a:ext>
                  </a:extLst>
                </a:gridCol>
                <a:gridCol w="284744">
                  <a:extLst>
                    <a:ext uri="{9D8B030D-6E8A-4147-A177-3AD203B41FA5}">
                      <a16:colId xmlns:a16="http://schemas.microsoft.com/office/drawing/2014/main" val="1374491968"/>
                    </a:ext>
                  </a:extLst>
                </a:gridCol>
                <a:gridCol w="264812">
                  <a:extLst>
                    <a:ext uri="{9D8B030D-6E8A-4147-A177-3AD203B41FA5}">
                      <a16:colId xmlns:a16="http://schemas.microsoft.com/office/drawing/2014/main" val="2078003052"/>
                    </a:ext>
                  </a:extLst>
                </a:gridCol>
                <a:gridCol w="230643">
                  <a:extLst>
                    <a:ext uri="{9D8B030D-6E8A-4147-A177-3AD203B41FA5}">
                      <a16:colId xmlns:a16="http://schemas.microsoft.com/office/drawing/2014/main" val="2497748198"/>
                    </a:ext>
                  </a:extLst>
                </a:gridCol>
                <a:gridCol w="410032">
                  <a:extLst>
                    <a:ext uri="{9D8B030D-6E8A-4147-A177-3AD203B41FA5}">
                      <a16:colId xmlns:a16="http://schemas.microsoft.com/office/drawing/2014/main" val="1461820284"/>
                    </a:ext>
                  </a:extLst>
                </a:gridCol>
                <a:gridCol w="2178293">
                  <a:extLst>
                    <a:ext uri="{9D8B030D-6E8A-4147-A177-3AD203B41FA5}">
                      <a16:colId xmlns:a16="http://schemas.microsoft.com/office/drawing/2014/main" val="2010142383"/>
                    </a:ext>
                  </a:extLst>
                </a:gridCol>
                <a:gridCol w="2403240">
                  <a:extLst>
                    <a:ext uri="{9D8B030D-6E8A-4147-A177-3AD203B41FA5}">
                      <a16:colId xmlns:a16="http://schemas.microsoft.com/office/drawing/2014/main" val="1713001660"/>
                    </a:ext>
                  </a:extLst>
                </a:gridCol>
                <a:gridCol w="93965">
                  <a:extLst>
                    <a:ext uri="{9D8B030D-6E8A-4147-A177-3AD203B41FA5}">
                      <a16:colId xmlns:a16="http://schemas.microsoft.com/office/drawing/2014/main" val="2139919020"/>
                    </a:ext>
                  </a:extLst>
                </a:gridCol>
                <a:gridCol w="694776">
                  <a:extLst>
                    <a:ext uri="{9D8B030D-6E8A-4147-A177-3AD203B41FA5}">
                      <a16:colId xmlns:a16="http://schemas.microsoft.com/office/drawing/2014/main" val="1523462389"/>
                    </a:ext>
                  </a:extLst>
                </a:gridCol>
                <a:gridCol w="3143575">
                  <a:extLst>
                    <a:ext uri="{9D8B030D-6E8A-4147-A177-3AD203B41FA5}">
                      <a16:colId xmlns:a16="http://schemas.microsoft.com/office/drawing/2014/main" val="4272626560"/>
                    </a:ext>
                  </a:extLst>
                </a:gridCol>
              </a:tblGrid>
              <a:tr h="29938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Timeline in project months (M)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M/D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#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Related WP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Related task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653159"/>
                  </a:ext>
                </a:extLst>
              </a:tr>
              <a:tr h="153970"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9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9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877523"/>
                  </a:ext>
                </a:extLst>
              </a:tr>
              <a:tr h="1454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 Adapt the existing ESS cryomodule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Configure ESS CM to host optimized HOM and FPC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 dirty="0" smtClean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  <a:endParaRPr lang="fr-FR" sz="900" b="1" i="0" u="none" strike="noStrike" dirty="0">
                        <a:solidFill>
                          <a:srgbClr val="A9D08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infra to be prepped &amp; </a:t>
                      </a:r>
                      <a:r>
                        <a:rPr lang="en-US" sz="9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available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125906"/>
                  </a:ext>
                </a:extLst>
              </a:tr>
              <a:tr h="1454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 Coordination of integration in existing CM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analysis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780321"/>
                  </a:ext>
                </a:extLst>
              </a:tr>
              <a:tr h="2737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 Retrofitting FE-FRT into existing CM HL-LHC oriented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Concept. design of a combined FE-FRT-HOM coupler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 dirty="0" smtClean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  <a:endParaRPr lang="fr-FR" sz="900" b="1" i="0" u="none" strike="noStrike" dirty="0">
                        <a:solidFill>
                          <a:srgbClr val="A9D08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{{ Interconnexion }} w/ WP1 Task 1.2-1.4: impact WP1 -&gt; WP6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000776"/>
                  </a:ext>
                </a:extLst>
              </a:tr>
              <a:tr h="153970"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900" b="1" i="0" u="none" strike="noStrike">
                        <a:solidFill>
                          <a:srgbClr val="8497B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204148"/>
                  </a:ext>
                </a:extLst>
              </a:tr>
              <a:tr h="2737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 Fabrication &amp; validation of CM components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Validation of all SRF components for adapted CM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{{ Interconnexion }} w/ WP4 Task 4.2: impact WP4 -&gt; WP6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842461"/>
                  </a:ext>
                </a:extLst>
              </a:tr>
              <a:tr h="153970"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693383"/>
                  </a:ext>
                </a:extLst>
              </a:tr>
              <a:tr h="1454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 Assembly &amp; test of adapted cryomodule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Assembly of adapted CM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infra to be prepped &amp; </a:t>
                      </a:r>
                      <a:r>
                        <a:rPr lang="en-US" sz="9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available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942095"/>
                  </a:ext>
                </a:extLst>
              </a:tr>
              <a:tr h="1539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 Assembly &amp; test of adapted cryomodule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Report on test of adapted CM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{{ Interconnexion }} w/ WP4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4.3 &amp; 4.6: impact WP4 -&gt; WP6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913883"/>
                  </a:ext>
                </a:extLst>
              </a:tr>
            </a:tbl>
          </a:graphicData>
        </a:graphic>
      </p:graphicFrame>
      <p:pic>
        <p:nvPicPr>
          <p:cNvPr id="3" name="Imag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7" y="770954"/>
            <a:ext cx="1674460" cy="935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575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120272" y="315684"/>
            <a:ext cx="867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 smtClean="0">
                <a:solidFill>
                  <a:srgbClr val="002060"/>
                </a:solidFill>
              </a:rPr>
              <a:t>WP</a:t>
            </a:r>
            <a:r>
              <a:rPr lang="fr-FR" sz="2400" b="1" dirty="0" smtClean="0">
                <a:solidFill>
                  <a:srgbClr val="002060"/>
                </a:solidFill>
              </a:rPr>
              <a:t>6 – </a:t>
            </a:r>
            <a:r>
              <a:rPr lang="fr-FR" sz="2400" b="1" dirty="0" err="1" smtClean="0">
                <a:solidFill>
                  <a:srgbClr val="002060"/>
                </a:solidFill>
              </a:rPr>
              <a:t>task</a:t>
            </a:r>
            <a:r>
              <a:rPr lang="fr-FR" sz="2400" b="1" dirty="0" smtClean="0">
                <a:solidFill>
                  <a:srgbClr val="002060"/>
                </a:solidFill>
              </a:rPr>
              <a:t> 6.1 Coordination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3</a:t>
            </a:fld>
            <a:endParaRPr lang="en-BE"/>
          </a:p>
        </p:txBody>
      </p:sp>
      <p:sp>
        <p:nvSpPr>
          <p:cNvPr id="10" name="Rectangle 9"/>
          <p:cNvSpPr/>
          <p:nvPr/>
        </p:nvSpPr>
        <p:spPr>
          <a:xfrm>
            <a:off x="0" y="1044207"/>
            <a:ext cx="11932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i="1" dirty="0" smtClean="0">
                <a:sym typeface="Wingdings" panose="05000000000000000000" pitchFamily="2" charset="2"/>
              </a:rPr>
              <a:t>Integration </a:t>
            </a:r>
            <a:r>
              <a:rPr lang="en-US" b="1" i="1" dirty="0">
                <a:sym typeface="Wingdings" panose="05000000000000000000" pitchFamily="2" charset="2"/>
              </a:rPr>
              <a:t>of Advisory Board recommendations - WP work plans to be </a:t>
            </a:r>
            <a:r>
              <a:rPr lang="en-US" b="1" i="1" dirty="0" smtClean="0">
                <a:sym typeface="Wingdings" panose="05000000000000000000" pitchFamily="2" charset="2"/>
              </a:rPr>
              <a:t>detailed. 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842689"/>
              </p:ext>
            </p:extLst>
          </p:nvPr>
        </p:nvGraphicFramePr>
        <p:xfrm>
          <a:off x="369866" y="1578642"/>
          <a:ext cx="9180534" cy="5142833"/>
        </p:xfrm>
        <a:graphic>
          <a:graphicData uri="http://schemas.openxmlformats.org/drawingml/2006/table">
            <a:tbl>
              <a:tblPr/>
              <a:tblGrid>
                <a:gridCol w="236573">
                  <a:extLst>
                    <a:ext uri="{9D8B030D-6E8A-4147-A177-3AD203B41FA5}">
                      <a16:colId xmlns:a16="http://schemas.microsoft.com/office/drawing/2014/main" val="3016610031"/>
                    </a:ext>
                  </a:extLst>
                </a:gridCol>
                <a:gridCol w="162803">
                  <a:extLst>
                    <a:ext uri="{9D8B030D-6E8A-4147-A177-3AD203B41FA5}">
                      <a16:colId xmlns:a16="http://schemas.microsoft.com/office/drawing/2014/main" val="1287845700"/>
                    </a:ext>
                  </a:extLst>
                </a:gridCol>
                <a:gridCol w="358675">
                  <a:extLst>
                    <a:ext uri="{9D8B030D-6E8A-4147-A177-3AD203B41FA5}">
                      <a16:colId xmlns:a16="http://schemas.microsoft.com/office/drawing/2014/main" val="1725620312"/>
                    </a:ext>
                  </a:extLst>
                </a:gridCol>
                <a:gridCol w="1121809">
                  <a:extLst>
                    <a:ext uri="{9D8B030D-6E8A-4147-A177-3AD203B41FA5}">
                      <a16:colId xmlns:a16="http://schemas.microsoft.com/office/drawing/2014/main" val="2437922186"/>
                    </a:ext>
                  </a:extLst>
                </a:gridCol>
                <a:gridCol w="2818517">
                  <a:extLst>
                    <a:ext uri="{9D8B030D-6E8A-4147-A177-3AD203B41FA5}">
                      <a16:colId xmlns:a16="http://schemas.microsoft.com/office/drawing/2014/main" val="926031014"/>
                    </a:ext>
                  </a:extLst>
                </a:gridCol>
                <a:gridCol w="144996">
                  <a:extLst>
                    <a:ext uri="{9D8B030D-6E8A-4147-A177-3AD203B41FA5}">
                      <a16:colId xmlns:a16="http://schemas.microsoft.com/office/drawing/2014/main" val="299348245"/>
                    </a:ext>
                  </a:extLst>
                </a:gridCol>
                <a:gridCol w="236573">
                  <a:extLst>
                    <a:ext uri="{9D8B030D-6E8A-4147-A177-3AD203B41FA5}">
                      <a16:colId xmlns:a16="http://schemas.microsoft.com/office/drawing/2014/main" val="2586495584"/>
                    </a:ext>
                  </a:extLst>
                </a:gridCol>
                <a:gridCol w="356130">
                  <a:extLst>
                    <a:ext uri="{9D8B030D-6E8A-4147-A177-3AD203B41FA5}">
                      <a16:colId xmlns:a16="http://schemas.microsoft.com/office/drawing/2014/main" val="3525186344"/>
                    </a:ext>
                  </a:extLst>
                </a:gridCol>
                <a:gridCol w="254380">
                  <a:extLst>
                    <a:ext uri="{9D8B030D-6E8A-4147-A177-3AD203B41FA5}">
                      <a16:colId xmlns:a16="http://schemas.microsoft.com/office/drawing/2014/main" val="3915209358"/>
                    </a:ext>
                  </a:extLst>
                </a:gridCol>
                <a:gridCol w="91577">
                  <a:extLst>
                    <a:ext uri="{9D8B030D-6E8A-4147-A177-3AD203B41FA5}">
                      <a16:colId xmlns:a16="http://schemas.microsoft.com/office/drawing/2014/main" val="1530476349"/>
                    </a:ext>
                  </a:extLst>
                </a:gridCol>
                <a:gridCol w="691911">
                  <a:extLst>
                    <a:ext uri="{9D8B030D-6E8A-4147-A177-3AD203B41FA5}">
                      <a16:colId xmlns:a16="http://schemas.microsoft.com/office/drawing/2014/main" val="1501185545"/>
                    </a:ext>
                  </a:extLst>
                </a:gridCol>
                <a:gridCol w="2706590">
                  <a:extLst>
                    <a:ext uri="{9D8B030D-6E8A-4147-A177-3AD203B41FA5}">
                      <a16:colId xmlns:a16="http://schemas.microsoft.com/office/drawing/2014/main" val="2080633215"/>
                    </a:ext>
                  </a:extLst>
                </a:gridCol>
              </a:tblGrid>
              <a:tr h="1519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M/D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#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Related WP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Related task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Timeline in project months (M)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551686"/>
                  </a:ext>
                </a:extLst>
              </a:tr>
              <a:tr h="91176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599838"/>
                  </a:ext>
                </a:extLst>
              </a:tr>
              <a:tr h="1519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WP6 - Integration into accelerator (PERLE) &amp; collider Ris /CNRS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M15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A9D08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Last update timestamp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4336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6.1 Coordination of integration in existing CM /CNRS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A9D08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226373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WP Coordination /Guillaume Olry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throughout the project (timeline-wise)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298692"/>
                  </a:ext>
                </a:extLst>
              </a:tr>
              <a:tr h="1476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 dirty="0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Impact </a:t>
                      </a:r>
                      <a:r>
                        <a:rPr lang="fr-FR" sz="500" b="1" i="0" u="none" strike="noStrike" dirty="0" err="1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risk</a:t>
                      </a:r>
                      <a:r>
                        <a:rPr lang="fr-FR" sz="500" b="1" i="0" u="none" strike="noStrike" dirty="0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500" b="1" i="0" u="none" strike="noStrike" dirty="0" err="1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analysis</a:t>
                      </a:r>
                      <a:r>
                        <a:rPr lang="fr-FR" sz="500" b="1" i="0" u="none" strike="noStrike" dirty="0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 WP6 /Person </a:t>
                      </a:r>
                      <a:r>
                        <a:rPr lang="fr-FR" sz="500" b="1" i="0" u="none" strike="noStrike" dirty="0" err="1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resp</a:t>
                      </a:r>
                      <a:endParaRPr lang="fr-FR" sz="500" b="1" i="0" u="none" strike="noStrike" dirty="0">
                        <a:solidFill>
                          <a:srgbClr val="8497B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Y2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M24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580354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Subtask A name /Person </a:t>
                      </a:r>
                      <a:r>
                        <a:rPr lang="en-US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6326002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Subtask B name /Person resp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153869"/>
                  </a:ext>
                </a:extLst>
              </a:tr>
              <a:tr h="9117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Close out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56828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6.2 Retrofitting FE-FRT into existing CM HL-LHC oriented /UL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A9D08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{{ Interconnexion }} w/ WP1 Task 1.2-1.4: impact WP1 -&gt; WP6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176181"/>
                  </a:ext>
                </a:extLst>
              </a:tr>
              <a:tr h="1490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6.2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Concept. design of a combined FE-FRT-HOM coupler /Graeme Burt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M24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451512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Subtask A name /Person resp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404667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Subtask B name /Person resp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476330"/>
                  </a:ext>
                </a:extLst>
              </a:tr>
              <a:tr h="9117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Close out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587629"/>
                  </a:ext>
                </a:extLst>
              </a:tr>
              <a:tr h="1490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6.3 Adapt the existing ESS cryomodule /CNRS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8497B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47139"/>
                  </a:ext>
                </a:extLst>
              </a:tr>
              <a:tr h="1490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6.3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Configure ESS CM to host optimized HOM and FPC /Gilles Olivier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Y2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M18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i="0" u="none" strike="noStrike" dirty="0" smtClean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117686"/>
                  </a:ext>
                </a:extLst>
              </a:tr>
              <a:tr h="10537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</a:t>
                      </a:r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 couplers integration/</a:t>
                      </a:r>
                      <a:r>
                        <a:rPr lang="en-US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Sébastien</a:t>
                      </a:r>
                      <a:r>
                        <a:rPr lang="en-US" sz="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5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Blivet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i="0" u="none" strike="noStrike" dirty="0" smtClean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335822"/>
                  </a:ext>
                </a:extLst>
              </a:tr>
              <a:tr h="1117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</a:t>
                      </a:r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FPC integration/</a:t>
                      </a:r>
                      <a:r>
                        <a:rPr lang="en-US" sz="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5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Sébastien</a:t>
                      </a:r>
                      <a:r>
                        <a:rPr lang="en-US" sz="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5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Blivet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i="0" u="none" strike="noStrike" dirty="0" smtClean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06083"/>
                  </a:ext>
                </a:extLst>
              </a:tr>
              <a:tr h="91176"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Vacuum </a:t>
                      </a:r>
                      <a:r>
                        <a:rPr lang="fr-FR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  <a:r>
                        <a:rPr lang="fr-FR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adaptation/</a:t>
                      </a:r>
                      <a:r>
                        <a:rPr lang="fr-FR" sz="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Sébastien </a:t>
                      </a:r>
                      <a:r>
                        <a:rPr lang="fr-FR" sz="5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Blivet</a:t>
                      </a:r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8497B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689753"/>
                  </a:ext>
                </a:extLst>
              </a:tr>
              <a:tr h="91176"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</a:t>
                      </a:r>
                      <a:r>
                        <a:rPr lang="fr-FR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Magnetic</a:t>
                      </a:r>
                      <a:r>
                        <a:rPr lang="fr-FR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shield</a:t>
                      </a:r>
                      <a:r>
                        <a:rPr lang="fr-FR" sz="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design/ Patricia Duchesne</a:t>
                      </a:r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8497B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089512"/>
                  </a:ext>
                </a:extLst>
              </a:tr>
              <a:tr h="91176"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(* Beam </a:t>
                      </a:r>
                      <a:r>
                        <a:rPr lang="fr-FR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absorbers</a:t>
                      </a:r>
                      <a:r>
                        <a:rPr lang="fr-FR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out of </a:t>
                      </a:r>
                      <a:r>
                        <a:rPr lang="fr-FR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iSAS</a:t>
                      </a:r>
                      <a:r>
                        <a:rPr lang="fr-FR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scope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8497B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819400"/>
                  </a:ext>
                </a:extLst>
              </a:tr>
              <a:tr h="9117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Close out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140120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6.4 Fabrication &amp; validation of CM components /INFN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A9D08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{{ Interconnexion }} w/ WP4 </a:t>
                      </a:r>
                      <a:r>
                        <a:rPr lang="fr-FR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</a:t>
                      </a:r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4.2: impact WP4 -&gt; WP6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6989943"/>
                  </a:ext>
                </a:extLst>
              </a:tr>
              <a:tr h="1490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6.4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Validation of all SRF components for adapted CM /Dario Giove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Y3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M30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700744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Procurement of the Niobium material /Guillaume Olry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458161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Reception of delivery</a:t>
                      </a:r>
                    </a:p>
                  </a:txBody>
                  <a:tcPr marL="79923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780963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5-cell </a:t>
                      </a:r>
                      <a:r>
                        <a:rPr lang="fr-FR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cavities</a:t>
                      </a:r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procurement</a:t>
                      </a:r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/Akira Miyazaki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011551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Call for tenders #1</a:t>
                      </a:r>
                    </a:p>
                  </a:txBody>
                  <a:tcPr marL="79923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277255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Modification of specs  </a:t>
                      </a:r>
                    </a:p>
                  </a:txBody>
                  <a:tcPr marL="79923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358731"/>
                  </a:ext>
                </a:extLst>
              </a:tr>
              <a:tr h="10200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Call for tenders #2</a:t>
                      </a:r>
                    </a:p>
                  </a:txBody>
                  <a:tcPr marL="79923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26217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5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23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678772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23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610148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23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157486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23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214066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923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infra </a:t>
                      </a:r>
                      <a:r>
                        <a:rPr lang="fr-FR" sz="5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prepped</a:t>
                      </a:r>
                      <a:r>
                        <a:rPr lang="fr-FR" sz="5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344448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923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A9D08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infra </a:t>
                      </a:r>
                      <a:r>
                        <a:rPr lang="fr-FR" sz="500" b="0" i="1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available</a:t>
                      </a:r>
                      <a:endParaRPr lang="fr-FR" sz="500" b="0" i="1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055342"/>
                  </a:ext>
                </a:extLst>
              </a:tr>
              <a:tr h="9117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Close out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772903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6.5 Assembly &amp; test of adapted cryomodule /CEA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1" i="0" u="none" strike="noStrike">
                        <a:solidFill>
                          <a:srgbClr val="8497B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{{ Interconnexion }} w/ WP4 Task 4.3 &amp; 4.6: impact WP4 -&gt; WP6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765716"/>
                  </a:ext>
                </a:extLst>
              </a:tr>
              <a:tr h="1476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6.5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Assembly of adapted CM /Arnaud Madur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Y4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M39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855506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Subtask A name /Person resp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infra to be prepped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526272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Subtask B name /Person resp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1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infra to be available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777183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Close out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578302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WP6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6.5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Report on test of adapted CM /Nuno Elias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Y4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M46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946654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Subtask A name /Person resp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600619"/>
                  </a:ext>
                </a:extLst>
              </a:tr>
              <a:tr h="86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Subtask B name /Person resp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437394"/>
                  </a:ext>
                </a:extLst>
              </a:tr>
              <a:tr h="9117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Close out</a:t>
                      </a:r>
                    </a:p>
                  </a:txBody>
                  <a:tcPr marL="3996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1" i="0" u="none" strike="noStrike">
                          <a:solidFill>
                            <a:srgbClr val="8497B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39961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536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817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120272" y="315684"/>
            <a:ext cx="867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 smtClean="0">
                <a:solidFill>
                  <a:srgbClr val="002060"/>
                </a:solidFill>
              </a:rPr>
              <a:t>WP</a:t>
            </a:r>
            <a:r>
              <a:rPr lang="fr-FR" sz="2400" b="1" dirty="0" smtClean="0">
                <a:solidFill>
                  <a:srgbClr val="002060"/>
                </a:solidFill>
              </a:rPr>
              <a:t>6 – </a:t>
            </a:r>
            <a:r>
              <a:rPr lang="fr-FR" sz="2400" b="1" dirty="0" err="1" smtClean="0">
                <a:solidFill>
                  <a:srgbClr val="002060"/>
                </a:solidFill>
              </a:rPr>
              <a:t>task</a:t>
            </a:r>
            <a:r>
              <a:rPr lang="fr-FR" sz="2400" b="1" dirty="0" smtClean="0">
                <a:solidFill>
                  <a:srgbClr val="002060"/>
                </a:solidFill>
              </a:rPr>
              <a:t> 6.1 Coordination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4</a:t>
            </a:fld>
            <a:endParaRPr lang="en-BE"/>
          </a:p>
        </p:txBody>
      </p:sp>
      <p:sp>
        <p:nvSpPr>
          <p:cNvPr id="10" name="Rectangle 9"/>
          <p:cNvSpPr/>
          <p:nvPr/>
        </p:nvSpPr>
        <p:spPr>
          <a:xfrm>
            <a:off x="0" y="1170292"/>
            <a:ext cx="11932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i="1" dirty="0" smtClean="0">
                <a:sym typeface="Wingdings" panose="05000000000000000000" pitchFamily="2" charset="2"/>
              </a:rPr>
              <a:t>Implementation of the cryomodule into the PERLE building is progressing well.</a:t>
            </a:r>
            <a:endParaRPr lang="en-US" b="1" i="1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en-US" b="1" i="1" dirty="0" smtClean="0">
              <a:sym typeface="Wingdings" panose="05000000000000000000" pitchFamily="2" charset="2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470A93-78B0-41FF-AF55-CC4C551E6D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4" b="8904"/>
          <a:stretch/>
        </p:blipFill>
        <p:spPr>
          <a:xfrm>
            <a:off x="0" y="1838038"/>
            <a:ext cx="7431386" cy="43768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5C071E-1DC7-4434-9687-6762A5C14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9" t="1139" r="8157" b="20006"/>
          <a:stretch/>
        </p:blipFill>
        <p:spPr>
          <a:xfrm rot="10800000">
            <a:off x="7669272" y="2166430"/>
            <a:ext cx="4263350" cy="371402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054109" y="5933737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Top </a:t>
            </a:r>
            <a:r>
              <a:rPr lang="fr-FR" dirty="0" err="1" smtClean="0"/>
              <a:t>view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concrete</a:t>
            </a:r>
            <a:r>
              <a:rPr lang="fr-FR" dirty="0" smtClean="0"/>
              <a:t> roofs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827362" y="6364210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PERLE machine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64114" y="5527814"/>
            <a:ext cx="156324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Cryomodule</a:t>
            </a:r>
            <a:endParaRPr lang="fr-FR" dirty="0"/>
          </a:p>
        </p:txBody>
      </p:sp>
      <p:cxnSp>
        <p:nvCxnSpPr>
          <p:cNvPr id="13" name="Connecteur droit avec flèche 12"/>
          <p:cNvCxnSpPr>
            <a:stCxn id="12" idx="0"/>
          </p:cNvCxnSpPr>
          <p:nvPr/>
        </p:nvCxnSpPr>
        <p:spPr>
          <a:xfrm flipV="1">
            <a:off x="1045738" y="4165600"/>
            <a:ext cx="1466553" cy="136221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63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139126" y="261802"/>
            <a:ext cx="913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>
                <a:solidFill>
                  <a:srgbClr val="002060"/>
                </a:solidFill>
              </a:rPr>
              <a:t>WP</a:t>
            </a:r>
            <a:r>
              <a:rPr lang="fr-FR" sz="2400" b="1" dirty="0">
                <a:solidFill>
                  <a:srgbClr val="002060"/>
                </a:solidFill>
              </a:rPr>
              <a:t>6 – </a:t>
            </a:r>
            <a:r>
              <a:rPr lang="fr-FR" sz="2400" b="1" dirty="0" err="1">
                <a:solidFill>
                  <a:srgbClr val="002060"/>
                </a:solidFill>
              </a:rPr>
              <a:t>task</a:t>
            </a:r>
            <a:r>
              <a:rPr lang="fr-FR" sz="2400" b="1" dirty="0">
                <a:solidFill>
                  <a:srgbClr val="002060"/>
                </a:solidFill>
              </a:rPr>
              <a:t> 6.2 </a:t>
            </a:r>
            <a:r>
              <a:rPr lang="fr-FR" sz="2400" b="1" dirty="0" err="1">
                <a:solidFill>
                  <a:srgbClr val="002060"/>
                </a:solidFill>
              </a:rPr>
              <a:t>Retrofitting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err="1">
                <a:solidFill>
                  <a:srgbClr val="002060"/>
                </a:solidFill>
              </a:rPr>
              <a:t>FRTs</a:t>
            </a:r>
            <a:r>
              <a:rPr lang="en-BE" sz="2400" b="1" dirty="0" smtClean="0">
                <a:solidFill>
                  <a:srgbClr val="002060"/>
                </a:solidFill>
              </a:rPr>
              <a:t>: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5</a:t>
            </a:fld>
            <a:endParaRPr lang="en-BE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5F84323-17F1-884D-6FDE-73259D549291}"/>
              </a:ext>
            </a:extLst>
          </p:cNvPr>
          <p:cNvSpPr txBox="1"/>
          <p:nvPr/>
        </p:nvSpPr>
        <p:spPr>
          <a:xfrm>
            <a:off x="368836" y="1544359"/>
            <a:ext cx="11425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>
                <a:sym typeface="Wingdings" panose="05000000000000000000" pitchFamily="2" charset="2"/>
              </a:rPr>
              <a:t>Meeting to be planned with WP1 to have an update on this topic  Graeme will organize it.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Still to be done. </a:t>
            </a:r>
          </a:p>
          <a:p>
            <a:endParaRPr lang="en-GB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en-GB" b="1" dirty="0" smtClean="0">
                <a:sym typeface="Wingdings" panose="05000000000000000000" pitchFamily="2" charset="2"/>
              </a:rPr>
              <a:t>Proposal: </a:t>
            </a:r>
            <a:r>
              <a:rPr lang="en-US" b="1" dirty="0" smtClean="0">
                <a:sym typeface="Wingdings" panose="05000000000000000000" pitchFamily="2" charset="2"/>
              </a:rPr>
              <a:t>15 </a:t>
            </a:r>
            <a:r>
              <a:rPr lang="en-US" b="1" dirty="0">
                <a:sym typeface="Wingdings" panose="05000000000000000000" pitchFamily="2" charset="2"/>
              </a:rPr>
              <a:t>minutes dedicated to the subject at the next </a:t>
            </a:r>
            <a:r>
              <a:rPr lang="en-US" b="1" dirty="0" smtClean="0">
                <a:sym typeface="Wingdings" panose="05000000000000000000" pitchFamily="2" charset="2"/>
              </a:rPr>
              <a:t>meeting </a:t>
            </a:r>
            <a:r>
              <a:rPr lang="en-GB" b="1" dirty="0" smtClean="0">
                <a:sym typeface="Wingdings" panose="05000000000000000000" pitchFamily="2" charset="2"/>
              </a:rPr>
              <a:t>(Sept 3</a:t>
            </a:r>
            <a:r>
              <a:rPr lang="en-GB" b="1" baseline="30000" dirty="0" smtClean="0">
                <a:sym typeface="Wingdings" panose="05000000000000000000" pitchFamily="2" charset="2"/>
              </a:rPr>
              <a:t>rd</a:t>
            </a:r>
            <a:r>
              <a:rPr lang="en-GB" b="1" dirty="0" smtClean="0">
                <a:sym typeface="Wingdings" panose="05000000000000000000" pitchFamily="2" charset="2"/>
              </a:rPr>
              <a:t>)</a:t>
            </a:r>
            <a:endParaRPr lang="en-GB" b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en-GB" dirty="0" smtClean="0">
              <a:sym typeface="Wingdings" panose="05000000000000000000" pitchFamily="2" charset="2"/>
            </a:endParaRP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244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167406" y="327790"/>
            <a:ext cx="9024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 smtClean="0">
                <a:solidFill>
                  <a:srgbClr val="002060"/>
                </a:solidFill>
              </a:rPr>
              <a:t>WP</a:t>
            </a:r>
            <a:r>
              <a:rPr lang="fr-FR" sz="2400" b="1" dirty="0" smtClean="0">
                <a:solidFill>
                  <a:srgbClr val="002060"/>
                </a:solidFill>
              </a:rPr>
              <a:t>6 – </a:t>
            </a:r>
            <a:r>
              <a:rPr lang="fr-FR" sz="2400" b="1" dirty="0" err="1" smtClean="0">
                <a:solidFill>
                  <a:srgbClr val="002060"/>
                </a:solidFill>
              </a:rPr>
              <a:t>task</a:t>
            </a:r>
            <a:r>
              <a:rPr lang="fr-FR" sz="2400" b="1" dirty="0" smtClean="0">
                <a:solidFill>
                  <a:srgbClr val="002060"/>
                </a:solidFill>
              </a:rPr>
              <a:t> 6.3 </a:t>
            </a:r>
            <a:r>
              <a:rPr lang="en-US" sz="2400" b="1" dirty="0">
                <a:solidFill>
                  <a:srgbClr val="002060"/>
                </a:solidFill>
              </a:rPr>
              <a:t>Adapt the existing ESS </a:t>
            </a:r>
            <a:r>
              <a:rPr lang="en-US" sz="2400" b="1" dirty="0" smtClean="0">
                <a:solidFill>
                  <a:srgbClr val="002060"/>
                </a:solidFill>
              </a:rPr>
              <a:t>cryomodule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6</a:t>
            </a:fld>
            <a:endParaRPr lang="en-BE" dirty="0"/>
          </a:p>
        </p:txBody>
      </p:sp>
      <p:sp>
        <p:nvSpPr>
          <p:cNvPr id="3" name="Rectangle 2"/>
          <p:cNvSpPr/>
          <p:nvPr/>
        </p:nvSpPr>
        <p:spPr>
          <a:xfrm>
            <a:off x="163286" y="1330250"/>
            <a:ext cx="118868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</a:rPr>
              <a:t>RF </a:t>
            </a:r>
            <a:r>
              <a:rPr lang="fr-FR" sz="2000" b="1" dirty="0" err="1" smtClean="0">
                <a:solidFill>
                  <a:schemeClr val="bg1">
                    <a:lumMod val="50000"/>
                  </a:schemeClr>
                </a:solidFill>
              </a:rPr>
              <a:t>couplers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drived</a:t>
            </a:r>
            <a:r>
              <a:rPr lang="fr-FR" sz="2000" b="1" dirty="0" smtClean="0"/>
              <a:t> by the WP4): </a:t>
            </a:r>
            <a:r>
              <a:rPr lang="fr-FR" sz="2000" dirty="0" smtClean="0">
                <a:solidFill>
                  <a:srgbClr val="00B050"/>
                </a:solidFill>
              </a:rPr>
              <a:t>in </a:t>
            </a:r>
            <a:r>
              <a:rPr lang="fr-FR" sz="2000" dirty="0">
                <a:solidFill>
                  <a:srgbClr val="00B050"/>
                </a:solidFill>
              </a:rPr>
              <a:t>progress.</a:t>
            </a:r>
            <a:endParaRPr lang="en-US" sz="2000" dirty="0">
              <a:solidFill>
                <a:srgbClr val="00B050"/>
              </a:solidFill>
            </a:endParaRPr>
          </a:p>
          <a:p>
            <a:endParaRPr lang="fr-FR" sz="2000" b="1" dirty="0" smtClean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(WP4)Design </a:t>
            </a:r>
            <a:r>
              <a:rPr lang="fr-FR" dirty="0" err="1" smtClean="0">
                <a:sym typeface="Wingdings" panose="05000000000000000000" pitchFamily="2" charset="2"/>
              </a:rPr>
              <a:t>completed</a:t>
            </a:r>
            <a:endParaRPr lang="fr-FR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olidFill>
                  <a:srgbClr val="00B050"/>
                </a:solidFill>
                <a:sym typeface="Wingdings" panose="05000000000000000000" pitchFamily="2" charset="2"/>
              </a:rPr>
              <a:t>(WP6)</a:t>
            </a:r>
            <a:r>
              <a:rPr lang="fr-FR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Integration</a:t>
            </a:r>
            <a:r>
              <a:rPr lang="fr-FR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into</a:t>
            </a:r>
            <a:r>
              <a:rPr lang="fr-FR" dirty="0" smtClean="0">
                <a:solidFill>
                  <a:srgbClr val="00B050"/>
                </a:solidFill>
                <a:sym typeface="Wingdings" panose="05000000000000000000" pitchFamily="2" charset="2"/>
              </a:rPr>
              <a:t> the cryomodule : </a:t>
            </a:r>
            <a:r>
              <a:rPr lang="fr-FR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done</a:t>
            </a:r>
            <a:r>
              <a:rPr lang="fr-FR" dirty="0" smtClean="0">
                <a:solidFill>
                  <a:srgbClr val="00B050"/>
                </a:solidFill>
                <a:sym typeface="Wingdings" panose="05000000000000000000" pitchFamily="2" charset="2"/>
              </a:rPr>
              <a:t>.</a:t>
            </a:r>
            <a:endParaRPr lang="fr-FR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(WP4)Fabrication </a:t>
            </a:r>
            <a:r>
              <a:rPr lang="fr-FR" dirty="0" err="1" smtClean="0">
                <a:sym typeface="Wingdings" panose="05000000000000000000" pitchFamily="2" charset="2"/>
              </a:rPr>
              <a:t>study</a:t>
            </a:r>
            <a:r>
              <a:rPr lang="fr-FR" dirty="0" smtClean="0">
                <a:sym typeface="Wingdings" panose="05000000000000000000" pitchFamily="2" charset="2"/>
              </a:rPr>
              <a:t>: on-</a:t>
            </a:r>
            <a:r>
              <a:rPr lang="fr-FR" dirty="0" err="1" smtClean="0">
                <a:sym typeface="Wingdings" panose="05000000000000000000" pitchFamily="2" charset="2"/>
              </a:rPr>
              <a:t>going</a:t>
            </a:r>
            <a:r>
              <a:rPr lang="fr-FR" dirty="0" smtClean="0">
                <a:sym typeface="Wingdings" panose="05000000000000000000" pitchFamily="2" charset="2"/>
              </a:rPr>
              <a:t> at CERN.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5F84323-17F1-884D-6FDE-73259D549291}"/>
              </a:ext>
            </a:extLst>
          </p:cNvPr>
          <p:cNvSpPr txBox="1"/>
          <p:nvPr/>
        </p:nvSpPr>
        <p:spPr>
          <a:xfrm>
            <a:off x="177917" y="3492809"/>
            <a:ext cx="722298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Magnetic shielding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P.Duchesne</a:t>
            </a:r>
            <a:r>
              <a:rPr lang="fr-FR" sz="2000" b="1" dirty="0" smtClean="0"/>
              <a:t>):</a:t>
            </a:r>
            <a:r>
              <a:rPr lang="fr-FR" sz="2000" dirty="0" smtClean="0">
                <a:solidFill>
                  <a:srgbClr val="00B050"/>
                </a:solidFill>
              </a:rPr>
              <a:t> in </a:t>
            </a:r>
            <a:r>
              <a:rPr lang="fr-FR" sz="2000" dirty="0">
                <a:solidFill>
                  <a:srgbClr val="00B050"/>
                </a:solidFill>
              </a:rPr>
              <a:t>progress.</a:t>
            </a:r>
            <a:endParaRPr lang="en-US" sz="2000" dirty="0">
              <a:solidFill>
                <a:srgbClr val="00B050"/>
              </a:solidFill>
            </a:endParaRPr>
          </a:p>
          <a:p>
            <a:endParaRPr lang="fr-FR" sz="20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Technical</a:t>
            </a:r>
            <a:r>
              <a:rPr lang="fr-FR" dirty="0" smtClean="0">
                <a:solidFill>
                  <a:srgbClr val="00B050"/>
                </a:solidFill>
                <a:sym typeface="Wingdings" panose="05000000000000000000" pitchFamily="2" charset="2"/>
              </a:rPr>
              <a:t> meeting: 17 </a:t>
            </a:r>
            <a:r>
              <a:rPr lang="fr-FR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june</a:t>
            </a:r>
            <a:r>
              <a:rPr lang="fr-FR" dirty="0" smtClean="0">
                <a:solidFill>
                  <a:srgbClr val="00B050"/>
                </a:solidFill>
                <a:sym typeface="Wingdings" panose="05000000000000000000" pitchFamily="2" charset="2"/>
              </a:rPr>
              <a:t>. No issue. </a:t>
            </a:r>
            <a:r>
              <a:rPr lang="fr-FR" dirty="0" err="1" smtClean="0">
                <a:sym typeface="Wingdings" panose="05000000000000000000" pitchFamily="2" charset="2"/>
              </a:rPr>
              <a:t>Leadtime</a:t>
            </a:r>
            <a:r>
              <a:rPr lang="fr-FR" dirty="0" smtClean="0">
                <a:sym typeface="Wingdings" panose="05000000000000000000" pitchFamily="2" charset="2"/>
              </a:rPr>
              <a:t> production </a:t>
            </a:r>
            <a:r>
              <a:rPr lang="fr-FR" dirty="0" err="1" smtClean="0">
                <a:sym typeface="Wingdings" panose="05000000000000000000" pitchFamily="2" charset="2"/>
              </a:rPr>
              <a:t>is</a:t>
            </a:r>
            <a:r>
              <a:rPr lang="fr-FR" dirty="0" smtClean="0">
                <a:sym typeface="Wingdings" panose="05000000000000000000" pitchFamily="2" charset="2"/>
              </a:rPr>
              <a:t> about 12 </a:t>
            </a:r>
            <a:r>
              <a:rPr lang="fr-FR" dirty="0" err="1" smtClean="0">
                <a:sym typeface="Wingdings" panose="05000000000000000000" pitchFamily="2" charset="2"/>
              </a:rPr>
              <a:t>weeks</a:t>
            </a:r>
            <a:r>
              <a:rPr lang="fr-FR" dirty="0" smtClean="0">
                <a:sym typeface="Wingdings" panose="05000000000000000000" pitchFamily="2" charset="2"/>
              </a:rPr>
              <a:t> maximum.</a:t>
            </a:r>
          </a:p>
          <a:p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First </a:t>
            </a:r>
            <a:r>
              <a:rPr lang="fr-FR" dirty="0" err="1" smtClean="0">
                <a:sym typeface="Wingdings" panose="05000000000000000000" pitchFamily="2" charset="2"/>
              </a:rPr>
              <a:t>quotations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received</a:t>
            </a:r>
            <a:r>
              <a:rPr lang="fr-FR" dirty="0" smtClean="0">
                <a:sym typeface="Wingdings" panose="05000000000000000000" pitchFamily="2" charset="2"/>
              </a:rPr>
              <a:t>. Mu-</a:t>
            </a:r>
            <a:r>
              <a:rPr lang="fr-FR" dirty="0" err="1" smtClean="0">
                <a:sym typeface="Wingdings" panose="05000000000000000000" pitchFamily="2" charset="2"/>
              </a:rPr>
              <a:t>metal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shield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is</a:t>
            </a:r>
            <a:r>
              <a:rPr lang="fr-FR" dirty="0" smtClean="0">
                <a:sym typeface="Wingdings" panose="05000000000000000000" pitchFamily="2" charset="2"/>
              </a:rPr>
              <a:t> the </a:t>
            </a:r>
            <a:r>
              <a:rPr lang="fr-FR" dirty="0" err="1" smtClean="0">
                <a:sym typeface="Wingdings" panose="05000000000000000000" pitchFamily="2" charset="2"/>
              </a:rPr>
              <a:t>cost</a:t>
            </a:r>
            <a:r>
              <a:rPr lang="fr-FR" dirty="0" smtClean="0">
                <a:sym typeface="Wingdings" panose="05000000000000000000" pitchFamily="2" charset="2"/>
              </a:rPr>
              <a:t> driver  x2 the </a:t>
            </a:r>
            <a:r>
              <a:rPr lang="fr-FR" dirty="0" err="1" smtClean="0">
                <a:sym typeface="Wingdings" panose="05000000000000000000" pitchFamily="2" charset="2"/>
              </a:rPr>
              <a:t>cost</a:t>
            </a:r>
            <a:r>
              <a:rPr lang="fr-FR" dirty="0" smtClean="0">
                <a:sym typeface="Wingdings" panose="05000000000000000000" pitchFamily="2" charset="2"/>
              </a:rPr>
              <a:t> of the 4 cold </a:t>
            </a:r>
            <a:r>
              <a:rPr lang="fr-FR" dirty="0" err="1" smtClean="0">
                <a:sym typeface="Wingdings" panose="05000000000000000000" pitchFamily="2" charset="2"/>
              </a:rPr>
              <a:t>magnetic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shields</a:t>
            </a:r>
            <a:r>
              <a:rPr lang="fr-FR" dirty="0" smtClean="0">
                <a:sym typeface="Wingdings" panose="05000000000000000000" pitchFamily="2" charset="2"/>
              </a:rPr>
              <a:t>. Total </a:t>
            </a:r>
            <a:r>
              <a:rPr lang="fr-FR" dirty="0" err="1" smtClean="0">
                <a:sym typeface="Wingdings" panose="05000000000000000000" pitchFamily="2" charset="2"/>
              </a:rPr>
              <a:t>cost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estimate</a:t>
            </a:r>
            <a:r>
              <a:rPr lang="fr-FR" dirty="0" smtClean="0">
                <a:sym typeface="Wingdings" panose="05000000000000000000" pitchFamily="2" charset="2"/>
              </a:rPr>
              <a:t> ~130k€</a:t>
            </a:r>
          </a:p>
          <a:p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err="1" smtClean="0">
                <a:sym typeface="Wingdings" panose="05000000000000000000" pitchFamily="2" charset="2"/>
              </a:rPr>
              <a:t>Purchase</a:t>
            </a:r>
            <a:r>
              <a:rPr lang="fr-FR" dirty="0" smtClean="0">
                <a:sym typeface="Wingdings" panose="05000000000000000000" pitchFamily="2" charset="2"/>
              </a:rPr>
              <a:t> of the </a:t>
            </a:r>
            <a:r>
              <a:rPr lang="fr-FR" dirty="0" err="1" smtClean="0">
                <a:sym typeface="Wingdings" panose="05000000000000000000" pitchFamily="2" charset="2"/>
              </a:rPr>
              <a:t>raw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material</a:t>
            </a:r>
            <a:r>
              <a:rPr lang="fr-FR" dirty="0" smtClean="0">
                <a:sym typeface="Wingdings" panose="05000000000000000000" pitchFamily="2" charset="2"/>
              </a:rPr>
              <a:t> first by end of 2025?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10187" r="15000" b="9814"/>
          <a:stretch/>
        </p:blipFill>
        <p:spPr>
          <a:xfrm>
            <a:off x="7400241" y="3818629"/>
            <a:ext cx="4368800" cy="25980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5867" r="18788" b="11156"/>
          <a:stretch/>
        </p:blipFill>
        <p:spPr>
          <a:xfrm>
            <a:off x="10558681" y="5494658"/>
            <a:ext cx="1590237" cy="122681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58622"/>
            <a:ext cx="1951772" cy="3069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542" y="913800"/>
            <a:ext cx="1691631" cy="264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167407" y="327790"/>
            <a:ext cx="880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 smtClean="0">
                <a:solidFill>
                  <a:srgbClr val="002060"/>
                </a:solidFill>
              </a:rPr>
              <a:t>WP</a:t>
            </a:r>
            <a:r>
              <a:rPr lang="fr-FR" sz="2400" b="1" dirty="0" smtClean="0">
                <a:solidFill>
                  <a:srgbClr val="002060"/>
                </a:solidFill>
              </a:rPr>
              <a:t>6 </a:t>
            </a:r>
            <a:r>
              <a:rPr lang="fr-FR" sz="2400" b="1" dirty="0">
                <a:solidFill>
                  <a:srgbClr val="002060"/>
                </a:solidFill>
              </a:rPr>
              <a:t>– </a:t>
            </a:r>
            <a:r>
              <a:rPr lang="en-US" sz="2400" b="1" dirty="0">
                <a:solidFill>
                  <a:srgbClr val="002060"/>
                </a:solidFill>
              </a:rPr>
              <a:t>Task 6.4: Fabrication and validation of cryomodule </a:t>
            </a:r>
            <a:r>
              <a:rPr lang="en-US" sz="2400" b="1" dirty="0" smtClean="0">
                <a:solidFill>
                  <a:srgbClr val="002060"/>
                </a:solidFill>
              </a:rPr>
              <a:t>components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95F84323-17F1-884D-6FDE-73259D549291}"/>
              </a:ext>
            </a:extLst>
          </p:cNvPr>
          <p:cNvSpPr txBox="1"/>
          <p:nvPr/>
        </p:nvSpPr>
        <p:spPr>
          <a:xfrm>
            <a:off x="249011" y="1306296"/>
            <a:ext cx="1194298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bg2">
                    <a:lumMod val="50000"/>
                  </a:schemeClr>
                </a:solidFill>
              </a:rPr>
              <a:t>Cavities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G.Olry</a:t>
            </a:r>
            <a:r>
              <a:rPr lang="fr-FR" sz="2000" b="1" dirty="0" smtClean="0"/>
              <a:t>)</a:t>
            </a:r>
          </a:p>
          <a:p>
            <a:endParaRPr lang="fr-FR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dirty="0" smtClean="0"/>
              <a:t>Niobium material</a:t>
            </a:r>
            <a:r>
              <a:rPr lang="en-US" b="1" dirty="0"/>
              <a:t> (</a:t>
            </a:r>
            <a:r>
              <a:rPr lang="en-US" b="1" dirty="0" err="1" smtClean="0"/>
              <a:t>A.Miyazaki</a:t>
            </a:r>
            <a:r>
              <a:rPr lang="en-US" b="1" dirty="0"/>
              <a:t>)</a:t>
            </a:r>
            <a:r>
              <a:rPr lang="en-US" dirty="0"/>
              <a:t>: </a:t>
            </a:r>
            <a:r>
              <a:rPr lang="fr-FR" dirty="0" err="1">
                <a:solidFill>
                  <a:srgbClr val="00B050"/>
                </a:solidFill>
              </a:rPr>
              <a:t>d</a:t>
            </a:r>
            <a:r>
              <a:rPr lang="fr-FR" dirty="0" err="1" smtClean="0">
                <a:solidFill>
                  <a:srgbClr val="00B050"/>
                </a:solidFill>
              </a:rPr>
              <a:t>elivered</a:t>
            </a:r>
            <a:r>
              <a:rPr lang="fr-FR" dirty="0" smtClean="0">
                <a:solidFill>
                  <a:srgbClr val="00B050"/>
                </a:solidFill>
              </a:rPr>
              <a:t> (</a:t>
            </a:r>
            <a:r>
              <a:rPr lang="fr-FR" dirty="0" err="1" smtClean="0">
                <a:solidFill>
                  <a:srgbClr val="00B050"/>
                </a:solidFill>
              </a:rPr>
              <a:t>June</a:t>
            </a:r>
            <a:r>
              <a:rPr lang="fr-FR" dirty="0" smtClean="0">
                <a:solidFill>
                  <a:srgbClr val="00B050"/>
                </a:solidFill>
              </a:rPr>
              <a:t> 12th)</a:t>
            </a:r>
            <a:endParaRPr lang="en-US" dirty="0" smtClean="0"/>
          </a:p>
          <a:p>
            <a:r>
              <a:rPr lang="en-US" dirty="0" smtClean="0"/>
              <a:t>Everything is ok.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dirty="0" smtClean="0"/>
              <a:t>Cavities fabrication (</a:t>
            </a:r>
            <a:r>
              <a:rPr lang="en-US" b="1" dirty="0" err="1" smtClean="0"/>
              <a:t>G.Olry</a:t>
            </a:r>
            <a:r>
              <a:rPr lang="en-US" b="1" dirty="0" smtClean="0"/>
              <a:t>)</a:t>
            </a:r>
            <a:r>
              <a:rPr lang="en-US" dirty="0" smtClean="0"/>
              <a:t>: </a:t>
            </a:r>
            <a:r>
              <a:rPr lang="fr-FR" dirty="0" smtClean="0">
                <a:solidFill>
                  <a:srgbClr val="FF0000"/>
                </a:solidFill>
              </a:rPr>
              <a:t>on the </a:t>
            </a:r>
            <a:r>
              <a:rPr lang="fr-FR" dirty="0" err="1" smtClean="0">
                <a:solidFill>
                  <a:srgbClr val="FF0000"/>
                </a:solidFill>
              </a:rPr>
              <a:t>critical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path</a:t>
            </a:r>
            <a:r>
              <a:rPr lang="fr-FR" dirty="0" smtClean="0">
                <a:solidFill>
                  <a:srgbClr val="FF0000"/>
                </a:solidFill>
              </a:rPr>
              <a:t>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Call for tender: cancelled.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Call for tender: New technical specifications </a:t>
            </a:r>
            <a:r>
              <a:rPr lang="en-US" dirty="0" smtClean="0">
                <a:sym typeface="Wingdings" panose="05000000000000000000" pitchFamily="2" charset="2"/>
              </a:rPr>
              <a:t>validated. Documentation sent to purchase </a:t>
            </a:r>
            <a:r>
              <a:rPr lang="en-US" dirty="0" err="1" smtClean="0">
                <a:sym typeface="Wingdings" panose="05000000000000000000" pitchFamily="2" charset="2"/>
              </a:rPr>
              <a:t>dpt</a:t>
            </a:r>
            <a:r>
              <a:rPr lang="en-US" dirty="0" smtClean="0">
                <a:sym typeface="Wingdings" panose="05000000000000000000" pitchFamily="2" charset="2"/>
              </a:rPr>
              <a:t> and is being reviewed for weeks. Publication before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end of </a:t>
            </a:r>
            <a:r>
              <a:rPr lang="en-US" dirty="0" smtClean="0">
                <a:sym typeface="Wingdings" panose="05000000000000000000" pitchFamily="2" charset="2"/>
              </a:rPr>
              <a:t>July still possible? 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New baseline for preparation: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EP to be done at CEA </a:t>
            </a:r>
            <a:r>
              <a:rPr lang="en-US" dirty="0" err="1" smtClean="0">
                <a:sym typeface="Wingdings" panose="05000000000000000000" pitchFamily="2" charset="2"/>
              </a:rPr>
              <a:t>Saclay</a:t>
            </a:r>
            <a:r>
              <a:rPr lang="en-US" dirty="0" smtClean="0">
                <a:sym typeface="Wingdings" panose="05000000000000000000" pitchFamily="2" charset="2"/>
              </a:rPr>
              <a:t> (1</a:t>
            </a:r>
            <a:r>
              <a:rPr lang="en-US" baseline="30000" dirty="0" smtClean="0">
                <a:sym typeface="Wingdings" panose="05000000000000000000" pitchFamily="2" charset="2"/>
              </a:rPr>
              <a:t>st</a:t>
            </a:r>
            <a:r>
              <a:rPr lang="en-US" dirty="0" smtClean="0">
                <a:sym typeface="Wingdings" panose="05000000000000000000" pitchFamily="2" charset="2"/>
              </a:rPr>
              <a:t> try with ESS proto cavity)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HT + Mid-T bake at IJCLAB</a:t>
            </a:r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7</a:t>
            </a:fld>
            <a:endParaRPr lang="en-BE"/>
          </a:p>
        </p:txBody>
      </p:sp>
      <p:sp>
        <p:nvSpPr>
          <p:cNvPr id="3" name="Rectangle 2"/>
          <p:cNvSpPr/>
          <p:nvPr/>
        </p:nvSpPr>
        <p:spPr>
          <a:xfrm>
            <a:off x="249011" y="5231706"/>
            <a:ext cx="103543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Cavities </a:t>
            </a:r>
            <a:r>
              <a:rPr lang="en-US" b="1" dirty="0"/>
              <a:t>testing (INFN)</a:t>
            </a:r>
            <a:r>
              <a:rPr lang="en-US" dirty="0"/>
              <a:t>: </a:t>
            </a:r>
            <a:r>
              <a:rPr lang="fr-FR" dirty="0" smtClean="0">
                <a:solidFill>
                  <a:srgbClr val="00B050"/>
                </a:solidFill>
              </a:rPr>
              <a:t>on </a:t>
            </a:r>
            <a:r>
              <a:rPr lang="fr-FR" dirty="0" err="1" smtClean="0">
                <a:solidFill>
                  <a:srgbClr val="00B050"/>
                </a:solidFill>
              </a:rPr>
              <a:t>hold</a:t>
            </a:r>
            <a:r>
              <a:rPr lang="fr-FR" dirty="0" smtClean="0">
                <a:solidFill>
                  <a:srgbClr val="00B050"/>
                </a:solidFill>
              </a:rPr>
              <a:t> (but not </a:t>
            </a:r>
            <a:r>
              <a:rPr lang="fr-FR" dirty="0" err="1" smtClean="0">
                <a:solidFill>
                  <a:srgbClr val="00B050"/>
                </a:solidFill>
              </a:rPr>
              <a:t>critical</a:t>
            </a:r>
            <a:r>
              <a:rPr lang="fr-FR" dirty="0" smtClean="0">
                <a:solidFill>
                  <a:srgbClr val="00B050"/>
                </a:solidFill>
              </a:rPr>
              <a:t>, </a:t>
            </a:r>
            <a:r>
              <a:rPr lang="fr-FR" dirty="0" err="1" smtClean="0">
                <a:solidFill>
                  <a:srgbClr val="00B050"/>
                </a:solidFill>
              </a:rPr>
              <a:t>linked</a:t>
            </a:r>
            <a:r>
              <a:rPr lang="fr-FR" dirty="0" smtClean="0">
                <a:solidFill>
                  <a:srgbClr val="00B050"/>
                </a:solidFill>
              </a:rPr>
              <a:t> to the </a:t>
            </a:r>
            <a:r>
              <a:rPr lang="fr-FR" dirty="0" err="1" smtClean="0">
                <a:solidFill>
                  <a:srgbClr val="00B050"/>
                </a:solidFill>
              </a:rPr>
              <a:t>cavitiy</a:t>
            </a:r>
            <a:r>
              <a:rPr lang="fr-FR" dirty="0" smtClean="0">
                <a:solidFill>
                  <a:srgbClr val="00B050"/>
                </a:solidFill>
              </a:rPr>
              <a:t> fabrication).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Vertical test configuration </a:t>
            </a:r>
            <a:r>
              <a:rPr lang="en-US" dirty="0" smtClean="0"/>
              <a:t>: possible with and without the helium jacket. CF 16 (inlet) and CF40 (outlet) have be added.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Follow-up meeting in September with LASA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346" y="4072740"/>
            <a:ext cx="1168158" cy="2764320"/>
          </a:xfrm>
          <a:prstGeom prst="rect">
            <a:avLst/>
          </a:prstGeom>
        </p:spPr>
      </p:pic>
      <p:sp>
        <p:nvSpPr>
          <p:cNvPr id="10" name="Étoile à 5 branches 9"/>
          <p:cNvSpPr/>
          <p:nvPr/>
        </p:nvSpPr>
        <p:spPr>
          <a:xfrm>
            <a:off x="11187425" y="6284912"/>
            <a:ext cx="591127" cy="508000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Étoile à 5 branches 10"/>
          <p:cNvSpPr/>
          <p:nvPr/>
        </p:nvSpPr>
        <p:spPr>
          <a:xfrm>
            <a:off x="10781025" y="4127725"/>
            <a:ext cx="591127" cy="508000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t="20337" r="909" b="18250"/>
          <a:stretch/>
        </p:blipFill>
        <p:spPr>
          <a:xfrm>
            <a:off x="8062759" y="964164"/>
            <a:ext cx="3838882" cy="178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167407" y="327790"/>
            <a:ext cx="880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 smtClean="0">
                <a:solidFill>
                  <a:srgbClr val="002060"/>
                </a:solidFill>
              </a:rPr>
              <a:t>WP</a:t>
            </a:r>
            <a:r>
              <a:rPr lang="fr-FR" sz="2400" b="1" dirty="0" smtClean="0">
                <a:solidFill>
                  <a:srgbClr val="002060"/>
                </a:solidFill>
              </a:rPr>
              <a:t>6 </a:t>
            </a:r>
            <a:r>
              <a:rPr lang="fr-FR" sz="2400" b="1" dirty="0">
                <a:solidFill>
                  <a:srgbClr val="002060"/>
                </a:solidFill>
              </a:rPr>
              <a:t>– </a:t>
            </a:r>
            <a:r>
              <a:rPr lang="en-US" sz="2400" b="1" dirty="0">
                <a:solidFill>
                  <a:srgbClr val="002060"/>
                </a:solidFill>
              </a:rPr>
              <a:t>Task 6.4: Fabrication and validation of cryomodule </a:t>
            </a:r>
            <a:r>
              <a:rPr lang="en-US" sz="2400" b="1" dirty="0" smtClean="0">
                <a:solidFill>
                  <a:srgbClr val="002060"/>
                </a:solidFill>
              </a:rPr>
              <a:t>components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95F84323-17F1-884D-6FDE-73259D549291}"/>
              </a:ext>
            </a:extLst>
          </p:cNvPr>
          <p:cNvSpPr txBox="1"/>
          <p:nvPr/>
        </p:nvSpPr>
        <p:spPr>
          <a:xfrm>
            <a:off x="249011" y="1306296"/>
            <a:ext cx="11942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bg2">
                    <a:lumMod val="50000"/>
                  </a:schemeClr>
                </a:solidFill>
              </a:rPr>
              <a:t>Cavities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G.Olry</a:t>
            </a:r>
            <a:r>
              <a:rPr lang="fr-FR" sz="2000" b="1" dirty="0" smtClean="0"/>
              <a:t>): </a:t>
            </a:r>
            <a:r>
              <a:rPr lang="fr-FR" sz="2000" b="1" dirty="0" err="1" smtClean="0"/>
              <a:t>Expected</a:t>
            </a:r>
            <a:r>
              <a:rPr lang="fr-FR" sz="2000" b="1" dirty="0" smtClean="0"/>
              <a:t> planning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8</a:t>
            </a:fld>
            <a:endParaRPr lang="en-BE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35" y="2583126"/>
            <a:ext cx="10801200" cy="1189243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322278" y="1822345"/>
            <a:ext cx="4000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4888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0070C0"/>
                </a:solidFill>
                <a:cs typeface="Arial" charset="0"/>
              </a:rPr>
              <a:t>Delivery of </a:t>
            </a:r>
            <a:r>
              <a:rPr lang="fr-FR" sz="1400" dirty="0" err="1" smtClean="0">
                <a:solidFill>
                  <a:srgbClr val="0070C0"/>
                </a:solidFill>
                <a:cs typeface="Arial" charset="0"/>
              </a:rPr>
              <a:t>cavities</a:t>
            </a:r>
            <a:r>
              <a:rPr lang="fr-FR" sz="1400" dirty="0" smtClean="0">
                <a:solidFill>
                  <a:srgbClr val="0070C0"/>
                </a:solidFill>
                <a:cs typeface="Arial" charset="0"/>
              </a:rPr>
              <a:t> by pair</a:t>
            </a:r>
          </a:p>
          <a:p>
            <a:pPr algn="ctr" defTabSz="1004888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0070C0"/>
                </a:solidFill>
                <a:cs typeface="Arial" charset="0"/>
              </a:rPr>
              <a:t>~12 </a:t>
            </a:r>
            <a:r>
              <a:rPr lang="fr-FR" sz="1400" dirty="0" err="1" smtClean="0">
                <a:solidFill>
                  <a:srgbClr val="0070C0"/>
                </a:solidFill>
                <a:cs typeface="Arial" charset="0"/>
              </a:rPr>
              <a:t>months</a:t>
            </a:r>
            <a:r>
              <a:rPr lang="fr-FR" sz="1400" dirty="0" smtClean="0">
                <a:solidFill>
                  <a:srgbClr val="0070C0"/>
                </a:solidFill>
                <a:cs typeface="Arial" charset="0"/>
              </a:rPr>
              <a:t> for </a:t>
            </a:r>
            <a:r>
              <a:rPr lang="fr-FR" sz="1400" dirty="0" err="1" smtClean="0">
                <a:solidFill>
                  <a:srgbClr val="0070C0"/>
                </a:solidFill>
                <a:cs typeface="Arial" charset="0"/>
              </a:rPr>
              <a:t>cav</a:t>
            </a:r>
            <a:r>
              <a:rPr lang="fr-FR" sz="1400" dirty="0" smtClean="0">
                <a:solidFill>
                  <a:srgbClr val="0070C0"/>
                </a:solidFill>
                <a:cs typeface="Arial" charset="0"/>
              </a:rPr>
              <a:t> #1 &amp; #2</a:t>
            </a:r>
          </a:p>
          <a:p>
            <a:pPr algn="ctr" defTabSz="1004888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0070C0"/>
                </a:solidFill>
                <a:cs typeface="Arial" charset="0"/>
              </a:rPr>
              <a:t>~14 </a:t>
            </a:r>
            <a:r>
              <a:rPr lang="fr-FR" sz="1400" dirty="0" err="1" smtClean="0">
                <a:solidFill>
                  <a:srgbClr val="0070C0"/>
                </a:solidFill>
                <a:cs typeface="Arial" charset="0"/>
              </a:rPr>
              <a:t>months</a:t>
            </a:r>
            <a:r>
              <a:rPr lang="fr-FR" sz="1400" dirty="0" smtClean="0">
                <a:solidFill>
                  <a:srgbClr val="0070C0"/>
                </a:solidFill>
                <a:cs typeface="Arial" charset="0"/>
              </a:rPr>
              <a:t> for </a:t>
            </a:r>
            <a:r>
              <a:rPr lang="fr-FR" sz="1400" dirty="0" err="1" smtClean="0">
                <a:solidFill>
                  <a:srgbClr val="0070C0"/>
                </a:solidFill>
                <a:cs typeface="Arial" charset="0"/>
              </a:rPr>
              <a:t>cav</a:t>
            </a:r>
            <a:r>
              <a:rPr lang="fr-FR" sz="1400" dirty="0" smtClean="0">
                <a:solidFill>
                  <a:srgbClr val="0070C0"/>
                </a:solidFill>
                <a:cs typeface="Arial" charset="0"/>
              </a:rPr>
              <a:t> #3 &amp; #4</a:t>
            </a:r>
            <a:endParaRPr lang="fr-FR" sz="140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5912931" y="3015174"/>
            <a:ext cx="288032" cy="14401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00963" y="3015174"/>
            <a:ext cx="1008112" cy="144016"/>
          </a:xfrm>
          <a:prstGeom prst="rect">
            <a:avLst/>
          </a:prstGeom>
          <a:noFill/>
          <a:ln w="12700" cap="flat" cmpd="sng" algn="ctr">
            <a:solidFill>
              <a:srgbClr val="6600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Hexagone 29"/>
          <p:cNvSpPr/>
          <p:nvPr/>
        </p:nvSpPr>
        <p:spPr>
          <a:xfrm>
            <a:off x="7425099" y="3015174"/>
            <a:ext cx="360040" cy="144016"/>
          </a:xfrm>
          <a:prstGeom prst="hexagon">
            <a:avLst/>
          </a:prstGeom>
          <a:noFill/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Hexagone 30"/>
          <p:cNvSpPr/>
          <p:nvPr/>
        </p:nvSpPr>
        <p:spPr>
          <a:xfrm>
            <a:off x="9369315" y="3012421"/>
            <a:ext cx="360040" cy="144016"/>
          </a:xfrm>
          <a:prstGeom prst="hexagon">
            <a:avLst/>
          </a:prstGeom>
          <a:noFill/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937267" y="3013265"/>
            <a:ext cx="360040" cy="144016"/>
          </a:xfrm>
          <a:prstGeom prst="rect">
            <a:avLst/>
          </a:prstGeom>
          <a:noFill/>
          <a:ln w="12700" cap="flat" cmpd="sng" algn="ctr">
            <a:solidFill>
              <a:srgbClr val="6600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1034246" y="4056778"/>
            <a:ext cx="288032" cy="14401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20646" y="4338965"/>
            <a:ext cx="315233" cy="182431"/>
          </a:xfrm>
          <a:prstGeom prst="rect">
            <a:avLst/>
          </a:prstGeom>
          <a:noFill/>
          <a:ln w="12700" cap="flat" cmpd="sng" algn="ctr">
            <a:solidFill>
              <a:srgbClr val="6600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Hexagone 34"/>
          <p:cNvSpPr/>
          <p:nvPr/>
        </p:nvSpPr>
        <p:spPr>
          <a:xfrm>
            <a:off x="1011843" y="4653722"/>
            <a:ext cx="360040" cy="144016"/>
          </a:xfrm>
          <a:prstGeom prst="hexagon">
            <a:avLst/>
          </a:prstGeom>
          <a:noFill/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407886" y="3968515"/>
            <a:ext cx="9007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4888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FF0000"/>
                </a:solidFill>
                <a:cs typeface="Arial" charset="0"/>
              </a:rPr>
              <a:t>EP @ CEA</a:t>
            </a:r>
          </a:p>
          <a:p>
            <a:pPr defTabSz="1004888"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 smtClean="0">
                <a:solidFill>
                  <a:srgbClr val="6600CC"/>
                </a:solidFill>
                <a:cs typeface="Arial" charset="0"/>
              </a:rPr>
              <a:t>Heat</a:t>
            </a:r>
            <a:r>
              <a:rPr lang="fr-FR" dirty="0" smtClean="0">
                <a:solidFill>
                  <a:srgbClr val="6600CC"/>
                </a:solidFill>
                <a:cs typeface="Arial" charset="0"/>
              </a:rPr>
              <a:t> </a:t>
            </a:r>
            <a:r>
              <a:rPr lang="fr-FR" dirty="0" err="1" smtClean="0">
                <a:solidFill>
                  <a:srgbClr val="6600CC"/>
                </a:solidFill>
                <a:cs typeface="Arial" charset="0"/>
              </a:rPr>
              <a:t>treatments</a:t>
            </a:r>
            <a:r>
              <a:rPr lang="fr-FR" dirty="0" smtClean="0">
                <a:solidFill>
                  <a:srgbClr val="6600CC"/>
                </a:solidFill>
                <a:cs typeface="Arial" charset="0"/>
              </a:rPr>
              <a:t> + </a:t>
            </a:r>
            <a:r>
              <a:rPr lang="fr-FR" dirty="0" err="1" smtClean="0">
                <a:solidFill>
                  <a:srgbClr val="6600CC"/>
                </a:solidFill>
                <a:cs typeface="Arial" charset="0"/>
              </a:rPr>
              <a:t>freq</a:t>
            </a:r>
            <a:r>
              <a:rPr lang="fr-FR" dirty="0" smtClean="0">
                <a:solidFill>
                  <a:srgbClr val="6600CC"/>
                </a:solidFill>
                <a:cs typeface="Arial" charset="0"/>
              </a:rPr>
              <a:t> </a:t>
            </a:r>
            <a:r>
              <a:rPr lang="fr-FR" dirty="0" err="1" smtClean="0">
                <a:solidFill>
                  <a:srgbClr val="6600CC"/>
                </a:solidFill>
                <a:cs typeface="Arial" charset="0"/>
              </a:rPr>
              <a:t>tuning</a:t>
            </a:r>
            <a:r>
              <a:rPr lang="fr-FR" dirty="0" smtClean="0">
                <a:solidFill>
                  <a:srgbClr val="6600CC"/>
                </a:solidFill>
                <a:cs typeface="Arial" charset="0"/>
              </a:rPr>
              <a:t> + clean room </a:t>
            </a:r>
            <a:r>
              <a:rPr lang="fr-FR" dirty="0" err="1" smtClean="0">
                <a:solidFill>
                  <a:srgbClr val="6600CC"/>
                </a:solidFill>
                <a:cs typeface="Arial" charset="0"/>
              </a:rPr>
              <a:t>preparation</a:t>
            </a:r>
            <a:r>
              <a:rPr lang="fr-FR" dirty="0" smtClean="0">
                <a:solidFill>
                  <a:srgbClr val="6600CC"/>
                </a:solidFill>
                <a:cs typeface="Arial" charset="0"/>
              </a:rPr>
              <a:t> @ IJCLAB</a:t>
            </a:r>
          </a:p>
          <a:p>
            <a:pPr defTabSz="1004888"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 smtClean="0">
                <a:solidFill>
                  <a:srgbClr val="00B0F0"/>
                </a:solidFill>
                <a:cs typeface="Arial" charset="0"/>
              </a:rPr>
              <a:t>Cavity</a:t>
            </a:r>
            <a:r>
              <a:rPr lang="fr-FR" dirty="0" smtClean="0">
                <a:solidFill>
                  <a:srgbClr val="00B0F0"/>
                </a:solidFill>
                <a:cs typeface="Arial" charset="0"/>
              </a:rPr>
              <a:t> </a:t>
            </a:r>
            <a:r>
              <a:rPr lang="fr-FR" dirty="0" err="1" smtClean="0">
                <a:solidFill>
                  <a:srgbClr val="00B0F0"/>
                </a:solidFill>
                <a:cs typeface="Arial" charset="0"/>
              </a:rPr>
              <a:t>testing</a:t>
            </a:r>
            <a:r>
              <a:rPr lang="fr-FR" dirty="0" smtClean="0">
                <a:solidFill>
                  <a:srgbClr val="00B0F0"/>
                </a:solidFill>
                <a:cs typeface="Arial" charset="0"/>
              </a:rPr>
              <a:t> @ INFN-LASA</a:t>
            </a:r>
            <a:endParaRPr lang="fr-FR" dirty="0">
              <a:solidFill>
                <a:srgbClr val="00B0F0"/>
              </a:solidFill>
              <a:cs typeface="Arial" charset="0"/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5624899" y="2502951"/>
            <a:ext cx="547260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38" name="Connecteur droit avec flèche 37"/>
          <p:cNvCxnSpPr/>
          <p:nvPr/>
        </p:nvCxnSpPr>
        <p:spPr>
          <a:xfrm flipV="1">
            <a:off x="1035350" y="2502951"/>
            <a:ext cx="4589549" cy="8167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39" name="ZoneTexte 38"/>
          <p:cNvSpPr txBox="1"/>
          <p:nvPr/>
        </p:nvSpPr>
        <p:spPr>
          <a:xfrm>
            <a:off x="6673918" y="2008115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4888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prstClr val="black"/>
                </a:solidFill>
                <a:cs typeface="Arial" charset="0"/>
              </a:rPr>
              <a:t>~12 </a:t>
            </a:r>
            <a:r>
              <a:rPr lang="fr-FR" sz="1400" dirty="0" err="1" smtClean="0">
                <a:solidFill>
                  <a:prstClr val="black"/>
                </a:solidFill>
                <a:cs typeface="Arial" charset="0"/>
              </a:rPr>
              <a:t>months</a:t>
            </a:r>
            <a:r>
              <a:rPr lang="fr-FR" sz="1400" dirty="0" smtClean="0">
                <a:solidFill>
                  <a:prstClr val="black"/>
                </a:solidFill>
                <a:cs typeface="Arial" charset="0"/>
              </a:rPr>
              <a:t> for </a:t>
            </a:r>
            <a:r>
              <a:rPr lang="fr-FR" sz="1400" dirty="0" err="1" smtClean="0">
                <a:solidFill>
                  <a:prstClr val="black"/>
                </a:solidFill>
                <a:cs typeface="Arial" charset="0"/>
              </a:rPr>
              <a:t>cavity</a:t>
            </a:r>
            <a:r>
              <a:rPr lang="fr-FR" sz="14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  <a:cs typeface="Arial" charset="0"/>
              </a:rPr>
              <a:t>preparation</a:t>
            </a:r>
            <a:r>
              <a:rPr lang="fr-FR" sz="1400" dirty="0" smtClean="0">
                <a:solidFill>
                  <a:prstClr val="black"/>
                </a:solidFill>
                <a:cs typeface="Arial" charset="0"/>
              </a:rPr>
              <a:t> and </a:t>
            </a:r>
            <a:r>
              <a:rPr lang="fr-FR" sz="1400" dirty="0" err="1" smtClean="0">
                <a:solidFill>
                  <a:prstClr val="black"/>
                </a:solidFill>
                <a:cs typeface="Arial" charset="0"/>
              </a:rPr>
              <a:t>testing</a:t>
            </a:r>
            <a:endParaRPr lang="fr-FR" sz="14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26" y="4874226"/>
            <a:ext cx="3015594" cy="18472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75" y="5086933"/>
            <a:ext cx="3477580" cy="162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167407" y="327790"/>
            <a:ext cx="880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 smtClean="0">
                <a:solidFill>
                  <a:srgbClr val="002060"/>
                </a:solidFill>
              </a:rPr>
              <a:t>WP</a:t>
            </a:r>
            <a:r>
              <a:rPr lang="fr-FR" sz="2400" b="1" dirty="0" smtClean="0">
                <a:solidFill>
                  <a:srgbClr val="002060"/>
                </a:solidFill>
              </a:rPr>
              <a:t>6 </a:t>
            </a:r>
            <a:r>
              <a:rPr lang="fr-FR" sz="2400" b="1" dirty="0">
                <a:solidFill>
                  <a:srgbClr val="002060"/>
                </a:solidFill>
              </a:rPr>
              <a:t>– </a:t>
            </a:r>
            <a:r>
              <a:rPr lang="en-US" sz="2400" b="1" dirty="0">
                <a:solidFill>
                  <a:srgbClr val="002060"/>
                </a:solidFill>
              </a:rPr>
              <a:t>Task 6.4: Fabrication and validation of cryomodule </a:t>
            </a:r>
            <a:r>
              <a:rPr lang="en-US" sz="2400" b="1" dirty="0" smtClean="0">
                <a:solidFill>
                  <a:srgbClr val="002060"/>
                </a:solidFill>
              </a:rPr>
              <a:t>components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95F84323-17F1-884D-6FDE-73259D549291}"/>
              </a:ext>
            </a:extLst>
          </p:cNvPr>
          <p:cNvSpPr txBox="1"/>
          <p:nvPr/>
        </p:nvSpPr>
        <p:spPr>
          <a:xfrm>
            <a:off x="163286" y="872049"/>
            <a:ext cx="82787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FR" sz="2000" b="1" dirty="0" err="1" smtClean="0">
                <a:solidFill>
                  <a:schemeClr val="bg2">
                    <a:lumMod val="50000"/>
                  </a:schemeClr>
                </a:solidFill>
              </a:rPr>
              <a:t>Tuning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bg2">
                    <a:lumMod val="50000"/>
                  </a:schemeClr>
                </a:solidFill>
              </a:rPr>
              <a:t>systems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fr-FR" sz="2000" dirty="0" smtClean="0">
                <a:solidFill>
                  <a:srgbClr val="00B050"/>
                </a:solidFill>
              </a:rPr>
              <a:t>on </a:t>
            </a:r>
            <a:r>
              <a:rPr lang="fr-FR" sz="2000" dirty="0" err="1" smtClean="0">
                <a:solidFill>
                  <a:srgbClr val="00B050"/>
                </a:solidFill>
              </a:rPr>
              <a:t>hold</a:t>
            </a:r>
            <a:r>
              <a:rPr lang="fr-FR" sz="2000" dirty="0" smtClean="0">
                <a:solidFill>
                  <a:srgbClr val="00B050"/>
                </a:solidFill>
              </a:rPr>
              <a:t> (but not </a:t>
            </a:r>
            <a:r>
              <a:rPr lang="fr-FR" sz="2000" dirty="0" err="1" smtClean="0">
                <a:solidFill>
                  <a:srgbClr val="00B050"/>
                </a:solidFill>
              </a:rPr>
              <a:t>critical</a:t>
            </a:r>
            <a:r>
              <a:rPr lang="fr-FR" sz="2000" dirty="0" smtClean="0">
                <a:solidFill>
                  <a:srgbClr val="00B050"/>
                </a:solidFill>
              </a:rPr>
              <a:t>).</a:t>
            </a:r>
            <a:endParaRPr lang="fr-FR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B050"/>
                </a:solidFill>
              </a:rPr>
              <a:t>Integration done </a:t>
            </a:r>
            <a:r>
              <a:rPr lang="en-US" dirty="0" smtClean="0"/>
              <a:t>(NB: tuner far from the cavity due to HOM couplers ports dimensions).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Purchase orders still planned beginning of 2026.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Individual test: end of 2026</a:t>
            </a:r>
          </a:p>
          <a:p>
            <a:endParaRPr lang="fr-FR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HOM </a:t>
            </a:r>
            <a:r>
              <a:rPr lang="fr-FR" sz="2000" b="1" dirty="0" err="1" smtClean="0">
                <a:solidFill>
                  <a:schemeClr val="bg2">
                    <a:lumMod val="50000"/>
                  </a:schemeClr>
                </a:solidFill>
              </a:rPr>
              <a:t>couplers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>
                <a:sym typeface="Wingdings" panose="05000000000000000000" pitchFamily="2" charset="2"/>
              </a:rPr>
              <a:t>drived</a:t>
            </a:r>
            <a:r>
              <a:rPr lang="fr-FR" sz="2000" b="1" dirty="0" smtClean="0">
                <a:sym typeface="Wingdings" panose="05000000000000000000" pitchFamily="2" charset="2"/>
              </a:rPr>
              <a:t> by </a:t>
            </a:r>
            <a:r>
              <a:rPr lang="fr-FR" sz="2000" b="1" dirty="0" smtClean="0"/>
              <a:t>WP4):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>
                <a:solidFill>
                  <a:srgbClr val="00B050"/>
                </a:solidFill>
              </a:rPr>
              <a:t>in progress</a:t>
            </a:r>
            <a:r>
              <a:rPr lang="fr-FR" dirty="0" smtClean="0">
                <a:solidFill>
                  <a:srgbClr val="00B050"/>
                </a:solidFill>
              </a:rPr>
              <a:t>.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ym typeface="Wingdings" panose="05000000000000000000" pitchFamily="2" charset="2"/>
              </a:rPr>
              <a:t>RF &amp; Mechanical designs 99,9% finalized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Last optimization on the RF feedthrough to be finished soon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(cost and production time savings)</a:t>
            </a:r>
          </a:p>
          <a:p>
            <a:endParaRPr lang="en-US" dirty="0" smtClean="0"/>
          </a:p>
          <a:p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Cryogenic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 circuit: </a:t>
            </a:r>
            <a:r>
              <a:rPr lang="fr-FR" dirty="0">
                <a:solidFill>
                  <a:srgbClr val="00B050"/>
                </a:solidFill>
              </a:rPr>
              <a:t>in progress.</a:t>
            </a:r>
            <a:endParaRPr lang="en-US" dirty="0"/>
          </a:p>
          <a:p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9</a:t>
            </a:fld>
            <a:endParaRPr lang="en-B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27" y="546517"/>
            <a:ext cx="1999839" cy="193135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6"/>
          <a:stretch/>
        </p:blipFill>
        <p:spPr>
          <a:xfrm>
            <a:off x="8353288" y="2149872"/>
            <a:ext cx="3725918" cy="231640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5" y="4734179"/>
            <a:ext cx="4375267" cy="197392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78" y="4619530"/>
            <a:ext cx="3891973" cy="215551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930640" y="5041982"/>
            <a:ext cx="3261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B050"/>
                </a:solidFill>
              </a:rPr>
              <a:t>Two</a:t>
            </a:r>
            <a:r>
              <a:rPr lang="fr-FR" dirty="0" smtClean="0">
                <a:solidFill>
                  <a:srgbClr val="00B050"/>
                </a:solidFill>
              </a:rPr>
              <a:t> configurations </a:t>
            </a:r>
            <a:r>
              <a:rPr lang="fr-FR" dirty="0" err="1" smtClean="0">
                <a:solidFill>
                  <a:srgbClr val="00B050"/>
                </a:solidFill>
              </a:rPr>
              <a:t>studied</a:t>
            </a:r>
            <a:r>
              <a:rPr lang="fr-FR" dirty="0" smtClean="0">
                <a:solidFill>
                  <a:srgbClr val="00B050"/>
                </a:solidFill>
              </a:rPr>
              <a:t> and </a:t>
            </a:r>
            <a:r>
              <a:rPr lang="fr-FR" dirty="0" err="1" smtClean="0">
                <a:solidFill>
                  <a:srgbClr val="00B050"/>
                </a:solidFill>
              </a:rPr>
              <a:t>validated</a:t>
            </a:r>
            <a:r>
              <a:rPr lang="fr-FR" dirty="0" smtClean="0">
                <a:solidFill>
                  <a:srgbClr val="00B050"/>
                </a:solidFill>
              </a:rPr>
              <a:t>: ESS test stand and PERLE </a:t>
            </a:r>
            <a:r>
              <a:rPr lang="fr-FR" dirty="0" err="1" smtClean="0">
                <a:solidFill>
                  <a:srgbClr val="00B050"/>
                </a:solidFill>
              </a:rPr>
              <a:t>operation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4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9277</TotalTime>
  <Words>2003</Words>
  <Application>Microsoft Office PowerPoint</Application>
  <PresentationFormat>Grand écran</PresentationFormat>
  <Paragraphs>633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3" baseType="lpstr">
      <vt:lpstr>ＭＳ Ｐゴシック</vt:lpstr>
      <vt:lpstr>Aptos</vt:lpstr>
      <vt:lpstr>Aptos Display</vt:lpstr>
      <vt:lpstr>Arial</vt:lpstr>
      <vt:lpstr>Calibri</vt:lpstr>
      <vt:lpstr>Calibri Light</vt:lpstr>
      <vt:lpstr>Wingdings</vt:lpstr>
      <vt:lpstr>Office Theme</vt:lpstr>
      <vt:lpstr>1_modele-IJCLAb-powerpoint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Jorgen D'HONDT</dc:creator>
  <cp:lastModifiedBy>OLRY Guillaume</cp:lastModifiedBy>
  <cp:revision>365</cp:revision>
  <dcterms:created xsi:type="dcterms:W3CDTF">2024-02-23T11:31:04Z</dcterms:created>
  <dcterms:modified xsi:type="dcterms:W3CDTF">2025-07-09T12:15:27Z</dcterms:modified>
</cp:coreProperties>
</file>