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2" r:id="rId7"/>
    <p:sldId id="280" r:id="rId8"/>
    <p:sldId id="279" r:id="rId9"/>
    <p:sldId id="281" r:id="rId10"/>
    <p:sldId id="276" r:id="rId11"/>
  </p:sldIdLst>
  <p:sldSz cx="12192000" cy="6858000"/>
  <p:notesSz cx="6858000" cy="9144000"/>
  <p:defaultTextStyle>
    <a:defPPr>
      <a:defRPr lang="en-B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4C137"/>
    <a:srgbClr val="5B6B1F"/>
    <a:srgbClr val="E0EBB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 snapToGrid="0">
      <p:cViewPr varScale="1">
        <p:scale>
          <a:sx n="72" d="100"/>
          <a:sy n="72" d="100"/>
        </p:scale>
        <p:origin x="43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807F07-5018-B520-783B-FE0457BCD96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B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BC53577-5D47-3462-F508-230E0253F3A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B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EF8CF65-E206-3105-4673-F138856294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A398E-FCB8-1146-8DE5-39712756FA2F}" type="datetimeFigureOut">
              <a:rPr lang="en-BE" smtClean="0"/>
              <a:t>07/09/2025</a:t>
            </a:fld>
            <a:endParaRPr lang="en-B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9C07C72-387F-907B-1702-431F21C0BA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51FC383-9E28-9304-354E-F80FB06F55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8FCCF-9A80-B240-8D85-84F960565AFA}" type="slidenum">
              <a:rPr lang="en-BE" smtClean="0"/>
              <a:t>‹N°›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11289833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7D793C-A8B3-F264-6E40-84278DCA4A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B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1039B46-D290-3902-DD95-AA1FB158F33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B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FF55E12-F97D-3D20-4013-D3B2FE30D1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A398E-FCB8-1146-8DE5-39712756FA2F}" type="datetimeFigureOut">
              <a:rPr lang="en-BE" smtClean="0"/>
              <a:t>07/09/2025</a:t>
            </a:fld>
            <a:endParaRPr lang="en-B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2874DB-5421-9EDD-37D6-425B698337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C33B1D9-3620-1F4F-9C12-E5D29B3B11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8FCCF-9A80-B240-8D85-84F960565AFA}" type="slidenum">
              <a:rPr lang="en-BE" smtClean="0"/>
              <a:t>‹N°›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4065178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2E89427-BD9A-4F90-8507-D5461D4AF40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B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29B218D-F119-D88B-04E0-282E532EA88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B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167B9E0-E1C5-E090-5BF8-E23ECA4431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A398E-FCB8-1146-8DE5-39712756FA2F}" type="datetimeFigureOut">
              <a:rPr lang="en-BE" smtClean="0"/>
              <a:t>07/09/2025</a:t>
            </a:fld>
            <a:endParaRPr lang="en-B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2248BD-AC9E-EF27-8724-4A261C5493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1BBEFC-60B4-A86B-4F5D-EE50B67069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8FCCF-9A80-B240-8D85-84F960565AFA}" type="slidenum">
              <a:rPr lang="en-BE" smtClean="0"/>
              <a:t>‹N°›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33145353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0DDCCF-00D4-57C0-AB86-DD97CBF26D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B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001350-A3CE-F72C-EF66-224EE8E3E5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B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612717E-3498-D1DF-0749-E719A04908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A398E-FCB8-1146-8DE5-39712756FA2F}" type="datetimeFigureOut">
              <a:rPr lang="en-BE" smtClean="0"/>
              <a:t>07/09/2025</a:t>
            </a:fld>
            <a:endParaRPr lang="en-B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A20EF9F-8597-7B89-712F-614543F54F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CAC8415-5616-E9EF-A04C-AB58C2E8A5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8FCCF-9A80-B240-8D85-84F960565AFA}" type="slidenum">
              <a:rPr lang="en-BE" smtClean="0"/>
              <a:t>‹N°›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2608694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BA5CA1-B7CB-D1FB-EC76-E686072A27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B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83376EC-3A6A-627D-FB8C-389BD638A9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E0D9367-1A65-3258-265C-9FE90DFE5D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A398E-FCB8-1146-8DE5-39712756FA2F}" type="datetimeFigureOut">
              <a:rPr lang="en-BE" smtClean="0"/>
              <a:t>07/09/2025</a:t>
            </a:fld>
            <a:endParaRPr lang="en-B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080604-377F-6192-4D4E-AC24A63808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3C9CB9-597A-78E3-CFBC-A159B83280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8FCCF-9A80-B240-8D85-84F960565AFA}" type="slidenum">
              <a:rPr lang="en-BE" smtClean="0"/>
              <a:t>‹N°›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13519507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558BA3-0492-6F74-9BF6-52E8ECDE36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B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E413EA-68CD-9D88-D79C-CC6ED21EC14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BE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C519449-C536-4F9E-2D95-193291798F0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BE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F2D753B-EBAF-B53A-074D-76FB47A9C2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A398E-FCB8-1146-8DE5-39712756FA2F}" type="datetimeFigureOut">
              <a:rPr lang="en-BE" smtClean="0"/>
              <a:t>07/09/2025</a:t>
            </a:fld>
            <a:endParaRPr lang="en-B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6B5475B-BCCD-BF1D-D454-48E8BAEE8B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7A81B7A-9A7C-4BC7-ADE6-79554484D7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8FCCF-9A80-B240-8D85-84F960565AFA}" type="slidenum">
              <a:rPr lang="en-BE" smtClean="0"/>
              <a:t>‹N°›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13025708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B64811-F649-1A18-8152-2E898C3CB5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B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9C96928-3DA8-37D0-D51A-B823CED2E83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0D67FC4-6803-2A31-FB6C-F5659A25A6F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B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23C89C4-348E-5F39-4668-34D6F57A0F0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EB8D285-7AB1-D934-D1C7-35BD769227F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BE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336D4F4-1072-1534-5192-D3D0EB7868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A398E-FCB8-1146-8DE5-39712756FA2F}" type="datetimeFigureOut">
              <a:rPr lang="en-BE" smtClean="0"/>
              <a:t>07/09/2025</a:t>
            </a:fld>
            <a:endParaRPr lang="en-BE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BF9E71C-2B25-C35F-F2C4-0647C55759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BFE4384-78B5-0145-4AD6-E159AB04C9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8FCCF-9A80-B240-8D85-84F960565AFA}" type="slidenum">
              <a:rPr lang="en-BE" smtClean="0"/>
              <a:t>‹N°›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18153913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715D05-BAE5-24E8-3A9C-14C3A7F701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B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69ECEF6-D795-F1A5-DDBC-8D98B55B57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A398E-FCB8-1146-8DE5-39712756FA2F}" type="datetimeFigureOut">
              <a:rPr lang="en-BE" smtClean="0"/>
              <a:t>07/09/2025</a:t>
            </a:fld>
            <a:endParaRPr lang="en-B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EEA4890-38CA-0ACB-1B4F-A5F9405A0C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D674416-B7D1-C64F-6B7E-D5252B22CB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8FCCF-9A80-B240-8D85-84F960565AFA}" type="slidenum">
              <a:rPr lang="en-BE" smtClean="0"/>
              <a:t>‹N°›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5086299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A045E28-5069-3021-3A48-8D87E41774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A398E-FCB8-1146-8DE5-39712756FA2F}" type="datetimeFigureOut">
              <a:rPr lang="en-BE" smtClean="0"/>
              <a:t>07/09/2025</a:t>
            </a:fld>
            <a:endParaRPr lang="en-BE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D999B63-1C5E-64D7-EE4C-E6CB250038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8C717FB-888C-F1BE-37C5-F04D21D1E3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8FCCF-9A80-B240-8D85-84F960565AFA}" type="slidenum">
              <a:rPr lang="en-BE" smtClean="0"/>
              <a:t>‹N°›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18453877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C692FD-FA4F-1B23-9EA8-98A91CDBFD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B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F74534-C607-4610-550D-E549332B64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B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DBEA254-A469-DD5E-6D80-44BC37540F5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9BB67E5-EFEF-17F0-5AB1-5E8DF97BF5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A398E-FCB8-1146-8DE5-39712756FA2F}" type="datetimeFigureOut">
              <a:rPr lang="en-BE" smtClean="0"/>
              <a:t>07/09/2025</a:t>
            </a:fld>
            <a:endParaRPr lang="en-B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BBEDB6C-8CB1-00F0-9658-BA9847DD83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6C09C59-5D4A-0616-191D-C163C2AA1E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8FCCF-9A80-B240-8D85-84F960565AFA}" type="slidenum">
              <a:rPr lang="en-BE" smtClean="0"/>
              <a:t>‹N°›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22630794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1D37EC-0CB8-5C20-0D9F-EF2B8B7057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BE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559592B-AE95-C702-A091-81C5DD7C831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B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76C0F8F-A3A7-5386-A2CD-26017DDBAC0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E6BDF64-7321-18FA-3A8A-151C61B255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A398E-FCB8-1146-8DE5-39712756FA2F}" type="datetimeFigureOut">
              <a:rPr lang="en-BE" smtClean="0"/>
              <a:t>07/09/2025</a:t>
            </a:fld>
            <a:endParaRPr lang="en-B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F97279B-A4DF-B23E-FBF6-E1F5762D1F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D9E326F-A5DE-61B2-FC62-4368882963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8FCCF-9A80-B240-8D85-84F960565AFA}" type="slidenum">
              <a:rPr lang="en-BE" smtClean="0"/>
              <a:t>‹N°›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19711904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AC02FC6-B683-24E9-4CF3-ACB65B9C34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B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8788781-C4E4-8F07-B445-0FCB6612630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B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3871DA-F3C2-ACC9-0954-A50279EA34C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99A398E-FCB8-1146-8DE5-39712756FA2F}" type="datetimeFigureOut">
              <a:rPr lang="en-BE" smtClean="0"/>
              <a:t>07/09/2025</a:t>
            </a:fld>
            <a:endParaRPr lang="en-B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3BF7E01-A745-BFC4-1A5F-98305C39C6B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B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90CC3E3-36ED-4099-6586-23175595E34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068FCCF-9A80-B240-8D85-84F960565AFA}" type="slidenum">
              <a:rPr lang="en-BE" smtClean="0"/>
              <a:t>‹N°›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41749373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B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Innovate for Sustainable Accelerating Systems: Kick-Off Meeting">
            <a:extLst>
              <a:ext uri="{FF2B5EF4-FFF2-40B4-BE49-F238E27FC236}">
                <a16:creationId xmlns:a16="http://schemas.microsoft.com/office/drawing/2014/main" id="{0BBB2F10-FAEB-D3CF-A535-57FAB197BFA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2838" y="378848"/>
            <a:ext cx="3609024" cy="11342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D5CFD807-6BFA-5F75-585F-038BB87B589A}"/>
              </a:ext>
            </a:extLst>
          </p:cNvPr>
          <p:cNvSpPr txBox="1"/>
          <p:nvPr/>
        </p:nvSpPr>
        <p:spPr>
          <a:xfrm>
            <a:off x="3910655" y="226449"/>
            <a:ext cx="5285934" cy="129266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solidFill>
                  <a:schemeClr val="bg2">
                    <a:lumMod val="50000"/>
                  </a:schemeClr>
                </a:solidFill>
              </a:rPr>
              <a:t>WP8: Societal Impact</a:t>
            </a:r>
          </a:p>
          <a:p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bg2">
                    <a:lumMod val="50000"/>
                  </a:schemeClr>
                </a:solidFill>
                <a:effectLst/>
                <a:uLnTx/>
                <a:uFillTx/>
                <a:latin typeface="Calibri"/>
                <a:ea typeface="ＭＳ Ｐゴシック" charset="0"/>
              </a:rPr>
              <a:t>CNRS, all other partners</a:t>
            </a:r>
          </a:p>
          <a:p>
            <a:r>
              <a:rPr lang="en-US" b="1" dirty="0">
                <a:solidFill>
                  <a:schemeClr val="bg2">
                    <a:lumMod val="50000"/>
                  </a:schemeClr>
                </a:solidFill>
                <a:latin typeface="Calibri"/>
                <a:ea typeface="ＭＳ Ｐゴシック" charset="0"/>
              </a:rPr>
              <a:t>			Convener: </a:t>
            </a:r>
            <a:r>
              <a:rPr lang="en-US" b="1" dirty="0">
                <a:solidFill>
                  <a:srgbClr val="5B6B1F"/>
                </a:solidFill>
                <a:latin typeface="Calibri"/>
                <a:ea typeface="ＭＳ Ｐゴシック" charset="0"/>
              </a:rPr>
              <a:t>iSAS manager</a:t>
            </a:r>
            <a:endParaRPr lang="en-US" b="1" dirty="0">
              <a:solidFill>
                <a:srgbClr val="5B6B1F"/>
              </a:solidFill>
            </a:endParaRPr>
          </a:p>
          <a:p>
            <a:endParaRPr lang="en-BE" b="1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5F84323-17F1-884D-6FDE-73259D549291}"/>
              </a:ext>
            </a:extLst>
          </p:cNvPr>
          <p:cNvSpPr txBox="1"/>
          <p:nvPr/>
        </p:nvSpPr>
        <p:spPr>
          <a:xfrm>
            <a:off x="272144" y="1833622"/>
            <a:ext cx="11811000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Task 8.1: Training &amp; Early Career – M1-M48</a:t>
            </a:r>
          </a:p>
          <a:p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• Train early career and industrial researchers in the development and operation of iSAS technologies.</a:t>
            </a:r>
          </a:p>
          <a:p>
            <a:endParaRPr lang="en-US" sz="20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Task 8.2: Outreach &amp; Dissemination – M1-M48</a:t>
            </a:r>
          </a:p>
          <a:p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• To gain widespread acceptance for our deliverables, inform the community about our efforts to make accelerator systems more sustainable from an energy consumption point of view.</a:t>
            </a:r>
          </a:p>
          <a:p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Task 8.3: Diversity &amp; Equity – M1-M48</a:t>
            </a:r>
          </a:p>
          <a:p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• The accelerator world suffers from a lack of diversity and therefore actions are taken to raise awareness and to attract more diverse scientists to accelerator physics.</a:t>
            </a:r>
          </a:p>
          <a:p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Task 8.4: Open Science – M1-M48</a:t>
            </a:r>
          </a:p>
          <a:p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• To develop a Data Management Plan and an Open Access platform.</a:t>
            </a:r>
            <a:endParaRPr lang="en-BE" sz="2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ZoneTexte 5"/>
          <p:cNvSpPr txBox="1"/>
          <p:nvPr/>
        </p:nvSpPr>
        <p:spPr>
          <a:xfrm rot="20800528">
            <a:off x="9198579" y="484316"/>
            <a:ext cx="2259929" cy="923330"/>
          </a:xfrm>
          <a:prstGeom prst="rect">
            <a:avLst/>
          </a:prstGeom>
          <a:solidFill>
            <a:srgbClr val="E0EBB7"/>
          </a:solidFill>
        </p:spPr>
        <p:txBody>
          <a:bodyPr wrap="square" rtlCol="0">
            <a:spAutoFit/>
          </a:bodyPr>
          <a:lstStyle/>
          <a:p>
            <a:r>
              <a:rPr lang="en-US" dirty="0"/>
              <a:t>Adèle De Valera started on June 1st, 2024.</a:t>
            </a:r>
          </a:p>
        </p:txBody>
      </p:sp>
    </p:spTree>
    <p:extLst>
      <p:ext uri="{BB962C8B-B14F-4D97-AF65-F5344CB8AC3E}">
        <p14:creationId xmlns:p14="http://schemas.microsoft.com/office/powerpoint/2010/main" val="194805401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45DF42F-134D-DBA5-662E-985ADC2D269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Innovate for Sustainable Accelerating Systems: Kick-Off Meeting">
            <a:extLst>
              <a:ext uri="{FF2B5EF4-FFF2-40B4-BE49-F238E27FC236}">
                <a16:creationId xmlns:a16="http://schemas.microsoft.com/office/drawing/2014/main" id="{5B19CA46-EFB5-F05C-12B8-DA267A34712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286" y="109462"/>
            <a:ext cx="2781262" cy="8741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Titre 11">
            <a:extLst>
              <a:ext uri="{FF2B5EF4-FFF2-40B4-BE49-F238E27FC236}">
                <a16:creationId xmlns:a16="http://schemas.microsoft.com/office/drawing/2014/main" id="{C335F4B2-46CC-4692-8189-C48C5E3E94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>
                <a:solidFill>
                  <a:srgbClr val="A4C13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Thank</a:t>
            </a:r>
            <a:r>
              <a:rPr lang="fr-FR" dirty="0">
                <a:solidFill>
                  <a:srgbClr val="A4C13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>
                <a:solidFill>
                  <a:srgbClr val="A4C13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you</a:t>
            </a:r>
            <a:r>
              <a:rPr lang="fr-FR" dirty="0">
                <a:solidFill>
                  <a:srgbClr val="A4C13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!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374473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51EC8C43-06E0-C825-13E4-F8DEB374FF58}"/>
              </a:ext>
            </a:extLst>
          </p:cNvPr>
          <p:cNvSpPr txBox="1"/>
          <p:nvPr/>
        </p:nvSpPr>
        <p:spPr>
          <a:xfrm>
            <a:off x="3418115" y="315684"/>
            <a:ext cx="433368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solidFill>
                  <a:srgbClr val="002060"/>
                </a:solidFill>
              </a:rPr>
              <a:t>WP8 – Societal Impact – Task 8.1</a:t>
            </a:r>
            <a:endParaRPr lang="en-US" sz="2400" b="1" dirty="0">
              <a:solidFill>
                <a:schemeClr val="bg2">
                  <a:lumMod val="50000"/>
                </a:schemeClr>
              </a:solidFill>
            </a:endParaRPr>
          </a:p>
        </p:txBody>
      </p:sp>
      <p:pic>
        <p:nvPicPr>
          <p:cNvPr id="5" name="Picture 2" descr="Innovate for Sustainable Accelerating Systems: Kick-Off Meeting">
            <a:extLst>
              <a:ext uri="{FF2B5EF4-FFF2-40B4-BE49-F238E27FC236}">
                <a16:creationId xmlns:a16="http://schemas.microsoft.com/office/drawing/2014/main" id="{1709803E-6E12-BAB9-0C4A-5169DA77659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286" y="109462"/>
            <a:ext cx="2781262" cy="8741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4">
            <a:extLst>
              <a:ext uri="{FF2B5EF4-FFF2-40B4-BE49-F238E27FC236}">
                <a16:creationId xmlns:a16="http://schemas.microsoft.com/office/drawing/2014/main" id="{95F84323-17F1-884D-6FDE-73259D549291}"/>
              </a:ext>
            </a:extLst>
          </p:cNvPr>
          <p:cNvSpPr txBox="1"/>
          <p:nvPr/>
        </p:nvSpPr>
        <p:spPr>
          <a:xfrm>
            <a:off x="2275896" y="1742182"/>
            <a:ext cx="7920000" cy="39087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A4C137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Task 8.1: Training &amp; Early Career – M1-M48</a:t>
            </a:r>
          </a:p>
          <a:p>
            <a:endParaRPr lang="en-US" sz="20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New courses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	online </a:t>
            </a:r>
            <a:r>
              <a:rPr lang="en-US" sz="2000" b="1" dirty="0">
                <a:solidFill>
                  <a:srgbClr val="A4C137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</a:t>
            </a:r>
            <a:endParaRPr lang="en-US" sz="2000" b="1" dirty="0">
              <a:solidFill>
                <a:srgbClr val="A4C137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		existing accelerator physics schools </a:t>
            </a:r>
            <a:r>
              <a:rPr lang="en-US" sz="2000" b="1" dirty="0">
                <a:solidFill>
                  <a:srgbClr val="A4C137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</a:t>
            </a:r>
            <a:endParaRPr lang="en-US" sz="2000" b="1" dirty="0">
              <a:solidFill>
                <a:srgbClr val="A4C137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Collaboration with European projects EURO-LABS and I.FAST </a:t>
            </a:r>
          </a:p>
          <a:p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Two phases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	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training to develop iSAS technologies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training to use iSAS technologies</a:t>
            </a:r>
          </a:p>
          <a:p>
            <a:pPr marL="457200" indent="-457200">
              <a:buFont typeface="+mj-lt"/>
              <a:buAutoNum type="arabicPeriod"/>
            </a:pP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&amp; hands-on training during validation phase of iSAS technologies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96493" y="3332480"/>
            <a:ext cx="805339" cy="5371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57594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45DF42F-134D-DBA5-662E-985ADC2D269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Innovate for Sustainable Accelerating Systems: Kick-Off Meeting">
            <a:extLst>
              <a:ext uri="{FF2B5EF4-FFF2-40B4-BE49-F238E27FC236}">
                <a16:creationId xmlns:a16="http://schemas.microsoft.com/office/drawing/2014/main" id="{5B19CA46-EFB5-F05C-12B8-DA267A34712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286" y="109462"/>
            <a:ext cx="2781262" cy="8741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3">
            <a:extLst>
              <a:ext uri="{FF2B5EF4-FFF2-40B4-BE49-F238E27FC236}">
                <a16:creationId xmlns:a16="http://schemas.microsoft.com/office/drawing/2014/main" id="{51EC8C43-06E0-C825-13E4-F8DEB374FF58}"/>
              </a:ext>
            </a:extLst>
          </p:cNvPr>
          <p:cNvSpPr txBox="1"/>
          <p:nvPr/>
        </p:nvSpPr>
        <p:spPr>
          <a:xfrm>
            <a:off x="3418115" y="315684"/>
            <a:ext cx="433368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solidFill>
                  <a:srgbClr val="002060"/>
                </a:solidFill>
              </a:rPr>
              <a:t>WP8 – Societal Impact – Task 8.2</a:t>
            </a:r>
            <a:endParaRPr lang="en-US" sz="2400" b="1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7" name="TextBox 4">
            <a:extLst>
              <a:ext uri="{FF2B5EF4-FFF2-40B4-BE49-F238E27FC236}">
                <a16:creationId xmlns:a16="http://schemas.microsoft.com/office/drawing/2014/main" id="{95F84323-17F1-884D-6FDE-73259D549291}"/>
              </a:ext>
            </a:extLst>
          </p:cNvPr>
          <p:cNvSpPr txBox="1"/>
          <p:nvPr/>
        </p:nvSpPr>
        <p:spPr>
          <a:xfrm>
            <a:off x="2426064" y="1853942"/>
            <a:ext cx="7920000" cy="36009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A4C137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Task 8.2: Outreach &amp; Dissemination – M1-M48</a:t>
            </a:r>
          </a:p>
          <a:p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Actions for industry: 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 synergy with WP7 and, for example, the European projects I.FAST, AIDA Innova, and LEAPS-INNOV</a:t>
            </a:r>
          </a:p>
          <a:p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Actions to inform society and raise awareness of the impactful results of iSAS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 through existing actions organized by iSAS partners. </a:t>
            </a:r>
          </a:p>
          <a:p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Draft Plan for Dissemination and Exploitation of Results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including communication activities (PDER)</a:t>
            </a:r>
          </a:p>
          <a:p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" name="ZoneTexte 7"/>
          <p:cNvSpPr txBox="1"/>
          <p:nvPr/>
        </p:nvSpPr>
        <p:spPr>
          <a:xfrm>
            <a:off x="2426064" y="5617410"/>
            <a:ext cx="8506368" cy="707886"/>
          </a:xfrm>
          <a:prstGeom prst="rect">
            <a:avLst/>
          </a:prstGeom>
          <a:solidFill>
            <a:srgbClr val="E0EBB7"/>
          </a:solidFill>
          <a:ln>
            <a:solidFill>
              <a:srgbClr val="A4C137"/>
            </a:solidFill>
          </a:ln>
        </p:spPr>
        <p:txBody>
          <a:bodyPr wrap="none" rtlCol="0">
            <a:spAutoFit/>
          </a:bodyPr>
          <a:lstStyle/>
          <a:p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Deliverables: 	Draft Plan for Dissemination and Exploitation of Results (M6)</a:t>
            </a:r>
          </a:p>
          <a:p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		Report on Dissemination and Exploitation (M44)</a:t>
            </a:r>
          </a:p>
        </p:txBody>
      </p:sp>
    </p:spTree>
    <p:extLst>
      <p:ext uri="{BB962C8B-B14F-4D97-AF65-F5344CB8AC3E}">
        <p14:creationId xmlns:p14="http://schemas.microsoft.com/office/powerpoint/2010/main" val="12683627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286A118-A7F9-C6C3-6E2D-4F31904F2F0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Innovate for Sustainable Accelerating Systems: Kick-Off Meeting">
            <a:extLst>
              <a:ext uri="{FF2B5EF4-FFF2-40B4-BE49-F238E27FC236}">
                <a16:creationId xmlns:a16="http://schemas.microsoft.com/office/drawing/2014/main" id="{3FD80766-DC87-FD25-ED4D-C34568957C1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286" y="109462"/>
            <a:ext cx="2781262" cy="8741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3">
            <a:extLst>
              <a:ext uri="{FF2B5EF4-FFF2-40B4-BE49-F238E27FC236}">
                <a16:creationId xmlns:a16="http://schemas.microsoft.com/office/drawing/2014/main" id="{51EC8C43-06E0-C825-13E4-F8DEB374FF58}"/>
              </a:ext>
            </a:extLst>
          </p:cNvPr>
          <p:cNvSpPr txBox="1"/>
          <p:nvPr/>
        </p:nvSpPr>
        <p:spPr>
          <a:xfrm>
            <a:off x="3418115" y="315684"/>
            <a:ext cx="433368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solidFill>
                  <a:srgbClr val="002060"/>
                </a:solidFill>
              </a:rPr>
              <a:t>WP8 – Societal Impact – Task 8.3</a:t>
            </a:r>
            <a:endParaRPr lang="en-US" sz="2400" b="1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7" name="TextBox 4">
            <a:extLst>
              <a:ext uri="{FF2B5EF4-FFF2-40B4-BE49-F238E27FC236}">
                <a16:creationId xmlns:a16="http://schemas.microsoft.com/office/drawing/2014/main" id="{95F84323-17F1-884D-6FDE-73259D549291}"/>
              </a:ext>
            </a:extLst>
          </p:cNvPr>
          <p:cNvSpPr txBox="1"/>
          <p:nvPr/>
        </p:nvSpPr>
        <p:spPr>
          <a:xfrm>
            <a:off x="2273664" y="1356102"/>
            <a:ext cx="7920000" cy="51398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A4C137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Task 8.3: Diversity &amp; Equity – M1-M48</a:t>
            </a:r>
          </a:p>
          <a:p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Surveys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on existing good practices, needs and ideas of iSAS participants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on diversity aspects among early career researchers</a:t>
            </a:r>
          </a:p>
          <a:p>
            <a:endParaRPr lang="en-US" sz="20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Awareness actions 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on unconscious biases about diversity tailored to accelerator physics groups</a:t>
            </a:r>
          </a:p>
          <a:p>
            <a:endParaRPr lang="en-US" sz="20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Disseminate interviews 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of female scientists in high-level positions such as lab directors</a:t>
            </a:r>
          </a:p>
          <a:p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Communication actions 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such as portraits of female accelerator researchers open to university students</a:t>
            </a:r>
          </a:p>
          <a:p>
            <a:endParaRPr lang="en-US" sz="20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Mentorship 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for female PhD students.</a:t>
            </a:r>
          </a:p>
        </p:txBody>
      </p:sp>
      <p:sp>
        <p:nvSpPr>
          <p:cNvPr id="8" name="ZoneTexte 7"/>
          <p:cNvSpPr txBox="1"/>
          <p:nvPr/>
        </p:nvSpPr>
        <p:spPr>
          <a:xfrm>
            <a:off x="7334251" y="6095861"/>
            <a:ext cx="4335161" cy="400110"/>
          </a:xfrm>
          <a:prstGeom prst="rect">
            <a:avLst/>
          </a:prstGeom>
          <a:solidFill>
            <a:srgbClr val="E0EBB7"/>
          </a:solidFill>
          <a:ln>
            <a:solidFill>
              <a:srgbClr val="A4C137"/>
            </a:solidFill>
          </a:ln>
        </p:spPr>
        <p:txBody>
          <a:bodyPr wrap="none" rtlCol="0">
            <a:spAutoFit/>
          </a:bodyPr>
          <a:lstStyle/>
          <a:p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Deliverable: Report on Diversity (M44)</a:t>
            </a:r>
          </a:p>
        </p:txBody>
      </p:sp>
    </p:spTree>
    <p:extLst>
      <p:ext uri="{BB962C8B-B14F-4D97-AF65-F5344CB8AC3E}">
        <p14:creationId xmlns:p14="http://schemas.microsoft.com/office/powerpoint/2010/main" val="16312127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BCDACFB-1B75-9953-AC32-C108F37912D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Innovate for Sustainable Accelerating Systems: Kick-Off Meeting">
            <a:extLst>
              <a:ext uri="{FF2B5EF4-FFF2-40B4-BE49-F238E27FC236}">
                <a16:creationId xmlns:a16="http://schemas.microsoft.com/office/drawing/2014/main" id="{6D51265F-F36F-69A4-2976-8FB8BBF5AF1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286" y="109462"/>
            <a:ext cx="2781262" cy="8741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3">
            <a:extLst>
              <a:ext uri="{FF2B5EF4-FFF2-40B4-BE49-F238E27FC236}">
                <a16:creationId xmlns:a16="http://schemas.microsoft.com/office/drawing/2014/main" id="{51EC8C43-06E0-C825-13E4-F8DEB374FF58}"/>
              </a:ext>
            </a:extLst>
          </p:cNvPr>
          <p:cNvSpPr txBox="1"/>
          <p:nvPr/>
        </p:nvSpPr>
        <p:spPr>
          <a:xfrm>
            <a:off x="3418115" y="315684"/>
            <a:ext cx="433368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solidFill>
                  <a:srgbClr val="002060"/>
                </a:solidFill>
              </a:rPr>
              <a:t>WP8 – Societal Impact – Task 8.4</a:t>
            </a:r>
            <a:endParaRPr lang="en-US" sz="2400" b="1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7" name="TextBox 4">
            <a:extLst>
              <a:ext uri="{FF2B5EF4-FFF2-40B4-BE49-F238E27FC236}">
                <a16:creationId xmlns:a16="http://schemas.microsoft.com/office/drawing/2014/main" id="{95F84323-17F1-884D-6FDE-73259D549291}"/>
              </a:ext>
            </a:extLst>
          </p:cNvPr>
          <p:cNvSpPr txBox="1"/>
          <p:nvPr/>
        </p:nvSpPr>
        <p:spPr>
          <a:xfrm>
            <a:off x="2426064" y="2803178"/>
            <a:ext cx="792000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A4C137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Task 8.4: Open Science – M1-M48</a:t>
            </a:r>
          </a:p>
          <a:p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Association with the European project H2020 ESCAPE 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 order to propose a 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Data Management Plan 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and an 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Open Access platform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 </a:t>
            </a:r>
          </a:p>
          <a:p>
            <a:endParaRPr lang="en-US" sz="20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 IP aspects will be coordinated by WP7.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ZoneTexte 2"/>
          <p:cNvSpPr txBox="1"/>
          <p:nvPr/>
        </p:nvSpPr>
        <p:spPr>
          <a:xfrm>
            <a:off x="2517504" y="5729264"/>
            <a:ext cx="5413213" cy="707886"/>
          </a:xfrm>
          <a:prstGeom prst="rect">
            <a:avLst/>
          </a:prstGeom>
          <a:solidFill>
            <a:srgbClr val="E0EBB7"/>
          </a:solidFill>
          <a:ln>
            <a:solidFill>
              <a:srgbClr val="A4C137"/>
            </a:solidFill>
          </a:ln>
        </p:spPr>
        <p:txBody>
          <a:bodyPr wrap="none" rtlCol="0">
            <a:spAutoFit/>
          </a:bodyPr>
          <a:lstStyle/>
          <a:p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Deliverables: 	Data Management Plan (M6)</a:t>
            </a:r>
          </a:p>
          <a:p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		Report on Open Platform (M44)</a:t>
            </a:r>
          </a:p>
        </p:txBody>
      </p:sp>
    </p:spTree>
    <p:extLst>
      <p:ext uri="{BB962C8B-B14F-4D97-AF65-F5344CB8AC3E}">
        <p14:creationId xmlns:p14="http://schemas.microsoft.com/office/powerpoint/2010/main" val="18851182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BCDACFB-1B75-9953-AC32-C108F37912D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Innovate for Sustainable Accelerating Systems: Kick-Off Meeting">
            <a:extLst>
              <a:ext uri="{FF2B5EF4-FFF2-40B4-BE49-F238E27FC236}">
                <a16:creationId xmlns:a16="http://schemas.microsoft.com/office/drawing/2014/main" id="{6D51265F-F36F-69A4-2976-8FB8BBF5AF1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286" y="109462"/>
            <a:ext cx="2781262" cy="8741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3">
            <a:extLst>
              <a:ext uri="{FF2B5EF4-FFF2-40B4-BE49-F238E27FC236}">
                <a16:creationId xmlns:a16="http://schemas.microsoft.com/office/drawing/2014/main" id="{51EC8C43-06E0-C825-13E4-F8DEB374FF58}"/>
              </a:ext>
            </a:extLst>
          </p:cNvPr>
          <p:cNvSpPr txBox="1"/>
          <p:nvPr/>
        </p:nvSpPr>
        <p:spPr>
          <a:xfrm>
            <a:off x="3418115" y="280849"/>
            <a:ext cx="309700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BE" sz="2400" b="1" dirty="0">
                <a:solidFill>
                  <a:srgbClr val="002060"/>
                </a:solidFill>
              </a:rPr>
              <a:t>WP</a:t>
            </a:r>
            <a:r>
              <a:rPr lang="fr-FR" sz="2400" b="1" dirty="0">
                <a:solidFill>
                  <a:srgbClr val="002060"/>
                </a:solidFill>
              </a:rPr>
              <a:t>8</a:t>
            </a:r>
            <a:r>
              <a:rPr lang="en-BE" sz="2400" b="1" dirty="0">
                <a:solidFill>
                  <a:srgbClr val="002060"/>
                </a:solidFill>
              </a:rPr>
              <a:t> – </a:t>
            </a:r>
            <a:r>
              <a:rPr lang="en-GB" sz="2400" b="1" dirty="0">
                <a:solidFill>
                  <a:srgbClr val="002060"/>
                </a:solidFill>
              </a:rPr>
              <a:t>Societal</a:t>
            </a:r>
            <a:r>
              <a:rPr lang="fr-FR" sz="2400" b="1" dirty="0">
                <a:solidFill>
                  <a:srgbClr val="002060"/>
                </a:solidFill>
              </a:rPr>
              <a:t> Impact </a:t>
            </a:r>
            <a:endParaRPr lang="en-BE" sz="2400" b="1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7" name="TextBox 4">
            <a:extLst>
              <a:ext uri="{FF2B5EF4-FFF2-40B4-BE49-F238E27FC236}">
                <a16:creationId xmlns:a16="http://schemas.microsoft.com/office/drawing/2014/main" id="{95F84323-17F1-884D-6FDE-73259D549291}"/>
              </a:ext>
            </a:extLst>
          </p:cNvPr>
          <p:cNvSpPr txBox="1"/>
          <p:nvPr/>
        </p:nvSpPr>
        <p:spPr>
          <a:xfrm>
            <a:off x="2426064" y="1636217"/>
            <a:ext cx="8912496" cy="54476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A4C137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January feedback update</a:t>
            </a:r>
          </a:p>
          <a:p>
            <a:endParaRPr lang="en-US" sz="20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Task 8.1: Training &amp; Early Career</a:t>
            </a:r>
          </a:p>
          <a:p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Not started (first due date in project month 36, Feb 2027)</a:t>
            </a:r>
          </a:p>
          <a:p>
            <a:endParaRPr lang="en-US" sz="20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Task 8.2: Outreach &amp; Dissemination</a:t>
            </a:r>
          </a:p>
          <a:p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Plan for Dissemination and Exploitation of Results </a:t>
            </a:r>
            <a:r>
              <a:rPr lang="en-US" sz="2000" dirty="0">
                <a:solidFill>
                  <a:srgbClr val="A4C13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accounted for</a:t>
            </a:r>
          </a:p>
          <a:p>
            <a:endParaRPr lang="en-US" sz="2000" dirty="0">
              <a:solidFill>
                <a:srgbClr val="A4C137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000" b="1" dirty="0">
                <a:latin typeface="Calibri" panose="020F0502020204030204" pitchFamily="34" charset="0"/>
                <a:cs typeface="Calibri" panose="020F0502020204030204" pitchFamily="34" charset="0"/>
              </a:rPr>
              <a:t>Task 8.3: Diversity &amp; equity</a:t>
            </a:r>
          </a:p>
          <a:p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Ketel </a:t>
            </a:r>
            <a:r>
              <a:rPr lang="en-GB" sz="2000" dirty="0"/>
              <a:t>Turzó</a:t>
            </a:r>
            <a:r>
              <a:rPr lang="en-US" sz="2000" dirty="0"/>
              <a:t> volunteered as Task leader 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(first due date in project month 36, Feb 2027)</a:t>
            </a:r>
            <a:endParaRPr lang="en-US" sz="2000" dirty="0"/>
          </a:p>
          <a:p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Task 8.4: Open Science</a:t>
            </a:r>
          </a:p>
          <a:p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Data Management Plan </a:t>
            </a:r>
            <a:r>
              <a:rPr lang="en-US" sz="2000" dirty="0">
                <a:solidFill>
                  <a:srgbClr val="A4C13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accounted for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endParaRPr lang="en-US" sz="20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sz="20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sz="20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ZoneTexte 2"/>
          <p:cNvSpPr txBox="1"/>
          <p:nvPr/>
        </p:nvSpPr>
        <p:spPr>
          <a:xfrm>
            <a:off x="2426064" y="6095028"/>
            <a:ext cx="7920000" cy="707886"/>
          </a:xfrm>
          <a:prstGeom prst="rect">
            <a:avLst/>
          </a:prstGeom>
          <a:solidFill>
            <a:srgbClr val="E0EBB7"/>
          </a:solidFill>
          <a:ln>
            <a:solidFill>
              <a:srgbClr val="A4C137"/>
            </a:solidFill>
          </a:ln>
        </p:spPr>
        <p:txBody>
          <a:bodyPr wrap="square" rtlCol="0">
            <a:spAutoFit/>
          </a:bodyPr>
          <a:lstStyle/>
          <a:p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Deliverables: 	Data Management plan (M7)</a:t>
            </a:r>
          </a:p>
          <a:p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		Dissemination and Exploitation plan (M7)</a:t>
            </a:r>
          </a:p>
        </p:txBody>
      </p:sp>
    </p:spTree>
    <p:extLst>
      <p:ext uri="{BB962C8B-B14F-4D97-AF65-F5344CB8AC3E}">
        <p14:creationId xmlns:p14="http://schemas.microsoft.com/office/powerpoint/2010/main" val="35334035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BCDACFB-1B75-9953-AC32-C108F37912D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Innovate for Sustainable Accelerating Systems: Kick-Off Meeting">
            <a:extLst>
              <a:ext uri="{FF2B5EF4-FFF2-40B4-BE49-F238E27FC236}">
                <a16:creationId xmlns:a16="http://schemas.microsoft.com/office/drawing/2014/main" id="{6D51265F-F36F-69A4-2976-8FB8BBF5AF1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286" y="109462"/>
            <a:ext cx="2781262" cy="8741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3">
            <a:extLst>
              <a:ext uri="{FF2B5EF4-FFF2-40B4-BE49-F238E27FC236}">
                <a16:creationId xmlns:a16="http://schemas.microsoft.com/office/drawing/2014/main" id="{51EC8C43-06E0-C825-13E4-F8DEB374FF58}"/>
              </a:ext>
            </a:extLst>
          </p:cNvPr>
          <p:cNvSpPr txBox="1"/>
          <p:nvPr/>
        </p:nvSpPr>
        <p:spPr>
          <a:xfrm>
            <a:off x="3418115" y="280849"/>
            <a:ext cx="309700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BE" sz="2400" b="1" dirty="0">
                <a:solidFill>
                  <a:srgbClr val="002060"/>
                </a:solidFill>
              </a:rPr>
              <a:t>WP</a:t>
            </a:r>
            <a:r>
              <a:rPr lang="fr-FR" sz="2400" b="1" dirty="0">
                <a:solidFill>
                  <a:srgbClr val="002060"/>
                </a:solidFill>
              </a:rPr>
              <a:t>8</a:t>
            </a:r>
            <a:r>
              <a:rPr lang="en-BE" sz="2400" b="1" dirty="0">
                <a:solidFill>
                  <a:srgbClr val="002060"/>
                </a:solidFill>
              </a:rPr>
              <a:t> – </a:t>
            </a:r>
            <a:r>
              <a:rPr lang="en-GB" sz="2400" b="1" dirty="0">
                <a:solidFill>
                  <a:srgbClr val="002060"/>
                </a:solidFill>
              </a:rPr>
              <a:t>Societal</a:t>
            </a:r>
            <a:r>
              <a:rPr lang="fr-FR" sz="2400" b="1" dirty="0">
                <a:solidFill>
                  <a:srgbClr val="002060"/>
                </a:solidFill>
              </a:rPr>
              <a:t> Impact </a:t>
            </a:r>
            <a:endParaRPr lang="en-BE" sz="2400" b="1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7" name="TextBox 4">
            <a:extLst>
              <a:ext uri="{FF2B5EF4-FFF2-40B4-BE49-F238E27FC236}">
                <a16:creationId xmlns:a16="http://schemas.microsoft.com/office/drawing/2014/main" id="{95F84323-17F1-884D-6FDE-73259D549291}"/>
              </a:ext>
            </a:extLst>
          </p:cNvPr>
          <p:cNvSpPr txBox="1"/>
          <p:nvPr/>
        </p:nvSpPr>
        <p:spPr>
          <a:xfrm>
            <a:off x="2426064" y="2367744"/>
            <a:ext cx="7920000" cy="36009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A4C137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January feedback update</a:t>
            </a:r>
          </a:p>
          <a:p>
            <a:endParaRPr lang="en-US" sz="20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Dissemination - iSAS website development </a:t>
            </a:r>
          </a:p>
          <a:p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Post creation of the iSAS website, due project month 6 (August 2024)</a:t>
            </a:r>
          </a:p>
          <a:p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Phase 1: </a:t>
            </a:r>
            <a:r>
              <a:rPr lang="en-US" sz="2000" dirty="0">
                <a:solidFill>
                  <a:srgbClr val="A4C137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skeleton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created (layout design) and implementation being finalised in an offline template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Phase 2: </a:t>
            </a:r>
            <a:r>
              <a:rPr lang="en-US" sz="2000" dirty="0">
                <a:solidFill>
                  <a:srgbClr val="A4C137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contents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getting integrated (once done the template website will be merged into the online website) </a:t>
            </a:r>
          </a:p>
          <a:p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sz="20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16830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BCDACFB-1B75-9953-AC32-C108F37912D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Innovate for Sustainable Accelerating Systems: Kick-Off Meeting">
            <a:extLst>
              <a:ext uri="{FF2B5EF4-FFF2-40B4-BE49-F238E27FC236}">
                <a16:creationId xmlns:a16="http://schemas.microsoft.com/office/drawing/2014/main" id="{6D51265F-F36F-69A4-2976-8FB8BBF5AF1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286" y="109462"/>
            <a:ext cx="2781262" cy="8741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3">
            <a:extLst>
              <a:ext uri="{FF2B5EF4-FFF2-40B4-BE49-F238E27FC236}">
                <a16:creationId xmlns:a16="http://schemas.microsoft.com/office/drawing/2014/main" id="{51EC8C43-06E0-C825-13E4-F8DEB374FF58}"/>
              </a:ext>
            </a:extLst>
          </p:cNvPr>
          <p:cNvSpPr txBox="1"/>
          <p:nvPr/>
        </p:nvSpPr>
        <p:spPr>
          <a:xfrm>
            <a:off x="3418115" y="280849"/>
            <a:ext cx="309700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BE" sz="2400" b="1" dirty="0">
                <a:solidFill>
                  <a:srgbClr val="002060"/>
                </a:solidFill>
              </a:rPr>
              <a:t>WP</a:t>
            </a:r>
            <a:r>
              <a:rPr lang="fr-FR" sz="2400" b="1" dirty="0">
                <a:solidFill>
                  <a:srgbClr val="002060"/>
                </a:solidFill>
              </a:rPr>
              <a:t>8</a:t>
            </a:r>
            <a:r>
              <a:rPr lang="en-BE" sz="2400" b="1" dirty="0">
                <a:solidFill>
                  <a:srgbClr val="002060"/>
                </a:solidFill>
              </a:rPr>
              <a:t> – </a:t>
            </a:r>
            <a:r>
              <a:rPr lang="en-GB" sz="2400" b="1" dirty="0">
                <a:solidFill>
                  <a:srgbClr val="002060"/>
                </a:solidFill>
              </a:rPr>
              <a:t>Societal</a:t>
            </a:r>
            <a:r>
              <a:rPr lang="fr-FR" sz="2400" b="1" dirty="0">
                <a:solidFill>
                  <a:srgbClr val="002060"/>
                </a:solidFill>
              </a:rPr>
              <a:t> Impact </a:t>
            </a:r>
            <a:endParaRPr lang="en-BE" sz="2400" b="1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7" name="TextBox 4">
            <a:extLst>
              <a:ext uri="{FF2B5EF4-FFF2-40B4-BE49-F238E27FC236}">
                <a16:creationId xmlns:a16="http://schemas.microsoft.com/office/drawing/2014/main" id="{95F84323-17F1-884D-6FDE-73259D549291}"/>
              </a:ext>
            </a:extLst>
          </p:cNvPr>
          <p:cNvSpPr txBox="1"/>
          <p:nvPr/>
        </p:nvSpPr>
        <p:spPr>
          <a:xfrm>
            <a:off x="1381031" y="2688763"/>
            <a:ext cx="9731106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A4C137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WP8 work plan 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Up to date with Milestones &amp; Deliverables status by timeline for the 2</a:t>
            </a:r>
            <a:r>
              <a:rPr kumimoji="0" lang="en-US" sz="2000" b="0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nd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project year:</a:t>
            </a:r>
          </a:p>
          <a:p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en-US" sz="20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F46DF75A-209D-4E41-AAEB-D45A11D24BF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5334" y="4296236"/>
            <a:ext cx="11718582" cy="8124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338680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BCDACFB-1B75-9953-AC32-C108F37912D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Innovate for Sustainable Accelerating Systems: Kick-Off Meeting">
            <a:extLst>
              <a:ext uri="{FF2B5EF4-FFF2-40B4-BE49-F238E27FC236}">
                <a16:creationId xmlns:a16="http://schemas.microsoft.com/office/drawing/2014/main" id="{6D51265F-F36F-69A4-2976-8FB8BBF5AF1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286" y="109462"/>
            <a:ext cx="2781262" cy="8741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3">
            <a:extLst>
              <a:ext uri="{FF2B5EF4-FFF2-40B4-BE49-F238E27FC236}">
                <a16:creationId xmlns:a16="http://schemas.microsoft.com/office/drawing/2014/main" id="{51EC8C43-06E0-C825-13E4-F8DEB374FF58}"/>
              </a:ext>
            </a:extLst>
          </p:cNvPr>
          <p:cNvSpPr txBox="1"/>
          <p:nvPr/>
        </p:nvSpPr>
        <p:spPr>
          <a:xfrm>
            <a:off x="3418115" y="280849"/>
            <a:ext cx="309700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BE" sz="2400" b="1" dirty="0">
                <a:solidFill>
                  <a:srgbClr val="002060"/>
                </a:solidFill>
              </a:rPr>
              <a:t>WP</a:t>
            </a:r>
            <a:r>
              <a:rPr lang="fr-FR" sz="2400" b="1" dirty="0">
                <a:solidFill>
                  <a:srgbClr val="002060"/>
                </a:solidFill>
              </a:rPr>
              <a:t>8</a:t>
            </a:r>
            <a:r>
              <a:rPr lang="en-BE" sz="2400" b="1" dirty="0">
                <a:solidFill>
                  <a:srgbClr val="002060"/>
                </a:solidFill>
              </a:rPr>
              <a:t> – </a:t>
            </a:r>
            <a:r>
              <a:rPr lang="en-GB" sz="2400" b="1" dirty="0">
                <a:solidFill>
                  <a:srgbClr val="002060"/>
                </a:solidFill>
              </a:rPr>
              <a:t>Societal</a:t>
            </a:r>
            <a:r>
              <a:rPr lang="fr-FR" sz="2400" b="1" dirty="0">
                <a:solidFill>
                  <a:srgbClr val="002060"/>
                </a:solidFill>
              </a:rPr>
              <a:t> Impact </a:t>
            </a:r>
            <a:endParaRPr lang="en-BE" sz="2400" b="1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7" name="TextBox 4">
            <a:extLst>
              <a:ext uri="{FF2B5EF4-FFF2-40B4-BE49-F238E27FC236}">
                <a16:creationId xmlns:a16="http://schemas.microsoft.com/office/drawing/2014/main" id="{95F84323-17F1-884D-6FDE-73259D549291}"/>
              </a:ext>
            </a:extLst>
          </p:cNvPr>
          <p:cNvSpPr txBox="1"/>
          <p:nvPr/>
        </p:nvSpPr>
        <p:spPr>
          <a:xfrm>
            <a:off x="1381031" y="1365983"/>
            <a:ext cx="9731106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A4C137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WP8 work plan 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Up to date with Milestones &amp; Deliverables status by task for the 2</a:t>
            </a:r>
            <a:r>
              <a:rPr kumimoji="0" lang="en-US" sz="2000" b="0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nd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project year (extract):</a:t>
            </a:r>
          </a:p>
          <a:p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en-US" sz="20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A2B3B75F-A926-4C86-98DD-2124C2C419D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5158" y="3084168"/>
            <a:ext cx="11341683" cy="33529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91367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3315</TotalTime>
  <Words>668</Words>
  <Application>Microsoft Office PowerPoint</Application>
  <PresentationFormat>Grand écran</PresentationFormat>
  <Paragraphs>98</Paragraphs>
  <Slides>10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10</vt:i4>
      </vt:variant>
    </vt:vector>
  </HeadingPairs>
  <TitlesOfParts>
    <vt:vector size="16" baseType="lpstr">
      <vt:lpstr>Aptos</vt:lpstr>
      <vt:lpstr>Aptos Display</vt:lpstr>
      <vt:lpstr>Arial</vt:lpstr>
      <vt:lpstr>Calibri</vt:lpstr>
      <vt:lpstr>Wingdings</vt:lpstr>
      <vt:lpstr>Office Theme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Thank you!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Jorgen D'HONDT</dc:creator>
  <cp:lastModifiedBy>adele de-valera</cp:lastModifiedBy>
  <cp:revision>91</cp:revision>
  <dcterms:created xsi:type="dcterms:W3CDTF">2024-02-23T11:31:04Z</dcterms:created>
  <dcterms:modified xsi:type="dcterms:W3CDTF">2025-07-09T11:44:44Z</dcterms:modified>
</cp:coreProperties>
</file>