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8" r:id="rId12"/>
    <p:sldId id="266" r:id="rId13"/>
    <p:sldId id="271" r:id="rId14"/>
    <p:sldId id="267" r:id="rId15"/>
    <p:sldId id="269" r:id="rId16"/>
    <p:sldId id="272" r:id="rId17"/>
    <p:sldId id="270" r:id="rId1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91A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20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5/28/2010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‹N°›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9" name="Organigramme : Processu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rganigramme : Processu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5/28/2010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‹N°›</a:t>
            </a:fld>
            <a:endParaRPr kumimoji="0"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640342"/>
          </a:xfrm>
        </p:spPr>
        <p:txBody>
          <a:bodyPr/>
          <a:lstStyle/>
          <a:p>
            <a:r>
              <a:rPr lang="fr-FR" dirty="0" smtClean="0"/>
              <a:t>PARISROC V2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2560" y="2000240"/>
            <a:ext cx="7406640" cy="1602424"/>
          </a:xfrm>
        </p:spPr>
        <p:txBody>
          <a:bodyPr/>
          <a:lstStyle/>
          <a:p>
            <a:r>
              <a:rPr lang="fr-FR" dirty="0" smtClean="0"/>
              <a:t>Tests </a:t>
            </a:r>
            <a:r>
              <a:rPr lang="fr-FR" dirty="0" smtClean="0"/>
              <a:t>and </a:t>
            </a:r>
            <a:r>
              <a:rPr lang="fr-FR" dirty="0" err="1" smtClean="0"/>
              <a:t>R</a:t>
            </a:r>
            <a:r>
              <a:rPr lang="fr-FR" dirty="0" err="1" smtClean="0"/>
              <a:t>esults</a:t>
            </a:r>
            <a:r>
              <a:rPr lang="fr-FR" dirty="0" smtClean="0"/>
              <a:t> </a:t>
            </a:r>
            <a:r>
              <a:rPr lang="fr-FR" dirty="0" smtClean="0"/>
              <a:t>on the </a:t>
            </a:r>
            <a:r>
              <a:rPr lang="fr-FR" dirty="0" smtClean="0"/>
              <a:t>TDC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3357586" cy="23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357562"/>
            <a:ext cx="3714776" cy="157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2285984" y="4714884"/>
            <a:ext cx="571504" cy="285752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4786314" y="3143248"/>
            <a:ext cx="4357686" cy="2000264"/>
          </a:xfrm>
          <a:prstGeom prst="ellipse">
            <a:avLst/>
          </a:prstGeom>
          <a:solidFill>
            <a:schemeClr val="accent3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 rot="5400000" flipH="1" flipV="1">
            <a:off x="3271321" y="2455921"/>
            <a:ext cx="1399169" cy="320245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>
            <a:endCxn id="7" idx="4"/>
          </p:cNvCxnSpPr>
          <p:nvPr/>
        </p:nvCxnSpPr>
        <p:spPr>
          <a:xfrm rot="16200000" flipH="1">
            <a:off x="4697008" y="2875363"/>
            <a:ext cx="142876" cy="439342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IPN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42852"/>
            <a:ext cx="1166806" cy="604617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209" t="17582" r="6043" b="57692"/>
          <a:stretch>
            <a:fillRect/>
          </a:stretch>
        </p:blipFill>
        <p:spPr bwMode="auto">
          <a:xfrm>
            <a:off x="1071538" y="142852"/>
            <a:ext cx="1785950" cy="669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Image 12" descr="siteon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5" y="142852"/>
            <a:ext cx="1285884" cy="50006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1000100" y="6211669"/>
            <a:ext cx="8143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 smtClean="0"/>
              <a:t>Sébastien Drouet </a:t>
            </a:r>
            <a:r>
              <a:rPr lang="fr-FR" dirty="0" smtClean="0"/>
              <a:t>– </a:t>
            </a:r>
            <a:r>
              <a:rPr lang="fr-FR" dirty="0" err="1" smtClean="0"/>
              <a:t>Bengyun</a:t>
            </a:r>
            <a:r>
              <a:rPr lang="fr-FR" dirty="0" smtClean="0"/>
              <a:t> Ky – Eric </a:t>
            </a:r>
            <a:r>
              <a:rPr lang="fr-FR" dirty="0" err="1" smtClean="0"/>
              <a:t>Wanlin</a:t>
            </a:r>
            <a:r>
              <a:rPr lang="fr-FR" dirty="0" smtClean="0"/>
              <a:t>			IPN Orsay			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/>
          <a:lstStyle/>
          <a:p>
            <a:r>
              <a:rPr lang="fr-FR" dirty="0" err="1" smtClean="0"/>
              <a:t>Ramps</a:t>
            </a:r>
            <a:r>
              <a:rPr lang="fr-FR" dirty="0" smtClean="0"/>
              <a:t> Reconstruction</a:t>
            </a:r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00100" y="5103674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RAMP1</a:t>
            </a:r>
          </a:p>
          <a:p>
            <a:r>
              <a:rPr lang="fr-FR" dirty="0" smtClean="0"/>
              <a:t>ResolCap1=220.1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RésolCap2=219.8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DiffCap1Cap2 = 9.08 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6.4m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0.64 </a:t>
            </a:r>
            <a:r>
              <a:rPr lang="fr-FR" dirty="0" err="1" smtClean="0"/>
              <a:t>ch</a:t>
            </a:r>
            <a:r>
              <a:rPr lang="fr-FR" dirty="0" smtClean="0"/>
              <a:t> = 141ps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= ± </a:t>
            </a:r>
            <a:r>
              <a:rPr lang="fr-FR" dirty="0" smtClean="0"/>
              <a:t>6.4ch = ±1.41ns</a:t>
            </a:r>
            <a:endParaRPr lang="fr-FR" dirty="0" smtClean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285860"/>
            <a:ext cx="4515525" cy="32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rcRect l="6598" r="7732"/>
          <a:stretch>
            <a:fillRect/>
          </a:stretch>
        </p:blipFill>
        <p:spPr bwMode="auto">
          <a:xfrm>
            <a:off x="4000496" y="785795"/>
            <a:ext cx="2542125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rcRect l="6790" r="8044"/>
          <a:stretch>
            <a:fillRect/>
          </a:stretch>
        </p:blipFill>
        <p:spPr bwMode="auto">
          <a:xfrm>
            <a:off x="4000496" y="2757503"/>
            <a:ext cx="2527169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rcRect l="6905" r="7353"/>
          <a:stretch>
            <a:fillRect/>
          </a:stretch>
        </p:blipFill>
        <p:spPr bwMode="auto">
          <a:xfrm>
            <a:off x="6500826" y="714356"/>
            <a:ext cx="2544261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rcRect l="6790" r="8274"/>
          <a:stretch>
            <a:fillRect/>
          </a:stretch>
        </p:blipFill>
        <p:spPr bwMode="auto">
          <a:xfrm>
            <a:off x="6572264" y="2757503"/>
            <a:ext cx="2520344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214910" y="5103674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RAMP2</a:t>
            </a:r>
          </a:p>
          <a:p>
            <a:r>
              <a:rPr lang="fr-FR" dirty="0" smtClean="0"/>
              <a:t>ResolCap1=217.6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RésolCap2=217.7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DiffCap1Cap2 </a:t>
            </a:r>
            <a:r>
              <a:rPr lang="fr-FR" dirty="0" smtClean="0"/>
              <a:t>= </a:t>
            </a:r>
            <a:r>
              <a:rPr lang="fr-FR" dirty="0" smtClean="0"/>
              <a:t>1.31 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2.8m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0.28 </a:t>
            </a:r>
            <a:r>
              <a:rPr lang="fr-FR" dirty="0" err="1" smtClean="0"/>
              <a:t>ch</a:t>
            </a:r>
            <a:r>
              <a:rPr lang="fr-FR" dirty="0" smtClean="0"/>
              <a:t> = 61ps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= ± </a:t>
            </a:r>
            <a:r>
              <a:rPr lang="fr-FR" dirty="0" smtClean="0"/>
              <a:t>7.1ch = ±1.54ns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Ramps</a:t>
            </a:r>
            <a:r>
              <a:rPr lang="fr-FR" dirty="0" smtClean="0"/>
              <a:t> Noise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71538" y="4572008"/>
          <a:ext cx="7929619" cy="212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8762"/>
                <a:gridCol w="2150108"/>
                <a:gridCol w="2315738"/>
                <a:gridCol w="2035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Capacitor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Row</a:t>
                      </a:r>
                      <a:r>
                        <a:rPr lang="fr-FR" dirty="0" smtClean="0"/>
                        <a:t> Noise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TDC Noise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 TDC Noise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Ramp1.Cap1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0.69ch = 152ps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108ps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337ps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Ramp1.Cap2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0.66ch = 145ps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98ps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340ps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Ramp2.Cap1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0.71ch </a:t>
                      </a:r>
                      <a:r>
                        <a:rPr lang="fr-FR" dirty="0" smtClean="0"/>
                        <a:t>= </a:t>
                      </a:r>
                      <a:r>
                        <a:rPr lang="fr-FR" dirty="0" smtClean="0"/>
                        <a:t>154ps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299ps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Ramp2.Cap2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0.73ch </a:t>
                      </a:r>
                      <a:r>
                        <a:rPr lang="fr-FR" dirty="0" smtClean="0"/>
                        <a:t>= </a:t>
                      </a:r>
                      <a:r>
                        <a:rPr lang="fr-FR" dirty="0" smtClean="0"/>
                        <a:t>159ps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118ps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364ps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14612" y="4071942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These</a:t>
            </a:r>
            <a:r>
              <a:rPr lang="fr-FR" sz="1200" dirty="0" smtClean="0"/>
              <a:t> plots are the </a:t>
            </a:r>
            <a:r>
              <a:rPr lang="fr-FR" sz="1200" dirty="0" err="1" smtClean="0"/>
              <a:t>row</a:t>
            </a:r>
            <a:r>
              <a:rPr lang="fr-FR" sz="1200" dirty="0" smtClean="0"/>
              <a:t> data noise for </a:t>
            </a:r>
            <a:r>
              <a:rPr lang="fr-FR" sz="1200" dirty="0" err="1" smtClean="0"/>
              <a:t>each</a:t>
            </a:r>
            <a:r>
              <a:rPr lang="fr-FR" sz="1200" dirty="0" smtClean="0"/>
              <a:t> </a:t>
            </a:r>
            <a:r>
              <a:rPr lang="fr-FR" sz="1200" dirty="0" err="1" smtClean="0"/>
              <a:t>step</a:t>
            </a:r>
            <a:r>
              <a:rPr lang="fr-FR" sz="1200" dirty="0" smtClean="0"/>
              <a:t> of 1ns.</a:t>
            </a:r>
          </a:p>
          <a:p>
            <a:pPr algn="ctr"/>
            <a:r>
              <a:rPr lang="fr-FR" sz="1200" dirty="0" smtClean="0"/>
              <a:t>Do not </a:t>
            </a:r>
            <a:r>
              <a:rPr lang="fr-FR" sz="1200" dirty="0" err="1" smtClean="0"/>
              <a:t>forget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the </a:t>
            </a:r>
            <a:r>
              <a:rPr lang="fr-FR" sz="1200" dirty="0" err="1" smtClean="0"/>
              <a:t>generator</a:t>
            </a:r>
            <a:r>
              <a:rPr lang="fr-FR" sz="1200" dirty="0" smtClean="0"/>
              <a:t> have a 107ps </a:t>
            </a:r>
            <a:r>
              <a:rPr lang="fr-FR" sz="1200" dirty="0" err="1" smtClean="0"/>
              <a:t>jitter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rcRect l="6789" r="8518"/>
          <a:stretch>
            <a:fillRect/>
          </a:stretch>
        </p:blipFill>
        <p:spPr bwMode="auto">
          <a:xfrm>
            <a:off x="1180514" y="1090213"/>
            <a:ext cx="3605800" cy="30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rcRect l="6789" r="8057"/>
          <a:stretch>
            <a:fillRect/>
          </a:stretch>
        </p:blipFill>
        <p:spPr bwMode="auto">
          <a:xfrm>
            <a:off x="4941692" y="1071547"/>
            <a:ext cx="3625428" cy="30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</a:t>
            </a:r>
            <a:r>
              <a:rPr lang="fr-FR" dirty="0" smtClean="0"/>
              <a:t> reconstruction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ASIC setup:</a:t>
            </a:r>
          </a:p>
          <a:p>
            <a:pPr lvl="1"/>
            <a:r>
              <a:rPr lang="fr-FR" dirty="0" smtClean="0"/>
              <a:t>Channel 0 </a:t>
            </a:r>
            <a:r>
              <a:rPr lang="fr-FR" dirty="0" err="1" smtClean="0"/>
              <a:t>unmasked</a:t>
            </a:r>
            <a:r>
              <a:rPr lang="fr-FR" dirty="0" smtClean="0"/>
              <a:t>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masked</a:t>
            </a:r>
            <a:endParaRPr lang="fr-FR" dirty="0" smtClean="0"/>
          </a:p>
          <a:p>
            <a:pPr lvl="1"/>
            <a:r>
              <a:rPr lang="fr-FR" dirty="0" err="1" smtClean="0"/>
              <a:t>External</a:t>
            </a:r>
            <a:r>
              <a:rPr lang="fr-FR" dirty="0" smtClean="0"/>
              <a:t> Trigger </a:t>
            </a:r>
          </a:p>
          <a:p>
            <a:pPr lvl="1"/>
            <a:r>
              <a:rPr lang="fr-FR" dirty="0" err="1" smtClean="0">
                <a:solidFill>
                  <a:srgbClr val="FF0000"/>
                </a:solidFill>
              </a:rPr>
              <a:t>Descreased</a:t>
            </a:r>
            <a:r>
              <a:rPr lang="fr-FR" dirty="0" smtClean="0">
                <a:solidFill>
                  <a:srgbClr val="FF0000"/>
                </a:solidFill>
              </a:rPr>
              <a:t> TDC </a:t>
            </a:r>
            <a:r>
              <a:rPr lang="fr-FR" dirty="0" err="1" smtClean="0">
                <a:solidFill>
                  <a:srgbClr val="FF0000"/>
                </a:solidFill>
              </a:rPr>
              <a:t>bias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currents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 goal: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decreased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ramp</a:t>
            </a:r>
            <a:r>
              <a:rPr lang="fr-FR" dirty="0" smtClean="0">
                <a:solidFill>
                  <a:srgbClr val="FF0000"/>
                </a:solidFill>
                <a:sym typeface="Wingdings" pitchFamily="2" charset="2"/>
              </a:rPr>
              <a:t> reset </a:t>
            </a:r>
            <a:r>
              <a:rPr lang="fr-FR" dirty="0" err="1" smtClean="0">
                <a:solidFill>
                  <a:srgbClr val="FF0000"/>
                </a:solidFill>
                <a:sym typeface="Wingdings" pitchFamily="2" charset="2"/>
              </a:rPr>
              <a:t>pertubations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err="1" smtClean="0"/>
              <a:t>Generator</a:t>
            </a:r>
            <a:r>
              <a:rPr lang="fr-FR" dirty="0" smtClean="0"/>
              <a:t> setup:</a:t>
            </a:r>
          </a:p>
          <a:p>
            <a:pPr lvl="1"/>
            <a:r>
              <a:rPr lang="fr-FR" dirty="0" err="1" smtClean="0"/>
              <a:t>Synchronization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StartRamp1 (digital Probe1)</a:t>
            </a:r>
          </a:p>
          <a:p>
            <a:pPr lvl="1"/>
            <a:r>
              <a:rPr lang="fr-FR" dirty="0" smtClean="0"/>
              <a:t>Output </a:t>
            </a:r>
            <a:r>
              <a:rPr lang="fr-FR" dirty="0" err="1" smtClean="0"/>
              <a:t>connected</a:t>
            </a:r>
            <a:r>
              <a:rPr lang="fr-FR" dirty="0" smtClean="0"/>
              <a:t> to </a:t>
            </a:r>
            <a:r>
              <a:rPr lang="fr-FR" dirty="0" err="1" smtClean="0"/>
              <a:t>trig_ext</a:t>
            </a:r>
            <a:r>
              <a:rPr lang="fr-FR" dirty="0" smtClean="0"/>
              <a:t> pin</a:t>
            </a:r>
          </a:p>
          <a:p>
            <a:pPr lvl="1"/>
            <a:r>
              <a:rPr lang="fr-FR" dirty="0" smtClean="0"/>
              <a:t>Output </a:t>
            </a:r>
            <a:r>
              <a:rPr lang="fr-FR" dirty="0" err="1" smtClean="0"/>
              <a:t>delayed</a:t>
            </a:r>
            <a:r>
              <a:rPr lang="fr-FR" dirty="0" smtClean="0"/>
              <a:t> by 1ns </a:t>
            </a:r>
            <a:r>
              <a:rPr lang="fr-FR" dirty="0" err="1" smtClean="0"/>
              <a:t>step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0 to 399ns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Ramps</a:t>
            </a:r>
            <a:r>
              <a:rPr lang="fr-FR" dirty="0" smtClean="0"/>
              <a:t> Reconstruction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1000108"/>
            <a:ext cx="9793493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71414"/>
            <a:ext cx="7498080" cy="939784"/>
          </a:xfrm>
        </p:spPr>
        <p:txBody>
          <a:bodyPr/>
          <a:lstStyle/>
          <a:p>
            <a:r>
              <a:rPr lang="fr-FR" dirty="0" err="1" smtClean="0"/>
              <a:t>Ramps</a:t>
            </a:r>
            <a:r>
              <a:rPr lang="fr-FR" dirty="0" smtClean="0"/>
              <a:t> Reconstruction</a:t>
            </a:r>
            <a:endParaRPr lang="fr-FR" dirty="0"/>
          </a:p>
        </p:txBody>
      </p:sp>
      <p:sp>
        <p:nvSpPr>
          <p:cNvPr id="146" name="ZoneTexte 145"/>
          <p:cNvSpPr txBox="1"/>
          <p:nvPr/>
        </p:nvSpPr>
        <p:spPr>
          <a:xfrm>
            <a:off x="1000100" y="4826675"/>
            <a:ext cx="40719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RAMP1</a:t>
            </a:r>
          </a:p>
          <a:p>
            <a:r>
              <a:rPr lang="fr-FR" dirty="0" smtClean="0"/>
              <a:t>ResolCap1 = 217.5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 = 217.2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DiffCap1Cap2 = 9.8 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5.9m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0.59 </a:t>
            </a:r>
            <a:r>
              <a:rPr lang="fr-FR" dirty="0" err="1" smtClean="0"/>
              <a:t>ch</a:t>
            </a:r>
            <a:r>
              <a:rPr lang="fr-FR" dirty="0" smtClean="0"/>
              <a:t> = 128ps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= ± </a:t>
            </a:r>
            <a:r>
              <a:rPr lang="fr-FR" dirty="0" smtClean="0"/>
              <a:t>3.1ch = ±674ps</a:t>
            </a:r>
            <a:endParaRPr lang="fr-FR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5214910" y="4826675"/>
            <a:ext cx="39290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RAMP2</a:t>
            </a:r>
          </a:p>
          <a:p>
            <a:r>
              <a:rPr lang="fr-FR" dirty="0" smtClean="0"/>
              <a:t>ResolCap1=216.3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RésolCap2=216.4 </a:t>
            </a:r>
            <a:r>
              <a:rPr lang="fr-FR" dirty="0" err="1" smtClean="0"/>
              <a:t>ps</a:t>
            </a:r>
            <a:r>
              <a:rPr lang="fr-FR" dirty="0" smtClean="0"/>
              <a:t>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DiffCap1Cap2 = </a:t>
            </a:r>
            <a:r>
              <a:rPr lang="fr-FR" dirty="0" smtClean="0"/>
              <a:t>1.06 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1.4m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0.14 </a:t>
            </a:r>
            <a:r>
              <a:rPr lang="fr-FR" dirty="0" err="1" smtClean="0"/>
              <a:t>ch</a:t>
            </a:r>
            <a:r>
              <a:rPr lang="fr-FR" dirty="0" smtClean="0"/>
              <a:t> = 30ps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= ± </a:t>
            </a:r>
            <a:r>
              <a:rPr lang="fr-FR" dirty="0" smtClean="0"/>
              <a:t>2.4ch = ±519ps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rcRect l="7718" r="7277"/>
          <a:stretch>
            <a:fillRect/>
          </a:stretch>
        </p:blipFill>
        <p:spPr bwMode="auto">
          <a:xfrm>
            <a:off x="162074" y="1285860"/>
            <a:ext cx="3838422" cy="31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785794"/>
            <a:ext cx="2967345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814614"/>
            <a:ext cx="2967345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5641" y="829882"/>
            <a:ext cx="2828359" cy="198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786058"/>
            <a:ext cx="2967345" cy="210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Ramps</a:t>
            </a:r>
            <a:r>
              <a:rPr lang="fr-FR" dirty="0" smtClean="0"/>
              <a:t> Noise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71538" y="4572008"/>
          <a:ext cx="7929619" cy="212344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28762"/>
                <a:gridCol w="2150108"/>
                <a:gridCol w="2315738"/>
                <a:gridCol w="2035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Capacitor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Row</a:t>
                      </a:r>
                      <a:r>
                        <a:rPr lang="fr-FR" dirty="0" smtClean="0"/>
                        <a:t> Noise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TDC Noise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 TDC Noise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Ramp1.Cap1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0.67ch = 146ps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99ps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322ps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Ramp1.Cap2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0.68ch = 148ps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102ps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306ps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Ramp2.Cap1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0.71ch </a:t>
                      </a:r>
                      <a:r>
                        <a:rPr lang="fr-FR" dirty="0" smtClean="0"/>
                        <a:t>= </a:t>
                      </a:r>
                      <a:r>
                        <a:rPr lang="fr-FR" dirty="0" smtClean="0"/>
                        <a:t>154ps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111ps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341ps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Ramp2.Cap2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0.68ch </a:t>
                      </a:r>
                      <a:r>
                        <a:rPr lang="fr-FR" dirty="0" smtClean="0"/>
                        <a:t>= </a:t>
                      </a:r>
                      <a:r>
                        <a:rPr lang="fr-FR" dirty="0" smtClean="0"/>
                        <a:t>147ps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101ps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0000"/>
                          </a:solidFill>
                        </a:rPr>
                        <a:t>356ps</a:t>
                      </a:r>
                      <a:endParaRPr lang="fr-FR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714612" y="4071942"/>
            <a:ext cx="45005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/>
              <a:t>These</a:t>
            </a:r>
            <a:r>
              <a:rPr lang="fr-FR" sz="1200" dirty="0" smtClean="0"/>
              <a:t> plots are the </a:t>
            </a:r>
            <a:r>
              <a:rPr lang="fr-FR" sz="1200" dirty="0" err="1" smtClean="0"/>
              <a:t>row</a:t>
            </a:r>
            <a:r>
              <a:rPr lang="fr-FR" sz="1200" dirty="0" smtClean="0"/>
              <a:t> data noise for </a:t>
            </a:r>
            <a:r>
              <a:rPr lang="fr-FR" sz="1200" dirty="0" err="1" smtClean="0"/>
              <a:t>each</a:t>
            </a:r>
            <a:r>
              <a:rPr lang="fr-FR" sz="1200" dirty="0" smtClean="0"/>
              <a:t> </a:t>
            </a:r>
            <a:r>
              <a:rPr lang="fr-FR" sz="1200" dirty="0" err="1" smtClean="0"/>
              <a:t>step</a:t>
            </a:r>
            <a:r>
              <a:rPr lang="fr-FR" sz="1200" dirty="0" smtClean="0"/>
              <a:t> of 1ns.</a:t>
            </a:r>
          </a:p>
          <a:p>
            <a:pPr algn="ctr"/>
            <a:r>
              <a:rPr lang="fr-FR" sz="1200" dirty="0" smtClean="0"/>
              <a:t>Do not </a:t>
            </a:r>
            <a:r>
              <a:rPr lang="fr-FR" sz="1200" dirty="0" err="1" smtClean="0"/>
              <a:t>forget</a:t>
            </a:r>
            <a:r>
              <a:rPr lang="fr-FR" sz="1200" dirty="0" smtClean="0"/>
              <a:t> </a:t>
            </a:r>
            <a:r>
              <a:rPr lang="fr-FR" sz="1200" dirty="0" err="1" smtClean="0"/>
              <a:t>that</a:t>
            </a:r>
            <a:r>
              <a:rPr lang="fr-FR" sz="1200" dirty="0" smtClean="0"/>
              <a:t> the </a:t>
            </a:r>
            <a:r>
              <a:rPr lang="fr-FR" sz="1200" dirty="0" err="1" smtClean="0"/>
              <a:t>generator</a:t>
            </a:r>
            <a:r>
              <a:rPr lang="fr-FR" sz="1200" dirty="0" smtClean="0"/>
              <a:t> have a 107ps </a:t>
            </a:r>
            <a:r>
              <a:rPr lang="fr-FR" sz="1200" dirty="0" err="1" smtClean="0"/>
              <a:t>jitter</a:t>
            </a:r>
            <a:r>
              <a:rPr lang="fr-FR" sz="1200" dirty="0" smtClean="0"/>
              <a:t>.</a:t>
            </a:r>
          </a:p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rcRect l="7828" r="7828"/>
          <a:stretch>
            <a:fillRect/>
          </a:stretch>
        </p:blipFill>
        <p:spPr bwMode="auto">
          <a:xfrm>
            <a:off x="1123934" y="1142984"/>
            <a:ext cx="3590942" cy="30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29967"/>
            <a:ext cx="4257495" cy="301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CH0 / CH15 </a:t>
            </a:r>
            <a:r>
              <a:rPr lang="fr-FR" dirty="0" err="1" smtClean="0"/>
              <a:t>Comparasion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672942" cy="32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00174"/>
            <a:ext cx="4672942" cy="325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Descreased</a:t>
            </a:r>
            <a:r>
              <a:rPr lang="fr-FR" sz="2800" dirty="0" smtClean="0"/>
              <a:t> TDC </a:t>
            </a:r>
            <a:r>
              <a:rPr lang="fr-FR" sz="2800" dirty="0" err="1" smtClean="0"/>
              <a:t>bias</a:t>
            </a:r>
            <a:r>
              <a:rPr lang="fr-FR" sz="2800" dirty="0" smtClean="0"/>
              <a:t> </a:t>
            </a:r>
            <a:r>
              <a:rPr lang="fr-FR" sz="2800" dirty="0" err="1" smtClean="0"/>
              <a:t>currents</a:t>
            </a:r>
            <a:r>
              <a:rPr lang="fr-FR" sz="2800" dirty="0" smtClean="0"/>
              <a:t> </a:t>
            </a:r>
            <a:r>
              <a:rPr lang="fr-FR" sz="2800" dirty="0" smtClean="0">
                <a:sym typeface="Wingdings" pitchFamily="2" charset="2"/>
              </a:rPr>
              <a:t> </a:t>
            </a:r>
            <a:r>
              <a:rPr lang="fr-FR" sz="2800" dirty="0" err="1" smtClean="0">
                <a:sym typeface="Wingdings" pitchFamily="2" charset="2"/>
              </a:rPr>
              <a:t>decreased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ramp</a:t>
            </a:r>
            <a:r>
              <a:rPr lang="fr-FR" sz="2800" dirty="0" smtClean="0">
                <a:sym typeface="Wingdings" pitchFamily="2" charset="2"/>
              </a:rPr>
              <a:t> reset </a:t>
            </a:r>
            <a:r>
              <a:rPr lang="fr-FR" sz="2800" dirty="0" err="1" smtClean="0">
                <a:sym typeface="Wingdings" pitchFamily="2" charset="2"/>
              </a:rPr>
              <a:t>pertubations</a:t>
            </a:r>
            <a:r>
              <a:rPr lang="fr-FR" sz="2800" dirty="0" smtClean="0">
                <a:sym typeface="Wingdings" pitchFamily="2" charset="2"/>
              </a:rPr>
              <a:t>!</a:t>
            </a:r>
          </a:p>
          <a:p>
            <a:r>
              <a:rPr lang="fr-FR" sz="2800" dirty="0" smtClean="0">
                <a:sym typeface="Wingdings" pitchFamily="2" charset="2"/>
              </a:rPr>
              <a:t>No noise </a:t>
            </a:r>
            <a:r>
              <a:rPr lang="fr-FR" sz="2800" dirty="0" err="1" smtClean="0">
                <a:sym typeface="Wingdings" pitchFamily="2" charset="2"/>
              </a:rPr>
              <a:t>difference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between</a:t>
            </a:r>
            <a:r>
              <a:rPr lang="fr-FR" sz="2800" dirty="0" smtClean="0">
                <a:sym typeface="Wingdings" pitchFamily="2" charset="2"/>
              </a:rPr>
              <a:t> the use of </a:t>
            </a:r>
            <a:r>
              <a:rPr lang="fr-FR" sz="2800" dirty="0" err="1" smtClean="0">
                <a:sym typeface="Wingdings" pitchFamily="2" charset="2"/>
              </a:rPr>
              <a:t>lab</a:t>
            </a:r>
            <a:r>
              <a:rPr lang="fr-FR" sz="2800" dirty="0" smtClean="0">
                <a:sym typeface="Wingdings" pitchFamily="2" charset="2"/>
              </a:rPr>
              <a:t> power </a:t>
            </a:r>
            <a:r>
              <a:rPr lang="fr-FR" sz="2800" dirty="0" err="1" smtClean="0">
                <a:sym typeface="Wingdings" pitchFamily="2" charset="2"/>
              </a:rPr>
              <a:t>supply</a:t>
            </a:r>
            <a:r>
              <a:rPr lang="fr-FR" sz="2800" dirty="0" smtClean="0">
                <a:sym typeface="Wingdings" pitchFamily="2" charset="2"/>
              </a:rPr>
              <a:t> and of PMm² </a:t>
            </a:r>
            <a:r>
              <a:rPr lang="fr-FR" sz="2800" dirty="0" err="1" smtClean="0">
                <a:sym typeface="Wingdings" pitchFamily="2" charset="2"/>
              </a:rPr>
              <a:t>card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 err="1" smtClean="0">
                <a:sym typeface="Wingdings" pitchFamily="2" charset="2"/>
              </a:rPr>
              <a:t>converters</a:t>
            </a:r>
            <a:endParaRPr lang="fr-FR" sz="2800" dirty="0" smtClean="0">
              <a:sym typeface="Wingdings" pitchFamily="2" charset="2"/>
            </a:endParaRPr>
          </a:p>
          <a:p>
            <a:r>
              <a:rPr lang="fr-FR" sz="2800" dirty="0" smtClean="0"/>
              <a:t>It </a:t>
            </a:r>
            <a:r>
              <a:rPr lang="fr-FR" sz="2800" dirty="0" err="1" smtClean="0"/>
              <a:t>seems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Ramps</a:t>
            </a:r>
            <a:r>
              <a:rPr lang="fr-FR" sz="2800" dirty="0" smtClean="0"/>
              <a:t> on CH0 and CH15 are </a:t>
            </a:r>
            <a:r>
              <a:rPr lang="fr-FR" sz="2800" dirty="0" err="1" smtClean="0"/>
              <a:t>identical</a:t>
            </a:r>
            <a:endParaRPr lang="fr-FR" sz="2800" dirty="0" smtClean="0"/>
          </a:p>
          <a:p>
            <a:r>
              <a:rPr lang="fr-FR" sz="2800" dirty="0" err="1" smtClean="0"/>
              <a:t>After</a:t>
            </a:r>
            <a:r>
              <a:rPr lang="fr-FR" sz="2800" dirty="0" smtClean="0"/>
              <a:t> calibration and correction, the </a:t>
            </a:r>
            <a:r>
              <a:rPr lang="fr-FR" sz="2800" dirty="0" err="1" smtClean="0"/>
              <a:t>precision</a:t>
            </a:r>
            <a:r>
              <a:rPr lang="fr-FR" sz="2800" dirty="0" smtClean="0"/>
              <a:t> </a:t>
            </a:r>
            <a:r>
              <a:rPr lang="fr-FR" sz="2800" dirty="0" err="1" smtClean="0"/>
              <a:t>will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±111ps (</a:t>
            </a:r>
            <a:r>
              <a:rPr lang="fr-FR" sz="2800" dirty="0" err="1" smtClean="0"/>
              <a:t>quadratic</a:t>
            </a:r>
            <a:r>
              <a:rPr lang="fr-FR" sz="2800" dirty="0" smtClean="0"/>
              <a:t> </a:t>
            </a:r>
            <a:r>
              <a:rPr lang="fr-FR" sz="2800" dirty="0" err="1" smtClean="0"/>
              <a:t>mean</a:t>
            </a:r>
            <a:r>
              <a:rPr lang="fr-FR" sz="2800" dirty="0" smtClean="0"/>
              <a:t> noise) or ±356ps (max noise)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PARISROC2 TDC </a:t>
            </a:r>
            <a:r>
              <a:rPr lang="fr-FR" dirty="0" err="1" smtClean="0"/>
              <a:t>Principle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2 </a:t>
            </a:r>
            <a:r>
              <a:rPr lang="fr-FR" dirty="0" err="1" smtClean="0"/>
              <a:t>Ramps</a:t>
            </a:r>
            <a:r>
              <a:rPr lang="fr-FR" dirty="0" smtClean="0"/>
              <a:t> </a:t>
            </a:r>
            <a:r>
              <a:rPr lang="fr-FR" dirty="0" err="1" smtClean="0"/>
              <a:t>recovery</a:t>
            </a:r>
            <a:endParaRPr lang="fr-FR" dirty="0"/>
          </a:p>
        </p:txBody>
      </p:sp>
      <p:grpSp>
        <p:nvGrpSpPr>
          <p:cNvPr id="4" name="Groupe 8"/>
          <p:cNvGrpSpPr/>
          <p:nvPr/>
        </p:nvGrpSpPr>
        <p:grpSpPr>
          <a:xfrm>
            <a:off x="1571604" y="1500174"/>
            <a:ext cx="6357982" cy="3071834"/>
            <a:chOff x="1500166" y="1857364"/>
            <a:chExt cx="7043443" cy="3786214"/>
          </a:xfrm>
        </p:grpSpPr>
        <p:sp>
          <p:nvSpPr>
            <p:cNvPr id="5" name="Forme libre 4"/>
            <p:cNvSpPr/>
            <p:nvPr/>
          </p:nvSpPr>
          <p:spPr>
            <a:xfrm>
              <a:off x="2667000" y="2635250"/>
              <a:ext cx="5365750" cy="1943100"/>
            </a:xfrm>
            <a:custGeom>
              <a:avLst/>
              <a:gdLst>
                <a:gd name="connsiteX0" fmla="*/ 0 w 5365750"/>
                <a:gd name="connsiteY0" fmla="*/ 1930400 h 1943100"/>
                <a:gd name="connsiteX1" fmla="*/ 844550 w 5365750"/>
                <a:gd name="connsiteY1" fmla="*/ 1930400 h 1943100"/>
                <a:gd name="connsiteX2" fmla="*/ 844550 w 5365750"/>
                <a:gd name="connsiteY2" fmla="*/ 641350 h 1943100"/>
                <a:gd name="connsiteX3" fmla="*/ 1473200 w 5365750"/>
                <a:gd name="connsiteY3" fmla="*/ 647700 h 1943100"/>
                <a:gd name="connsiteX4" fmla="*/ 1473200 w 5365750"/>
                <a:gd name="connsiteY4" fmla="*/ 1936750 h 1943100"/>
                <a:gd name="connsiteX5" fmla="*/ 2400300 w 5365750"/>
                <a:gd name="connsiteY5" fmla="*/ 1936750 h 1943100"/>
                <a:gd name="connsiteX6" fmla="*/ 2406650 w 5365750"/>
                <a:gd name="connsiteY6" fmla="*/ 647700 h 1943100"/>
                <a:gd name="connsiteX7" fmla="*/ 2971800 w 5365750"/>
                <a:gd name="connsiteY7" fmla="*/ 647700 h 1943100"/>
                <a:gd name="connsiteX8" fmla="*/ 2978150 w 5365750"/>
                <a:gd name="connsiteY8" fmla="*/ 1936750 h 1943100"/>
                <a:gd name="connsiteX9" fmla="*/ 3898900 w 5365750"/>
                <a:gd name="connsiteY9" fmla="*/ 1936750 h 1943100"/>
                <a:gd name="connsiteX10" fmla="*/ 3905250 w 5365750"/>
                <a:gd name="connsiteY10" fmla="*/ 647700 h 1943100"/>
                <a:gd name="connsiteX11" fmla="*/ 4476750 w 5365750"/>
                <a:gd name="connsiteY11" fmla="*/ 647700 h 1943100"/>
                <a:gd name="connsiteX12" fmla="*/ 4476750 w 5365750"/>
                <a:gd name="connsiteY12" fmla="*/ 1943100 h 1943100"/>
                <a:gd name="connsiteX13" fmla="*/ 5359400 w 5365750"/>
                <a:gd name="connsiteY13" fmla="*/ 1936750 h 1943100"/>
                <a:gd name="connsiteX14" fmla="*/ 5365750 w 5365750"/>
                <a:gd name="connsiteY14" fmla="*/ 1295400 h 1943100"/>
                <a:gd name="connsiteX15" fmla="*/ 4616450 w 5365750"/>
                <a:gd name="connsiteY15" fmla="*/ 1289050 h 1943100"/>
                <a:gd name="connsiteX16" fmla="*/ 4616450 w 5365750"/>
                <a:gd name="connsiteY16" fmla="*/ 0 h 1943100"/>
                <a:gd name="connsiteX17" fmla="*/ 3683000 w 5365750"/>
                <a:gd name="connsiteY17" fmla="*/ 0 h 1943100"/>
                <a:gd name="connsiteX18" fmla="*/ 3689350 w 5365750"/>
                <a:gd name="connsiteY18" fmla="*/ 1295400 h 1943100"/>
                <a:gd name="connsiteX19" fmla="*/ 3111500 w 5365750"/>
                <a:gd name="connsiteY19" fmla="*/ 1295400 h 1943100"/>
                <a:gd name="connsiteX20" fmla="*/ 3105150 w 5365750"/>
                <a:gd name="connsiteY20" fmla="*/ 6350 h 1943100"/>
                <a:gd name="connsiteX21" fmla="*/ 2190750 w 5365750"/>
                <a:gd name="connsiteY21" fmla="*/ 6350 h 1943100"/>
                <a:gd name="connsiteX22" fmla="*/ 2184400 w 5365750"/>
                <a:gd name="connsiteY22" fmla="*/ 1295400 h 1943100"/>
                <a:gd name="connsiteX23" fmla="*/ 1612900 w 5365750"/>
                <a:gd name="connsiteY23" fmla="*/ 1301750 h 1943100"/>
                <a:gd name="connsiteX24" fmla="*/ 1612900 w 5365750"/>
                <a:gd name="connsiteY24" fmla="*/ 6350 h 1943100"/>
                <a:gd name="connsiteX25" fmla="*/ 685800 w 5365750"/>
                <a:gd name="connsiteY25" fmla="*/ 6350 h 1943100"/>
                <a:gd name="connsiteX26" fmla="*/ 692150 w 5365750"/>
                <a:gd name="connsiteY26" fmla="*/ 1295400 h 1943100"/>
                <a:gd name="connsiteX27" fmla="*/ 25400 w 5365750"/>
                <a:gd name="connsiteY27" fmla="*/ 1295400 h 1943100"/>
                <a:gd name="connsiteX28" fmla="*/ 0 w 5365750"/>
                <a:gd name="connsiteY28" fmla="*/ 193040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365750" h="1943100">
                  <a:moveTo>
                    <a:pt x="0" y="1930400"/>
                  </a:moveTo>
                  <a:lnTo>
                    <a:pt x="844550" y="1930400"/>
                  </a:lnTo>
                  <a:lnTo>
                    <a:pt x="844550" y="641350"/>
                  </a:lnTo>
                  <a:lnTo>
                    <a:pt x="1473200" y="647700"/>
                  </a:lnTo>
                  <a:lnTo>
                    <a:pt x="1473200" y="1936750"/>
                  </a:lnTo>
                  <a:lnTo>
                    <a:pt x="2400300" y="1936750"/>
                  </a:lnTo>
                  <a:cubicBezTo>
                    <a:pt x="2402417" y="1507067"/>
                    <a:pt x="2404533" y="1077383"/>
                    <a:pt x="2406650" y="647700"/>
                  </a:cubicBezTo>
                  <a:lnTo>
                    <a:pt x="2971800" y="647700"/>
                  </a:lnTo>
                  <a:cubicBezTo>
                    <a:pt x="2973917" y="1077383"/>
                    <a:pt x="2976033" y="1507067"/>
                    <a:pt x="2978150" y="1936750"/>
                  </a:cubicBezTo>
                  <a:lnTo>
                    <a:pt x="3898900" y="1936750"/>
                  </a:lnTo>
                  <a:cubicBezTo>
                    <a:pt x="3901017" y="1507067"/>
                    <a:pt x="3903133" y="1077383"/>
                    <a:pt x="3905250" y="647700"/>
                  </a:cubicBezTo>
                  <a:lnTo>
                    <a:pt x="4476750" y="647700"/>
                  </a:lnTo>
                  <a:lnTo>
                    <a:pt x="4476750" y="1943100"/>
                  </a:lnTo>
                  <a:lnTo>
                    <a:pt x="5359400" y="1936750"/>
                  </a:lnTo>
                  <a:cubicBezTo>
                    <a:pt x="5361517" y="1722967"/>
                    <a:pt x="5363633" y="1509183"/>
                    <a:pt x="5365750" y="1295400"/>
                  </a:cubicBezTo>
                  <a:lnTo>
                    <a:pt x="4616450" y="1289050"/>
                  </a:lnTo>
                  <a:lnTo>
                    <a:pt x="4616450" y="0"/>
                  </a:lnTo>
                  <a:lnTo>
                    <a:pt x="3683000" y="0"/>
                  </a:lnTo>
                  <a:cubicBezTo>
                    <a:pt x="3685117" y="431800"/>
                    <a:pt x="3687233" y="863600"/>
                    <a:pt x="3689350" y="1295400"/>
                  </a:cubicBezTo>
                  <a:lnTo>
                    <a:pt x="3111500" y="1295400"/>
                  </a:lnTo>
                  <a:cubicBezTo>
                    <a:pt x="3109383" y="865717"/>
                    <a:pt x="3107267" y="436033"/>
                    <a:pt x="3105150" y="6350"/>
                  </a:cubicBezTo>
                  <a:lnTo>
                    <a:pt x="2190750" y="6350"/>
                  </a:lnTo>
                  <a:cubicBezTo>
                    <a:pt x="2188633" y="436033"/>
                    <a:pt x="2186517" y="865717"/>
                    <a:pt x="2184400" y="1295400"/>
                  </a:cubicBezTo>
                  <a:lnTo>
                    <a:pt x="1612900" y="1301750"/>
                  </a:lnTo>
                  <a:lnTo>
                    <a:pt x="1612900" y="6350"/>
                  </a:lnTo>
                  <a:lnTo>
                    <a:pt x="685800" y="6350"/>
                  </a:lnTo>
                  <a:cubicBezTo>
                    <a:pt x="687917" y="436033"/>
                    <a:pt x="690033" y="865717"/>
                    <a:pt x="692150" y="1295400"/>
                  </a:cubicBezTo>
                  <a:lnTo>
                    <a:pt x="25400" y="1295400"/>
                  </a:lnTo>
                  <a:lnTo>
                    <a:pt x="0" y="193040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b="1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/>
          </p:nvGraphicFramePr>
          <p:xfrm>
            <a:off x="1500166" y="1857364"/>
            <a:ext cx="7043443" cy="3786214"/>
          </p:xfrm>
          <a:graphic>
            <a:graphicData uri="http://schemas.openxmlformats.org/presentationml/2006/ole">
              <p:oleObj spid="_x0000_s1026" name="SmartDraw" r:id="rId3" imgW="6347160" imgH="3412080" progId="">
                <p:embed/>
              </p:oleObj>
            </a:graphicData>
          </a:graphic>
        </p:graphicFrame>
      </p:grpSp>
      <p:sp>
        <p:nvSpPr>
          <p:cNvPr id="11" name="ZoneTexte 10"/>
          <p:cNvSpPr txBox="1"/>
          <p:nvPr/>
        </p:nvSpPr>
        <p:spPr>
          <a:xfrm>
            <a:off x="6143636" y="5143512"/>
            <a:ext cx="238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Ramp</a:t>
            </a:r>
            <a:r>
              <a:rPr lang="fr-FR" dirty="0" smtClean="0"/>
              <a:t> 1 and 2: global</a:t>
            </a:r>
          </a:p>
          <a:p>
            <a:r>
              <a:rPr lang="fr-FR" dirty="0" smtClean="0"/>
              <a:t>Memory </a:t>
            </a:r>
            <a:r>
              <a:rPr lang="fr-FR" dirty="0" err="1" smtClean="0"/>
              <a:t>Cell</a:t>
            </a:r>
            <a:r>
              <a:rPr lang="fr-FR" dirty="0" smtClean="0"/>
              <a:t>: </a:t>
            </a:r>
            <a:r>
              <a:rPr lang="fr-FR" dirty="0" err="1" smtClean="0"/>
              <a:t>individual</a:t>
            </a:r>
            <a:endParaRPr lang="fr-FR" dirty="0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1214395" y="4071966"/>
            <a:ext cx="5429307" cy="2714620"/>
            <a:chOff x="114089285" y="112374150"/>
            <a:chExt cx="2933050" cy="2052000"/>
          </a:xfrm>
        </p:grpSpPr>
        <p:sp>
          <p:nvSpPr>
            <p:cNvPr id="1046" name="Text Box 22"/>
            <p:cNvSpPr txBox="1">
              <a:spLocks noChangeArrowheads="1"/>
            </p:cNvSpPr>
            <p:nvPr/>
          </p:nvSpPr>
          <p:spPr bwMode="auto">
            <a:xfrm>
              <a:off x="116491996" y="112980372"/>
              <a:ext cx="530339" cy="2771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6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To ADC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1047" name="Object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089285" y="112374150"/>
              <a:ext cx="2402701" cy="2052000"/>
            </a:xfrm>
            <a:prstGeom prst="rect">
              <a:avLst/>
            </a:prstGeom>
            <a:noFill/>
            <a:ln w="9525" algn="ctr">
              <a:miter lim="800000"/>
              <a:headEnd/>
              <a:tailEnd/>
            </a:ln>
            <a:effectLst/>
          </p:spPr>
        </p:pic>
        <p:sp>
          <p:nvSpPr>
            <p:cNvPr id="1048" name="AutoShape 24"/>
            <p:cNvSpPr>
              <a:spLocks noChangeArrowheads="1"/>
            </p:cNvSpPr>
            <p:nvPr/>
          </p:nvSpPr>
          <p:spPr bwMode="auto">
            <a:xfrm>
              <a:off x="114942244" y="112699036"/>
              <a:ext cx="700085" cy="470776"/>
            </a:xfrm>
            <a:prstGeom prst="roundRect">
              <a:avLst>
                <a:gd name="adj" fmla="val 16667"/>
              </a:avLst>
            </a:prstGeom>
            <a:noFill/>
            <a:ln w="6350" algn="ctr">
              <a:solidFill>
                <a:srgbClr val="C0504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AutoShape 25"/>
            <p:cNvSpPr>
              <a:spLocks noChangeArrowheads="1"/>
            </p:cNvSpPr>
            <p:nvPr/>
          </p:nvSpPr>
          <p:spPr bwMode="auto">
            <a:xfrm>
              <a:off x="114942244" y="113238268"/>
              <a:ext cx="700085" cy="470776"/>
            </a:xfrm>
            <a:prstGeom prst="roundRect">
              <a:avLst>
                <a:gd name="adj" fmla="val 16667"/>
              </a:avLst>
            </a:prstGeom>
            <a:noFill/>
            <a:ln w="6350" algn="ctr">
              <a:solidFill>
                <a:srgbClr val="17365D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0" name="Text Box 26"/>
            <p:cNvSpPr txBox="1">
              <a:spLocks noChangeArrowheads="1"/>
            </p:cNvSpPr>
            <p:nvPr/>
          </p:nvSpPr>
          <p:spPr bwMode="auto">
            <a:xfrm>
              <a:off x="115169666" y="112677805"/>
              <a:ext cx="430930" cy="208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Times New Roman" pitchFamily="18" charset="0"/>
                </a:rPr>
                <a:t>Memory </a:t>
              </a:r>
              <a:r>
                <a:rPr kumimoji="0" lang="fr-FR" sz="700" b="0" i="0" u="none" strike="noStrike" cap="none" normalizeH="0" baseline="0" dirty="0" err="1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Times New Roman" pitchFamily="18" charset="0"/>
                </a:rPr>
                <a:t>cell</a:t>
              </a: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943634"/>
                  </a:solidFill>
                  <a:effectLst/>
                  <a:latin typeface="Times New Roman" pitchFamily="18" charset="0"/>
                </a:rPr>
                <a:t>         X2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115178107" y="113216006"/>
              <a:ext cx="430929" cy="208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imes New Roman" pitchFamily="18" charset="0"/>
                </a:rPr>
                <a:t>Memory </a:t>
              </a:r>
              <a:r>
                <a:rPr kumimoji="0" lang="fr-FR" sz="700" b="0" i="0" u="none" strike="noStrike" cap="none" normalizeH="0" baseline="0" dirty="0" err="1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imes New Roman" pitchFamily="18" charset="0"/>
                </a:rPr>
                <a:t>cell</a:t>
              </a:r>
              <a:r>
                <a:rPr kumimoji="0" lang="fr-FR" sz="7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Times New Roman" pitchFamily="18" charset="0"/>
                </a:rPr>
                <a:t>        X2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2" name="AutoShape 28"/>
            <p:cNvSpPr>
              <a:spLocks noChangeArrowheads="1"/>
            </p:cNvSpPr>
            <p:nvPr/>
          </p:nvSpPr>
          <p:spPr bwMode="auto">
            <a:xfrm>
              <a:off x="115721106" y="112892060"/>
              <a:ext cx="273375" cy="425887"/>
            </a:xfrm>
            <a:prstGeom prst="roundRect">
              <a:avLst>
                <a:gd name="adj" fmla="val 16667"/>
              </a:avLst>
            </a:prstGeom>
            <a:noFill/>
            <a:ln w="6350" algn="ctr">
              <a:solidFill>
                <a:srgbClr val="4E6128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Text Box 29"/>
            <p:cNvSpPr txBox="1">
              <a:spLocks noChangeArrowheads="1"/>
            </p:cNvSpPr>
            <p:nvPr/>
          </p:nvSpPr>
          <p:spPr bwMode="auto">
            <a:xfrm rot="10800000">
              <a:off x="115727295" y="112875949"/>
              <a:ext cx="174811" cy="4561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ea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dirty="0" err="1" smtClean="0">
                  <a:ln>
                    <a:noFill/>
                  </a:ln>
                  <a:solidFill>
                    <a:srgbClr val="026E02"/>
                  </a:solidFill>
                  <a:effectLst/>
                  <a:latin typeface="Times New Roman" pitchFamily="18" charset="0"/>
                </a:rPr>
                <a:t>Multiplexor</a:t>
              </a:r>
              <a:endParaRPr kumimoji="0" lang="fr-F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115637295" y="112410150"/>
              <a:ext cx="360987" cy="1767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4763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Times New Roman" pitchFamily="18" charset="0"/>
                </a:rPr>
                <a:t>1 </a:t>
              </a:r>
              <a:r>
                <a:rPr kumimoji="0" lang="fr-FR" sz="1000" b="0" i="0" u="none" strike="noStrike" cap="none" normalizeH="0" baseline="0" dirty="0" err="1" smtClean="0">
                  <a:ln>
                    <a:noFill/>
                  </a:ln>
                  <a:solidFill>
                    <a:srgbClr val="E36C0A"/>
                  </a:solidFill>
                  <a:effectLst/>
                  <a:latin typeface="Times New Roman" pitchFamily="18" charset="0"/>
                </a:rPr>
                <a:t>channel</a:t>
              </a: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114899574" y="112374150"/>
              <a:ext cx="1175091" cy="1361267"/>
            </a:xfrm>
            <a:prstGeom prst="rect">
              <a:avLst/>
            </a:prstGeom>
            <a:noFill/>
            <a:ln w="9525" algn="ctr">
              <a:solidFill>
                <a:srgbClr val="E36C0A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cxnSp>
          <p:nvCxnSpPr>
            <p:cNvPr id="1056" name="AutoShape 32"/>
            <p:cNvCxnSpPr>
              <a:cxnSpLocks noChangeShapeType="1"/>
            </p:cNvCxnSpPr>
            <p:nvPr/>
          </p:nvCxnSpPr>
          <p:spPr bwMode="auto">
            <a:xfrm>
              <a:off x="114463955" y="112472345"/>
              <a:ext cx="452968" cy="561"/>
            </a:xfrm>
            <a:prstGeom prst="straightConnector1">
              <a:avLst/>
            </a:prstGeom>
            <a:noFill/>
            <a:ln w="9525" algn="ctr">
              <a:solidFill>
                <a:srgbClr val="026E02"/>
              </a:solidFill>
              <a:round/>
              <a:headEnd/>
              <a:tailEnd type="triangle" w="med" len="med"/>
            </a:ln>
          </p:spPr>
        </p:cxnSp>
        <p:sp>
          <p:nvSpPr>
            <p:cNvPr id="1057" name="Text Box 33"/>
            <p:cNvSpPr txBox="1">
              <a:spLocks noChangeArrowheads="1"/>
            </p:cNvSpPr>
            <p:nvPr/>
          </p:nvSpPr>
          <p:spPr bwMode="auto">
            <a:xfrm>
              <a:off x="114269295" y="112374711"/>
              <a:ext cx="277188" cy="1717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Event</a:t>
              </a: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058" name="AutoShape 34"/>
            <p:cNvCxnSpPr>
              <a:cxnSpLocks noChangeShapeType="1"/>
            </p:cNvCxnSpPr>
            <p:nvPr/>
          </p:nvCxnSpPr>
          <p:spPr bwMode="auto">
            <a:xfrm>
              <a:off x="116357295" y="113118105"/>
              <a:ext cx="269240" cy="0"/>
            </a:xfrm>
            <a:prstGeom prst="straightConnector1">
              <a:avLst/>
            </a:prstGeom>
            <a:noFill/>
            <a:ln w="12700" algn="ctr">
              <a:solidFill>
                <a:srgbClr val="1C7E25"/>
              </a:solidFill>
              <a:round/>
              <a:headEnd/>
              <a:tailEnd type="triangle" w="med" len="med"/>
            </a:ln>
          </p:spPr>
        </p:cxnSp>
        <p:sp>
          <p:nvSpPr>
            <p:cNvPr id="1059" name="Rectangle 35"/>
            <p:cNvSpPr>
              <a:spLocks noChangeArrowheads="1"/>
            </p:cNvSpPr>
            <p:nvPr/>
          </p:nvSpPr>
          <p:spPr bwMode="auto">
            <a:xfrm>
              <a:off x="114916923" y="112391545"/>
              <a:ext cx="351684" cy="171701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26E02"/>
              </a:solidFill>
              <a:miter lim="800000"/>
              <a:headEnd/>
              <a:tailEnd/>
            </a:ln>
          </p:spPr>
          <p:txBody>
            <a:bodyPr vert="horz" wrap="square" lIns="0" tIns="45720" rIns="0" bIns="45720" numCol="1" anchor="t" anchorCtr="0" compatLnSpc="1">
              <a:prstTxWarp prst="textNoShape">
                <a:avLst/>
              </a:prstTxWarp>
            </a:bodyPr>
            <a:lstStyle/>
            <a:p>
              <a:pPr marL="0" marR="4763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7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Discriminator</a:t>
              </a:r>
              <a:endParaRPr kumimoji="0" lang="fr-F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143000"/>
          </a:xfrm>
        </p:spPr>
        <p:txBody>
          <a:bodyPr>
            <a:normAutofit/>
          </a:bodyPr>
          <a:lstStyle/>
          <a:p>
            <a:r>
              <a:rPr lang="fr-FR" dirty="0" err="1" smtClean="0"/>
              <a:t>Analog</a:t>
            </a:r>
            <a:r>
              <a:rPr lang="fr-FR" dirty="0" smtClean="0"/>
              <a:t> and Digital Probes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14422"/>
            <a:ext cx="7498080" cy="4800600"/>
          </a:xfrm>
        </p:spPr>
        <p:txBody>
          <a:bodyPr/>
          <a:lstStyle/>
          <a:p>
            <a:r>
              <a:rPr lang="fr-FR" dirty="0" smtClean="0"/>
              <a:t>StartRamp1 and 2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StartRamp1, Ramp1 and 2</a:t>
            </a:r>
          </a:p>
          <a:p>
            <a:endParaRPr lang="fr-FR" dirty="0" smtClean="0"/>
          </a:p>
          <a:p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000232" y="1714488"/>
            <a:ext cx="5786478" cy="1785950"/>
            <a:chOff x="2000232" y="2000240"/>
            <a:chExt cx="5716731" cy="1676582"/>
          </a:xfrm>
        </p:grpSpPr>
        <p:pic>
          <p:nvPicPr>
            <p:cNvPr id="4" name="Image 3" descr="startRamp1.jpg"/>
            <p:cNvPicPr/>
            <p:nvPr/>
          </p:nvPicPr>
          <p:blipFill>
            <a:blip r:embed="rId2"/>
            <a:srcRect t="5689" b="73257"/>
            <a:stretch>
              <a:fillRect/>
            </a:stretch>
          </p:blipFill>
          <p:spPr>
            <a:xfrm>
              <a:off x="2000232" y="2000240"/>
              <a:ext cx="5716731" cy="1321981"/>
            </a:xfrm>
            <a:prstGeom prst="rect">
              <a:avLst/>
            </a:prstGeom>
          </p:spPr>
        </p:pic>
        <p:pic>
          <p:nvPicPr>
            <p:cNvPr id="5" name="Image 4" descr="startRamp1.jpg"/>
            <p:cNvPicPr/>
            <p:nvPr/>
          </p:nvPicPr>
          <p:blipFill>
            <a:blip r:embed="rId2"/>
            <a:srcRect t="52692" b="38967"/>
            <a:stretch>
              <a:fillRect/>
            </a:stretch>
          </p:blipFill>
          <p:spPr>
            <a:xfrm>
              <a:off x="2000232" y="3286124"/>
              <a:ext cx="5716731" cy="390698"/>
            </a:xfrm>
            <a:prstGeom prst="rect">
              <a:avLst/>
            </a:prstGeom>
          </p:spPr>
        </p:pic>
      </p:grpSp>
      <p:pic>
        <p:nvPicPr>
          <p:cNvPr id="7" name="Image 6" descr="startRamp1+Ramp12_1.jpg"/>
          <p:cNvPicPr/>
          <p:nvPr/>
        </p:nvPicPr>
        <p:blipFill>
          <a:blip r:embed="rId3"/>
          <a:srcRect t="6620" b="39143"/>
          <a:stretch>
            <a:fillRect/>
          </a:stretch>
        </p:blipFill>
        <p:spPr>
          <a:xfrm>
            <a:off x="1857356" y="4071942"/>
            <a:ext cx="6000792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Simulation versus Reality</a:t>
            </a:r>
            <a:endParaRPr lang="fr-FR" dirty="0"/>
          </a:p>
        </p:txBody>
      </p:sp>
      <p:pic>
        <p:nvPicPr>
          <p:cNvPr id="5" name="Espace réservé du contenu 4" descr="Ramp12.jpg"/>
          <p:cNvPicPr>
            <a:picLocks noGrp="1" noChangeAspect="1"/>
          </p:cNvPicPr>
          <p:nvPr>
            <p:ph idx="1"/>
          </p:nvPr>
        </p:nvPicPr>
        <p:blipFill>
          <a:blip r:embed="rId2"/>
          <a:srcRect t="6642" b="38007"/>
          <a:stretch>
            <a:fillRect/>
          </a:stretch>
        </p:blipFill>
        <p:spPr>
          <a:xfrm>
            <a:off x="4429124" y="2357430"/>
            <a:ext cx="4302137" cy="2857520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3810" t="9525" b="7936"/>
          <a:stretch>
            <a:fillRect/>
          </a:stretch>
        </p:blipFill>
        <p:spPr bwMode="auto">
          <a:xfrm>
            <a:off x="142844" y="2000240"/>
            <a:ext cx="425214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57158" y="5286388"/>
            <a:ext cx="3684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Voltage </a:t>
            </a:r>
            <a:r>
              <a:rPr lang="fr-FR" dirty="0" err="1" smtClean="0"/>
              <a:t>span</a:t>
            </a:r>
            <a:r>
              <a:rPr lang="fr-FR" dirty="0" smtClean="0"/>
              <a:t>: [1.34 to 2.67] = 1.33 V</a:t>
            </a:r>
          </a:p>
          <a:p>
            <a:r>
              <a:rPr lang="fr-FR" dirty="0" smtClean="0"/>
              <a:t>Time </a:t>
            </a:r>
            <a:r>
              <a:rPr lang="fr-FR" dirty="0" err="1" smtClean="0"/>
              <a:t>span</a:t>
            </a:r>
            <a:r>
              <a:rPr lang="fr-FR" dirty="0" smtClean="0"/>
              <a:t>: [312ns to 448ns] = 136ns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 rot="5400000">
            <a:off x="432000" y="486000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1972800" y="3713958"/>
            <a:ext cx="257176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4714876" y="5286388"/>
            <a:ext cx="20018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Voltage </a:t>
            </a:r>
            <a:r>
              <a:rPr lang="fr-FR" dirty="0" err="1" smtClean="0"/>
              <a:t>span</a:t>
            </a:r>
            <a:r>
              <a:rPr lang="fr-FR" dirty="0" smtClean="0"/>
              <a:t>: 1.39 V</a:t>
            </a:r>
          </a:p>
          <a:p>
            <a:r>
              <a:rPr lang="fr-FR" dirty="0" smtClean="0"/>
              <a:t>Time </a:t>
            </a:r>
            <a:r>
              <a:rPr lang="fr-FR" dirty="0" err="1" smtClean="0"/>
              <a:t>span</a:t>
            </a:r>
            <a:r>
              <a:rPr lang="fr-FR" dirty="0" smtClean="0"/>
              <a:t>: 137ns</a:t>
            </a:r>
          </a:p>
          <a:p>
            <a:r>
              <a:rPr lang="fr-FR" dirty="0" err="1" smtClean="0"/>
              <a:t>Recovery</a:t>
            </a:r>
            <a:r>
              <a:rPr lang="fr-FR" dirty="0" smtClean="0"/>
              <a:t>: 37ns</a:t>
            </a:r>
            <a:endParaRPr lang="fr-FR" dirty="0"/>
          </a:p>
        </p:txBody>
      </p:sp>
      <p:cxnSp>
        <p:nvCxnSpPr>
          <p:cNvPr id="17" name="Connecteur droit 16"/>
          <p:cNvCxnSpPr/>
          <p:nvPr/>
        </p:nvCxnSpPr>
        <p:spPr>
          <a:xfrm rot="10800000">
            <a:off x="285720" y="2500306"/>
            <a:ext cx="328614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29190" y="1928802"/>
            <a:ext cx="3466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Analog</a:t>
            </a:r>
            <a:r>
              <a:rPr lang="fr-FR" dirty="0" smtClean="0"/>
              <a:t> Probe Output (Scope </a:t>
            </a:r>
            <a:r>
              <a:rPr lang="fr-FR" dirty="0" err="1" smtClean="0"/>
              <a:t>view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Ramp</a:t>
            </a:r>
            <a:r>
              <a:rPr lang="fr-FR" dirty="0" smtClean="0"/>
              <a:t> reconstruction setup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ASIC setup:</a:t>
            </a:r>
          </a:p>
          <a:p>
            <a:pPr lvl="1"/>
            <a:r>
              <a:rPr lang="fr-FR" dirty="0" smtClean="0"/>
              <a:t>Channel 0 </a:t>
            </a:r>
            <a:r>
              <a:rPr lang="fr-FR" dirty="0" err="1" smtClean="0"/>
              <a:t>unmasked</a:t>
            </a:r>
            <a:r>
              <a:rPr lang="fr-FR" dirty="0" smtClean="0"/>
              <a:t>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masked</a:t>
            </a:r>
            <a:endParaRPr lang="fr-FR" dirty="0" smtClean="0"/>
          </a:p>
          <a:p>
            <a:pPr lvl="1"/>
            <a:r>
              <a:rPr lang="fr-FR" dirty="0" err="1" smtClean="0"/>
              <a:t>External</a:t>
            </a:r>
            <a:r>
              <a:rPr lang="fr-FR" dirty="0" smtClean="0"/>
              <a:t> Trigger </a:t>
            </a:r>
          </a:p>
          <a:p>
            <a:r>
              <a:rPr lang="fr-FR" dirty="0" err="1" smtClean="0"/>
              <a:t>Generator</a:t>
            </a:r>
            <a:r>
              <a:rPr lang="fr-FR" dirty="0" smtClean="0"/>
              <a:t> setup:</a:t>
            </a:r>
          </a:p>
          <a:p>
            <a:pPr lvl="1"/>
            <a:r>
              <a:rPr lang="fr-FR" dirty="0" err="1" smtClean="0"/>
              <a:t>Synchronization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StartRamp1 (digital Probe1)</a:t>
            </a:r>
          </a:p>
          <a:p>
            <a:pPr lvl="1"/>
            <a:r>
              <a:rPr lang="fr-FR" dirty="0" smtClean="0"/>
              <a:t>Output </a:t>
            </a:r>
            <a:r>
              <a:rPr lang="fr-FR" dirty="0" err="1" smtClean="0"/>
              <a:t>connected</a:t>
            </a:r>
            <a:r>
              <a:rPr lang="fr-FR" dirty="0" smtClean="0"/>
              <a:t> to </a:t>
            </a:r>
            <a:r>
              <a:rPr lang="fr-FR" dirty="0" err="1" smtClean="0"/>
              <a:t>trig_ext</a:t>
            </a:r>
            <a:r>
              <a:rPr lang="fr-FR" dirty="0" smtClean="0"/>
              <a:t> pin</a:t>
            </a:r>
          </a:p>
          <a:p>
            <a:pPr lvl="1"/>
            <a:r>
              <a:rPr lang="fr-FR" dirty="0" smtClean="0"/>
              <a:t>Output </a:t>
            </a:r>
            <a:r>
              <a:rPr lang="fr-FR" dirty="0" err="1" smtClean="0"/>
              <a:t>delayed</a:t>
            </a:r>
            <a:r>
              <a:rPr lang="fr-FR" dirty="0" smtClean="0"/>
              <a:t> by 1ns </a:t>
            </a:r>
            <a:r>
              <a:rPr lang="fr-FR" dirty="0" err="1" smtClean="0"/>
              <a:t>step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0 to 399ns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Ramp1 Reconstruction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rcRect l="8289" r="7642"/>
          <a:stretch>
            <a:fillRect/>
          </a:stretch>
        </p:blipFill>
        <p:spPr bwMode="auto">
          <a:xfrm>
            <a:off x="571472" y="1620820"/>
            <a:ext cx="4338465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45794" y="1714488"/>
            <a:ext cx="3612420" cy="2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857256"/>
          </a:xfrm>
        </p:spPr>
        <p:txBody>
          <a:bodyPr/>
          <a:lstStyle/>
          <a:p>
            <a:r>
              <a:rPr lang="fr-FR" dirty="0" err="1" smtClean="0"/>
              <a:t>Linear</a:t>
            </a:r>
            <a:r>
              <a:rPr lang="fr-FR" dirty="0" smtClean="0"/>
              <a:t> zone </a:t>
            </a:r>
            <a:r>
              <a:rPr lang="fr-FR" dirty="0" err="1" smtClean="0"/>
              <a:t>between</a:t>
            </a:r>
            <a:r>
              <a:rPr lang="fr-FR" dirty="0" smtClean="0"/>
              <a:t> 95ns and 234ns</a:t>
            </a:r>
          </a:p>
          <a:p>
            <a:endParaRPr lang="fr-FR" dirty="0"/>
          </a:p>
        </p:txBody>
      </p:sp>
      <p:pic>
        <p:nvPicPr>
          <p:cNvPr id="145" name="Image 144"/>
          <p:cNvPicPr>
            <a:picLocks noChangeAspect="1"/>
          </p:cNvPicPr>
          <p:nvPr/>
        </p:nvPicPr>
        <p:blipFill>
          <a:blip r:embed="rId5"/>
          <a:srcRect l="8598" r="6481"/>
          <a:stretch>
            <a:fillRect/>
          </a:stretch>
        </p:blipFill>
        <p:spPr bwMode="auto">
          <a:xfrm>
            <a:off x="5072066" y="4214818"/>
            <a:ext cx="3067704" cy="2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ZoneTexte 145"/>
          <p:cNvSpPr txBox="1"/>
          <p:nvPr/>
        </p:nvSpPr>
        <p:spPr>
          <a:xfrm>
            <a:off x="1000100" y="5214950"/>
            <a:ext cx="4071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ResolCap1=219.4ps/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RésolCap2=219.2ps/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5.3m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0.53 </a:t>
            </a:r>
            <a:r>
              <a:rPr lang="fr-FR" dirty="0" err="1" smtClean="0"/>
              <a:t>ch</a:t>
            </a:r>
            <a:r>
              <a:rPr lang="fr-FR" dirty="0" smtClean="0"/>
              <a:t> = 116ps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= ± </a:t>
            </a:r>
            <a:r>
              <a:rPr lang="fr-FR" dirty="0" smtClean="0"/>
              <a:t>6.7ch = ±1.47ns</a:t>
            </a:r>
            <a:endParaRPr lang="fr-FR" dirty="0" smtClean="0"/>
          </a:p>
        </p:txBody>
      </p:sp>
      <p:sp>
        <p:nvSpPr>
          <p:cNvPr id="147" name="Ellipse 146"/>
          <p:cNvSpPr/>
          <p:nvPr/>
        </p:nvSpPr>
        <p:spPr>
          <a:xfrm>
            <a:off x="5929322" y="4500570"/>
            <a:ext cx="571504" cy="192882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9" name="Connecteur droit avec flèche 148"/>
          <p:cNvCxnSpPr/>
          <p:nvPr/>
        </p:nvCxnSpPr>
        <p:spPr>
          <a:xfrm rot="10800000" flipV="1">
            <a:off x="6429388" y="4572008"/>
            <a:ext cx="171451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ZoneTexte 149"/>
          <p:cNvSpPr txBox="1"/>
          <p:nvPr/>
        </p:nvSpPr>
        <p:spPr>
          <a:xfrm>
            <a:off x="8072462" y="4429132"/>
            <a:ext cx="10715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Non-</a:t>
            </a:r>
            <a:r>
              <a:rPr lang="fr-FR" sz="1400" dirty="0" err="1" smtClean="0"/>
              <a:t>linearity</a:t>
            </a:r>
            <a:r>
              <a:rPr lang="fr-FR" sz="1400" dirty="0" smtClean="0"/>
              <a:t> due to ramp2 reset</a:t>
            </a:r>
          </a:p>
          <a:p>
            <a:endParaRPr lang="fr-FR" dirty="0"/>
          </a:p>
        </p:txBody>
      </p:sp>
      <p:cxnSp>
        <p:nvCxnSpPr>
          <p:cNvPr id="153" name="Connecteur droit avec flèche 152"/>
          <p:cNvCxnSpPr/>
          <p:nvPr/>
        </p:nvCxnSpPr>
        <p:spPr>
          <a:xfrm rot="10800000">
            <a:off x="6143636" y="3214686"/>
            <a:ext cx="2000264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Ramp1 Noise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5160600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71536" y="5000636"/>
          <a:ext cx="7929619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3306"/>
                <a:gridCol w="2245564"/>
                <a:gridCol w="2315738"/>
                <a:gridCol w="2035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Capacitor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Row</a:t>
                      </a:r>
                      <a:r>
                        <a:rPr lang="fr-FR" dirty="0" smtClean="0"/>
                        <a:t> Noise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TDC Noise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 TDC Noise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0.68ch = 149ps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104ps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359ps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0.65ch = 142ps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93ps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334ps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00694" y="164305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plot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row</a:t>
            </a:r>
            <a:r>
              <a:rPr lang="fr-FR" dirty="0" smtClean="0"/>
              <a:t> data noise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of 1ns.</a:t>
            </a:r>
          </a:p>
          <a:p>
            <a:r>
              <a:rPr lang="fr-FR" dirty="0" smtClean="0"/>
              <a:t>Do not </a:t>
            </a:r>
            <a:r>
              <a:rPr lang="fr-FR" dirty="0" err="1" smtClean="0"/>
              <a:t>forget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generator</a:t>
            </a:r>
            <a:r>
              <a:rPr lang="fr-FR" dirty="0" smtClean="0"/>
              <a:t> have a 107ps </a:t>
            </a:r>
            <a:r>
              <a:rPr lang="fr-FR" dirty="0" err="1" smtClean="0"/>
              <a:t>jitter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Ramp2 Reconstruction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5794" y="1741790"/>
            <a:ext cx="3612420" cy="2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" name="Espace réservé du contenu 2"/>
          <p:cNvSpPr>
            <a:spLocks noGrp="1"/>
          </p:cNvSpPr>
          <p:nvPr>
            <p:ph idx="1"/>
          </p:nvPr>
        </p:nvSpPr>
        <p:spPr>
          <a:xfrm>
            <a:off x="1435608" y="1285860"/>
            <a:ext cx="7498080" cy="857256"/>
          </a:xfrm>
        </p:spPr>
        <p:txBody>
          <a:bodyPr/>
          <a:lstStyle/>
          <a:p>
            <a:r>
              <a:rPr lang="fr-FR" dirty="0" err="1" smtClean="0"/>
              <a:t>Linear</a:t>
            </a:r>
            <a:r>
              <a:rPr lang="fr-FR" dirty="0" smtClean="0"/>
              <a:t> zone </a:t>
            </a:r>
            <a:r>
              <a:rPr lang="fr-FR" dirty="0" err="1" smtClean="0"/>
              <a:t>between</a:t>
            </a:r>
            <a:r>
              <a:rPr lang="fr-FR" dirty="0" smtClean="0"/>
              <a:t> 95ns and 234ns</a:t>
            </a:r>
          </a:p>
          <a:p>
            <a:endParaRPr lang="fr-FR" dirty="0"/>
          </a:p>
        </p:txBody>
      </p:sp>
      <p:pic>
        <p:nvPicPr>
          <p:cNvPr id="145" name="Image 144"/>
          <p:cNvPicPr>
            <a:picLocks noChangeAspect="1"/>
          </p:cNvPicPr>
          <p:nvPr/>
        </p:nvPicPr>
        <p:blipFill>
          <a:blip r:embed="rId4"/>
          <a:srcRect l="8598" r="6481"/>
          <a:stretch>
            <a:fillRect/>
          </a:stretch>
        </p:blipFill>
        <p:spPr bwMode="auto">
          <a:xfrm>
            <a:off x="5072066" y="4214818"/>
            <a:ext cx="3067704" cy="2615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" name="ZoneTexte 145"/>
          <p:cNvSpPr txBox="1"/>
          <p:nvPr/>
        </p:nvSpPr>
        <p:spPr>
          <a:xfrm>
            <a:off x="1000100" y="5214950"/>
            <a:ext cx="41434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ResolCap1=217.4ps/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RésolCap2=217.3ps/</a:t>
            </a:r>
            <a:r>
              <a:rPr lang="fr-FR" dirty="0" err="1" smtClean="0"/>
              <a:t>ch</a:t>
            </a:r>
            <a:endParaRPr lang="fr-FR" dirty="0" smtClean="0"/>
          </a:p>
          <a:p>
            <a:r>
              <a:rPr lang="fr-FR" dirty="0" smtClean="0"/>
              <a:t>Fit </a:t>
            </a:r>
            <a:r>
              <a:rPr lang="fr-FR" dirty="0" err="1" smtClean="0"/>
              <a:t>difference</a:t>
            </a:r>
            <a:r>
              <a:rPr lang="fr-FR" dirty="0" smtClean="0"/>
              <a:t> = 2.7m </a:t>
            </a:r>
            <a:r>
              <a:rPr lang="fr-FR" dirty="0" err="1" smtClean="0"/>
              <a:t>ch</a:t>
            </a:r>
            <a:r>
              <a:rPr lang="fr-FR" dirty="0" smtClean="0"/>
              <a:t>/m</a:t>
            </a:r>
          </a:p>
          <a:p>
            <a:r>
              <a:rPr lang="fr-FR" dirty="0" err="1" smtClean="0"/>
              <a:t>Peak</a:t>
            </a:r>
            <a:r>
              <a:rPr lang="fr-FR" dirty="0" smtClean="0"/>
              <a:t> to </a:t>
            </a:r>
            <a:r>
              <a:rPr lang="fr-FR" dirty="0" err="1" smtClean="0"/>
              <a:t>peak</a:t>
            </a:r>
            <a:r>
              <a:rPr lang="fr-FR" dirty="0" smtClean="0"/>
              <a:t> Fit </a:t>
            </a:r>
            <a:r>
              <a:rPr lang="fr-FR" dirty="0" err="1" smtClean="0"/>
              <a:t>Error</a:t>
            </a:r>
            <a:r>
              <a:rPr lang="fr-FR" dirty="0" smtClean="0"/>
              <a:t> = 0.27 </a:t>
            </a:r>
            <a:r>
              <a:rPr lang="fr-FR" dirty="0" err="1" smtClean="0"/>
              <a:t>ch</a:t>
            </a:r>
            <a:r>
              <a:rPr lang="fr-FR" dirty="0" smtClean="0"/>
              <a:t> = 59ps</a:t>
            </a:r>
          </a:p>
          <a:p>
            <a:r>
              <a:rPr lang="fr-FR" dirty="0" smtClean="0"/>
              <a:t>INL </a:t>
            </a:r>
            <a:r>
              <a:rPr lang="fr-FR" dirty="0" err="1" smtClean="0"/>
              <a:t>Error</a:t>
            </a:r>
            <a:r>
              <a:rPr lang="fr-FR" dirty="0" smtClean="0"/>
              <a:t> </a:t>
            </a:r>
            <a:r>
              <a:rPr lang="fr-FR" dirty="0" smtClean="0"/>
              <a:t>= 7.4ch = ±</a:t>
            </a:r>
            <a:r>
              <a:rPr lang="fr-FR" dirty="0" smtClean="0"/>
              <a:t>1.61ns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rcRect l="7584" r="8289"/>
          <a:stretch>
            <a:fillRect/>
          </a:stretch>
        </p:blipFill>
        <p:spPr bwMode="auto">
          <a:xfrm>
            <a:off x="571472" y="1620820"/>
            <a:ext cx="4341458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5929322" y="4500570"/>
            <a:ext cx="571504" cy="1928826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avec flèche 10"/>
          <p:cNvCxnSpPr/>
          <p:nvPr/>
        </p:nvCxnSpPr>
        <p:spPr>
          <a:xfrm rot="10800000" flipV="1">
            <a:off x="6429388" y="4572008"/>
            <a:ext cx="1714512" cy="2143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8072462" y="4429132"/>
            <a:ext cx="107153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Non-</a:t>
            </a:r>
            <a:r>
              <a:rPr lang="fr-FR" sz="1400" dirty="0" err="1" smtClean="0"/>
              <a:t>linearity</a:t>
            </a:r>
            <a:r>
              <a:rPr lang="fr-FR" sz="1400" dirty="0" smtClean="0"/>
              <a:t> due to ramp2 reset</a:t>
            </a:r>
          </a:p>
          <a:p>
            <a:endParaRPr lang="fr-FR" dirty="0"/>
          </a:p>
        </p:txBody>
      </p:sp>
      <p:cxnSp>
        <p:nvCxnSpPr>
          <p:cNvPr id="13" name="Connecteur droit avec flèche 12"/>
          <p:cNvCxnSpPr/>
          <p:nvPr/>
        </p:nvCxnSpPr>
        <p:spPr>
          <a:xfrm rot="10800000">
            <a:off x="6143636" y="3214686"/>
            <a:ext cx="2000264" cy="13573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Ramp2 Noise</a:t>
            </a:r>
            <a:endParaRPr lang="fr-FR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1071536" y="5000636"/>
          <a:ext cx="7929619" cy="13817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33306"/>
                <a:gridCol w="2245564"/>
                <a:gridCol w="2315738"/>
                <a:gridCol w="20350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Capacitor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err="1" smtClean="0"/>
                        <a:t>Row</a:t>
                      </a:r>
                      <a:r>
                        <a:rPr lang="fr-FR" dirty="0" smtClean="0"/>
                        <a:t> Noise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TDC Noise</a:t>
                      </a:r>
                    </a:p>
                    <a:p>
                      <a:pPr algn="ctr"/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Quadratic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Mean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 TDC Noise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0.67ch = 146ps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99ps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317ps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Cap2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0.68ch = 148ps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102ps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310ps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5500694" y="1643050"/>
            <a:ext cx="31432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This plot </a:t>
            </a:r>
            <a:r>
              <a:rPr lang="fr-FR" dirty="0" err="1" smtClean="0"/>
              <a:t>is</a:t>
            </a:r>
            <a:r>
              <a:rPr lang="fr-FR" dirty="0" smtClean="0"/>
              <a:t> the </a:t>
            </a:r>
            <a:r>
              <a:rPr lang="fr-FR" dirty="0" err="1" smtClean="0"/>
              <a:t>row</a:t>
            </a:r>
            <a:r>
              <a:rPr lang="fr-FR" dirty="0" smtClean="0"/>
              <a:t> data noise for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step</a:t>
            </a:r>
            <a:r>
              <a:rPr lang="fr-FR" dirty="0" smtClean="0"/>
              <a:t> of 1ns.</a:t>
            </a:r>
          </a:p>
          <a:p>
            <a:r>
              <a:rPr lang="fr-FR" dirty="0" smtClean="0"/>
              <a:t>Do not </a:t>
            </a:r>
            <a:r>
              <a:rPr lang="fr-FR" dirty="0" err="1" smtClean="0"/>
              <a:t>forget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generator</a:t>
            </a:r>
            <a:r>
              <a:rPr lang="fr-FR" dirty="0" smtClean="0"/>
              <a:t> have a 107ps </a:t>
            </a:r>
            <a:r>
              <a:rPr lang="fr-FR" dirty="0" err="1" smtClean="0"/>
              <a:t>jitter</a:t>
            </a:r>
            <a:r>
              <a:rPr lang="fr-FR" dirty="0" smtClean="0"/>
              <a:t>.</a:t>
            </a:r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722" y="1142984"/>
            <a:ext cx="5160600" cy="3737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486</TotalTime>
  <Words>703</Words>
  <Application>Microsoft Office PowerPoint</Application>
  <PresentationFormat>Affichage à l'écran (4:3)</PresentationFormat>
  <Paragraphs>180</Paragraphs>
  <Slides>17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Solstice</vt:lpstr>
      <vt:lpstr>SmartDraw</vt:lpstr>
      <vt:lpstr>PARISROC V2</vt:lpstr>
      <vt:lpstr>PARISROC2 TDC Principle:  2 Ramps recovery</vt:lpstr>
      <vt:lpstr>Analog and Digital Probes </vt:lpstr>
      <vt:lpstr>Simulation versus Reality</vt:lpstr>
      <vt:lpstr>Ramp reconstruction setup</vt:lpstr>
      <vt:lpstr>Ramp1 Reconstruction</vt:lpstr>
      <vt:lpstr>Ramp1 Noise</vt:lpstr>
      <vt:lpstr>Ramp2 Reconstruction</vt:lpstr>
      <vt:lpstr>Ramp2 Noise</vt:lpstr>
      <vt:lpstr>Ramps Reconstruction</vt:lpstr>
      <vt:lpstr>Ramps Noise</vt:lpstr>
      <vt:lpstr>Ramp reconstruction setup</vt:lpstr>
      <vt:lpstr>Ramps Reconstruction</vt:lpstr>
      <vt:lpstr>Ramps Reconstruction</vt:lpstr>
      <vt:lpstr>Ramps Noise</vt:lpstr>
      <vt:lpstr>CH0 / CH15 Comparasion</vt:lpstr>
      <vt:lpstr>Conclusion</vt:lpstr>
    </vt:vector>
  </TitlesOfParts>
  <Company>IPN Orsay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PARISROC V2</dc:title>
  <dc:creator>drouet</dc:creator>
  <cp:lastModifiedBy>drouet</cp:lastModifiedBy>
  <cp:revision>50</cp:revision>
  <dcterms:created xsi:type="dcterms:W3CDTF">2010-04-13T09:01:54Z</dcterms:created>
  <dcterms:modified xsi:type="dcterms:W3CDTF">2010-05-28T11:57:33Z</dcterms:modified>
</cp:coreProperties>
</file>