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  <p:sldMasterId id="2147483713" r:id="rId2"/>
  </p:sldMasterIdLst>
  <p:notesMasterIdLst>
    <p:notesMasterId r:id="rId57"/>
  </p:notesMasterIdLst>
  <p:sldIdLst>
    <p:sldId id="1811" r:id="rId3"/>
    <p:sldId id="1937" r:id="rId4"/>
    <p:sldId id="1878" r:id="rId5"/>
    <p:sldId id="1888" r:id="rId6"/>
    <p:sldId id="1884" r:id="rId7"/>
    <p:sldId id="1857" r:id="rId8"/>
    <p:sldId id="1885" r:id="rId9"/>
    <p:sldId id="1886" r:id="rId10"/>
    <p:sldId id="1906" r:id="rId11"/>
    <p:sldId id="1889" r:id="rId12"/>
    <p:sldId id="1893" r:id="rId13"/>
    <p:sldId id="1904" r:id="rId14"/>
    <p:sldId id="1837" r:id="rId15"/>
    <p:sldId id="1843" r:id="rId16"/>
    <p:sldId id="1860" r:id="rId17"/>
    <p:sldId id="1838" r:id="rId18"/>
    <p:sldId id="1850" r:id="rId19"/>
    <p:sldId id="256" r:id="rId20"/>
    <p:sldId id="1935" r:id="rId21"/>
    <p:sldId id="1912" r:id="rId22"/>
    <p:sldId id="1913" r:id="rId23"/>
    <p:sldId id="1866" r:id="rId24"/>
    <p:sldId id="1910" r:id="rId25"/>
    <p:sldId id="1915" r:id="rId26"/>
    <p:sldId id="1936" r:id="rId27"/>
    <p:sldId id="1894" r:id="rId28"/>
    <p:sldId id="1895" r:id="rId29"/>
    <p:sldId id="1847" r:id="rId30"/>
    <p:sldId id="1863" r:id="rId31"/>
    <p:sldId id="1868" r:id="rId32"/>
    <p:sldId id="1924" r:id="rId33"/>
    <p:sldId id="1869" r:id="rId34"/>
    <p:sldId id="1901" r:id="rId35"/>
    <p:sldId id="1864" r:id="rId36"/>
    <p:sldId id="1925" r:id="rId37"/>
    <p:sldId id="1926" r:id="rId38"/>
    <p:sldId id="1927" r:id="rId39"/>
    <p:sldId id="1928" r:id="rId40"/>
    <p:sldId id="1929" r:id="rId41"/>
    <p:sldId id="1930" r:id="rId42"/>
    <p:sldId id="1932" r:id="rId43"/>
    <p:sldId id="1934" r:id="rId44"/>
    <p:sldId id="1842" r:id="rId45"/>
    <p:sldId id="1922" r:id="rId46"/>
    <p:sldId id="1923" r:id="rId47"/>
    <p:sldId id="1921" r:id="rId48"/>
    <p:sldId id="1918" r:id="rId49"/>
    <p:sldId id="1919" r:id="rId50"/>
    <p:sldId id="1920" r:id="rId51"/>
    <p:sldId id="1872" r:id="rId52"/>
    <p:sldId id="1876" r:id="rId53"/>
    <p:sldId id="1874" r:id="rId54"/>
    <p:sldId id="1873" r:id="rId55"/>
    <p:sldId id="1875" r:id="rId56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FF99FF"/>
    <a:srgbClr val="F39200"/>
    <a:srgbClr val="6600CC"/>
    <a:srgbClr val="CC0066"/>
    <a:srgbClr val="7A286A"/>
    <a:srgbClr val="229023"/>
    <a:srgbClr val="E05314"/>
    <a:srgbClr val="456487"/>
    <a:srgbClr val="511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13" autoAdjust="0"/>
    <p:restoredTop sz="96291" autoAdjust="0"/>
  </p:normalViewPr>
  <p:slideViewPr>
    <p:cSldViewPr>
      <p:cViewPr varScale="1">
        <p:scale>
          <a:sx n="86" d="100"/>
          <a:sy n="86" d="100"/>
        </p:scale>
        <p:origin x="156" y="6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occhi\Desktop\PERLE-FT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bp-walid\Desktop\Implication%20RH%20PERLE_Estimation%202024-202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403241889450485E-2"/>
          <c:y val="4.3482913663187753E-2"/>
          <c:w val="0.90544361342136348"/>
          <c:h val="0.78648430403157821"/>
        </c:manualLayout>
      </c:layout>
      <c:lineChart>
        <c:grouping val="standard"/>
        <c:varyColors val="0"/>
        <c:ser>
          <c:idx val="0"/>
          <c:order val="0"/>
          <c:tx>
            <c:strRef>
              <c:f>Feuil1!$D$5</c:f>
              <c:strCache>
                <c:ptCount val="1"/>
                <c:pt idx="0">
                  <c:v>IJCLAB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F-4AC8-BB0C-0319438A2805}"/>
              </c:ext>
            </c:extLst>
          </c:dPt>
          <c:cat>
            <c:strRef>
              <c:f>Feuil1!$C$6:$C$21</c:f>
              <c:strCache>
                <c:ptCount val="16"/>
                <c:pt idx="0">
                  <c:v>2020-S1</c:v>
                </c:pt>
                <c:pt idx="1">
                  <c:v>2020-S2</c:v>
                </c:pt>
                <c:pt idx="2">
                  <c:v>2021-S1</c:v>
                </c:pt>
                <c:pt idx="3">
                  <c:v>2021-S2</c:v>
                </c:pt>
                <c:pt idx="4">
                  <c:v>2022-S1</c:v>
                </c:pt>
                <c:pt idx="5">
                  <c:v>2022-S2</c:v>
                </c:pt>
                <c:pt idx="6">
                  <c:v>2023-S1</c:v>
                </c:pt>
                <c:pt idx="7">
                  <c:v>2023-S2</c:v>
                </c:pt>
                <c:pt idx="8">
                  <c:v>2024-S1</c:v>
                </c:pt>
                <c:pt idx="9">
                  <c:v>2024-S2</c:v>
                </c:pt>
                <c:pt idx="10">
                  <c:v>2025-S1</c:v>
                </c:pt>
                <c:pt idx="11">
                  <c:v>2025-S2</c:v>
                </c:pt>
                <c:pt idx="12">
                  <c:v>2026-S1</c:v>
                </c:pt>
                <c:pt idx="13">
                  <c:v>2026-S2</c:v>
                </c:pt>
                <c:pt idx="14">
                  <c:v>2027-S1</c:v>
                </c:pt>
                <c:pt idx="15">
                  <c:v>2027-S2</c:v>
                </c:pt>
              </c:strCache>
            </c:strRef>
          </c:cat>
          <c:val>
            <c:numRef>
              <c:f>Feuil1!$D$6:$D$21</c:f>
              <c:numCache>
                <c:formatCode>General</c:formatCode>
                <c:ptCount val="16"/>
                <c:pt idx="0">
                  <c:v>2.9</c:v>
                </c:pt>
                <c:pt idx="1">
                  <c:v>2.1</c:v>
                </c:pt>
                <c:pt idx="2">
                  <c:v>3.3</c:v>
                </c:pt>
                <c:pt idx="3">
                  <c:v>3.2</c:v>
                </c:pt>
                <c:pt idx="4">
                  <c:v>5.8</c:v>
                </c:pt>
                <c:pt idx="5">
                  <c:v>8.3000000000000007</c:v>
                </c:pt>
                <c:pt idx="6">
                  <c:v>9.1999999999999993</c:v>
                </c:pt>
                <c:pt idx="7">
                  <c:v>10.8</c:v>
                </c:pt>
                <c:pt idx="8">
                  <c:v>13.7</c:v>
                </c:pt>
                <c:pt idx="9">
                  <c:v>19.2</c:v>
                </c:pt>
                <c:pt idx="10">
                  <c:v>34.200000000000003</c:v>
                </c:pt>
                <c:pt idx="11">
                  <c:v>34.200000000000003</c:v>
                </c:pt>
                <c:pt idx="12">
                  <c:v>33.5</c:v>
                </c:pt>
                <c:pt idx="13">
                  <c:v>33.5</c:v>
                </c:pt>
                <c:pt idx="14">
                  <c:v>32.5</c:v>
                </c:pt>
                <c:pt idx="15">
                  <c:v>32.5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AF-4AC8-BB0C-0319438A2805}"/>
            </c:ext>
          </c:extLst>
        </c:ser>
        <c:ser>
          <c:idx val="2"/>
          <c:order val="1"/>
          <c:tx>
            <c:strRef>
              <c:f>Feuil1!$F$5</c:f>
              <c:strCache>
                <c:ptCount val="1"/>
                <c:pt idx="0">
                  <c:v>IJCLab+LPSC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47625">
                <a:solidFill>
                  <a:srgbClr val="FF0000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FF0000"/>
                </a:solidFill>
                <a:ln w="47625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FF000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CCAF-4AC8-BB0C-0319438A2805}"/>
              </c:ext>
            </c:extLst>
          </c:dPt>
          <c:dLbls>
            <c:dLbl>
              <c:idx val="7"/>
              <c:layout>
                <c:manualLayout>
                  <c:x val="-5.4746899096926829E-2"/>
                  <c:y val="-5.79034927491716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64-44F5-93EA-CAC67AF1ED14}"/>
                </c:ext>
              </c:extLst>
            </c:dLbl>
            <c:dLbl>
              <c:idx val="8"/>
              <c:layout>
                <c:manualLayout>
                  <c:x val="-7.2270542984593983E-2"/>
                  <c:y val="-6.568449093891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964-44F5-93EA-CAC67AF1ED14}"/>
                </c:ext>
              </c:extLst>
            </c:dLbl>
            <c:dLbl>
              <c:idx val="9"/>
              <c:layout>
                <c:manualLayout>
                  <c:x val="-7.6164686070742241E-2"/>
                  <c:y val="-6.568449093891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64-44F5-93EA-CAC67AF1ED1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CAF-4AC8-BB0C-0319438A2805}"/>
                </c:ext>
              </c:extLst>
            </c:dLbl>
            <c:dLbl>
              <c:idx val="11"/>
              <c:layout>
                <c:manualLayout>
                  <c:x val="-5.6693970640000882E-2"/>
                  <c:y val="-4.23414963696844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964-44F5-93EA-CAC67AF1ED14}"/>
                </c:ext>
              </c:extLst>
            </c:dLbl>
            <c:dLbl>
              <c:idx val="12"/>
              <c:layout>
                <c:manualLayout>
                  <c:x val="-4.1230389769994127E-3"/>
                  <c:y val="-3.71541642431886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964-44F5-93EA-CAC67AF1ED1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964-44F5-93EA-CAC67AF1ED14}"/>
                </c:ext>
              </c:extLst>
            </c:dLbl>
            <c:dLbl>
              <c:idx val="14"/>
              <c:layout>
                <c:manualLayout>
                  <c:x val="5.6123187383712303E-3"/>
                  <c:y val="-5.5309826685923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964-44F5-93EA-CAC67AF1ED14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964-44F5-93EA-CAC67AF1ED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Feuil1!$C$6:$C$21</c:f>
              <c:strCache>
                <c:ptCount val="16"/>
                <c:pt idx="0">
                  <c:v>2020-S1</c:v>
                </c:pt>
                <c:pt idx="1">
                  <c:v>2020-S2</c:v>
                </c:pt>
                <c:pt idx="2">
                  <c:v>2021-S1</c:v>
                </c:pt>
                <c:pt idx="3">
                  <c:v>2021-S2</c:v>
                </c:pt>
                <c:pt idx="4">
                  <c:v>2022-S1</c:v>
                </c:pt>
                <c:pt idx="5">
                  <c:v>2022-S2</c:v>
                </c:pt>
                <c:pt idx="6">
                  <c:v>2023-S1</c:v>
                </c:pt>
                <c:pt idx="7">
                  <c:v>2023-S2</c:v>
                </c:pt>
                <c:pt idx="8">
                  <c:v>2024-S1</c:v>
                </c:pt>
                <c:pt idx="9">
                  <c:v>2024-S2</c:v>
                </c:pt>
                <c:pt idx="10">
                  <c:v>2025-S1</c:v>
                </c:pt>
                <c:pt idx="11">
                  <c:v>2025-S2</c:v>
                </c:pt>
                <c:pt idx="12">
                  <c:v>2026-S1</c:v>
                </c:pt>
                <c:pt idx="13">
                  <c:v>2026-S2</c:v>
                </c:pt>
                <c:pt idx="14">
                  <c:v>2027-S1</c:v>
                </c:pt>
                <c:pt idx="15">
                  <c:v>2027-S2</c:v>
                </c:pt>
              </c:strCache>
            </c:strRef>
          </c:cat>
          <c:val>
            <c:numRef>
              <c:f>Feuil1!$F$6:$F$21</c:f>
              <c:numCache>
                <c:formatCode>General</c:formatCode>
                <c:ptCount val="16"/>
                <c:pt idx="0">
                  <c:v>2.9</c:v>
                </c:pt>
                <c:pt idx="1">
                  <c:v>2.1</c:v>
                </c:pt>
                <c:pt idx="2">
                  <c:v>3.3</c:v>
                </c:pt>
                <c:pt idx="3">
                  <c:v>3.2</c:v>
                </c:pt>
                <c:pt idx="4">
                  <c:v>5.8</c:v>
                </c:pt>
                <c:pt idx="5">
                  <c:v>8.7000000000000011</c:v>
                </c:pt>
                <c:pt idx="6">
                  <c:v>9.7999999999999989</c:v>
                </c:pt>
                <c:pt idx="7">
                  <c:v>11.4</c:v>
                </c:pt>
                <c:pt idx="8">
                  <c:v>15.5</c:v>
                </c:pt>
                <c:pt idx="9">
                  <c:v>20.9</c:v>
                </c:pt>
                <c:pt idx="10">
                  <c:v>36.900000000000006</c:v>
                </c:pt>
                <c:pt idx="11">
                  <c:v>36.900000000000006</c:v>
                </c:pt>
                <c:pt idx="12">
                  <c:v>37.200000000000003</c:v>
                </c:pt>
                <c:pt idx="13">
                  <c:v>37.200000000000003</c:v>
                </c:pt>
                <c:pt idx="14">
                  <c:v>35.5</c:v>
                </c:pt>
                <c:pt idx="15">
                  <c:v>35.5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CAF-4AC8-BB0C-0319438A2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0625023"/>
        <c:axId val="1330639167"/>
      </c:lineChart>
      <c:catAx>
        <c:axId val="1330625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30639167"/>
        <c:crosses val="autoZero"/>
        <c:auto val="1"/>
        <c:lblAlgn val="ctr"/>
        <c:lblOffset val="100"/>
        <c:noMultiLvlLbl val="0"/>
      </c:catAx>
      <c:valAx>
        <c:axId val="1330639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30625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595671429990661E-2"/>
          <c:y val="4.875949240934014E-2"/>
          <c:w val="0.42024105052328697"/>
          <c:h val="0.14461036192057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1400" b="1" dirty="0">
                <a:solidFill>
                  <a:schemeClr val="tx1"/>
                </a:solidFill>
              </a:rPr>
              <a:t>PERLE</a:t>
            </a:r>
            <a:r>
              <a:rPr lang="fr-FR" sz="1400" b="1" baseline="0" dirty="0">
                <a:solidFill>
                  <a:schemeClr val="tx1"/>
                </a:solidFill>
              </a:rPr>
              <a:t> </a:t>
            </a:r>
            <a:r>
              <a:rPr lang="fr-FR" sz="1400" b="1" baseline="0" dirty="0" err="1">
                <a:solidFill>
                  <a:schemeClr val="tx1"/>
                </a:solidFill>
              </a:rPr>
              <a:t>HRs</a:t>
            </a:r>
            <a:r>
              <a:rPr lang="fr-FR" sz="1400" b="1" baseline="0" dirty="0">
                <a:solidFill>
                  <a:schemeClr val="tx1"/>
                </a:solidFill>
              </a:rPr>
              <a:t> </a:t>
            </a:r>
          </a:p>
          <a:p>
            <a:pPr>
              <a:defRPr b="1">
                <a:solidFill>
                  <a:schemeClr val="tx1"/>
                </a:solidFill>
              </a:defRPr>
            </a:pPr>
            <a:r>
              <a:rPr lang="fr-FR" sz="1400" b="1" baseline="0" dirty="0" err="1">
                <a:solidFill>
                  <a:schemeClr val="tx1"/>
                </a:solidFill>
              </a:rPr>
              <a:t>Involvement</a:t>
            </a:r>
            <a:r>
              <a:rPr lang="fr-FR" sz="1400" b="1" baseline="0" dirty="0">
                <a:solidFill>
                  <a:schemeClr val="tx1"/>
                </a:solidFill>
              </a:rPr>
              <a:t> / </a:t>
            </a:r>
            <a:r>
              <a:rPr lang="fr-FR" sz="1400" b="1" baseline="0" dirty="0" err="1">
                <a:solidFill>
                  <a:schemeClr val="tx1"/>
                </a:solidFill>
              </a:rPr>
              <a:t>needs</a:t>
            </a:r>
            <a:r>
              <a:rPr lang="fr-FR" sz="1400" b="1" baseline="0" dirty="0">
                <a:solidFill>
                  <a:schemeClr val="tx1"/>
                </a:solidFill>
              </a:rPr>
              <a:t> (2024-2027)</a:t>
            </a:r>
            <a:endParaRPr lang="fr-FR" sz="1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'Analyse RH PERLE globale'!$AB$7</c:f>
              <c:strCache>
                <c:ptCount val="1"/>
                <c:pt idx="0">
                  <c:v>RH Available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globale'!$AC$6:$AF$6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'Analyse RH PERLE globale'!$AC$7:$AF$7</c:f>
              <c:numCache>
                <c:formatCode>General</c:formatCode>
                <c:ptCount val="4"/>
                <c:pt idx="0">
                  <c:v>18.079999999999998</c:v>
                </c:pt>
                <c:pt idx="1">
                  <c:v>30.900000000000034</c:v>
                </c:pt>
                <c:pt idx="2">
                  <c:v>27.030000000000022</c:v>
                </c:pt>
                <c:pt idx="3">
                  <c:v>24.930000000000021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14-4C48-B4F9-244E658F1938}"/>
            </c:ext>
          </c:extLst>
        </c:ser>
        <c:ser>
          <c:idx val="1"/>
          <c:order val="1"/>
          <c:tx>
            <c:strRef>
              <c:f>'Analyse RH PERLE globale'!$AB$8</c:f>
              <c:strCache>
                <c:ptCount val="1"/>
                <c:pt idx="0">
                  <c:v>RH unavailable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14-4C48-B4F9-244E658F193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globale'!$AC$6:$AF$6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'Analyse RH PERLE globale'!$AC$8:$AF$8</c:f>
              <c:numCache>
                <c:formatCode>General</c:formatCode>
                <c:ptCount val="4"/>
                <c:pt idx="0">
                  <c:v>0.06</c:v>
                </c:pt>
                <c:pt idx="1">
                  <c:v>5.9599999999999991</c:v>
                </c:pt>
                <c:pt idx="2">
                  <c:v>10.180000000000001</c:v>
                </c:pt>
                <c:pt idx="3">
                  <c:v>10.59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14-4C48-B4F9-244E658F1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5826672"/>
        <c:axId val="215701104"/>
      </c:barChart>
      <c:catAx>
        <c:axId val="21582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5701104"/>
        <c:crosses val="autoZero"/>
        <c:auto val="1"/>
        <c:lblAlgn val="ctr"/>
        <c:lblOffset val="100"/>
        <c:noMultiLvlLbl val="0"/>
      </c:catAx>
      <c:valAx>
        <c:axId val="21570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5826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2700"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b="1" baseline="0">
                <a:solidFill>
                  <a:schemeClr val="tx1"/>
                </a:solidFill>
              </a:rPr>
              <a:t>Yearly distribution of HRs needs per départment  </a:t>
            </a:r>
            <a:endParaRPr lang="fr-FR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'Analyse RH PERLE globale'!$AK$7</c:f>
              <c:strCache>
                <c:ptCount val="1"/>
                <c:pt idx="0">
                  <c:v>Pôle Accélérateurs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globale'!$AL$6:$AN$6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'Analyse RH PERLE globale'!$AL$7:$AN$7</c:f>
              <c:numCache>
                <c:formatCode>General</c:formatCode>
                <c:ptCount val="3"/>
                <c:pt idx="0">
                  <c:v>1.56</c:v>
                </c:pt>
                <c:pt idx="1">
                  <c:v>1.73</c:v>
                </c:pt>
                <c:pt idx="2">
                  <c:v>2.19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58-4A93-A9CF-F38DED819190}"/>
            </c:ext>
          </c:extLst>
        </c:ser>
        <c:ser>
          <c:idx val="1"/>
          <c:order val="1"/>
          <c:tx>
            <c:strRef>
              <c:f>'Analyse RH PERLE globale'!$AK$8</c:f>
              <c:strCache>
                <c:ptCount val="1"/>
                <c:pt idx="0">
                  <c:v>Département Mécanique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globale'!$AL$6:$AN$6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'Analyse RH PERLE globale'!$AL$8:$AN$8</c:f>
              <c:numCache>
                <c:formatCode>General</c:formatCode>
                <c:ptCount val="3"/>
                <c:pt idx="0">
                  <c:v>1.5</c:v>
                </c:pt>
                <c:pt idx="1">
                  <c:v>2.9000000000000004</c:v>
                </c:pt>
                <c:pt idx="2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58-4A93-A9CF-F38DED819190}"/>
            </c:ext>
          </c:extLst>
        </c:ser>
        <c:ser>
          <c:idx val="2"/>
          <c:order val="2"/>
          <c:tx>
            <c:strRef>
              <c:f>'Analyse RH PERLE globale'!$AK$9</c:f>
              <c:strCache>
                <c:ptCount val="1"/>
                <c:pt idx="0">
                  <c:v>Département Informatique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globale'!$AL$6:$AN$6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'Analyse RH PERLE globale'!$AL$9:$AN$9</c:f>
              <c:numCache>
                <c:formatCode>General</c:formatCode>
                <c:ptCount val="3"/>
                <c:pt idx="0">
                  <c:v>0.6</c:v>
                </c:pt>
                <c:pt idx="1">
                  <c:v>1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58-4A93-A9CF-F38DED819190}"/>
            </c:ext>
          </c:extLst>
        </c:ser>
        <c:ser>
          <c:idx val="3"/>
          <c:order val="3"/>
          <c:tx>
            <c:strRef>
              <c:f>'Analyse RH PERLE globale'!$AK$10</c:f>
              <c:strCache>
                <c:ptCount val="1"/>
                <c:pt idx="0">
                  <c:v>Département Electronique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globale'!$AL$6:$AN$6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'Analyse RH PERLE globale'!$AL$10:$AN$10</c:f>
              <c:numCache>
                <c:formatCode>General</c:formatCode>
                <c:ptCount val="3"/>
                <c:pt idx="0">
                  <c:v>1.3</c:v>
                </c:pt>
                <c:pt idx="1">
                  <c:v>3.5</c:v>
                </c:pt>
                <c:pt idx="2">
                  <c:v>4.0500000000000007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58-4A93-A9CF-F38DED819190}"/>
            </c:ext>
          </c:extLst>
        </c:ser>
        <c:ser>
          <c:idx val="4"/>
          <c:order val="4"/>
          <c:tx>
            <c:strRef>
              <c:f>'Analyse RH PERLE globale'!$AK$11</c:f>
              <c:strCache>
                <c:ptCount val="1"/>
                <c:pt idx="0">
                  <c:v>CQMAP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globale'!$AL$6:$AN$6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'Analyse RH PERLE globale'!$AL$11:$AN$11</c:f>
              <c:numCache>
                <c:formatCode>General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58-4A93-A9CF-F38DED8191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25305551"/>
        <c:axId val="2110018751"/>
      </c:barChart>
      <c:catAx>
        <c:axId val="17253055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10018751"/>
        <c:crosses val="autoZero"/>
        <c:auto val="1"/>
        <c:lblAlgn val="ctr"/>
        <c:lblOffset val="100"/>
        <c:noMultiLvlLbl val="0"/>
      </c:catAx>
      <c:valAx>
        <c:axId val="21100187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25305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b="1" baseline="0">
                <a:solidFill>
                  <a:schemeClr val="tx1"/>
                </a:solidFill>
              </a:rPr>
              <a:t>Yearly distribution of HRs needs per départment  </a:t>
            </a:r>
            <a:endParaRPr lang="fr-FR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'Analyse RH PERLE globale'!$AK$7</c:f>
              <c:strCache>
                <c:ptCount val="1"/>
                <c:pt idx="0">
                  <c:v>Pôle Accélérateurs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globale'!$AL$6:$AN$6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'Analyse RH PERLE globale'!$AL$7:$AN$7</c:f>
              <c:numCache>
                <c:formatCode>General</c:formatCode>
                <c:ptCount val="3"/>
                <c:pt idx="0">
                  <c:v>1.56</c:v>
                </c:pt>
                <c:pt idx="1">
                  <c:v>1.73</c:v>
                </c:pt>
                <c:pt idx="2">
                  <c:v>2.19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D3-46C1-875A-61AB388089EF}"/>
            </c:ext>
          </c:extLst>
        </c:ser>
        <c:ser>
          <c:idx val="1"/>
          <c:order val="1"/>
          <c:tx>
            <c:strRef>
              <c:f>'Analyse RH PERLE globale'!$AK$8</c:f>
              <c:strCache>
                <c:ptCount val="1"/>
                <c:pt idx="0">
                  <c:v>Département Mécanique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globale'!$AL$6:$AN$6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'Analyse RH PERLE globale'!$AL$8:$AN$8</c:f>
              <c:numCache>
                <c:formatCode>General</c:formatCode>
                <c:ptCount val="3"/>
                <c:pt idx="0">
                  <c:v>1.5</c:v>
                </c:pt>
                <c:pt idx="1">
                  <c:v>2.9000000000000004</c:v>
                </c:pt>
                <c:pt idx="2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D3-46C1-875A-61AB388089EF}"/>
            </c:ext>
          </c:extLst>
        </c:ser>
        <c:ser>
          <c:idx val="2"/>
          <c:order val="2"/>
          <c:tx>
            <c:strRef>
              <c:f>'Analyse RH PERLE globale'!$AK$9</c:f>
              <c:strCache>
                <c:ptCount val="1"/>
                <c:pt idx="0">
                  <c:v>Département Informatique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globale'!$AL$6:$AN$6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'Analyse RH PERLE globale'!$AL$9:$AN$9</c:f>
              <c:numCache>
                <c:formatCode>General</c:formatCode>
                <c:ptCount val="3"/>
                <c:pt idx="0">
                  <c:v>0.6</c:v>
                </c:pt>
                <c:pt idx="1">
                  <c:v>1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D3-46C1-875A-61AB388089EF}"/>
            </c:ext>
          </c:extLst>
        </c:ser>
        <c:ser>
          <c:idx val="3"/>
          <c:order val="3"/>
          <c:tx>
            <c:strRef>
              <c:f>'Analyse RH PERLE globale'!$AK$10</c:f>
              <c:strCache>
                <c:ptCount val="1"/>
                <c:pt idx="0">
                  <c:v>Département Electronique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globale'!$AL$6:$AN$6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'Analyse RH PERLE globale'!$AL$10:$AN$10</c:f>
              <c:numCache>
                <c:formatCode>General</c:formatCode>
                <c:ptCount val="3"/>
                <c:pt idx="0">
                  <c:v>1.3</c:v>
                </c:pt>
                <c:pt idx="1">
                  <c:v>3.5</c:v>
                </c:pt>
                <c:pt idx="2">
                  <c:v>4.0500000000000007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D3-46C1-875A-61AB388089EF}"/>
            </c:ext>
          </c:extLst>
        </c:ser>
        <c:ser>
          <c:idx val="4"/>
          <c:order val="4"/>
          <c:tx>
            <c:strRef>
              <c:f>'Analyse RH PERLE globale'!$AK$11</c:f>
              <c:strCache>
                <c:ptCount val="1"/>
                <c:pt idx="0">
                  <c:v>CQMAP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globale'!$AL$6:$AN$6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'Analyse RH PERLE globale'!$AL$11:$AN$11</c:f>
              <c:numCache>
                <c:formatCode>General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D3-46C1-875A-61AB388089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25305551"/>
        <c:axId val="2110018751"/>
      </c:barChart>
      <c:catAx>
        <c:axId val="17253055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10018751"/>
        <c:crosses val="autoZero"/>
        <c:auto val="1"/>
        <c:lblAlgn val="ctr"/>
        <c:lblOffset val="100"/>
        <c:noMultiLvlLbl val="0"/>
      </c:catAx>
      <c:valAx>
        <c:axId val="21100187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25305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10/12/2024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CODEC - PERLE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2699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901638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610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03060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8089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7427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1971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06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810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461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469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79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6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11/12/2024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2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11/12/2024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CODEC - PERLE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17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tiff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F8A74C53-3DD6-D349-DCBD-94F1EE297C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8116" y="683085"/>
            <a:ext cx="4774274" cy="375121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A307D5-74C8-42B2-AED5-CBF0A7E6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B79AF007-3E0A-0864-9982-2B5AF78E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26F078D-7456-7081-327B-281C361AD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EE13FDE-FFC1-4559-8EF5-7DF66EE2E5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36" y="5219076"/>
            <a:ext cx="609919" cy="4016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D47145-8B63-43D4-A8F6-ABAC987174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95" y="5116625"/>
            <a:ext cx="845053" cy="577415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0BAB5B8-9E59-4F35-A098-300FD5308277}"/>
              </a:ext>
            </a:extLst>
          </p:cNvPr>
          <p:cNvGrpSpPr/>
          <p:nvPr/>
        </p:nvGrpSpPr>
        <p:grpSpPr>
          <a:xfrm>
            <a:off x="417835" y="4396545"/>
            <a:ext cx="10153128" cy="646331"/>
            <a:chOff x="417835" y="4181872"/>
            <a:chExt cx="10153128" cy="646331"/>
          </a:xfrm>
        </p:grpSpPr>
        <p:pic>
          <p:nvPicPr>
            <p:cNvPr id="15" name="image16.png">
              <a:extLst>
                <a:ext uri="{FF2B5EF4-FFF2-40B4-BE49-F238E27FC236}">
                  <a16:creationId xmlns:a16="http://schemas.microsoft.com/office/drawing/2014/main" id="{39BBCD54-F381-4776-9442-4C6E5E30A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3684" y="4273662"/>
              <a:ext cx="1778647" cy="52751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age19.png">
              <a:extLst>
                <a:ext uri="{FF2B5EF4-FFF2-40B4-BE49-F238E27FC236}">
                  <a16:creationId xmlns:a16="http://schemas.microsoft.com/office/drawing/2014/main" id="{521F1A72-D0DF-4EC9-9171-D5F1371D2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4419" y="4273488"/>
              <a:ext cx="1727828" cy="5124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Picture 2" descr="Fichier:Logo CERN.jpg">
              <a:extLst>
                <a:ext uri="{FF2B5EF4-FFF2-40B4-BE49-F238E27FC236}">
                  <a16:creationId xmlns:a16="http://schemas.microsoft.com/office/drawing/2014/main" id="{BFD9243A-B11D-42D6-84A6-80FB73CF5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923" y="4217053"/>
              <a:ext cx="598131" cy="610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Résultat de recherche d'images pour &quot;Liverpool university logo&quot;">
              <a:extLst>
                <a:ext uri="{FF2B5EF4-FFF2-40B4-BE49-F238E27FC236}">
                  <a16:creationId xmlns:a16="http://schemas.microsoft.com/office/drawing/2014/main" id="{C68AB5AE-06DF-4AEB-BC17-CBE2F2581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536" y="4253880"/>
              <a:ext cx="1344603" cy="56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Résultat de recherche d'images pour &quot;Budker institute novosibirsk logo&quot;">
              <a:extLst>
                <a:ext uri="{FF2B5EF4-FFF2-40B4-BE49-F238E27FC236}">
                  <a16:creationId xmlns:a16="http://schemas.microsoft.com/office/drawing/2014/main" id="{BDF9404B-845C-4301-AE49-03860BA41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1405" y="4259692"/>
              <a:ext cx="999558" cy="554339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BDF4A1C-619F-41E0-91CB-2117F28A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279" y="4252261"/>
              <a:ext cx="598132" cy="575942"/>
            </a:xfrm>
            <a:prstGeom prst="rect">
              <a:avLst/>
            </a:prstGeom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04C3B21E-21F5-4024-B20D-2BFFF83E7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704" y="4216064"/>
              <a:ext cx="598131" cy="61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logo_web">
              <a:extLst>
                <a:ext uri="{FF2B5EF4-FFF2-40B4-BE49-F238E27FC236}">
                  <a16:creationId xmlns:a16="http://schemas.microsoft.com/office/drawing/2014/main" id="{9EDE16D7-38F0-4911-AE13-52B374C726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4619" y="4294424"/>
              <a:ext cx="1218855" cy="512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E583D4F-2D95-4817-B35C-2B0BC8B0B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835" y="4181872"/>
              <a:ext cx="646331" cy="646331"/>
            </a:xfrm>
            <a:prstGeom prst="rect">
              <a:avLst/>
            </a:prstGeom>
          </p:spPr>
        </p:pic>
      </p:grpSp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01A40CE0-AD8F-4B9C-A54B-A26052551B85}"/>
              </a:ext>
            </a:extLst>
          </p:cNvPr>
          <p:cNvSpPr/>
          <p:nvPr/>
        </p:nvSpPr>
        <p:spPr>
          <a:xfrm rot="16200000">
            <a:off x="653295" y="4655060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">
            <a:extLst>
              <a:ext uri="{FF2B5EF4-FFF2-40B4-BE49-F238E27FC236}">
                <a16:creationId xmlns:a16="http://schemas.microsoft.com/office/drawing/2014/main" id="{E48CDA50-7027-4CA5-B2C3-19DEF51FB023}"/>
              </a:ext>
            </a:extLst>
          </p:cNvPr>
          <p:cNvSpPr txBox="1"/>
          <p:nvPr/>
        </p:nvSpPr>
        <p:spPr>
          <a:xfrm>
            <a:off x="4522291" y="5243902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sz="1400" dirty="0"/>
              <a:t>+ Contributions through </a:t>
            </a:r>
            <a:r>
              <a:rPr lang="en-GB" sz="1400" dirty="0" err="1"/>
              <a:t>iSAS</a:t>
            </a:r>
            <a:r>
              <a:rPr lang="en-GB" sz="1400" dirty="0"/>
              <a:t> of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DEDE24B-A544-4964-9A3D-632B638CD76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226" y="5203837"/>
            <a:ext cx="448164" cy="36567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AC75166-B88F-42B9-87FF-A468FA0BF57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622" y="5188633"/>
            <a:ext cx="874810" cy="39541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37E10AD-2EC0-4169-B9D3-DB77DBA0313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044" y="5132212"/>
            <a:ext cx="440744" cy="4407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911C73E-E00D-4648-9FB0-86685C2F7FA0}"/>
              </a:ext>
            </a:extLst>
          </p:cNvPr>
          <p:cNvSpPr txBox="1"/>
          <p:nvPr/>
        </p:nvSpPr>
        <p:spPr>
          <a:xfrm>
            <a:off x="2799580" y="79950"/>
            <a:ext cx="4617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n-lt"/>
              </a:rPr>
              <a:t>CODEC – PERLE     11/12/2024</a:t>
            </a:r>
          </a:p>
        </p:txBody>
      </p:sp>
    </p:spTree>
    <p:extLst>
      <p:ext uri="{BB962C8B-B14F-4D97-AF65-F5344CB8AC3E}">
        <p14:creationId xmlns:p14="http://schemas.microsoft.com/office/powerpoint/2010/main" val="3959228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A7989B-173A-4793-AD2B-C5E600B6A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9699" y="1744674"/>
            <a:ext cx="3971409" cy="312039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FB07EFC-AE3E-4D23-8169-5578261A1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980" y="149425"/>
            <a:ext cx="6264696" cy="43204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Infrastructure Works for PERLE and end of </a:t>
            </a:r>
            <a:r>
              <a:rPr lang="fr-FR" dirty="0" err="1">
                <a:latin typeface="+mn-lt"/>
              </a:rPr>
              <a:t>ThomX</a:t>
            </a:r>
            <a:endParaRPr lang="fr-FR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E96453-84C9-46FB-AB26-BE5D8167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DAEFA2A-2122-4C45-BF73-719B981A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B0AEA0-9106-4EEE-862C-697CAFD7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10</a:t>
            </a:fld>
            <a:endParaRPr lang="fr-FR" dirty="0"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882CB2-5078-4112-BFDB-868A696C3A73}"/>
              </a:ext>
            </a:extLst>
          </p:cNvPr>
          <p:cNvSpPr txBox="1"/>
          <p:nvPr/>
        </p:nvSpPr>
        <p:spPr>
          <a:xfrm>
            <a:off x="258766" y="590512"/>
            <a:ext cx="10184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BZ" sz="1800" dirty="0">
                <a:latin typeface="+mn-lt"/>
              </a:rPr>
              <a:t>The site of PERLE has been chosen : IGLOO. Already equipped (from the previous CPER works) and better suited for installing accelerator equipment’s. </a:t>
            </a:r>
          </a:p>
          <a:p>
            <a:pPr algn="ctr"/>
            <a:r>
              <a:rPr lang="en-BZ" sz="1800" dirty="0">
                <a:latin typeface="+mn-lt"/>
              </a:rPr>
              <a:t>[</a:t>
            </a:r>
            <a:r>
              <a:rPr lang="en-BZ" sz="1800" dirty="0" err="1">
                <a:latin typeface="+mn-lt"/>
              </a:rPr>
              <a:t>SuperACO</a:t>
            </a:r>
            <a:r>
              <a:rPr lang="en-BZ" sz="1800" dirty="0">
                <a:latin typeface="+mn-lt"/>
              </a:rPr>
              <a:t> was not well suited, important works would have to be done in order to reinforce the floor].</a:t>
            </a:r>
          </a:p>
          <a:p>
            <a:pPr algn="just"/>
            <a:r>
              <a:rPr lang="en-BZ" sz="1800" dirty="0">
                <a:latin typeface="+mn-lt"/>
              </a:rPr>
              <a:t>« </a:t>
            </a:r>
            <a:r>
              <a:rPr lang="en-BZ" sz="1800" dirty="0" err="1">
                <a:latin typeface="+mn-lt"/>
              </a:rPr>
              <a:t>Programmistes</a:t>
            </a:r>
            <a:r>
              <a:rPr lang="en-BZ" sz="1800" dirty="0">
                <a:latin typeface="+mn-lt"/>
              </a:rPr>
              <a:t> » to define precisely the works for PERLE infrastructure are actually working and the </a:t>
            </a:r>
            <a:r>
              <a:rPr lang="en-BZ" sz="1800" b="1" dirty="0">
                <a:latin typeface="+mn-lt"/>
              </a:rPr>
              <a:t>infrastructure works for PERLE should start spring 2026.</a:t>
            </a:r>
          </a:p>
          <a:p>
            <a:pPr algn="just"/>
            <a:endParaRPr lang="en-BZ" sz="1800" dirty="0">
              <a:latin typeface="+mn-lt"/>
            </a:endParaRPr>
          </a:p>
          <a:p>
            <a:pPr algn="ctr"/>
            <a:r>
              <a:rPr lang="en-BZ" sz="1800" b="1" dirty="0" err="1">
                <a:highlight>
                  <a:srgbClr val="FFFF00"/>
                </a:highlight>
                <a:latin typeface="+mn-lt"/>
              </a:rPr>
              <a:t>ThomX</a:t>
            </a:r>
            <a:r>
              <a:rPr lang="en-BZ" sz="1800" b="1" dirty="0">
                <a:highlight>
                  <a:srgbClr val="FFFF00"/>
                </a:highlight>
                <a:latin typeface="+mn-lt"/>
              </a:rPr>
              <a:t> installation is not compatible with PERLE but the main components will be reused : </a:t>
            </a:r>
          </a:p>
          <a:p>
            <a:pPr algn="ctr"/>
            <a:r>
              <a:rPr lang="en-BZ" sz="1800" b="1" dirty="0" err="1">
                <a:highlight>
                  <a:srgbClr val="FFFF00"/>
                </a:highlight>
                <a:latin typeface="+mn-lt"/>
              </a:rPr>
              <a:t>linac</a:t>
            </a:r>
            <a:r>
              <a:rPr lang="en-BZ" sz="1800" b="1" dirty="0">
                <a:highlight>
                  <a:srgbClr val="FFFF00"/>
                </a:highlight>
                <a:latin typeface="+mn-lt"/>
              </a:rPr>
              <a:t> for DESTIN and Fabry-Perot pour ICS@PERLE (ERL4ALL)</a:t>
            </a:r>
            <a:endParaRPr lang="en-BZ" sz="18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4FD29F-FB77-4C2E-AB55-8784E6ED842F}"/>
              </a:ext>
            </a:extLst>
          </p:cNvPr>
          <p:cNvSpPr txBox="1"/>
          <p:nvPr/>
        </p:nvSpPr>
        <p:spPr>
          <a:xfrm>
            <a:off x="239496" y="2898836"/>
            <a:ext cx="6803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+mn-lt"/>
                <a:ea typeface="+mn-ea"/>
                <a:cs typeface="Arial" charset="0"/>
              </a:rPr>
              <a:t>ThomX</a:t>
            </a:r>
            <a:r>
              <a:rPr kumimoji="0" lang="en-B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+mn-lt"/>
                <a:ea typeface="+mn-ea"/>
                <a:cs typeface="Arial" charset="0"/>
              </a:rPr>
              <a:t>  was foreseen to run 2-years after the end of the ANR phase. </a:t>
            </a: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Less than 10 people are actually working in </a:t>
            </a:r>
            <a:r>
              <a:rPr kumimoji="0" lang="en-B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ThomX</a:t>
            </a: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. </a:t>
            </a:r>
            <a:r>
              <a:rPr kumimoji="0" lang="en-B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ThomX</a:t>
            </a: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is followed with a COPIL (bimonthly) in order to assure that we :</a:t>
            </a:r>
          </a:p>
          <a:p>
            <a:pPr marL="342900" marR="0" lvl="0" indent="-342900" algn="just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to reach the best possible brilliance (charge, emittance…), </a:t>
            </a:r>
          </a:p>
          <a:p>
            <a:pPr marL="342900" marR="0" lvl="0" indent="-342900" algn="just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to run also at 70 MeV electron beam</a:t>
            </a:r>
          </a:p>
          <a:p>
            <a:pPr marL="342900" marR="0" lvl="0" indent="-342900" algn="just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To perform the X-rays experiments.</a:t>
            </a:r>
          </a:p>
          <a:p>
            <a:pPr marL="0" marR="0" lvl="0" indent="0" algn="just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Thomx</a:t>
            </a:r>
            <a:r>
              <a:rPr kumimoji="0" lang="en-B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stops end 2025</a:t>
            </a:r>
            <a:r>
              <a:rPr lang="en-BZ" sz="1800" b="1" dirty="0">
                <a:solidFill>
                  <a:prstClr val="black"/>
                </a:solidFill>
                <a:latin typeface="+mn-lt"/>
              </a:rPr>
              <a:t> and will be reused for DESTIN and ICS@PERLE </a:t>
            </a:r>
            <a:endParaRPr kumimoji="0" lang="en-B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36AE0BE-434E-445C-AA03-518949251338}"/>
              </a:ext>
            </a:extLst>
          </p:cNvPr>
          <p:cNvSpPr txBox="1"/>
          <p:nvPr/>
        </p:nvSpPr>
        <p:spPr>
          <a:xfrm>
            <a:off x="258766" y="5252923"/>
            <a:ext cx="10514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Thus ICS community can continue working on this domain with the 89MeV electron beam from PERLE</a:t>
            </a:r>
            <a:endParaRPr lang="fr-FR" dirty="0"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83FD149-0595-4743-BE24-C1BC86608956}"/>
              </a:ext>
            </a:extLst>
          </p:cNvPr>
          <p:cNvSpPr txBox="1"/>
          <p:nvPr/>
        </p:nvSpPr>
        <p:spPr>
          <a:xfrm>
            <a:off x="6845817" y="4191729"/>
            <a:ext cx="3926958" cy="1015663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err="1">
                <a:latin typeface="+mn-lt"/>
              </a:rPr>
              <a:t>Dismanteling</a:t>
            </a:r>
            <a:r>
              <a:rPr lang="fr-FR" b="1" u="sng" dirty="0">
                <a:latin typeface="+mn-lt"/>
              </a:rPr>
              <a:t> of </a:t>
            </a:r>
            <a:r>
              <a:rPr lang="fr-FR" b="1" u="sng" dirty="0" err="1">
                <a:latin typeface="+mn-lt"/>
              </a:rPr>
              <a:t>ThomX</a:t>
            </a:r>
            <a:r>
              <a:rPr lang="fr-FR" b="1" u="sng" dirty="0">
                <a:latin typeface="+mn-lt"/>
              </a:rPr>
              <a:t> </a:t>
            </a:r>
            <a:r>
              <a:rPr lang="fr-FR" b="1" u="sng" dirty="0" err="1">
                <a:latin typeface="+mn-lt"/>
              </a:rPr>
              <a:t>is</a:t>
            </a:r>
            <a:r>
              <a:rPr lang="fr-FR" b="1" u="sng" dirty="0">
                <a:latin typeface="+mn-lt"/>
              </a:rPr>
              <a:t> a </a:t>
            </a:r>
            <a:r>
              <a:rPr lang="fr-FR" b="1" u="sng" dirty="0" err="1">
                <a:latin typeface="+mn-lt"/>
              </a:rPr>
              <a:t>project</a:t>
            </a:r>
            <a:r>
              <a:rPr lang="fr-FR" b="1" u="sng" dirty="0">
                <a:latin typeface="+mn-lt"/>
              </a:rPr>
              <a:t>.</a:t>
            </a:r>
          </a:p>
          <a:p>
            <a:pPr algn="ctr"/>
            <a:r>
              <a:rPr lang="fr-FR" dirty="0" err="1">
                <a:latin typeface="+mn-lt"/>
              </a:rPr>
              <a:t>Started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under</a:t>
            </a:r>
            <a:r>
              <a:rPr lang="fr-FR" dirty="0">
                <a:latin typeface="+mn-lt"/>
              </a:rPr>
              <a:t> the «pilotage» </a:t>
            </a:r>
          </a:p>
          <a:p>
            <a:pPr algn="ctr"/>
            <a:r>
              <a:rPr lang="fr-FR" dirty="0">
                <a:latin typeface="+mn-lt"/>
              </a:rPr>
              <a:t>of the </a:t>
            </a:r>
            <a:r>
              <a:rPr lang="fr-FR" dirty="0" err="1">
                <a:latin typeface="+mn-lt"/>
              </a:rPr>
              <a:t>IJCLab</a:t>
            </a:r>
            <a:r>
              <a:rPr lang="fr-FR" dirty="0">
                <a:latin typeface="+mn-lt"/>
              </a:rPr>
              <a:t> direction</a:t>
            </a:r>
          </a:p>
        </p:txBody>
      </p:sp>
    </p:spTree>
    <p:extLst>
      <p:ext uri="{BB962C8B-B14F-4D97-AF65-F5344CB8AC3E}">
        <p14:creationId xmlns:p14="http://schemas.microsoft.com/office/powerpoint/2010/main" val="3517874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e la date 6">
            <a:extLst>
              <a:ext uri="{FF2B5EF4-FFF2-40B4-BE49-F238E27FC236}">
                <a16:creationId xmlns:a16="http://schemas.microsoft.com/office/drawing/2014/main" id="{5498012C-C6E3-4AD0-A1AD-C19909A1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18" name="Espace réservé du pied de page 7">
            <a:extLst>
              <a:ext uri="{FF2B5EF4-FFF2-40B4-BE49-F238E27FC236}">
                <a16:creationId xmlns:a16="http://schemas.microsoft.com/office/drawing/2014/main" id="{B96B6ADF-42A4-461E-8179-D94A30BEC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19" name="Espace réservé du numéro de diapositive 8">
            <a:extLst>
              <a:ext uri="{FF2B5EF4-FFF2-40B4-BE49-F238E27FC236}">
                <a16:creationId xmlns:a16="http://schemas.microsoft.com/office/drawing/2014/main" id="{6F49D3EC-AE72-424C-90FF-EC433075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11</a:t>
            </a:fld>
            <a:endParaRPr lang="fr-FR" dirty="0">
              <a:latin typeface="+mn-lt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0D1B943-72D8-4E76-908F-C9FAEDC8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94" y="2885727"/>
            <a:ext cx="4922731" cy="2764775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CA4B7C68-7057-4F99-A850-AD8A1578B60C}"/>
              </a:ext>
            </a:extLst>
          </p:cNvPr>
          <p:cNvSpPr txBox="1">
            <a:spLocks/>
          </p:cNvSpPr>
          <p:nvPr/>
        </p:nvSpPr>
        <p:spPr>
          <a:xfrm>
            <a:off x="7258594" y="112156"/>
            <a:ext cx="900813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>
                <a:latin typeface="+mn-lt"/>
              </a:rPr>
              <a:t>ASN</a:t>
            </a:r>
            <a:endParaRPr lang="fr-FR" dirty="0">
              <a:latin typeface="+mn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129856B-C4A5-4FB2-956C-B8D18A6CA46E}"/>
              </a:ext>
            </a:extLst>
          </p:cNvPr>
          <p:cNvSpPr txBox="1"/>
          <p:nvPr/>
        </p:nvSpPr>
        <p:spPr>
          <a:xfrm>
            <a:off x="6049089" y="1058482"/>
            <a:ext cx="374679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+mn-lt"/>
              </a:rPr>
              <a:t>Many</a:t>
            </a:r>
            <a:r>
              <a:rPr lang="fr-FR" dirty="0">
                <a:latin typeface="+mn-lt"/>
              </a:rPr>
              <a:t> contacts and discussions</a:t>
            </a:r>
          </a:p>
          <a:p>
            <a:pPr algn="ctr"/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with</a:t>
            </a:r>
            <a:r>
              <a:rPr lang="fr-FR" dirty="0">
                <a:latin typeface="+mn-lt"/>
              </a:rPr>
              <a:t> ASN. Positive attitude.</a:t>
            </a:r>
          </a:p>
          <a:p>
            <a:pPr algn="ctr"/>
            <a:r>
              <a:rPr lang="fr-FR" dirty="0">
                <a:latin typeface="+mn-lt"/>
              </a:rPr>
              <a:t>INB </a:t>
            </a:r>
            <a:r>
              <a:rPr lang="fr-FR" dirty="0" err="1">
                <a:latin typeface="+mn-lt"/>
              </a:rPr>
              <a:t>regime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will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be</a:t>
            </a:r>
            <a:r>
              <a:rPr lang="fr-FR" dirty="0">
                <a:latin typeface="+mn-lt"/>
              </a:rPr>
              <a:t> not an option !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CDF185F-3103-4653-BDEC-F130104D2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3" y="0"/>
            <a:ext cx="5192827" cy="36923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0CDB95-C4F5-418D-AC86-932BC94E9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03" y="2885728"/>
            <a:ext cx="4922730" cy="276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22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392AB7F-36AF-4BCE-87B2-723C815D9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8B388F7-EED8-419D-84FA-6040E9DF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B3026C3-C527-4024-839B-9800101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12</a:t>
            </a:fld>
            <a:endParaRPr lang="fr-FR" dirty="0">
              <a:latin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EEB327F-C1CD-49F2-8A6F-B1BC735C42DD}"/>
              </a:ext>
            </a:extLst>
          </p:cNvPr>
          <p:cNvSpPr txBox="1"/>
          <p:nvPr/>
        </p:nvSpPr>
        <p:spPr>
          <a:xfrm>
            <a:off x="1209923" y="2429579"/>
            <a:ext cx="8784976" cy="1200329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+mn-lt"/>
              </a:rPr>
              <a:t>PERLE </a:t>
            </a:r>
          </a:p>
          <a:p>
            <a:r>
              <a:rPr lang="fr-FR" sz="3600" b="1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Status</a:t>
            </a:r>
            <a:r>
              <a:rPr lang="fr-FR" sz="36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 of the </a:t>
            </a:r>
            <a:r>
              <a:rPr lang="fr-FR" sz="3600" b="1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experiments</a:t>
            </a:r>
            <a:r>
              <a:rPr lang="fr-FR" sz="36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 : ICS and DESTIN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3304BC-D5EF-4847-B36F-D4093020BD2C}"/>
              </a:ext>
            </a:extLst>
          </p:cNvPr>
          <p:cNvSpPr txBox="1"/>
          <p:nvPr/>
        </p:nvSpPr>
        <p:spPr>
          <a:xfrm>
            <a:off x="5098355" y="3965848"/>
            <a:ext cx="76655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0000"/>
                </a:solidFill>
                <a:latin typeface="+mn-lt"/>
              </a:rPr>
              <a:t>2 min</a:t>
            </a:r>
          </a:p>
        </p:txBody>
      </p:sp>
    </p:spTree>
    <p:extLst>
      <p:ext uri="{BB962C8B-B14F-4D97-AF65-F5344CB8AC3E}">
        <p14:creationId xmlns:p14="http://schemas.microsoft.com/office/powerpoint/2010/main" val="1732222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381FE04E-349E-A70D-4AD4-97F7A947D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16EC4ACD-A418-627A-1826-1525C23E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13</a:t>
            </a:fld>
            <a:endParaRPr lang="fr-FR" dirty="0">
              <a:latin typeface="+mn-lt"/>
            </a:endParaRP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C44D92E-422E-42A2-A523-FB9CFE616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2C44C8-5E06-432D-8B74-BB27D97B30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6122D1CE-26A6-486D-9201-AEE4A876CB20}"/>
              </a:ext>
            </a:extLst>
          </p:cNvPr>
          <p:cNvSpPr txBox="1">
            <a:spLocks/>
          </p:cNvSpPr>
          <p:nvPr/>
        </p:nvSpPr>
        <p:spPr>
          <a:xfrm>
            <a:off x="2290043" y="126821"/>
            <a:ext cx="68407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sym typeface="Wingdings" pitchFamily="2" charset="2"/>
              </a:rPr>
              <a:t>Inverse Campton scattering source @ PERLE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EEBDE0A-F6C9-D8CF-6260-911525B37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5" y="653480"/>
            <a:ext cx="10693440" cy="500857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0A42246-C2B9-E633-00A1-C39AB30540F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8"/>
          <a:stretch/>
        </p:blipFill>
        <p:spPr>
          <a:xfrm>
            <a:off x="5941445" y="3249151"/>
            <a:ext cx="2821971" cy="1728192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B299D01-905C-4680-D3CA-ACA8052AED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t="18900" r="5134" b="11730"/>
          <a:stretch/>
        </p:blipFill>
        <p:spPr>
          <a:xfrm>
            <a:off x="3029061" y="3965848"/>
            <a:ext cx="2746107" cy="1728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125E02-221D-960F-1EC2-3FE149D46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4" y="725488"/>
            <a:ext cx="2602645" cy="17350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01E9085-0CC6-0843-B9D1-3AEC446FBCD6}"/>
              </a:ext>
            </a:extLst>
          </p:cNvPr>
          <p:cNvCxnSpPr>
            <a:endCxn id="3" idx="0"/>
          </p:cNvCxnSpPr>
          <p:nvPr/>
        </p:nvCxnSpPr>
        <p:spPr>
          <a:xfrm>
            <a:off x="3586187" y="3533800"/>
            <a:ext cx="815928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8AD7D71-509C-B030-C0C0-8F50C832908C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4442936" y="2673087"/>
            <a:ext cx="2909495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6FA4FDC-6CBC-02AA-C2BF-DF4A869ADFD2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1202842" y="2460584"/>
            <a:ext cx="289935" cy="6971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1C718E0-209B-7429-3566-13D1FC1780B1}"/>
              </a:ext>
            </a:extLst>
          </p:cNvPr>
          <p:cNvSpPr txBox="1"/>
          <p:nvPr/>
        </p:nvSpPr>
        <p:spPr>
          <a:xfrm>
            <a:off x="7060473" y="4623835"/>
            <a:ext cx="1548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n-lt"/>
              </a:rPr>
              <a:t>Fabry-</a:t>
            </a:r>
            <a:r>
              <a:rPr lang="fr-FR" sz="1400" b="1" dirty="0" err="1">
                <a:solidFill>
                  <a:schemeClr val="bg1"/>
                </a:solidFill>
                <a:latin typeface="+mn-lt"/>
              </a:rPr>
              <a:t>Perot</a:t>
            </a:r>
            <a:r>
              <a:rPr lang="fr-FR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+mn-lt"/>
              </a:rPr>
              <a:t>Cavity</a:t>
            </a:r>
            <a:endParaRPr lang="fr-FR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4B56F74-A4AE-A6D9-6BFF-05F810709054}"/>
              </a:ext>
            </a:extLst>
          </p:cNvPr>
          <p:cNvSpPr txBox="1"/>
          <p:nvPr/>
        </p:nvSpPr>
        <p:spPr>
          <a:xfrm>
            <a:off x="3341422" y="5386263"/>
            <a:ext cx="2477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+mn-lt"/>
              </a:rPr>
              <a:t>X-LINE elements inside bunker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636EB7C-B7B7-C6B6-A373-F3EEF8410154}"/>
              </a:ext>
            </a:extLst>
          </p:cNvPr>
          <p:cNvSpPr txBox="1"/>
          <p:nvPr/>
        </p:nvSpPr>
        <p:spPr>
          <a:xfrm>
            <a:off x="1310232" y="2187134"/>
            <a:ext cx="1555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n-lt"/>
              </a:rPr>
              <a:t>X-LINE in X-HUTCH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AA64026-42AE-4ADA-8C87-90466941593F}"/>
              </a:ext>
            </a:extLst>
          </p:cNvPr>
          <p:cNvSpPr txBox="1"/>
          <p:nvPr/>
        </p:nvSpPr>
        <p:spPr>
          <a:xfrm>
            <a:off x="3249346" y="79086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+mn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D55758D-7598-44E7-9452-446C62E2159C}"/>
              </a:ext>
            </a:extLst>
          </p:cNvPr>
          <p:cNvSpPr txBox="1"/>
          <p:nvPr/>
        </p:nvSpPr>
        <p:spPr>
          <a:xfrm>
            <a:off x="7942740" y="5026223"/>
            <a:ext cx="281493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+mn-lt"/>
              </a:rPr>
              <a:t>Interest</a:t>
            </a:r>
            <a:r>
              <a:rPr lang="fr-FR" dirty="0">
                <a:latin typeface="+mn-lt"/>
              </a:rPr>
              <a:t> to run at 89MeV </a:t>
            </a:r>
          </a:p>
          <a:p>
            <a:pPr algn="ctr"/>
            <a:r>
              <a:rPr lang="fr-FR" dirty="0">
                <a:latin typeface="+mn-lt"/>
              </a:rPr>
              <a:t>(150-200)KeV X-rays</a:t>
            </a:r>
          </a:p>
        </p:txBody>
      </p:sp>
    </p:spTree>
    <p:extLst>
      <p:ext uri="{BB962C8B-B14F-4D97-AF65-F5344CB8AC3E}">
        <p14:creationId xmlns:p14="http://schemas.microsoft.com/office/powerpoint/2010/main" val="350095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606FE6-2340-244B-788F-FED9FAAA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524A5-EB76-DACD-24B3-D405A879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14</a:t>
            </a:fld>
            <a:endParaRPr lang="fr-FR" dirty="0">
              <a:latin typeface="+mn-lt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58A17-3A78-4618-ADB6-022082D2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B5E2840-6282-4DA8-56C5-1415D41C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29" y="140811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Implementation of DESTIN @ PERLE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5C7300-3EFD-A1AC-8634-91D071897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7" y="1013520"/>
            <a:ext cx="10006849" cy="453650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7E0932E-DDD9-5E41-536B-FD10681C7C03}"/>
              </a:ext>
            </a:extLst>
          </p:cNvPr>
          <p:cNvSpPr txBox="1"/>
          <p:nvPr/>
        </p:nvSpPr>
        <p:spPr>
          <a:xfrm>
            <a:off x="5349671" y="3051230"/>
            <a:ext cx="1476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n-lt"/>
              </a:rPr>
              <a:t>RIB factory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0CE6F71-E619-7B2C-2940-C8843F1DFE8C}"/>
              </a:ext>
            </a:extLst>
          </p:cNvPr>
          <p:cNvSpPr/>
          <p:nvPr/>
        </p:nvSpPr>
        <p:spPr>
          <a:xfrm rot="19816265">
            <a:off x="4245454" y="2481679"/>
            <a:ext cx="432000" cy="108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75000"/>
                </a:schemeClr>
              </a:solidFill>
              <a:highlight>
                <a:srgbClr val="800000"/>
              </a:highlight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B4757B6-C64F-637E-2493-A18ADFE75320}"/>
              </a:ext>
            </a:extLst>
          </p:cNvPr>
          <p:cNvCxnSpPr>
            <a:cxnSpLocks/>
          </p:cNvCxnSpPr>
          <p:nvPr/>
        </p:nvCxnSpPr>
        <p:spPr>
          <a:xfrm>
            <a:off x="4594299" y="1949624"/>
            <a:ext cx="1728192" cy="50405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16D238C-E323-8A25-4F30-1C069702E1F3}"/>
              </a:ext>
            </a:extLst>
          </p:cNvPr>
          <p:cNvCxnSpPr>
            <a:cxnSpLocks/>
          </p:cNvCxnSpPr>
          <p:nvPr/>
        </p:nvCxnSpPr>
        <p:spPr>
          <a:xfrm>
            <a:off x="4594299" y="1949624"/>
            <a:ext cx="0" cy="504056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headEnd w="sm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CA11C82-F8C0-8C84-6E0B-BA4F956E5DBD}"/>
              </a:ext>
            </a:extLst>
          </p:cNvPr>
          <p:cNvCxnSpPr>
            <a:cxnSpLocks/>
          </p:cNvCxnSpPr>
          <p:nvPr/>
        </p:nvCxnSpPr>
        <p:spPr>
          <a:xfrm flipV="1">
            <a:off x="5893793" y="2453680"/>
            <a:ext cx="428698" cy="43204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88DD105-62CC-3D69-9F1F-B77C7314F68A}"/>
              </a:ext>
            </a:extLst>
          </p:cNvPr>
          <p:cNvCxnSpPr>
            <a:cxnSpLocks/>
          </p:cNvCxnSpPr>
          <p:nvPr/>
        </p:nvCxnSpPr>
        <p:spPr>
          <a:xfrm flipV="1">
            <a:off x="5893793" y="2885728"/>
            <a:ext cx="0" cy="144017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F9AEE28-E772-1A5C-D572-109F6D667DEB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2672425" y="2240222"/>
            <a:ext cx="1601459" cy="40257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18D8ABDD-4C37-9762-3D14-265EB95A0CCE}"/>
              </a:ext>
            </a:extLst>
          </p:cNvPr>
          <p:cNvSpPr txBox="1"/>
          <p:nvPr/>
        </p:nvSpPr>
        <p:spPr>
          <a:xfrm rot="965429">
            <a:off x="4306267" y="449139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+mn-lt"/>
              </a:rPr>
              <a:t>50 MeV e- Linac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717E212-D223-9340-2B68-DBE0211A84E1}"/>
              </a:ext>
            </a:extLst>
          </p:cNvPr>
          <p:cNvGrpSpPr/>
          <p:nvPr/>
        </p:nvGrpSpPr>
        <p:grpSpPr>
          <a:xfrm>
            <a:off x="3082131" y="650110"/>
            <a:ext cx="2016223" cy="1371522"/>
            <a:chOff x="1785987" y="529155"/>
            <a:chExt cx="2376264" cy="153212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0F7834E-6381-B660-D91A-2E2A253819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987" y="529155"/>
              <a:ext cx="2345428" cy="149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F972985-FB69-D659-093F-5FF369FE49FB}"/>
                </a:ext>
              </a:extLst>
            </p:cNvPr>
            <p:cNvSpPr txBox="1"/>
            <p:nvPr/>
          </p:nvSpPr>
          <p:spPr>
            <a:xfrm>
              <a:off x="2434059" y="1683078"/>
              <a:ext cx="1728192" cy="37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Spectrometer</a:t>
              </a:r>
              <a:r>
                <a:rPr lang="en-GB" sz="1600" dirty="0">
                  <a:solidFill>
                    <a:schemeClr val="bg1"/>
                  </a:solidFill>
                  <a:latin typeface="+mn-lt"/>
                </a:rPr>
                <a:t> 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457D211-03E0-8532-C56D-FB0607C718A0}"/>
              </a:ext>
            </a:extLst>
          </p:cNvPr>
          <p:cNvGrpSpPr/>
          <p:nvPr/>
        </p:nvGrpSpPr>
        <p:grpSpPr>
          <a:xfrm>
            <a:off x="126075" y="1568667"/>
            <a:ext cx="2546349" cy="1389069"/>
            <a:chOff x="129803" y="1352643"/>
            <a:chExt cx="2546349" cy="1389069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0D98A075-2F9F-C202-F5B0-F780D1671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803" y="1352643"/>
              <a:ext cx="2546349" cy="1369324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B04D9CB-F30D-E1DD-A0C2-0ED53E58CC5B}"/>
                </a:ext>
              </a:extLst>
            </p:cNvPr>
            <p:cNvSpPr txBox="1"/>
            <p:nvPr/>
          </p:nvSpPr>
          <p:spPr>
            <a:xfrm>
              <a:off x="921891" y="2433935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Ion target location </a:t>
              </a:r>
            </a:p>
          </p:txBody>
        </p:sp>
      </p:grp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7FB2782-470F-C4C4-F2AA-D4D5304FB542}"/>
              </a:ext>
            </a:extLst>
          </p:cNvPr>
          <p:cNvCxnSpPr>
            <a:cxnSpLocks/>
          </p:cNvCxnSpPr>
          <p:nvPr/>
        </p:nvCxnSpPr>
        <p:spPr>
          <a:xfrm>
            <a:off x="4009594" y="1986144"/>
            <a:ext cx="99499" cy="28751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A794BBDA-0F51-4878-9B50-C81E51B75B2D}"/>
              </a:ext>
            </a:extLst>
          </p:cNvPr>
          <p:cNvSpPr txBox="1"/>
          <p:nvPr/>
        </p:nvSpPr>
        <p:spPr>
          <a:xfrm>
            <a:off x="7316636" y="4660667"/>
            <a:ext cx="3456139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Run @ 250 MeV</a:t>
            </a:r>
          </a:p>
          <a:p>
            <a:pPr algn="ctr"/>
            <a:r>
              <a:rPr lang="fr-FR" b="1" dirty="0">
                <a:latin typeface="+mn-lt"/>
              </a:rPr>
              <a:t>NEW</a:t>
            </a:r>
            <a:r>
              <a:rPr lang="fr-FR" dirty="0">
                <a:latin typeface="+mn-lt"/>
              </a:rPr>
              <a:t>  </a:t>
            </a:r>
            <a:r>
              <a:rPr lang="fr-FR" dirty="0" err="1">
                <a:latin typeface="+mn-lt"/>
              </a:rPr>
              <a:t>interest</a:t>
            </a:r>
            <a:r>
              <a:rPr lang="fr-FR" dirty="0">
                <a:latin typeface="+mn-lt"/>
              </a:rPr>
              <a:t> to run at 89MeV </a:t>
            </a:r>
          </a:p>
          <a:p>
            <a:pPr algn="ctr"/>
            <a:r>
              <a:rPr lang="fr-FR" dirty="0">
                <a:latin typeface="+mn-lt"/>
              </a:rPr>
              <a:t>and </a:t>
            </a:r>
            <a:r>
              <a:rPr lang="fr-FR" dirty="0" err="1">
                <a:latin typeface="+mn-lt"/>
              </a:rPr>
              <a:t>with</a:t>
            </a:r>
            <a:r>
              <a:rPr lang="fr-FR" dirty="0">
                <a:latin typeface="+mn-lt"/>
              </a:rPr>
              <a:t> stable </a:t>
            </a:r>
            <a:r>
              <a:rPr lang="fr-FR" dirty="0" err="1">
                <a:latin typeface="+mn-lt"/>
              </a:rPr>
              <a:t>nuclei</a:t>
            </a:r>
            <a:r>
              <a:rPr lang="fr-FR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0941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EBDEB6-DD26-439E-8040-B9EB55D4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62ABD76-D303-4A04-B81D-9E1F302C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FB2D4D-F3E0-438F-B244-C3C53259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15</a:t>
            </a:fld>
            <a:endParaRPr lang="fr-FR" dirty="0"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6D8D13-08BA-48D8-83BE-6289CBA102B8}"/>
              </a:ext>
            </a:extLst>
          </p:cNvPr>
          <p:cNvSpPr txBox="1"/>
          <p:nvPr/>
        </p:nvSpPr>
        <p:spPr>
          <a:xfrm>
            <a:off x="2559717" y="1805608"/>
            <a:ext cx="5653339" cy="2308324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+mn-lt"/>
              </a:rPr>
              <a:t>PERLE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FF0000"/>
                </a:solidFill>
                <a:latin typeface="+mn-lt"/>
              </a:rPr>
              <a:t>Organisation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FF0000"/>
                </a:solidFill>
                <a:latin typeface="+mn-lt"/>
              </a:rPr>
              <a:t>PBS, WBS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FF0000"/>
                </a:solidFill>
                <a:latin typeface="+mn-lt"/>
              </a:rPr>
              <a:t>Planning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160691-31B4-4CE8-9F7B-B0AB59ECAFD3}"/>
              </a:ext>
            </a:extLst>
          </p:cNvPr>
          <p:cNvSpPr txBox="1"/>
          <p:nvPr/>
        </p:nvSpPr>
        <p:spPr>
          <a:xfrm>
            <a:off x="5003108" y="4398463"/>
            <a:ext cx="76655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i="1" dirty="0">
                <a:latin typeface="+mn-lt"/>
              </a:rPr>
              <a:t>8 min</a:t>
            </a:r>
          </a:p>
        </p:txBody>
      </p:sp>
    </p:spTree>
    <p:extLst>
      <p:ext uri="{BB962C8B-B14F-4D97-AF65-F5344CB8AC3E}">
        <p14:creationId xmlns:p14="http://schemas.microsoft.com/office/powerpoint/2010/main" val="3394883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606FE6-2340-244B-788F-FED9FAAA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524A5-EB76-DACD-24B3-D405A879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16</a:t>
            </a:fld>
            <a:endParaRPr lang="fr-FR" dirty="0">
              <a:latin typeface="+mn-lt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58A17-3A78-4618-ADB6-022082D2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42861A5-2589-B5C0-74E2-ABE18BF22FE6}"/>
              </a:ext>
            </a:extLst>
          </p:cNvPr>
          <p:cNvSpPr txBox="1"/>
          <p:nvPr/>
        </p:nvSpPr>
        <p:spPr>
          <a:xfrm>
            <a:off x="377305" y="2103706"/>
            <a:ext cx="6159466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  <a:latin typeface="+mn-lt"/>
              </a:rPr>
              <a:t>Project </a:t>
            </a:r>
            <a:r>
              <a:rPr lang="fr-FR" sz="1600" b="1" dirty="0" err="1">
                <a:solidFill>
                  <a:srgbClr val="0070C0"/>
                </a:solidFill>
                <a:latin typeface="+mn-lt"/>
              </a:rPr>
              <a:t>Directorate</a:t>
            </a:r>
            <a:r>
              <a:rPr lang="fr-FR" sz="1600" b="1" dirty="0">
                <a:solidFill>
                  <a:srgbClr val="0070C0"/>
                </a:solidFill>
                <a:latin typeface="+mn-lt"/>
              </a:rPr>
              <a:t> / Local French Management </a:t>
            </a:r>
            <a:r>
              <a:rPr lang="fr-FR" sz="1600" b="1" dirty="0" err="1">
                <a:solidFill>
                  <a:srgbClr val="0070C0"/>
                </a:solidFill>
                <a:latin typeface="+mn-lt"/>
              </a:rPr>
              <a:t>Board</a:t>
            </a:r>
            <a:r>
              <a:rPr lang="fr-FR" sz="1600" b="1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endParaRPr lang="fr-FR" sz="1600" dirty="0">
              <a:solidFill>
                <a:schemeClr val="tx1"/>
              </a:solidFill>
              <a:latin typeface="+mn-lt"/>
            </a:endParaRPr>
          </a:p>
          <a:p>
            <a:r>
              <a:rPr lang="fr-FR" sz="1400" dirty="0">
                <a:solidFill>
                  <a:schemeClr val="tx1"/>
                </a:solidFill>
                <a:latin typeface="+mn-lt"/>
              </a:rPr>
              <a:t>Achille Stocchi (</a:t>
            </a:r>
            <a:r>
              <a:rPr lang="fr-FR" sz="1400" dirty="0" err="1">
                <a:solidFill>
                  <a:schemeClr val="tx1"/>
                </a:solidFill>
                <a:latin typeface="+mn-lt"/>
              </a:rPr>
              <a:t>Spokeperson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)   </a:t>
            </a:r>
            <a:r>
              <a:rPr lang="fr-FR" sz="1400" b="1" dirty="0">
                <a:solidFill>
                  <a:schemeClr val="tx1"/>
                </a:solidFill>
                <a:latin typeface="+mn-lt"/>
              </a:rPr>
              <a:t>SP, Scientific </a:t>
            </a:r>
            <a:r>
              <a:rPr lang="fr-FR" sz="1400" b="1" dirty="0" err="1">
                <a:solidFill>
                  <a:schemeClr val="tx1"/>
                </a:solidFill>
                <a:latin typeface="+mn-lt"/>
              </a:rPr>
              <a:t>Coordinator</a:t>
            </a:r>
            <a:endParaRPr lang="fr-FR" sz="1400" b="1" dirty="0">
              <a:solidFill>
                <a:schemeClr val="tx1"/>
              </a:solidFill>
              <a:latin typeface="+mn-lt"/>
            </a:endParaRPr>
          </a:p>
          <a:p>
            <a:r>
              <a:rPr lang="fr-FR" sz="1400" dirty="0">
                <a:solidFill>
                  <a:schemeClr val="tx1"/>
                </a:solidFill>
                <a:latin typeface="+mn-lt"/>
              </a:rPr>
              <a:t>Walid Kaabi (</a:t>
            </a:r>
            <a:r>
              <a:rPr lang="fr-FR" sz="1400" dirty="0" err="1">
                <a:solidFill>
                  <a:schemeClr val="tx1"/>
                </a:solidFill>
                <a:latin typeface="+mn-lt"/>
              </a:rPr>
              <a:t>Technical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 Project Leader)  </a:t>
            </a:r>
            <a:r>
              <a:rPr lang="fr-FR" sz="1400" b="1" dirty="0">
                <a:solidFill>
                  <a:schemeClr val="tx1"/>
                </a:solidFill>
                <a:latin typeface="+mn-lt"/>
              </a:rPr>
              <a:t>TPL</a:t>
            </a:r>
          </a:p>
          <a:p>
            <a:pPr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Denis 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Reynet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(S</a:t>
            </a:r>
            <a:r>
              <a:rPr lang="fr-FR" sz="1400" dirty="0" err="1">
                <a:solidFill>
                  <a:schemeClr val="tx1"/>
                </a:solidFill>
                <a:latin typeface="+mn-lt"/>
              </a:rPr>
              <a:t>ystems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+mn-lt"/>
              </a:rPr>
              <a:t>Engineer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) </a:t>
            </a:r>
            <a:r>
              <a:rPr lang="fr-FR" sz="1400" b="1" dirty="0">
                <a:solidFill>
                  <a:schemeClr val="tx1"/>
                </a:solidFill>
                <a:latin typeface="+mn-lt"/>
              </a:rPr>
              <a:t>Associate to TPL 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in charge of the installation</a:t>
            </a:r>
          </a:p>
          <a:p>
            <a:pPr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Guillaume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Olry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lang="fr-FR" sz="1400" b="1" dirty="0">
                <a:solidFill>
                  <a:schemeClr val="tx1"/>
                </a:solidFill>
                <a:latin typeface="+mn-lt"/>
                <a:cs typeface="Arial" charset="0"/>
              </a:rPr>
              <a:t>Associate to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TPL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in charge of RH, budget 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Sophie Chance (Project Manager/PBS, WBS, planning)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PM</a:t>
            </a:r>
            <a:endParaRPr lang="fr-FR" sz="1400" b="1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0" marR="0" lvl="0" indent="0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Virginie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Quipourt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(Financial Manager)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FM</a:t>
            </a:r>
          </a:p>
          <a:p>
            <a:pPr marL="0" marR="0" lvl="0" indent="0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Aurore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Lermitage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Quality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Manager)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QM</a:t>
            </a:r>
          </a:p>
          <a:p>
            <a:pPr marL="0" marR="0" lvl="0" indent="0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Maud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Baylac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(</a:t>
            </a:r>
            <a:r>
              <a:rPr lang="fr-FR" sz="1400" dirty="0">
                <a:latin typeface="+mn-lt"/>
              </a:rPr>
              <a:t>E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xternal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Relations / In-</a:t>
            </a:r>
            <a:r>
              <a:rPr lang="fr-FR" sz="1400" dirty="0">
                <a:latin typeface="+mn-lt"/>
              </a:rPr>
              <a:t>K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ind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Management) </a:t>
            </a:r>
          </a:p>
          <a:p>
            <a:pPr marL="0" marR="0" lvl="0" indent="0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Frédéric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Bouly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Associate to SP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anose="05000000000000000000" pitchFamily="2" charset="2"/>
              </a:rPr>
              <a:t>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Experimental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Programs 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Associate to EP</a:t>
            </a:r>
            <a:endParaRPr lang="en-GB" sz="14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E5267D-7318-8031-6969-B8F287462568}"/>
              </a:ext>
            </a:extLst>
          </p:cNvPr>
          <p:cNvSpPr/>
          <p:nvPr/>
        </p:nvSpPr>
        <p:spPr>
          <a:xfrm>
            <a:off x="6754539" y="1057947"/>
            <a:ext cx="3687164" cy="396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CC0066"/>
                </a:solidFill>
              </a:rPr>
              <a:t>International Collaboration </a:t>
            </a:r>
            <a:r>
              <a:rPr lang="fr-FR" sz="1600" b="1" dirty="0" err="1">
                <a:solidFill>
                  <a:srgbClr val="CC0066"/>
                </a:solidFill>
              </a:rPr>
              <a:t>Board</a:t>
            </a:r>
            <a:r>
              <a:rPr lang="fr-FR" sz="1600" b="1" dirty="0">
                <a:solidFill>
                  <a:srgbClr val="CC0066"/>
                </a:solidFill>
              </a:rPr>
              <a:t> (ICB)</a:t>
            </a:r>
          </a:p>
          <a:p>
            <a:r>
              <a:rPr lang="fr-FR" sz="1400" dirty="0">
                <a:solidFill>
                  <a:schemeClr val="tx1"/>
                </a:solidFill>
              </a:rPr>
              <a:t>Oliver </a:t>
            </a:r>
            <a:r>
              <a:rPr lang="fr-FR" sz="1400" dirty="0" err="1">
                <a:solidFill>
                  <a:schemeClr val="tx1"/>
                </a:solidFill>
              </a:rPr>
              <a:t>Bruning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>
                <a:solidFill>
                  <a:schemeClr val="tx1"/>
                </a:solidFill>
              </a:rPr>
              <a:t>CERN</a:t>
            </a:r>
            <a:r>
              <a:rPr lang="fr-FR" sz="1400" dirty="0">
                <a:solidFill>
                  <a:schemeClr val="tx1"/>
                </a:solidFill>
              </a:rPr>
              <a:t>)  (Chair)</a:t>
            </a:r>
            <a:endParaRPr lang="fr-FR" sz="1400" strike="sngStrike" dirty="0">
              <a:solidFill>
                <a:schemeClr val="tx1"/>
              </a:solidFill>
            </a:endParaRPr>
          </a:p>
          <a:p>
            <a:r>
              <a:rPr lang="fr-FR" sz="1400" dirty="0" err="1">
                <a:solidFill>
                  <a:schemeClr val="tx1"/>
                </a:solidFill>
              </a:rPr>
              <a:t>Rongli</a:t>
            </a:r>
            <a:r>
              <a:rPr lang="fr-FR" sz="1400" dirty="0">
                <a:solidFill>
                  <a:schemeClr val="tx1"/>
                </a:solidFill>
              </a:rPr>
              <a:t> Geng (</a:t>
            </a:r>
            <a:r>
              <a:rPr lang="fr-FR" sz="1400" b="1" dirty="0" err="1">
                <a:solidFill>
                  <a:schemeClr val="tx1"/>
                </a:solidFill>
              </a:rPr>
              <a:t>Jlab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>
                <a:solidFill>
                  <a:schemeClr val="tx1"/>
                </a:solidFill>
              </a:rPr>
              <a:t>Carsten Welsh </a:t>
            </a:r>
            <a:r>
              <a:rPr lang="fr-FR" sz="1400" b="1" dirty="0">
                <a:solidFill>
                  <a:schemeClr val="tx1"/>
                </a:solidFill>
              </a:rPr>
              <a:t>(Liverpool </a:t>
            </a:r>
            <a:r>
              <a:rPr lang="fr-FR" sz="1400" b="1" dirty="0" err="1">
                <a:solidFill>
                  <a:schemeClr val="tx1"/>
                </a:solidFill>
              </a:rPr>
              <a:t>University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>
                <a:solidFill>
                  <a:schemeClr val="tx1"/>
                </a:solidFill>
              </a:rPr>
              <a:t>Stewart </a:t>
            </a:r>
            <a:r>
              <a:rPr lang="fr-FR" sz="1400" dirty="0" err="1">
                <a:solidFill>
                  <a:schemeClr val="tx1"/>
                </a:solidFill>
              </a:rPr>
              <a:t>Boogert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>
                <a:solidFill>
                  <a:schemeClr val="tx1"/>
                </a:solidFill>
              </a:rPr>
              <a:t>Cockcroft Institute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 err="1">
                <a:solidFill>
                  <a:schemeClr val="tx1"/>
                </a:solidFill>
              </a:rPr>
              <a:t>Deepa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Angal-Kalinin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dirty="0" err="1">
                <a:solidFill>
                  <a:schemeClr val="tx1"/>
                </a:solidFill>
              </a:rPr>
              <a:t>Daresbury</a:t>
            </a:r>
            <a:r>
              <a:rPr lang="fr-FR" sz="1400" dirty="0">
                <a:solidFill>
                  <a:schemeClr val="tx1"/>
                </a:solidFill>
              </a:rPr>
              <a:t>-</a:t>
            </a:r>
            <a:r>
              <a:rPr lang="fr-FR" sz="1400" b="1" dirty="0">
                <a:solidFill>
                  <a:schemeClr val="tx1"/>
                </a:solidFill>
              </a:rPr>
              <a:t>STFC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>
                <a:solidFill>
                  <a:schemeClr val="tx1"/>
                </a:solidFill>
              </a:rPr>
              <a:t>Georg </a:t>
            </a:r>
            <a:r>
              <a:rPr lang="fr-FR" sz="1400" dirty="0" err="1">
                <a:solidFill>
                  <a:schemeClr val="tx1"/>
                </a:solidFill>
              </a:rPr>
              <a:t>Hoffstaetter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>
                <a:solidFill>
                  <a:schemeClr val="tx1"/>
                </a:solidFill>
              </a:rPr>
              <a:t>Cornell </a:t>
            </a:r>
            <a:r>
              <a:rPr lang="fr-FR" sz="1400" b="1" dirty="0" err="1">
                <a:solidFill>
                  <a:schemeClr val="tx1"/>
                </a:solidFill>
              </a:rPr>
              <a:t>University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 err="1">
                <a:solidFill>
                  <a:schemeClr val="tx1"/>
                </a:solidFill>
              </a:rPr>
              <a:t>Ibon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Bustinduy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>
                <a:solidFill>
                  <a:schemeClr val="tx1"/>
                </a:solidFill>
              </a:rPr>
              <a:t>ESS-Bilbao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 err="1">
                <a:solidFill>
                  <a:schemeClr val="tx1"/>
                </a:solidFill>
              </a:rPr>
              <a:t>Hadil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Abualrob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>
                <a:solidFill>
                  <a:schemeClr val="tx1"/>
                </a:solidFill>
              </a:rPr>
              <a:t>An-</a:t>
            </a:r>
            <a:r>
              <a:rPr lang="fr-FR" sz="1400" b="1" dirty="0" err="1">
                <a:solidFill>
                  <a:schemeClr val="tx1"/>
                </a:solidFill>
              </a:rPr>
              <a:t>Najah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University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>
                <a:solidFill>
                  <a:schemeClr val="tx1"/>
                </a:solidFill>
              </a:rPr>
              <a:t>Maud </a:t>
            </a:r>
            <a:r>
              <a:rPr lang="fr-FR" sz="1400" dirty="0" err="1">
                <a:solidFill>
                  <a:schemeClr val="tx1"/>
                </a:solidFill>
              </a:rPr>
              <a:t>Baylac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>
                <a:solidFill>
                  <a:schemeClr val="tx1"/>
                </a:solidFill>
              </a:rPr>
              <a:t>LPSC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endParaRPr lang="fr-FR" sz="1400" dirty="0">
              <a:solidFill>
                <a:schemeClr val="tx1"/>
              </a:solidFill>
            </a:endParaRPr>
          </a:p>
          <a:p>
            <a:r>
              <a:rPr lang="fr-FR" sz="1400" dirty="0">
                <a:solidFill>
                  <a:schemeClr val="tx1"/>
                </a:solidFill>
              </a:rPr>
              <a:t>Ex-</a:t>
            </a:r>
            <a:r>
              <a:rPr lang="fr-FR" sz="1400" dirty="0" err="1">
                <a:solidFill>
                  <a:schemeClr val="tx1"/>
                </a:solidFill>
              </a:rPr>
              <a:t>officio</a:t>
            </a:r>
            <a:r>
              <a:rPr lang="fr-FR" sz="1400" dirty="0">
                <a:solidFill>
                  <a:schemeClr val="tx1"/>
                </a:solidFill>
              </a:rPr>
              <a:t> :</a:t>
            </a:r>
          </a:p>
          <a:p>
            <a:r>
              <a:rPr lang="fr-FR" sz="1400" dirty="0">
                <a:solidFill>
                  <a:schemeClr val="tx1"/>
                </a:solidFill>
              </a:rPr>
              <a:t>Achille Stocchi (</a:t>
            </a:r>
            <a:r>
              <a:rPr lang="fr-FR" sz="1400" dirty="0" err="1">
                <a:solidFill>
                  <a:schemeClr val="tx1"/>
                </a:solidFill>
              </a:rPr>
              <a:t>Spokeperson</a:t>
            </a:r>
            <a:r>
              <a:rPr lang="fr-FR" sz="1400" dirty="0">
                <a:solidFill>
                  <a:schemeClr val="tx1"/>
                </a:solidFill>
              </a:rPr>
              <a:t>) (IJCLab)</a:t>
            </a:r>
          </a:p>
          <a:p>
            <a:r>
              <a:rPr lang="fr-FR" sz="1400" dirty="0">
                <a:solidFill>
                  <a:schemeClr val="tx1"/>
                </a:solidFill>
              </a:rPr>
              <a:t>Walid </a:t>
            </a:r>
            <a:r>
              <a:rPr lang="fr-FR" sz="1400" dirty="0" err="1">
                <a:solidFill>
                  <a:schemeClr val="tx1"/>
                </a:solidFill>
              </a:rPr>
              <a:t>Kaabi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dirty="0" err="1">
                <a:solidFill>
                  <a:schemeClr val="tx1"/>
                </a:solidFill>
              </a:rPr>
              <a:t>Technical</a:t>
            </a:r>
            <a:r>
              <a:rPr lang="fr-FR" sz="1400" dirty="0">
                <a:solidFill>
                  <a:schemeClr val="tx1"/>
                </a:solidFill>
              </a:rPr>
              <a:t> Project Leader) (IJCLab)</a:t>
            </a:r>
          </a:p>
          <a:p>
            <a:endParaRPr lang="fr-FR" sz="1400" dirty="0">
              <a:solidFill>
                <a:schemeClr val="tx1"/>
              </a:solidFill>
            </a:endParaRPr>
          </a:p>
          <a:p>
            <a:r>
              <a:rPr lang="fr-FR" sz="1400" dirty="0">
                <a:solidFill>
                  <a:schemeClr val="tx1"/>
                </a:solidFill>
              </a:rPr>
              <a:t>Invité :</a:t>
            </a:r>
          </a:p>
          <a:p>
            <a:r>
              <a:rPr lang="fr-FR" sz="1400" dirty="0">
                <a:solidFill>
                  <a:schemeClr val="tx1"/>
                </a:solidFill>
              </a:rPr>
              <a:t>Jorgen D’</a:t>
            </a:r>
            <a:r>
              <a:rPr lang="fr-FR" sz="1400" dirty="0" err="1">
                <a:solidFill>
                  <a:schemeClr val="tx1"/>
                </a:solidFill>
              </a:rPr>
              <a:t>Hondt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 err="1">
                <a:solidFill>
                  <a:schemeClr val="tx1"/>
                </a:solidFill>
              </a:rPr>
              <a:t>Nikhef</a:t>
            </a:r>
            <a:r>
              <a:rPr lang="fr-FR" sz="1400" dirty="0">
                <a:solidFill>
                  <a:schemeClr val="tx1"/>
                </a:solidFill>
              </a:rPr>
              <a:t>) for </a:t>
            </a:r>
            <a:r>
              <a:rPr lang="fr-FR" sz="1400" dirty="0" err="1">
                <a:solidFill>
                  <a:schemeClr val="tx1"/>
                </a:solidFill>
              </a:rPr>
              <a:t>iSAS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B23F6-9CAA-4C8E-F7DD-FA9CB4D09294}"/>
              </a:ext>
            </a:extLst>
          </p:cNvPr>
          <p:cNvSpPr/>
          <p:nvPr/>
        </p:nvSpPr>
        <p:spPr>
          <a:xfrm>
            <a:off x="1569963" y="693211"/>
            <a:ext cx="3240360" cy="603323"/>
          </a:xfrm>
          <a:prstGeom prst="rect">
            <a:avLst/>
          </a:prstGeom>
          <a:solidFill>
            <a:srgbClr val="FFC000"/>
          </a:solidFill>
          <a:ln w="57150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IJCLab and IN2P3 Directions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(COPIL, EAP, CODEC, CS, CSI…)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9DD54FE-EBF3-265B-07DC-DFBCFC618C92}"/>
              </a:ext>
            </a:extLst>
          </p:cNvPr>
          <p:cNvCxnSpPr>
            <a:cxnSpLocks/>
          </p:cNvCxnSpPr>
          <p:nvPr/>
        </p:nvCxnSpPr>
        <p:spPr>
          <a:xfrm>
            <a:off x="3082131" y="1243036"/>
            <a:ext cx="0" cy="509875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DE45BFE9-1489-40CE-BC78-D996FDBD801A}"/>
              </a:ext>
            </a:extLst>
          </p:cNvPr>
          <p:cNvSpPr txBox="1"/>
          <p:nvPr/>
        </p:nvSpPr>
        <p:spPr>
          <a:xfrm>
            <a:off x="1281931" y="120197"/>
            <a:ext cx="690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+mn-lt"/>
              </a:rPr>
              <a:t>PERLE Organisation of an International Collaboration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F339E4-579D-4863-B52D-12633739E54F}"/>
              </a:ext>
            </a:extLst>
          </p:cNvPr>
          <p:cNvSpPr txBox="1"/>
          <p:nvPr/>
        </p:nvSpPr>
        <p:spPr>
          <a:xfrm>
            <a:off x="1209923" y="5169696"/>
            <a:ext cx="805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highlight>
                  <a:srgbClr val="FFFF00"/>
                </a:highlight>
                <a:latin typeface="+mn-lt"/>
              </a:rPr>
              <a:t>Contributions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from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Collaboration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members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to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be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increased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(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see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later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for discussion)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3A70870-16CE-482B-912F-60FA60D7F2C7}"/>
              </a:ext>
            </a:extLst>
          </p:cNvPr>
          <p:cNvSpPr txBox="1"/>
          <p:nvPr/>
        </p:nvSpPr>
        <p:spPr>
          <a:xfrm>
            <a:off x="373834" y="1752911"/>
            <a:ext cx="632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>
                <a:highlight>
                  <a:srgbClr val="FFFF00"/>
                </a:highlight>
                <a:latin typeface="+mn-lt"/>
              </a:rPr>
              <a:t>Reinforced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local one,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absolutly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needed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in the construction phase</a:t>
            </a:r>
          </a:p>
        </p:txBody>
      </p:sp>
    </p:spTree>
    <p:extLst>
      <p:ext uri="{BB962C8B-B14F-4D97-AF65-F5344CB8AC3E}">
        <p14:creationId xmlns:p14="http://schemas.microsoft.com/office/powerpoint/2010/main" val="2955471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606FE6-2340-244B-788F-FED9FAAA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524A5-EB76-DACD-24B3-D405A879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17</a:t>
            </a:fld>
            <a:endParaRPr lang="fr-FR" dirty="0">
              <a:latin typeface="+mn-lt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58A17-3A78-4618-ADB6-022082D2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49414C-AA84-0BF8-A87C-EA476A9B5FB9}"/>
              </a:ext>
            </a:extLst>
          </p:cNvPr>
          <p:cNvSpPr txBox="1"/>
          <p:nvPr/>
        </p:nvSpPr>
        <p:spPr>
          <a:xfrm>
            <a:off x="68764" y="879225"/>
            <a:ext cx="10513168" cy="16619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 </a:t>
            </a:r>
            <a:r>
              <a:rPr lang="fr-FR" sz="1600" b="1" u="sng" dirty="0">
                <a:latin typeface="+mn-lt"/>
              </a:rPr>
              <a:t>Réunion DIRECTION DU PROJET</a:t>
            </a:r>
            <a:r>
              <a:rPr lang="fr-FR" sz="1600" b="1" dirty="0">
                <a:latin typeface="+mn-lt"/>
              </a:rPr>
              <a:t>: Thr. 15h30-17h30 </a:t>
            </a:r>
          </a:p>
          <a:p>
            <a:r>
              <a:rPr lang="fr-FR" sz="1600" b="1" dirty="0">
                <a:latin typeface="+mn-lt"/>
              </a:rPr>
              <a:t>Participants</a:t>
            </a:r>
            <a:r>
              <a:rPr lang="fr-FR" sz="1600" dirty="0">
                <a:latin typeface="+mn-lt"/>
              </a:rPr>
              <a:t> : The full </a:t>
            </a:r>
            <a:r>
              <a:rPr lang="fr-FR" sz="1600" dirty="0" err="1">
                <a:latin typeface="+mn-lt"/>
              </a:rPr>
              <a:t>directorate</a:t>
            </a:r>
            <a:r>
              <a:rPr lang="fr-FR" sz="1600" dirty="0">
                <a:latin typeface="+mn-lt"/>
              </a:rPr>
              <a:t> : </a:t>
            </a:r>
          </a:p>
          <a:p>
            <a:r>
              <a:rPr lang="en-US" sz="1400" b="1" dirty="0">
                <a:latin typeface="+mn-lt"/>
              </a:rPr>
              <a:t>Purpose</a:t>
            </a:r>
            <a:r>
              <a:rPr lang="en-US" sz="1400" dirty="0">
                <a:latin typeface="+mn-lt"/>
              </a:rPr>
              <a:t>: Orientation meeting, project milestone/objective follow-up, identification of blocking points (such as financial/market issues, etc.), project decisions, initiate Technical Board if necessary, financial update, vigilance on the WP and activities that are delayed (call for meetings), links with international collaboration.</a:t>
            </a:r>
          </a:p>
          <a:p>
            <a:r>
              <a:rPr lang="en-US" sz="1400" b="1" dirty="0">
                <a:latin typeface="+mn-lt"/>
              </a:rPr>
              <a:t>Input data</a:t>
            </a:r>
            <a:r>
              <a:rPr lang="en-US" sz="1400" dirty="0">
                <a:latin typeface="+mn-lt"/>
              </a:rPr>
              <a:t>: Overall project progress, blocking points, strategy, communication, various.</a:t>
            </a:r>
          </a:p>
          <a:p>
            <a:r>
              <a:rPr lang="en-US" sz="1400" b="1" dirty="0">
                <a:latin typeface="+mn-lt"/>
              </a:rPr>
              <a:t>Output data</a:t>
            </a:r>
            <a:r>
              <a:rPr lang="en-US" sz="1400" dirty="0">
                <a:latin typeface="+mn-lt"/>
              </a:rPr>
              <a:t>: Updated schedule, action and decision reports, and potential scope definition.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776B13-2114-A927-9329-5D546EF9451C}"/>
              </a:ext>
            </a:extLst>
          </p:cNvPr>
          <p:cNvSpPr txBox="1"/>
          <p:nvPr/>
        </p:nvSpPr>
        <p:spPr>
          <a:xfrm>
            <a:off x="129803" y="2885728"/>
            <a:ext cx="10513168" cy="1415772"/>
          </a:xfrm>
          <a:prstGeom prst="rect">
            <a:avLst/>
          </a:prstGeom>
          <a:noFill/>
          <a:ln w="76200">
            <a:solidFill>
              <a:srgbClr val="66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+mn-lt"/>
              </a:rPr>
              <a:t>PERLE Project Progress </a:t>
            </a:r>
            <a:r>
              <a:rPr lang="fr-FR" sz="1600" b="1" dirty="0" err="1">
                <a:latin typeface="+mn-lt"/>
              </a:rPr>
              <a:t>Review</a:t>
            </a:r>
            <a:r>
              <a:rPr lang="fr-FR" sz="1600" b="1" dirty="0">
                <a:latin typeface="+mn-lt"/>
              </a:rPr>
              <a:t> (</a:t>
            </a:r>
            <a:r>
              <a:rPr lang="fr-FR" sz="1600" b="1" dirty="0" err="1">
                <a:latin typeface="+mn-lt"/>
              </a:rPr>
              <a:t>every</a:t>
            </a:r>
            <a:r>
              <a:rPr lang="fr-FR" sz="1600" b="1" dirty="0">
                <a:latin typeface="+mn-lt"/>
              </a:rPr>
              <a:t> </a:t>
            </a:r>
            <a:r>
              <a:rPr lang="fr-FR" sz="1600" b="1" dirty="0" err="1">
                <a:latin typeface="+mn-lt"/>
              </a:rPr>
              <a:t>month</a:t>
            </a:r>
            <a:r>
              <a:rPr lang="fr-FR" sz="1600" b="1" dirty="0">
                <a:latin typeface="+mn-lt"/>
              </a:rPr>
              <a:t>) Thr. 13h30-17h30   - </a:t>
            </a:r>
            <a:r>
              <a:rPr lang="fr-FR" sz="1600" b="1" u="sng" dirty="0">
                <a:latin typeface="+mn-lt"/>
              </a:rPr>
              <a:t>to </a:t>
            </a:r>
            <a:r>
              <a:rPr lang="fr-FR" sz="1600" b="1" u="sng" dirty="0" err="1">
                <a:latin typeface="+mn-lt"/>
              </a:rPr>
              <a:t>be</a:t>
            </a:r>
            <a:r>
              <a:rPr lang="fr-FR" sz="1600" b="1" u="sng" dirty="0">
                <a:latin typeface="+mn-lt"/>
              </a:rPr>
              <a:t> </a:t>
            </a:r>
            <a:r>
              <a:rPr lang="fr-FR" sz="1600" b="1" u="sng" dirty="0" err="1">
                <a:latin typeface="+mn-lt"/>
              </a:rPr>
              <a:t>opened</a:t>
            </a:r>
            <a:r>
              <a:rPr lang="fr-FR" sz="1600" b="1" u="sng" dirty="0">
                <a:latin typeface="+mn-lt"/>
              </a:rPr>
              <a:t> to international </a:t>
            </a:r>
            <a:r>
              <a:rPr lang="fr-FR" sz="1600" b="1" u="sng" dirty="0" err="1">
                <a:latin typeface="+mn-lt"/>
              </a:rPr>
              <a:t>partners</a:t>
            </a:r>
            <a:endParaRPr lang="fr-FR" sz="1600" b="1" u="sng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Participants</a:t>
            </a:r>
            <a:r>
              <a:rPr lang="en-US" sz="1400" dirty="0">
                <a:latin typeface="+mn-lt"/>
              </a:rPr>
              <a:t>: PERLE collaborators (at a minimum, the WP Leaders) + Project Management Team</a:t>
            </a:r>
            <a:br>
              <a:rPr lang="en-US" sz="1400" dirty="0">
                <a:latin typeface="+mn-lt"/>
              </a:rPr>
            </a:br>
            <a:r>
              <a:rPr lang="en-US" sz="1400" b="1" dirty="0">
                <a:latin typeface="+mn-lt"/>
              </a:rPr>
              <a:t>Purpose</a:t>
            </a:r>
            <a:r>
              <a:rPr lang="en-US" sz="1400" dirty="0">
                <a:latin typeface="+mn-lt"/>
              </a:rPr>
              <a:t>: Project Status Report by the project leader + the WPs following a template that includes: progress points, impact on planning and critical path, critical topics requiring increased monitoring, updates on implications and HR needs, etc.</a:t>
            </a:r>
            <a:br>
              <a:rPr lang="en-US" sz="1400" dirty="0">
                <a:latin typeface="+mn-lt"/>
              </a:rPr>
            </a:br>
            <a:r>
              <a:rPr lang="en-US" sz="1400" b="1" dirty="0">
                <a:latin typeface="+mn-lt"/>
              </a:rPr>
              <a:t>Input data</a:t>
            </a:r>
            <a:r>
              <a:rPr lang="en-US" sz="1400" dirty="0">
                <a:latin typeface="+mn-lt"/>
              </a:rPr>
              <a:t>: Progress status by WPs</a:t>
            </a:r>
            <a:br>
              <a:rPr lang="en-US" sz="1400" dirty="0">
                <a:latin typeface="+mn-lt"/>
              </a:rPr>
            </a:br>
            <a:r>
              <a:rPr lang="en-US" sz="1400" b="1" dirty="0">
                <a:latin typeface="+mn-lt"/>
              </a:rPr>
              <a:t>Output data</a:t>
            </a:r>
            <a:r>
              <a:rPr lang="en-US" sz="1400" dirty="0">
                <a:latin typeface="+mn-lt"/>
              </a:rPr>
              <a:t>: Presentations on an Indico + progress update by the Project Management Team.</a:t>
            </a:r>
            <a:endParaRPr lang="fr-FR" sz="1600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277BC44-CD7D-4564-1E78-6CC8F0A01104}"/>
              </a:ext>
            </a:extLst>
          </p:cNvPr>
          <p:cNvSpPr txBox="1"/>
          <p:nvPr/>
        </p:nvSpPr>
        <p:spPr>
          <a:xfrm>
            <a:off x="129803" y="4647019"/>
            <a:ext cx="10513168" cy="76944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+mn-lt"/>
              </a:rPr>
              <a:t>PERLE Collaboration Meeting (1 fois par an)</a:t>
            </a:r>
          </a:p>
          <a:p>
            <a:r>
              <a:rPr lang="en-US" sz="1400" b="1" dirty="0">
                <a:latin typeface="+mn-lt"/>
              </a:rPr>
              <a:t>Participants</a:t>
            </a:r>
            <a:r>
              <a:rPr lang="en-US" sz="1400" dirty="0">
                <a:latin typeface="+mn-lt"/>
              </a:rPr>
              <a:t>: The entire PERLE collaboration</a:t>
            </a:r>
            <a:br>
              <a:rPr lang="en-US" sz="1400" dirty="0">
                <a:latin typeface="+mn-lt"/>
              </a:rPr>
            </a:br>
            <a:r>
              <a:rPr lang="en-US" sz="1400" b="1" dirty="0">
                <a:latin typeface="+mn-lt"/>
              </a:rPr>
              <a:t>Purpose</a:t>
            </a:r>
            <a:r>
              <a:rPr lang="en-US" sz="1400" dirty="0">
                <a:latin typeface="+mn-lt"/>
              </a:rPr>
              <a:t>: To inform about the project’s progress + technical and scientific presentations on the various topics.</a:t>
            </a:r>
            <a:endParaRPr lang="fr-FR" sz="1600" dirty="0">
              <a:latin typeface="+mn-lt"/>
            </a:endParaRPr>
          </a:p>
        </p:txBody>
      </p:sp>
      <p:sp>
        <p:nvSpPr>
          <p:cNvPr id="11" name="Titre 12">
            <a:extLst>
              <a:ext uri="{FF2B5EF4-FFF2-40B4-BE49-F238E27FC236}">
                <a16:creationId xmlns:a16="http://schemas.microsoft.com/office/drawing/2014/main" id="{CE6BD923-5C27-45AE-B056-BE25B6ADC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035" y="149425"/>
            <a:ext cx="7056784" cy="432048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Few </a:t>
            </a:r>
            <a:r>
              <a:rPr lang="fr-FR" dirty="0" err="1">
                <a:latin typeface="+mn-lt"/>
              </a:rPr>
              <a:t>lines</a:t>
            </a:r>
            <a:r>
              <a:rPr lang="fr-FR" dirty="0">
                <a:latin typeface="+mn-lt"/>
              </a:rPr>
              <a:t> for </a:t>
            </a:r>
            <a:r>
              <a:rPr lang="fr-FR" dirty="0" err="1">
                <a:latin typeface="+mn-lt"/>
              </a:rPr>
              <a:t>specifying</a:t>
            </a:r>
            <a:r>
              <a:rPr lang="fr-FR" dirty="0">
                <a:latin typeface="+mn-lt"/>
              </a:rPr>
              <a:t> the Meeting Organisation</a:t>
            </a:r>
          </a:p>
        </p:txBody>
      </p:sp>
    </p:spTree>
    <p:extLst>
      <p:ext uri="{BB962C8B-B14F-4D97-AF65-F5344CB8AC3E}">
        <p14:creationId xmlns:p14="http://schemas.microsoft.com/office/powerpoint/2010/main" val="3784664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7FBB1C9-2A4D-4D0C-A460-76D693489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544094"/>
            <a:ext cx="10772422" cy="3349746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6A8A53B3-281F-4E91-9873-C5E5F91C40B2}"/>
              </a:ext>
            </a:extLst>
          </p:cNvPr>
          <p:cNvGrpSpPr/>
          <p:nvPr/>
        </p:nvGrpSpPr>
        <p:grpSpPr>
          <a:xfrm>
            <a:off x="6917723" y="1884295"/>
            <a:ext cx="3464900" cy="2009545"/>
            <a:chOff x="7829133" y="3050225"/>
            <a:chExt cx="3921501" cy="2274361"/>
          </a:xfrm>
          <a:solidFill>
            <a:srgbClr val="FFFF00">
              <a:alpha val="65000"/>
            </a:srgbClr>
          </a:solidFill>
        </p:grpSpPr>
        <p:sp>
          <p:nvSpPr>
            <p:cNvPr id="6" name="Flèche : courbe vers la gauche 5">
              <a:extLst>
                <a:ext uri="{FF2B5EF4-FFF2-40B4-BE49-F238E27FC236}">
                  <a16:creationId xmlns:a16="http://schemas.microsoft.com/office/drawing/2014/main" id="{EC4CEB6C-9C89-4F07-A39D-D230631F5031}"/>
                </a:ext>
              </a:extLst>
            </p:cNvPr>
            <p:cNvSpPr/>
            <p:nvPr/>
          </p:nvSpPr>
          <p:spPr>
            <a:xfrm>
              <a:off x="10812613" y="3050225"/>
              <a:ext cx="938021" cy="2274361"/>
            </a:xfrm>
            <a:prstGeom prst="curvedLeftArrow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05D771-25B8-4DD3-B0D3-E00550FEFBCF}"/>
                </a:ext>
              </a:extLst>
            </p:cNvPr>
            <p:cNvSpPr/>
            <p:nvPr/>
          </p:nvSpPr>
          <p:spPr>
            <a:xfrm>
              <a:off x="7829133" y="3050225"/>
              <a:ext cx="3036876" cy="220257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D5E6E51-D015-4A66-BC03-5B4BC7A3D3F8}"/>
              </a:ext>
            </a:extLst>
          </p:cNvPr>
          <p:cNvGrpSpPr/>
          <p:nvPr/>
        </p:nvGrpSpPr>
        <p:grpSpPr>
          <a:xfrm>
            <a:off x="6540295" y="1907959"/>
            <a:ext cx="986222" cy="341894"/>
            <a:chOff x="7428666" y="3103620"/>
            <a:chExt cx="1116185" cy="386948"/>
          </a:xfrm>
          <a:solidFill>
            <a:schemeClr val="accent1">
              <a:alpha val="42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E945D7-D3CB-4151-96C2-A6EFE5D56320}"/>
                </a:ext>
              </a:extLst>
            </p:cNvPr>
            <p:cNvSpPr/>
            <p:nvPr/>
          </p:nvSpPr>
          <p:spPr>
            <a:xfrm>
              <a:off x="7428666" y="3103620"/>
              <a:ext cx="400467" cy="166862"/>
            </a:xfrm>
            <a:prstGeom prst="rect">
              <a:avLst/>
            </a:prstGeom>
            <a:grpFill/>
            <a:ln>
              <a:solidFill>
                <a:schemeClr val="accent1">
                  <a:shade val="50000"/>
                  <a:alpha val="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0715D1-B0D0-4BAB-9A74-B30D13772CFA}"/>
                </a:ext>
              </a:extLst>
            </p:cNvPr>
            <p:cNvSpPr/>
            <p:nvPr/>
          </p:nvSpPr>
          <p:spPr>
            <a:xfrm rot="1784252">
              <a:off x="7752973" y="3286585"/>
              <a:ext cx="791878" cy="203983"/>
            </a:xfrm>
            <a:prstGeom prst="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569FE75-5EB8-4298-8C9E-C028F2E6E786}"/>
              </a:ext>
            </a:extLst>
          </p:cNvPr>
          <p:cNvSpPr/>
          <p:nvPr/>
        </p:nvSpPr>
        <p:spPr>
          <a:xfrm>
            <a:off x="1993467" y="3601924"/>
            <a:ext cx="7560353" cy="194611"/>
          </a:xfrm>
          <a:prstGeom prst="rect">
            <a:avLst/>
          </a:prstGeom>
          <a:solidFill>
            <a:srgbClr val="92D05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5ABBDD3-51CA-4F78-ADF8-80381515F107}"/>
              </a:ext>
            </a:extLst>
          </p:cNvPr>
          <p:cNvGrpSpPr/>
          <p:nvPr/>
        </p:nvGrpSpPr>
        <p:grpSpPr>
          <a:xfrm>
            <a:off x="1141076" y="1782306"/>
            <a:ext cx="3040294" cy="2009545"/>
            <a:chOff x="1291246" y="2934795"/>
            <a:chExt cx="3440941" cy="2274361"/>
          </a:xfrm>
        </p:grpSpPr>
        <p:sp>
          <p:nvSpPr>
            <p:cNvPr id="15" name="Flèche : courbe vers la gauche 14">
              <a:extLst>
                <a:ext uri="{FF2B5EF4-FFF2-40B4-BE49-F238E27FC236}">
                  <a16:creationId xmlns:a16="http://schemas.microsoft.com/office/drawing/2014/main" id="{17B8425C-F3E9-460A-93E9-C5D28595A7AD}"/>
                </a:ext>
              </a:extLst>
            </p:cNvPr>
            <p:cNvSpPr/>
            <p:nvPr/>
          </p:nvSpPr>
          <p:spPr>
            <a:xfrm rot="10800000">
              <a:off x="1291246" y="2934795"/>
              <a:ext cx="938021" cy="2274361"/>
            </a:xfrm>
            <a:prstGeom prst="curvedLeftArrow">
              <a:avLst/>
            </a:prstGeom>
            <a:solidFill>
              <a:srgbClr val="FFFF00">
                <a:alpha val="65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C3C731-F0E8-47D7-AA55-47A028A28D5E}"/>
                </a:ext>
              </a:extLst>
            </p:cNvPr>
            <p:cNvSpPr/>
            <p:nvPr/>
          </p:nvSpPr>
          <p:spPr>
            <a:xfrm rot="10800000">
              <a:off x="2069081" y="3043548"/>
              <a:ext cx="2663106" cy="220257"/>
            </a:xfrm>
            <a:prstGeom prst="rect">
              <a:avLst/>
            </a:prstGeom>
            <a:solidFill>
              <a:srgbClr val="FFFF00">
                <a:alpha val="65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0F7B5B8-2848-4DDB-964F-E15C2619D582}"/>
              </a:ext>
            </a:extLst>
          </p:cNvPr>
          <p:cNvGrpSpPr/>
          <p:nvPr/>
        </p:nvGrpSpPr>
        <p:grpSpPr>
          <a:xfrm>
            <a:off x="2936326" y="1559680"/>
            <a:ext cx="1618982" cy="478351"/>
            <a:chOff x="3323072" y="2682832"/>
            <a:chExt cx="1832330" cy="54138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B918DC-A29C-43C3-BFDF-018CB6144A54}"/>
                </a:ext>
              </a:extLst>
            </p:cNvPr>
            <p:cNvSpPr/>
            <p:nvPr/>
          </p:nvSpPr>
          <p:spPr>
            <a:xfrm rot="1815380">
              <a:off x="3323072" y="2682832"/>
              <a:ext cx="825840" cy="163815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3B3161F0-1E50-41A1-8996-FBBE89445D65}"/>
                </a:ext>
              </a:extLst>
            </p:cNvPr>
            <p:cNvGrpSpPr/>
            <p:nvPr/>
          </p:nvGrpSpPr>
          <p:grpSpPr>
            <a:xfrm>
              <a:off x="4104788" y="2883364"/>
              <a:ext cx="1050614" cy="340856"/>
              <a:chOff x="4104788" y="2883364"/>
              <a:chExt cx="1050614" cy="34085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C6255B-F8FE-4A55-B5A4-4BB3405A081C}"/>
                  </a:ext>
                </a:extLst>
              </p:cNvPr>
              <p:cNvSpPr/>
              <p:nvPr/>
            </p:nvSpPr>
            <p:spPr>
              <a:xfrm>
                <a:off x="4104788" y="2883364"/>
                <a:ext cx="273653" cy="106791"/>
              </a:xfrm>
              <a:prstGeom prst="rect">
                <a:avLst/>
              </a:prstGeom>
              <a:solidFill>
                <a:schemeClr val="accent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767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9FFB4F5-F315-4C28-B370-8ABA73CCE40E}"/>
                  </a:ext>
                </a:extLst>
              </p:cNvPr>
              <p:cNvSpPr/>
              <p:nvPr/>
            </p:nvSpPr>
            <p:spPr>
              <a:xfrm rot="1796011">
                <a:off x="4293474" y="2997887"/>
                <a:ext cx="565544" cy="91322"/>
              </a:xfrm>
              <a:prstGeom prst="rect">
                <a:avLst/>
              </a:prstGeom>
              <a:solidFill>
                <a:schemeClr val="accent1">
                  <a:alpha val="6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767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333F006-F1DF-48E2-8CD6-F444F8DA642D}"/>
                  </a:ext>
                </a:extLst>
              </p:cNvPr>
              <p:cNvSpPr/>
              <p:nvPr/>
            </p:nvSpPr>
            <p:spPr>
              <a:xfrm>
                <a:off x="4754935" y="3118548"/>
                <a:ext cx="400467" cy="105672"/>
              </a:xfrm>
              <a:prstGeom prst="rect">
                <a:avLst/>
              </a:prstGeom>
              <a:solidFill>
                <a:schemeClr val="accent1">
                  <a:alpha val="59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767"/>
              </a:p>
            </p:txBody>
          </p:sp>
        </p:grp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99E02793-0379-4E4E-8F96-1F15FD4DBF7A}"/>
              </a:ext>
            </a:extLst>
          </p:cNvPr>
          <p:cNvGrpSpPr/>
          <p:nvPr/>
        </p:nvGrpSpPr>
        <p:grpSpPr>
          <a:xfrm>
            <a:off x="3625697" y="1827504"/>
            <a:ext cx="2389737" cy="1276464"/>
            <a:chOff x="4103288" y="2985950"/>
            <a:chExt cx="2704654" cy="144467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CB9DBE3-A9FA-45F3-8CEC-9B48E67DE1A8}"/>
                </a:ext>
              </a:extLst>
            </p:cNvPr>
            <p:cNvSpPr/>
            <p:nvPr/>
          </p:nvSpPr>
          <p:spPr>
            <a:xfrm rot="3636397">
              <a:off x="4362322" y="3847322"/>
              <a:ext cx="1036803" cy="12980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22DADD-DABE-420D-A43C-FDB6C7886D6A}"/>
                </a:ext>
              </a:extLst>
            </p:cNvPr>
            <p:cNvSpPr/>
            <p:nvPr/>
          </p:nvSpPr>
          <p:spPr>
            <a:xfrm rot="3290244">
              <a:off x="4019857" y="3069381"/>
              <a:ext cx="273653" cy="1067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6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C24A532-E3B6-4A77-834D-FBDE0043570E}"/>
                </a:ext>
              </a:extLst>
            </p:cNvPr>
            <p:cNvSpPr/>
            <p:nvPr/>
          </p:nvSpPr>
          <p:spPr>
            <a:xfrm rot="1796011">
              <a:off x="4140270" y="3289989"/>
              <a:ext cx="565544" cy="9132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2D5FF05-3A64-4174-8103-E6B732B3FFB6}"/>
                </a:ext>
              </a:extLst>
            </p:cNvPr>
            <p:cNvSpPr/>
            <p:nvPr/>
          </p:nvSpPr>
          <p:spPr>
            <a:xfrm>
              <a:off x="5123675" y="4264689"/>
              <a:ext cx="1684267" cy="10567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C5DE9D99-8237-4008-A185-D3083E2E8F0B}"/>
              </a:ext>
            </a:extLst>
          </p:cNvPr>
          <p:cNvSpPr txBox="1"/>
          <p:nvPr/>
        </p:nvSpPr>
        <p:spPr>
          <a:xfrm>
            <a:off x="2099618" y="3887205"/>
            <a:ext cx="75013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Transfer line </a:t>
            </a:r>
            <a:r>
              <a:rPr lang="fr-FR" sz="1600" dirty="0" err="1"/>
              <a:t>from</a:t>
            </a:r>
            <a:r>
              <a:rPr lang="fr-FR" sz="1600" dirty="0"/>
              <a:t> booster to </a:t>
            </a:r>
            <a:r>
              <a:rPr lang="fr-FR" sz="1600" dirty="0" err="1"/>
              <a:t>cryomodule</a:t>
            </a:r>
            <a:endParaRPr lang="fr-FR" sz="1600" dirty="0"/>
          </a:p>
          <a:p>
            <a:r>
              <a:rPr lang="fr-FR" sz="1600" dirty="0" err="1"/>
              <a:t>Dedicated</a:t>
            </a:r>
            <a:r>
              <a:rPr lang="fr-FR" sz="1600" dirty="0"/>
              <a:t> diagnostic line</a:t>
            </a:r>
          </a:p>
          <a:p>
            <a:r>
              <a:rPr lang="fr-FR" sz="1600" dirty="0" err="1"/>
              <a:t>Cryomodule</a:t>
            </a:r>
            <a:endParaRPr lang="fr-FR" sz="1600" dirty="0"/>
          </a:p>
          <a:p>
            <a:r>
              <a:rPr lang="fr-FR" sz="1600" dirty="0"/>
              <a:t>Extraction Dump line</a:t>
            </a:r>
          </a:p>
          <a:p>
            <a:r>
              <a:rPr lang="fr-FR" sz="1600" dirty="0"/>
              <a:t>Arc 1</a:t>
            </a:r>
          </a:p>
          <a:p>
            <a:r>
              <a:rPr lang="fr-FR" sz="1600" dirty="0"/>
              <a:t>Straight line</a:t>
            </a:r>
          </a:p>
          <a:p>
            <a:r>
              <a:rPr lang="fr-FR" sz="1600" dirty="0"/>
              <a:t>Arc 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678834-667B-4E49-9C27-098529DCB44A}"/>
              </a:ext>
            </a:extLst>
          </p:cNvPr>
          <p:cNvSpPr/>
          <p:nvPr/>
        </p:nvSpPr>
        <p:spPr>
          <a:xfrm>
            <a:off x="1692705" y="3992480"/>
            <a:ext cx="359735" cy="13105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9B40A44-B705-47D9-A0BC-96316CB731D4}"/>
              </a:ext>
            </a:extLst>
          </p:cNvPr>
          <p:cNvSpPr txBox="1"/>
          <p:nvPr/>
        </p:nvSpPr>
        <p:spPr>
          <a:xfrm>
            <a:off x="9754330" y="1671992"/>
            <a:ext cx="828802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dirty="0"/>
              <a:t>Arc1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FB493CD-C6CD-4581-96C0-A67847045A0F}"/>
              </a:ext>
            </a:extLst>
          </p:cNvPr>
          <p:cNvSpPr txBox="1"/>
          <p:nvPr/>
        </p:nvSpPr>
        <p:spPr>
          <a:xfrm>
            <a:off x="689612" y="1915742"/>
            <a:ext cx="938222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dirty="0"/>
              <a:t>Arc2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5E623AA-2ED0-495E-A27B-FC38839B3FE8}"/>
              </a:ext>
            </a:extLst>
          </p:cNvPr>
          <p:cNvSpPr/>
          <p:nvPr/>
        </p:nvSpPr>
        <p:spPr>
          <a:xfrm>
            <a:off x="1692705" y="4708554"/>
            <a:ext cx="359735" cy="13105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042D473-29E1-4CF0-B7B4-C58B2DE79F1E}"/>
              </a:ext>
            </a:extLst>
          </p:cNvPr>
          <p:cNvSpPr/>
          <p:nvPr/>
        </p:nvSpPr>
        <p:spPr>
          <a:xfrm>
            <a:off x="1692704" y="4241651"/>
            <a:ext cx="359735" cy="131057"/>
          </a:xfrm>
          <a:prstGeom prst="rect">
            <a:avLst/>
          </a:prstGeom>
          <a:solidFill>
            <a:schemeClr val="accent2">
              <a:lumMod val="60000"/>
              <a:lumOff val="4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7F5C140-42D8-4B96-A159-B31F348CC635}"/>
              </a:ext>
            </a:extLst>
          </p:cNvPr>
          <p:cNvSpPr/>
          <p:nvPr/>
        </p:nvSpPr>
        <p:spPr>
          <a:xfrm>
            <a:off x="1692703" y="4463014"/>
            <a:ext cx="359735" cy="131057"/>
          </a:xfrm>
          <a:prstGeom prst="rect">
            <a:avLst/>
          </a:prstGeom>
          <a:solidFill>
            <a:srgbClr val="7030A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A81C07-9D27-4E9E-8301-D9C413B6DC55}"/>
              </a:ext>
            </a:extLst>
          </p:cNvPr>
          <p:cNvSpPr/>
          <p:nvPr/>
        </p:nvSpPr>
        <p:spPr>
          <a:xfrm>
            <a:off x="1692702" y="4948688"/>
            <a:ext cx="359735" cy="131057"/>
          </a:xfrm>
          <a:prstGeom prst="rect">
            <a:avLst/>
          </a:prstGeom>
          <a:solidFill>
            <a:srgbClr val="FFFF0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27F6E85-F7B1-4213-9327-99237EB1BC30}"/>
              </a:ext>
            </a:extLst>
          </p:cNvPr>
          <p:cNvSpPr/>
          <p:nvPr/>
        </p:nvSpPr>
        <p:spPr>
          <a:xfrm>
            <a:off x="1692702" y="5197859"/>
            <a:ext cx="359735" cy="131057"/>
          </a:xfrm>
          <a:prstGeom prst="rect">
            <a:avLst/>
          </a:prstGeom>
          <a:solidFill>
            <a:srgbClr val="92D05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745CED-7360-4DAE-99C6-ADD29550DDBF}"/>
              </a:ext>
            </a:extLst>
          </p:cNvPr>
          <p:cNvSpPr/>
          <p:nvPr/>
        </p:nvSpPr>
        <p:spPr>
          <a:xfrm>
            <a:off x="1692702" y="5447872"/>
            <a:ext cx="359735" cy="131057"/>
          </a:xfrm>
          <a:prstGeom prst="rect">
            <a:avLst/>
          </a:prstGeom>
          <a:solidFill>
            <a:srgbClr val="FFFF0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86D6CD0-A897-4F8F-AB82-E83FB0382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352" y="149425"/>
            <a:ext cx="5716324" cy="432048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Construction of the PBS (</a:t>
            </a:r>
            <a:r>
              <a:rPr lang="fr-FR" dirty="0" err="1">
                <a:latin typeface="+mn-lt"/>
              </a:rPr>
              <a:t>schematic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view</a:t>
            </a:r>
            <a:r>
              <a:rPr lang="fr-FR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0711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8A003B-A917-4990-945F-030D6601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+mn-lt"/>
              </a:rPr>
              <a:t>The PBS  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30C35ED-5AE8-4753-B8A2-EEB6F661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E12288-A226-41E5-B26B-8EAD092B8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D430AE0-75FD-4724-A186-71B1219D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53D65-14CB-4956-B6C1-2D1DE6B6C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219"/>
            <a:ext cx="9850884" cy="533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56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38128B-F485-436D-A2DA-AD560E3D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3526569-A34D-473A-A850-1D45482C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A09CDB-B65F-4213-82A0-85B2A4B4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D81217A-B098-425B-A027-A0C837E962AF}"/>
              </a:ext>
            </a:extLst>
          </p:cNvPr>
          <p:cNvSpPr txBox="1"/>
          <p:nvPr/>
        </p:nvSpPr>
        <p:spPr>
          <a:xfrm>
            <a:off x="376346" y="1373560"/>
            <a:ext cx="1002008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dirty="0">
                <a:solidFill>
                  <a:srgbClr val="FF0000"/>
                </a:solidFill>
                <a:latin typeface="+mn-lt"/>
              </a:rPr>
              <a:t>PERLE : Scientific and Technical Progress. Discussion on the Phase Implementation</a:t>
            </a:r>
            <a:r>
              <a:rPr lang="en-AU" dirty="0">
                <a:solidFill>
                  <a:srgbClr val="FF0000"/>
                </a:solidFill>
                <a:latin typeface="+mn-lt"/>
              </a:rPr>
              <a:t>	  4</a:t>
            </a:r>
            <a:r>
              <a:rPr lang="en-AU" sz="2000" dirty="0">
                <a:solidFill>
                  <a:srgbClr val="FF0000"/>
                </a:solidFill>
                <a:latin typeface="+mn-lt"/>
              </a:rPr>
              <a:t>min</a:t>
            </a:r>
          </a:p>
          <a:p>
            <a:r>
              <a:rPr lang="en-AU" sz="2000" dirty="0">
                <a:solidFill>
                  <a:srgbClr val="FF0000"/>
                </a:solidFill>
                <a:latin typeface="+mn-lt"/>
              </a:rPr>
              <a:t>PERLE : Infrastructures,  Security issues 					  3min</a:t>
            </a:r>
          </a:p>
          <a:p>
            <a:r>
              <a:rPr lang="en-AU" sz="2000" dirty="0">
                <a:solidFill>
                  <a:srgbClr val="FF0000"/>
                </a:solidFill>
                <a:latin typeface="+mn-lt"/>
              </a:rPr>
              <a:t>PERLE  : Status of the experiments - ICS and DESTIN 			 	  2min</a:t>
            </a:r>
          </a:p>
          <a:p>
            <a:r>
              <a:rPr lang="en-AU" sz="2000" dirty="0">
                <a:solidFill>
                  <a:srgbClr val="FF0000"/>
                </a:solidFill>
                <a:latin typeface="+mn-lt"/>
              </a:rPr>
              <a:t>PERLE : Organisation, PBS, WBS, Planning 					  8min</a:t>
            </a:r>
          </a:p>
          <a:p>
            <a:r>
              <a:rPr lang="en-AU" sz="2000" dirty="0">
                <a:solidFill>
                  <a:srgbClr val="FF0000"/>
                </a:solidFill>
                <a:latin typeface="+mn-lt"/>
              </a:rPr>
              <a:t>PERLE : Status of the Collaboration						  3min</a:t>
            </a:r>
          </a:p>
          <a:p>
            <a:r>
              <a:rPr lang="en-AU" sz="2000" dirty="0">
                <a:solidFill>
                  <a:srgbClr val="FF0000"/>
                </a:solidFill>
                <a:latin typeface="+mn-lt"/>
              </a:rPr>
              <a:t>PERLE : Financial Situation 							  4min</a:t>
            </a:r>
          </a:p>
          <a:p>
            <a:r>
              <a:rPr lang="en-AU" dirty="0">
                <a:solidFill>
                  <a:srgbClr val="FF0000"/>
                </a:solidFill>
                <a:latin typeface="+mn-lt"/>
              </a:rPr>
              <a:t>PERLE : RH Situation							  4min</a:t>
            </a:r>
          </a:p>
          <a:p>
            <a:r>
              <a:rPr lang="en-AU" sz="2000" dirty="0">
                <a:solidFill>
                  <a:srgbClr val="FF0000"/>
                </a:solidFill>
                <a:latin typeface="+mn-lt"/>
              </a:rPr>
              <a:t>PERLE : Risk Analysis							  2min</a:t>
            </a:r>
          </a:p>
          <a:p>
            <a:endParaRPr lang="en-AU" dirty="0">
              <a:solidFill>
                <a:srgbClr val="FF0000"/>
              </a:solidFill>
              <a:latin typeface="+mn-lt"/>
            </a:endParaRPr>
          </a:p>
          <a:p>
            <a:r>
              <a:rPr lang="en-AU" dirty="0">
                <a:solidFill>
                  <a:srgbClr val="FF0000"/>
                </a:solidFill>
                <a:latin typeface="+mn-lt"/>
              </a:rPr>
              <a:t>IF TIME ALLOWED (outside the CODEC scope)</a:t>
            </a:r>
            <a:endParaRPr lang="en-AU" sz="2000" dirty="0">
              <a:solidFill>
                <a:srgbClr val="FF0000"/>
              </a:solidFill>
              <a:latin typeface="+mn-lt"/>
            </a:endParaRPr>
          </a:p>
          <a:p>
            <a:r>
              <a:rPr lang="en-AU" sz="2000" dirty="0">
                <a:solidFill>
                  <a:srgbClr val="FF0000"/>
                </a:solidFill>
                <a:latin typeface="+mn-lt"/>
              </a:rPr>
              <a:t>PERLE : Strategic Plan							  5min</a:t>
            </a:r>
          </a:p>
          <a:p>
            <a:pPr algn="ctr"/>
            <a:endParaRPr lang="en-AU" sz="2000" b="1" dirty="0">
              <a:solidFill>
                <a:srgbClr val="FF0000"/>
              </a:solidFill>
              <a:latin typeface="+mn-lt"/>
            </a:endParaRPr>
          </a:p>
          <a:p>
            <a:pPr algn="ctr"/>
            <a:endParaRPr lang="en-AU" sz="2000" b="1" dirty="0">
              <a:solidFill>
                <a:srgbClr val="FF0000"/>
              </a:solidFill>
              <a:latin typeface="+mn-lt"/>
            </a:endParaRPr>
          </a:p>
          <a:p>
            <a:pPr algn="ctr"/>
            <a:endParaRPr lang="en-AU" sz="2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3615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17417-AB02-4702-ACF2-81C472A3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250" y="149425"/>
            <a:ext cx="3024337" cy="43204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The WBS – Last version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396777-753B-44A1-8168-6D843BC6E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C2F11A-467C-4CB0-9B13-C72B7C29B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07D5A9-4560-4392-8BEA-43307FDE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3F2FC9-A23F-4827-90BF-193DCFB3C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44" r="50582" b="66305"/>
          <a:stretch/>
        </p:blipFill>
        <p:spPr>
          <a:xfrm>
            <a:off x="63035" y="881115"/>
            <a:ext cx="10318467" cy="11095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F107C8E-65F5-4F6F-BFE5-E5C3AF44F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01" r="39781" b="73767"/>
          <a:stretch/>
        </p:blipFill>
        <p:spPr>
          <a:xfrm>
            <a:off x="201812" y="3096402"/>
            <a:ext cx="2519233" cy="23171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25B5F6-1F9E-4AE1-B03D-BB4F51B91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70" t="25044" b="66468"/>
          <a:stretch/>
        </p:blipFill>
        <p:spPr>
          <a:xfrm>
            <a:off x="686534" y="2016999"/>
            <a:ext cx="9694968" cy="9962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4FB203-43AD-4F74-B51C-6F2144C755FB}"/>
              </a:ext>
            </a:extLst>
          </p:cNvPr>
          <p:cNvSpPr txBox="1"/>
          <p:nvPr/>
        </p:nvSpPr>
        <p:spPr>
          <a:xfrm>
            <a:off x="5165261" y="2642300"/>
            <a:ext cx="108012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 err="1"/>
              <a:t>H.Abualrob</a:t>
            </a:r>
            <a:r>
              <a:rPr lang="fr-FR" sz="700" dirty="0"/>
              <a:t> </a:t>
            </a:r>
            <a:r>
              <a:rPr lang="fr-FR" sz="700" dirty="0">
                <a:solidFill>
                  <a:srgbClr val="FF0000"/>
                </a:solidFill>
              </a:rPr>
              <a:t>/ L. Perrot</a:t>
            </a:r>
          </a:p>
        </p:txBody>
      </p:sp>
    </p:spTree>
    <p:extLst>
      <p:ext uri="{BB962C8B-B14F-4D97-AF65-F5344CB8AC3E}">
        <p14:creationId xmlns:p14="http://schemas.microsoft.com/office/powerpoint/2010/main" val="3903192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38AA959-04E2-4873-9693-AD50785DC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249" y="1643446"/>
            <a:ext cx="5265569" cy="43936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E45D3B-144D-4146-832B-8B82F7BE0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3" y="513359"/>
            <a:ext cx="4896544" cy="37079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6617417-AB02-4702-ACF2-81C472A3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250" y="149425"/>
            <a:ext cx="3240361" cy="432048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The WBS – Last version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396777-753B-44A1-8168-6D843BC6E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C2F11A-467C-4CB0-9B13-C72B7C29B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07D5A9-4560-4392-8BEA-43307FDE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D58F51-17BD-442A-AD5B-B0AB9B0BD461}"/>
              </a:ext>
            </a:extLst>
          </p:cNvPr>
          <p:cNvSpPr/>
          <p:nvPr/>
        </p:nvSpPr>
        <p:spPr>
          <a:xfrm>
            <a:off x="705867" y="513359"/>
            <a:ext cx="4608512" cy="572169"/>
          </a:xfrm>
          <a:prstGeom prst="rect">
            <a:avLst/>
          </a:prstGeom>
          <a:solidFill>
            <a:schemeClr val="accent4">
              <a:alpha val="10000"/>
            </a:schemeClr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3DEC5-29B1-4C47-BD84-AE78C75A780A}"/>
              </a:ext>
            </a:extLst>
          </p:cNvPr>
          <p:cNvSpPr/>
          <p:nvPr/>
        </p:nvSpPr>
        <p:spPr>
          <a:xfrm>
            <a:off x="5314379" y="1494737"/>
            <a:ext cx="5040560" cy="572169"/>
          </a:xfrm>
          <a:prstGeom prst="rect">
            <a:avLst/>
          </a:prstGeom>
          <a:solidFill>
            <a:schemeClr val="accent4">
              <a:alpha val="10000"/>
            </a:schemeClr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25926C-63AF-4653-B593-1D5E5960A0B1}"/>
              </a:ext>
            </a:extLst>
          </p:cNvPr>
          <p:cNvSpPr txBox="1"/>
          <p:nvPr/>
        </p:nvSpPr>
        <p:spPr>
          <a:xfrm>
            <a:off x="7590777" y="1892484"/>
            <a:ext cx="576064" cy="1384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00" dirty="0" err="1"/>
              <a:t>H.Abualrob</a:t>
            </a:r>
            <a:r>
              <a:rPr lang="fr-FR" sz="300" dirty="0"/>
              <a:t> </a:t>
            </a:r>
            <a:r>
              <a:rPr lang="fr-FR" sz="300" dirty="0">
                <a:solidFill>
                  <a:srgbClr val="FF0000"/>
                </a:solidFill>
              </a:rPr>
              <a:t>/ L. Perrot</a:t>
            </a:r>
          </a:p>
        </p:txBody>
      </p:sp>
    </p:spTree>
    <p:extLst>
      <p:ext uri="{BB962C8B-B14F-4D97-AF65-F5344CB8AC3E}">
        <p14:creationId xmlns:p14="http://schemas.microsoft.com/office/powerpoint/2010/main" val="3322007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449C6A-59AC-46F6-8E53-16346DFC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00" y="77416"/>
            <a:ext cx="10678975" cy="432048"/>
          </a:xfrm>
          <a:noFill/>
        </p:spPr>
        <p:txBody>
          <a:bodyPr>
            <a:normAutofit/>
          </a:bodyPr>
          <a:lstStyle/>
          <a:p>
            <a:pPr algn="ctr"/>
            <a:r>
              <a:rPr lang="fr-FR" dirty="0" err="1">
                <a:latin typeface="+mn-lt"/>
              </a:rPr>
              <a:t>Schematic</a:t>
            </a:r>
            <a:r>
              <a:rPr lang="fr-FR" dirty="0">
                <a:latin typeface="+mn-lt"/>
              </a:rPr>
              <a:t>  </a:t>
            </a:r>
            <a:r>
              <a:rPr lang="fr-FR" dirty="0" err="1">
                <a:latin typeface="+mn-lt"/>
              </a:rPr>
              <a:t>Macroplanning</a:t>
            </a:r>
            <a:r>
              <a:rPr lang="fr-FR" dirty="0">
                <a:latin typeface="+mn-lt"/>
              </a:rPr>
              <a:t> 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AF45E1E-14B3-44C2-8C55-49353A1B0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F169D3E-E1B4-435C-A382-A66747985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7986632-4FCB-45D6-8856-D43F4CC26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69E9D7-977D-4EA8-9C4B-9E9E73766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939" y="482075"/>
            <a:ext cx="7938845" cy="52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45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2A2209-4833-4880-BEF7-92C4FD2A2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… more </a:t>
            </a:r>
            <a:r>
              <a:rPr lang="fr-FR" dirty="0" err="1"/>
              <a:t>detailed</a:t>
            </a:r>
            <a:r>
              <a:rPr lang="fr-FR" dirty="0"/>
              <a:t> one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DF02A0-89F1-4127-BAA2-137B56426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04B93C2-DDA6-4CEF-94A2-8821869A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AB2950-176E-44ED-A16A-3349A323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CCB7F1A-4977-41BB-96ED-C3C89A8D8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963" y="575492"/>
            <a:ext cx="7393586" cy="513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07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68C36B-0A61-4D34-B3AE-393ED7BE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9516025" cy="432048"/>
          </a:xfrm>
        </p:spPr>
        <p:txBody>
          <a:bodyPr>
            <a:noAutofit/>
          </a:bodyPr>
          <a:lstStyle/>
          <a:p>
            <a:r>
              <a:rPr lang="fr-FR" sz="2800" dirty="0">
                <a:latin typeface="+mn-lt"/>
              </a:rPr>
              <a:t>Project Phasage   - Macro </a:t>
            </a:r>
            <a:r>
              <a:rPr lang="fr-FR" sz="2800" dirty="0" err="1">
                <a:latin typeface="+mn-lt"/>
              </a:rPr>
              <a:t>view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with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milestones</a:t>
            </a:r>
            <a:endParaRPr lang="fr-FR" sz="2800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08ACC0E-8A57-4C22-BA8A-3A343E68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86C212-806B-4ACF-A744-C3750A1C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FBB7E1-CA41-4A71-A4EC-A4B268C2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24</a:t>
            </a:fld>
            <a:endParaRPr lang="fr-FR" dirty="0">
              <a:latin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C7780D-D5CA-425C-968E-8C0CC79EE905}"/>
              </a:ext>
            </a:extLst>
          </p:cNvPr>
          <p:cNvSpPr txBox="1"/>
          <p:nvPr/>
        </p:nvSpPr>
        <p:spPr>
          <a:xfrm>
            <a:off x="129804" y="1393756"/>
            <a:ext cx="2205073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>
                <a:latin typeface="+mn-lt"/>
              </a:rPr>
              <a:t>DC Gun @350 keV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F0427E7-41A3-4797-B519-8941A15F11F1}"/>
              </a:ext>
            </a:extLst>
          </p:cNvPr>
          <p:cNvCxnSpPr/>
          <p:nvPr/>
        </p:nvCxnSpPr>
        <p:spPr>
          <a:xfrm>
            <a:off x="558394" y="4936156"/>
            <a:ext cx="970245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C84DFBD-C2F2-49C6-8A40-7FD9EC609753}"/>
              </a:ext>
            </a:extLst>
          </p:cNvPr>
          <p:cNvCxnSpPr>
            <a:cxnSpLocks/>
          </p:cNvCxnSpPr>
          <p:nvPr/>
        </p:nvCxnSpPr>
        <p:spPr>
          <a:xfrm>
            <a:off x="1851368" y="4692755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5117C7E-5445-4442-BF8E-E954CF12B988}"/>
              </a:ext>
            </a:extLst>
          </p:cNvPr>
          <p:cNvCxnSpPr>
            <a:cxnSpLocks/>
          </p:cNvCxnSpPr>
          <p:nvPr/>
        </p:nvCxnSpPr>
        <p:spPr>
          <a:xfrm>
            <a:off x="558394" y="4687772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EDF1566-5F6B-4FFB-BDC1-EC5E93D45097}"/>
              </a:ext>
            </a:extLst>
          </p:cNvPr>
          <p:cNvCxnSpPr/>
          <p:nvPr/>
        </p:nvCxnSpPr>
        <p:spPr>
          <a:xfrm>
            <a:off x="3140317" y="4662997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8BC7D24-AAFE-449D-BCD6-06550682BDA8}"/>
              </a:ext>
            </a:extLst>
          </p:cNvPr>
          <p:cNvCxnSpPr/>
          <p:nvPr/>
        </p:nvCxnSpPr>
        <p:spPr>
          <a:xfrm>
            <a:off x="4438691" y="4674112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5FC29F5-625A-4F18-9113-FC61B603E025}"/>
              </a:ext>
            </a:extLst>
          </p:cNvPr>
          <p:cNvCxnSpPr/>
          <p:nvPr/>
        </p:nvCxnSpPr>
        <p:spPr>
          <a:xfrm>
            <a:off x="5737065" y="4685228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50DBEC6-61DE-4256-9F82-E132732D9390}"/>
              </a:ext>
            </a:extLst>
          </p:cNvPr>
          <p:cNvCxnSpPr/>
          <p:nvPr/>
        </p:nvCxnSpPr>
        <p:spPr>
          <a:xfrm>
            <a:off x="7035439" y="4666694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0223E1F-B6E6-4DB5-83F7-CF8930665943}"/>
              </a:ext>
            </a:extLst>
          </p:cNvPr>
          <p:cNvCxnSpPr/>
          <p:nvPr/>
        </p:nvCxnSpPr>
        <p:spPr>
          <a:xfrm>
            <a:off x="8333812" y="4670397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E206FF0-6C9F-4014-BC9A-47DA31916801}"/>
              </a:ext>
            </a:extLst>
          </p:cNvPr>
          <p:cNvCxnSpPr/>
          <p:nvPr/>
        </p:nvCxnSpPr>
        <p:spPr>
          <a:xfrm>
            <a:off x="9632186" y="4674100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0A70B61A-1E93-4DE3-8C66-4A2095887A06}"/>
              </a:ext>
            </a:extLst>
          </p:cNvPr>
          <p:cNvSpPr txBox="1"/>
          <p:nvPr/>
        </p:nvSpPr>
        <p:spPr>
          <a:xfrm rot="16200000">
            <a:off x="259054" y="5132795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B285104-F459-4206-983A-353D1D287EF8}"/>
              </a:ext>
            </a:extLst>
          </p:cNvPr>
          <p:cNvSpPr txBox="1"/>
          <p:nvPr/>
        </p:nvSpPr>
        <p:spPr>
          <a:xfrm rot="16200000">
            <a:off x="1542605" y="5126618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9F4A4B8-A6DD-4C4F-9304-873B844E1CEF}"/>
              </a:ext>
            </a:extLst>
          </p:cNvPr>
          <p:cNvSpPr txBox="1"/>
          <p:nvPr/>
        </p:nvSpPr>
        <p:spPr>
          <a:xfrm rot="16200000">
            <a:off x="2833567" y="5113029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2026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3B80793-BDC2-44F3-9C06-E1BCC9771285}"/>
              </a:ext>
            </a:extLst>
          </p:cNvPr>
          <p:cNvSpPr txBox="1"/>
          <p:nvPr/>
        </p:nvSpPr>
        <p:spPr>
          <a:xfrm rot="16200000">
            <a:off x="4154178" y="5092027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2027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473C8C1-FB67-47A4-AA4D-069301E7EC96}"/>
              </a:ext>
            </a:extLst>
          </p:cNvPr>
          <p:cNvSpPr txBox="1"/>
          <p:nvPr/>
        </p:nvSpPr>
        <p:spPr>
          <a:xfrm rot="16200000">
            <a:off x="5437729" y="5093263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2028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CFA40BC-67D3-4BA4-8EE5-FB57E7BD56F9}"/>
              </a:ext>
            </a:extLst>
          </p:cNvPr>
          <p:cNvSpPr txBox="1"/>
          <p:nvPr/>
        </p:nvSpPr>
        <p:spPr>
          <a:xfrm rot="16200000">
            <a:off x="6758340" y="5094498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2029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9BD82DC-369A-4FD4-A461-ED656A1EAAEF}"/>
              </a:ext>
            </a:extLst>
          </p:cNvPr>
          <p:cNvSpPr txBox="1"/>
          <p:nvPr/>
        </p:nvSpPr>
        <p:spPr>
          <a:xfrm rot="16200000">
            <a:off x="8034478" y="5103145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2030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61869F2-DF25-4B67-86AF-F023B5CCBD2F}"/>
              </a:ext>
            </a:extLst>
          </p:cNvPr>
          <p:cNvSpPr txBox="1"/>
          <p:nvPr/>
        </p:nvSpPr>
        <p:spPr>
          <a:xfrm rot="16200000">
            <a:off x="9355089" y="5119205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2031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98493B8-E220-4494-83D8-A9894E073097}"/>
              </a:ext>
            </a:extLst>
          </p:cNvPr>
          <p:cNvCxnSpPr>
            <a:cxnSpLocks/>
          </p:cNvCxnSpPr>
          <p:nvPr/>
        </p:nvCxnSpPr>
        <p:spPr>
          <a:xfrm flipV="1">
            <a:off x="478332" y="1297321"/>
            <a:ext cx="2492793" cy="1732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E79ACA4-7D55-46E5-B88C-5028CA2E57E8}"/>
              </a:ext>
            </a:extLst>
          </p:cNvPr>
          <p:cNvCxnSpPr>
            <a:cxnSpLocks/>
          </p:cNvCxnSpPr>
          <p:nvPr/>
        </p:nvCxnSpPr>
        <p:spPr>
          <a:xfrm>
            <a:off x="2973231" y="1309236"/>
            <a:ext cx="581627" cy="7175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xplosion : 8 points 30">
            <a:extLst>
              <a:ext uri="{FF2B5EF4-FFF2-40B4-BE49-F238E27FC236}">
                <a16:creationId xmlns:a16="http://schemas.microsoft.com/office/drawing/2014/main" id="{3A540D2B-9940-46C9-BE7B-9004083E53A5}"/>
              </a:ext>
            </a:extLst>
          </p:cNvPr>
          <p:cNvSpPr/>
          <p:nvPr/>
        </p:nvSpPr>
        <p:spPr>
          <a:xfrm>
            <a:off x="2920844" y="1144267"/>
            <a:ext cx="367241" cy="40775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DF1E961-40C2-425B-95F3-EBC1B0F8515F}"/>
              </a:ext>
            </a:extLst>
          </p:cNvPr>
          <p:cNvCxnSpPr>
            <a:cxnSpLocks/>
          </p:cNvCxnSpPr>
          <p:nvPr/>
        </p:nvCxnSpPr>
        <p:spPr>
          <a:xfrm flipV="1">
            <a:off x="437331" y="2147799"/>
            <a:ext cx="1827002" cy="2189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7881371-2403-4030-9B91-FD1436B4AE69}"/>
              </a:ext>
            </a:extLst>
          </p:cNvPr>
          <p:cNvCxnSpPr>
            <a:cxnSpLocks/>
          </p:cNvCxnSpPr>
          <p:nvPr/>
        </p:nvCxnSpPr>
        <p:spPr>
          <a:xfrm>
            <a:off x="2292853" y="2147799"/>
            <a:ext cx="2626522" cy="397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BAC7E196-6923-4693-83DA-92AE125E2721}"/>
              </a:ext>
            </a:extLst>
          </p:cNvPr>
          <p:cNvSpPr txBox="1"/>
          <p:nvPr/>
        </p:nvSpPr>
        <p:spPr>
          <a:xfrm>
            <a:off x="129803" y="2247279"/>
            <a:ext cx="2084488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 err="1">
                <a:latin typeface="+mn-lt"/>
              </a:rPr>
              <a:t>Injector</a:t>
            </a:r>
            <a:r>
              <a:rPr lang="fr-FR" sz="1767" b="1" dirty="0">
                <a:latin typeface="+mn-lt"/>
              </a:rPr>
              <a:t> @ 7MeV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84B5008-2290-4053-81B7-99516AD198B8}"/>
              </a:ext>
            </a:extLst>
          </p:cNvPr>
          <p:cNvCxnSpPr>
            <a:cxnSpLocks/>
          </p:cNvCxnSpPr>
          <p:nvPr/>
        </p:nvCxnSpPr>
        <p:spPr>
          <a:xfrm flipV="1">
            <a:off x="5055455" y="2149988"/>
            <a:ext cx="1165873" cy="28120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F7E9138-3DDC-43ED-8C46-90AF0C0B306A}"/>
              </a:ext>
            </a:extLst>
          </p:cNvPr>
          <p:cNvCxnSpPr>
            <a:cxnSpLocks/>
          </p:cNvCxnSpPr>
          <p:nvPr/>
        </p:nvCxnSpPr>
        <p:spPr>
          <a:xfrm>
            <a:off x="3136574" y="1455875"/>
            <a:ext cx="0" cy="3515286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3AE42060-EC61-4A3B-8B58-1D9B33C8A9A6}"/>
              </a:ext>
            </a:extLst>
          </p:cNvPr>
          <p:cNvCxnSpPr>
            <a:cxnSpLocks/>
          </p:cNvCxnSpPr>
          <p:nvPr/>
        </p:nvCxnSpPr>
        <p:spPr>
          <a:xfrm>
            <a:off x="5377286" y="3290679"/>
            <a:ext cx="6402" cy="16804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7813725-30D9-4051-8C6F-D96FA67ACE05}"/>
              </a:ext>
            </a:extLst>
          </p:cNvPr>
          <p:cNvCxnSpPr>
            <a:cxnSpLocks/>
          </p:cNvCxnSpPr>
          <p:nvPr/>
        </p:nvCxnSpPr>
        <p:spPr>
          <a:xfrm>
            <a:off x="5065847" y="2228991"/>
            <a:ext cx="32508" cy="272685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5E0AA8E-8A5A-4ECE-A8AC-D549DAF158E7}"/>
              </a:ext>
            </a:extLst>
          </p:cNvPr>
          <p:cNvCxnSpPr>
            <a:cxnSpLocks/>
          </p:cNvCxnSpPr>
          <p:nvPr/>
        </p:nvCxnSpPr>
        <p:spPr>
          <a:xfrm flipV="1">
            <a:off x="451057" y="3129403"/>
            <a:ext cx="2819862" cy="530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D5E9242-A16A-4A4B-BDFE-E5DF355B7F85}"/>
              </a:ext>
            </a:extLst>
          </p:cNvPr>
          <p:cNvCxnSpPr>
            <a:cxnSpLocks/>
          </p:cNvCxnSpPr>
          <p:nvPr/>
        </p:nvCxnSpPr>
        <p:spPr>
          <a:xfrm>
            <a:off x="3148386" y="3130371"/>
            <a:ext cx="3821576" cy="5658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17CBC0C1-BAFB-4652-B162-087DAC5554A3}"/>
              </a:ext>
            </a:extLst>
          </p:cNvPr>
          <p:cNvSpPr txBox="1"/>
          <p:nvPr/>
        </p:nvSpPr>
        <p:spPr>
          <a:xfrm>
            <a:off x="139422" y="3244750"/>
            <a:ext cx="1881474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>
                <a:latin typeface="+mn-lt"/>
              </a:rPr>
              <a:t>ERL 1-LOOPS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A9FA64BD-E6CD-4F54-8F27-3FB8DB7C35AF}"/>
              </a:ext>
            </a:extLst>
          </p:cNvPr>
          <p:cNvCxnSpPr>
            <a:cxnSpLocks/>
          </p:cNvCxnSpPr>
          <p:nvPr/>
        </p:nvCxnSpPr>
        <p:spPr>
          <a:xfrm>
            <a:off x="7035439" y="3169943"/>
            <a:ext cx="982840" cy="2921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xplosion : 8 points 50">
            <a:extLst>
              <a:ext uri="{FF2B5EF4-FFF2-40B4-BE49-F238E27FC236}">
                <a16:creationId xmlns:a16="http://schemas.microsoft.com/office/drawing/2014/main" id="{76CA7155-01B6-468D-82BE-5C96DEBC9E3F}"/>
              </a:ext>
            </a:extLst>
          </p:cNvPr>
          <p:cNvSpPr/>
          <p:nvPr/>
        </p:nvSpPr>
        <p:spPr>
          <a:xfrm>
            <a:off x="6916787" y="2966064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BBA83546-2FEB-4EAC-8A35-DB6FDDBD61FB}"/>
              </a:ext>
            </a:extLst>
          </p:cNvPr>
          <p:cNvCxnSpPr>
            <a:cxnSpLocks/>
          </p:cNvCxnSpPr>
          <p:nvPr/>
        </p:nvCxnSpPr>
        <p:spPr>
          <a:xfrm>
            <a:off x="5850811" y="3233754"/>
            <a:ext cx="19943" cy="16484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ED1F5C92-2A26-403D-8A9C-D256EF907DEE}"/>
              </a:ext>
            </a:extLst>
          </p:cNvPr>
          <p:cNvCxnSpPr>
            <a:cxnSpLocks/>
          </p:cNvCxnSpPr>
          <p:nvPr/>
        </p:nvCxnSpPr>
        <p:spPr>
          <a:xfrm flipH="1">
            <a:off x="6466507" y="3290679"/>
            <a:ext cx="868" cy="206093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A018957B-8E2B-448B-82F3-49ED54E82C4A}"/>
              </a:ext>
            </a:extLst>
          </p:cNvPr>
          <p:cNvCxnSpPr>
            <a:cxnSpLocks/>
          </p:cNvCxnSpPr>
          <p:nvPr/>
        </p:nvCxnSpPr>
        <p:spPr>
          <a:xfrm flipH="1">
            <a:off x="7091526" y="3398661"/>
            <a:ext cx="1" cy="14321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0A32DA98-0021-4ACF-AACB-3D17B4647F39}"/>
              </a:ext>
            </a:extLst>
          </p:cNvPr>
          <p:cNvSpPr txBox="1"/>
          <p:nvPr/>
        </p:nvSpPr>
        <p:spPr>
          <a:xfrm>
            <a:off x="2756412" y="1533736"/>
            <a:ext cx="702436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DC gun </a:t>
            </a:r>
          </a:p>
          <a:p>
            <a:r>
              <a:rPr lang="fr-FR" sz="972" i="1" dirty="0" err="1">
                <a:latin typeface="+mn-lt"/>
              </a:rPr>
              <a:t>operation</a:t>
            </a:r>
            <a:endParaRPr lang="fr-FR" sz="972" i="1" dirty="0">
              <a:latin typeface="+mn-lt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D66255E-81C5-4C3B-B94F-6116BE91E3F6}"/>
              </a:ext>
            </a:extLst>
          </p:cNvPr>
          <p:cNvSpPr txBox="1"/>
          <p:nvPr/>
        </p:nvSpPr>
        <p:spPr>
          <a:xfrm>
            <a:off x="5001511" y="3718347"/>
            <a:ext cx="710451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 err="1">
                <a:latin typeface="+mn-lt"/>
              </a:rPr>
              <a:t>Cryogenic</a:t>
            </a:r>
            <a:r>
              <a:rPr lang="fr-FR" sz="972" i="1" dirty="0">
                <a:latin typeface="+mn-lt"/>
              </a:rPr>
              <a:t> </a:t>
            </a:r>
          </a:p>
          <a:p>
            <a:pPr algn="ctr"/>
            <a:r>
              <a:rPr lang="fr-FR" sz="972" i="1" dirty="0" err="1">
                <a:latin typeface="+mn-lt"/>
              </a:rPr>
              <a:t>installed</a:t>
            </a:r>
            <a:endParaRPr lang="fr-FR" sz="972" i="1" dirty="0">
              <a:latin typeface="+mn-lt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AFC0DDE-047A-4C9D-81BA-40E29911AAFE}"/>
              </a:ext>
            </a:extLst>
          </p:cNvPr>
          <p:cNvSpPr txBox="1"/>
          <p:nvPr/>
        </p:nvSpPr>
        <p:spPr>
          <a:xfrm>
            <a:off x="4463092" y="2307079"/>
            <a:ext cx="1146408" cy="2419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72" i="1" dirty="0" err="1">
                <a:latin typeface="+mn-lt"/>
              </a:rPr>
              <a:t>Injector</a:t>
            </a:r>
            <a:r>
              <a:rPr lang="fr-FR" sz="972" i="1" dirty="0">
                <a:latin typeface="+mn-lt"/>
              </a:rPr>
              <a:t> </a:t>
            </a:r>
            <a:r>
              <a:rPr lang="fr-FR" sz="972" i="1" dirty="0" err="1">
                <a:latin typeface="+mn-lt"/>
              </a:rPr>
              <a:t>installed</a:t>
            </a:r>
            <a:endParaRPr lang="fr-FR" sz="972" i="1" dirty="0">
              <a:latin typeface="+mn-lt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4C253F74-CB88-4CCB-8FE2-0878E55AB1A5}"/>
              </a:ext>
            </a:extLst>
          </p:cNvPr>
          <p:cNvSpPr txBox="1"/>
          <p:nvPr/>
        </p:nvSpPr>
        <p:spPr>
          <a:xfrm>
            <a:off x="5466167" y="3380761"/>
            <a:ext cx="822661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 err="1">
                <a:latin typeface="+mn-lt"/>
              </a:rPr>
              <a:t>Cryomodule</a:t>
            </a:r>
            <a:r>
              <a:rPr lang="fr-FR" sz="972" i="1" dirty="0">
                <a:latin typeface="+mn-lt"/>
              </a:rPr>
              <a:t> </a:t>
            </a:r>
          </a:p>
          <a:p>
            <a:pPr algn="ctr"/>
            <a:r>
              <a:rPr lang="fr-FR" sz="972" i="1" dirty="0" err="1">
                <a:latin typeface="+mn-lt"/>
              </a:rPr>
              <a:t>tested</a:t>
            </a:r>
            <a:endParaRPr lang="fr-FR" sz="972" i="1" dirty="0">
              <a:latin typeface="+mn-lt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EADFD5BE-0154-48A3-82AE-474456C2485B}"/>
              </a:ext>
            </a:extLst>
          </p:cNvPr>
          <p:cNvSpPr txBox="1"/>
          <p:nvPr/>
        </p:nvSpPr>
        <p:spPr>
          <a:xfrm>
            <a:off x="6074291" y="3718347"/>
            <a:ext cx="793807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 err="1">
                <a:latin typeface="+mn-lt"/>
              </a:rPr>
              <a:t>Cryomodule</a:t>
            </a:r>
            <a:endParaRPr lang="fr-FR" sz="972" i="1" dirty="0">
              <a:latin typeface="+mn-lt"/>
            </a:endParaRPr>
          </a:p>
          <a:p>
            <a:pPr algn="ctr"/>
            <a:r>
              <a:rPr lang="fr-FR" sz="972" i="1" dirty="0">
                <a:latin typeface="+mn-lt"/>
              </a:rPr>
              <a:t> </a:t>
            </a:r>
            <a:r>
              <a:rPr lang="fr-FR" sz="972" i="1" dirty="0" err="1">
                <a:latin typeface="+mn-lt"/>
              </a:rPr>
              <a:t>Installed</a:t>
            </a:r>
            <a:endParaRPr lang="fr-FR" sz="972" i="1" dirty="0">
              <a:latin typeface="+mn-lt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69F217D-49EF-48FF-8261-B5DC3C25F857}"/>
              </a:ext>
            </a:extLst>
          </p:cNvPr>
          <p:cNvSpPr txBox="1"/>
          <p:nvPr/>
        </p:nvSpPr>
        <p:spPr>
          <a:xfrm>
            <a:off x="6720010" y="3428269"/>
            <a:ext cx="960519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>
                <a:latin typeface="+mn-lt"/>
              </a:rPr>
              <a:t>First ERL</a:t>
            </a:r>
          </a:p>
          <a:p>
            <a:pPr algn="ctr"/>
            <a:r>
              <a:rPr lang="fr-FR" sz="972" i="1" dirty="0">
                <a:latin typeface="+mn-lt"/>
              </a:rPr>
              <a:t> </a:t>
            </a:r>
            <a:r>
              <a:rPr lang="fr-FR" sz="972" i="1" dirty="0" err="1">
                <a:latin typeface="+mn-lt"/>
              </a:rPr>
              <a:t>demonstration</a:t>
            </a:r>
            <a:endParaRPr lang="fr-FR" sz="972" i="1" dirty="0">
              <a:latin typeface="+mn-lt"/>
            </a:endParaRP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47468DDD-C5B8-4EFA-881E-126629FBC616}"/>
              </a:ext>
            </a:extLst>
          </p:cNvPr>
          <p:cNvCxnSpPr>
            <a:cxnSpLocks/>
          </p:cNvCxnSpPr>
          <p:nvPr/>
        </p:nvCxnSpPr>
        <p:spPr>
          <a:xfrm flipV="1">
            <a:off x="4802887" y="4179038"/>
            <a:ext cx="4096121" cy="777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81EA3D04-A41C-4567-83E5-92FF166A6949}"/>
              </a:ext>
            </a:extLst>
          </p:cNvPr>
          <p:cNvCxnSpPr>
            <a:cxnSpLocks/>
          </p:cNvCxnSpPr>
          <p:nvPr/>
        </p:nvCxnSpPr>
        <p:spPr>
          <a:xfrm>
            <a:off x="8936888" y="4182860"/>
            <a:ext cx="964122" cy="2963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xplosion : 8 points 62">
            <a:extLst>
              <a:ext uri="{FF2B5EF4-FFF2-40B4-BE49-F238E27FC236}">
                <a16:creationId xmlns:a16="http://schemas.microsoft.com/office/drawing/2014/main" id="{032B8A46-8A85-4201-A2BC-1FF350B4C438}"/>
              </a:ext>
            </a:extLst>
          </p:cNvPr>
          <p:cNvSpPr/>
          <p:nvPr/>
        </p:nvSpPr>
        <p:spPr>
          <a:xfrm>
            <a:off x="8715387" y="3991233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E099DF3-99CF-4825-BB38-267CD81CABE2}"/>
              </a:ext>
            </a:extLst>
          </p:cNvPr>
          <p:cNvSpPr txBox="1"/>
          <p:nvPr/>
        </p:nvSpPr>
        <p:spPr>
          <a:xfrm>
            <a:off x="8371624" y="4414887"/>
            <a:ext cx="960519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>
                <a:latin typeface="+mn-lt"/>
              </a:rPr>
              <a:t>3-loop ERL</a:t>
            </a:r>
          </a:p>
          <a:p>
            <a:pPr algn="ctr"/>
            <a:r>
              <a:rPr lang="fr-FR" sz="972" i="1" dirty="0">
                <a:latin typeface="+mn-lt"/>
              </a:rPr>
              <a:t> </a:t>
            </a:r>
            <a:r>
              <a:rPr lang="fr-FR" sz="972" i="1" dirty="0" err="1">
                <a:latin typeface="+mn-lt"/>
              </a:rPr>
              <a:t>demonstration</a:t>
            </a:r>
            <a:endParaRPr lang="fr-FR" sz="972" i="1" dirty="0">
              <a:latin typeface="+mn-lt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846D74F8-B4D5-45D3-A98D-B02DB6994A8E}"/>
              </a:ext>
            </a:extLst>
          </p:cNvPr>
          <p:cNvSpPr txBox="1"/>
          <p:nvPr/>
        </p:nvSpPr>
        <p:spPr>
          <a:xfrm>
            <a:off x="139422" y="4091575"/>
            <a:ext cx="1908836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>
                <a:latin typeface="+mn-lt"/>
              </a:rPr>
              <a:t>ERL 3-LOOPS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0B04CA5D-6986-489F-8ED2-12B9010851B6}"/>
              </a:ext>
            </a:extLst>
          </p:cNvPr>
          <p:cNvCxnSpPr>
            <a:cxnSpLocks/>
          </p:cNvCxnSpPr>
          <p:nvPr/>
        </p:nvCxnSpPr>
        <p:spPr>
          <a:xfrm flipV="1">
            <a:off x="6588583" y="1217451"/>
            <a:ext cx="689226" cy="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E05251BA-0D76-4795-BDAC-04FA9B739EE3}"/>
              </a:ext>
            </a:extLst>
          </p:cNvPr>
          <p:cNvCxnSpPr>
            <a:cxnSpLocks/>
          </p:cNvCxnSpPr>
          <p:nvPr/>
        </p:nvCxnSpPr>
        <p:spPr>
          <a:xfrm flipV="1">
            <a:off x="6606896" y="1455875"/>
            <a:ext cx="689226" cy="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3C89BDE1-C84E-47C2-982F-066CF26803FD}"/>
              </a:ext>
            </a:extLst>
          </p:cNvPr>
          <p:cNvCxnSpPr>
            <a:cxnSpLocks/>
          </p:cNvCxnSpPr>
          <p:nvPr/>
        </p:nvCxnSpPr>
        <p:spPr>
          <a:xfrm flipV="1">
            <a:off x="6576451" y="1703223"/>
            <a:ext cx="689226" cy="3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C1DC10F8-2C6B-4E67-B990-850865A04A1C}"/>
              </a:ext>
            </a:extLst>
          </p:cNvPr>
          <p:cNvSpPr txBox="1"/>
          <p:nvPr/>
        </p:nvSpPr>
        <p:spPr>
          <a:xfrm>
            <a:off x="7015781" y="1085528"/>
            <a:ext cx="1148984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37" b="1" dirty="0">
                <a:latin typeface="+mn-lt"/>
              </a:rPr>
              <a:t>Design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6FF6E922-48A7-489E-B31B-4EA5DEE4141A}"/>
              </a:ext>
            </a:extLst>
          </p:cNvPr>
          <p:cNvSpPr txBox="1"/>
          <p:nvPr/>
        </p:nvSpPr>
        <p:spPr>
          <a:xfrm>
            <a:off x="7149119" y="1315966"/>
            <a:ext cx="3497568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37" b="1" dirty="0" err="1">
                <a:latin typeface="+mn-lt"/>
              </a:rPr>
              <a:t>Procuirement</a:t>
            </a:r>
            <a:r>
              <a:rPr lang="fr-FR" sz="1237" b="1" dirty="0">
                <a:latin typeface="+mn-lt"/>
              </a:rPr>
              <a:t> / Construction / Installation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08CC55F4-9D9B-4AE1-BE87-B8063AD5D781}"/>
              </a:ext>
            </a:extLst>
          </p:cNvPr>
          <p:cNvSpPr txBox="1"/>
          <p:nvPr/>
        </p:nvSpPr>
        <p:spPr>
          <a:xfrm>
            <a:off x="7341384" y="1578516"/>
            <a:ext cx="2165500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37" b="1" dirty="0">
                <a:latin typeface="+mn-lt"/>
              </a:rPr>
              <a:t>Commissioning</a:t>
            </a:r>
          </a:p>
        </p:txBody>
      </p:sp>
      <p:sp>
        <p:nvSpPr>
          <p:cNvPr id="76" name="Explosion : 8 points 75">
            <a:extLst>
              <a:ext uri="{FF2B5EF4-FFF2-40B4-BE49-F238E27FC236}">
                <a16:creationId xmlns:a16="http://schemas.microsoft.com/office/drawing/2014/main" id="{ED59384A-6074-4E54-BD4B-6F44BFFD3199}"/>
              </a:ext>
            </a:extLst>
          </p:cNvPr>
          <p:cNvSpPr/>
          <p:nvPr/>
        </p:nvSpPr>
        <p:spPr>
          <a:xfrm>
            <a:off x="5921405" y="1948750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3317C98F-71C7-4D79-B536-ADFB6AA0B5D2}"/>
              </a:ext>
            </a:extLst>
          </p:cNvPr>
          <p:cNvSpPr txBox="1"/>
          <p:nvPr/>
        </p:nvSpPr>
        <p:spPr>
          <a:xfrm>
            <a:off x="5818435" y="2427778"/>
            <a:ext cx="510076" cy="2419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20 mA</a:t>
            </a:r>
          </a:p>
        </p:txBody>
      </p: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5E38CB3A-F2AE-4523-8C78-C736299502BD}"/>
              </a:ext>
            </a:extLst>
          </p:cNvPr>
          <p:cNvCxnSpPr>
            <a:cxnSpLocks/>
          </p:cNvCxnSpPr>
          <p:nvPr/>
        </p:nvCxnSpPr>
        <p:spPr>
          <a:xfrm flipH="1">
            <a:off x="6103283" y="2309162"/>
            <a:ext cx="121" cy="265318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0B496758-35A9-42B0-B833-691F31F1DFD6}"/>
              </a:ext>
            </a:extLst>
          </p:cNvPr>
          <p:cNvCxnSpPr>
            <a:cxnSpLocks/>
          </p:cNvCxnSpPr>
          <p:nvPr/>
        </p:nvCxnSpPr>
        <p:spPr>
          <a:xfrm flipH="1">
            <a:off x="7996709" y="3195304"/>
            <a:ext cx="8930" cy="17084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xplosion : 8 points 79">
            <a:extLst>
              <a:ext uri="{FF2B5EF4-FFF2-40B4-BE49-F238E27FC236}">
                <a16:creationId xmlns:a16="http://schemas.microsoft.com/office/drawing/2014/main" id="{0253F09F-A7C0-41A0-B2D5-5B9B4B8A14B3}"/>
              </a:ext>
            </a:extLst>
          </p:cNvPr>
          <p:cNvSpPr/>
          <p:nvPr/>
        </p:nvSpPr>
        <p:spPr>
          <a:xfrm>
            <a:off x="7834659" y="2958275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E3EBA9F7-02C1-4783-A088-083AABCF9EA0}"/>
              </a:ext>
            </a:extLst>
          </p:cNvPr>
          <p:cNvSpPr txBox="1"/>
          <p:nvPr/>
        </p:nvSpPr>
        <p:spPr>
          <a:xfrm>
            <a:off x="7819363" y="3396173"/>
            <a:ext cx="474810" cy="2419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2MW</a:t>
            </a: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5AB3C788-BAFE-47ED-BA5A-104EA4678A1A}"/>
              </a:ext>
            </a:extLst>
          </p:cNvPr>
          <p:cNvCxnSpPr>
            <a:cxnSpLocks/>
          </p:cNvCxnSpPr>
          <p:nvPr/>
        </p:nvCxnSpPr>
        <p:spPr>
          <a:xfrm>
            <a:off x="9900070" y="4373606"/>
            <a:ext cx="13253" cy="5935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xplosion : 8 points 82">
            <a:extLst>
              <a:ext uri="{FF2B5EF4-FFF2-40B4-BE49-F238E27FC236}">
                <a16:creationId xmlns:a16="http://schemas.microsoft.com/office/drawing/2014/main" id="{A55B1EBA-B7BE-473E-B269-84696E4D20C8}"/>
              </a:ext>
            </a:extLst>
          </p:cNvPr>
          <p:cNvSpPr/>
          <p:nvPr/>
        </p:nvSpPr>
        <p:spPr>
          <a:xfrm>
            <a:off x="9717389" y="3965848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57BCD017-42A4-46CB-8A24-831AC4CEB515}"/>
              </a:ext>
            </a:extLst>
          </p:cNvPr>
          <p:cNvSpPr txBox="1"/>
          <p:nvPr/>
        </p:nvSpPr>
        <p:spPr>
          <a:xfrm>
            <a:off x="9628805" y="4424261"/>
            <a:ext cx="474810" cy="241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5MW</a:t>
            </a: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D3525032-F3A6-4DBB-8AF5-5FA1B4CF2CFD}"/>
              </a:ext>
            </a:extLst>
          </p:cNvPr>
          <p:cNvCxnSpPr>
            <a:cxnSpLocks/>
          </p:cNvCxnSpPr>
          <p:nvPr/>
        </p:nvCxnSpPr>
        <p:spPr>
          <a:xfrm>
            <a:off x="2704968" y="1312711"/>
            <a:ext cx="13821" cy="333941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xplosion : 8 points 85">
            <a:extLst>
              <a:ext uri="{FF2B5EF4-FFF2-40B4-BE49-F238E27FC236}">
                <a16:creationId xmlns:a16="http://schemas.microsoft.com/office/drawing/2014/main" id="{27D6ED80-D266-4449-994E-2BA9A4E28C8B}"/>
              </a:ext>
            </a:extLst>
          </p:cNvPr>
          <p:cNvSpPr/>
          <p:nvPr/>
        </p:nvSpPr>
        <p:spPr>
          <a:xfrm>
            <a:off x="2538039" y="4496033"/>
            <a:ext cx="367241" cy="407758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99C3626E-14E0-4BB6-9BB5-A21724C7B18A}"/>
              </a:ext>
            </a:extLst>
          </p:cNvPr>
          <p:cNvSpPr txBox="1"/>
          <p:nvPr/>
        </p:nvSpPr>
        <p:spPr>
          <a:xfrm>
            <a:off x="2506067" y="4273708"/>
            <a:ext cx="396262" cy="2419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b="1" i="1" dirty="0">
                <a:solidFill>
                  <a:srgbClr val="FF0000"/>
                </a:solidFill>
                <a:latin typeface="+mn-lt"/>
              </a:rPr>
              <a:t>TDR</a:t>
            </a:r>
          </a:p>
        </p:txBody>
      </p:sp>
      <p:sp>
        <p:nvSpPr>
          <p:cNvPr id="88" name="Explosion : 8 points 87">
            <a:extLst>
              <a:ext uri="{FF2B5EF4-FFF2-40B4-BE49-F238E27FC236}">
                <a16:creationId xmlns:a16="http://schemas.microsoft.com/office/drawing/2014/main" id="{3E35E636-2659-48C2-B79F-240F5B59E04B}"/>
              </a:ext>
            </a:extLst>
          </p:cNvPr>
          <p:cNvSpPr/>
          <p:nvPr/>
        </p:nvSpPr>
        <p:spPr>
          <a:xfrm>
            <a:off x="5674419" y="2968985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89" name="Explosion : 8 points 88">
            <a:extLst>
              <a:ext uri="{FF2B5EF4-FFF2-40B4-BE49-F238E27FC236}">
                <a16:creationId xmlns:a16="http://schemas.microsoft.com/office/drawing/2014/main" id="{A40C159E-8D64-4021-930C-00492C3D0797}"/>
              </a:ext>
            </a:extLst>
          </p:cNvPr>
          <p:cNvSpPr/>
          <p:nvPr/>
        </p:nvSpPr>
        <p:spPr>
          <a:xfrm>
            <a:off x="6292652" y="2998162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90" name="Explosion : 8 points 89">
            <a:extLst>
              <a:ext uri="{FF2B5EF4-FFF2-40B4-BE49-F238E27FC236}">
                <a16:creationId xmlns:a16="http://schemas.microsoft.com/office/drawing/2014/main" id="{58F9923C-6F19-40FD-ADEB-38155BE30D9B}"/>
              </a:ext>
            </a:extLst>
          </p:cNvPr>
          <p:cNvSpPr/>
          <p:nvPr/>
        </p:nvSpPr>
        <p:spPr>
          <a:xfrm>
            <a:off x="5186807" y="2980930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95" name="Rectangle : coins arrondis 94">
            <a:extLst>
              <a:ext uri="{FF2B5EF4-FFF2-40B4-BE49-F238E27FC236}">
                <a16:creationId xmlns:a16="http://schemas.microsoft.com/office/drawing/2014/main" id="{3AB46C89-0EEC-4E23-A6B1-EC383BF10220}"/>
              </a:ext>
            </a:extLst>
          </p:cNvPr>
          <p:cNvSpPr/>
          <p:nvPr/>
        </p:nvSpPr>
        <p:spPr>
          <a:xfrm>
            <a:off x="8393431" y="1930756"/>
            <a:ext cx="403502" cy="1859053"/>
          </a:xfrm>
          <a:prstGeom prst="roundRect">
            <a:avLst>
              <a:gd name="adj" fmla="val 5241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66C1EE91-3A6A-4C01-B447-54C6E33D694B}"/>
              </a:ext>
            </a:extLst>
          </p:cNvPr>
          <p:cNvSpPr txBox="1"/>
          <p:nvPr/>
        </p:nvSpPr>
        <p:spPr>
          <a:xfrm rot="16200000">
            <a:off x="7628302" y="2690457"/>
            <a:ext cx="1906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n-lt"/>
              </a:rPr>
              <a:t>PERLE 1-LOOP  89MeV</a:t>
            </a:r>
          </a:p>
        </p:txBody>
      </p:sp>
      <p:sp>
        <p:nvSpPr>
          <p:cNvPr id="97" name="Rectangle : coins arrondis 96">
            <a:extLst>
              <a:ext uri="{FF2B5EF4-FFF2-40B4-BE49-F238E27FC236}">
                <a16:creationId xmlns:a16="http://schemas.microsoft.com/office/drawing/2014/main" id="{2F3B6BC3-8C30-4939-B243-ED69B2088303}"/>
              </a:ext>
            </a:extLst>
          </p:cNvPr>
          <p:cNvSpPr/>
          <p:nvPr/>
        </p:nvSpPr>
        <p:spPr>
          <a:xfrm>
            <a:off x="10111453" y="2773591"/>
            <a:ext cx="403502" cy="2061753"/>
          </a:xfrm>
          <a:prstGeom prst="roundRect">
            <a:avLst>
              <a:gd name="adj" fmla="val 5241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EADB0202-96FD-41A8-A50A-59952E468E51}"/>
              </a:ext>
            </a:extLst>
          </p:cNvPr>
          <p:cNvSpPr txBox="1"/>
          <p:nvPr/>
        </p:nvSpPr>
        <p:spPr>
          <a:xfrm rot="16200000">
            <a:off x="9205793" y="3595460"/>
            <a:ext cx="2187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n-lt"/>
              </a:rPr>
              <a:t>PERLE 3-LOOPS  250MeV</a:t>
            </a:r>
          </a:p>
        </p:txBody>
      </p:sp>
      <p:sp>
        <p:nvSpPr>
          <p:cNvPr id="99" name="Explosion : 8 points 98">
            <a:extLst>
              <a:ext uri="{FF2B5EF4-FFF2-40B4-BE49-F238E27FC236}">
                <a16:creationId xmlns:a16="http://schemas.microsoft.com/office/drawing/2014/main" id="{F8436445-526D-4B77-B4D3-88BAD7571EF6}"/>
              </a:ext>
            </a:extLst>
          </p:cNvPr>
          <p:cNvSpPr/>
          <p:nvPr/>
        </p:nvSpPr>
        <p:spPr>
          <a:xfrm>
            <a:off x="4192111" y="2525688"/>
            <a:ext cx="367241" cy="407758"/>
          </a:xfrm>
          <a:prstGeom prst="irregularSeal1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101" name="Explosion : 8 points 100">
            <a:extLst>
              <a:ext uri="{FF2B5EF4-FFF2-40B4-BE49-F238E27FC236}">
                <a16:creationId xmlns:a16="http://schemas.microsoft.com/office/drawing/2014/main" id="{38395B1F-7B33-4092-A1C0-32F039142106}"/>
              </a:ext>
            </a:extLst>
          </p:cNvPr>
          <p:cNvSpPr/>
          <p:nvPr/>
        </p:nvSpPr>
        <p:spPr>
          <a:xfrm>
            <a:off x="4871835" y="1948750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348BD3DA-8DD7-4F96-908A-49F1A2812B09}"/>
              </a:ext>
            </a:extLst>
          </p:cNvPr>
          <p:cNvSpPr txBox="1"/>
          <p:nvPr/>
        </p:nvSpPr>
        <p:spPr>
          <a:xfrm>
            <a:off x="3901338" y="2867123"/>
            <a:ext cx="1146408" cy="24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72" i="1" dirty="0">
                <a:latin typeface="+mn-lt"/>
              </a:rPr>
              <a:t>IGLOO </a:t>
            </a:r>
            <a:r>
              <a:rPr lang="fr-FR" sz="972" i="1" dirty="0" err="1">
                <a:latin typeface="+mn-lt"/>
              </a:rPr>
              <a:t>ready</a:t>
            </a:r>
            <a:endParaRPr lang="fr-FR" sz="972" i="1" dirty="0">
              <a:latin typeface="+mn-lt"/>
            </a:endParaRP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34554328-0DD3-4235-ABA8-60C7B3A8AA20}"/>
              </a:ext>
            </a:extLst>
          </p:cNvPr>
          <p:cNvSpPr txBox="1"/>
          <p:nvPr/>
        </p:nvSpPr>
        <p:spPr>
          <a:xfrm>
            <a:off x="4966308" y="1536107"/>
            <a:ext cx="510076" cy="241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20 mA</a:t>
            </a:r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95E954FB-3407-4D69-B655-EF96BA1525C2}"/>
              </a:ext>
            </a:extLst>
          </p:cNvPr>
          <p:cNvCxnSpPr>
            <a:cxnSpLocks/>
          </p:cNvCxnSpPr>
          <p:nvPr/>
        </p:nvCxnSpPr>
        <p:spPr>
          <a:xfrm>
            <a:off x="4551028" y="1310979"/>
            <a:ext cx="581627" cy="7175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79D2EE43-4947-441E-9226-DD7615D7AC17}"/>
              </a:ext>
            </a:extLst>
          </p:cNvPr>
          <p:cNvCxnSpPr>
            <a:cxnSpLocks/>
          </p:cNvCxnSpPr>
          <p:nvPr/>
        </p:nvCxnSpPr>
        <p:spPr>
          <a:xfrm>
            <a:off x="3542237" y="2704144"/>
            <a:ext cx="763250" cy="11555"/>
          </a:xfrm>
          <a:prstGeom prst="line">
            <a:avLst/>
          </a:prstGeom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76012E6-F790-4A71-9E9E-DA4EB3423611}"/>
              </a:ext>
            </a:extLst>
          </p:cNvPr>
          <p:cNvSpPr/>
          <p:nvPr/>
        </p:nvSpPr>
        <p:spPr>
          <a:xfrm>
            <a:off x="3514180" y="1282054"/>
            <a:ext cx="981516" cy="3627909"/>
          </a:xfrm>
          <a:prstGeom prst="rect">
            <a:avLst/>
          </a:prstGeom>
          <a:solidFill>
            <a:srgbClr val="FF99FF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6AA5BF38-F38D-4020-AF05-D24623A00CE9}"/>
              </a:ext>
            </a:extLst>
          </p:cNvPr>
          <p:cNvCxnSpPr>
            <a:cxnSpLocks/>
          </p:cNvCxnSpPr>
          <p:nvPr/>
        </p:nvCxnSpPr>
        <p:spPr>
          <a:xfrm>
            <a:off x="8871068" y="4465531"/>
            <a:ext cx="6627" cy="4770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861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86BDEBE-2A1F-42DC-B3A3-542BEED1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E49B31-8BFF-49D7-8670-375A53006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53EEA43-E5F4-417C-92D5-8FA9D94FD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391AE83-E572-495B-BA26-C3A96893D42A}"/>
              </a:ext>
            </a:extLst>
          </p:cNvPr>
          <p:cNvSpPr txBox="1"/>
          <p:nvPr/>
        </p:nvSpPr>
        <p:spPr>
          <a:xfrm>
            <a:off x="2559717" y="1805608"/>
            <a:ext cx="6067030" cy="1200329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+mn-lt"/>
              </a:rPr>
              <a:t>PERLE </a:t>
            </a:r>
          </a:p>
          <a:p>
            <a:pPr algn="ctr"/>
            <a:r>
              <a:rPr lang="fr-FR" sz="3600" b="1" dirty="0" err="1">
                <a:solidFill>
                  <a:srgbClr val="FF0000"/>
                </a:solidFill>
                <a:latin typeface="+mn-lt"/>
              </a:rPr>
              <a:t>Status</a:t>
            </a:r>
            <a:r>
              <a:rPr lang="fr-FR" sz="3600" b="1" dirty="0">
                <a:solidFill>
                  <a:srgbClr val="FF0000"/>
                </a:solidFill>
                <a:latin typeface="+mn-lt"/>
              </a:rPr>
              <a:t> of the Collaboration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462177-7222-4FEB-8DBD-995986904C96}"/>
              </a:ext>
            </a:extLst>
          </p:cNvPr>
          <p:cNvSpPr txBox="1"/>
          <p:nvPr/>
        </p:nvSpPr>
        <p:spPr>
          <a:xfrm>
            <a:off x="5003108" y="3389784"/>
            <a:ext cx="76655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i="1" dirty="0">
                <a:latin typeface="+mn-lt"/>
              </a:rPr>
              <a:t>3 min</a:t>
            </a:r>
          </a:p>
        </p:txBody>
      </p:sp>
    </p:spTree>
    <p:extLst>
      <p:ext uri="{BB962C8B-B14F-4D97-AF65-F5344CB8AC3E}">
        <p14:creationId xmlns:p14="http://schemas.microsoft.com/office/powerpoint/2010/main" val="2619668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3E450-B67E-42BD-95B5-47C22D106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New </a:t>
            </a:r>
            <a:r>
              <a:rPr lang="fr-FR" dirty="0" err="1">
                <a:latin typeface="+mn-lt"/>
              </a:rPr>
              <a:t>Collaborators</a:t>
            </a:r>
            <a:r>
              <a:rPr lang="fr-FR" dirty="0">
                <a:latin typeface="+mn-lt"/>
              </a:rPr>
              <a:t> – discussion on </a:t>
            </a:r>
            <a:r>
              <a:rPr lang="fr-FR" dirty="0" err="1">
                <a:latin typeface="+mn-lt"/>
              </a:rPr>
              <a:t>going</a:t>
            </a:r>
            <a:r>
              <a:rPr lang="fr-FR" dirty="0">
                <a:latin typeface="+mn-lt"/>
              </a:rPr>
              <a:t>  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9FABE59-09C0-4E9B-93CD-E9C06E80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5EDF7E2-6B9B-4D93-8D0C-FABE6DAC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098EEBB-F5CD-415C-8C99-A8A98048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26</a:t>
            </a:fld>
            <a:endParaRPr lang="fr-FR" dirty="0">
              <a:latin typeface="+mn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4748D9-4B37-423F-AD4A-97DF18DFE4A1}"/>
              </a:ext>
            </a:extLst>
          </p:cNvPr>
          <p:cNvSpPr txBox="1"/>
          <p:nvPr/>
        </p:nvSpPr>
        <p:spPr>
          <a:xfrm>
            <a:off x="119066" y="750376"/>
            <a:ext cx="10307881" cy="233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en-ZA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IFJ-PAN (Poland) </a:t>
            </a:r>
            <a:r>
              <a:rPr lang="en-GB" sz="1600" b="1" i="1" dirty="0">
                <a:latin typeface="+mn-lt"/>
                <a:sym typeface="Wingdings" pitchFamily="2" charset="2"/>
              </a:rPr>
              <a:t>(several meeting on going)</a:t>
            </a:r>
            <a:endParaRPr kumimoji="0" lang="en-ZA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charset="0"/>
              <a:sym typeface="Wingdings" pitchFamily="2" charset="2"/>
            </a:endParaRPr>
          </a:p>
          <a:p>
            <a:pPr marR="0" lvl="0" algn="just" defTabSz="1004888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Advanced discussions with to join </a:t>
            </a:r>
            <a:r>
              <a:rPr kumimoji="0" lang="en-ZA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iSAS</a:t>
            </a: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 and sign the PERLE Collaboration through their </a:t>
            </a:r>
            <a:r>
              <a:rPr lang="en-ZA" sz="15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e</a:t>
            </a:r>
            <a:r>
              <a:rPr kumimoji="0" lang="en-ZA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xtended</a:t>
            </a: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 experience on CM assembly and test and possibly implication on machine installation</a:t>
            </a:r>
            <a:r>
              <a:rPr lang="en-ZA" sz="15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 (</a:t>
            </a:r>
            <a:r>
              <a:rPr lang="en-ZA" sz="1500" dirty="0" err="1">
                <a:solidFill>
                  <a:prstClr val="black"/>
                </a:solidFill>
                <a:latin typeface="+mn-lt"/>
                <a:sym typeface="Wingdings" pitchFamily="2" charset="2"/>
              </a:rPr>
              <a:t>cryoplants</a:t>
            </a:r>
            <a:r>
              <a:rPr lang="en-ZA" sz="15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)</a:t>
            </a:r>
          </a:p>
          <a:p>
            <a:pPr marR="0" lvl="0" algn="just" defTabSz="100488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ZA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charset="0"/>
              <a:sym typeface="Wingdings" pitchFamily="2" charset="2"/>
            </a:endParaRPr>
          </a:p>
          <a:p>
            <a:pPr marR="0" lvl="0" algn="just" defTabSz="100488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sz="1600" b="1" u="sng" dirty="0">
                <a:latin typeface="+mn-lt"/>
                <a:sym typeface="Wingdings" pitchFamily="2" charset="2"/>
              </a:rPr>
              <a:t>Riga Technical University RTU (</a:t>
            </a:r>
            <a:r>
              <a:rPr lang="en-GB" sz="1600" b="1" u="sng" dirty="0" err="1">
                <a:latin typeface="+mn-lt"/>
                <a:sym typeface="Wingdings" pitchFamily="2" charset="2"/>
              </a:rPr>
              <a:t>Lettonia</a:t>
            </a:r>
            <a:r>
              <a:rPr lang="en-GB" sz="1600" b="1" u="sng" dirty="0">
                <a:latin typeface="+mn-lt"/>
                <a:sym typeface="Wingdings" pitchFamily="2" charset="2"/>
              </a:rPr>
              <a:t>).</a:t>
            </a:r>
            <a:r>
              <a:rPr lang="en-GB" sz="1600" b="1" dirty="0">
                <a:latin typeface="+mn-lt"/>
                <a:sym typeface="Wingdings" pitchFamily="2" charset="2"/>
              </a:rPr>
              <a:t>   </a:t>
            </a:r>
            <a:r>
              <a:rPr lang="en-GB" sz="1600" b="1" i="1" dirty="0">
                <a:latin typeface="+mn-lt"/>
                <a:sym typeface="Wingdings" pitchFamily="2" charset="2"/>
              </a:rPr>
              <a:t>(several meeting on going)</a:t>
            </a:r>
            <a:endParaRPr lang="en-ZA" sz="1600" i="1" dirty="0">
              <a:solidFill>
                <a:prstClr val="black"/>
              </a:solidFill>
              <a:latin typeface="+mn-lt"/>
              <a:sym typeface="Wingdings" pitchFamily="2" charset="2"/>
            </a:endParaRPr>
          </a:p>
          <a:p>
            <a:pPr marR="0" lvl="0" algn="just" defTabSz="1004888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Advance</a:t>
            </a:r>
            <a:r>
              <a:rPr lang="en-ZA" sz="15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d discussions </a:t>
            </a: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to join </a:t>
            </a:r>
            <a:r>
              <a:rPr kumimoji="0" lang="en-ZA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iSAS</a:t>
            </a: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 and sign the PERLE Collaboration, through their expertise on</a:t>
            </a:r>
            <a:r>
              <a:rPr lang="en-ZA" sz="15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 3D printing for crucial components</a:t>
            </a:r>
          </a:p>
          <a:p>
            <a:pPr marL="787400" lvl="1" indent="-285750" algn="just">
              <a:buFont typeface="Courier New" panose="02070309020205020404" pitchFamily="49" charset="0"/>
              <a:buChar char="o"/>
              <a:defRPr/>
            </a:pP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Buncher cavities </a:t>
            </a:r>
          </a:p>
          <a:p>
            <a:pPr marL="787400" lvl="1" indent="-285750" algn="just">
              <a:buFont typeface="Courier New" panose="02070309020205020404" pitchFamily="49" charset="0"/>
              <a:buChar char="o"/>
              <a:defRPr/>
            </a:pP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HOM, </a:t>
            </a:r>
            <a:r>
              <a:rPr kumimoji="0" lang="en-ZA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criti</a:t>
            </a:r>
            <a:r>
              <a:rPr lang="en-ZA" sz="1500" dirty="0" err="1">
                <a:solidFill>
                  <a:prstClr val="black"/>
                </a:solidFill>
                <a:latin typeface="+mn-lt"/>
                <a:sym typeface="Wingdings" pitchFamily="2" charset="2"/>
              </a:rPr>
              <a:t>cal</a:t>
            </a:r>
            <a:r>
              <a:rPr lang="en-ZA" sz="15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 elements of FCP and contribution to the design and the fabrications of the absorbers</a:t>
            </a: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D105D4-D7F3-43A1-AE54-F82F5B2B5E70}"/>
              </a:ext>
            </a:extLst>
          </p:cNvPr>
          <p:cNvSpPr txBox="1"/>
          <p:nvPr/>
        </p:nvSpPr>
        <p:spPr>
          <a:xfrm>
            <a:off x="160438" y="4733510"/>
            <a:ext cx="10225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ZA" sz="1600" b="1" u="sng" dirty="0">
                <a:solidFill>
                  <a:prstClr val="black"/>
                </a:solidFill>
                <a:latin typeface="+mn-lt"/>
                <a:sym typeface="Wingdings" pitchFamily="2" charset="2"/>
              </a:rPr>
              <a:t>CEA, INFN-LASA, ESS</a:t>
            </a:r>
            <a:r>
              <a:rPr lang="en-ZA" sz="1600" b="1" dirty="0">
                <a:solidFill>
                  <a:prstClr val="black"/>
                </a:solidFill>
                <a:latin typeface="+mn-lt"/>
                <a:sym typeface="Wingdings" pitchFamily="2" charset="2"/>
              </a:rPr>
              <a:t>  </a:t>
            </a:r>
            <a:r>
              <a:rPr lang="en-ZA" sz="16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contribute to PERLE through the work done in </a:t>
            </a:r>
            <a:r>
              <a:rPr lang="en-ZA" sz="1600" dirty="0" err="1">
                <a:solidFill>
                  <a:prstClr val="black"/>
                </a:solidFill>
                <a:latin typeface="+mn-lt"/>
                <a:sym typeface="Wingdings" pitchFamily="2" charset="2"/>
              </a:rPr>
              <a:t>iSAS</a:t>
            </a:r>
            <a:r>
              <a:rPr lang="en-ZA" sz="16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 in WP4, WP5 and WP6. Discussions not yet started to integrate them in the PERLE Collaboration</a:t>
            </a:r>
            <a:endParaRPr kumimoji="0" lang="en-ZA" sz="15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charset="0"/>
              <a:sym typeface="Wingdings" pitchFamily="2" charset="2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5532F43-C461-4DE3-A0DF-64D22073A000}"/>
              </a:ext>
            </a:extLst>
          </p:cNvPr>
          <p:cNvSpPr txBox="1"/>
          <p:nvPr/>
        </p:nvSpPr>
        <p:spPr>
          <a:xfrm>
            <a:off x="5708020" y="3399815"/>
            <a:ext cx="3602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err="1">
                <a:latin typeface="+mn-lt"/>
              </a:rPr>
              <a:t>We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would</a:t>
            </a:r>
            <a:r>
              <a:rPr lang="fr-FR" sz="1800" dirty="0">
                <a:latin typeface="+mn-lt"/>
              </a:rPr>
              <a:t> like to invite </a:t>
            </a:r>
            <a:r>
              <a:rPr lang="fr-FR" sz="1800" dirty="0" err="1">
                <a:latin typeface="+mn-lt"/>
              </a:rPr>
              <a:t>them</a:t>
            </a:r>
            <a:r>
              <a:rPr lang="fr-FR" sz="1800" dirty="0">
                <a:latin typeface="+mn-lt"/>
              </a:rPr>
              <a:t> to </a:t>
            </a:r>
            <a:r>
              <a:rPr lang="fr-FR" sz="1800" dirty="0" err="1">
                <a:latin typeface="+mn-lt"/>
              </a:rPr>
              <a:t>sign</a:t>
            </a:r>
            <a:r>
              <a:rPr lang="fr-FR" sz="1800" dirty="0">
                <a:latin typeface="+mn-lt"/>
              </a:rPr>
              <a:t> </a:t>
            </a:r>
          </a:p>
          <a:p>
            <a:pPr algn="ctr"/>
            <a:r>
              <a:rPr lang="fr-FR" sz="1800" dirty="0">
                <a:latin typeface="+mn-lt"/>
              </a:rPr>
              <a:t>the Collaboration Agreement</a:t>
            </a:r>
          </a:p>
          <a:p>
            <a:pPr algn="ctr"/>
            <a:r>
              <a:rPr lang="fr-FR" sz="1800" dirty="0">
                <a:latin typeface="+mn-lt"/>
              </a:rPr>
              <a:t>(</a:t>
            </a:r>
            <a:r>
              <a:rPr lang="fr-FR" sz="1800" dirty="0" err="1">
                <a:latin typeface="+mn-lt"/>
              </a:rPr>
              <a:t>with</a:t>
            </a:r>
            <a:r>
              <a:rPr lang="fr-FR" sz="1800" dirty="0">
                <a:latin typeface="+mn-lt"/>
              </a:rPr>
              <a:t> the up-to-date Annexe)</a:t>
            </a:r>
          </a:p>
        </p:txBody>
      </p:sp>
    </p:spTree>
    <p:extLst>
      <p:ext uri="{BB962C8B-B14F-4D97-AF65-F5344CB8AC3E}">
        <p14:creationId xmlns:p14="http://schemas.microsoft.com/office/powerpoint/2010/main" val="1869190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3E450-B67E-42BD-95B5-47C22D10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419" y="123308"/>
            <a:ext cx="7776863" cy="43204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Contribution of the </a:t>
            </a:r>
            <a:r>
              <a:rPr lang="fr-FR" dirty="0" err="1">
                <a:latin typeface="+mn-lt"/>
              </a:rPr>
              <a:t>present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collaborators</a:t>
            </a:r>
            <a:r>
              <a:rPr lang="fr-FR" dirty="0">
                <a:latin typeface="+mn-lt"/>
              </a:rPr>
              <a:t>  - </a:t>
            </a:r>
            <a:r>
              <a:rPr lang="fr-FR" dirty="0" err="1">
                <a:latin typeface="+mn-lt"/>
              </a:rPr>
              <a:t>summary</a:t>
            </a:r>
            <a:r>
              <a:rPr lang="fr-FR" dirty="0">
                <a:latin typeface="+mn-lt"/>
              </a:rPr>
              <a:t> by </a:t>
            </a:r>
            <a:r>
              <a:rPr lang="fr-FR" dirty="0" err="1">
                <a:latin typeface="+mn-lt"/>
              </a:rPr>
              <a:t>IJCLab</a:t>
            </a:r>
            <a:endParaRPr lang="fr-FR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9FABE59-09C0-4E9B-93CD-E9C06E80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5EDF7E2-6B9B-4D93-8D0C-FABE6DAC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098EEBB-F5CD-415C-8C99-A8A98048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27</a:t>
            </a:fld>
            <a:endParaRPr lang="fr-FR" dirty="0">
              <a:latin typeface="+mn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4748D9-4B37-423F-AD4A-97DF18DFE4A1}"/>
              </a:ext>
            </a:extLst>
          </p:cNvPr>
          <p:cNvSpPr txBox="1"/>
          <p:nvPr/>
        </p:nvSpPr>
        <p:spPr>
          <a:xfrm>
            <a:off x="0" y="442368"/>
            <a:ext cx="10772775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300" b="1" u="sng" dirty="0">
                <a:latin typeface="+mn-lt"/>
                <a:sym typeface="Wingdings" pitchFamily="2" charset="2"/>
              </a:rPr>
              <a:t>CERN</a:t>
            </a:r>
          </a:p>
          <a:p>
            <a:pPr algn="just"/>
            <a:r>
              <a:rPr lang="en-US" sz="1300" dirty="0">
                <a:latin typeface="+mn-lt"/>
                <a:sym typeface="Wingdings" pitchFamily="2" charset="2"/>
              </a:rPr>
              <a:t>Discussions on :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300" dirty="0">
                <a:latin typeface="+mn-lt"/>
                <a:sym typeface="Wingdings" pitchFamily="2" charset="2"/>
              </a:rPr>
              <a:t>Delivery of 8 FPC: </a:t>
            </a:r>
            <a:r>
              <a:rPr lang="en-US" sz="13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4 for the </a:t>
            </a:r>
            <a:r>
              <a:rPr lang="en-US" sz="1300" dirty="0" err="1">
                <a:solidFill>
                  <a:srgbClr val="FF0000"/>
                </a:solidFill>
                <a:latin typeface="+mn-lt"/>
                <a:sym typeface="Wingdings" pitchFamily="2" charset="2"/>
              </a:rPr>
              <a:t>Linac</a:t>
            </a:r>
            <a:r>
              <a:rPr lang="en-US" sz="13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CM (in the framework of </a:t>
            </a:r>
            <a:r>
              <a:rPr lang="en-US" sz="1300" dirty="0" err="1">
                <a:solidFill>
                  <a:srgbClr val="FF0000"/>
                </a:solidFill>
                <a:latin typeface="+mn-lt"/>
                <a:sym typeface="Wingdings" pitchFamily="2" charset="2"/>
              </a:rPr>
              <a:t>iSAS</a:t>
            </a:r>
            <a:r>
              <a:rPr lang="en-US" sz="13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) </a:t>
            </a:r>
            <a:r>
              <a:rPr lang="en-US" sz="1300" dirty="0">
                <a:latin typeface="+mn-lt"/>
                <a:sym typeface="Wingdings" pitchFamily="2" charset="2"/>
              </a:rPr>
              <a:t>and extra 4 for the booster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300" dirty="0">
                <a:latin typeface="+mn-lt"/>
                <a:sym typeface="Wingdings" pitchFamily="2" charset="2"/>
              </a:rPr>
              <a:t>16 HOM couplers (Only </a:t>
            </a:r>
            <a:r>
              <a:rPr lang="en-US" sz="13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4 initially foreseen within </a:t>
            </a:r>
            <a:r>
              <a:rPr lang="en-US" sz="1300" dirty="0" err="1">
                <a:solidFill>
                  <a:srgbClr val="FF0000"/>
                </a:solidFill>
                <a:latin typeface="+mn-lt"/>
                <a:sym typeface="Wingdings" pitchFamily="2" charset="2"/>
              </a:rPr>
              <a:t>iSAS</a:t>
            </a:r>
            <a:r>
              <a:rPr lang="en-US" sz="13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project</a:t>
            </a:r>
            <a:r>
              <a:rPr lang="en-US" sz="1300" dirty="0">
                <a:latin typeface="+mn-lt"/>
                <a:sym typeface="Wingdings" pitchFamily="2" charset="2"/>
              </a:rPr>
              <a:t>)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300" dirty="0">
                <a:latin typeface="+mn-lt"/>
                <a:sym typeface="Wingdings" pitchFamily="2" charset="2"/>
              </a:rPr>
              <a:t>R&amp;D on 800 single-cell cavity (Mid-T baking, HPR by COBOT)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800MHz RF sources project signed with </a:t>
            </a:r>
            <a:r>
              <a:rPr lang="fr-FR" sz="1300" dirty="0">
                <a:solidFill>
                  <a:srgbClr val="FF0000"/>
                </a:solidFill>
                <a:latin typeface="+mn-lt"/>
              </a:rPr>
              <a:t>CERN and Thales (IDEMO)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300" dirty="0">
                <a:solidFill>
                  <a:srgbClr val="FF0000"/>
                </a:solidFill>
                <a:latin typeface="+mn-lt"/>
              </a:rPr>
              <a:t>800MHz full FCC module.  Possible to test </a:t>
            </a:r>
            <a:r>
              <a:rPr lang="fr-FR" sz="1300" dirty="0" err="1">
                <a:solidFill>
                  <a:srgbClr val="FF0000"/>
                </a:solidFill>
                <a:latin typeface="+mn-lt"/>
              </a:rPr>
              <a:t>it</a:t>
            </a:r>
            <a:r>
              <a:rPr lang="fr-FR" sz="1300" dirty="0">
                <a:solidFill>
                  <a:srgbClr val="FF0000"/>
                </a:solidFill>
                <a:latin typeface="+mn-lt"/>
              </a:rPr>
              <a:t> in 2032 @ PERLE , YES !</a:t>
            </a:r>
          </a:p>
          <a:p>
            <a:pPr lvl="1" indent="0" algn="just"/>
            <a:endParaRPr lang="en-ZA" sz="1300" dirty="0">
              <a:latin typeface="+mn-lt"/>
              <a:sym typeface="Wingdings" pitchFamily="2" charset="2"/>
            </a:endParaRPr>
          </a:p>
          <a:p>
            <a:pPr marL="0" lvl="1" indent="0" algn="just"/>
            <a:r>
              <a:rPr lang="en-GB" sz="1300" b="1" u="sng" dirty="0">
                <a:latin typeface="+mn-lt"/>
              </a:rPr>
              <a:t>ESS-Bilbao</a:t>
            </a:r>
            <a:r>
              <a:rPr lang="en-GB" sz="1300" u="sng" dirty="0">
                <a:latin typeface="+mn-lt"/>
              </a:rPr>
              <a:t> </a:t>
            </a:r>
          </a:p>
          <a:p>
            <a:pPr marL="0" lvl="1" indent="0" algn="just"/>
            <a:r>
              <a:rPr lang="en-GB" sz="1300" dirty="0">
                <a:solidFill>
                  <a:srgbClr val="FF0000"/>
                </a:solidFill>
                <a:latin typeface="+mn-lt"/>
              </a:rPr>
              <a:t>work on buncher cavity design (RF/thermal Design). </a:t>
            </a:r>
            <a:r>
              <a:rPr lang="en-GB" sz="1300" dirty="0">
                <a:latin typeface="+mn-lt"/>
              </a:rPr>
              <a:t>Possible extension of this work with taking the responsibility of the fabrication</a:t>
            </a:r>
            <a:endParaRPr lang="en-GB" sz="1300" dirty="0">
              <a:latin typeface="+mn-lt"/>
              <a:sym typeface="Wingdings" pitchFamily="2" charset="2"/>
            </a:endParaRPr>
          </a:p>
          <a:p>
            <a:pPr marL="0" lvl="1" indent="0" algn="just"/>
            <a:endParaRPr lang="en-ZA" sz="1300" dirty="0">
              <a:latin typeface="+mn-lt"/>
            </a:endParaRPr>
          </a:p>
          <a:p>
            <a:pPr marL="0" lvl="1" indent="0" algn="just"/>
            <a:r>
              <a:rPr lang="en-ZA" sz="1300" b="1" u="sng" dirty="0" err="1">
                <a:latin typeface="+mn-lt"/>
              </a:rPr>
              <a:t>Jlab</a:t>
            </a:r>
            <a:endParaRPr lang="en-ZA" sz="1300" b="1" u="sng" dirty="0">
              <a:latin typeface="+mn-lt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300" dirty="0">
                <a:latin typeface="+mn-lt"/>
              </a:rPr>
              <a:t>Possible synergy with ERL@EIC. Link with EIC is very important.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300" dirty="0">
                <a:solidFill>
                  <a:srgbClr val="FF0000"/>
                </a:solidFill>
                <a:latin typeface="+mn-lt"/>
              </a:rPr>
              <a:t>Support on 5-cell cavities. (thesis of Carmelo B.). Possibility of moving cavity to </a:t>
            </a:r>
            <a:r>
              <a:rPr lang="en-ZA" sz="1300" dirty="0" err="1">
                <a:solidFill>
                  <a:srgbClr val="FF0000"/>
                </a:solidFill>
                <a:latin typeface="+mn-lt"/>
              </a:rPr>
              <a:t>IJCLab</a:t>
            </a:r>
            <a:r>
              <a:rPr lang="en-ZA" sz="1300" dirty="0">
                <a:solidFill>
                  <a:srgbClr val="FF0000"/>
                </a:solidFill>
                <a:latin typeface="+mn-lt"/>
              </a:rPr>
              <a:t>. HOM (possible to Orsay ?)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300" dirty="0">
                <a:solidFill>
                  <a:srgbClr val="FF0000"/>
                </a:solidFill>
                <a:latin typeface="+mn-lt"/>
              </a:rPr>
              <a:t>Working on EP for single cell cavities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300" dirty="0">
                <a:solidFill>
                  <a:srgbClr val="FF0000"/>
                </a:solidFill>
                <a:latin typeface="+mn-lt"/>
              </a:rPr>
              <a:t>Contributions on the commission of the DC-gun. Some short visits foreseen in 2025 (Carlos Garcia H.)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300" dirty="0">
                <a:solidFill>
                  <a:srgbClr val="FF0000"/>
                </a:solidFill>
                <a:latin typeface="+mn-lt"/>
              </a:rPr>
              <a:t>Continue contribution on beam dynamics studies (Alex)</a:t>
            </a:r>
          </a:p>
          <a:p>
            <a:pPr marL="0" lvl="1" indent="0" algn="just"/>
            <a:endParaRPr lang="en-ZA" sz="1300" b="1" dirty="0">
              <a:latin typeface="+mn-lt"/>
            </a:endParaRPr>
          </a:p>
          <a:p>
            <a:pPr marL="0" lvl="1" indent="0" algn="just"/>
            <a:r>
              <a:rPr lang="en-ZA" sz="1300" b="1" dirty="0">
                <a:latin typeface="+mn-lt"/>
              </a:rPr>
              <a:t>Daresbury</a:t>
            </a:r>
          </a:p>
          <a:p>
            <a:pPr marL="285750" lvl="1" indent="-285750" algn="just">
              <a:buFont typeface="Courier New" panose="02070309020205020404" pitchFamily="49" charset="0"/>
              <a:buChar char="o"/>
            </a:pPr>
            <a:r>
              <a:rPr lang="en-ZA" sz="1300" dirty="0">
                <a:latin typeface="+mn-lt"/>
              </a:rPr>
              <a:t>Contributions on the commission of the DC-gun. Some short visits foreseen in 2025 (Lee Jones)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300" dirty="0">
                <a:solidFill>
                  <a:srgbClr val="FF0000"/>
                </a:solidFill>
                <a:latin typeface="+mn-lt"/>
              </a:rPr>
              <a:t>contributions on beam dynamics studies (BBU paper) with joint PHD (Rob + Peter)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300" dirty="0">
                <a:solidFill>
                  <a:srgbClr val="FF0000"/>
                </a:solidFill>
                <a:latin typeface="+mn-lt"/>
              </a:rPr>
              <a:t>Diagnostic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300" dirty="0">
                <a:latin typeface="+mn-lt"/>
              </a:rPr>
              <a:t>ICS interest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ZA" sz="1300" dirty="0">
              <a:latin typeface="+mn-lt"/>
            </a:endParaRPr>
          </a:p>
          <a:p>
            <a:pPr algn="just"/>
            <a:r>
              <a:rPr lang="en-ZA" sz="1300" b="1" dirty="0">
                <a:latin typeface="+mn-lt"/>
              </a:rPr>
              <a:t>/Liverpool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300" dirty="0">
                <a:solidFill>
                  <a:srgbClr val="FF0000"/>
                </a:solidFill>
                <a:latin typeface="+mn-lt"/>
              </a:rPr>
              <a:t>Beam dynamics (with Connor)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300" dirty="0">
                <a:solidFill>
                  <a:srgbClr val="FF0000"/>
                </a:solidFill>
                <a:latin typeface="+mn-lt"/>
              </a:rPr>
              <a:t>Attention to the next call (associate matching European funding)</a:t>
            </a:r>
            <a:endParaRPr lang="en-ZA" sz="1300" dirty="0">
              <a:latin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8D0AAD-D7F6-466F-88C3-BEFD80B43EF7}"/>
              </a:ext>
            </a:extLst>
          </p:cNvPr>
          <p:cNvSpPr txBox="1"/>
          <p:nvPr/>
        </p:nvSpPr>
        <p:spPr>
          <a:xfrm>
            <a:off x="8698755" y="725488"/>
            <a:ext cx="1459054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on </a:t>
            </a:r>
            <a:r>
              <a:rPr lang="fr-FR" sz="1600" dirty="0" err="1">
                <a:solidFill>
                  <a:srgbClr val="FF0000"/>
                </a:solidFill>
              </a:rPr>
              <a:t>going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/>
              <a:t>in discussions</a:t>
            </a:r>
          </a:p>
        </p:txBody>
      </p:sp>
    </p:spTree>
    <p:extLst>
      <p:ext uri="{BB962C8B-B14F-4D97-AF65-F5344CB8AC3E}">
        <p14:creationId xmlns:p14="http://schemas.microsoft.com/office/powerpoint/2010/main" val="4208519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606FE6-2340-244B-788F-FED9FAAA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524A5-EB76-DACD-24B3-D405A879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28</a:t>
            </a:fld>
            <a:endParaRPr lang="fr-FR" dirty="0">
              <a:latin typeface="+mn-lt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58A17-3A78-4618-ADB6-022082D2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097CA47-0EC2-B0FF-7B72-51752D1DF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070" y="134254"/>
            <a:ext cx="7163834" cy="447518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kind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contributions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54B472-DD99-B306-FFC3-1A4062F08234}"/>
              </a:ext>
            </a:extLst>
          </p:cNvPr>
          <p:cNvSpPr/>
          <p:nvPr/>
        </p:nvSpPr>
        <p:spPr>
          <a:xfrm>
            <a:off x="215211" y="1090040"/>
            <a:ext cx="103295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u="sng" dirty="0">
                <a:latin typeface="+mn-lt"/>
                <a:sym typeface="Wingdings" pitchFamily="2" charset="2"/>
              </a:rPr>
              <a:t>HZB</a:t>
            </a:r>
          </a:p>
          <a:p>
            <a:pPr algn="just"/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Ongoing and very advanced discussions with </a:t>
            </a:r>
            <a:r>
              <a:rPr lang="en-US" sz="1600" b="1" dirty="0">
                <a:solidFill>
                  <a:srgbClr val="FF0000"/>
                </a:solidFill>
                <a:latin typeface="+mn-lt"/>
                <a:sym typeface="Wingdings" pitchFamily="2" charset="2"/>
              </a:rPr>
              <a:t>HZB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to recuperate the </a:t>
            </a:r>
            <a:r>
              <a:rPr lang="en-US" sz="1600" dirty="0" err="1">
                <a:solidFill>
                  <a:srgbClr val="FF0000"/>
                </a:solidFill>
                <a:latin typeface="+mn-lt"/>
                <a:sym typeface="Wingdings" pitchFamily="2" charset="2"/>
              </a:rPr>
              <a:t>cryoplant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of BESSY VSR for PERLE: </a:t>
            </a:r>
            <a:r>
              <a:rPr lang="en-US" sz="1600" dirty="0" err="1">
                <a:solidFill>
                  <a:srgbClr val="FF0000"/>
                </a:solidFill>
                <a:latin typeface="+mn-lt"/>
                <a:sym typeface="Wingdings" pitchFamily="2" charset="2"/>
              </a:rPr>
              <a:t>Transfert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foreseen in October 2026.  Collaboration Agreement for this transfer will be soon signed.</a:t>
            </a:r>
          </a:p>
          <a:p>
            <a:pPr algn="just"/>
            <a:endParaRPr lang="en-US" sz="1600" dirty="0">
              <a:latin typeface="+mn-lt"/>
              <a:sym typeface="Wingdings" pitchFamily="2" charset="2"/>
            </a:endParaRPr>
          </a:p>
          <a:p>
            <a:pPr algn="just"/>
            <a:r>
              <a:rPr lang="en-US" sz="1600" b="1" u="sng" dirty="0">
                <a:latin typeface="+mn-lt"/>
                <a:sym typeface="Wingdings" pitchFamily="2" charset="2"/>
              </a:rPr>
              <a:t>ESS-LUND</a:t>
            </a:r>
            <a:r>
              <a:rPr lang="en-US" sz="1600" u="sng" dirty="0">
                <a:latin typeface="+mn-lt"/>
                <a:sym typeface="Wingdings" pitchFamily="2" charset="2"/>
              </a:rPr>
              <a:t>.</a:t>
            </a:r>
          </a:p>
          <a:p>
            <a:pPr algn="just"/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ESS vessel </a:t>
            </a:r>
          </a:p>
          <a:p>
            <a:pPr algn="just">
              <a:lnSpc>
                <a:spcPct val="150000"/>
              </a:lnSpc>
            </a:pPr>
            <a:endParaRPr lang="en-US" sz="1600" dirty="0">
              <a:latin typeface="+mn-lt"/>
              <a:sym typeface="Wingdings" pitchFamily="2" charset="2"/>
            </a:endParaRPr>
          </a:p>
          <a:p>
            <a:pPr algn="just"/>
            <a:r>
              <a:rPr lang="en-US" sz="1600" b="1" u="sng" dirty="0">
                <a:latin typeface="+mn-lt"/>
                <a:sym typeface="Wingdings" pitchFamily="2" charset="2"/>
              </a:rPr>
              <a:t>CERN</a:t>
            </a:r>
          </a:p>
          <a:p>
            <a:pPr algn="just"/>
            <a:r>
              <a:rPr lang="en-US" sz="1600" dirty="0">
                <a:latin typeface="+mn-lt"/>
                <a:sym typeface="Wingdings" pitchFamily="2" charset="2"/>
              </a:rPr>
              <a:t>Possibility of recuperation of some needed magnets from the CERN spare (mainly on the CTF3 facility)</a:t>
            </a:r>
          </a:p>
          <a:p>
            <a:pPr algn="just"/>
            <a:endParaRPr lang="en-US" sz="1600" dirty="0">
              <a:latin typeface="+mn-lt"/>
              <a:sym typeface="Wingdings" pitchFamily="2" charset="2"/>
            </a:endParaRPr>
          </a:p>
          <a:p>
            <a:pPr marL="0" lvl="1" indent="0" algn="just"/>
            <a:r>
              <a:rPr lang="en-ZA" sz="1600" b="1" u="sng" dirty="0">
                <a:latin typeface="+mn-lt"/>
              </a:rPr>
              <a:t>CBETA</a:t>
            </a:r>
            <a:r>
              <a:rPr lang="en-ZA" sz="1600" u="sng" dirty="0">
                <a:latin typeface="+mn-lt"/>
              </a:rPr>
              <a:t> </a:t>
            </a:r>
          </a:p>
          <a:p>
            <a:pPr marL="0" lvl="1" indent="0" algn="just"/>
            <a:r>
              <a:rPr lang="en-ZA" sz="1600" dirty="0">
                <a:solidFill>
                  <a:srgbClr val="0070C0"/>
                </a:solidFill>
                <a:latin typeface="+mn-lt"/>
              </a:rPr>
              <a:t>Discussions on going since ~1 year on possible recuperation of quadrupoles and multipoles from CBETA-4loops dismantling</a:t>
            </a:r>
          </a:p>
          <a:p>
            <a:r>
              <a:rPr lang="en-US" sz="1600" b="1" dirty="0">
                <a:solidFill>
                  <a:srgbClr val="0070C0"/>
                </a:solidFill>
                <a:latin typeface="+mn-lt"/>
              </a:rPr>
              <a:t>Not possible finally 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“</a:t>
            </a:r>
            <a:r>
              <a:rPr lang="en-US" sz="1600" dirty="0" err="1">
                <a:solidFill>
                  <a:srgbClr val="0070C0"/>
                </a:solidFill>
                <a:latin typeface="+mn-lt"/>
              </a:rPr>
              <a:t>xLight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 is still interested in using much of CBETA, if funding can be arranged. CEBTA will be not dismantled yet” (from Georg H.) </a:t>
            </a:r>
            <a:br>
              <a:rPr lang="en-US" sz="1600" dirty="0">
                <a:solidFill>
                  <a:srgbClr val="0070C0"/>
                </a:solidFill>
                <a:latin typeface="+mn-lt"/>
              </a:rPr>
            </a:br>
            <a:endParaRPr lang="en-ZA" sz="1600" dirty="0">
              <a:solidFill>
                <a:srgbClr val="0070C0"/>
              </a:solidFill>
              <a:latin typeface="+mn-lt"/>
            </a:endParaRPr>
          </a:p>
          <a:p>
            <a:pPr marL="0" lvl="1" indent="0" algn="just"/>
            <a:r>
              <a:rPr lang="en-ZA" sz="1600" b="1" u="sng" dirty="0">
                <a:latin typeface="+mn-lt"/>
              </a:rPr>
              <a:t>PSI</a:t>
            </a:r>
          </a:p>
          <a:p>
            <a:pPr marL="0" lvl="1" indent="0" algn="just"/>
            <a:r>
              <a:rPr lang="en-ZA" sz="1600" dirty="0">
                <a:latin typeface="+mn-lt"/>
              </a:rPr>
              <a:t>Recent contact for recuperating some magnets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821A01-862B-496A-A646-8490809A41EA}"/>
              </a:ext>
            </a:extLst>
          </p:cNvPr>
          <p:cNvSpPr txBox="1"/>
          <p:nvPr/>
        </p:nvSpPr>
        <p:spPr>
          <a:xfrm>
            <a:off x="8266707" y="358013"/>
            <a:ext cx="1639295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+mn-lt"/>
              </a:rPr>
              <a:t>on </a:t>
            </a:r>
            <a:r>
              <a:rPr lang="fr-FR" sz="1600" dirty="0" err="1">
                <a:solidFill>
                  <a:srgbClr val="FF0000"/>
                </a:solidFill>
                <a:latin typeface="+mn-lt"/>
              </a:rPr>
              <a:t>going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/positive</a:t>
            </a:r>
          </a:p>
          <a:p>
            <a:r>
              <a:rPr lang="fr-FR" sz="1600" dirty="0">
                <a:latin typeface="+mn-lt"/>
              </a:rPr>
              <a:t>in discussions</a:t>
            </a:r>
          </a:p>
        </p:txBody>
      </p:sp>
    </p:spTree>
    <p:extLst>
      <p:ext uri="{BB962C8B-B14F-4D97-AF65-F5344CB8AC3E}">
        <p14:creationId xmlns:p14="http://schemas.microsoft.com/office/powerpoint/2010/main" val="1114086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F5F1395-88AF-4C81-A6A6-0D310FCBA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94A91F9-1B1E-434F-8795-A68AC651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AC3679-AD51-45A7-B9A2-063A9DB71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29</a:t>
            </a:fld>
            <a:endParaRPr lang="fr-FR" dirty="0"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B92B4A-6A25-4AC7-90BD-BDE581A595C7}"/>
              </a:ext>
            </a:extLst>
          </p:cNvPr>
          <p:cNvSpPr txBox="1"/>
          <p:nvPr/>
        </p:nvSpPr>
        <p:spPr>
          <a:xfrm>
            <a:off x="2650083" y="2299682"/>
            <a:ext cx="5653339" cy="1200329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+mn-lt"/>
              </a:rPr>
              <a:t>PERLE</a:t>
            </a:r>
          </a:p>
          <a:p>
            <a:pPr algn="ctr"/>
            <a:r>
              <a:rPr lang="fr-FR" sz="3600" b="1" dirty="0">
                <a:solidFill>
                  <a:srgbClr val="FF0000"/>
                </a:solidFill>
                <a:latin typeface="+mn-lt"/>
              </a:rPr>
              <a:t>Financial Situation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AE9871-BF5D-4ECB-9E08-BEA2D0C55AA9}"/>
              </a:ext>
            </a:extLst>
          </p:cNvPr>
          <p:cNvSpPr txBox="1"/>
          <p:nvPr/>
        </p:nvSpPr>
        <p:spPr>
          <a:xfrm>
            <a:off x="4954339" y="3709754"/>
            <a:ext cx="76655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i="1" dirty="0">
                <a:latin typeface="+mn-lt"/>
              </a:rPr>
              <a:t>4 min</a:t>
            </a:r>
          </a:p>
        </p:txBody>
      </p:sp>
    </p:spTree>
    <p:extLst>
      <p:ext uri="{BB962C8B-B14F-4D97-AF65-F5344CB8AC3E}">
        <p14:creationId xmlns:p14="http://schemas.microsoft.com/office/powerpoint/2010/main" val="1702408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71A103-82DD-491E-8D8A-1881EE97E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09AA1E6-46F4-45B4-8990-8A2308F76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1BC50D3-2F14-4FD1-AD11-E4313BC1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8BED21-E9A4-4A90-BF2F-529AECF6FB1D}"/>
              </a:ext>
            </a:extLst>
          </p:cNvPr>
          <p:cNvSpPr txBox="1"/>
          <p:nvPr/>
        </p:nvSpPr>
        <p:spPr>
          <a:xfrm>
            <a:off x="993899" y="1949624"/>
            <a:ext cx="8784976" cy="2308324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PERLE </a:t>
            </a:r>
          </a:p>
          <a:p>
            <a:pPr algn="ctr"/>
            <a:r>
              <a:rPr lang="fr-FR" sz="3600" dirty="0">
                <a:solidFill>
                  <a:srgbClr val="FF0000"/>
                </a:solidFill>
              </a:rPr>
              <a:t>Scientific and </a:t>
            </a:r>
            <a:r>
              <a:rPr lang="fr-FR" sz="3600" dirty="0" err="1">
                <a:solidFill>
                  <a:srgbClr val="FF0000"/>
                </a:solidFill>
              </a:rPr>
              <a:t>Technical</a:t>
            </a:r>
            <a:r>
              <a:rPr lang="fr-FR" sz="3600" dirty="0">
                <a:solidFill>
                  <a:srgbClr val="FF0000"/>
                </a:solidFill>
              </a:rPr>
              <a:t> Progress </a:t>
            </a:r>
          </a:p>
          <a:p>
            <a:pPr algn="ctr"/>
            <a:endParaRPr lang="fr-FR" sz="3600" dirty="0">
              <a:solidFill>
                <a:srgbClr val="FF0000"/>
              </a:solidFill>
            </a:endParaRPr>
          </a:p>
          <a:p>
            <a:pPr algn="ctr"/>
            <a:r>
              <a:rPr lang="fr-FR" sz="3600" dirty="0">
                <a:solidFill>
                  <a:srgbClr val="FF0000"/>
                </a:solidFill>
              </a:rPr>
              <a:t>Discussion on the Phase </a:t>
            </a:r>
            <a:r>
              <a:rPr lang="fr-FR" sz="3600" dirty="0" err="1">
                <a:solidFill>
                  <a:srgbClr val="FF0000"/>
                </a:solidFill>
              </a:rPr>
              <a:t>Implementation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98DDA5-3259-408E-9F44-E02DB22BE8AF}"/>
              </a:ext>
            </a:extLst>
          </p:cNvPr>
          <p:cNvSpPr txBox="1"/>
          <p:nvPr/>
        </p:nvSpPr>
        <p:spPr>
          <a:xfrm>
            <a:off x="5003108" y="4398463"/>
            <a:ext cx="76655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i="1" dirty="0">
                <a:latin typeface="+mn-lt"/>
              </a:rPr>
              <a:t>4 min</a:t>
            </a:r>
          </a:p>
        </p:txBody>
      </p:sp>
    </p:spTree>
    <p:extLst>
      <p:ext uri="{BB962C8B-B14F-4D97-AF65-F5344CB8AC3E}">
        <p14:creationId xmlns:p14="http://schemas.microsoft.com/office/powerpoint/2010/main" val="2708350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CCDFF94-0452-4CEB-9BDA-1826D354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CE60637-AFE1-48CE-8A09-1075438A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7539DC-3A70-4FBD-B31E-34747A21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30</a:t>
            </a:fld>
            <a:endParaRPr lang="fr-FR" dirty="0">
              <a:latin typeface="+mn-lt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5AADE218-7A15-4C87-8E5D-811849F765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841000"/>
              </p:ext>
            </p:extLst>
          </p:nvPr>
        </p:nvGraphicFramePr>
        <p:xfrm>
          <a:off x="1137915" y="627574"/>
          <a:ext cx="8313715" cy="4418129"/>
        </p:xfrm>
        <a:graphic>
          <a:graphicData uri="http://schemas.openxmlformats.org/drawingml/2006/table">
            <a:tbl>
              <a:tblPr firstRow="1" bandRow="1"/>
              <a:tblGrid>
                <a:gridCol w="4509133">
                  <a:extLst>
                    <a:ext uri="{9D8B030D-6E8A-4147-A177-3AD203B41FA5}">
                      <a16:colId xmlns:a16="http://schemas.microsoft.com/office/drawing/2014/main" val="3571483087"/>
                    </a:ext>
                  </a:extLst>
                </a:gridCol>
                <a:gridCol w="2113657">
                  <a:extLst>
                    <a:ext uri="{9D8B030D-6E8A-4147-A177-3AD203B41FA5}">
                      <a16:colId xmlns:a16="http://schemas.microsoft.com/office/drawing/2014/main" val="4259288171"/>
                    </a:ext>
                  </a:extLst>
                </a:gridCol>
                <a:gridCol w="1690925">
                  <a:extLst>
                    <a:ext uri="{9D8B030D-6E8A-4147-A177-3AD203B41FA5}">
                      <a16:colId xmlns:a16="http://schemas.microsoft.com/office/drawing/2014/main" val="26590018"/>
                    </a:ext>
                  </a:extLst>
                </a:gridCol>
              </a:tblGrid>
              <a:tr h="24193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1-turn machine</a:t>
                      </a: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017284"/>
                  </a:ext>
                </a:extLst>
              </a:tr>
              <a:tr h="2872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Origines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M€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Fraction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6577"/>
                  </a:ext>
                </a:extLst>
              </a:tr>
              <a:tr h="28803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Available money in 4y (2024-2027)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442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CNRS/IN2P3/IJCLab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254713"/>
                  </a:ext>
                </a:extLst>
              </a:tr>
              <a:tr h="2121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CPER (</a:t>
                      </a: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State) 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77698"/>
                  </a:ext>
                </a:extLst>
              </a:tr>
              <a:tr h="2638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iSAS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Europe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~1.4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487088"/>
                  </a:ext>
                </a:extLst>
              </a:tr>
              <a:tr h="1802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In-</a:t>
                      </a: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(ESS , future HZB </a:t>
                      </a: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cryoplant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~4.0</a:t>
                      </a: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022329"/>
                  </a:ext>
                </a:extLst>
              </a:tr>
              <a:tr h="18024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FR" sz="1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17706"/>
                  </a:ext>
                </a:extLst>
              </a:tr>
              <a:tr h="13951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 budget 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MAINLY MAGNETS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 SOURCES</a:t>
                      </a:r>
                      <a:endParaRPr lang="fr-FR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fr-FR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35%</a:t>
                      </a:r>
                      <a:endParaRPr lang="fr-FR" sz="1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191635"/>
                  </a:ext>
                </a:extLst>
              </a:tr>
              <a:tr h="2652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0286419"/>
                  </a:ext>
                </a:extLst>
              </a:tr>
            </a:tbl>
          </a:graphicData>
        </a:graphic>
      </p:graphicFrame>
      <p:sp>
        <p:nvSpPr>
          <p:cNvPr id="12" name="Titre 1">
            <a:extLst>
              <a:ext uri="{FF2B5EF4-FFF2-40B4-BE49-F238E27FC236}">
                <a16:creationId xmlns:a16="http://schemas.microsoft.com/office/drawing/2014/main" id="{B6170FEB-384D-4756-A667-16573C61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067" y="107842"/>
            <a:ext cx="4968552" cy="447518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  <a:ea typeface="Arial" charset="0"/>
                <a:cs typeface="Arial" panose="020B0604020202020204" pitchFamily="34" charset="0"/>
              </a:rPr>
              <a:t>Financial situation:  Global vision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1068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1CE51-24B6-498B-8563-BC85E42F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768751" cy="43204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The substantial and decisive financial effort of </a:t>
            </a:r>
            <a:r>
              <a:rPr lang="en-US" dirty="0" err="1">
                <a:latin typeface="+mn-lt"/>
              </a:rPr>
              <a:t>IJCLab</a:t>
            </a:r>
            <a:endParaRPr lang="fr-FR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AE6480B-8DC2-499F-8870-097F34B7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1550489-C6D7-4D04-8CE6-21843C278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D57C3A4-D74C-44AF-8788-C0C02728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31</a:t>
            </a:fld>
            <a:endParaRPr lang="fr-FR" dirty="0">
              <a:latin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12DB33-A618-4B35-B9EF-7411C2F09F6B}"/>
              </a:ext>
            </a:extLst>
          </p:cNvPr>
          <p:cNvSpPr txBox="1"/>
          <p:nvPr/>
        </p:nvSpPr>
        <p:spPr>
          <a:xfrm>
            <a:off x="417835" y="832529"/>
            <a:ext cx="979308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The substantial and decisive financial effort of </a:t>
            </a:r>
            <a:r>
              <a:rPr lang="en-US" dirty="0" err="1">
                <a:latin typeface="+mn-lt"/>
              </a:rPr>
              <a:t>IJCLab</a:t>
            </a:r>
            <a:r>
              <a:rPr lang="en-US" dirty="0">
                <a:latin typeface="+mn-lt"/>
              </a:rPr>
              <a:t> in recent years has been crucial for the birth and the growth of the PERLE project. </a:t>
            </a:r>
          </a:p>
          <a:p>
            <a:endParaRPr lang="en-US" dirty="0">
              <a:latin typeface="+mn-lt"/>
            </a:endParaRPr>
          </a:p>
          <a:p>
            <a:r>
              <a:rPr lang="en-US" dirty="0" err="1">
                <a:latin typeface="+mn-lt"/>
              </a:rPr>
              <a:t>IJCLab</a:t>
            </a:r>
            <a:r>
              <a:rPr lang="en-US" dirty="0">
                <a:latin typeface="+mn-lt"/>
              </a:rPr>
              <a:t> has made significant contributions also financially </a:t>
            </a:r>
          </a:p>
          <a:p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150k€ following the decision of the first CODEC (finally only 80k€ have been spent)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250k€ as matching funds for </a:t>
            </a:r>
            <a:r>
              <a:rPr lang="en-US" dirty="0" err="1">
                <a:latin typeface="+mn-lt"/>
              </a:rPr>
              <a:t>iSAS</a:t>
            </a:r>
            <a:r>
              <a:rPr lang="en-US" dirty="0">
                <a:latin typeface="+mn-lt"/>
              </a:rPr>
              <a:t>, completing the 1M€ allocated by IN2P3 (</a:t>
            </a:r>
            <a:r>
              <a:rPr lang="en-US" dirty="0" err="1">
                <a:latin typeface="+mn-lt"/>
              </a:rPr>
              <a:t>IJCLab</a:t>
            </a:r>
            <a:r>
              <a:rPr lang="en-US" dirty="0">
                <a:latin typeface="+mn-lt"/>
              </a:rPr>
              <a:t>/IN2P3 agreement), but finally used for the DC-gun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Furthermore, </a:t>
            </a:r>
            <a:r>
              <a:rPr lang="en-US" dirty="0" err="1">
                <a:latin typeface="+mn-lt"/>
              </a:rPr>
              <a:t>IJCLab</a:t>
            </a:r>
            <a:r>
              <a:rPr lang="en-US" dirty="0">
                <a:latin typeface="+mn-lt"/>
              </a:rPr>
              <a:t> has advanced 400k€, which have allowed the purchase of the DC-gun from RI. </a:t>
            </a:r>
          </a:p>
          <a:p>
            <a:r>
              <a:rPr lang="en-US" dirty="0">
                <a:latin typeface="+mn-lt"/>
              </a:rPr>
              <a:t>This 400k€ will be reimbursed to </a:t>
            </a:r>
            <a:r>
              <a:rPr lang="en-US" dirty="0" err="1">
                <a:latin typeface="+mn-lt"/>
              </a:rPr>
              <a:t>IJCLab</a:t>
            </a:r>
            <a:r>
              <a:rPr lang="en-US" dirty="0">
                <a:latin typeface="+mn-lt"/>
              </a:rPr>
              <a:t> through a procedure that is currently being defined</a:t>
            </a:r>
          </a:p>
        </p:txBody>
      </p:sp>
    </p:spTree>
    <p:extLst>
      <p:ext uri="{BB962C8B-B14F-4D97-AF65-F5344CB8AC3E}">
        <p14:creationId xmlns:p14="http://schemas.microsoft.com/office/powerpoint/2010/main" val="3494062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F91F3A1-D50D-49AE-B1A5-DEB4DB3E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24AFAC-E98E-487C-A5AE-2C6D1819D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E9AAE2-CD57-48D4-A337-386BD46E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32</a:t>
            </a:fld>
            <a:endParaRPr lang="fr-FR" dirty="0"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43744C-0315-4291-AAED-DF8F893F7DFF}"/>
              </a:ext>
            </a:extLst>
          </p:cNvPr>
          <p:cNvSpPr txBox="1"/>
          <p:nvPr/>
        </p:nvSpPr>
        <p:spPr>
          <a:xfrm>
            <a:off x="171204" y="677150"/>
            <a:ext cx="10380119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highlight>
                  <a:srgbClr val="FFFF00"/>
                </a:highlight>
                <a:latin typeface="+mn-lt"/>
              </a:rPr>
              <a:t>The important </a:t>
            </a:r>
            <a:r>
              <a:rPr lang="fr-FR" sz="1800" b="1" dirty="0" err="1">
                <a:highlight>
                  <a:srgbClr val="FFFF00"/>
                </a:highlight>
                <a:latin typeface="+mn-lt"/>
              </a:rPr>
              <a:t>recent</a:t>
            </a:r>
            <a:r>
              <a:rPr lang="fr-FR" sz="1800" b="1" dirty="0">
                <a:highlight>
                  <a:srgbClr val="FFFF00"/>
                </a:highlight>
                <a:latin typeface="+mn-lt"/>
              </a:rPr>
              <a:t> news :</a:t>
            </a:r>
          </a:p>
          <a:p>
            <a:r>
              <a:rPr lang="fr-FR" sz="1800" b="1" dirty="0">
                <a:latin typeface="+mn-lt"/>
                <a:sym typeface="Wingdings" panose="05000000000000000000" pitchFamily="2" charset="2"/>
              </a:rPr>
              <a:t>LINAC </a:t>
            </a:r>
            <a:r>
              <a:rPr lang="fr-FR" sz="1800" b="1" dirty="0" err="1">
                <a:latin typeface="+mn-lt"/>
              </a:rPr>
              <a:t>cryomodule</a:t>
            </a:r>
            <a:endParaRPr lang="fr-FR" sz="18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1" dirty="0" err="1">
                <a:latin typeface="+mn-lt"/>
              </a:rPr>
              <a:t>iSAS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allowed</a:t>
            </a:r>
            <a:r>
              <a:rPr lang="fr-FR" sz="1800" dirty="0">
                <a:latin typeface="+mn-lt"/>
              </a:rPr>
              <a:t> the </a:t>
            </a:r>
            <a:r>
              <a:rPr lang="fr-FR" sz="1800" dirty="0" err="1">
                <a:latin typeface="+mn-lt"/>
              </a:rPr>
              <a:t>realisation</a:t>
            </a:r>
            <a:r>
              <a:rPr lang="fr-FR" sz="1800" dirty="0">
                <a:latin typeface="+mn-lt"/>
              </a:rPr>
              <a:t> of the </a:t>
            </a:r>
            <a:r>
              <a:rPr lang="fr-FR" sz="1800" dirty="0" err="1">
                <a:latin typeface="+mn-lt"/>
              </a:rPr>
              <a:t>cryomodule</a:t>
            </a:r>
            <a:r>
              <a:rPr lang="fr-FR" sz="1800" dirty="0">
                <a:latin typeface="+mn-lt"/>
              </a:rPr>
              <a:t> and </a:t>
            </a:r>
            <a:r>
              <a:rPr lang="fr-FR" sz="1800" dirty="0" err="1">
                <a:latin typeface="+mn-lt"/>
              </a:rPr>
              <a:t>bring</a:t>
            </a:r>
            <a:r>
              <a:rPr lang="fr-FR" sz="1800" dirty="0">
                <a:latin typeface="+mn-lt"/>
              </a:rPr>
              <a:t> new </a:t>
            </a:r>
            <a:r>
              <a:rPr lang="fr-FR" sz="1800" dirty="0" err="1">
                <a:latin typeface="+mn-lt"/>
              </a:rPr>
              <a:t>collaborators</a:t>
            </a:r>
            <a:r>
              <a:rPr lang="fr-FR" sz="1800" dirty="0">
                <a:latin typeface="+mn-lt"/>
              </a:rPr>
              <a:t> : CEA, INFN_LASA and 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In-</a:t>
            </a:r>
            <a:r>
              <a:rPr lang="fr-FR" sz="1800" dirty="0" err="1">
                <a:latin typeface="+mn-lt"/>
              </a:rPr>
              <a:t>kind</a:t>
            </a:r>
            <a:r>
              <a:rPr lang="fr-FR" sz="1800" dirty="0">
                <a:latin typeface="+mn-lt"/>
              </a:rPr>
              <a:t> of the </a:t>
            </a:r>
            <a:r>
              <a:rPr lang="fr-FR" sz="1800" b="1" dirty="0">
                <a:latin typeface="+mn-lt"/>
              </a:rPr>
              <a:t>ESS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vessel</a:t>
            </a:r>
            <a:endParaRPr lang="fr-FR" sz="1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1M€ as </a:t>
            </a:r>
            <a:r>
              <a:rPr lang="fr-FR" sz="1800" dirty="0" err="1">
                <a:latin typeface="+mn-lt"/>
              </a:rPr>
              <a:t>matching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funds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from</a:t>
            </a:r>
            <a:r>
              <a:rPr lang="fr-FR" sz="1800" dirty="0">
                <a:latin typeface="+mn-lt"/>
              </a:rPr>
              <a:t> IN2P3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dirty="0">
              <a:latin typeface="+mn-lt"/>
            </a:endParaRPr>
          </a:p>
          <a:p>
            <a:r>
              <a:rPr lang="fr-FR" sz="1800" b="1" dirty="0">
                <a:latin typeface="+mn-lt"/>
              </a:rPr>
              <a:t>The </a:t>
            </a:r>
            <a:r>
              <a:rPr lang="fr-FR" sz="1800" b="1" dirty="0" err="1">
                <a:latin typeface="+mn-lt"/>
                <a:sym typeface="Wingdings" panose="05000000000000000000" pitchFamily="2" charset="2"/>
              </a:rPr>
              <a:t>Injector</a:t>
            </a:r>
            <a:r>
              <a:rPr lang="fr-FR" sz="1800" b="1" dirty="0">
                <a:latin typeface="+mn-lt"/>
                <a:sym typeface="Wingdings" panose="05000000000000000000" pitchFamily="2" charset="2"/>
              </a:rPr>
              <a:t> </a:t>
            </a:r>
            <a:r>
              <a:rPr lang="fr-FR" sz="1600" b="1" dirty="0">
                <a:latin typeface="+mn-lt"/>
                <a:sym typeface="Wingdings" panose="05000000000000000000" pitchFamily="2" charset="2"/>
              </a:rPr>
              <a:t>(« </a:t>
            </a:r>
            <a:r>
              <a:rPr lang="fr-FR" sz="1600" dirty="0">
                <a:latin typeface="+mn-lt"/>
              </a:rPr>
              <a:t>projet à risques » RI2, ERL4ALL)  - </a:t>
            </a:r>
            <a:r>
              <a:rPr lang="fr-FR" sz="1600" dirty="0" err="1">
                <a:latin typeface="+mn-lt"/>
              </a:rPr>
              <a:t>project</a:t>
            </a:r>
            <a:r>
              <a:rPr lang="fr-FR" sz="1600" dirty="0">
                <a:latin typeface="+mn-lt"/>
              </a:rPr>
              <a:t> les by Maud </a:t>
            </a:r>
            <a:r>
              <a:rPr lang="fr-FR" sz="1600" dirty="0" err="1">
                <a:latin typeface="+mn-lt"/>
              </a:rPr>
              <a:t>Baylac</a:t>
            </a:r>
            <a:r>
              <a:rPr lang="fr-FR" sz="1600" dirty="0">
                <a:latin typeface="+mn-lt"/>
              </a:rPr>
              <a:t> and Walid </a:t>
            </a:r>
            <a:r>
              <a:rPr lang="fr-FR" sz="1600" dirty="0" err="1">
                <a:latin typeface="+mn-lt"/>
              </a:rPr>
              <a:t>Kaabi</a:t>
            </a:r>
            <a:endParaRPr lang="fr-FR" sz="18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1M€ </a:t>
            </a:r>
            <a:r>
              <a:rPr lang="fr-FR" sz="1800" dirty="0" err="1">
                <a:latin typeface="+mn-lt"/>
              </a:rPr>
              <a:t>received</a:t>
            </a:r>
            <a:r>
              <a:rPr lang="fr-FR" sz="1800" dirty="0">
                <a:latin typeface="+mn-lt"/>
              </a:rPr>
              <a:t> + 2M€ </a:t>
            </a:r>
            <a:r>
              <a:rPr lang="fr-FR" sz="1800" dirty="0" err="1">
                <a:latin typeface="+mn-lt"/>
              </a:rPr>
              <a:t>from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after</a:t>
            </a:r>
            <a:r>
              <a:rPr lang="fr-FR" sz="1800" dirty="0">
                <a:latin typeface="+mn-lt"/>
              </a:rPr>
              <a:t> the Go no Go phase (end 2025)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+ </a:t>
            </a:r>
            <a:r>
              <a:rPr lang="fr-FR" sz="1800" dirty="0" err="1">
                <a:latin typeface="+mn-lt"/>
              </a:rPr>
              <a:t>IJCLab</a:t>
            </a:r>
            <a:r>
              <a:rPr lang="fr-FR" sz="1800" dirty="0">
                <a:latin typeface="+mn-lt"/>
              </a:rPr>
              <a:t> for part of the DC-gun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0512E5B-A88C-422A-AB41-C33B54A0BB3D}"/>
              </a:ext>
            </a:extLst>
          </p:cNvPr>
          <p:cNvSpPr txBox="1"/>
          <p:nvPr/>
        </p:nvSpPr>
        <p:spPr>
          <a:xfrm>
            <a:off x="178038" y="3310481"/>
            <a:ext cx="10380119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highlight>
                  <a:srgbClr val="FFFF00"/>
                </a:highlight>
                <a:latin typeface="+mn-lt"/>
              </a:rPr>
              <a:t>How to </a:t>
            </a:r>
            <a:r>
              <a:rPr lang="fr-FR" sz="1800" b="1" dirty="0" err="1">
                <a:highlight>
                  <a:srgbClr val="FFFF00"/>
                </a:highlight>
                <a:latin typeface="+mn-lt"/>
              </a:rPr>
              <a:t>find</a:t>
            </a:r>
            <a:r>
              <a:rPr lang="fr-FR" sz="1800" b="1" dirty="0">
                <a:highlight>
                  <a:srgbClr val="FFFF00"/>
                </a:highlight>
                <a:latin typeface="+mn-lt"/>
              </a:rPr>
              <a:t> the extra 6.7M€ ?</a:t>
            </a:r>
          </a:p>
          <a:p>
            <a:r>
              <a:rPr lang="fr-FR" sz="1800" i="1" dirty="0">
                <a:latin typeface="+mn-lt"/>
              </a:rPr>
              <a:t>General comment : </a:t>
            </a:r>
            <a:r>
              <a:rPr lang="fr-FR" sz="1800" i="1" dirty="0" err="1">
                <a:latin typeface="+mn-lt"/>
              </a:rPr>
              <a:t>Difficult</a:t>
            </a:r>
            <a:r>
              <a:rPr lang="fr-FR" sz="1800" i="1" dirty="0">
                <a:latin typeface="+mn-lt"/>
              </a:rPr>
              <a:t> to </a:t>
            </a:r>
            <a:r>
              <a:rPr lang="fr-FR" sz="1800" i="1" dirty="0" err="1">
                <a:latin typeface="+mn-lt"/>
              </a:rPr>
              <a:t>find</a:t>
            </a:r>
            <a:r>
              <a:rPr lang="fr-FR" sz="1800" i="1" dirty="0">
                <a:latin typeface="+mn-lt"/>
              </a:rPr>
              <a:t> a </a:t>
            </a:r>
            <a:r>
              <a:rPr lang="fr-FR" sz="1800" i="1" dirty="0" err="1">
                <a:latin typeface="+mn-lt"/>
              </a:rPr>
              <a:t>European</a:t>
            </a:r>
            <a:r>
              <a:rPr lang="fr-FR" sz="1800" i="1" dirty="0">
                <a:latin typeface="+mn-lt"/>
              </a:rPr>
              <a:t> / National call for </a:t>
            </a:r>
            <a:r>
              <a:rPr lang="fr-FR" sz="1800" i="1" dirty="0" err="1">
                <a:latin typeface="+mn-lt"/>
              </a:rPr>
              <a:t>providing</a:t>
            </a:r>
            <a:r>
              <a:rPr lang="fr-FR" sz="1800" i="1" dirty="0">
                <a:latin typeface="+mn-lt"/>
              </a:rPr>
              <a:t> </a:t>
            </a:r>
            <a:r>
              <a:rPr lang="fr-FR" sz="1800" i="1" dirty="0" err="1">
                <a:latin typeface="+mn-lt"/>
              </a:rPr>
              <a:t>these</a:t>
            </a:r>
            <a:r>
              <a:rPr lang="fr-FR" sz="1800" i="1" dirty="0">
                <a:latin typeface="+mn-lt"/>
              </a:rPr>
              <a:t> </a:t>
            </a:r>
            <a:r>
              <a:rPr lang="fr-FR" sz="1800" i="1" dirty="0" err="1">
                <a:latin typeface="+mn-lt"/>
              </a:rPr>
              <a:t>kind</a:t>
            </a:r>
            <a:r>
              <a:rPr lang="fr-FR" sz="1800" i="1" dirty="0">
                <a:latin typeface="+mn-lt"/>
              </a:rPr>
              <a:t> of </a:t>
            </a:r>
            <a:r>
              <a:rPr lang="fr-FR" sz="1800" i="1" dirty="0" err="1">
                <a:latin typeface="+mn-lt"/>
              </a:rPr>
              <a:t>equipements</a:t>
            </a:r>
            <a:r>
              <a:rPr lang="fr-FR" sz="1800" i="1" dirty="0">
                <a:latin typeface="+mn-lt"/>
              </a:rPr>
              <a:t> (IOT and magnets…). ..</a:t>
            </a:r>
            <a:endParaRPr lang="fr-FR" sz="1800" b="1" dirty="0">
              <a:highlight>
                <a:srgbClr val="FFFF00"/>
              </a:highlight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Discussion </a:t>
            </a:r>
            <a:r>
              <a:rPr lang="fr-FR" sz="1800" dirty="0" err="1">
                <a:latin typeface="+mn-lt"/>
              </a:rPr>
              <a:t>with</a:t>
            </a:r>
            <a:r>
              <a:rPr lang="fr-FR" sz="1800" dirty="0">
                <a:latin typeface="+mn-lt"/>
              </a:rPr>
              <a:t> IN2P3. </a:t>
            </a:r>
            <a:r>
              <a:rPr lang="fr-FR" sz="1800" dirty="0" err="1">
                <a:latin typeface="+mn-lt"/>
              </a:rPr>
              <a:t>Could</a:t>
            </a:r>
            <a:r>
              <a:rPr lang="fr-FR" sz="1800" dirty="0">
                <a:latin typeface="+mn-lt"/>
              </a:rPr>
              <a:t> do an important effort </a:t>
            </a:r>
            <a:r>
              <a:rPr lang="fr-FR" sz="1800" dirty="0" err="1">
                <a:latin typeface="+mn-lt"/>
              </a:rPr>
              <a:t>beside</a:t>
            </a:r>
            <a:r>
              <a:rPr lang="fr-FR" sz="1800" dirty="0">
                <a:latin typeface="+mn-lt"/>
              </a:rPr>
              <a:t> the </a:t>
            </a:r>
            <a:r>
              <a:rPr lang="fr-FR" sz="1800" dirty="0" err="1">
                <a:latin typeface="+mn-lt"/>
              </a:rPr>
              <a:t>iSAS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matching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funds</a:t>
            </a:r>
            <a:r>
              <a:rPr lang="fr-FR" sz="1800" dirty="0">
                <a:latin typeface="+mn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Discussion </a:t>
            </a:r>
            <a:r>
              <a:rPr lang="fr-FR" sz="1800" dirty="0" err="1">
                <a:latin typeface="+mn-lt"/>
              </a:rPr>
              <a:t>with</a:t>
            </a:r>
            <a:r>
              <a:rPr lang="fr-FR" sz="1800" dirty="0">
                <a:latin typeface="+mn-lt"/>
              </a:rPr>
              <a:t> CNRS for a </a:t>
            </a:r>
            <a:r>
              <a:rPr lang="fr-FR" sz="1800" dirty="0" err="1">
                <a:latin typeface="+mn-lt"/>
              </a:rPr>
              <a:t>special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funding</a:t>
            </a:r>
            <a:r>
              <a:rPr lang="fr-FR" sz="1800" dirty="0">
                <a:latin typeface="+mn-lt"/>
              </a:rPr>
              <a:t> for </a:t>
            </a:r>
            <a:r>
              <a:rPr lang="fr-FR" sz="1800" dirty="0" err="1">
                <a:latin typeface="+mn-lt"/>
              </a:rPr>
              <a:t>industry</a:t>
            </a:r>
            <a:r>
              <a:rPr lang="fr-FR" sz="1800" dirty="0">
                <a:latin typeface="+mn-lt"/>
              </a:rPr>
              <a:t> (</a:t>
            </a:r>
            <a:r>
              <a:rPr lang="fr-FR" sz="1800" dirty="0" err="1">
                <a:latin typeface="+mn-lt"/>
              </a:rPr>
              <a:t>we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need</a:t>
            </a:r>
            <a:r>
              <a:rPr lang="fr-FR" sz="1800" dirty="0">
                <a:latin typeface="+mn-lt"/>
              </a:rPr>
              <a:t> IOT and magnets…). Money </a:t>
            </a:r>
            <a:r>
              <a:rPr lang="fr-FR" sz="1800" dirty="0" err="1">
                <a:latin typeface="+mn-lt"/>
              </a:rPr>
              <a:t>from</a:t>
            </a:r>
            <a:r>
              <a:rPr lang="fr-FR" sz="1800" dirty="0">
                <a:latin typeface="+mn-lt"/>
              </a:rPr>
              <a:t> CNRS </a:t>
            </a:r>
            <a:r>
              <a:rPr lang="fr-FR" sz="1800" dirty="0" err="1">
                <a:latin typeface="+mn-lt"/>
              </a:rPr>
              <a:t>will</a:t>
            </a:r>
            <a:r>
              <a:rPr lang="fr-FR" sz="1800" dirty="0">
                <a:latin typeface="+mn-lt"/>
              </a:rPr>
              <a:t> go </a:t>
            </a:r>
            <a:r>
              <a:rPr lang="fr-FR" sz="1800" dirty="0" err="1">
                <a:latin typeface="+mn-lt"/>
              </a:rPr>
              <a:t>directely</a:t>
            </a:r>
            <a:r>
              <a:rPr lang="fr-FR" sz="1800" dirty="0">
                <a:latin typeface="+mn-lt"/>
              </a:rPr>
              <a:t> on the </a:t>
            </a:r>
            <a:r>
              <a:rPr lang="fr-FR" sz="1800" dirty="0" err="1">
                <a:latin typeface="+mn-lt"/>
              </a:rPr>
              <a:t>pockets</a:t>
            </a:r>
            <a:r>
              <a:rPr lang="fr-FR" sz="1800" dirty="0">
                <a:latin typeface="+mn-lt"/>
              </a:rPr>
              <a:t> of </a:t>
            </a:r>
            <a:r>
              <a:rPr lang="fr-FR" sz="1800" dirty="0" err="1">
                <a:latin typeface="+mn-lt"/>
              </a:rPr>
              <a:t>industrials</a:t>
            </a:r>
            <a:r>
              <a:rPr lang="fr-FR" sz="1800" dirty="0">
                <a:latin typeface="+mn-lt"/>
              </a:rPr>
              <a:t>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1" dirty="0" err="1">
                <a:solidFill>
                  <a:srgbClr val="FF0000"/>
                </a:solidFill>
                <a:latin typeface="+mn-lt"/>
              </a:rPr>
              <a:t>Find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+mn-lt"/>
              </a:rPr>
              <a:t>these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+mn-lt"/>
              </a:rPr>
              <a:t>equipements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 in-Kind (magnets and sources) 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112426D-B40A-4D01-AA2D-5A01C59AC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067" y="107842"/>
            <a:ext cx="4968552" cy="447518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  <a:ea typeface="Arial" charset="0"/>
                <a:cs typeface="Arial" panose="020B0604020202020204" pitchFamily="34" charset="0"/>
              </a:rPr>
              <a:t>Financial situation:  Global vision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7243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79443-E484-437B-A859-A9518579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947" y="148353"/>
            <a:ext cx="6532815" cy="432048"/>
          </a:xfrm>
        </p:spPr>
        <p:txBody>
          <a:bodyPr>
            <a:noAutofit/>
          </a:bodyPr>
          <a:lstStyle/>
          <a:p>
            <a:r>
              <a:rPr lang="fr-FR" sz="2800" dirty="0">
                <a:latin typeface="+mn-lt"/>
              </a:rPr>
              <a:t>Global </a:t>
            </a:r>
            <a:r>
              <a:rPr lang="fr-FR" sz="2800" dirty="0" err="1">
                <a:latin typeface="+mn-lt"/>
              </a:rPr>
              <a:t>view</a:t>
            </a:r>
            <a:r>
              <a:rPr lang="fr-FR" sz="2800" dirty="0">
                <a:latin typeface="+mn-lt"/>
              </a:rPr>
              <a:t> of </a:t>
            </a:r>
            <a:r>
              <a:rPr lang="fr-FR" sz="2800" dirty="0" err="1">
                <a:latin typeface="+mn-lt"/>
              </a:rPr>
              <a:t>financial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coverage</a:t>
            </a:r>
            <a:endParaRPr lang="fr-FR" sz="2800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BECA09E-C733-4DA4-B530-103D3788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8EBB42-42EA-48A7-882B-6EA98114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56CD3E-4377-4FA0-9CA9-D0EC9542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33</a:t>
            </a:fld>
            <a:endParaRPr lang="fr-FR" dirty="0">
              <a:latin typeface="+mn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A9EB02-7933-42BE-9A1A-1E4439AB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153" y="964769"/>
            <a:ext cx="10772775" cy="4720292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1F4DE5-4268-43EE-B466-F53725F2A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13" y="737383"/>
            <a:ext cx="4021433" cy="1981688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C5A5A375-EFAF-4F4D-9995-7D5E44EEB361}"/>
              </a:ext>
            </a:extLst>
          </p:cNvPr>
          <p:cNvSpPr/>
          <p:nvPr/>
        </p:nvSpPr>
        <p:spPr>
          <a:xfrm rot="20436601">
            <a:off x="4150793" y="2631194"/>
            <a:ext cx="2642592" cy="914400"/>
          </a:xfrm>
          <a:prstGeom prst="ellipse">
            <a:avLst/>
          </a:prstGeom>
          <a:solidFill>
            <a:schemeClr val="accent1">
              <a:alpha val="33000"/>
            </a:scheme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B7854F82-9E62-4EB6-9BAB-55AD0D95D5D7}"/>
              </a:ext>
            </a:extLst>
          </p:cNvPr>
          <p:cNvSpPr/>
          <p:nvPr/>
        </p:nvSpPr>
        <p:spPr>
          <a:xfrm>
            <a:off x="4177652" y="1058795"/>
            <a:ext cx="6553970" cy="4035392"/>
          </a:xfrm>
          <a:custGeom>
            <a:avLst/>
            <a:gdLst>
              <a:gd name="connsiteX0" fmla="*/ 66006 w 6325404"/>
              <a:gd name="connsiteY0" fmla="*/ 1555423 h 3723588"/>
              <a:gd name="connsiteX1" fmla="*/ 226261 w 6325404"/>
              <a:gd name="connsiteY1" fmla="*/ 1385740 h 3723588"/>
              <a:gd name="connsiteX2" fmla="*/ 273395 w 6325404"/>
              <a:gd name="connsiteY2" fmla="*/ 1338606 h 3723588"/>
              <a:gd name="connsiteX3" fmla="*/ 395944 w 6325404"/>
              <a:gd name="connsiteY3" fmla="*/ 1234911 h 3723588"/>
              <a:gd name="connsiteX4" fmla="*/ 527919 w 6325404"/>
              <a:gd name="connsiteY4" fmla="*/ 1197204 h 3723588"/>
              <a:gd name="connsiteX5" fmla="*/ 622187 w 6325404"/>
              <a:gd name="connsiteY5" fmla="*/ 1168924 h 3723588"/>
              <a:gd name="connsiteX6" fmla="*/ 725882 w 6325404"/>
              <a:gd name="connsiteY6" fmla="*/ 1150070 h 3723588"/>
              <a:gd name="connsiteX7" fmla="*/ 801296 w 6325404"/>
              <a:gd name="connsiteY7" fmla="*/ 1140643 h 3723588"/>
              <a:gd name="connsiteX8" fmla="*/ 980406 w 6325404"/>
              <a:gd name="connsiteY8" fmla="*/ 1112363 h 3723588"/>
              <a:gd name="connsiteX9" fmla="*/ 1084101 w 6325404"/>
              <a:gd name="connsiteY9" fmla="*/ 1084083 h 3723588"/>
              <a:gd name="connsiteX10" fmla="*/ 1168942 w 6325404"/>
              <a:gd name="connsiteY10" fmla="*/ 1074656 h 3723588"/>
              <a:gd name="connsiteX11" fmla="*/ 1338624 w 6325404"/>
              <a:gd name="connsiteY11" fmla="*/ 1046375 h 3723588"/>
              <a:gd name="connsiteX12" fmla="*/ 1423465 w 6325404"/>
              <a:gd name="connsiteY12" fmla="*/ 1018095 h 3723588"/>
              <a:gd name="connsiteX13" fmla="*/ 1602575 w 6325404"/>
              <a:gd name="connsiteY13" fmla="*/ 970961 h 3723588"/>
              <a:gd name="connsiteX14" fmla="*/ 1659136 w 6325404"/>
              <a:gd name="connsiteY14" fmla="*/ 952107 h 3723588"/>
              <a:gd name="connsiteX15" fmla="*/ 1734550 w 6325404"/>
              <a:gd name="connsiteY15" fmla="*/ 942681 h 3723588"/>
              <a:gd name="connsiteX16" fmla="*/ 1989074 w 6325404"/>
              <a:gd name="connsiteY16" fmla="*/ 952107 h 3723588"/>
              <a:gd name="connsiteX17" fmla="*/ 2139903 w 6325404"/>
              <a:gd name="connsiteY17" fmla="*/ 970961 h 3723588"/>
              <a:gd name="connsiteX18" fmla="*/ 2224744 w 6325404"/>
              <a:gd name="connsiteY18" fmla="*/ 980388 h 3723588"/>
              <a:gd name="connsiteX19" fmla="*/ 2290731 w 6325404"/>
              <a:gd name="connsiteY19" fmla="*/ 999241 h 3723588"/>
              <a:gd name="connsiteX20" fmla="*/ 2413280 w 6325404"/>
              <a:gd name="connsiteY20" fmla="*/ 1008668 h 3723588"/>
              <a:gd name="connsiteX21" fmla="*/ 2460414 w 6325404"/>
              <a:gd name="connsiteY21" fmla="*/ 1018095 h 3723588"/>
              <a:gd name="connsiteX22" fmla="*/ 2818632 w 6325404"/>
              <a:gd name="connsiteY22" fmla="*/ 1018095 h 3723588"/>
              <a:gd name="connsiteX23" fmla="*/ 3092010 w 6325404"/>
              <a:gd name="connsiteY23" fmla="*/ 1008668 h 3723588"/>
              <a:gd name="connsiteX24" fmla="*/ 3318253 w 6325404"/>
              <a:gd name="connsiteY24" fmla="*/ 989815 h 3723588"/>
              <a:gd name="connsiteX25" fmla="*/ 3346534 w 6325404"/>
              <a:gd name="connsiteY25" fmla="*/ 999241 h 3723588"/>
              <a:gd name="connsiteX26" fmla="*/ 3431375 w 6325404"/>
              <a:gd name="connsiteY26" fmla="*/ 1018095 h 3723588"/>
              <a:gd name="connsiteX27" fmla="*/ 3657618 w 6325404"/>
              <a:gd name="connsiteY27" fmla="*/ 1008668 h 3723588"/>
              <a:gd name="connsiteX28" fmla="*/ 3799020 w 6325404"/>
              <a:gd name="connsiteY28" fmla="*/ 952107 h 3723588"/>
              <a:gd name="connsiteX29" fmla="*/ 3949849 w 6325404"/>
              <a:gd name="connsiteY29" fmla="*/ 886120 h 3723588"/>
              <a:gd name="connsiteX30" fmla="*/ 4100678 w 6325404"/>
              <a:gd name="connsiteY30" fmla="*/ 791852 h 3723588"/>
              <a:gd name="connsiteX31" fmla="*/ 4166665 w 6325404"/>
              <a:gd name="connsiteY31" fmla="*/ 744718 h 3723588"/>
              <a:gd name="connsiteX32" fmla="*/ 4232653 w 6325404"/>
              <a:gd name="connsiteY32" fmla="*/ 707010 h 3723588"/>
              <a:gd name="connsiteX33" fmla="*/ 4270360 w 6325404"/>
              <a:gd name="connsiteY33" fmla="*/ 669303 h 3723588"/>
              <a:gd name="connsiteX34" fmla="*/ 4279787 w 6325404"/>
              <a:gd name="connsiteY34" fmla="*/ 641023 h 3723588"/>
              <a:gd name="connsiteX35" fmla="*/ 4308068 w 6325404"/>
              <a:gd name="connsiteY35" fmla="*/ 480767 h 3723588"/>
              <a:gd name="connsiteX36" fmla="*/ 4326921 w 6325404"/>
              <a:gd name="connsiteY36" fmla="*/ 405353 h 3723588"/>
              <a:gd name="connsiteX37" fmla="*/ 4345775 w 6325404"/>
              <a:gd name="connsiteY37" fmla="*/ 301658 h 3723588"/>
              <a:gd name="connsiteX38" fmla="*/ 4374055 w 6325404"/>
              <a:gd name="connsiteY38" fmla="*/ 226243 h 3723588"/>
              <a:gd name="connsiteX39" fmla="*/ 4402336 w 6325404"/>
              <a:gd name="connsiteY39" fmla="*/ 179109 h 3723588"/>
              <a:gd name="connsiteX40" fmla="*/ 4524884 w 6325404"/>
              <a:gd name="connsiteY40" fmla="*/ 94268 h 3723588"/>
              <a:gd name="connsiteX41" fmla="*/ 4703993 w 6325404"/>
              <a:gd name="connsiteY41" fmla="*/ 65988 h 3723588"/>
              <a:gd name="connsiteX42" fmla="*/ 4826542 w 6325404"/>
              <a:gd name="connsiteY42" fmla="*/ 37707 h 3723588"/>
              <a:gd name="connsiteX43" fmla="*/ 4911383 w 6325404"/>
              <a:gd name="connsiteY43" fmla="*/ 28281 h 3723588"/>
              <a:gd name="connsiteX44" fmla="*/ 4977371 w 6325404"/>
              <a:gd name="connsiteY44" fmla="*/ 0 h 3723588"/>
              <a:gd name="connsiteX45" fmla="*/ 5128199 w 6325404"/>
              <a:gd name="connsiteY45" fmla="*/ 18854 h 3723588"/>
              <a:gd name="connsiteX46" fmla="*/ 5194187 w 6325404"/>
              <a:gd name="connsiteY46" fmla="*/ 28281 h 3723588"/>
              <a:gd name="connsiteX47" fmla="*/ 5279028 w 6325404"/>
              <a:gd name="connsiteY47" fmla="*/ 47134 h 3723588"/>
              <a:gd name="connsiteX48" fmla="*/ 5373296 w 6325404"/>
              <a:gd name="connsiteY48" fmla="*/ 94268 h 3723588"/>
              <a:gd name="connsiteX49" fmla="*/ 5429857 w 6325404"/>
              <a:gd name="connsiteY49" fmla="*/ 141402 h 3723588"/>
              <a:gd name="connsiteX50" fmla="*/ 5476991 w 6325404"/>
              <a:gd name="connsiteY50" fmla="*/ 169683 h 3723588"/>
              <a:gd name="connsiteX51" fmla="*/ 5656101 w 6325404"/>
              <a:gd name="connsiteY51" fmla="*/ 452487 h 3723588"/>
              <a:gd name="connsiteX52" fmla="*/ 5722088 w 6325404"/>
              <a:gd name="connsiteY52" fmla="*/ 603316 h 3723588"/>
              <a:gd name="connsiteX53" fmla="*/ 5882344 w 6325404"/>
              <a:gd name="connsiteY53" fmla="*/ 829559 h 3723588"/>
              <a:gd name="connsiteX54" fmla="*/ 5948331 w 6325404"/>
              <a:gd name="connsiteY54" fmla="*/ 961534 h 3723588"/>
              <a:gd name="connsiteX55" fmla="*/ 5995465 w 6325404"/>
              <a:gd name="connsiteY55" fmla="*/ 1102936 h 3723588"/>
              <a:gd name="connsiteX56" fmla="*/ 6089734 w 6325404"/>
              <a:gd name="connsiteY56" fmla="*/ 1348033 h 3723588"/>
              <a:gd name="connsiteX57" fmla="*/ 6155721 w 6325404"/>
              <a:gd name="connsiteY57" fmla="*/ 1913641 h 3723588"/>
              <a:gd name="connsiteX58" fmla="*/ 6193428 w 6325404"/>
              <a:gd name="connsiteY58" fmla="*/ 1998483 h 3723588"/>
              <a:gd name="connsiteX59" fmla="*/ 6231136 w 6325404"/>
              <a:gd name="connsiteY59" fmla="*/ 2196445 h 3723588"/>
              <a:gd name="connsiteX60" fmla="*/ 6259416 w 6325404"/>
              <a:gd name="connsiteY60" fmla="*/ 2347274 h 3723588"/>
              <a:gd name="connsiteX61" fmla="*/ 6297123 w 6325404"/>
              <a:gd name="connsiteY61" fmla="*/ 2460396 h 3723588"/>
              <a:gd name="connsiteX62" fmla="*/ 6325404 w 6325404"/>
              <a:gd name="connsiteY62" fmla="*/ 2630078 h 3723588"/>
              <a:gd name="connsiteX63" fmla="*/ 6297123 w 6325404"/>
              <a:gd name="connsiteY63" fmla="*/ 2828041 h 3723588"/>
              <a:gd name="connsiteX64" fmla="*/ 6287696 w 6325404"/>
              <a:gd name="connsiteY64" fmla="*/ 3242821 h 3723588"/>
              <a:gd name="connsiteX65" fmla="*/ 6259416 w 6325404"/>
              <a:gd name="connsiteY65" fmla="*/ 3289955 h 3723588"/>
              <a:gd name="connsiteX66" fmla="*/ 6202855 w 6325404"/>
              <a:gd name="connsiteY66" fmla="*/ 3421930 h 3723588"/>
              <a:gd name="connsiteX67" fmla="*/ 5920051 w 6325404"/>
              <a:gd name="connsiteY67" fmla="*/ 3667027 h 3723588"/>
              <a:gd name="connsiteX68" fmla="*/ 5788076 w 6325404"/>
              <a:gd name="connsiteY68" fmla="*/ 3714161 h 3723588"/>
              <a:gd name="connsiteX69" fmla="*/ 5703235 w 6325404"/>
              <a:gd name="connsiteY69" fmla="*/ 3723588 h 3723588"/>
              <a:gd name="connsiteX70" fmla="*/ 5448711 w 6325404"/>
              <a:gd name="connsiteY70" fmla="*/ 3704734 h 3723588"/>
              <a:gd name="connsiteX71" fmla="*/ 5184760 w 6325404"/>
              <a:gd name="connsiteY71" fmla="*/ 3553905 h 3723588"/>
              <a:gd name="connsiteX72" fmla="*/ 5043358 w 6325404"/>
              <a:gd name="connsiteY72" fmla="*/ 3421930 h 3723588"/>
              <a:gd name="connsiteX73" fmla="*/ 4873676 w 6325404"/>
              <a:gd name="connsiteY73" fmla="*/ 3299382 h 3723588"/>
              <a:gd name="connsiteX74" fmla="*/ 4609725 w 6325404"/>
              <a:gd name="connsiteY74" fmla="*/ 3129699 h 3723588"/>
              <a:gd name="connsiteX75" fmla="*/ 4534311 w 6325404"/>
              <a:gd name="connsiteY75" fmla="*/ 3035431 h 3723588"/>
              <a:gd name="connsiteX76" fmla="*/ 4458896 w 6325404"/>
              <a:gd name="connsiteY76" fmla="*/ 2846895 h 3723588"/>
              <a:gd name="connsiteX77" fmla="*/ 4421189 w 6325404"/>
              <a:gd name="connsiteY77" fmla="*/ 2469823 h 3723588"/>
              <a:gd name="connsiteX78" fmla="*/ 4298641 w 6325404"/>
              <a:gd name="connsiteY78" fmla="*/ 2281287 h 3723588"/>
              <a:gd name="connsiteX79" fmla="*/ 4260934 w 6325404"/>
              <a:gd name="connsiteY79" fmla="*/ 2224726 h 3723588"/>
              <a:gd name="connsiteX80" fmla="*/ 4213799 w 6325404"/>
              <a:gd name="connsiteY80" fmla="*/ 2168165 h 3723588"/>
              <a:gd name="connsiteX81" fmla="*/ 4176092 w 6325404"/>
              <a:gd name="connsiteY81" fmla="*/ 2092751 h 3723588"/>
              <a:gd name="connsiteX82" fmla="*/ 4138385 w 6325404"/>
              <a:gd name="connsiteY82" fmla="*/ 2026763 h 3723588"/>
              <a:gd name="connsiteX83" fmla="*/ 4081824 w 6325404"/>
              <a:gd name="connsiteY83" fmla="*/ 1885361 h 3723588"/>
              <a:gd name="connsiteX84" fmla="*/ 4034690 w 6325404"/>
              <a:gd name="connsiteY84" fmla="*/ 1791093 h 3723588"/>
              <a:gd name="connsiteX85" fmla="*/ 3987556 w 6325404"/>
              <a:gd name="connsiteY85" fmla="*/ 1781666 h 3723588"/>
              <a:gd name="connsiteX86" fmla="*/ 3949849 w 6325404"/>
              <a:gd name="connsiteY86" fmla="*/ 1772239 h 3723588"/>
              <a:gd name="connsiteX87" fmla="*/ 3657618 w 6325404"/>
              <a:gd name="connsiteY87" fmla="*/ 1649691 h 3723588"/>
              <a:gd name="connsiteX88" fmla="*/ 3563350 w 6325404"/>
              <a:gd name="connsiteY88" fmla="*/ 1611984 h 3723588"/>
              <a:gd name="connsiteX89" fmla="*/ 3506789 w 6325404"/>
              <a:gd name="connsiteY89" fmla="*/ 1574276 h 3723588"/>
              <a:gd name="connsiteX90" fmla="*/ 3459655 w 6325404"/>
              <a:gd name="connsiteY90" fmla="*/ 1536569 h 3723588"/>
              <a:gd name="connsiteX91" fmla="*/ 3412521 w 6325404"/>
              <a:gd name="connsiteY91" fmla="*/ 1517716 h 3723588"/>
              <a:gd name="connsiteX92" fmla="*/ 3346534 w 6325404"/>
              <a:gd name="connsiteY92" fmla="*/ 1480008 h 3723588"/>
              <a:gd name="connsiteX93" fmla="*/ 3252265 w 6325404"/>
              <a:gd name="connsiteY93" fmla="*/ 1461155 h 3723588"/>
              <a:gd name="connsiteX94" fmla="*/ 3016595 w 6325404"/>
              <a:gd name="connsiteY94" fmla="*/ 1442301 h 3723588"/>
              <a:gd name="connsiteX95" fmla="*/ 2960035 w 6325404"/>
              <a:gd name="connsiteY95" fmla="*/ 1423448 h 3723588"/>
              <a:gd name="connsiteX96" fmla="*/ 2903474 w 6325404"/>
              <a:gd name="connsiteY96" fmla="*/ 1414021 h 3723588"/>
              <a:gd name="connsiteX97" fmla="*/ 2837486 w 6325404"/>
              <a:gd name="connsiteY97" fmla="*/ 1385740 h 3723588"/>
              <a:gd name="connsiteX98" fmla="*/ 2573536 w 6325404"/>
              <a:gd name="connsiteY98" fmla="*/ 1348033 h 3723588"/>
              <a:gd name="connsiteX99" fmla="*/ 2432134 w 6325404"/>
              <a:gd name="connsiteY99" fmla="*/ 1329180 h 3723588"/>
              <a:gd name="connsiteX100" fmla="*/ 2384999 w 6325404"/>
              <a:gd name="connsiteY100" fmla="*/ 1300899 h 3723588"/>
              <a:gd name="connsiteX101" fmla="*/ 2319012 w 6325404"/>
              <a:gd name="connsiteY101" fmla="*/ 1272619 h 3723588"/>
              <a:gd name="connsiteX102" fmla="*/ 2271878 w 6325404"/>
              <a:gd name="connsiteY102" fmla="*/ 1244338 h 3723588"/>
              <a:gd name="connsiteX103" fmla="*/ 2187037 w 6325404"/>
              <a:gd name="connsiteY103" fmla="*/ 1234911 h 3723588"/>
              <a:gd name="connsiteX104" fmla="*/ 1941940 w 6325404"/>
              <a:gd name="connsiteY104" fmla="*/ 1216058 h 3723588"/>
              <a:gd name="connsiteX105" fmla="*/ 1828818 w 6325404"/>
              <a:gd name="connsiteY105" fmla="*/ 1225485 h 3723588"/>
              <a:gd name="connsiteX106" fmla="*/ 1762830 w 6325404"/>
              <a:gd name="connsiteY106" fmla="*/ 1244338 h 3723588"/>
              <a:gd name="connsiteX107" fmla="*/ 1677989 w 6325404"/>
              <a:gd name="connsiteY107" fmla="*/ 1263192 h 3723588"/>
              <a:gd name="connsiteX108" fmla="*/ 1593148 w 6325404"/>
              <a:gd name="connsiteY108" fmla="*/ 1291472 h 3723588"/>
              <a:gd name="connsiteX109" fmla="*/ 1489453 w 6325404"/>
              <a:gd name="connsiteY109" fmla="*/ 1300899 h 3723588"/>
              <a:gd name="connsiteX110" fmla="*/ 1357478 w 6325404"/>
              <a:gd name="connsiteY110" fmla="*/ 1338606 h 3723588"/>
              <a:gd name="connsiteX111" fmla="*/ 1197222 w 6325404"/>
              <a:gd name="connsiteY111" fmla="*/ 1395167 h 3723588"/>
              <a:gd name="connsiteX112" fmla="*/ 1112381 w 6325404"/>
              <a:gd name="connsiteY112" fmla="*/ 1451728 h 3723588"/>
              <a:gd name="connsiteX113" fmla="*/ 999259 w 6325404"/>
              <a:gd name="connsiteY113" fmla="*/ 1536569 h 3723588"/>
              <a:gd name="connsiteX114" fmla="*/ 923845 w 6325404"/>
              <a:gd name="connsiteY114" fmla="*/ 1583703 h 3723588"/>
              <a:gd name="connsiteX115" fmla="*/ 839004 w 6325404"/>
              <a:gd name="connsiteY115" fmla="*/ 1649691 h 3723588"/>
              <a:gd name="connsiteX116" fmla="*/ 773016 w 6325404"/>
              <a:gd name="connsiteY116" fmla="*/ 1677971 h 3723588"/>
              <a:gd name="connsiteX117" fmla="*/ 707028 w 6325404"/>
              <a:gd name="connsiteY117" fmla="*/ 1725105 h 3723588"/>
              <a:gd name="connsiteX118" fmla="*/ 659894 w 6325404"/>
              <a:gd name="connsiteY118" fmla="*/ 1734532 h 3723588"/>
              <a:gd name="connsiteX119" fmla="*/ 565626 w 6325404"/>
              <a:gd name="connsiteY119" fmla="*/ 1772239 h 3723588"/>
              <a:gd name="connsiteX120" fmla="*/ 405371 w 6325404"/>
              <a:gd name="connsiteY120" fmla="*/ 1809947 h 3723588"/>
              <a:gd name="connsiteX121" fmla="*/ 348810 w 6325404"/>
              <a:gd name="connsiteY121" fmla="*/ 1819373 h 3723588"/>
              <a:gd name="connsiteX122" fmla="*/ 18872 w 6325404"/>
              <a:gd name="connsiteY122" fmla="*/ 1753386 h 3723588"/>
              <a:gd name="connsiteX123" fmla="*/ 47152 w 6325404"/>
              <a:gd name="connsiteY123" fmla="*/ 1725105 h 3723588"/>
              <a:gd name="connsiteX124" fmla="*/ 56579 w 6325404"/>
              <a:gd name="connsiteY124" fmla="*/ 1687398 h 3723588"/>
              <a:gd name="connsiteX125" fmla="*/ 75432 w 6325404"/>
              <a:gd name="connsiteY125" fmla="*/ 1649691 h 3723588"/>
              <a:gd name="connsiteX126" fmla="*/ 84859 w 6325404"/>
              <a:gd name="connsiteY126" fmla="*/ 1602557 h 3723588"/>
              <a:gd name="connsiteX127" fmla="*/ 66006 w 6325404"/>
              <a:gd name="connsiteY127" fmla="*/ 1555423 h 372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325404" h="3723588">
                <a:moveTo>
                  <a:pt x="66006" y="1555423"/>
                </a:moveTo>
                <a:cubicBezTo>
                  <a:pt x="89573" y="1519287"/>
                  <a:pt x="172485" y="1441961"/>
                  <a:pt x="226261" y="1385740"/>
                </a:cubicBezTo>
                <a:cubicBezTo>
                  <a:pt x="241619" y="1369683"/>
                  <a:pt x="259515" y="1355956"/>
                  <a:pt x="273395" y="1338606"/>
                </a:cubicBezTo>
                <a:cubicBezTo>
                  <a:pt x="315230" y="1286313"/>
                  <a:pt x="323258" y="1266514"/>
                  <a:pt x="395944" y="1234911"/>
                </a:cubicBezTo>
                <a:cubicBezTo>
                  <a:pt x="437902" y="1216668"/>
                  <a:pt x="483997" y="1210014"/>
                  <a:pt x="527919" y="1197204"/>
                </a:cubicBezTo>
                <a:cubicBezTo>
                  <a:pt x="559413" y="1188018"/>
                  <a:pt x="589910" y="1174793"/>
                  <a:pt x="622187" y="1168924"/>
                </a:cubicBezTo>
                <a:cubicBezTo>
                  <a:pt x="656752" y="1162639"/>
                  <a:pt x="691180" y="1155549"/>
                  <a:pt x="725882" y="1150070"/>
                </a:cubicBezTo>
                <a:cubicBezTo>
                  <a:pt x="750906" y="1146119"/>
                  <a:pt x="776307" y="1144808"/>
                  <a:pt x="801296" y="1140643"/>
                </a:cubicBezTo>
                <a:cubicBezTo>
                  <a:pt x="996763" y="1108066"/>
                  <a:pt x="798630" y="1132561"/>
                  <a:pt x="980406" y="1112363"/>
                </a:cubicBezTo>
                <a:cubicBezTo>
                  <a:pt x="1014971" y="1102936"/>
                  <a:pt x="1048969" y="1091109"/>
                  <a:pt x="1084101" y="1084083"/>
                </a:cubicBezTo>
                <a:cubicBezTo>
                  <a:pt x="1112003" y="1078503"/>
                  <a:pt x="1140683" y="1077981"/>
                  <a:pt x="1168942" y="1074656"/>
                </a:cubicBezTo>
                <a:cubicBezTo>
                  <a:pt x="1229866" y="1067488"/>
                  <a:pt x="1278064" y="1062312"/>
                  <a:pt x="1338624" y="1046375"/>
                </a:cubicBezTo>
                <a:cubicBezTo>
                  <a:pt x="1367453" y="1038789"/>
                  <a:pt x="1394802" y="1026284"/>
                  <a:pt x="1423465" y="1018095"/>
                </a:cubicBezTo>
                <a:cubicBezTo>
                  <a:pt x="1482826" y="1001135"/>
                  <a:pt x="1544007" y="990484"/>
                  <a:pt x="1602575" y="970961"/>
                </a:cubicBezTo>
                <a:cubicBezTo>
                  <a:pt x="1621429" y="964676"/>
                  <a:pt x="1639704" y="956271"/>
                  <a:pt x="1659136" y="952107"/>
                </a:cubicBezTo>
                <a:cubicBezTo>
                  <a:pt x="1683907" y="946799"/>
                  <a:pt x="1709412" y="945823"/>
                  <a:pt x="1734550" y="942681"/>
                </a:cubicBezTo>
                <a:cubicBezTo>
                  <a:pt x="1819391" y="945823"/>
                  <a:pt x="1904380" y="946198"/>
                  <a:pt x="1989074" y="952107"/>
                </a:cubicBezTo>
                <a:cubicBezTo>
                  <a:pt x="2039619" y="955633"/>
                  <a:pt x="2089545" y="965366"/>
                  <a:pt x="2139903" y="970961"/>
                </a:cubicBezTo>
                <a:lnTo>
                  <a:pt x="2224744" y="980388"/>
                </a:lnTo>
                <a:cubicBezTo>
                  <a:pt x="2246740" y="986672"/>
                  <a:pt x="2268108" y="995848"/>
                  <a:pt x="2290731" y="999241"/>
                </a:cubicBezTo>
                <a:cubicBezTo>
                  <a:pt x="2331248" y="1005318"/>
                  <a:pt x="2372560" y="1004144"/>
                  <a:pt x="2413280" y="1008668"/>
                </a:cubicBezTo>
                <a:cubicBezTo>
                  <a:pt x="2429204" y="1010437"/>
                  <a:pt x="2444703" y="1014953"/>
                  <a:pt x="2460414" y="1018095"/>
                </a:cubicBezTo>
                <a:cubicBezTo>
                  <a:pt x="2715442" y="996842"/>
                  <a:pt x="2405153" y="1018095"/>
                  <a:pt x="2818632" y="1018095"/>
                </a:cubicBezTo>
                <a:cubicBezTo>
                  <a:pt x="2909812" y="1018095"/>
                  <a:pt x="3000884" y="1011810"/>
                  <a:pt x="3092010" y="1008668"/>
                </a:cubicBezTo>
                <a:cubicBezTo>
                  <a:pt x="3167424" y="1002384"/>
                  <a:pt x="3242629" y="992616"/>
                  <a:pt x="3318253" y="989815"/>
                </a:cubicBezTo>
                <a:cubicBezTo>
                  <a:pt x="3328183" y="989447"/>
                  <a:pt x="3336894" y="996831"/>
                  <a:pt x="3346534" y="999241"/>
                </a:cubicBezTo>
                <a:cubicBezTo>
                  <a:pt x="3374639" y="1006267"/>
                  <a:pt x="3403095" y="1011810"/>
                  <a:pt x="3431375" y="1018095"/>
                </a:cubicBezTo>
                <a:cubicBezTo>
                  <a:pt x="3506789" y="1014953"/>
                  <a:pt x="3582655" y="1017487"/>
                  <a:pt x="3657618" y="1008668"/>
                </a:cubicBezTo>
                <a:cubicBezTo>
                  <a:pt x="3759107" y="996728"/>
                  <a:pt x="3729524" y="985200"/>
                  <a:pt x="3799020" y="952107"/>
                </a:cubicBezTo>
                <a:cubicBezTo>
                  <a:pt x="3848567" y="928513"/>
                  <a:pt x="3903313" y="915205"/>
                  <a:pt x="3949849" y="886120"/>
                </a:cubicBezTo>
                <a:cubicBezTo>
                  <a:pt x="4000125" y="854697"/>
                  <a:pt x="4052433" y="826313"/>
                  <a:pt x="4100678" y="791852"/>
                </a:cubicBezTo>
                <a:cubicBezTo>
                  <a:pt x="4122674" y="776141"/>
                  <a:pt x="4143860" y="759230"/>
                  <a:pt x="4166665" y="744718"/>
                </a:cubicBezTo>
                <a:cubicBezTo>
                  <a:pt x="4201284" y="722688"/>
                  <a:pt x="4203341" y="732135"/>
                  <a:pt x="4232653" y="707010"/>
                </a:cubicBezTo>
                <a:cubicBezTo>
                  <a:pt x="4246149" y="695442"/>
                  <a:pt x="4257791" y="681872"/>
                  <a:pt x="4270360" y="669303"/>
                </a:cubicBezTo>
                <a:cubicBezTo>
                  <a:pt x="4273502" y="659876"/>
                  <a:pt x="4277377" y="650663"/>
                  <a:pt x="4279787" y="641023"/>
                </a:cubicBezTo>
                <a:cubicBezTo>
                  <a:pt x="4288793" y="604999"/>
                  <a:pt x="4305471" y="493753"/>
                  <a:pt x="4308068" y="480767"/>
                </a:cubicBezTo>
                <a:cubicBezTo>
                  <a:pt x="4313150" y="455359"/>
                  <a:pt x="4321492" y="430689"/>
                  <a:pt x="4326921" y="405353"/>
                </a:cubicBezTo>
                <a:cubicBezTo>
                  <a:pt x="4330918" y="386699"/>
                  <a:pt x="4339359" y="322510"/>
                  <a:pt x="4345775" y="301658"/>
                </a:cubicBezTo>
                <a:cubicBezTo>
                  <a:pt x="4353670" y="275998"/>
                  <a:pt x="4362804" y="250620"/>
                  <a:pt x="4374055" y="226243"/>
                </a:cubicBezTo>
                <a:cubicBezTo>
                  <a:pt x="4381733" y="209607"/>
                  <a:pt x="4390163" y="192803"/>
                  <a:pt x="4402336" y="179109"/>
                </a:cubicBezTo>
                <a:cubicBezTo>
                  <a:pt x="4422275" y="156677"/>
                  <a:pt x="4506580" y="102276"/>
                  <a:pt x="4524884" y="94268"/>
                </a:cubicBezTo>
                <a:cubicBezTo>
                  <a:pt x="4574954" y="72363"/>
                  <a:pt x="4653542" y="70575"/>
                  <a:pt x="4703993" y="65988"/>
                </a:cubicBezTo>
                <a:cubicBezTo>
                  <a:pt x="4744843" y="56561"/>
                  <a:pt x="4785295" y="45206"/>
                  <a:pt x="4826542" y="37707"/>
                </a:cubicBezTo>
                <a:cubicBezTo>
                  <a:pt x="4854537" y="32617"/>
                  <a:pt x="4883778" y="35182"/>
                  <a:pt x="4911383" y="28281"/>
                </a:cubicBezTo>
                <a:cubicBezTo>
                  <a:pt x="4934599" y="22477"/>
                  <a:pt x="4955375" y="9427"/>
                  <a:pt x="4977371" y="0"/>
                </a:cubicBezTo>
                <a:lnTo>
                  <a:pt x="5128199" y="18854"/>
                </a:lnTo>
                <a:cubicBezTo>
                  <a:pt x="5150232" y="21728"/>
                  <a:pt x="5172348" y="24186"/>
                  <a:pt x="5194187" y="28281"/>
                </a:cubicBezTo>
                <a:cubicBezTo>
                  <a:pt x="5222661" y="33620"/>
                  <a:pt x="5250748" y="40850"/>
                  <a:pt x="5279028" y="47134"/>
                </a:cubicBezTo>
                <a:cubicBezTo>
                  <a:pt x="5310451" y="62845"/>
                  <a:pt x="5343504" y="75648"/>
                  <a:pt x="5373296" y="94268"/>
                </a:cubicBezTo>
                <a:cubicBezTo>
                  <a:pt x="5394108" y="107275"/>
                  <a:pt x="5410009" y="126967"/>
                  <a:pt x="5429857" y="141402"/>
                </a:cubicBezTo>
                <a:cubicBezTo>
                  <a:pt x="5444675" y="152179"/>
                  <a:pt x="5461280" y="160256"/>
                  <a:pt x="5476991" y="169683"/>
                </a:cubicBezTo>
                <a:cubicBezTo>
                  <a:pt x="5571233" y="290850"/>
                  <a:pt x="5564251" y="273620"/>
                  <a:pt x="5656101" y="452487"/>
                </a:cubicBezTo>
                <a:cubicBezTo>
                  <a:pt x="5681169" y="501304"/>
                  <a:pt x="5693854" y="556259"/>
                  <a:pt x="5722088" y="603316"/>
                </a:cubicBezTo>
                <a:cubicBezTo>
                  <a:pt x="5769636" y="682563"/>
                  <a:pt x="5841014" y="746899"/>
                  <a:pt x="5882344" y="829559"/>
                </a:cubicBezTo>
                <a:cubicBezTo>
                  <a:pt x="5904340" y="873551"/>
                  <a:pt x="5929525" y="916087"/>
                  <a:pt x="5948331" y="961534"/>
                </a:cubicBezTo>
                <a:cubicBezTo>
                  <a:pt x="5967328" y="1007443"/>
                  <a:pt x="5978395" y="1056277"/>
                  <a:pt x="5995465" y="1102936"/>
                </a:cubicBezTo>
                <a:cubicBezTo>
                  <a:pt x="6025540" y="1185141"/>
                  <a:pt x="6058311" y="1266334"/>
                  <a:pt x="6089734" y="1348033"/>
                </a:cubicBezTo>
                <a:cubicBezTo>
                  <a:pt x="6098280" y="1501880"/>
                  <a:pt x="6110621" y="1812164"/>
                  <a:pt x="6155721" y="1913641"/>
                </a:cubicBezTo>
                <a:lnTo>
                  <a:pt x="6193428" y="1998483"/>
                </a:lnTo>
                <a:cubicBezTo>
                  <a:pt x="6205997" y="2064470"/>
                  <a:pt x="6218649" y="2130442"/>
                  <a:pt x="6231136" y="2196445"/>
                </a:cubicBezTo>
                <a:cubicBezTo>
                  <a:pt x="6240645" y="2246706"/>
                  <a:pt x="6243240" y="2298746"/>
                  <a:pt x="6259416" y="2347274"/>
                </a:cubicBezTo>
                <a:cubicBezTo>
                  <a:pt x="6271985" y="2384981"/>
                  <a:pt x="6286665" y="2422050"/>
                  <a:pt x="6297123" y="2460396"/>
                </a:cubicBezTo>
                <a:cubicBezTo>
                  <a:pt x="6313616" y="2520869"/>
                  <a:pt x="6317797" y="2569223"/>
                  <a:pt x="6325404" y="2630078"/>
                </a:cubicBezTo>
                <a:cubicBezTo>
                  <a:pt x="6315977" y="2696066"/>
                  <a:pt x="6301217" y="2761509"/>
                  <a:pt x="6297123" y="2828041"/>
                </a:cubicBezTo>
                <a:cubicBezTo>
                  <a:pt x="6288628" y="2966076"/>
                  <a:pt x="6298948" y="3104984"/>
                  <a:pt x="6287696" y="3242821"/>
                </a:cubicBezTo>
                <a:cubicBezTo>
                  <a:pt x="6286205" y="3261083"/>
                  <a:pt x="6267260" y="3273396"/>
                  <a:pt x="6259416" y="3289955"/>
                </a:cubicBezTo>
                <a:cubicBezTo>
                  <a:pt x="6238927" y="3333209"/>
                  <a:pt x="6230456" y="3382829"/>
                  <a:pt x="6202855" y="3421930"/>
                </a:cubicBezTo>
                <a:cubicBezTo>
                  <a:pt x="6095131" y="3574539"/>
                  <a:pt x="6063841" y="3606193"/>
                  <a:pt x="5920051" y="3667027"/>
                </a:cubicBezTo>
                <a:cubicBezTo>
                  <a:pt x="5877030" y="3685228"/>
                  <a:pt x="5833276" y="3702370"/>
                  <a:pt x="5788076" y="3714161"/>
                </a:cubicBezTo>
                <a:cubicBezTo>
                  <a:pt x="5760543" y="3721344"/>
                  <a:pt x="5731515" y="3720446"/>
                  <a:pt x="5703235" y="3723588"/>
                </a:cubicBezTo>
                <a:cubicBezTo>
                  <a:pt x="5618394" y="3717303"/>
                  <a:pt x="5531669" y="3723588"/>
                  <a:pt x="5448711" y="3704734"/>
                </a:cubicBezTo>
                <a:cubicBezTo>
                  <a:pt x="5368174" y="3686430"/>
                  <a:pt x="5250494" y="3609526"/>
                  <a:pt x="5184760" y="3553905"/>
                </a:cubicBezTo>
                <a:cubicBezTo>
                  <a:pt x="5135542" y="3512259"/>
                  <a:pt x="5093258" y="3462757"/>
                  <a:pt x="5043358" y="3421930"/>
                </a:cubicBezTo>
                <a:cubicBezTo>
                  <a:pt x="4989359" y="3377749"/>
                  <a:pt x="4932252" y="3337284"/>
                  <a:pt x="4873676" y="3299382"/>
                </a:cubicBezTo>
                <a:cubicBezTo>
                  <a:pt x="4756889" y="3223814"/>
                  <a:pt x="4707612" y="3222691"/>
                  <a:pt x="4609725" y="3129699"/>
                </a:cubicBezTo>
                <a:cubicBezTo>
                  <a:pt x="4580551" y="3101983"/>
                  <a:pt x="4555492" y="3069646"/>
                  <a:pt x="4534311" y="3035431"/>
                </a:cubicBezTo>
                <a:cubicBezTo>
                  <a:pt x="4499952" y="2979928"/>
                  <a:pt x="4479469" y="2908611"/>
                  <a:pt x="4458896" y="2846895"/>
                </a:cubicBezTo>
                <a:cubicBezTo>
                  <a:pt x="4456382" y="2805409"/>
                  <a:pt x="4464681" y="2571303"/>
                  <a:pt x="4421189" y="2469823"/>
                </a:cubicBezTo>
                <a:cubicBezTo>
                  <a:pt x="4399562" y="2419360"/>
                  <a:pt x="4318025" y="2309618"/>
                  <a:pt x="4298641" y="2281287"/>
                </a:cubicBezTo>
                <a:cubicBezTo>
                  <a:pt x="4285846" y="2262586"/>
                  <a:pt x="4275440" y="2242133"/>
                  <a:pt x="4260934" y="2224726"/>
                </a:cubicBezTo>
                <a:cubicBezTo>
                  <a:pt x="4245222" y="2205872"/>
                  <a:pt x="4227070" y="2188809"/>
                  <a:pt x="4213799" y="2168165"/>
                </a:cubicBezTo>
                <a:cubicBezTo>
                  <a:pt x="4198601" y="2144524"/>
                  <a:pt x="4189318" y="2117550"/>
                  <a:pt x="4176092" y="2092751"/>
                </a:cubicBezTo>
                <a:cubicBezTo>
                  <a:pt x="4164170" y="2070398"/>
                  <a:pt x="4150954" y="2048759"/>
                  <a:pt x="4138385" y="2026763"/>
                </a:cubicBezTo>
                <a:cubicBezTo>
                  <a:pt x="4106921" y="1900911"/>
                  <a:pt x="4138708" y="1999131"/>
                  <a:pt x="4081824" y="1885361"/>
                </a:cubicBezTo>
                <a:cubicBezTo>
                  <a:pt x="4070951" y="1863615"/>
                  <a:pt x="4055668" y="1806827"/>
                  <a:pt x="4034690" y="1791093"/>
                </a:cubicBezTo>
                <a:cubicBezTo>
                  <a:pt x="4021872" y="1781480"/>
                  <a:pt x="4003197" y="1785142"/>
                  <a:pt x="3987556" y="1781666"/>
                </a:cubicBezTo>
                <a:cubicBezTo>
                  <a:pt x="3974909" y="1778855"/>
                  <a:pt x="3961878" y="1777051"/>
                  <a:pt x="3949849" y="1772239"/>
                </a:cubicBezTo>
                <a:cubicBezTo>
                  <a:pt x="3851775" y="1733010"/>
                  <a:pt x="3755192" y="1690148"/>
                  <a:pt x="3657618" y="1649691"/>
                </a:cubicBezTo>
                <a:cubicBezTo>
                  <a:pt x="3626356" y="1636729"/>
                  <a:pt x="3591509" y="1630757"/>
                  <a:pt x="3563350" y="1611984"/>
                </a:cubicBezTo>
                <a:cubicBezTo>
                  <a:pt x="3544496" y="1599415"/>
                  <a:pt x="3525114" y="1587604"/>
                  <a:pt x="3506789" y="1574276"/>
                </a:cubicBezTo>
                <a:cubicBezTo>
                  <a:pt x="3490517" y="1562442"/>
                  <a:pt x="3476908" y="1546921"/>
                  <a:pt x="3459655" y="1536569"/>
                </a:cubicBezTo>
                <a:cubicBezTo>
                  <a:pt x="3445145" y="1527863"/>
                  <a:pt x="3427656" y="1525284"/>
                  <a:pt x="3412521" y="1517716"/>
                </a:cubicBezTo>
                <a:cubicBezTo>
                  <a:pt x="3389862" y="1506386"/>
                  <a:pt x="3370423" y="1488440"/>
                  <a:pt x="3346534" y="1480008"/>
                </a:cubicBezTo>
                <a:cubicBezTo>
                  <a:pt x="3316316" y="1469343"/>
                  <a:pt x="3283823" y="1466724"/>
                  <a:pt x="3252265" y="1461155"/>
                </a:cubicBezTo>
                <a:cubicBezTo>
                  <a:pt x="3164126" y="1445601"/>
                  <a:pt x="3121964" y="1448155"/>
                  <a:pt x="3016595" y="1442301"/>
                </a:cubicBezTo>
                <a:cubicBezTo>
                  <a:pt x="2997742" y="1436017"/>
                  <a:pt x="2979315" y="1428268"/>
                  <a:pt x="2960035" y="1423448"/>
                </a:cubicBezTo>
                <a:cubicBezTo>
                  <a:pt x="2941492" y="1418812"/>
                  <a:pt x="2921607" y="1420065"/>
                  <a:pt x="2903474" y="1414021"/>
                </a:cubicBezTo>
                <a:cubicBezTo>
                  <a:pt x="2807589" y="1382059"/>
                  <a:pt x="2951164" y="1404686"/>
                  <a:pt x="2837486" y="1385740"/>
                </a:cubicBezTo>
                <a:cubicBezTo>
                  <a:pt x="2512891" y="1331641"/>
                  <a:pt x="2756260" y="1374137"/>
                  <a:pt x="2573536" y="1348033"/>
                </a:cubicBezTo>
                <a:cubicBezTo>
                  <a:pt x="2425462" y="1326879"/>
                  <a:pt x="2630422" y="1351210"/>
                  <a:pt x="2432134" y="1329180"/>
                </a:cubicBezTo>
                <a:cubicBezTo>
                  <a:pt x="2416422" y="1319753"/>
                  <a:pt x="2401387" y="1309093"/>
                  <a:pt x="2384999" y="1300899"/>
                </a:cubicBezTo>
                <a:cubicBezTo>
                  <a:pt x="2251505" y="1234151"/>
                  <a:pt x="2495549" y="1370695"/>
                  <a:pt x="2319012" y="1272619"/>
                </a:cubicBezTo>
                <a:cubicBezTo>
                  <a:pt x="2302995" y="1263721"/>
                  <a:pt x="2289496" y="1249372"/>
                  <a:pt x="2271878" y="1244338"/>
                </a:cubicBezTo>
                <a:cubicBezTo>
                  <a:pt x="2244518" y="1236521"/>
                  <a:pt x="2215408" y="1237093"/>
                  <a:pt x="2187037" y="1234911"/>
                </a:cubicBezTo>
                <a:cubicBezTo>
                  <a:pt x="1898497" y="1212716"/>
                  <a:pt x="2133075" y="1237296"/>
                  <a:pt x="1941940" y="1216058"/>
                </a:cubicBezTo>
                <a:cubicBezTo>
                  <a:pt x="1904233" y="1219200"/>
                  <a:pt x="1866193" y="1219584"/>
                  <a:pt x="1828818" y="1225485"/>
                </a:cubicBezTo>
                <a:cubicBezTo>
                  <a:pt x="1806222" y="1229053"/>
                  <a:pt x="1785023" y="1238790"/>
                  <a:pt x="1762830" y="1244338"/>
                </a:cubicBezTo>
                <a:cubicBezTo>
                  <a:pt x="1734725" y="1251364"/>
                  <a:pt x="1705902" y="1255438"/>
                  <a:pt x="1677989" y="1263192"/>
                </a:cubicBezTo>
                <a:cubicBezTo>
                  <a:pt x="1649266" y="1271170"/>
                  <a:pt x="1622836" y="1288773"/>
                  <a:pt x="1593148" y="1291472"/>
                </a:cubicBezTo>
                <a:lnTo>
                  <a:pt x="1489453" y="1300899"/>
                </a:lnTo>
                <a:cubicBezTo>
                  <a:pt x="1445461" y="1313468"/>
                  <a:pt x="1397202" y="1315906"/>
                  <a:pt x="1357478" y="1338606"/>
                </a:cubicBezTo>
                <a:cubicBezTo>
                  <a:pt x="1263667" y="1392213"/>
                  <a:pt x="1316332" y="1371346"/>
                  <a:pt x="1197222" y="1395167"/>
                </a:cubicBezTo>
                <a:cubicBezTo>
                  <a:pt x="1168942" y="1414021"/>
                  <a:pt x="1138492" y="1429969"/>
                  <a:pt x="1112381" y="1451728"/>
                </a:cubicBezTo>
                <a:cubicBezTo>
                  <a:pt x="1017561" y="1530745"/>
                  <a:pt x="1095492" y="1469205"/>
                  <a:pt x="999259" y="1536569"/>
                </a:cubicBezTo>
                <a:cubicBezTo>
                  <a:pt x="938070" y="1579401"/>
                  <a:pt x="986552" y="1552350"/>
                  <a:pt x="923845" y="1583703"/>
                </a:cubicBezTo>
                <a:cubicBezTo>
                  <a:pt x="885286" y="1622262"/>
                  <a:pt x="888903" y="1624741"/>
                  <a:pt x="839004" y="1649691"/>
                </a:cubicBezTo>
                <a:cubicBezTo>
                  <a:pt x="817600" y="1660393"/>
                  <a:pt x="793794" y="1666098"/>
                  <a:pt x="773016" y="1677971"/>
                </a:cubicBezTo>
                <a:cubicBezTo>
                  <a:pt x="749547" y="1691382"/>
                  <a:pt x="731205" y="1713016"/>
                  <a:pt x="707028" y="1725105"/>
                </a:cubicBezTo>
                <a:cubicBezTo>
                  <a:pt x="692697" y="1732270"/>
                  <a:pt x="675352" y="1730316"/>
                  <a:pt x="659894" y="1734532"/>
                </a:cubicBezTo>
                <a:cubicBezTo>
                  <a:pt x="589295" y="1753787"/>
                  <a:pt x="621609" y="1747358"/>
                  <a:pt x="565626" y="1772239"/>
                </a:cubicBezTo>
                <a:cubicBezTo>
                  <a:pt x="496216" y="1803087"/>
                  <a:pt x="505325" y="1793288"/>
                  <a:pt x="405371" y="1809947"/>
                </a:cubicBezTo>
                <a:lnTo>
                  <a:pt x="348810" y="1819373"/>
                </a:lnTo>
                <a:cubicBezTo>
                  <a:pt x="193985" y="1815189"/>
                  <a:pt x="-73300" y="1919297"/>
                  <a:pt x="18872" y="1753386"/>
                </a:cubicBezTo>
                <a:cubicBezTo>
                  <a:pt x="25346" y="1741732"/>
                  <a:pt x="37725" y="1734532"/>
                  <a:pt x="47152" y="1725105"/>
                </a:cubicBezTo>
                <a:cubicBezTo>
                  <a:pt x="50294" y="1712536"/>
                  <a:pt x="52030" y="1699529"/>
                  <a:pt x="56579" y="1687398"/>
                </a:cubicBezTo>
                <a:cubicBezTo>
                  <a:pt x="61513" y="1674240"/>
                  <a:pt x="70988" y="1663022"/>
                  <a:pt x="75432" y="1649691"/>
                </a:cubicBezTo>
                <a:cubicBezTo>
                  <a:pt x="80499" y="1634491"/>
                  <a:pt x="78352" y="1617198"/>
                  <a:pt x="84859" y="1602557"/>
                </a:cubicBezTo>
                <a:cubicBezTo>
                  <a:pt x="116911" y="1530442"/>
                  <a:pt x="42439" y="1591559"/>
                  <a:pt x="66006" y="1555423"/>
                </a:cubicBezTo>
                <a:close/>
              </a:path>
            </a:pathLst>
          </a:custGeom>
          <a:solidFill>
            <a:schemeClr val="accent2">
              <a:alpha val="22000"/>
            </a:schemeClr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5405D36-D9B5-493F-9165-0CB2945E9230}"/>
              </a:ext>
            </a:extLst>
          </p:cNvPr>
          <p:cNvSpPr txBox="1"/>
          <p:nvPr/>
        </p:nvSpPr>
        <p:spPr>
          <a:xfrm>
            <a:off x="1347565" y="36448"/>
            <a:ext cx="1653081" cy="707886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+mn-lt"/>
              </a:rPr>
              <a:t>Infrastructure</a:t>
            </a:r>
          </a:p>
          <a:p>
            <a:pPr algn="ctr"/>
            <a:r>
              <a:rPr lang="fr-FR" b="1" i="1" dirty="0">
                <a:solidFill>
                  <a:srgbClr val="FF0000"/>
                </a:solidFill>
                <a:latin typeface="+mn-lt"/>
              </a:rPr>
              <a:t>CPER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46510B0-0C32-47F4-9C7E-DF5BD6B9A16E}"/>
              </a:ext>
            </a:extLst>
          </p:cNvPr>
          <p:cNvSpPr txBox="1"/>
          <p:nvPr/>
        </p:nvSpPr>
        <p:spPr>
          <a:xfrm rot="20233798">
            <a:off x="4905417" y="3446838"/>
            <a:ext cx="208666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Cryomodule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fr-FR" b="1" i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iSAS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/CNRS/</a:t>
            </a:r>
            <a:r>
              <a:rPr lang="fr-FR" b="1" i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IJCLab</a:t>
            </a:r>
            <a:endParaRPr lang="fr-FR" b="1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F5CFC06-EB94-4360-B30B-26925775EAC0}"/>
              </a:ext>
            </a:extLst>
          </p:cNvPr>
          <p:cNvSpPr txBox="1"/>
          <p:nvPr/>
        </p:nvSpPr>
        <p:spPr>
          <a:xfrm rot="2362419">
            <a:off x="7631531" y="4084232"/>
            <a:ext cx="2514406" cy="707886"/>
          </a:xfrm>
          <a:prstGeom prst="rect">
            <a:avLst/>
          </a:prstGeom>
          <a:solidFill>
            <a:schemeClr val="accent4">
              <a:lumMod val="40000"/>
              <a:lumOff val="60000"/>
              <a:alpha val="3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Full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Injector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ERL4ALL/CNRS/</a:t>
            </a:r>
            <a:r>
              <a:rPr lang="fr-FR" b="1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IJCLab</a:t>
            </a:r>
            <a:endParaRPr lang="fr-FR" b="1" i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E4CCDA2-C9DB-40CF-B5AA-8111A378A3D6}"/>
              </a:ext>
            </a:extLst>
          </p:cNvPr>
          <p:cNvSpPr txBox="1"/>
          <p:nvPr/>
        </p:nvSpPr>
        <p:spPr>
          <a:xfrm>
            <a:off x="50777" y="2751592"/>
            <a:ext cx="1097031" cy="707886"/>
          </a:xfrm>
          <a:prstGeom prst="rect">
            <a:avLst/>
          </a:prstGeom>
          <a:solidFill>
            <a:schemeClr val="bg2">
              <a:lumMod val="75000"/>
              <a:alpha val="26000"/>
            </a:schemeClr>
          </a:solidFill>
          <a:ln w="3810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Magnets</a:t>
            </a:r>
          </a:p>
          <a:p>
            <a:pPr algn="ctr"/>
            <a:r>
              <a:rPr lang="fr-FR" i="1" dirty="0">
                <a:latin typeface="+mn-lt"/>
              </a:rPr>
              <a:t>Missing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0BB02D3-0A04-484D-9100-30026B3B383B}"/>
              </a:ext>
            </a:extLst>
          </p:cNvPr>
          <p:cNvSpPr/>
          <p:nvPr/>
        </p:nvSpPr>
        <p:spPr>
          <a:xfrm>
            <a:off x="578493" y="675084"/>
            <a:ext cx="3122471" cy="2248219"/>
          </a:xfrm>
          <a:prstGeom prst="ellipse">
            <a:avLst/>
          </a:prstGeom>
          <a:solidFill>
            <a:srgbClr val="FF0000">
              <a:alpha val="13000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86ABD9C-1BAE-42DA-85E3-C318DD4A5692}"/>
              </a:ext>
            </a:extLst>
          </p:cNvPr>
          <p:cNvSpPr/>
          <p:nvPr/>
        </p:nvSpPr>
        <p:spPr>
          <a:xfrm>
            <a:off x="1918315" y="1543625"/>
            <a:ext cx="695053" cy="622023"/>
          </a:xfrm>
          <a:prstGeom prst="ellipse">
            <a:avLst/>
          </a:prstGeom>
          <a:solidFill>
            <a:srgbClr val="FF99FF">
              <a:alpha val="48000"/>
            </a:srgbClr>
          </a:solidFill>
          <a:ln w="28575">
            <a:solidFill>
              <a:srgbClr val="FF99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4D915A9-CBF1-4694-86B8-F0419A47AFD9}"/>
              </a:ext>
            </a:extLst>
          </p:cNvPr>
          <p:cNvCxnSpPr>
            <a:cxnSpLocks/>
          </p:cNvCxnSpPr>
          <p:nvPr/>
        </p:nvCxnSpPr>
        <p:spPr>
          <a:xfrm flipH="1">
            <a:off x="2448402" y="1123461"/>
            <a:ext cx="1872208" cy="720080"/>
          </a:xfrm>
          <a:prstGeom prst="straightConnector1">
            <a:avLst/>
          </a:prstGeom>
          <a:ln w="57150">
            <a:solidFill>
              <a:srgbClr val="FF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23A78FC4-6507-434C-9EC8-0D1C9440DB88}"/>
              </a:ext>
            </a:extLst>
          </p:cNvPr>
          <p:cNvSpPr txBox="1"/>
          <p:nvPr/>
        </p:nvSpPr>
        <p:spPr>
          <a:xfrm>
            <a:off x="4597450" y="747229"/>
            <a:ext cx="1853392" cy="707886"/>
          </a:xfrm>
          <a:prstGeom prst="rect">
            <a:avLst/>
          </a:prstGeom>
          <a:solidFill>
            <a:srgbClr val="FF99FF">
              <a:alpha val="1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rgbClr val="FF99FF"/>
                </a:solidFill>
                <a:latin typeface="+mn-lt"/>
              </a:rPr>
              <a:t>Cryoplant</a:t>
            </a:r>
            <a:r>
              <a:rPr lang="fr-FR" b="1" dirty="0">
                <a:solidFill>
                  <a:srgbClr val="FF99FF"/>
                </a:solidFill>
                <a:latin typeface="+mn-lt"/>
              </a:rPr>
              <a:t> </a:t>
            </a:r>
          </a:p>
          <a:p>
            <a:pPr algn="ctr"/>
            <a:r>
              <a:rPr lang="fr-FR" b="1" i="1" dirty="0" err="1">
                <a:solidFill>
                  <a:srgbClr val="FF99FF"/>
                </a:solidFill>
                <a:latin typeface="+mn-lt"/>
              </a:rPr>
              <a:t>In-kind</a:t>
            </a:r>
            <a:r>
              <a:rPr lang="fr-FR" b="1" i="1" dirty="0" err="1">
                <a:latin typeface="+mn-lt"/>
              </a:rPr>
              <a:t>+missing</a:t>
            </a:r>
            <a:endParaRPr lang="fr-FR" b="1" i="1" dirty="0">
              <a:latin typeface="+mn-lt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FD02727-78C6-4285-BF5A-25C907F447A0}"/>
              </a:ext>
            </a:extLst>
          </p:cNvPr>
          <p:cNvSpPr txBox="1"/>
          <p:nvPr/>
        </p:nvSpPr>
        <p:spPr>
          <a:xfrm>
            <a:off x="6452241" y="4200539"/>
            <a:ext cx="1312602" cy="707886"/>
          </a:xfrm>
          <a:prstGeom prst="rect">
            <a:avLst/>
          </a:prstGeom>
          <a:solidFill>
            <a:schemeClr val="bg2">
              <a:lumMod val="75000"/>
              <a:alpha val="26000"/>
            </a:schemeClr>
          </a:solidFill>
          <a:ln w="3810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RF Sources</a:t>
            </a:r>
          </a:p>
          <a:p>
            <a:pPr algn="ctr"/>
            <a:r>
              <a:rPr lang="fr-FR" i="1" dirty="0">
                <a:latin typeface="+mn-lt"/>
              </a:rPr>
              <a:t>Missing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45EE6FD-351F-4B90-8A3C-09BBC8FD0767}"/>
              </a:ext>
            </a:extLst>
          </p:cNvPr>
          <p:cNvCxnSpPr>
            <a:cxnSpLocks/>
          </p:cNvCxnSpPr>
          <p:nvPr/>
        </p:nvCxnSpPr>
        <p:spPr>
          <a:xfrm flipH="1" flipV="1">
            <a:off x="5906545" y="3135353"/>
            <a:ext cx="1030413" cy="1007469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553E7EE-6C18-403F-ACEC-62F5D35A4343}"/>
              </a:ext>
            </a:extLst>
          </p:cNvPr>
          <p:cNvCxnSpPr>
            <a:cxnSpLocks/>
          </p:cNvCxnSpPr>
          <p:nvPr/>
        </p:nvCxnSpPr>
        <p:spPr>
          <a:xfrm flipV="1">
            <a:off x="7089359" y="2654154"/>
            <a:ext cx="1076596" cy="1641069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38A6101D-A603-4594-8E82-14DF3D16CD7A}"/>
              </a:ext>
            </a:extLst>
          </p:cNvPr>
          <p:cNvCxnSpPr>
            <a:cxnSpLocks/>
          </p:cNvCxnSpPr>
          <p:nvPr/>
        </p:nvCxnSpPr>
        <p:spPr>
          <a:xfrm>
            <a:off x="1213257" y="3535987"/>
            <a:ext cx="456078" cy="422341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340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F5F1395-88AF-4C81-A6A6-0D310FCBA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94A91F9-1B1E-434F-8795-A68AC651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AC3679-AD51-45A7-B9A2-063A9DB71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B92B4A-6A25-4AC7-90BD-BDE581A595C7}"/>
              </a:ext>
            </a:extLst>
          </p:cNvPr>
          <p:cNvSpPr txBox="1"/>
          <p:nvPr/>
        </p:nvSpPr>
        <p:spPr>
          <a:xfrm>
            <a:off x="2650083" y="2299682"/>
            <a:ext cx="5653339" cy="1200329"/>
          </a:xfrm>
          <a:prstGeom prst="rect">
            <a:avLst/>
          </a:prstGeom>
          <a:solidFill>
            <a:srgbClr val="FFFF00">
              <a:alpha val="85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+mn-lt"/>
              </a:rPr>
              <a:t>PERLE</a:t>
            </a:r>
          </a:p>
          <a:p>
            <a:pPr algn="ctr"/>
            <a:r>
              <a:rPr lang="fr-FR" sz="3600" b="1" dirty="0">
                <a:solidFill>
                  <a:srgbClr val="FF0000"/>
                </a:solidFill>
                <a:latin typeface="+mn-lt"/>
              </a:rPr>
              <a:t>RH Situation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0060E8-9170-4A6E-B479-1DC167B4E5D8}"/>
              </a:ext>
            </a:extLst>
          </p:cNvPr>
          <p:cNvSpPr txBox="1"/>
          <p:nvPr/>
        </p:nvSpPr>
        <p:spPr>
          <a:xfrm>
            <a:off x="4954339" y="3709754"/>
            <a:ext cx="76655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i="1" dirty="0">
                <a:latin typeface="+mn-lt"/>
              </a:rPr>
              <a:t>4 min</a:t>
            </a:r>
          </a:p>
        </p:txBody>
      </p:sp>
    </p:spTree>
    <p:extLst>
      <p:ext uri="{BB962C8B-B14F-4D97-AF65-F5344CB8AC3E}">
        <p14:creationId xmlns:p14="http://schemas.microsoft.com/office/powerpoint/2010/main" val="4029914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3AF6B-72C9-49D1-BDF0-843B642DD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+mn-lt"/>
              </a:rPr>
              <a:t>Detailed</a:t>
            </a:r>
            <a:r>
              <a:rPr lang="fr-FR" dirty="0">
                <a:latin typeface="+mn-lt"/>
              </a:rPr>
              <a:t> not </a:t>
            </a:r>
            <a:r>
              <a:rPr lang="fr-FR" dirty="0" err="1">
                <a:latin typeface="+mn-lt"/>
              </a:rPr>
              <a:t>shown</a:t>
            </a:r>
            <a:r>
              <a:rPr lang="fr-FR" dirty="0">
                <a:latin typeface="+mn-lt"/>
              </a:rPr>
              <a:t> !  /1  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320F688-46E8-42EC-96F3-6375B4952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E2DA8B-0232-4892-B839-A6326A4C6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0AED4EE-FF5D-4FA8-91AF-3BF3E3B48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35</a:t>
            </a:fld>
            <a:endParaRPr lang="fr-FR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67B8878E-4CD0-4180-BB62-6B8DCA2A6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459663"/>
              </p:ext>
            </p:extLst>
          </p:nvPr>
        </p:nvGraphicFramePr>
        <p:xfrm>
          <a:off x="741362" y="725488"/>
          <a:ext cx="9290050" cy="1363233"/>
        </p:xfrm>
        <a:graphic>
          <a:graphicData uri="http://schemas.openxmlformats.org/drawingml/2006/table">
            <a:tbl>
              <a:tblPr/>
              <a:tblGrid>
                <a:gridCol w="1051822">
                  <a:extLst>
                    <a:ext uri="{9D8B030D-6E8A-4147-A177-3AD203B41FA5}">
                      <a16:colId xmlns:a16="http://schemas.microsoft.com/office/drawing/2014/main" val="930959600"/>
                    </a:ext>
                  </a:extLst>
                </a:gridCol>
                <a:gridCol w="900663">
                  <a:extLst>
                    <a:ext uri="{9D8B030D-6E8A-4147-A177-3AD203B41FA5}">
                      <a16:colId xmlns:a16="http://schemas.microsoft.com/office/drawing/2014/main" val="1790196420"/>
                    </a:ext>
                  </a:extLst>
                </a:gridCol>
                <a:gridCol w="944751">
                  <a:extLst>
                    <a:ext uri="{9D8B030D-6E8A-4147-A177-3AD203B41FA5}">
                      <a16:colId xmlns:a16="http://schemas.microsoft.com/office/drawing/2014/main" val="1130502946"/>
                    </a:ext>
                  </a:extLst>
                </a:gridCol>
                <a:gridCol w="510166">
                  <a:extLst>
                    <a:ext uri="{9D8B030D-6E8A-4147-A177-3AD203B41FA5}">
                      <a16:colId xmlns:a16="http://schemas.microsoft.com/office/drawing/2014/main" val="1454317820"/>
                    </a:ext>
                  </a:extLst>
                </a:gridCol>
                <a:gridCol w="1259668">
                  <a:extLst>
                    <a:ext uri="{9D8B030D-6E8A-4147-A177-3AD203B41FA5}">
                      <a16:colId xmlns:a16="http://schemas.microsoft.com/office/drawing/2014/main" val="2257329624"/>
                    </a:ext>
                  </a:extLst>
                </a:gridCol>
                <a:gridCol w="573149">
                  <a:extLst>
                    <a:ext uri="{9D8B030D-6E8A-4147-A177-3AD203B41FA5}">
                      <a16:colId xmlns:a16="http://schemas.microsoft.com/office/drawing/2014/main" val="1541910341"/>
                    </a:ext>
                  </a:extLst>
                </a:gridCol>
                <a:gridCol w="248784">
                  <a:extLst>
                    <a:ext uri="{9D8B030D-6E8A-4147-A177-3AD203B41FA5}">
                      <a16:colId xmlns:a16="http://schemas.microsoft.com/office/drawing/2014/main" val="1644217921"/>
                    </a:ext>
                  </a:extLst>
                </a:gridCol>
                <a:gridCol w="242486">
                  <a:extLst>
                    <a:ext uri="{9D8B030D-6E8A-4147-A177-3AD203B41FA5}">
                      <a16:colId xmlns:a16="http://schemas.microsoft.com/office/drawing/2014/main" val="738343767"/>
                    </a:ext>
                  </a:extLst>
                </a:gridCol>
                <a:gridCol w="242486">
                  <a:extLst>
                    <a:ext uri="{9D8B030D-6E8A-4147-A177-3AD203B41FA5}">
                      <a16:colId xmlns:a16="http://schemas.microsoft.com/office/drawing/2014/main" val="2310934322"/>
                    </a:ext>
                  </a:extLst>
                </a:gridCol>
                <a:gridCol w="242486">
                  <a:extLst>
                    <a:ext uri="{9D8B030D-6E8A-4147-A177-3AD203B41FA5}">
                      <a16:colId xmlns:a16="http://schemas.microsoft.com/office/drawing/2014/main" val="3331959354"/>
                    </a:ext>
                  </a:extLst>
                </a:gridCol>
                <a:gridCol w="242486">
                  <a:extLst>
                    <a:ext uri="{9D8B030D-6E8A-4147-A177-3AD203B41FA5}">
                      <a16:colId xmlns:a16="http://schemas.microsoft.com/office/drawing/2014/main" val="386601887"/>
                    </a:ext>
                  </a:extLst>
                </a:gridCol>
                <a:gridCol w="242486">
                  <a:extLst>
                    <a:ext uri="{9D8B030D-6E8A-4147-A177-3AD203B41FA5}">
                      <a16:colId xmlns:a16="http://schemas.microsoft.com/office/drawing/2014/main" val="844091471"/>
                    </a:ext>
                  </a:extLst>
                </a:gridCol>
                <a:gridCol w="239337">
                  <a:extLst>
                    <a:ext uri="{9D8B030D-6E8A-4147-A177-3AD203B41FA5}">
                      <a16:colId xmlns:a16="http://schemas.microsoft.com/office/drawing/2014/main" val="121742585"/>
                    </a:ext>
                  </a:extLst>
                </a:gridCol>
                <a:gridCol w="2349280">
                  <a:extLst>
                    <a:ext uri="{9D8B030D-6E8A-4147-A177-3AD203B41FA5}">
                      <a16:colId xmlns:a16="http://schemas.microsoft.com/office/drawing/2014/main" val="303295928"/>
                    </a:ext>
                  </a:extLst>
                </a:gridCol>
              </a:tblGrid>
              <a:tr h="155699">
                <a:tc rowSpan="3"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Work Package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Collaborator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Affiliation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Division-Team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Resource available (Yes/No)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Implication (FTE)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Task in the project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6927"/>
                  </a:ext>
                </a:extLst>
              </a:tr>
              <a:tr h="11071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715076"/>
                  </a:ext>
                </a:extLst>
              </a:tr>
              <a:tr h="11071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Tasks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088808"/>
                  </a:ext>
                </a:extLst>
              </a:tr>
              <a:tr h="89383">
                <a:tc rowSpan="11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WP1: Management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Directorate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Achille Stocchi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Spoksperson (SP)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58307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Walid Kaabi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Pôe Accélérateurs - Direction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Technical Project Leader (TPL)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03144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Denis Reynet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 Engineer/ Associate to TPL in charge of installation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45320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Guillaume Olry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Pôe Accélérateurs - Direction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Associate to TPL in charge of RH &amp; Budget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2595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Sophie Chance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management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55833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Aurore Lermitage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CeQMAP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Quality management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37382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Maud Baylac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External relations &amp; In-Kind Management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70974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Frederic Bouly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Associate to SP in charge of Experimental Programs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04788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Support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Virginie Quipourt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Achat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 manager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9947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Nihale Ismaili Alaoui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CeQMAP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Quality plan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5174227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 Qualité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CeQMAP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Quality</a:t>
                      </a:r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plan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448956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8399CA1-62FD-45A0-8E82-66E847552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65079"/>
              </p:ext>
            </p:extLst>
          </p:nvPr>
        </p:nvGraphicFramePr>
        <p:xfrm>
          <a:off x="777875" y="2265652"/>
          <a:ext cx="9290049" cy="1784777"/>
        </p:xfrm>
        <a:graphic>
          <a:graphicData uri="http://schemas.openxmlformats.org/drawingml/2006/table">
            <a:tbl>
              <a:tblPr/>
              <a:tblGrid>
                <a:gridCol w="1009128">
                  <a:extLst>
                    <a:ext uri="{9D8B030D-6E8A-4147-A177-3AD203B41FA5}">
                      <a16:colId xmlns:a16="http://schemas.microsoft.com/office/drawing/2014/main" val="154003352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29972396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335514289"/>
                    </a:ext>
                  </a:extLst>
                </a:gridCol>
                <a:gridCol w="516775">
                  <a:extLst>
                    <a:ext uri="{9D8B030D-6E8A-4147-A177-3AD203B41FA5}">
                      <a16:colId xmlns:a16="http://schemas.microsoft.com/office/drawing/2014/main" val="339504226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9849171"/>
                    </a:ext>
                  </a:extLst>
                </a:gridCol>
                <a:gridCol w="247601">
                  <a:extLst>
                    <a:ext uri="{9D8B030D-6E8A-4147-A177-3AD203B41FA5}">
                      <a16:colId xmlns:a16="http://schemas.microsoft.com/office/drawing/2014/main" val="352110270"/>
                    </a:ext>
                  </a:extLst>
                </a:gridCol>
                <a:gridCol w="340231">
                  <a:extLst>
                    <a:ext uri="{9D8B030D-6E8A-4147-A177-3AD203B41FA5}">
                      <a16:colId xmlns:a16="http://schemas.microsoft.com/office/drawing/2014/main" val="3412619044"/>
                    </a:ext>
                  </a:extLst>
                </a:gridCol>
                <a:gridCol w="263545">
                  <a:extLst>
                    <a:ext uri="{9D8B030D-6E8A-4147-A177-3AD203B41FA5}">
                      <a16:colId xmlns:a16="http://schemas.microsoft.com/office/drawing/2014/main" val="2604318727"/>
                    </a:ext>
                  </a:extLst>
                </a:gridCol>
                <a:gridCol w="300751">
                  <a:extLst>
                    <a:ext uri="{9D8B030D-6E8A-4147-A177-3AD203B41FA5}">
                      <a16:colId xmlns:a16="http://schemas.microsoft.com/office/drawing/2014/main" val="1261734750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46085736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66762663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924162858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138508260"/>
                    </a:ext>
                  </a:extLst>
                </a:gridCol>
                <a:gridCol w="2435554">
                  <a:extLst>
                    <a:ext uri="{9D8B030D-6E8A-4147-A177-3AD203B41FA5}">
                      <a16:colId xmlns:a16="http://schemas.microsoft.com/office/drawing/2014/main" val="341102527"/>
                    </a:ext>
                  </a:extLst>
                </a:gridCol>
              </a:tblGrid>
              <a:tr h="89383">
                <a:tc rowSpan="20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WP2: Optic design and beam dynamics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Lattice design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Alex Fomin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leader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21751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Luc Perrot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Supervision and consulting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09287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Julien Michaud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help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474313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Bertrand Jaquot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GANIL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80404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Connor Monaghan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IJCLab/Liv Univ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Injector design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72614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 Studies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Julien Michaud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Supervision of phD students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09664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Alex Fomin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Supervision of phD students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17080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internship 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 studies + beam losses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82062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PhD 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 studies + beam losses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18165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Rasha Abukesek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ILE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Misalignments and magnets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47689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Hadil Abulrob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 Najah Univ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Supervison of Rasha work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55541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to end tracking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Julien Michaud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tracking and collective effects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58613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internship 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Longitudinal dynamics + time tracking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161402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PhD 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Longitudinal dynamics + time tracking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86272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Alex Fomin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tracking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59929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Coline Guyot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87807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Commisioning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Frédéric Bouly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Responsible of commissioning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28689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Julien Michaud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73345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Oleksiy Fomin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006376"/>
                  </a:ext>
                </a:extLst>
              </a:tr>
              <a:tr h="86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Autres ?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66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649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D843891-5F1D-4F35-B001-607AA1DF9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5A5DFEA-F97E-48D6-89F2-77660427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6551F92-69DE-4333-8606-9EF4DA5B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36</a:t>
            </a:fld>
            <a:endParaRPr lang="fr-FR" dirty="0"/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303B0E9F-2395-47D4-A7D6-7719C735C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775951"/>
              </p:ext>
            </p:extLst>
          </p:nvPr>
        </p:nvGraphicFramePr>
        <p:xfrm>
          <a:off x="741363" y="725488"/>
          <a:ext cx="9290048" cy="2968666"/>
        </p:xfrm>
        <a:graphic>
          <a:graphicData uri="http://schemas.openxmlformats.org/drawingml/2006/table">
            <a:tbl>
              <a:tblPr/>
              <a:tblGrid>
                <a:gridCol w="805105">
                  <a:extLst>
                    <a:ext uri="{9D8B030D-6E8A-4147-A177-3AD203B41FA5}">
                      <a16:colId xmlns:a16="http://schemas.microsoft.com/office/drawing/2014/main" val="255433967"/>
                    </a:ext>
                  </a:extLst>
                </a:gridCol>
                <a:gridCol w="689402">
                  <a:extLst>
                    <a:ext uri="{9D8B030D-6E8A-4147-A177-3AD203B41FA5}">
                      <a16:colId xmlns:a16="http://schemas.microsoft.com/office/drawing/2014/main" val="3955732415"/>
                    </a:ext>
                  </a:extLst>
                </a:gridCol>
                <a:gridCol w="723149">
                  <a:extLst>
                    <a:ext uri="{9D8B030D-6E8A-4147-A177-3AD203B41FA5}">
                      <a16:colId xmlns:a16="http://schemas.microsoft.com/office/drawing/2014/main" val="1312987333"/>
                    </a:ext>
                  </a:extLst>
                </a:gridCol>
                <a:gridCol w="390500">
                  <a:extLst>
                    <a:ext uri="{9D8B030D-6E8A-4147-A177-3AD203B41FA5}">
                      <a16:colId xmlns:a16="http://schemas.microsoft.com/office/drawing/2014/main" val="705743159"/>
                    </a:ext>
                  </a:extLst>
                </a:gridCol>
                <a:gridCol w="964198">
                  <a:extLst>
                    <a:ext uri="{9D8B030D-6E8A-4147-A177-3AD203B41FA5}">
                      <a16:colId xmlns:a16="http://schemas.microsoft.com/office/drawing/2014/main" val="1364059569"/>
                    </a:ext>
                  </a:extLst>
                </a:gridCol>
                <a:gridCol w="438710">
                  <a:extLst>
                    <a:ext uri="{9D8B030D-6E8A-4147-A177-3AD203B41FA5}">
                      <a16:colId xmlns:a16="http://schemas.microsoft.com/office/drawing/2014/main" val="2780126644"/>
                    </a:ext>
                  </a:extLst>
                </a:gridCol>
                <a:gridCol w="284439">
                  <a:extLst>
                    <a:ext uri="{9D8B030D-6E8A-4147-A177-3AD203B41FA5}">
                      <a16:colId xmlns:a16="http://schemas.microsoft.com/office/drawing/2014/main" val="3941246090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3901238353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471495186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471992197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4235339914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1753713699"/>
                    </a:ext>
                  </a:extLst>
                </a:gridCol>
                <a:gridCol w="499100">
                  <a:extLst>
                    <a:ext uri="{9D8B030D-6E8A-4147-A177-3AD203B41FA5}">
                      <a16:colId xmlns:a16="http://schemas.microsoft.com/office/drawing/2014/main" val="1202632212"/>
                    </a:ext>
                  </a:extLst>
                </a:gridCol>
                <a:gridCol w="3097360">
                  <a:extLst>
                    <a:ext uri="{9D8B030D-6E8A-4147-A177-3AD203B41FA5}">
                      <a16:colId xmlns:a16="http://schemas.microsoft.com/office/drawing/2014/main" val="3199025995"/>
                    </a:ext>
                  </a:extLst>
                </a:gridCol>
              </a:tblGrid>
              <a:tr h="166079">
                <a:tc rowSpan="28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WP3:Diagnostics and Instrumentation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BPMs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Mohammed Ben Abdillah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BPM design specifications and procurements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37491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Fabrice Fournier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BPM qualification and characterization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63038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Christophe Joly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sources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995938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Electronics CAO &amp; cablage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Ingénierie-Service Dephi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BPM electronics design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8593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Mechanics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Routing and fabrication of electronic cards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843872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C&amp;C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Integration, IHM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29029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O. Frossard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Racks Installation / RF cables paths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520627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Berthelot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Racks and Crates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113650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Olivier Pochon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mécanique des adaptation du banc de mesure des BPM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87539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BCMs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Mohammed Ben Abdillah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Faraday Cup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453482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Seadat Varnasseri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 bilbao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Transformer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80116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C&amp;C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Integration, IHM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78940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Mechanics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33333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Diagnostic line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Sandry Wallon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energy Monitoring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90778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C&amp;C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Integration, IHM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009492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Hayg Guler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dynamics in Diag 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627901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Mohammed Ben Abdillah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Partnerships and Tasks Dispatching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00469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Raphael Roux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Deflecting cavity for beam length monitor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73640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Christophe Joly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source for Deflecting Cavity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36470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Chaker Maazouzi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IPHC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Emittance Monitor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5381780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Mechanics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09610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BLMs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Hayg Guler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BLM specifications, procurement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55908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C&amp;C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Integration, IHM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11389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Mechanics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14401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Systems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Sandry Wallon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Screens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866813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Joseph Wolfenden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Cockcroft Institute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NID design and integration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465133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C&amp;C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Integration, IHM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583774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Mechanics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736725"/>
                  </a:ext>
                </a:extLst>
              </a:tr>
            </a:tbl>
          </a:graphicData>
        </a:graphic>
      </p:graphicFrame>
      <p:sp>
        <p:nvSpPr>
          <p:cNvPr id="11" name="Titre 1">
            <a:extLst>
              <a:ext uri="{FF2B5EF4-FFF2-40B4-BE49-F238E27FC236}">
                <a16:creationId xmlns:a16="http://schemas.microsoft.com/office/drawing/2014/main" id="{E8C5E334-5B3B-4262-A748-D696967D7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fr-FR" dirty="0" err="1">
                <a:latin typeface="+mn-lt"/>
              </a:rPr>
              <a:t>Detailed</a:t>
            </a:r>
            <a:r>
              <a:rPr lang="fr-FR" dirty="0">
                <a:latin typeface="+mn-lt"/>
              </a:rPr>
              <a:t> not </a:t>
            </a:r>
            <a:r>
              <a:rPr lang="fr-FR" dirty="0" err="1">
                <a:latin typeface="+mn-lt"/>
              </a:rPr>
              <a:t>shown</a:t>
            </a:r>
            <a:r>
              <a:rPr lang="fr-FR" dirty="0">
                <a:latin typeface="+mn-lt"/>
              </a:rPr>
              <a:t> !    /2 </a:t>
            </a:r>
          </a:p>
        </p:txBody>
      </p:sp>
    </p:spTree>
    <p:extLst>
      <p:ext uri="{BB962C8B-B14F-4D97-AF65-F5344CB8AC3E}">
        <p14:creationId xmlns:p14="http://schemas.microsoft.com/office/powerpoint/2010/main" val="3433526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6207B1-F737-4F78-A8C8-3142A93DB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A3762AB-4590-4A2F-B472-540BE3E9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18BFDD7-0F8C-4DE8-9A94-C4592FB6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37</a:t>
            </a:fld>
            <a:endParaRPr lang="fr-FR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F236C15C-8F76-4304-B607-E79594A2F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814962"/>
              </p:ext>
            </p:extLst>
          </p:nvPr>
        </p:nvGraphicFramePr>
        <p:xfrm>
          <a:off x="741363" y="725488"/>
          <a:ext cx="9290048" cy="3307161"/>
        </p:xfrm>
        <a:graphic>
          <a:graphicData uri="http://schemas.openxmlformats.org/drawingml/2006/table">
            <a:tbl>
              <a:tblPr/>
              <a:tblGrid>
                <a:gridCol w="805105">
                  <a:extLst>
                    <a:ext uri="{9D8B030D-6E8A-4147-A177-3AD203B41FA5}">
                      <a16:colId xmlns:a16="http://schemas.microsoft.com/office/drawing/2014/main" val="3882774878"/>
                    </a:ext>
                  </a:extLst>
                </a:gridCol>
                <a:gridCol w="689402">
                  <a:extLst>
                    <a:ext uri="{9D8B030D-6E8A-4147-A177-3AD203B41FA5}">
                      <a16:colId xmlns:a16="http://schemas.microsoft.com/office/drawing/2014/main" val="144250892"/>
                    </a:ext>
                  </a:extLst>
                </a:gridCol>
                <a:gridCol w="723149">
                  <a:extLst>
                    <a:ext uri="{9D8B030D-6E8A-4147-A177-3AD203B41FA5}">
                      <a16:colId xmlns:a16="http://schemas.microsoft.com/office/drawing/2014/main" val="1364157268"/>
                    </a:ext>
                  </a:extLst>
                </a:gridCol>
                <a:gridCol w="390500">
                  <a:extLst>
                    <a:ext uri="{9D8B030D-6E8A-4147-A177-3AD203B41FA5}">
                      <a16:colId xmlns:a16="http://schemas.microsoft.com/office/drawing/2014/main" val="3377219705"/>
                    </a:ext>
                  </a:extLst>
                </a:gridCol>
                <a:gridCol w="964198">
                  <a:extLst>
                    <a:ext uri="{9D8B030D-6E8A-4147-A177-3AD203B41FA5}">
                      <a16:colId xmlns:a16="http://schemas.microsoft.com/office/drawing/2014/main" val="804508165"/>
                    </a:ext>
                  </a:extLst>
                </a:gridCol>
                <a:gridCol w="438710">
                  <a:extLst>
                    <a:ext uri="{9D8B030D-6E8A-4147-A177-3AD203B41FA5}">
                      <a16:colId xmlns:a16="http://schemas.microsoft.com/office/drawing/2014/main" val="4262044319"/>
                    </a:ext>
                  </a:extLst>
                </a:gridCol>
                <a:gridCol w="284439">
                  <a:extLst>
                    <a:ext uri="{9D8B030D-6E8A-4147-A177-3AD203B41FA5}">
                      <a16:colId xmlns:a16="http://schemas.microsoft.com/office/drawing/2014/main" val="2005956698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1873649942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1375458598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98113001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1503535652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3184213385"/>
                    </a:ext>
                  </a:extLst>
                </a:gridCol>
                <a:gridCol w="391596">
                  <a:extLst>
                    <a:ext uri="{9D8B030D-6E8A-4147-A177-3AD203B41FA5}">
                      <a16:colId xmlns:a16="http://schemas.microsoft.com/office/drawing/2014/main" val="377332358"/>
                    </a:ext>
                  </a:extLst>
                </a:gridCol>
                <a:gridCol w="3204864">
                  <a:extLst>
                    <a:ext uri="{9D8B030D-6E8A-4147-A177-3AD203B41FA5}">
                      <a16:colId xmlns:a16="http://schemas.microsoft.com/office/drawing/2014/main" val="3288568341"/>
                    </a:ext>
                  </a:extLst>
                </a:gridCol>
              </a:tblGrid>
              <a:tr h="166079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WP4: Magnets and power Supplies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 design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Hadil Abulrob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 Najah Univ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54342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Rasha Abukeshek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5397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Ismael Hmida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mécanique des aimants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00804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Supplies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5549750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728262"/>
                  </a:ext>
                </a:extLst>
              </a:tr>
              <a:tr h="92266"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305496"/>
                        </a:solidFill>
                        <a:effectLst/>
                        <a:latin typeface="Calibri (Corps)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C00000"/>
                        </a:solidFill>
                        <a:effectLst/>
                        <a:latin typeface="Calibri (Corps)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7505603"/>
                  </a:ext>
                </a:extLst>
              </a:tr>
              <a:tr h="92266">
                <a:tc rowSpan="25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WP5: Injector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Laser System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Viktor Soskov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ILE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0000"/>
                          </a:solidFill>
                          <a:effectLst/>
                          <a:latin typeface="Calibri (Corps)"/>
                        </a:rPr>
                        <a:t>0,37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883826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Matthias Dumondelle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mécanique du transport laser (hors ZAC) + capotages complets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37491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Fatematuj Johara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ILE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23647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 Gun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Maud Baylac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48265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Etienne Labussière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659001"/>
                  </a:ext>
                </a:extLst>
              </a:tr>
              <a:tr h="951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Photocathode development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Gael Sattonnay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MAVERICS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510014"/>
                  </a:ext>
                </a:extLst>
              </a:tr>
              <a:tr h="951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Mélanie De Vos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MAVERICS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101581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Julien Demailly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Plateforme V&amp;S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0338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Thibault Gerardin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Plateforme V&amp;S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622480"/>
                  </a:ext>
                </a:extLst>
              </a:tr>
              <a:tr h="1037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Buncher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Raphael Roux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0161461"/>
                  </a:ext>
                </a:extLst>
              </a:tr>
              <a:tr h="1037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Samuel Marchal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mécanique du buncher + routage ligne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427211"/>
                  </a:ext>
                </a:extLst>
              </a:tr>
              <a:tr h="1037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Booster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Hervé Saugnac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496851"/>
                  </a:ext>
                </a:extLst>
              </a:tr>
              <a:tr h="1037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Akira Miyazaki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006204"/>
                  </a:ext>
                </a:extLst>
              </a:tr>
              <a:tr h="1037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Sylvain Brault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mécanique du cryomodule Booster + routage lignes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2526028"/>
                  </a:ext>
                </a:extLst>
              </a:tr>
              <a:tr h="1037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Raphael Roux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5947826"/>
                  </a:ext>
                </a:extLst>
              </a:tr>
              <a:tr h="1037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X dessinateur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plans booster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580900"/>
                  </a:ext>
                </a:extLst>
              </a:tr>
              <a:tr h="1037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X monteur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 booster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781690"/>
                  </a:ext>
                </a:extLst>
              </a:tr>
              <a:tr h="1037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X monteur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 booster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77553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Merger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Julien Michaud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35593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75871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Alex Fomin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35593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2237450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Diagnostic line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Mohammed Ben Abdillah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063862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Alex Fomin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35593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37167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Hayg Guler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BIMP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01657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X dessinateur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35593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plans Merger et Ligne diags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022290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X monteur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 merger et ligne </a:t>
                      </a:r>
                      <a:r>
                        <a:rPr lang="fr-FR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</a:t>
                      </a:r>
                      <a:endParaRPr lang="fr-FR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138095"/>
                  </a:ext>
                </a:extLst>
              </a:tr>
            </a:tbl>
          </a:graphicData>
        </a:graphic>
      </p:graphicFrame>
      <p:sp>
        <p:nvSpPr>
          <p:cNvPr id="12" name="Titre 1">
            <a:extLst>
              <a:ext uri="{FF2B5EF4-FFF2-40B4-BE49-F238E27FC236}">
                <a16:creationId xmlns:a16="http://schemas.microsoft.com/office/drawing/2014/main" id="{D3F847EF-31DE-4D98-B646-BD436AE97E47}"/>
              </a:ext>
            </a:extLst>
          </p:cNvPr>
          <p:cNvSpPr txBox="1">
            <a:spLocks/>
          </p:cNvSpPr>
          <p:nvPr/>
        </p:nvSpPr>
        <p:spPr>
          <a:xfrm>
            <a:off x="2462904" y="14942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dirty="0" err="1">
                <a:latin typeface="+mn-lt"/>
              </a:rPr>
              <a:t>Detailed</a:t>
            </a:r>
            <a:r>
              <a:rPr lang="fr-FR" dirty="0">
                <a:latin typeface="+mn-lt"/>
              </a:rPr>
              <a:t> not </a:t>
            </a:r>
            <a:r>
              <a:rPr lang="fr-FR" dirty="0" err="1">
                <a:latin typeface="+mn-lt"/>
              </a:rPr>
              <a:t>shown</a:t>
            </a:r>
            <a:r>
              <a:rPr lang="fr-FR" dirty="0">
                <a:latin typeface="+mn-lt"/>
              </a:rPr>
              <a:t> !  /3  </a:t>
            </a:r>
          </a:p>
        </p:txBody>
      </p:sp>
    </p:spTree>
    <p:extLst>
      <p:ext uri="{BB962C8B-B14F-4D97-AF65-F5344CB8AC3E}">
        <p14:creationId xmlns:p14="http://schemas.microsoft.com/office/powerpoint/2010/main" val="4081155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43340B4-85AA-4B6E-8220-C1B3250F6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C8D4016-7443-4EFD-B942-D30B44D2B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56EFFEF-6347-4F4F-A600-BAB8BEE5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38</a:t>
            </a:fld>
            <a:endParaRPr lang="fr-FR" dirty="0"/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89E5D8A6-7208-4A59-813A-C10B8529A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854523"/>
              </p:ext>
            </p:extLst>
          </p:nvPr>
        </p:nvGraphicFramePr>
        <p:xfrm>
          <a:off x="849883" y="1013520"/>
          <a:ext cx="9290049" cy="2195937"/>
        </p:xfrm>
        <a:graphic>
          <a:graphicData uri="http://schemas.openxmlformats.org/drawingml/2006/table">
            <a:tbl>
              <a:tblPr/>
              <a:tblGrid>
                <a:gridCol w="805106">
                  <a:extLst>
                    <a:ext uri="{9D8B030D-6E8A-4147-A177-3AD203B41FA5}">
                      <a16:colId xmlns:a16="http://schemas.microsoft.com/office/drawing/2014/main" val="2877160034"/>
                    </a:ext>
                  </a:extLst>
                </a:gridCol>
                <a:gridCol w="689402">
                  <a:extLst>
                    <a:ext uri="{9D8B030D-6E8A-4147-A177-3AD203B41FA5}">
                      <a16:colId xmlns:a16="http://schemas.microsoft.com/office/drawing/2014/main" val="75918700"/>
                    </a:ext>
                  </a:extLst>
                </a:gridCol>
                <a:gridCol w="723149">
                  <a:extLst>
                    <a:ext uri="{9D8B030D-6E8A-4147-A177-3AD203B41FA5}">
                      <a16:colId xmlns:a16="http://schemas.microsoft.com/office/drawing/2014/main" val="1708201483"/>
                    </a:ext>
                  </a:extLst>
                </a:gridCol>
                <a:gridCol w="390500">
                  <a:extLst>
                    <a:ext uri="{9D8B030D-6E8A-4147-A177-3AD203B41FA5}">
                      <a16:colId xmlns:a16="http://schemas.microsoft.com/office/drawing/2014/main" val="2308381017"/>
                    </a:ext>
                  </a:extLst>
                </a:gridCol>
                <a:gridCol w="964198">
                  <a:extLst>
                    <a:ext uri="{9D8B030D-6E8A-4147-A177-3AD203B41FA5}">
                      <a16:colId xmlns:a16="http://schemas.microsoft.com/office/drawing/2014/main" val="3045593618"/>
                    </a:ext>
                  </a:extLst>
                </a:gridCol>
                <a:gridCol w="438710">
                  <a:extLst>
                    <a:ext uri="{9D8B030D-6E8A-4147-A177-3AD203B41FA5}">
                      <a16:colId xmlns:a16="http://schemas.microsoft.com/office/drawing/2014/main" val="2756390786"/>
                    </a:ext>
                  </a:extLst>
                </a:gridCol>
                <a:gridCol w="284439">
                  <a:extLst>
                    <a:ext uri="{9D8B030D-6E8A-4147-A177-3AD203B41FA5}">
                      <a16:colId xmlns:a16="http://schemas.microsoft.com/office/drawing/2014/main" val="1611544362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681423006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4220492812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2618563039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550143137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1519047732"/>
                    </a:ext>
                  </a:extLst>
                </a:gridCol>
                <a:gridCol w="283075">
                  <a:extLst>
                    <a:ext uri="{9D8B030D-6E8A-4147-A177-3AD203B41FA5}">
                      <a16:colId xmlns:a16="http://schemas.microsoft.com/office/drawing/2014/main" val="3150116859"/>
                    </a:ext>
                  </a:extLst>
                </a:gridCol>
                <a:gridCol w="3313385">
                  <a:extLst>
                    <a:ext uri="{9D8B030D-6E8A-4147-A177-3AD203B41FA5}">
                      <a16:colId xmlns:a16="http://schemas.microsoft.com/office/drawing/2014/main" val="199498373"/>
                    </a:ext>
                  </a:extLst>
                </a:gridCol>
              </a:tblGrid>
              <a:tr h="89383">
                <a:tc rowSpan="21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WP6: ERL Cryomodule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Guillaume Olry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Coordination/Cavities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88932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Akira Miyazaki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 performances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314241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Magnetic shield/HOM Couplers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Patricia Duchesne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Magnetic shield/HOM Couplers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70529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 cryomodule adaptation/Tooling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Gilles Olivier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 cryomodule adaptation/Tooling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30491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Sébastien Blivet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 cryomodule adaptation/Tooling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17204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Cryodistribution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Hervé Saugnac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Cryodistribution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39220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Matthieu Pierens?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3593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Tuning systems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Nicolas Gandolfo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Plateforme Supratech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Tuning systems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487450"/>
                  </a:ext>
                </a:extLst>
              </a:tr>
              <a:tr h="24911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Lines Absorbers/Cavity performances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Akira Miyazaki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Lines Absorbers/Cavity performances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518962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Transport/Réception/Installation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Sébastien Blivet?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Transport/Réception/Installation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00764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TBD?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Transport/Réception/Installation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184933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TBD?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Transport/Réception/Installation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51774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TBC?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IFJ PAN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Transport/Réception/Installation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58429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Commissioning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 Joly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Commissioning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348938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 Duthil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Commissioning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495256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TBC?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IFJ PAN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Commissioning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37711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iSAS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Yolanda Gomez-Martinez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WP4 leader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252987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Sebastien Calvo/Calum Sharp +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couplers/HOM Couplers fab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80275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Dario Giove +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 vertical testing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1925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Arnaud Madur +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653839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Nuno Elias + 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Cryomodule</a:t>
                      </a:r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test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014394"/>
                  </a:ext>
                </a:extLst>
              </a:tr>
            </a:tbl>
          </a:graphicData>
        </a:graphic>
      </p:graphicFrame>
      <p:sp>
        <p:nvSpPr>
          <p:cNvPr id="17" name="Titre 1">
            <a:extLst>
              <a:ext uri="{FF2B5EF4-FFF2-40B4-BE49-F238E27FC236}">
                <a16:creationId xmlns:a16="http://schemas.microsoft.com/office/drawing/2014/main" id="{C7DE6286-2C35-4154-AD4F-8154A99E3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fr-FR" dirty="0" err="1">
                <a:latin typeface="+mn-lt"/>
              </a:rPr>
              <a:t>Detailed</a:t>
            </a:r>
            <a:r>
              <a:rPr lang="fr-FR" dirty="0">
                <a:latin typeface="+mn-lt"/>
              </a:rPr>
              <a:t> not </a:t>
            </a:r>
            <a:r>
              <a:rPr lang="fr-FR" dirty="0" err="1">
                <a:latin typeface="+mn-lt"/>
              </a:rPr>
              <a:t>shown</a:t>
            </a:r>
            <a:r>
              <a:rPr lang="fr-FR" dirty="0">
                <a:latin typeface="+mn-lt"/>
              </a:rPr>
              <a:t> !   /4  </a:t>
            </a:r>
          </a:p>
        </p:txBody>
      </p:sp>
    </p:spTree>
    <p:extLst>
      <p:ext uri="{BB962C8B-B14F-4D97-AF65-F5344CB8AC3E}">
        <p14:creationId xmlns:p14="http://schemas.microsoft.com/office/powerpoint/2010/main" val="2852710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DB9F80-A035-42CD-98FD-295B4150C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BA162D1-2304-4713-B9BE-8F54C191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2ED7116-803C-4E6B-8DD1-27765D97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39</a:t>
            </a:fld>
            <a:endParaRPr lang="fr-FR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C70CB29F-F944-4823-9A67-34A9E18CD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067063"/>
              </p:ext>
            </p:extLst>
          </p:nvPr>
        </p:nvGraphicFramePr>
        <p:xfrm>
          <a:off x="777875" y="941512"/>
          <a:ext cx="9290048" cy="3573012"/>
        </p:xfrm>
        <a:graphic>
          <a:graphicData uri="http://schemas.openxmlformats.org/drawingml/2006/table">
            <a:tbl>
              <a:tblPr/>
              <a:tblGrid>
                <a:gridCol w="805105">
                  <a:extLst>
                    <a:ext uri="{9D8B030D-6E8A-4147-A177-3AD203B41FA5}">
                      <a16:colId xmlns:a16="http://schemas.microsoft.com/office/drawing/2014/main" val="3577703184"/>
                    </a:ext>
                  </a:extLst>
                </a:gridCol>
                <a:gridCol w="689402">
                  <a:extLst>
                    <a:ext uri="{9D8B030D-6E8A-4147-A177-3AD203B41FA5}">
                      <a16:colId xmlns:a16="http://schemas.microsoft.com/office/drawing/2014/main" val="2236951994"/>
                    </a:ext>
                  </a:extLst>
                </a:gridCol>
                <a:gridCol w="723149">
                  <a:extLst>
                    <a:ext uri="{9D8B030D-6E8A-4147-A177-3AD203B41FA5}">
                      <a16:colId xmlns:a16="http://schemas.microsoft.com/office/drawing/2014/main" val="1791983331"/>
                    </a:ext>
                  </a:extLst>
                </a:gridCol>
                <a:gridCol w="390500">
                  <a:extLst>
                    <a:ext uri="{9D8B030D-6E8A-4147-A177-3AD203B41FA5}">
                      <a16:colId xmlns:a16="http://schemas.microsoft.com/office/drawing/2014/main" val="653233640"/>
                    </a:ext>
                  </a:extLst>
                </a:gridCol>
                <a:gridCol w="964198">
                  <a:extLst>
                    <a:ext uri="{9D8B030D-6E8A-4147-A177-3AD203B41FA5}">
                      <a16:colId xmlns:a16="http://schemas.microsoft.com/office/drawing/2014/main" val="2336040475"/>
                    </a:ext>
                  </a:extLst>
                </a:gridCol>
                <a:gridCol w="438710">
                  <a:extLst>
                    <a:ext uri="{9D8B030D-6E8A-4147-A177-3AD203B41FA5}">
                      <a16:colId xmlns:a16="http://schemas.microsoft.com/office/drawing/2014/main" val="4241302175"/>
                    </a:ext>
                  </a:extLst>
                </a:gridCol>
                <a:gridCol w="284439">
                  <a:extLst>
                    <a:ext uri="{9D8B030D-6E8A-4147-A177-3AD203B41FA5}">
                      <a16:colId xmlns:a16="http://schemas.microsoft.com/office/drawing/2014/main" val="2514166182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2220941064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3791524805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2643965550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420105483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2708264973"/>
                    </a:ext>
                  </a:extLst>
                </a:gridCol>
                <a:gridCol w="355084">
                  <a:extLst>
                    <a:ext uri="{9D8B030D-6E8A-4147-A177-3AD203B41FA5}">
                      <a16:colId xmlns:a16="http://schemas.microsoft.com/office/drawing/2014/main" val="2251634773"/>
                    </a:ext>
                  </a:extLst>
                </a:gridCol>
                <a:gridCol w="3241376">
                  <a:extLst>
                    <a:ext uri="{9D8B030D-6E8A-4147-A177-3AD203B41FA5}">
                      <a16:colId xmlns:a16="http://schemas.microsoft.com/office/drawing/2014/main" val="1975082902"/>
                    </a:ext>
                  </a:extLst>
                </a:gridCol>
              </a:tblGrid>
              <a:tr h="89383">
                <a:tc rowSpan="32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WP7: Cryogenics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Cryoplant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Patxi DUTHIL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610607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Matthieu PIERENS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52128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Hervé SAUGNAC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7750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IR CRYO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37558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 LE DREAN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37953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AI/IE cryo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807666"/>
                  </a:ext>
                </a:extLst>
              </a:tr>
              <a:tr h="33215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BE implantation/opération transport (Sylvain BRAULT ?)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BE Mécanique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4383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Suivi de chantier / tests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Pôle Ingé et/ou Supratech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919043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Infrastructure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Patxi DUTHIL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60629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Matthieu PIERENS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12607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Hervé SAUGNAC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63995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 LE DREAN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01765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IR CRYO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862745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BE implantation (Sylvain BRAULT ?)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BE Mécanique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5542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BE (suivi, docs)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BE Mécanique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63323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Suivi de chantier / tests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Pôle Ingé et/ou Supratech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2340073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 &amp; Command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Matthieu PIERENS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676482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 LE DREAN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53631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Guillaume MAVILLA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20190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AI/IE cryo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916288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IR CRYO (Modélisation process cryo)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1682613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1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Cryogenic Distribution System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Hervé SAUGNAC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29197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Matthieu PIERENS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52853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Patxi DUTHIL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13153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IR CRYO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386554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Frédéric CHATELET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33500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 LE DREAN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96436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AI/IE cryo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Cryo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05978"/>
                  </a:ext>
                </a:extLst>
              </a:tr>
              <a:tr h="24911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BE Conception cryo (Sébastien BLIVET + Sylvain BRAULT + calculs)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995261"/>
                  </a:ext>
                </a:extLst>
              </a:tr>
              <a:tr h="24911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BE suivi (Sylvain BRAULT + Sébastien BLIVET)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585202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? BE installation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898082"/>
                  </a:ext>
                </a:extLst>
              </a:tr>
              <a:tr h="86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Samuel Marchal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Design Boite à vannes booster + ligne distribution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00054"/>
                  </a:ext>
                </a:extLst>
              </a:tr>
            </a:tbl>
          </a:graphicData>
        </a:graphic>
      </p:graphicFrame>
      <p:sp>
        <p:nvSpPr>
          <p:cNvPr id="12" name="Titre 1">
            <a:extLst>
              <a:ext uri="{FF2B5EF4-FFF2-40B4-BE49-F238E27FC236}">
                <a16:creationId xmlns:a16="http://schemas.microsoft.com/office/drawing/2014/main" id="{869BCE05-D20C-4FDD-9EF2-9CC3558F5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fr-FR" dirty="0" err="1">
                <a:latin typeface="+mn-lt"/>
              </a:rPr>
              <a:t>Detailed</a:t>
            </a:r>
            <a:r>
              <a:rPr lang="fr-FR" dirty="0">
                <a:latin typeface="+mn-lt"/>
              </a:rPr>
              <a:t> not </a:t>
            </a:r>
            <a:r>
              <a:rPr lang="fr-FR" dirty="0" err="1">
                <a:latin typeface="+mn-lt"/>
              </a:rPr>
              <a:t>shown</a:t>
            </a:r>
            <a:r>
              <a:rPr lang="fr-FR" dirty="0">
                <a:latin typeface="+mn-lt"/>
              </a:rPr>
              <a:t> !  /5 </a:t>
            </a:r>
          </a:p>
        </p:txBody>
      </p:sp>
    </p:spTree>
    <p:extLst>
      <p:ext uri="{BB962C8B-B14F-4D97-AF65-F5344CB8AC3E}">
        <p14:creationId xmlns:p14="http://schemas.microsoft.com/office/powerpoint/2010/main" val="101164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C39FE4-5F72-4264-B25A-5030BEF4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225F34-126F-414A-86D3-4ACF4067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2D6870-D53C-4743-9923-C7FA0A57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440B68-84CA-4BF4-B73B-C38BCA72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4" y="22405"/>
            <a:ext cx="10723777" cy="444182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4395293-E153-4F21-86E6-1126EC2AC524}"/>
              </a:ext>
            </a:extLst>
          </p:cNvPr>
          <p:cNvSpPr txBox="1"/>
          <p:nvPr/>
        </p:nvSpPr>
        <p:spPr>
          <a:xfrm>
            <a:off x="1785987" y="113514"/>
            <a:ext cx="547260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+mn-lt"/>
              </a:rPr>
              <a:t>PERLE @250 MeV    3-turns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4010EA4-35AC-42E9-BEC7-CEBF5E5366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90443" y="3605808"/>
            <a:ext cx="4320480" cy="20922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C940DEB-FD7B-4D6C-B0DE-FA0A43E3462D}"/>
              </a:ext>
            </a:extLst>
          </p:cNvPr>
          <p:cNvSpPr txBox="1"/>
          <p:nvPr/>
        </p:nvSpPr>
        <p:spPr>
          <a:xfrm>
            <a:off x="5890443" y="3173760"/>
            <a:ext cx="432048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+mn-lt"/>
              </a:rPr>
              <a:t>PERLE @89 MeV    1-turn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83C43173-9667-4AC2-B63E-08D73CF44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100199"/>
              </p:ext>
            </p:extLst>
          </p:nvPr>
        </p:nvGraphicFramePr>
        <p:xfrm>
          <a:off x="48998" y="3533800"/>
          <a:ext cx="3836035" cy="24803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7355">
                  <a:extLst>
                    <a:ext uri="{9D8B030D-6E8A-4147-A177-3AD203B41FA5}">
                      <a16:colId xmlns:a16="http://schemas.microsoft.com/office/drawing/2014/main" val="116273646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64051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Parameters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Values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3475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Injection Energy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7 MeV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0661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kern="8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Electron beam energy PHASE 1 (single turn)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</a:rPr>
                        <a:t>89 MeV</a:t>
                      </a:r>
                      <a:endParaRPr lang="fr-FR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4783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100" kern="8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Electron beam energy PHASE 2 (three turns)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</a:rPr>
                        <a:t>250 MeV</a:t>
                      </a:r>
                      <a:endParaRPr lang="fr-FR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938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 dirty="0" err="1">
                          <a:effectLst/>
                        </a:rPr>
                        <a:t>Normalised</a:t>
                      </a:r>
                      <a:r>
                        <a:rPr lang="fr-FR" sz="1100" kern="800" dirty="0">
                          <a:effectLst/>
                        </a:rPr>
                        <a:t> Emittance </a:t>
                      </a:r>
                      <a:r>
                        <a:rPr lang="fr-FR" sz="1100" kern="800" dirty="0" err="1">
                          <a:effectLst/>
                        </a:rPr>
                        <a:t>γε</a:t>
                      </a:r>
                      <a:r>
                        <a:rPr lang="fr-FR" sz="1100" kern="800" baseline="-25000" dirty="0" err="1">
                          <a:effectLst/>
                        </a:rPr>
                        <a:t>x,y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6 </a:t>
                      </a:r>
                      <a:r>
                        <a:rPr lang="en-US" sz="1100" dirty="0" err="1">
                          <a:effectLst/>
                        </a:rPr>
                        <a:t>mm.mrad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51350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Average beam current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20 mA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0343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Bunch charge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500 pC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2585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 dirty="0" err="1">
                          <a:effectLst/>
                        </a:rPr>
                        <a:t>Bunch</a:t>
                      </a:r>
                      <a:r>
                        <a:rPr lang="fr-FR" sz="1100" kern="800" dirty="0">
                          <a:effectLst/>
                        </a:rPr>
                        <a:t> </a:t>
                      </a:r>
                      <a:r>
                        <a:rPr lang="fr-FR" sz="1100" kern="800" dirty="0" err="1">
                          <a:effectLst/>
                        </a:rPr>
                        <a:t>length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3 mm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260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Bunch spacing in injector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25 ns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9583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RF frequency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802 MHz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33134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Duty factor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CW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179562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9BD70A0D-38BD-4589-8B25-45C1D05F0DE6}"/>
              </a:ext>
            </a:extLst>
          </p:cNvPr>
          <p:cNvSpPr txBox="1"/>
          <p:nvPr/>
        </p:nvSpPr>
        <p:spPr>
          <a:xfrm>
            <a:off x="140874" y="727843"/>
            <a:ext cx="186140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Two</a:t>
            </a:r>
            <a:r>
              <a:rPr lang="fr-FR" dirty="0"/>
              <a:t> phases :</a:t>
            </a:r>
          </a:p>
          <a:p>
            <a:pPr algn="ctr"/>
            <a:r>
              <a:rPr lang="fr-FR" dirty="0"/>
              <a:t>1-turn ; 3-turns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E40E83-34E1-4007-9399-FB793684E389}"/>
              </a:ext>
            </a:extLst>
          </p:cNvPr>
          <p:cNvSpPr txBox="1"/>
          <p:nvPr/>
        </p:nvSpPr>
        <p:spPr>
          <a:xfrm>
            <a:off x="3730203" y="3968095"/>
            <a:ext cx="6944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b="1" dirty="0">
                <a:latin typeface="+mn-lt"/>
              </a:rPr>
              <a:t>1,8MW</a:t>
            </a:r>
          </a:p>
          <a:p>
            <a:r>
              <a:rPr lang="fr-FR" sz="1300" b="1" dirty="0">
                <a:latin typeface="+mn-lt"/>
              </a:rPr>
              <a:t>5MW</a:t>
            </a:r>
          </a:p>
        </p:txBody>
      </p:sp>
    </p:spTree>
    <p:extLst>
      <p:ext uri="{BB962C8B-B14F-4D97-AF65-F5344CB8AC3E}">
        <p14:creationId xmlns:p14="http://schemas.microsoft.com/office/powerpoint/2010/main" val="32914288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3783653-302C-43B2-B033-6C16435B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CC1E4FE-E870-4140-8739-E27C7FCD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F576BA3-9144-4232-B05C-64C35A80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40</a:t>
            </a:fld>
            <a:endParaRPr lang="fr-FR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589AD5EF-537C-44BA-8339-F5AA6D449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301866"/>
              </p:ext>
            </p:extLst>
          </p:nvPr>
        </p:nvGraphicFramePr>
        <p:xfrm>
          <a:off x="741363" y="718199"/>
          <a:ext cx="9290048" cy="2174023"/>
        </p:xfrm>
        <a:graphic>
          <a:graphicData uri="http://schemas.openxmlformats.org/drawingml/2006/table">
            <a:tbl>
              <a:tblPr/>
              <a:tblGrid>
                <a:gridCol w="805105">
                  <a:extLst>
                    <a:ext uri="{9D8B030D-6E8A-4147-A177-3AD203B41FA5}">
                      <a16:colId xmlns:a16="http://schemas.microsoft.com/office/drawing/2014/main" val="548552951"/>
                    </a:ext>
                  </a:extLst>
                </a:gridCol>
                <a:gridCol w="689402">
                  <a:extLst>
                    <a:ext uri="{9D8B030D-6E8A-4147-A177-3AD203B41FA5}">
                      <a16:colId xmlns:a16="http://schemas.microsoft.com/office/drawing/2014/main" val="3166279406"/>
                    </a:ext>
                  </a:extLst>
                </a:gridCol>
                <a:gridCol w="723149">
                  <a:extLst>
                    <a:ext uri="{9D8B030D-6E8A-4147-A177-3AD203B41FA5}">
                      <a16:colId xmlns:a16="http://schemas.microsoft.com/office/drawing/2014/main" val="3706287070"/>
                    </a:ext>
                  </a:extLst>
                </a:gridCol>
                <a:gridCol w="390500">
                  <a:extLst>
                    <a:ext uri="{9D8B030D-6E8A-4147-A177-3AD203B41FA5}">
                      <a16:colId xmlns:a16="http://schemas.microsoft.com/office/drawing/2014/main" val="2465732550"/>
                    </a:ext>
                  </a:extLst>
                </a:gridCol>
                <a:gridCol w="964198">
                  <a:extLst>
                    <a:ext uri="{9D8B030D-6E8A-4147-A177-3AD203B41FA5}">
                      <a16:colId xmlns:a16="http://schemas.microsoft.com/office/drawing/2014/main" val="1457743550"/>
                    </a:ext>
                  </a:extLst>
                </a:gridCol>
                <a:gridCol w="438710">
                  <a:extLst>
                    <a:ext uri="{9D8B030D-6E8A-4147-A177-3AD203B41FA5}">
                      <a16:colId xmlns:a16="http://schemas.microsoft.com/office/drawing/2014/main" val="3139743598"/>
                    </a:ext>
                  </a:extLst>
                </a:gridCol>
                <a:gridCol w="284439">
                  <a:extLst>
                    <a:ext uri="{9D8B030D-6E8A-4147-A177-3AD203B41FA5}">
                      <a16:colId xmlns:a16="http://schemas.microsoft.com/office/drawing/2014/main" val="2621355762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1478426257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569653632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2796796679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3199594116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2358994192"/>
                    </a:ext>
                  </a:extLst>
                </a:gridCol>
                <a:gridCol w="535612">
                  <a:extLst>
                    <a:ext uri="{9D8B030D-6E8A-4147-A177-3AD203B41FA5}">
                      <a16:colId xmlns:a16="http://schemas.microsoft.com/office/drawing/2014/main" val="1113166189"/>
                    </a:ext>
                  </a:extLst>
                </a:gridCol>
                <a:gridCol w="3060848">
                  <a:extLst>
                    <a:ext uri="{9D8B030D-6E8A-4147-A177-3AD203B41FA5}">
                      <a16:colId xmlns:a16="http://schemas.microsoft.com/office/drawing/2014/main" val="1462230825"/>
                    </a:ext>
                  </a:extLst>
                </a:gridCol>
              </a:tblGrid>
              <a:tr h="89383">
                <a:tc rowSpan="20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WP8: RF </a:t>
                      </a:r>
                      <a:r>
                        <a:rPr lang="fr-FR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systems</a:t>
                      </a:r>
                      <a:endParaRPr lang="fr-FR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LLRF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Christophe Joly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  front-end / traitemetn du signal / FTS/ Racks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57138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Jean-François Yaniche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Responsable tâche : rack interface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83397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EPICS ( Driver / IHM)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Ingenerie-Service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FTS + LLRF  --&gt; voir WP 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46670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Xavier Lafay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Ingenerie-Service Dephi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FTS : FW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96890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Câblage et Intégration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Ingenerie-Service CPR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Réalisations de cartes + modules + racks + Réalisation de baies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2323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Nicolas Gandolfo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FTS : expertise et tests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845119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Berthelot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Responsable   de la Definition des baies RF . Dpt Elec --&gt; réalisation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41857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O. Frossard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Baies RF / passage de câbles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489183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Frederic Bouly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LPSC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Dimensionnement des systèmes et besoins pour recup. de puissance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543504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 &amp; Timing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Christophe Joly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MO Idrogen + FMC REFGEN --&gt; projet TimeD (D. Charlet)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17120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EPICS ( Driver / IHM)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Ingénierie-Service Online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Driver et IHM EPICS  Timing et REFGEN --&gt; voir WP 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20221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CAO / Cablage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Ingénierie-Service CPR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Réalisation de la carte Timing proto puis série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62977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Xavier Lafay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Ingénerie-Service Dephi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Developpement électronique Timing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75233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 booster test bench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Sylvain Berthelot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C&amp;C / Intégration instalaltion CV 800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81794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Christophe Joly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PLL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60570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Amplifier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Christophe Joly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Definition / appel d&amp;apos;offre Ampli / Installation  et particiaption   SAT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341832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CDD IR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Definition / appels d&amp;apos;offres Amp &amp; lignes RF / suivi de fab  / FAT/  SAT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03424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Olivier Frossard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852403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EPICS ( Driver / IHM)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Ingenerie-Service Online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IHM Amplificateurs de puissance --&gt; voir WP10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304324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Berthelot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Responsable de tâche : Installation  et participation   SAT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31727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57DB901F-5AFA-4185-8DCF-B8BD0A32F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071161"/>
              </p:ext>
            </p:extLst>
          </p:nvPr>
        </p:nvGraphicFramePr>
        <p:xfrm>
          <a:off x="741362" y="3028948"/>
          <a:ext cx="9290049" cy="2541933"/>
        </p:xfrm>
        <a:graphic>
          <a:graphicData uri="http://schemas.openxmlformats.org/drawingml/2006/table">
            <a:tbl>
              <a:tblPr/>
              <a:tblGrid>
                <a:gridCol w="805106">
                  <a:extLst>
                    <a:ext uri="{9D8B030D-6E8A-4147-A177-3AD203B41FA5}">
                      <a16:colId xmlns:a16="http://schemas.microsoft.com/office/drawing/2014/main" val="648493311"/>
                    </a:ext>
                  </a:extLst>
                </a:gridCol>
                <a:gridCol w="689402">
                  <a:extLst>
                    <a:ext uri="{9D8B030D-6E8A-4147-A177-3AD203B41FA5}">
                      <a16:colId xmlns:a16="http://schemas.microsoft.com/office/drawing/2014/main" val="3416456461"/>
                    </a:ext>
                  </a:extLst>
                </a:gridCol>
                <a:gridCol w="723149">
                  <a:extLst>
                    <a:ext uri="{9D8B030D-6E8A-4147-A177-3AD203B41FA5}">
                      <a16:colId xmlns:a16="http://schemas.microsoft.com/office/drawing/2014/main" val="1475012991"/>
                    </a:ext>
                  </a:extLst>
                </a:gridCol>
                <a:gridCol w="390500">
                  <a:extLst>
                    <a:ext uri="{9D8B030D-6E8A-4147-A177-3AD203B41FA5}">
                      <a16:colId xmlns:a16="http://schemas.microsoft.com/office/drawing/2014/main" val="131689683"/>
                    </a:ext>
                  </a:extLst>
                </a:gridCol>
                <a:gridCol w="964198">
                  <a:extLst>
                    <a:ext uri="{9D8B030D-6E8A-4147-A177-3AD203B41FA5}">
                      <a16:colId xmlns:a16="http://schemas.microsoft.com/office/drawing/2014/main" val="909270197"/>
                    </a:ext>
                  </a:extLst>
                </a:gridCol>
                <a:gridCol w="438710">
                  <a:extLst>
                    <a:ext uri="{9D8B030D-6E8A-4147-A177-3AD203B41FA5}">
                      <a16:colId xmlns:a16="http://schemas.microsoft.com/office/drawing/2014/main" val="2568055668"/>
                    </a:ext>
                  </a:extLst>
                </a:gridCol>
                <a:gridCol w="284439">
                  <a:extLst>
                    <a:ext uri="{9D8B030D-6E8A-4147-A177-3AD203B41FA5}">
                      <a16:colId xmlns:a16="http://schemas.microsoft.com/office/drawing/2014/main" val="1094848824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1298028022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327321921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644311015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658812967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588403462"/>
                    </a:ext>
                  </a:extLst>
                </a:gridCol>
                <a:gridCol w="535612">
                  <a:extLst>
                    <a:ext uri="{9D8B030D-6E8A-4147-A177-3AD203B41FA5}">
                      <a16:colId xmlns:a16="http://schemas.microsoft.com/office/drawing/2014/main" val="1210295535"/>
                    </a:ext>
                  </a:extLst>
                </a:gridCol>
                <a:gridCol w="3060848">
                  <a:extLst>
                    <a:ext uri="{9D8B030D-6E8A-4147-A177-3AD203B41FA5}">
                      <a16:colId xmlns:a16="http://schemas.microsoft.com/office/drawing/2014/main" val="753517822"/>
                    </a:ext>
                  </a:extLst>
                </a:gridCol>
              </a:tblGrid>
              <a:tr h="89383">
                <a:tc rowSpan="19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WP9: Vacuum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Study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Bruno Mercier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MAVERICS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741983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Suheyla Bilgen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MAVERICS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659232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Mamadou Faye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GANIL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329315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Jonathan Yemane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Plateforme V&amp;S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482030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Interlock input, security &amp; CC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 Mistretta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Plateforme V&amp;S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02564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Thibault Gerardin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Plateforme V&amp;S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266074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Julien Demailly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Plateforme V&amp;S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91867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Equipement and vacuum systems Specs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Mamadou Faye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GANIL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60451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Bruno Mercier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MAVERICS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097392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Equipment reception &amp; test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Mamadou Faye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GANIL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476305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Thibault Gerardin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Plateforme V&amp;S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295581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 Mistretta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Plateforme V&amp;S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65564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Julien Demailly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Plateforme V&amp;S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37033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Bruno Mercier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MAVERICS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112947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and commisioning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 Mistretta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Plateforme V&amp;S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974026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Thibault Gerardin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Plateforme V&amp;S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5782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Mamadou Faye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GANIL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159944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Julien Demailly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Plateforme V&amp;S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555710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Bruno Mercier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Plateforme V&amp;S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 (Corps)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4988567"/>
                  </a:ext>
                </a:extLst>
              </a:tr>
            </a:tbl>
          </a:graphicData>
        </a:graphic>
      </p:graphicFrame>
      <p:sp>
        <p:nvSpPr>
          <p:cNvPr id="13" name="Titre 1">
            <a:extLst>
              <a:ext uri="{FF2B5EF4-FFF2-40B4-BE49-F238E27FC236}">
                <a16:creationId xmlns:a16="http://schemas.microsoft.com/office/drawing/2014/main" id="{E6CCC00B-EAB3-4984-AD68-463D9A938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fr-FR" dirty="0" err="1">
                <a:latin typeface="+mn-lt"/>
              </a:rPr>
              <a:t>Detailed</a:t>
            </a:r>
            <a:r>
              <a:rPr lang="fr-FR" dirty="0">
                <a:latin typeface="+mn-lt"/>
              </a:rPr>
              <a:t> not </a:t>
            </a:r>
            <a:r>
              <a:rPr lang="fr-FR" dirty="0" err="1">
                <a:latin typeface="+mn-lt"/>
              </a:rPr>
              <a:t>shown</a:t>
            </a:r>
            <a:r>
              <a:rPr lang="fr-FR" dirty="0">
                <a:latin typeface="+mn-lt"/>
              </a:rPr>
              <a:t> !  /6 </a:t>
            </a:r>
          </a:p>
        </p:txBody>
      </p:sp>
    </p:spTree>
    <p:extLst>
      <p:ext uri="{BB962C8B-B14F-4D97-AF65-F5344CB8AC3E}">
        <p14:creationId xmlns:p14="http://schemas.microsoft.com/office/powerpoint/2010/main" val="2501818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CFA05E-DFC9-4F8B-AF08-05CA648B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1A7086B-1E90-4CF7-9F80-939C4D5BF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D31BCF-E31C-45E3-84C3-9BDF3F37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41</a:t>
            </a:fld>
            <a:endParaRPr lang="fr-FR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C4A3C330-28D0-4345-8FA5-FDD5275C0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964064"/>
              </p:ext>
            </p:extLst>
          </p:nvPr>
        </p:nvGraphicFramePr>
        <p:xfrm>
          <a:off x="705867" y="1239479"/>
          <a:ext cx="9290048" cy="1497020"/>
        </p:xfrm>
        <a:graphic>
          <a:graphicData uri="http://schemas.openxmlformats.org/drawingml/2006/table">
            <a:tbl>
              <a:tblPr/>
              <a:tblGrid>
                <a:gridCol w="805105">
                  <a:extLst>
                    <a:ext uri="{9D8B030D-6E8A-4147-A177-3AD203B41FA5}">
                      <a16:colId xmlns:a16="http://schemas.microsoft.com/office/drawing/2014/main" val="532700030"/>
                    </a:ext>
                  </a:extLst>
                </a:gridCol>
                <a:gridCol w="689402">
                  <a:extLst>
                    <a:ext uri="{9D8B030D-6E8A-4147-A177-3AD203B41FA5}">
                      <a16:colId xmlns:a16="http://schemas.microsoft.com/office/drawing/2014/main" val="725845410"/>
                    </a:ext>
                  </a:extLst>
                </a:gridCol>
                <a:gridCol w="723149">
                  <a:extLst>
                    <a:ext uri="{9D8B030D-6E8A-4147-A177-3AD203B41FA5}">
                      <a16:colId xmlns:a16="http://schemas.microsoft.com/office/drawing/2014/main" val="4012266968"/>
                    </a:ext>
                  </a:extLst>
                </a:gridCol>
                <a:gridCol w="390500">
                  <a:extLst>
                    <a:ext uri="{9D8B030D-6E8A-4147-A177-3AD203B41FA5}">
                      <a16:colId xmlns:a16="http://schemas.microsoft.com/office/drawing/2014/main" val="2278835269"/>
                    </a:ext>
                  </a:extLst>
                </a:gridCol>
                <a:gridCol w="964198">
                  <a:extLst>
                    <a:ext uri="{9D8B030D-6E8A-4147-A177-3AD203B41FA5}">
                      <a16:colId xmlns:a16="http://schemas.microsoft.com/office/drawing/2014/main" val="74315403"/>
                    </a:ext>
                  </a:extLst>
                </a:gridCol>
                <a:gridCol w="438710">
                  <a:extLst>
                    <a:ext uri="{9D8B030D-6E8A-4147-A177-3AD203B41FA5}">
                      <a16:colId xmlns:a16="http://schemas.microsoft.com/office/drawing/2014/main" val="2007405662"/>
                    </a:ext>
                  </a:extLst>
                </a:gridCol>
                <a:gridCol w="284439">
                  <a:extLst>
                    <a:ext uri="{9D8B030D-6E8A-4147-A177-3AD203B41FA5}">
                      <a16:colId xmlns:a16="http://schemas.microsoft.com/office/drawing/2014/main" val="3828610696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2307350658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410634866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4263423137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3450249956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942488537"/>
                    </a:ext>
                  </a:extLst>
                </a:gridCol>
                <a:gridCol w="427092">
                  <a:extLst>
                    <a:ext uri="{9D8B030D-6E8A-4147-A177-3AD203B41FA5}">
                      <a16:colId xmlns:a16="http://schemas.microsoft.com/office/drawing/2014/main" val="1253780584"/>
                    </a:ext>
                  </a:extLst>
                </a:gridCol>
                <a:gridCol w="3169368">
                  <a:extLst>
                    <a:ext uri="{9D8B030D-6E8A-4147-A177-3AD203B41FA5}">
                      <a16:colId xmlns:a16="http://schemas.microsoft.com/office/drawing/2014/main" val="4094605739"/>
                    </a:ext>
                  </a:extLst>
                </a:gridCol>
              </a:tblGrid>
              <a:tr h="89383">
                <a:tc rowSpan="15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WP10: Control &amp; Command Systems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Architecture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 Legay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Online Coordinator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937836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Infrastructure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TBD (interne)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Service Exploitation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80368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Automates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Victor Dalifard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98027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Olivier Dalifard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617903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Tony Viaud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37156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IHM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Jean-Claude Marrucho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31196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Olivier Dalifard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32070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Apprenti CC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90406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IE/IR TBD (Interne)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9949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IE/IR TB Found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56333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EPICS ( Driver / IHM)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Ingénierie-Service Online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FTS + LLRF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526493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EPICS ( Driver / IHM)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Ingénierie-Service Online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Driver et IHM EPICS  Timing et REFGEN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87316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EPICS ( Driver / IHM)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Ingénierie-Service Online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Driver et IHM Amplificateurs de puiisance RF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712431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IE/IR TBD (IHM)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Ingénierie-Service Online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Développement d'IHMs et integration pour différents Diagnostics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643161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management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Philippe Gauron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 - Service Online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70939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E68DD1C-070E-44D8-ACD0-1EB8E5CFD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339428"/>
              </p:ext>
            </p:extLst>
          </p:nvPr>
        </p:nvGraphicFramePr>
        <p:xfrm>
          <a:off x="705867" y="3029744"/>
          <a:ext cx="9290048" cy="2078297"/>
        </p:xfrm>
        <a:graphic>
          <a:graphicData uri="http://schemas.openxmlformats.org/drawingml/2006/table">
            <a:tbl>
              <a:tblPr/>
              <a:tblGrid>
                <a:gridCol w="805105">
                  <a:extLst>
                    <a:ext uri="{9D8B030D-6E8A-4147-A177-3AD203B41FA5}">
                      <a16:colId xmlns:a16="http://schemas.microsoft.com/office/drawing/2014/main" val="1097088206"/>
                    </a:ext>
                  </a:extLst>
                </a:gridCol>
                <a:gridCol w="689402">
                  <a:extLst>
                    <a:ext uri="{9D8B030D-6E8A-4147-A177-3AD203B41FA5}">
                      <a16:colId xmlns:a16="http://schemas.microsoft.com/office/drawing/2014/main" val="1242454948"/>
                    </a:ext>
                  </a:extLst>
                </a:gridCol>
                <a:gridCol w="723149">
                  <a:extLst>
                    <a:ext uri="{9D8B030D-6E8A-4147-A177-3AD203B41FA5}">
                      <a16:colId xmlns:a16="http://schemas.microsoft.com/office/drawing/2014/main" val="1931107687"/>
                    </a:ext>
                  </a:extLst>
                </a:gridCol>
                <a:gridCol w="390500">
                  <a:extLst>
                    <a:ext uri="{9D8B030D-6E8A-4147-A177-3AD203B41FA5}">
                      <a16:colId xmlns:a16="http://schemas.microsoft.com/office/drawing/2014/main" val="826107243"/>
                    </a:ext>
                  </a:extLst>
                </a:gridCol>
                <a:gridCol w="964198">
                  <a:extLst>
                    <a:ext uri="{9D8B030D-6E8A-4147-A177-3AD203B41FA5}">
                      <a16:colId xmlns:a16="http://schemas.microsoft.com/office/drawing/2014/main" val="1144896543"/>
                    </a:ext>
                  </a:extLst>
                </a:gridCol>
                <a:gridCol w="438710">
                  <a:extLst>
                    <a:ext uri="{9D8B030D-6E8A-4147-A177-3AD203B41FA5}">
                      <a16:colId xmlns:a16="http://schemas.microsoft.com/office/drawing/2014/main" val="1065317110"/>
                    </a:ext>
                  </a:extLst>
                </a:gridCol>
                <a:gridCol w="284439">
                  <a:extLst>
                    <a:ext uri="{9D8B030D-6E8A-4147-A177-3AD203B41FA5}">
                      <a16:colId xmlns:a16="http://schemas.microsoft.com/office/drawing/2014/main" val="336898981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1676512920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3463462477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2976774967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3654037195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1874382488"/>
                    </a:ext>
                  </a:extLst>
                </a:gridCol>
                <a:gridCol w="427092">
                  <a:extLst>
                    <a:ext uri="{9D8B030D-6E8A-4147-A177-3AD203B41FA5}">
                      <a16:colId xmlns:a16="http://schemas.microsoft.com/office/drawing/2014/main" val="4219174117"/>
                    </a:ext>
                  </a:extLst>
                </a:gridCol>
                <a:gridCol w="3169368">
                  <a:extLst>
                    <a:ext uri="{9D8B030D-6E8A-4147-A177-3AD203B41FA5}">
                      <a16:colId xmlns:a16="http://schemas.microsoft.com/office/drawing/2014/main" val="2693542055"/>
                    </a:ext>
                  </a:extLst>
                </a:gridCol>
              </a:tblGrid>
              <a:tr h="89383">
                <a:tc rowSpan="18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WP11: Radioprotection &amp; Sécurity Systems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Sébastien Wurth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61965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Fabien Razafimamonjy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676834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Harold Bzyl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IRSD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PSS pour DC Gun jusqu'en 2026, puis PSS pour ERL à partir de 2027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18964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Christope Joly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MPS pour le DC gun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70416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TB Found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MPS toute la machine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434087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944947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Sécurité Générale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Stéphane Piau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Vérifications périodiques de radioprotection et contrôles radiologiques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493968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Atanas Dinkov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Vérifications périodiques de radioprotection et contrôles radiologiques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019617"/>
                  </a:ext>
                </a:extLst>
              </a:tr>
              <a:tr h="24911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AI RP CDD/Apprenti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Renforcement du SPR pour la réalisation des vérification périodiques afin de libérer le temps pour les études et dossiers pour les autres agents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07937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Kenza Descheemacker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Suivi risque laser, sécurité générale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7052142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Yulia Yurikova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Étude risque chimique fabrication photocathode et suivi processus, sécurité générale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28443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Sébastien Wurth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Laser, radioprotection, sécurité générale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94987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Fabien Razafimamonjy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Laser, radioprotection, sécurité générale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250453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Etude Radioprotection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Sébastien Wurth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Calculs blindage à l'échelle du bâtiment, beam dump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604830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Fabien Razafimamonjy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Calculs blindage à l'échelle du bâtiment, beam dump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940523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Administrative classification (ASN)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Sébastien Wurth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Rédaction documents, compilation, relecture, formulaire ASN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75179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Atanas Dinkov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Rédaction documents, compilation, relecture, formulaire ASN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547864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Fabien Razafimamonjy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Prévention des Risques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Rédaction documents, compilation, relecture, formulaire ASN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2763812"/>
                  </a:ext>
                </a:extLst>
              </a:tr>
            </a:tbl>
          </a:graphicData>
        </a:graphic>
      </p:graphicFrame>
      <p:sp>
        <p:nvSpPr>
          <p:cNvPr id="13" name="Titre 1">
            <a:extLst>
              <a:ext uri="{FF2B5EF4-FFF2-40B4-BE49-F238E27FC236}">
                <a16:creationId xmlns:a16="http://schemas.microsoft.com/office/drawing/2014/main" id="{4FEE264D-762B-47C9-B109-7DD38606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fr-FR" dirty="0" err="1">
                <a:latin typeface="+mn-lt"/>
              </a:rPr>
              <a:t>Detailed</a:t>
            </a:r>
            <a:r>
              <a:rPr lang="fr-FR" dirty="0">
                <a:latin typeface="+mn-lt"/>
              </a:rPr>
              <a:t> not </a:t>
            </a:r>
            <a:r>
              <a:rPr lang="fr-FR" dirty="0" err="1">
                <a:latin typeface="+mn-lt"/>
              </a:rPr>
              <a:t>shown</a:t>
            </a:r>
            <a:r>
              <a:rPr lang="fr-FR" dirty="0">
                <a:latin typeface="+mn-lt"/>
              </a:rPr>
              <a:t> ! /7 </a:t>
            </a:r>
          </a:p>
        </p:txBody>
      </p:sp>
    </p:spTree>
    <p:extLst>
      <p:ext uri="{BB962C8B-B14F-4D97-AF65-F5344CB8AC3E}">
        <p14:creationId xmlns:p14="http://schemas.microsoft.com/office/powerpoint/2010/main" val="3852187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88DA250-1CD9-4CF7-922E-9B817B83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7315D32-A24B-4B74-92DA-5355550C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E733729-F4BF-43B0-A973-2A3561AFD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42</a:t>
            </a:fld>
            <a:endParaRPr lang="fr-FR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5CE4FA8E-9A4F-437D-AF4B-F8271B9B0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198544"/>
              </p:ext>
            </p:extLst>
          </p:nvPr>
        </p:nvGraphicFramePr>
        <p:xfrm>
          <a:off x="741362" y="941512"/>
          <a:ext cx="9290049" cy="1321137"/>
        </p:xfrm>
        <a:graphic>
          <a:graphicData uri="http://schemas.openxmlformats.org/drawingml/2006/table">
            <a:tbl>
              <a:tblPr/>
              <a:tblGrid>
                <a:gridCol w="805106">
                  <a:extLst>
                    <a:ext uri="{9D8B030D-6E8A-4147-A177-3AD203B41FA5}">
                      <a16:colId xmlns:a16="http://schemas.microsoft.com/office/drawing/2014/main" val="1221382045"/>
                    </a:ext>
                  </a:extLst>
                </a:gridCol>
                <a:gridCol w="689402">
                  <a:extLst>
                    <a:ext uri="{9D8B030D-6E8A-4147-A177-3AD203B41FA5}">
                      <a16:colId xmlns:a16="http://schemas.microsoft.com/office/drawing/2014/main" val="2808309683"/>
                    </a:ext>
                  </a:extLst>
                </a:gridCol>
                <a:gridCol w="723149">
                  <a:extLst>
                    <a:ext uri="{9D8B030D-6E8A-4147-A177-3AD203B41FA5}">
                      <a16:colId xmlns:a16="http://schemas.microsoft.com/office/drawing/2014/main" val="1693310751"/>
                    </a:ext>
                  </a:extLst>
                </a:gridCol>
                <a:gridCol w="390500">
                  <a:extLst>
                    <a:ext uri="{9D8B030D-6E8A-4147-A177-3AD203B41FA5}">
                      <a16:colId xmlns:a16="http://schemas.microsoft.com/office/drawing/2014/main" val="2164028083"/>
                    </a:ext>
                  </a:extLst>
                </a:gridCol>
                <a:gridCol w="964198">
                  <a:extLst>
                    <a:ext uri="{9D8B030D-6E8A-4147-A177-3AD203B41FA5}">
                      <a16:colId xmlns:a16="http://schemas.microsoft.com/office/drawing/2014/main" val="3097529079"/>
                    </a:ext>
                  </a:extLst>
                </a:gridCol>
                <a:gridCol w="438710">
                  <a:extLst>
                    <a:ext uri="{9D8B030D-6E8A-4147-A177-3AD203B41FA5}">
                      <a16:colId xmlns:a16="http://schemas.microsoft.com/office/drawing/2014/main" val="2078012786"/>
                    </a:ext>
                  </a:extLst>
                </a:gridCol>
                <a:gridCol w="284439">
                  <a:extLst>
                    <a:ext uri="{9D8B030D-6E8A-4147-A177-3AD203B41FA5}">
                      <a16:colId xmlns:a16="http://schemas.microsoft.com/office/drawing/2014/main" val="2626559971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1153712152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1600710641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1161245208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3819642921"/>
                    </a:ext>
                  </a:extLst>
                </a:gridCol>
                <a:gridCol w="279617">
                  <a:extLst>
                    <a:ext uri="{9D8B030D-6E8A-4147-A177-3AD203B41FA5}">
                      <a16:colId xmlns:a16="http://schemas.microsoft.com/office/drawing/2014/main" val="1222503493"/>
                    </a:ext>
                  </a:extLst>
                </a:gridCol>
                <a:gridCol w="391596">
                  <a:extLst>
                    <a:ext uri="{9D8B030D-6E8A-4147-A177-3AD203B41FA5}">
                      <a16:colId xmlns:a16="http://schemas.microsoft.com/office/drawing/2014/main" val="3212278363"/>
                    </a:ext>
                  </a:extLst>
                </a:gridCol>
                <a:gridCol w="3204864">
                  <a:extLst>
                    <a:ext uri="{9D8B030D-6E8A-4147-A177-3AD203B41FA5}">
                      <a16:colId xmlns:a16="http://schemas.microsoft.com/office/drawing/2014/main" val="3397237550"/>
                    </a:ext>
                  </a:extLst>
                </a:gridCol>
              </a:tblGrid>
              <a:tr h="89383">
                <a:tc rowSpan="13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WP12: Assembly &amp; Integration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Sylvain Brault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Responsable assemblage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77162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Olivier Froissard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Service 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Technician d'assemblage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78524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Denis Reynet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Suivi d'assemblage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66590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X dessinateur Booster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plans booster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37725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X monteur Booster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 booster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81846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X monteur Booster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 booster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97426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X dessinateur Merger + Ligne Diag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35593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plans Merger et Ligne diags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646802"/>
                  </a:ext>
                </a:extLst>
              </a:tr>
              <a:tr h="1660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X monteur Merger + Ligne Diag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 merger et ligne diag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105034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Monteur pour Diags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Integration de différents diagnostics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79480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 en salle Blanche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Mael Vannson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Plateforme Supratech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 salle blanche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344108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My Vogt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Plateforme Supratech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0,03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 salle blanche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002261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Alignement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Denis Douillet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Alignement laser tracker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274859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Sylvain Brault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Ingénierie- BE Mécanique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Alignement laser tracker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328601"/>
                  </a:ext>
                </a:extLst>
              </a:tr>
            </a:tbl>
          </a:graphicData>
        </a:graphic>
      </p:graphicFrame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9A6CDDE6-C31B-439D-95E5-0B35B64F9718}"/>
              </a:ext>
            </a:extLst>
          </p:cNvPr>
          <p:cNvGraphicFramePr>
            <a:graphicFrameLocks noGrp="1"/>
          </p:cNvGraphicFramePr>
          <p:nvPr/>
        </p:nvGraphicFramePr>
        <p:xfrm>
          <a:off x="741363" y="3355155"/>
          <a:ext cx="9290050" cy="360415"/>
        </p:xfrm>
        <a:graphic>
          <a:graphicData uri="http://schemas.openxmlformats.org/drawingml/2006/table">
            <a:tbl>
              <a:tblPr/>
              <a:tblGrid>
                <a:gridCol w="963028">
                  <a:extLst>
                    <a:ext uri="{9D8B030D-6E8A-4147-A177-3AD203B41FA5}">
                      <a16:colId xmlns:a16="http://schemas.microsoft.com/office/drawing/2014/main" val="1936134088"/>
                    </a:ext>
                  </a:extLst>
                </a:gridCol>
                <a:gridCol w="824629">
                  <a:extLst>
                    <a:ext uri="{9D8B030D-6E8A-4147-A177-3AD203B41FA5}">
                      <a16:colId xmlns:a16="http://schemas.microsoft.com/office/drawing/2014/main" val="834388722"/>
                    </a:ext>
                  </a:extLst>
                </a:gridCol>
                <a:gridCol w="864995">
                  <a:extLst>
                    <a:ext uri="{9D8B030D-6E8A-4147-A177-3AD203B41FA5}">
                      <a16:colId xmlns:a16="http://schemas.microsoft.com/office/drawing/2014/main" val="2474507598"/>
                    </a:ext>
                  </a:extLst>
                </a:gridCol>
                <a:gridCol w="467097">
                  <a:extLst>
                    <a:ext uri="{9D8B030D-6E8A-4147-A177-3AD203B41FA5}">
                      <a16:colId xmlns:a16="http://schemas.microsoft.com/office/drawing/2014/main" val="4124984549"/>
                    </a:ext>
                  </a:extLst>
                </a:gridCol>
                <a:gridCol w="1153327">
                  <a:extLst>
                    <a:ext uri="{9D8B030D-6E8A-4147-A177-3AD203B41FA5}">
                      <a16:colId xmlns:a16="http://schemas.microsoft.com/office/drawing/2014/main" val="1279786783"/>
                    </a:ext>
                  </a:extLst>
                </a:gridCol>
                <a:gridCol w="524764">
                  <a:extLst>
                    <a:ext uri="{9D8B030D-6E8A-4147-A177-3AD203B41FA5}">
                      <a16:colId xmlns:a16="http://schemas.microsoft.com/office/drawing/2014/main" val="1827473069"/>
                    </a:ext>
                  </a:extLst>
                </a:gridCol>
                <a:gridCol w="340232">
                  <a:extLst>
                    <a:ext uri="{9D8B030D-6E8A-4147-A177-3AD203B41FA5}">
                      <a16:colId xmlns:a16="http://schemas.microsoft.com/office/drawing/2014/main" val="351103627"/>
                    </a:ext>
                  </a:extLst>
                </a:gridCol>
                <a:gridCol w="334465">
                  <a:extLst>
                    <a:ext uri="{9D8B030D-6E8A-4147-A177-3AD203B41FA5}">
                      <a16:colId xmlns:a16="http://schemas.microsoft.com/office/drawing/2014/main" val="985208306"/>
                    </a:ext>
                  </a:extLst>
                </a:gridCol>
                <a:gridCol w="334465">
                  <a:extLst>
                    <a:ext uri="{9D8B030D-6E8A-4147-A177-3AD203B41FA5}">
                      <a16:colId xmlns:a16="http://schemas.microsoft.com/office/drawing/2014/main" val="2156856493"/>
                    </a:ext>
                  </a:extLst>
                </a:gridCol>
                <a:gridCol w="334465">
                  <a:extLst>
                    <a:ext uri="{9D8B030D-6E8A-4147-A177-3AD203B41FA5}">
                      <a16:colId xmlns:a16="http://schemas.microsoft.com/office/drawing/2014/main" val="4082111762"/>
                    </a:ext>
                  </a:extLst>
                </a:gridCol>
                <a:gridCol w="334465">
                  <a:extLst>
                    <a:ext uri="{9D8B030D-6E8A-4147-A177-3AD203B41FA5}">
                      <a16:colId xmlns:a16="http://schemas.microsoft.com/office/drawing/2014/main" val="441672"/>
                    </a:ext>
                  </a:extLst>
                </a:gridCol>
                <a:gridCol w="334465">
                  <a:extLst>
                    <a:ext uri="{9D8B030D-6E8A-4147-A177-3AD203B41FA5}">
                      <a16:colId xmlns:a16="http://schemas.microsoft.com/office/drawing/2014/main" val="2122867926"/>
                    </a:ext>
                  </a:extLst>
                </a:gridCol>
                <a:gridCol w="328698">
                  <a:extLst>
                    <a:ext uri="{9D8B030D-6E8A-4147-A177-3AD203B41FA5}">
                      <a16:colId xmlns:a16="http://schemas.microsoft.com/office/drawing/2014/main" val="2856324368"/>
                    </a:ext>
                  </a:extLst>
                </a:gridCol>
                <a:gridCol w="2150955">
                  <a:extLst>
                    <a:ext uri="{9D8B030D-6E8A-4147-A177-3AD203B41FA5}">
                      <a16:colId xmlns:a16="http://schemas.microsoft.com/office/drawing/2014/main" val="355419935"/>
                    </a:ext>
                  </a:extLst>
                </a:gridCol>
              </a:tblGrid>
              <a:tr h="89383">
                <a:tc rowSpan="4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WP14: Experiments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Interractions with experiments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Fréderic Bouly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92686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Achille Stocchi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180207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 Fabry-Perot Cavity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Alex Fomin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BIMP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046176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 DESTIN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Julien Michaud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BIMP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631116"/>
                  </a:ext>
                </a:extLst>
              </a:tr>
            </a:tbl>
          </a:graphicData>
        </a:graphic>
      </p:graphicFrame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571D0F8-1A5F-4829-A9C2-B624538DA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090685"/>
              </p:ext>
            </p:extLst>
          </p:nvPr>
        </p:nvGraphicFramePr>
        <p:xfrm>
          <a:off x="741363" y="2525688"/>
          <a:ext cx="9290050" cy="271032"/>
        </p:xfrm>
        <a:graphic>
          <a:graphicData uri="http://schemas.openxmlformats.org/drawingml/2006/table">
            <a:tbl>
              <a:tblPr/>
              <a:tblGrid>
                <a:gridCol w="963028">
                  <a:extLst>
                    <a:ext uri="{9D8B030D-6E8A-4147-A177-3AD203B41FA5}">
                      <a16:colId xmlns:a16="http://schemas.microsoft.com/office/drawing/2014/main" val="83158304"/>
                    </a:ext>
                  </a:extLst>
                </a:gridCol>
                <a:gridCol w="824629">
                  <a:extLst>
                    <a:ext uri="{9D8B030D-6E8A-4147-A177-3AD203B41FA5}">
                      <a16:colId xmlns:a16="http://schemas.microsoft.com/office/drawing/2014/main" val="253300873"/>
                    </a:ext>
                  </a:extLst>
                </a:gridCol>
                <a:gridCol w="864995">
                  <a:extLst>
                    <a:ext uri="{9D8B030D-6E8A-4147-A177-3AD203B41FA5}">
                      <a16:colId xmlns:a16="http://schemas.microsoft.com/office/drawing/2014/main" val="967991116"/>
                    </a:ext>
                  </a:extLst>
                </a:gridCol>
                <a:gridCol w="467097">
                  <a:extLst>
                    <a:ext uri="{9D8B030D-6E8A-4147-A177-3AD203B41FA5}">
                      <a16:colId xmlns:a16="http://schemas.microsoft.com/office/drawing/2014/main" val="3317750815"/>
                    </a:ext>
                  </a:extLst>
                </a:gridCol>
                <a:gridCol w="1153327">
                  <a:extLst>
                    <a:ext uri="{9D8B030D-6E8A-4147-A177-3AD203B41FA5}">
                      <a16:colId xmlns:a16="http://schemas.microsoft.com/office/drawing/2014/main" val="3339010039"/>
                    </a:ext>
                  </a:extLst>
                </a:gridCol>
                <a:gridCol w="524764">
                  <a:extLst>
                    <a:ext uri="{9D8B030D-6E8A-4147-A177-3AD203B41FA5}">
                      <a16:colId xmlns:a16="http://schemas.microsoft.com/office/drawing/2014/main" val="4259204301"/>
                    </a:ext>
                  </a:extLst>
                </a:gridCol>
                <a:gridCol w="340232">
                  <a:extLst>
                    <a:ext uri="{9D8B030D-6E8A-4147-A177-3AD203B41FA5}">
                      <a16:colId xmlns:a16="http://schemas.microsoft.com/office/drawing/2014/main" val="1875630499"/>
                    </a:ext>
                  </a:extLst>
                </a:gridCol>
                <a:gridCol w="334465">
                  <a:extLst>
                    <a:ext uri="{9D8B030D-6E8A-4147-A177-3AD203B41FA5}">
                      <a16:colId xmlns:a16="http://schemas.microsoft.com/office/drawing/2014/main" val="1150619018"/>
                    </a:ext>
                  </a:extLst>
                </a:gridCol>
                <a:gridCol w="334465">
                  <a:extLst>
                    <a:ext uri="{9D8B030D-6E8A-4147-A177-3AD203B41FA5}">
                      <a16:colId xmlns:a16="http://schemas.microsoft.com/office/drawing/2014/main" val="888916957"/>
                    </a:ext>
                  </a:extLst>
                </a:gridCol>
                <a:gridCol w="334465">
                  <a:extLst>
                    <a:ext uri="{9D8B030D-6E8A-4147-A177-3AD203B41FA5}">
                      <a16:colId xmlns:a16="http://schemas.microsoft.com/office/drawing/2014/main" val="2756447963"/>
                    </a:ext>
                  </a:extLst>
                </a:gridCol>
                <a:gridCol w="334465">
                  <a:extLst>
                    <a:ext uri="{9D8B030D-6E8A-4147-A177-3AD203B41FA5}">
                      <a16:colId xmlns:a16="http://schemas.microsoft.com/office/drawing/2014/main" val="2525002305"/>
                    </a:ext>
                  </a:extLst>
                </a:gridCol>
                <a:gridCol w="334465">
                  <a:extLst>
                    <a:ext uri="{9D8B030D-6E8A-4147-A177-3AD203B41FA5}">
                      <a16:colId xmlns:a16="http://schemas.microsoft.com/office/drawing/2014/main" val="4182686732"/>
                    </a:ext>
                  </a:extLst>
                </a:gridCol>
                <a:gridCol w="328698">
                  <a:extLst>
                    <a:ext uri="{9D8B030D-6E8A-4147-A177-3AD203B41FA5}">
                      <a16:colId xmlns:a16="http://schemas.microsoft.com/office/drawing/2014/main" val="854342262"/>
                    </a:ext>
                  </a:extLst>
                </a:gridCol>
                <a:gridCol w="2150955">
                  <a:extLst>
                    <a:ext uri="{9D8B030D-6E8A-4147-A177-3AD203B41FA5}">
                      <a16:colId xmlns:a16="http://schemas.microsoft.com/office/drawing/2014/main" val="359102546"/>
                    </a:ext>
                  </a:extLst>
                </a:gridCol>
              </a:tblGrid>
              <a:tr h="89383"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WP13: Infrastructure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CPER 2024-2027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Laurent Pinot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Infrastructure et Logistique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17814"/>
                  </a:ext>
                </a:extLst>
              </a:tr>
              <a:tr h="893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Electricité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Jean-Michel Guittard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Infrastructure et Logistique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063128"/>
                  </a:ext>
                </a:extLst>
              </a:tr>
              <a:tr h="922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Plomberie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Yann Pitrilli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Infrastructure et Logistique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305496"/>
                          </a:solidFill>
                          <a:effectLst/>
                          <a:latin typeface="Calibri (Corps)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764673"/>
                  </a:ext>
                </a:extLst>
              </a:tr>
            </a:tbl>
          </a:graphicData>
        </a:graphic>
      </p:graphicFrame>
      <p:sp>
        <p:nvSpPr>
          <p:cNvPr id="20" name="Titre 1">
            <a:extLst>
              <a:ext uri="{FF2B5EF4-FFF2-40B4-BE49-F238E27FC236}">
                <a16:creationId xmlns:a16="http://schemas.microsoft.com/office/drawing/2014/main" id="{904A3F80-0402-4B53-8D10-168CA174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fr-FR" dirty="0" err="1">
                <a:latin typeface="+mn-lt"/>
              </a:rPr>
              <a:t>Detailed</a:t>
            </a:r>
            <a:r>
              <a:rPr lang="fr-FR" dirty="0">
                <a:latin typeface="+mn-lt"/>
              </a:rPr>
              <a:t> not </a:t>
            </a:r>
            <a:r>
              <a:rPr lang="fr-FR" dirty="0" err="1">
                <a:latin typeface="+mn-lt"/>
              </a:rPr>
              <a:t>shown</a:t>
            </a:r>
            <a:r>
              <a:rPr lang="fr-FR" dirty="0">
                <a:latin typeface="+mn-lt"/>
              </a:rPr>
              <a:t> ! /8  </a:t>
            </a:r>
          </a:p>
        </p:txBody>
      </p:sp>
    </p:spTree>
    <p:extLst>
      <p:ext uri="{BB962C8B-B14F-4D97-AF65-F5344CB8AC3E}">
        <p14:creationId xmlns:p14="http://schemas.microsoft.com/office/powerpoint/2010/main" val="2772174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524A5-EB76-DACD-24B3-D405A879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43</a:t>
            </a:fld>
            <a:endParaRPr lang="fr-FR" dirty="0">
              <a:latin typeface="+mn-lt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58A17-3A78-4618-ADB6-022082D2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097CA47-0EC2-B0FF-7B72-51752D1DF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6" y="140811"/>
            <a:ext cx="9516025" cy="44751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FTE Evolution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since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2020 and projection for the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next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3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years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(first global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picture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D180108B-7EDC-444C-B51E-66E8278CE5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4724312"/>
              </p:ext>
            </p:extLst>
          </p:nvPr>
        </p:nvGraphicFramePr>
        <p:xfrm>
          <a:off x="849883" y="681117"/>
          <a:ext cx="871296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38F6672-5EFF-4EB6-B784-8686840C453F}"/>
              </a:ext>
            </a:extLst>
          </p:cNvPr>
          <p:cNvSpPr txBox="1"/>
          <p:nvPr/>
        </p:nvSpPr>
        <p:spPr>
          <a:xfrm>
            <a:off x="7546627" y="3759286"/>
            <a:ext cx="223224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+mn-lt"/>
              </a:rPr>
              <a:t>+4-5 PHD </a:t>
            </a:r>
            <a:r>
              <a:rPr lang="fr-FR" sz="1800" dirty="0" err="1">
                <a:latin typeface="+mn-lt"/>
              </a:rPr>
              <a:t>thesis</a:t>
            </a:r>
            <a:r>
              <a:rPr lang="fr-FR" sz="1800" dirty="0">
                <a:latin typeface="+mn-lt"/>
              </a:rPr>
              <a:t> </a:t>
            </a:r>
          </a:p>
          <a:p>
            <a:pPr algn="ctr"/>
            <a:r>
              <a:rPr lang="fr-FR" sz="1800" dirty="0" err="1">
                <a:latin typeface="+mn-lt"/>
              </a:rPr>
              <a:t>will</a:t>
            </a:r>
            <a:r>
              <a:rPr lang="fr-FR" sz="1800" dirty="0">
                <a:latin typeface="+mn-lt"/>
              </a:rPr>
              <a:t> start in 2025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B2FA19-5053-42BA-BA05-39BAF0D2AFA7}"/>
              </a:ext>
            </a:extLst>
          </p:cNvPr>
          <p:cNvSpPr txBox="1"/>
          <p:nvPr/>
        </p:nvSpPr>
        <p:spPr>
          <a:xfrm>
            <a:off x="6970563" y="2525688"/>
            <a:ext cx="315414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Need to </a:t>
            </a:r>
            <a:r>
              <a:rPr lang="fr-FR" dirty="0" err="1">
                <a:latin typeface="+mn-lt"/>
              </a:rPr>
              <a:t>be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given</a:t>
            </a:r>
            <a:r>
              <a:rPr lang="fr-FR" dirty="0">
                <a:latin typeface="+mn-lt"/>
              </a:rPr>
              <a:t> by international </a:t>
            </a:r>
            <a:r>
              <a:rPr lang="fr-FR" dirty="0" err="1">
                <a:latin typeface="+mn-lt"/>
              </a:rPr>
              <a:t>partners</a:t>
            </a:r>
            <a:endParaRPr lang="fr-FR" dirty="0"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19B6053-C966-44B9-9A03-5A1FD3795677}"/>
              </a:ext>
            </a:extLst>
          </p:cNvPr>
          <p:cNvSpPr/>
          <p:nvPr/>
        </p:nvSpPr>
        <p:spPr>
          <a:xfrm>
            <a:off x="6106467" y="725488"/>
            <a:ext cx="3312368" cy="1368152"/>
          </a:xfrm>
          <a:prstGeom prst="ellipse">
            <a:avLst/>
          </a:prstGeom>
          <a:solidFill>
            <a:srgbClr val="FFFF00">
              <a:alpha val="16000"/>
            </a:srgb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29AAC38-3E65-496B-A13B-7A3E8DDE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5414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524A5-EB76-DACD-24B3-D405A879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44</a:t>
            </a:fld>
            <a:endParaRPr lang="fr-FR" dirty="0">
              <a:latin typeface="+mn-lt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58A17-3A78-4618-ADB6-022082D2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097CA47-0EC2-B0FF-7B72-51752D1DF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6" y="140811"/>
            <a:ext cx="9516025" cy="44751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FTE Evolution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since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2020 and projection for the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next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3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years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(first global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picture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D42012D4-A3E6-4FBC-8B3C-CC4F11DEEE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643968"/>
              </p:ext>
            </p:extLst>
          </p:nvPr>
        </p:nvGraphicFramePr>
        <p:xfrm>
          <a:off x="201811" y="941512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79CA5268-36F0-4E4E-9E94-5DC38B5237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5752791"/>
              </p:ext>
            </p:extLst>
          </p:nvPr>
        </p:nvGraphicFramePr>
        <p:xfrm>
          <a:off x="4522291" y="1229544"/>
          <a:ext cx="612068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B979620-9FF8-4FDE-91C7-37D5A545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4571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524A5-EB76-DACD-24B3-D405A879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45</a:t>
            </a:fld>
            <a:endParaRPr lang="fr-FR" dirty="0">
              <a:latin typeface="+mn-lt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58A17-3A78-4618-ADB6-022082D2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097CA47-0EC2-B0FF-7B72-51752D1DF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6" y="140811"/>
            <a:ext cx="9516025" cy="44751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FTE Evolution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since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2020 and projection for the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next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3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years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(first global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picture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28BEBDA-9561-FB28-D9D8-B7AE96DE917C}"/>
              </a:ext>
            </a:extLst>
          </p:cNvPr>
          <p:cNvSpPr txBox="1"/>
          <p:nvPr/>
        </p:nvSpPr>
        <p:spPr>
          <a:xfrm>
            <a:off x="6538515" y="941512"/>
            <a:ext cx="4043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n-lt"/>
              </a:rPr>
              <a:t>Main critical profiles needed:</a:t>
            </a:r>
          </a:p>
          <a:p>
            <a:endParaRPr lang="en-GB" sz="1800" dirty="0">
              <a:latin typeface="+mn-lt"/>
            </a:endParaRP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Driver &amp; IHM development (EPICS)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CAO and cabling (LLRF, MO &amp; Synchro)</a:t>
            </a:r>
          </a:p>
          <a:p>
            <a:pPr marL="285750" indent="-285750">
              <a:buClr>
                <a:schemeClr val="accent5"/>
              </a:buClr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Electrotechnician: Magnet power suppliers specification, RF power source specification and operation, HV devices operation.</a:t>
            </a: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Automatization: Machine Protection System (MPS) design and operation.</a:t>
            </a: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Electrical architecture: Equipment cabling needs, CEM, sup-contractor follow-up…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Mechanical Assembly and integration of accelerator systems.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sz="1800" dirty="0">
              <a:latin typeface="+mn-lt"/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D7740822-D40B-478D-923D-27395858D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686449"/>
              </p:ext>
            </p:extLst>
          </p:nvPr>
        </p:nvGraphicFramePr>
        <p:xfrm>
          <a:off x="273819" y="1157536"/>
          <a:ext cx="612068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327D49-7AB9-4BD4-97A2-CAE897A4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2314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5574A7-56CC-4267-86B1-43E37968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55781FA-82A1-4C74-B635-0A5C9CD22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A3A4953-77A4-45E6-9D8A-50896814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46</a:t>
            </a:fld>
            <a:endParaRPr lang="fr-FR" dirty="0"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D2F6B5-22C6-4A95-B0D5-67031B87DCEF}"/>
              </a:ext>
            </a:extLst>
          </p:cNvPr>
          <p:cNvSpPr txBox="1"/>
          <p:nvPr/>
        </p:nvSpPr>
        <p:spPr>
          <a:xfrm>
            <a:off x="2650083" y="2299682"/>
            <a:ext cx="5653339" cy="1200329"/>
          </a:xfrm>
          <a:prstGeom prst="rect">
            <a:avLst/>
          </a:prstGeom>
          <a:solidFill>
            <a:srgbClr val="FFFF00">
              <a:alpha val="85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+mn-lt"/>
              </a:rPr>
              <a:t>PERLE</a:t>
            </a:r>
          </a:p>
          <a:p>
            <a:pPr algn="ctr"/>
            <a:r>
              <a:rPr lang="fr-FR" sz="3600" b="1" dirty="0">
                <a:solidFill>
                  <a:srgbClr val="FF0000"/>
                </a:solidFill>
                <a:latin typeface="+mn-lt"/>
              </a:rPr>
              <a:t>RISK ANALYSIS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3C8181-B72E-433A-8E41-1884A9A710A2}"/>
              </a:ext>
            </a:extLst>
          </p:cNvPr>
          <p:cNvSpPr txBox="1"/>
          <p:nvPr/>
        </p:nvSpPr>
        <p:spPr>
          <a:xfrm>
            <a:off x="4954339" y="3709754"/>
            <a:ext cx="76655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i="1" dirty="0">
                <a:latin typeface="+mn-lt"/>
              </a:rPr>
              <a:t>2 min</a:t>
            </a:r>
          </a:p>
        </p:txBody>
      </p:sp>
    </p:spTree>
    <p:extLst>
      <p:ext uri="{BB962C8B-B14F-4D97-AF65-F5344CB8AC3E}">
        <p14:creationId xmlns:p14="http://schemas.microsoft.com/office/powerpoint/2010/main" val="2172698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17AC1D-D415-4E09-95CC-79B599967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367509-A954-4354-A875-37DFC7D3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6BF317-65EA-4521-88E4-686EEC3B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47</a:t>
            </a:fld>
            <a:endParaRPr lang="fr-FR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959D1C-4209-4299-B349-532A5CE9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4" y="3228091"/>
            <a:ext cx="4890880" cy="19255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396EDE-9F32-4B22-93BA-9AF2B809C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494" y="3215740"/>
            <a:ext cx="5726548" cy="17747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850CE4-4A81-4AF1-908F-5F5947EEC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040" y="5251286"/>
            <a:ext cx="5572672" cy="55259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B653FC8-9730-4A4C-B0D4-7EE0E6BC857E}"/>
              </a:ext>
            </a:extLst>
          </p:cNvPr>
          <p:cNvSpPr txBox="1"/>
          <p:nvPr/>
        </p:nvSpPr>
        <p:spPr>
          <a:xfrm>
            <a:off x="1461870" y="168099"/>
            <a:ext cx="7621574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latin typeface="+mn-lt"/>
              </a:rPr>
              <a:t>32 risques identifiés </a:t>
            </a:r>
            <a:r>
              <a:rPr lang="fr-FR" sz="1767" dirty="0">
                <a:latin typeface="+mn-lt"/>
                <a:sym typeface="Wingdings" panose="05000000000000000000" pitchFamily="2" charset="2"/>
              </a:rPr>
              <a:t> Réduction de 16 risques engagés avec des plans d’action  </a:t>
            </a:r>
            <a:endParaRPr lang="fr-FR" sz="1767" dirty="0">
              <a:latin typeface="+mn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F042021-65D8-42D6-B26F-F4C4D5998AD5}"/>
              </a:ext>
            </a:extLst>
          </p:cNvPr>
          <p:cNvSpPr txBox="1"/>
          <p:nvPr/>
        </p:nvSpPr>
        <p:spPr>
          <a:xfrm>
            <a:off x="60805" y="5153662"/>
            <a:ext cx="1510029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  <a:latin typeface="+mn-lt"/>
              </a:rPr>
              <a:t>Collaborations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BC7E62-C747-4BA5-9F39-AE9DAC54D6B3}"/>
              </a:ext>
            </a:extLst>
          </p:cNvPr>
          <p:cNvSpPr txBox="1"/>
          <p:nvPr/>
        </p:nvSpPr>
        <p:spPr>
          <a:xfrm>
            <a:off x="9435768" y="4957728"/>
            <a:ext cx="1379993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  <a:latin typeface="+mn-lt"/>
              </a:rPr>
              <a:t>Financement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E607C9-E974-4B64-82AE-4B2A752B4C40}"/>
              </a:ext>
            </a:extLst>
          </p:cNvPr>
          <p:cNvSpPr txBox="1"/>
          <p:nvPr/>
        </p:nvSpPr>
        <p:spPr>
          <a:xfrm>
            <a:off x="7969712" y="5383322"/>
            <a:ext cx="1833451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  <a:latin typeface="+mn-lt"/>
              </a:rPr>
              <a:t>Inondation IGLOO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FCF9A67-FC46-4661-88EB-F8F41EE9C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55" y="620845"/>
            <a:ext cx="9224686" cy="237013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BB56052-D547-4E08-990D-DF31464AB63F}"/>
              </a:ext>
            </a:extLst>
          </p:cNvPr>
          <p:cNvSpPr/>
          <p:nvPr/>
        </p:nvSpPr>
        <p:spPr>
          <a:xfrm>
            <a:off x="2468444" y="910912"/>
            <a:ext cx="3239140" cy="41587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03D508C-EB71-42D8-BD83-7C339C63BEB0}"/>
              </a:ext>
            </a:extLst>
          </p:cNvPr>
          <p:cNvSpPr/>
          <p:nvPr/>
        </p:nvSpPr>
        <p:spPr>
          <a:xfrm>
            <a:off x="2468444" y="1890116"/>
            <a:ext cx="3239140" cy="24922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</p:spTree>
    <p:extLst>
      <p:ext uri="{BB962C8B-B14F-4D97-AF65-F5344CB8AC3E}">
        <p14:creationId xmlns:p14="http://schemas.microsoft.com/office/powerpoint/2010/main" val="2401911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17AC1D-D415-4E09-95CC-79B599967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367509-A954-4354-A875-37DFC7D3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6BF317-65EA-4521-88E4-686EEC3B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48</a:t>
            </a:fld>
            <a:endParaRPr lang="fr-FR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1CDD85-A736-4EA3-90A7-47E4AD51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62" y="3538199"/>
            <a:ext cx="6587079" cy="9832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4D8AF0-0062-46B2-92E1-FE31A31B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787" y="4610778"/>
            <a:ext cx="5901011" cy="107441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859445F-719F-47C3-971F-30B4CC2611A5}"/>
              </a:ext>
            </a:extLst>
          </p:cNvPr>
          <p:cNvSpPr txBox="1"/>
          <p:nvPr/>
        </p:nvSpPr>
        <p:spPr>
          <a:xfrm>
            <a:off x="317962" y="3240624"/>
            <a:ext cx="976549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  <a:latin typeface="+mn-lt"/>
              </a:rPr>
              <a:t>Planning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1DD2BAB-2567-4FB4-9682-E9983D17CA7D}"/>
              </a:ext>
            </a:extLst>
          </p:cNvPr>
          <p:cNvSpPr txBox="1"/>
          <p:nvPr/>
        </p:nvSpPr>
        <p:spPr>
          <a:xfrm>
            <a:off x="7957518" y="4284450"/>
            <a:ext cx="2174698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  <a:latin typeface="+mn-lt"/>
              </a:rPr>
              <a:t>Ressources Humaines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1BEA926-71F4-40B5-A04F-CC476E6A0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48" y="179401"/>
            <a:ext cx="9593351" cy="306987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27600EB-ECF0-4708-A9B7-0BE8BA3B4889}"/>
              </a:ext>
            </a:extLst>
          </p:cNvPr>
          <p:cNvSpPr/>
          <p:nvPr/>
        </p:nvSpPr>
        <p:spPr>
          <a:xfrm>
            <a:off x="1880901" y="2547889"/>
            <a:ext cx="4071286" cy="6927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5FFF98A-9658-4286-B2FA-E770B89AFB40}"/>
              </a:ext>
            </a:extLst>
          </p:cNvPr>
          <p:cNvSpPr txBox="1"/>
          <p:nvPr/>
        </p:nvSpPr>
        <p:spPr>
          <a:xfrm>
            <a:off x="229955" y="5358863"/>
            <a:ext cx="4039824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latin typeface="+mn-lt"/>
              </a:rPr>
              <a:t>Suivi et mise à jour régulière par la qualité</a:t>
            </a:r>
          </a:p>
        </p:txBody>
      </p:sp>
    </p:spTree>
    <p:extLst>
      <p:ext uri="{BB962C8B-B14F-4D97-AF65-F5344CB8AC3E}">
        <p14:creationId xmlns:p14="http://schemas.microsoft.com/office/powerpoint/2010/main" val="1827602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3B91A4F-0DA3-4081-9DF5-619C000B4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620BFC2-5699-47BA-840F-D1E743C9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B848C0-216F-44C1-96C0-2A0CD197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49</a:t>
            </a:fld>
            <a:endParaRPr lang="fr-FR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7370B6-9DE5-4000-9DBA-EF7D6E623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96" y="500142"/>
            <a:ext cx="5835212" cy="20644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FA2E4B8-E066-465C-B6BB-9E6785B4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96" y="4335571"/>
            <a:ext cx="7523303" cy="14402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33AF5E-F6D4-41C0-A2A6-87CB1DA6C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496" y="2864184"/>
            <a:ext cx="7523303" cy="126135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7D2F724-1916-45C1-9C79-96B5F4F0E069}"/>
              </a:ext>
            </a:extLst>
          </p:cNvPr>
          <p:cNvSpPr txBox="1"/>
          <p:nvPr/>
        </p:nvSpPr>
        <p:spPr>
          <a:xfrm>
            <a:off x="7381804" y="2564629"/>
            <a:ext cx="2735877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  <a:latin typeface="+mn-lt"/>
              </a:rPr>
              <a:t>Interactions </a:t>
            </a:r>
            <a:r>
              <a:rPr lang="fr-FR" sz="1767" dirty="0" err="1">
                <a:solidFill>
                  <a:srgbClr val="FF0000"/>
                </a:solidFill>
                <a:latin typeface="+mn-lt"/>
              </a:rPr>
              <a:t>ThomX</a:t>
            </a:r>
            <a:r>
              <a:rPr lang="fr-FR" sz="1767" dirty="0">
                <a:solidFill>
                  <a:srgbClr val="FF0000"/>
                </a:solidFill>
                <a:latin typeface="+mn-lt"/>
              </a:rPr>
              <a:t> et CPER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2567F9A-DDA2-4887-9030-E2D6EDD50A8F}"/>
              </a:ext>
            </a:extLst>
          </p:cNvPr>
          <p:cNvSpPr txBox="1"/>
          <p:nvPr/>
        </p:nvSpPr>
        <p:spPr>
          <a:xfrm>
            <a:off x="7497852" y="4067389"/>
            <a:ext cx="2436886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  <a:latin typeface="+mn-lt"/>
              </a:rPr>
              <a:t>Risque RH : WP critiques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BD942DB-F99B-4E83-903F-203D9871DB80}"/>
              </a:ext>
            </a:extLst>
          </p:cNvPr>
          <p:cNvSpPr txBox="1"/>
          <p:nvPr/>
        </p:nvSpPr>
        <p:spPr>
          <a:xfrm>
            <a:off x="2136501" y="125462"/>
            <a:ext cx="7542193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latin typeface="+mn-lt"/>
              </a:rPr>
              <a:t>Modification du portefeuille des risques suite au COPIL avec la direction d’</a:t>
            </a:r>
            <a:r>
              <a:rPr lang="fr-FR" sz="1767" dirty="0" err="1">
                <a:latin typeface="+mn-lt"/>
              </a:rPr>
              <a:t>IJCLab</a:t>
            </a:r>
            <a:endParaRPr lang="fr-FR" sz="1767" dirty="0">
              <a:latin typeface="+mn-lt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B1BFD7C-76F0-457D-A1A1-BA9FA140CCC1}"/>
              </a:ext>
            </a:extLst>
          </p:cNvPr>
          <p:cNvSpPr/>
          <p:nvPr/>
        </p:nvSpPr>
        <p:spPr>
          <a:xfrm>
            <a:off x="2235454" y="699763"/>
            <a:ext cx="2752354" cy="43134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4DC727C-2AD5-475E-960B-9AB635C74CE8}"/>
              </a:ext>
            </a:extLst>
          </p:cNvPr>
          <p:cNvSpPr/>
          <p:nvPr/>
        </p:nvSpPr>
        <p:spPr>
          <a:xfrm>
            <a:off x="2246227" y="2251436"/>
            <a:ext cx="2752354" cy="31319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</p:spTree>
    <p:extLst>
      <p:ext uri="{BB962C8B-B14F-4D97-AF65-F5344CB8AC3E}">
        <p14:creationId xmlns:p14="http://schemas.microsoft.com/office/powerpoint/2010/main" val="3653832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C39FE4-5F72-4264-B25A-5030BEF4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225F34-126F-414A-86D3-4ACF4067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2D6870-D53C-4743-9923-C7FA0A57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440B68-84CA-4BF4-B73B-C38BCA72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25" y="1248786"/>
            <a:ext cx="10723777" cy="4441823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198B5107-158F-4CE6-8733-8386DC8D38A9}"/>
              </a:ext>
            </a:extLst>
          </p:cNvPr>
          <p:cNvGrpSpPr/>
          <p:nvPr/>
        </p:nvGrpSpPr>
        <p:grpSpPr>
          <a:xfrm>
            <a:off x="0" y="28899"/>
            <a:ext cx="3270388" cy="2948986"/>
            <a:chOff x="129803" y="1013520"/>
            <a:chExt cx="5030880" cy="4536462"/>
          </a:xfrm>
        </p:grpSpPr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598DA75D-693D-48EF-ADBA-543E6DD2A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03" y="3737747"/>
              <a:ext cx="5030880" cy="1812235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BD374789-ECE1-4631-9B94-679A804FD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974" y="1013520"/>
              <a:ext cx="4731867" cy="2550084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F83334E-1026-48B7-93E7-3FF3A8E509C6}"/>
              </a:ext>
            </a:extLst>
          </p:cNvPr>
          <p:cNvSpPr/>
          <p:nvPr/>
        </p:nvSpPr>
        <p:spPr>
          <a:xfrm>
            <a:off x="7330603" y="2883883"/>
            <a:ext cx="3488818" cy="31531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C7E24DE3-C0CC-40D5-8BE7-936BCD0D2A72}"/>
              </a:ext>
            </a:extLst>
          </p:cNvPr>
          <p:cNvGrpSpPr/>
          <p:nvPr/>
        </p:nvGrpSpPr>
        <p:grpSpPr>
          <a:xfrm>
            <a:off x="7330603" y="3029744"/>
            <a:ext cx="3561132" cy="2877249"/>
            <a:chOff x="5384089" y="926571"/>
            <a:chExt cx="5672746" cy="4767469"/>
          </a:xfrm>
        </p:grpSpPr>
        <p:pic>
          <p:nvPicPr>
            <p:cNvPr id="141" name="Image 140">
              <a:extLst>
                <a:ext uri="{FF2B5EF4-FFF2-40B4-BE49-F238E27FC236}">
                  <a16:creationId xmlns:a16="http://schemas.microsoft.com/office/drawing/2014/main" id="{9FB45D1F-A69B-46B5-B1D6-CFFF1FF84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4089" y="3420852"/>
              <a:ext cx="5039458" cy="2273188"/>
            </a:xfrm>
            <a:prstGeom prst="rect">
              <a:avLst/>
            </a:prstGeom>
          </p:spPr>
        </p:pic>
        <p:sp>
          <p:nvSpPr>
            <p:cNvPr id="142" name="253 MeV">
              <a:extLst>
                <a:ext uri="{FF2B5EF4-FFF2-40B4-BE49-F238E27FC236}">
                  <a16:creationId xmlns:a16="http://schemas.microsoft.com/office/drawing/2014/main" id="{D71A38EB-DBB3-4C25-AA26-89AC5AF8BAB2}"/>
                </a:ext>
              </a:extLst>
            </p:cNvPr>
            <p:cNvSpPr txBox="1"/>
            <p:nvPr/>
          </p:nvSpPr>
          <p:spPr>
            <a:xfrm>
              <a:off x="10043205" y="1380484"/>
              <a:ext cx="1013630" cy="3994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spcBef>
                  <a:spcPts val="0"/>
                </a:spcBef>
                <a:defRPr sz="2000" b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900" b="0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253 MeV</a:t>
              </a:r>
            </a:p>
          </p:txBody>
        </p:sp>
        <p:grpSp>
          <p:nvGrpSpPr>
            <p:cNvPr id="143" name="Groupe 142">
              <a:extLst>
                <a:ext uri="{FF2B5EF4-FFF2-40B4-BE49-F238E27FC236}">
                  <a16:creationId xmlns:a16="http://schemas.microsoft.com/office/drawing/2014/main" id="{918210CD-20F2-4336-AF0B-02EA2D96BD36}"/>
                </a:ext>
              </a:extLst>
            </p:cNvPr>
            <p:cNvGrpSpPr/>
            <p:nvPr/>
          </p:nvGrpSpPr>
          <p:grpSpPr>
            <a:xfrm>
              <a:off x="5458394" y="926571"/>
              <a:ext cx="5509413" cy="2578657"/>
              <a:chOff x="5458394" y="869504"/>
              <a:chExt cx="5509413" cy="2578657"/>
            </a:xfrm>
          </p:grpSpPr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9BF01C2F-F35F-4022-B9B3-1626F49497C4}"/>
                  </a:ext>
                </a:extLst>
              </p:cNvPr>
              <p:cNvSpPr txBox="1"/>
              <p:nvPr/>
            </p:nvSpPr>
            <p:spPr>
              <a:xfrm>
                <a:off x="5962452" y="869504"/>
                <a:ext cx="3672408" cy="56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cs typeface="Calibri" panose="020F0502020204030204" pitchFamily="34" charset="0"/>
                  </a:rPr>
                  <a:t>PERLE 250 MeV version</a:t>
                </a:r>
              </a:p>
            </p:txBody>
          </p:sp>
          <p:pic>
            <p:nvPicPr>
              <p:cNvPr id="145" name="survey_full.pdf" descr="survey_full.pdf">
                <a:extLst>
                  <a:ext uri="{FF2B5EF4-FFF2-40B4-BE49-F238E27FC236}">
                    <a16:creationId xmlns:a16="http://schemas.microsoft.com/office/drawing/2014/main" id="{DF74C1CB-CF08-4324-94AF-6507546AC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458394" y="1157536"/>
                <a:ext cx="4732533" cy="229062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46" name="Booster">
                <a:extLst>
                  <a:ext uri="{FF2B5EF4-FFF2-40B4-BE49-F238E27FC236}">
                    <a16:creationId xmlns:a16="http://schemas.microsoft.com/office/drawing/2014/main" id="{85A3B0D0-F894-49C5-A296-C14763ABAE5E}"/>
                  </a:ext>
                </a:extLst>
              </p:cNvPr>
              <p:cNvSpPr txBox="1"/>
              <p:nvPr/>
            </p:nvSpPr>
            <p:spPr>
              <a:xfrm rot="1800000">
                <a:off x="5567545" y="1649526"/>
                <a:ext cx="955113" cy="4759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3000" b="1">
                    <a:solidFill>
                      <a:schemeClr val="accent6">
                        <a:hueOff val="-146070"/>
                        <a:satOff val="-10048"/>
                        <a:lumOff val="-30626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200" b="0" dirty="0">
                    <a:solidFill>
                      <a:srgbClr val="C00000"/>
                    </a:solidFill>
                    <a:latin typeface="+mn-lt"/>
                  </a:rPr>
                  <a:t>Booster</a:t>
                </a:r>
              </a:p>
            </p:txBody>
          </p:sp>
          <p:sp>
            <p:nvSpPr>
              <p:cNvPr id="147" name="Merger">
                <a:extLst>
                  <a:ext uri="{FF2B5EF4-FFF2-40B4-BE49-F238E27FC236}">
                    <a16:creationId xmlns:a16="http://schemas.microsoft.com/office/drawing/2014/main" id="{535FCE69-6C1B-477F-B066-CF32A1537C72}"/>
                  </a:ext>
                </a:extLst>
              </p:cNvPr>
              <p:cNvSpPr txBox="1"/>
              <p:nvPr/>
            </p:nvSpPr>
            <p:spPr>
              <a:xfrm rot="1800000">
                <a:off x="6490775" y="1505710"/>
                <a:ext cx="839284" cy="7309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3000" b="1">
                    <a:solidFill>
                      <a:schemeClr val="accent3">
                        <a:hueOff val="914337"/>
                        <a:satOff val="31515"/>
                        <a:lumOff val="-3079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Merger</a:t>
                </a:r>
              </a:p>
            </p:txBody>
          </p:sp>
          <p:sp>
            <p:nvSpPr>
              <p:cNvPr id="148" name="Cryo-Module">
                <a:extLst>
                  <a:ext uri="{FF2B5EF4-FFF2-40B4-BE49-F238E27FC236}">
                    <a16:creationId xmlns:a16="http://schemas.microsoft.com/office/drawing/2014/main" id="{C0BCCB5F-DE28-4E7B-A112-E971EE6AFE9D}"/>
                  </a:ext>
                </a:extLst>
              </p:cNvPr>
              <p:cNvSpPr txBox="1"/>
              <p:nvPr/>
            </p:nvSpPr>
            <p:spPr>
              <a:xfrm>
                <a:off x="7039244" y="1724000"/>
                <a:ext cx="1302298" cy="45047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3000" b="1">
                    <a:solidFill>
                      <a:schemeClr val="accent6">
                        <a:hueOff val="-146070"/>
                        <a:satOff val="-10048"/>
                        <a:lumOff val="-30626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 err="1">
                    <a:solidFill>
                      <a:srgbClr val="C00000"/>
                    </a:solidFill>
                    <a:latin typeface="+mn-lt"/>
                  </a:rPr>
                  <a:t>Cryo</a:t>
                </a:r>
                <a:r>
                  <a:rPr lang="fr-FR" sz="1100" dirty="0">
                    <a:solidFill>
                      <a:srgbClr val="C00000"/>
                    </a:solidFill>
                    <a:latin typeface="+mn-lt"/>
                  </a:rPr>
                  <a:t>m</a:t>
                </a:r>
                <a:r>
                  <a:rPr sz="1100" dirty="0" err="1">
                    <a:solidFill>
                      <a:srgbClr val="C00000"/>
                    </a:solidFill>
                    <a:latin typeface="+mn-lt"/>
                  </a:rPr>
                  <a:t>odule</a:t>
                </a:r>
                <a:endParaRPr sz="1100" dirty="0">
                  <a:solidFill>
                    <a:srgbClr val="C00000"/>
                  </a:solidFill>
                  <a:latin typeface="+mn-lt"/>
                </a:endParaRPr>
              </a:p>
            </p:txBody>
          </p:sp>
          <p:sp>
            <p:nvSpPr>
              <p:cNvPr id="149" name="7 MeV">
                <a:extLst>
                  <a:ext uri="{FF2B5EF4-FFF2-40B4-BE49-F238E27FC236}">
                    <a16:creationId xmlns:a16="http://schemas.microsoft.com/office/drawing/2014/main" id="{88B289C7-F4E1-4544-93FC-D7C628AAC202}"/>
                  </a:ext>
                </a:extLst>
              </p:cNvPr>
              <p:cNvSpPr txBox="1"/>
              <p:nvPr/>
            </p:nvSpPr>
            <p:spPr>
              <a:xfrm>
                <a:off x="7690639" y="2316833"/>
                <a:ext cx="916569" cy="45047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2400" b="1">
                    <a:solidFill>
                      <a:schemeClr val="accent3">
                        <a:hueOff val="914337"/>
                        <a:satOff val="31515"/>
                        <a:lumOff val="-3079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7 MeV</a:t>
                </a:r>
              </a:p>
            </p:txBody>
          </p:sp>
          <p:sp>
            <p:nvSpPr>
              <p:cNvPr id="150" name="Diag. Line">
                <a:extLst>
                  <a:ext uri="{FF2B5EF4-FFF2-40B4-BE49-F238E27FC236}">
                    <a16:creationId xmlns:a16="http://schemas.microsoft.com/office/drawing/2014/main" id="{DDC3C4C1-DD3C-47B2-B567-D41A25E2721E}"/>
                  </a:ext>
                </a:extLst>
              </p:cNvPr>
              <p:cNvSpPr txBox="1"/>
              <p:nvPr/>
            </p:nvSpPr>
            <p:spPr>
              <a:xfrm>
                <a:off x="6198008" y="2182179"/>
                <a:ext cx="916571" cy="7309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3000" b="1">
                    <a:solidFill>
                      <a:schemeClr val="accent3">
                        <a:hueOff val="914337"/>
                        <a:satOff val="31515"/>
                        <a:lumOff val="-3079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Diag. Line</a:t>
                </a:r>
              </a:p>
            </p:txBody>
          </p:sp>
          <p:sp>
            <p:nvSpPr>
              <p:cNvPr id="151" name="7 MeV">
                <a:extLst>
                  <a:ext uri="{FF2B5EF4-FFF2-40B4-BE49-F238E27FC236}">
                    <a16:creationId xmlns:a16="http://schemas.microsoft.com/office/drawing/2014/main" id="{3879FB16-4253-44BB-9018-AA2A67939118}"/>
                  </a:ext>
                </a:extLst>
              </p:cNvPr>
              <p:cNvSpPr txBox="1"/>
              <p:nvPr/>
            </p:nvSpPr>
            <p:spPr>
              <a:xfrm>
                <a:off x="8554738" y="2215848"/>
                <a:ext cx="864099" cy="45047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2400" b="1">
                    <a:solidFill>
                      <a:schemeClr val="accent3">
                        <a:hueOff val="914337"/>
                        <a:satOff val="31515"/>
                        <a:lumOff val="-3079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7 MeV</a:t>
                </a:r>
              </a:p>
            </p:txBody>
          </p:sp>
          <p:sp>
            <p:nvSpPr>
              <p:cNvPr id="152" name="IP1 (FP)">
                <a:extLst>
                  <a:ext uri="{FF2B5EF4-FFF2-40B4-BE49-F238E27FC236}">
                    <a16:creationId xmlns:a16="http://schemas.microsoft.com/office/drawing/2014/main" id="{9B1B6FE1-B451-4A3A-B38A-9CE6D5B1C449}"/>
                  </a:ext>
                </a:extLst>
              </p:cNvPr>
              <p:cNvSpPr txBox="1"/>
              <p:nvPr/>
            </p:nvSpPr>
            <p:spPr>
              <a:xfrm>
                <a:off x="9014769" y="1687386"/>
                <a:ext cx="994220" cy="45047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3200" b="1">
                    <a:solidFill>
                      <a:schemeClr val="accent5">
                        <a:lumOff val="-29866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>
                    <a:solidFill>
                      <a:srgbClr val="C00000"/>
                    </a:solidFill>
                    <a:latin typeface="+mn-lt"/>
                  </a:rPr>
                  <a:t>IP1 (FP)</a:t>
                </a:r>
              </a:p>
            </p:txBody>
          </p:sp>
          <p:sp>
            <p:nvSpPr>
              <p:cNvPr id="153" name="Rounded Rectangle">
                <a:extLst>
                  <a:ext uri="{FF2B5EF4-FFF2-40B4-BE49-F238E27FC236}">
                    <a16:creationId xmlns:a16="http://schemas.microsoft.com/office/drawing/2014/main" id="{D883B9DB-15C6-43CD-A33E-2458CB36613D}"/>
                  </a:ext>
                </a:extLst>
              </p:cNvPr>
              <p:cNvSpPr/>
              <p:nvPr/>
            </p:nvSpPr>
            <p:spPr>
              <a:xfrm>
                <a:off x="9202811" y="2076699"/>
                <a:ext cx="336507" cy="232965"/>
              </a:xfrm>
              <a:prstGeom prst="roundRect">
                <a:avLst>
                  <a:gd name="adj" fmla="val 7552"/>
                </a:avLst>
              </a:prstGeom>
              <a:solidFill>
                <a:schemeClr val="accent5">
                  <a:lumOff val="-29866"/>
                  <a:alpha val="10180"/>
                </a:schemeClr>
              </a:solidFill>
              <a:ln w="12700">
                <a:solidFill>
                  <a:srgbClr val="C0000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154" name="Star">
                <a:extLst>
                  <a:ext uri="{FF2B5EF4-FFF2-40B4-BE49-F238E27FC236}">
                    <a16:creationId xmlns:a16="http://schemas.microsoft.com/office/drawing/2014/main" id="{89F86539-E549-4B3E-9FEA-07051AC918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10835" y="2129567"/>
                <a:ext cx="108000" cy="108089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FFF00"/>
              </a:solidFill>
              <a:ln w="3175">
                <a:solidFill>
                  <a:schemeClr val="accent5">
                    <a:lumMod val="75000"/>
                  </a:schemeClr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+mn-lt"/>
                </a:endParaRPr>
              </a:p>
            </p:txBody>
          </p:sp>
          <p:sp>
            <p:nvSpPr>
              <p:cNvPr id="155" name="Rounded Rectangle">
                <a:extLst>
                  <a:ext uri="{FF2B5EF4-FFF2-40B4-BE49-F238E27FC236}">
                    <a16:creationId xmlns:a16="http://schemas.microsoft.com/office/drawing/2014/main" id="{B4CB2804-CE7D-4AF4-93C2-D9FFCE8160F7}"/>
                  </a:ext>
                </a:extLst>
              </p:cNvPr>
              <p:cNvSpPr/>
              <p:nvPr/>
            </p:nvSpPr>
            <p:spPr>
              <a:xfrm>
                <a:off x="7282128" y="2885728"/>
                <a:ext cx="336507" cy="232965"/>
              </a:xfrm>
              <a:prstGeom prst="roundRect">
                <a:avLst>
                  <a:gd name="adj" fmla="val 7552"/>
                </a:avLst>
              </a:prstGeom>
              <a:solidFill>
                <a:schemeClr val="accent5">
                  <a:lumOff val="-29866"/>
                  <a:alpha val="10180"/>
                </a:schemeClr>
              </a:solidFill>
              <a:ln w="12700">
                <a:solidFill>
                  <a:srgbClr val="C0000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156" name="Star">
                <a:extLst>
                  <a:ext uri="{FF2B5EF4-FFF2-40B4-BE49-F238E27FC236}">
                    <a16:creationId xmlns:a16="http://schemas.microsoft.com/office/drawing/2014/main" id="{C53FB204-3A5E-432F-AFAB-B52840BA04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90152" y="2938596"/>
                <a:ext cx="108000" cy="108089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FFF00"/>
              </a:solidFill>
              <a:ln w="3175">
                <a:solidFill>
                  <a:schemeClr val="accent5">
                    <a:lumMod val="75000"/>
                  </a:schemeClr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+mn-lt"/>
                </a:endParaRPr>
              </a:p>
            </p:txBody>
          </p:sp>
          <p:sp>
            <p:nvSpPr>
              <p:cNvPr id="157" name="IP1 (FP)">
                <a:extLst>
                  <a:ext uri="{FF2B5EF4-FFF2-40B4-BE49-F238E27FC236}">
                    <a16:creationId xmlns:a16="http://schemas.microsoft.com/office/drawing/2014/main" id="{56321718-97B1-46F0-9C41-80AB58F3C4BE}"/>
                  </a:ext>
                </a:extLst>
              </p:cNvPr>
              <p:cNvSpPr txBox="1"/>
              <p:nvPr/>
            </p:nvSpPr>
            <p:spPr>
              <a:xfrm>
                <a:off x="7186587" y="2596565"/>
                <a:ext cx="476074" cy="45047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3200" b="1">
                    <a:solidFill>
                      <a:schemeClr val="accent5">
                        <a:lumOff val="-29866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>
                    <a:solidFill>
                      <a:srgbClr val="C00000"/>
                    </a:solidFill>
                    <a:latin typeface="+mn-lt"/>
                  </a:rPr>
                  <a:t>IP</a:t>
                </a:r>
                <a:r>
                  <a:rPr lang="fr-FR" sz="1100" dirty="0">
                    <a:solidFill>
                      <a:srgbClr val="C00000"/>
                    </a:solidFill>
                    <a:latin typeface="+mn-lt"/>
                  </a:rPr>
                  <a:t>2</a:t>
                </a:r>
                <a:r>
                  <a:rPr sz="1100" dirty="0">
                    <a:solidFill>
                      <a:srgbClr val="C00000"/>
                    </a:solidFill>
                    <a:latin typeface="+mn-lt"/>
                  </a:rPr>
                  <a:t> </a:t>
                </a:r>
              </a:p>
            </p:txBody>
          </p:sp>
          <p:sp>
            <p:nvSpPr>
              <p:cNvPr id="158" name="Rounded Rectangle">
                <a:extLst>
                  <a:ext uri="{FF2B5EF4-FFF2-40B4-BE49-F238E27FC236}">
                    <a16:creationId xmlns:a16="http://schemas.microsoft.com/office/drawing/2014/main" id="{86F328D9-94EC-459B-8069-5E4BA4692BBC}"/>
                  </a:ext>
                </a:extLst>
              </p:cNvPr>
              <p:cNvSpPr/>
              <p:nvPr/>
            </p:nvSpPr>
            <p:spPr>
              <a:xfrm>
                <a:off x="7282128" y="3173760"/>
                <a:ext cx="336507" cy="232965"/>
              </a:xfrm>
              <a:prstGeom prst="roundRect">
                <a:avLst>
                  <a:gd name="adj" fmla="val 7552"/>
                </a:avLst>
              </a:prstGeom>
              <a:solidFill>
                <a:schemeClr val="accent5">
                  <a:lumOff val="-29866"/>
                  <a:alpha val="10180"/>
                </a:schemeClr>
              </a:solidFill>
              <a:ln w="12700">
                <a:solidFill>
                  <a:srgbClr val="C0000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159" name="Star">
                <a:extLst>
                  <a:ext uri="{FF2B5EF4-FFF2-40B4-BE49-F238E27FC236}">
                    <a16:creationId xmlns:a16="http://schemas.microsoft.com/office/drawing/2014/main" id="{BAA3B7F0-99BC-46AD-9678-947E2ECC7D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02611" y="3245768"/>
                <a:ext cx="108000" cy="108089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FFF00"/>
              </a:solidFill>
              <a:ln w="3175">
                <a:solidFill>
                  <a:schemeClr val="accent5">
                    <a:lumMod val="75000"/>
                  </a:schemeClr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+mn-lt"/>
                </a:endParaRPr>
              </a:p>
            </p:txBody>
          </p:sp>
          <p:sp>
            <p:nvSpPr>
              <p:cNvPr id="160" name="89 MeV">
                <a:extLst>
                  <a:ext uri="{FF2B5EF4-FFF2-40B4-BE49-F238E27FC236}">
                    <a16:creationId xmlns:a16="http://schemas.microsoft.com/office/drawing/2014/main" id="{D95D59D9-BF58-4BC3-A0BF-94A96A7496D3}"/>
                  </a:ext>
                </a:extLst>
              </p:cNvPr>
              <p:cNvSpPr txBox="1"/>
              <p:nvPr/>
            </p:nvSpPr>
            <p:spPr>
              <a:xfrm>
                <a:off x="9939372" y="894541"/>
                <a:ext cx="994220" cy="39947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2000" b="1">
                    <a:solidFill>
                      <a:schemeClr val="accent3">
                        <a:hueOff val="914337"/>
                        <a:satOff val="31515"/>
                        <a:lumOff val="-3079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00" b="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89 MeV</a:t>
                </a:r>
              </a:p>
            </p:txBody>
          </p:sp>
          <p:sp>
            <p:nvSpPr>
              <p:cNvPr id="161" name="171 MeV">
                <a:extLst>
                  <a:ext uri="{FF2B5EF4-FFF2-40B4-BE49-F238E27FC236}">
                    <a16:creationId xmlns:a16="http://schemas.microsoft.com/office/drawing/2014/main" id="{3B967120-990C-4C4D-B443-E298905CDC6A}"/>
                  </a:ext>
                </a:extLst>
              </p:cNvPr>
              <p:cNvSpPr txBox="1"/>
              <p:nvPr/>
            </p:nvSpPr>
            <p:spPr>
              <a:xfrm>
                <a:off x="9973587" y="1111187"/>
                <a:ext cx="994220" cy="39947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2000" b="1">
                    <a:solidFill>
                      <a:schemeClr val="accent3">
                        <a:hueOff val="914337"/>
                        <a:satOff val="31515"/>
                        <a:lumOff val="-3079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00" b="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171 MeV</a:t>
                </a:r>
              </a:p>
            </p:txBody>
          </p:sp>
          <p:sp>
            <p:nvSpPr>
              <p:cNvPr id="162" name="Rounded Rectangle">
                <a:extLst>
                  <a:ext uri="{FF2B5EF4-FFF2-40B4-BE49-F238E27FC236}">
                    <a16:creationId xmlns:a16="http://schemas.microsoft.com/office/drawing/2014/main" id="{D7914501-D960-4EAD-A6C6-AE04871B3B44}"/>
                  </a:ext>
                </a:extLst>
              </p:cNvPr>
              <p:cNvSpPr/>
              <p:nvPr/>
            </p:nvSpPr>
            <p:spPr>
              <a:xfrm>
                <a:off x="9202811" y="1284611"/>
                <a:ext cx="336507" cy="232965"/>
              </a:xfrm>
              <a:prstGeom prst="roundRect">
                <a:avLst>
                  <a:gd name="adj" fmla="val 7552"/>
                </a:avLst>
              </a:prstGeom>
              <a:solidFill>
                <a:schemeClr val="accent5">
                  <a:lumOff val="-29866"/>
                  <a:alpha val="10180"/>
                </a:schemeClr>
              </a:solidFill>
              <a:ln w="12700">
                <a:solidFill>
                  <a:srgbClr val="C0000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163" name="Star">
                <a:extLst>
                  <a:ext uri="{FF2B5EF4-FFF2-40B4-BE49-F238E27FC236}">
                    <a16:creationId xmlns:a16="http://schemas.microsoft.com/office/drawing/2014/main" id="{C37FEC28-5796-4CA8-9ACB-ED7AF34BAF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10835" y="1337479"/>
                <a:ext cx="108000" cy="108089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FFF00"/>
              </a:solidFill>
              <a:ln w="3175">
                <a:solidFill>
                  <a:schemeClr val="accent5">
                    <a:lumMod val="75000"/>
                  </a:schemeClr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+mn-lt"/>
                </a:endParaRPr>
              </a:p>
            </p:txBody>
          </p:sp>
        </p:grpSp>
      </p:grpSp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CA709A2F-4AE7-4108-B5F2-AE57DD996E1F}"/>
              </a:ext>
            </a:extLst>
          </p:cNvPr>
          <p:cNvGrpSpPr/>
          <p:nvPr/>
        </p:nvGrpSpPr>
        <p:grpSpPr>
          <a:xfrm>
            <a:off x="7863233" y="77416"/>
            <a:ext cx="2707730" cy="1867034"/>
            <a:chOff x="5458395" y="1340903"/>
            <a:chExt cx="4579937" cy="3157956"/>
          </a:xfrm>
        </p:grpSpPr>
        <p:pic>
          <p:nvPicPr>
            <p:cNvPr id="165" name="Espace réservé du contenu 15">
              <a:extLst>
                <a:ext uri="{FF2B5EF4-FFF2-40B4-BE49-F238E27FC236}">
                  <a16:creationId xmlns:a16="http://schemas.microsoft.com/office/drawing/2014/main" id="{7522BD94-E934-46EF-B5BF-A75042D2B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8395" y="1445568"/>
              <a:ext cx="4579937" cy="30532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ZoneTexte 165">
                  <a:extLst>
                    <a:ext uri="{FF2B5EF4-FFF2-40B4-BE49-F238E27FC236}">
                      <a16:creationId xmlns:a16="http://schemas.microsoft.com/office/drawing/2014/main" id="{0B8C0AC1-BC8F-4BA9-976B-8370BD4DAA07}"/>
                    </a:ext>
                  </a:extLst>
                </p:cNvPr>
                <p:cNvSpPr txBox="1"/>
                <p:nvPr/>
              </p:nvSpPr>
              <p:spPr>
                <a:xfrm>
                  <a:off x="7036796" y="3171393"/>
                  <a:ext cx="2304229" cy="5324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=2,1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fr-FR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6" name="ZoneTexte 165">
                  <a:extLst>
                    <a:ext uri="{FF2B5EF4-FFF2-40B4-BE49-F238E27FC236}">
                      <a16:creationId xmlns:a16="http://schemas.microsoft.com/office/drawing/2014/main" id="{0B8C0AC1-BC8F-4BA9-976B-8370BD4DA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6796" y="3171393"/>
                  <a:ext cx="2304229" cy="532404"/>
                </a:xfrm>
                <a:prstGeom prst="rect">
                  <a:avLst/>
                </a:prstGeom>
                <a:blipFill>
                  <a:blip r:embed="rId8"/>
                  <a:stretch>
                    <a:fillRect l="-2242" t="-1923" r="-2242" b="-1153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ZoneTexte 166">
                  <a:extLst>
                    <a:ext uri="{FF2B5EF4-FFF2-40B4-BE49-F238E27FC236}">
                      <a16:creationId xmlns:a16="http://schemas.microsoft.com/office/drawing/2014/main" id="{D0DAFE7E-5A6E-46B6-82A7-15BC14A13385}"/>
                    </a:ext>
                  </a:extLst>
                </p:cNvPr>
                <p:cNvSpPr txBox="1"/>
                <p:nvPr/>
              </p:nvSpPr>
              <p:spPr>
                <a:xfrm>
                  <a:off x="7012009" y="3586062"/>
                  <a:ext cx="2330150" cy="5309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=5,1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lang="fr-FR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7" name="ZoneTexte 166">
                  <a:extLst>
                    <a:ext uri="{FF2B5EF4-FFF2-40B4-BE49-F238E27FC236}">
                      <a16:creationId xmlns:a16="http://schemas.microsoft.com/office/drawing/2014/main" id="{D0DAFE7E-5A6E-46B6-82A7-15BC14A133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2009" y="3586062"/>
                  <a:ext cx="2330150" cy="530994"/>
                </a:xfrm>
                <a:prstGeom prst="rect">
                  <a:avLst/>
                </a:prstGeom>
                <a:blipFill>
                  <a:blip r:embed="rId9"/>
                  <a:stretch>
                    <a:fillRect l="-2212" t="-1923" r="-1770" b="-1730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8" name="ZoneTexte 167">
              <a:extLst>
                <a:ext uri="{FF2B5EF4-FFF2-40B4-BE49-F238E27FC236}">
                  <a16:creationId xmlns:a16="http://schemas.microsoft.com/office/drawing/2014/main" id="{875A11EA-EC39-4FC2-A141-7311B9E3AE20}"/>
                </a:ext>
              </a:extLst>
            </p:cNvPr>
            <p:cNvSpPr txBox="1"/>
            <p:nvPr/>
          </p:nvSpPr>
          <p:spPr>
            <a:xfrm>
              <a:off x="5545072" y="1340903"/>
              <a:ext cx="4448922" cy="520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>
                  <a:solidFill>
                    <a:srgbClr val="00294B"/>
                  </a:solidFill>
                  <a:latin typeface="+mn-lt"/>
                  <a:cs typeface="+mn-cs"/>
                </a:rPr>
                <a:t>With</a:t>
              </a:r>
              <a:r>
                <a:rPr lang="fr-FR" sz="1400" b="1" dirty="0">
                  <a:solidFill>
                    <a:srgbClr val="00294B"/>
                  </a:solidFill>
                  <a:latin typeface="+mn-lt"/>
                  <a:cs typeface="+mn-cs"/>
                </a:rPr>
                <a:t> </a:t>
              </a:r>
              <a:r>
                <a:rPr lang="fr-FR" sz="1400" b="1" dirty="0" err="1">
                  <a:solidFill>
                    <a:srgbClr val="00294B"/>
                  </a:solidFill>
                  <a:latin typeface="+mn-lt"/>
                  <a:cs typeface="+mn-cs"/>
                </a:rPr>
                <a:t>energy</a:t>
              </a:r>
              <a:r>
                <a:rPr lang="fr-FR" sz="1400" b="1" dirty="0">
                  <a:solidFill>
                    <a:srgbClr val="00294B"/>
                  </a:solidFill>
                  <a:latin typeface="+mn-lt"/>
                  <a:cs typeface="+mn-cs"/>
                </a:rPr>
                <a:t> spread compression</a:t>
              </a:r>
            </a:p>
          </p:txBody>
        </p:sp>
      </p:grpSp>
      <p:sp>
        <p:nvSpPr>
          <p:cNvPr id="169" name="ZoneTexte 168">
            <a:extLst>
              <a:ext uri="{FF2B5EF4-FFF2-40B4-BE49-F238E27FC236}">
                <a16:creationId xmlns:a16="http://schemas.microsoft.com/office/drawing/2014/main" id="{0E656E62-8A7C-4E14-85F4-79A5DC6E368D}"/>
              </a:ext>
            </a:extLst>
          </p:cNvPr>
          <p:cNvSpPr txBox="1"/>
          <p:nvPr/>
        </p:nvSpPr>
        <p:spPr>
          <a:xfrm>
            <a:off x="5453883" y="296826"/>
            <a:ext cx="283489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500" dirty="0">
                <a:latin typeface="+mn-lt"/>
              </a:rPr>
              <a:t>Longitudinal matching for energy spread compression at EP</a:t>
            </a:r>
          </a:p>
        </p:txBody>
      </p:sp>
      <p:pic>
        <p:nvPicPr>
          <p:cNvPr id="170" name="Picture 54">
            <a:extLst>
              <a:ext uri="{FF2B5EF4-FFF2-40B4-BE49-F238E27FC236}">
                <a16:creationId xmlns:a16="http://schemas.microsoft.com/office/drawing/2014/main" id="{C3075E62-8C60-44A7-9CCD-45E3EA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3483" y="3525039"/>
            <a:ext cx="3655828" cy="212193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D0ED48-4BB1-44E2-8E53-0B553C302777}"/>
              </a:ext>
            </a:extLst>
          </p:cNvPr>
          <p:cNvSpPr txBox="1"/>
          <p:nvPr/>
        </p:nvSpPr>
        <p:spPr>
          <a:xfrm>
            <a:off x="1130500" y="5145573"/>
            <a:ext cx="23116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+mn-lt"/>
              </a:rPr>
              <a:t>Effect</a:t>
            </a:r>
            <a:r>
              <a:rPr lang="fr-FR" sz="1400" dirty="0">
                <a:latin typeface="+mn-lt"/>
              </a:rPr>
              <a:t> of kickers correction on magnet </a:t>
            </a:r>
            <a:r>
              <a:rPr lang="fr-FR" sz="1400" dirty="0" err="1">
                <a:latin typeface="+mn-lt"/>
              </a:rPr>
              <a:t>disalignements</a:t>
            </a:r>
            <a:endParaRPr lang="fr-FR" sz="1400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D00C52-6623-47ED-878C-C809DD95731F}"/>
              </a:ext>
            </a:extLst>
          </p:cNvPr>
          <p:cNvSpPr txBox="1"/>
          <p:nvPr/>
        </p:nvSpPr>
        <p:spPr>
          <a:xfrm>
            <a:off x="3695553" y="770201"/>
            <a:ext cx="2344296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Progress </a:t>
            </a:r>
          </a:p>
          <a:p>
            <a:pPr algn="ctr"/>
            <a:r>
              <a:rPr lang="fr-FR" dirty="0">
                <a:latin typeface="+mn-lt"/>
              </a:rPr>
              <a:t>on </a:t>
            </a:r>
            <a:r>
              <a:rPr lang="fr-FR" dirty="0" err="1">
                <a:latin typeface="+mn-lt"/>
              </a:rPr>
              <a:t>beam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dynamics</a:t>
            </a:r>
            <a:r>
              <a:rPr lang="fr-FR" dirty="0">
                <a:latin typeface="+mn-lt"/>
              </a:rPr>
              <a:t> </a:t>
            </a:r>
          </a:p>
          <a:p>
            <a:pPr algn="ctr"/>
            <a:r>
              <a:rPr lang="fr-FR" dirty="0">
                <a:latin typeface="+mn-lt"/>
              </a:rPr>
              <a:t>and on </a:t>
            </a:r>
            <a:r>
              <a:rPr lang="fr-FR" dirty="0" err="1">
                <a:latin typeface="+mn-lt"/>
              </a:rPr>
              <a:t>lattice</a:t>
            </a:r>
            <a:r>
              <a:rPr lang="fr-FR" dirty="0">
                <a:latin typeface="+mn-lt"/>
              </a:rPr>
              <a:t> design</a:t>
            </a:r>
          </a:p>
          <a:p>
            <a:pPr algn="ctr"/>
            <a:r>
              <a:rPr lang="fr-FR" dirty="0">
                <a:latin typeface="+mn-lt"/>
              </a:rPr>
              <a:t>1-turn  3-turns</a:t>
            </a:r>
          </a:p>
        </p:txBody>
      </p:sp>
    </p:spTree>
    <p:extLst>
      <p:ext uri="{BB962C8B-B14F-4D97-AF65-F5344CB8AC3E}">
        <p14:creationId xmlns:p14="http://schemas.microsoft.com/office/powerpoint/2010/main" val="8035179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CCF9195-34D5-44DC-A49F-BE76589B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AC92EE8-F738-4ABC-A2B7-7E222FFE9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DD05A-E266-4B7D-85A9-B89FB3E2B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50</a:t>
            </a:fld>
            <a:endParaRPr lang="fr-FR" dirty="0"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1C7889-9FB8-4505-AF48-4B6D574A58C2}"/>
              </a:ext>
            </a:extLst>
          </p:cNvPr>
          <p:cNvSpPr txBox="1"/>
          <p:nvPr/>
        </p:nvSpPr>
        <p:spPr>
          <a:xfrm>
            <a:off x="2613368" y="1877616"/>
            <a:ext cx="5400600" cy="1200329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+mn-lt"/>
              </a:rPr>
              <a:t>PERLE </a:t>
            </a:r>
          </a:p>
          <a:p>
            <a:pPr algn="ctr"/>
            <a:r>
              <a:rPr lang="fr-FR" sz="3600" b="1" dirty="0">
                <a:solidFill>
                  <a:srgbClr val="FF0000"/>
                </a:solidFill>
                <a:latin typeface="+mn-lt"/>
              </a:rPr>
              <a:t>Strategic Plan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CECB39-B9F8-4F15-A4D2-A8629F205541}"/>
              </a:ext>
            </a:extLst>
          </p:cNvPr>
          <p:cNvSpPr txBox="1"/>
          <p:nvPr/>
        </p:nvSpPr>
        <p:spPr>
          <a:xfrm>
            <a:off x="3316520" y="3389784"/>
            <a:ext cx="63902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>
                <a:latin typeface="+mn-lt"/>
              </a:rPr>
              <a:t>Some</a:t>
            </a:r>
            <a:r>
              <a:rPr lang="fr-FR" i="1" dirty="0">
                <a:latin typeface="+mn-lt"/>
              </a:rPr>
              <a:t> </a:t>
            </a:r>
            <a:r>
              <a:rPr lang="fr-FR" i="1" dirty="0" err="1">
                <a:latin typeface="+mn-lt"/>
              </a:rPr>
              <a:t>recent</a:t>
            </a:r>
            <a:r>
              <a:rPr lang="fr-FR" i="1" dirty="0">
                <a:latin typeface="+mn-lt"/>
              </a:rPr>
              <a:t> </a:t>
            </a:r>
            <a:r>
              <a:rPr lang="fr-FR" i="1" dirty="0" err="1">
                <a:latin typeface="+mn-lt"/>
              </a:rPr>
              <a:t>ideas</a:t>
            </a:r>
            <a:r>
              <a:rPr lang="fr-FR" i="1" dirty="0">
                <a:latin typeface="+mn-lt"/>
              </a:rPr>
              <a:t> and </a:t>
            </a:r>
            <a:r>
              <a:rPr lang="fr-FR" i="1" dirty="0" err="1">
                <a:latin typeface="+mn-lt"/>
              </a:rPr>
              <a:t>thoughts</a:t>
            </a:r>
            <a:r>
              <a:rPr lang="fr-FR" i="1" dirty="0">
                <a:latin typeface="+mn-lt"/>
              </a:rPr>
              <a:t> </a:t>
            </a:r>
            <a:r>
              <a:rPr lang="fr-FR" i="1" dirty="0" err="1">
                <a:latin typeface="+mn-lt"/>
              </a:rPr>
              <a:t>shared</a:t>
            </a:r>
            <a:r>
              <a:rPr lang="fr-FR" i="1" dirty="0">
                <a:latin typeface="+mn-lt"/>
              </a:rPr>
              <a:t> </a:t>
            </a:r>
          </a:p>
          <a:p>
            <a:pPr algn="ctr"/>
            <a:r>
              <a:rPr lang="fr-FR" i="1" dirty="0" err="1">
                <a:latin typeface="+mn-lt"/>
              </a:rPr>
              <a:t>with</a:t>
            </a:r>
            <a:r>
              <a:rPr lang="fr-FR" i="1" dirty="0">
                <a:latin typeface="+mn-lt"/>
              </a:rPr>
              <a:t> </a:t>
            </a:r>
            <a:r>
              <a:rPr lang="fr-FR" i="1" dirty="0" err="1">
                <a:latin typeface="+mn-lt"/>
              </a:rPr>
              <a:t>some</a:t>
            </a:r>
            <a:r>
              <a:rPr lang="fr-FR" i="1" dirty="0">
                <a:latin typeface="+mn-lt"/>
              </a:rPr>
              <a:t> </a:t>
            </a:r>
            <a:r>
              <a:rPr lang="fr-FR" i="1" dirty="0" err="1">
                <a:latin typeface="+mn-lt"/>
              </a:rPr>
              <a:t>collegues</a:t>
            </a:r>
            <a:r>
              <a:rPr lang="fr-FR" i="1" dirty="0">
                <a:latin typeface="+mn-lt"/>
              </a:rPr>
              <a:t> in the </a:t>
            </a:r>
            <a:r>
              <a:rPr lang="fr-FR" i="1" dirty="0" err="1">
                <a:latin typeface="+mn-lt"/>
              </a:rPr>
              <a:t>framework</a:t>
            </a:r>
            <a:r>
              <a:rPr lang="fr-FR" i="1" dirty="0">
                <a:latin typeface="+mn-lt"/>
              </a:rPr>
              <a:t> of the ESPP2026</a:t>
            </a:r>
          </a:p>
          <a:p>
            <a:pPr algn="ctr"/>
            <a:endParaRPr lang="fr-FR" i="1" dirty="0">
              <a:latin typeface="+mn-lt"/>
            </a:endParaRPr>
          </a:p>
          <a:p>
            <a:pPr algn="ctr"/>
            <a:r>
              <a:rPr lang="fr-FR" i="1" dirty="0">
                <a:latin typeface="+mn-lt"/>
              </a:rPr>
              <a:t>(</a:t>
            </a:r>
            <a:r>
              <a:rPr lang="fr-FR" i="1" dirty="0" err="1">
                <a:latin typeface="+mn-lt"/>
              </a:rPr>
              <a:t>this</a:t>
            </a:r>
            <a:r>
              <a:rPr lang="fr-FR" i="1" dirty="0">
                <a:latin typeface="+mn-lt"/>
              </a:rPr>
              <a:t> </a:t>
            </a:r>
            <a:r>
              <a:rPr lang="fr-FR" i="1" dirty="0" err="1">
                <a:latin typeface="+mn-lt"/>
              </a:rPr>
              <a:t>goes</a:t>
            </a:r>
            <a:r>
              <a:rPr lang="fr-FR" i="1" dirty="0">
                <a:latin typeface="+mn-lt"/>
              </a:rPr>
              <a:t> </a:t>
            </a:r>
            <a:r>
              <a:rPr lang="fr-FR" i="1" dirty="0" err="1">
                <a:latin typeface="+mn-lt"/>
              </a:rPr>
              <a:t>beyond</a:t>
            </a:r>
            <a:r>
              <a:rPr lang="fr-FR" i="1" dirty="0">
                <a:latin typeface="+mn-lt"/>
              </a:rPr>
              <a:t> PERLE and </a:t>
            </a:r>
            <a:r>
              <a:rPr lang="fr-FR" i="1" dirty="0" err="1">
                <a:latin typeface="+mn-lt"/>
              </a:rPr>
              <a:t>could</a:t>
            </a:r>
            <a:r>
              <a:rPr lang="fr-FR" i="1" dirty="0">
                <a:latin typeface="+mn-lt"/>
              </a:rPr>
              <a:t> </a:t>
            </a:r>
            <a:r>
              <a:rPr lang="fr-FR" i="1" dirty="0" err="1">
                <a:latin typeface="+mn-lt"/>
              </a:rPr>
              <a:t>be</a:t>
            </a:r>
            <a:r>
              <a:rPr lang="fr-FR" i="1" dirty="0">
                <a:latin typeface="+mn-lt"/>
              </a:rPr>
              <a:t> </a:t>
            </a:r>
            <a:r>
              <a:rPr lang="fr-FR" i="1" dirty="0" err="1">
                <a:latin typeface="+mn-lt"/>
              </a:rPr>
              <a:t>strategical</a:t>
            </a:r>
            <a:r>
              <a:rPr lang="fr-FR" i="1" dirty="0">
                <a:latin typeface="+mn-lt"/>
              </a:rPr>
              <a:t> for IN2P3)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C05269-5B14-4444-82F8-E9716A17B90D}"/>
              </a:ext>
            </a:extLst>
          </p:cNvPr>
          <p:cNvSpPr txBox="1"/>
          <p:nvPr/>
        </p:nvSpPr>
        <p:spPr>
          <a:xfrm>
            <a:off x="1209923" y="941512"/>
            <a:ext cx="7640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n-lt"/>
              </a:rPr>
              <a:t>If time </a:t>
            </a:r>
            <a:r>
              <a:rPr lang="fr-FR" i="1" dirty="0" err="1">
                <a:latin typeface="+mn-lt"/>
              </a:rPr>
              <a:t>allows</a:t>
            </a:r>
            <a:r>
              <a:rPr lang="fr-FR" i="1" dirty="0">
                <a:latin typeface="+mn-lt"/>
              </a:rPr>
              <a:t> </a:t>
            </a:r>
            <a:r>
              <a:rPr lang="fr-FR" i="1" dirty="0" err="1">
                <a:latin typeface="+mn-lt"/>
              </a:rPr>
              <a:t>here</a:t>
            </a:r>
            <a:r>
              <a:rPr lang="fr-FR" i="1" dirty="0">
                <a:latin typeface="+mn-lt"/>
              </a:rPr>
              <a:t> </a:t>
            </a:r>
            <a:r>
              <a:rPr lang="fr-FR" i="1" dirty="0" err="1">
                <a:latin typeface="+mn-lt"/>
              </a:rPr>
              <a:t>some</a:t>
            </a:r>
            <a:r>
              <a:rPr lang="fr-FR" i="1" dirty="0">
                <a:latin typeface="+mn-lt"/>
              </a:rPr>
              <a:t> slides for </a:t>
            </a:r>
            <a:r>
              <a:rPr lang="fr-FR" i="1" dirty="0" err="1">
                <a:latin typeface="+mn-lt"/>
              </a:rPr>
              <a:t>presenting</a:t>
            </a:r>
            <a:r>
              <a:rPr lang="fr-FR" i="1" dirty="0">
                <a:latin typeface="+mn-lt"/>
              </a:rPr>
              <a:t> PERLE in a </a:t>
            </a:r>
            <a:r>
              <a:rPr lang="fr-FR" i="1" dirty="0" err="1">
                <a:latin typeface="+mn-lt"/>
              </a:rPr>
              <a:t>strategical</a:t>
            </a:r>
            <a:r>
              <a:rPr lang="fr-FR" i="1" dirty="0">
                <a:latin typeface="+mn-lt"/>
              </a:rPr>
              <a:t> plan</a:t>
            </a:r>
          </a:p>
        </p:txBody>
      </p:sp>
    </p:spTree>
    <p:extLst>
      <p:ext uri="{BB962C8B-B14F-4D97-AF65-F5344CB8AC3E}">
        <p14:creationId xmlns:p14="http://schemas.microsoft.com/office/powerpoint/2010/main" val="2251797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FAD0A-79D4-4DBB-BA59-BA9BAAA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027"/>
            <a:ext cx="6227980" cy="432048"/>
          </a:xfrm>
        </p:spPr>
        <p:txBody>
          <a:bodyPr>
            <a:normAutofit fontScale="90000"/>
          </a:bodyPr>
          <a:lstStyle/>
          <a:p>
            <a:r>
              <a:rPr lang="fr-FR" dirty="0" err="1">
                <a:latin typeface="+mn-lt"/>
              </a:rPr>
              <a:t>LHeC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is</a:t>
            </a:r>
            <a:r>
              <a:rPr lang="fr-FR" dirty="0">
                <a:latin typeface="+mn-lt"/>
              </a:rPr>
              <a:t> an option </a:t>
            </a:r>
            <a:r>
              <a:rPr lang="fr-FR" dirty="0" err="1">
                <a:latin typeface="+mn-lt"/>
              </a:rPr>
              <a:t>considered</a:t>
            </a:r>
            <a:r>
              <a:rPr lang="fr-FR" dirty="0">
                <a:latin typeface="+mn-lt"/>
              </a:rPr>
              <a:t> in the </a:t>
            </a:r>
            <a:r>
              <a:rPr lang="fr-FR" dirty="0" err="1">
                <a:latin typeface="+mn-lt"/>
              </a:rPr>
              <a:t>next</a:t>
            </a:r>
            <a:r>
              <a:rPr lang="fr-FR" dirty="0">
                <a:latin typeface="+mn-lt"/>
              </a:rPr>
              <a:t> ESPP2026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5024B8-F40C-4019-AA51-6B0B8B85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BBD02F3-6133-4B12-A76C-4A9CB833A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3D594BE-20AD-4A8F-89E1-634F0F3B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51</a:t>
            </a:fld>
            <a:endParaRPr lang="fr-FR" dirty="0">
              <a:latin typeface="+mn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8A67809-3A47-4618-BC66-0D109170C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577"/>
            <a:ext cx="8050683" cy="499881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9B103A-5AD0-4661-AC61-D3DACF3E7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902" y="16032"/>
            <a:ext cx="3334873" cy="257095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D0E6C5-812D-4898-AD25-B45D8758EA74}"/>
              </a:ext>
            </a:extLst>
          </p:cNvPr>
          <p:cNvSpPr txBox="1"/>
          <p:nvPr/>
        </p:nvSpPr>
        <p:spPr>
          <a:xfrm>
            <a:off x="6322491" y="2767133"/>
            <a:ext cx="445028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800" b="1" dirty="0">
                <a:latin typeface="+mn-lt"/>
              </a:rPr>
              <a:t>In </a:t>
            </a:r>
            <a:r>
              <a:rPr lang="fr-FR" sz="1800" b="1" dirty="0" err="1">
                <a:latin typeface="+mn-lt"/>
              </a:rPr>
              <a:t>my</a:t>
            </a:r>
            <a:r>
              <a:rPr lang="fr-FR" sz="1800" b="1" dirty="0">
                <a:latin typeface="+mn-lt"/>
              </a:rPr>
              <a:t>/</a:t>
            </a:r>
            <a:r>
              <a:rPr lang="fr-FR" sz="1800" b="1" dirty="0" err="1">
                <a:latin typeface="+mn-lt"/>
              </a:rPr>
              <a:t>our</a:t>
            </a:r>
            <a:r>
              <a:rPr lang="fr-FR" sz="1800" b="1" dirty="0">
                <a:latin typeface="+mn-lt"/>
              </a:rPr>
              <a:t> opinion </a:t>
            </a:r>
            <a:r>
              <a:rPr lang="fr-FR" sz="1800" b="1" dirty="0" err="1">
                <a:latin typeface="+mn-lt"/>
              </a:rPr>
              <a:t>LHeC</a:t>
            </a:r>
            <a:r>
              <a:rPr lang="fr-FR" sz="1800" b="1" dirty="0">
                <a:latin typeface="+mn-lt"/>
              </a:rPr>
              <a:t> </a:t>
            </a:r>
            <a:r>
              <a:rPr lang="fr-FR" sz="1800" b="1" dirty="0" err="1">
                <a:latin typeface="+mn-lt"/>
              </a:rPr>
              <a:t>is</a:t>
            </a:r>
            <a:r>
              <a:rPr lang="fr-FR" sz="1800" b="1" dirty="0">
                <a:latin typeface="+mn-lt"/>
              </a:rPr>
              <a:t> not an alternative.</a:t>
            </a:r>
          </a:p>
          <a:p>
            <a:pPr algn="ctr"/>
            <a:r>
              <a:rPr lang="fr-FR" sz="1800" b="1" dirty="0" err="1">
                <a:solidFill>
                  <a:srgbClr val="FF0000"/>
                </a:solidFill>
                <a:latin typeface="+mn-lt"/>
              </a:rPr>
              <a:t>LHeC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+mn-lt"/>
              </a:rPr>
              <a:t>is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 a bridge </a:t>
            </a:r>
            <a:r>
              <a:rPr lang="fr-FR" sz="1800" dirty="0">
                <a:latin typeface="+mn-lt"/>
              </a:rPr>
              <a:t>projet </a:t>
            </a:r>
            <a:r>
              <a:rPr lang="fr-FR" sz="1800" dirty="0" err="1">
                <a:solidFill>
                  <a:srgbClr val="FF0000"/>
                </a:solidFill>
                <a:latin typeface="+mn-lt"/>
              </a:rPr>
              <a:t>from</a:t>
            </a:r>
            <a:r>
              <a:rPr lang="fr-FR" sz="1800" dirty="0">
                <a:solidFill>
                  <a:srgbClr val="FF0000"/>
                </a:solidFill>
                <a:latin typeface="+mn-lt"/>
              </a:rPr>
              <a:t> LHC to </a:t>
            </a:r>
            <a:r>
              <a:rPr lang="fr-FR" sz="1800" dirty="0" err="1">
                <a:latin typeface="+mn-lt"/>
              </a:rPr>
              <a:t>next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collider</a:t>
            </a:r>
            <a:r>
              <a:rPr lang="fr-FR" sz="1800" dirty="0">
                <a:latin typeface="+mn-lt"/>
              </a:rPr>
              <a:t> at CERN </a:t>
            </a:r>
            <a:r>
              <a:rPr lang="fr-FR" sz="1800" dirty="0" err="1">
                <a:latin typeface="+mn-lt"/>
              </a:rPr>
              <a:t>most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probably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>
                <a:solidFill>
                  <a:srgbClr val="FF0000"/>
                </a:solidFill>
                <a:latin typeface="+mn-lt"/>
              </a:rPr>
              <a:t>FCC</a:t>
            </a:r>
          </a:p>
        </p:txBody>
      </p:sp>
    </p:spTree>
    <p:extLst>
      <p:ext uri="{BB962C8B-B14F-4D97-AF65-F5344CB8AC3E}">
        <p14:creationId xmlns:p14="http://schemas.microsoft.com/office/powerpoint/2010/main" val="136207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CCF9195-34D5-44DC-A49F-BE76589B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AC92EE8-F738-4ABC-A2B7-7E222FFE9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DD05A-E266-4B7D-85A9-B89FB3E2B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52</a:t>
            </a:fld>
            <a:endParaRPr lang="fr-FR" dirty="0">
              <a:latin typeface="+mn-lt"/>
            </a:endParaRP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FCD880D6-3D53-4EE2-8F9E-C1F9834B69CF}"/>
              </a:ext>
            </a:extLst>
          </p:cNvPr>
          <p:cNvGrpSpPr/>
          <p:nvPr/>
        </p:nvGrpSpPr>
        <p:grpSpPr>
          <a:xfrm>
            <a:off x="24481" y="1373560"/>
            <a:ext cx="10690498" cy="3415824"/>
            <a:chOff x="24481" y="1373560"/>
            <a:chExt cx="10690498" cy="3415824"/>
          </a:xfrm>
        </p:grpSpPr>
        <p:sp>
          <p:nvSpPr>
            <p:cNvPr id="64" name="LHeC…">
              <a:extLst>
                <a:ext uri="{FF2B5EF4-FFF2-40B4-BE49-F238E27FC236}">
                  <a16:creationId xmlns:a16="http://schemas.microsoft.com/office/drawing/2014/main" id="{E7735321-324E-4F40-A991-1F6AEB7EA90F}"/>
                </a:ext>
              </a:extLst>
            </p:cNvPr>
            <p:cNvSpPr txBox="1"/>
            <p:nvPr/>
          </p:nvSpPr>
          <p:spPr>
            <a:xfrm>
              <a:off x="196804" y="3952721"/>
              <a:ext cx="772816" cy="5891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443" tIns="22443" rIns="22443" bIns="22443" anchor="ctr">
              <a:spAutoFit/>
            </a:bodyPr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>
                  <a:solidFill>
                    <a:srgbClr val="FF644E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7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44E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LHeC</a:t>
              </a:r>
              <a:r>
                <a:rPr kumimoji="0" lang="fr-FR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FF644E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 </a:t>
              </a: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>
                  <a:solidFill>
                    <a:srgbClr val="FF644E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FF644E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bridge</a:t>
              </a:r>
            </a:p>
          </p:txBody>
        </p:sp>
        <p:sp>
          <p:nvSpPr>
            <p:cNvPr id="65" name="LHC/…">
              <a:extLst>
                <a:ext uri="{FF2B5EF4-FFF2-40B4-BE49-F238E27FC236}">
                  <a16:creationId xmlns:a16="http://schemas.microsoft.com/office/drawing/2014/main" id="{3B684FA0-A676-4071-9A2E-4A14CDED4E12}"/>
                </a:ext>
              </a:extLst>
            </p:cNvPr>
            <p:cNvSpPr txBox="1"/>
            <p:nvPr/>
          </p:nvSpPr>
          <p:spPr>
            <a:xfrm>
              <a:off x="24481" y="2222998"/>
              <a:ext cx="846826" cy="31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>
                  <a:solidFill>
                    <a:srgbClr val="00A2FF">
                      <a:lumOff val="-13575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00A2FF">
                      <a:lumOff val="-13575"/>
                    </a:srgbClr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LHC</a:t>
              </a:r>
              <a:r>
                <a:rPr kumimoji="0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942192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/FCC</a:t>
              </a:r>
            </a:p>
          </p:txBody>
        </p:sp>
        <p:sp>
          <p:nvSpPr>
            <p:cNvPr id="66" name="Rounded Rectangle">
              <a:extLst>
                <a:ext uri="{FF2B5EF4-FFF2-40B4-BE49-F238E27FC236}">
                  <a16:creationId xmlns:a16="http://schemas.microsoft.com/office/drawing/2014/main" id="{1F37C65B-39AC-430B-9450-2E4413A39AF1}"/>
                </a:ext>
              </a:extLst>
            </p:cNvPr>
            <p:cNvSpPr/>
            <p:nvPr/>
          </p:nvSpPr>
          <p:spPr>
            <a:xfrm>
              <a:off x="2759210" y="2174033"/>
              <a:ext cx="165644" cy="415188"/>
            </a:xfrm>
            <a:prstGeom prst="roundRect">
              <a:avLst>
                <a:gd name="adj" fmla="val 37598"/>
              </a:avLst>
            </a:prstGeom>
            <a:solidFill>
              <a:srgbClr val="00A2FF">
                <a:lumOff val="-13575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67" name="Rounded Rectangle">
              <a:extLst>
                <a:ext uri="{FF2B5EF4-FFF2-40B4-BE49-F238E27FC236}">
                  <a16:creationId xmlns:a16="http://schemas.microsoft.com/office/drawing/2014/main" id="{4A2F7EDD-0348-494E-AA03-C6FB99EE3026}"/>
                </a:ext>
              </a:extLst>
            </p:cNvPr>
            <p:cNvSpPr/>
            <p:nvPr/>
          </p:nvSpPr>
          <p:spPr>
            <a:xfrm>
              <a:off x="3992544" y="2175935"/>
              <a:ext cx="165645" cy="415188"/>
            </a:xfrm>
            <a:prstGeom prst="roundRect">
              <a:avLst>
                <a:gd name="adj" fmla="val 37598"/>
              </a:avLst>
            </a:prstGeom>
            <a:solidFill>
              <a:srgbClr val="00A2FF">
                <a:lumOff val="-13575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68" name="Rounded Rectangle">
              <a:extLst>
                <a:ext uri="{FF2B5EF4-FFF2-40B4-BE49-F238E27FC236}">
                  <a16:creationId xmlns:a16="http://schemas.microsoft.com/office/drawing/2014/main" id="{836FF882-8372-400B-8E17-AA42F4938858}"/>
                </a:ext>
              </a:extLst>
            </p:cNvPr>
            <p:cNvSpPr/>
            <p:nvPr/>
          </p:nvSpPr>
          <p:spPr>
            <a:xfrm>
              <a:off x="4690434" y="2174033"/>
              <a:ext cx="165644" cy="415188"/>
            </a:xfrm>
            <a:prstGeom prst="roundRect">
              <a:avLst>
                <a:gd name="adj" fmla="val 37598"/>
              </a:avLst>
            </a:prstGeom>
            <a:solidFill>
              <a:srgbClr val="00A2FF">
                <a:lumOff val="-13575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grpSp>
          <p:nvGrpSpPr>
            <p:cNvPr id="69" name="Group">
              <a:extLst>
                <a:ext uri="{FF2B5EF4-FFF2-40B4-BE49-F238E27FC236}">
                  <a16:creationId xmlns:a16="http://schemas.microsoft.com/office/drawing/2014/main" id="{632DD56C-CA4F-498B-B056-21CBF4165CAF}"/>
                </a:ext>
              </a:extLst>
            </p:cNvPr>
            <p:cNvGrpSpPr/>
            <p:nvPr/>
          </p:nvGrpSpPr>
          <p:grpSpPr>
            <a:xfrm>
              <a:off x="1108757" y="2973561"/>
              <a:ext cx="9039239" cy="442158"/>
              <a:chOff x="-1331143" y="0"/>
              <a:chExt cx="20460839" cy="1000849"/>
            </a:xfrm>
          </p:grpSpPr>
          <p:grpSp>
            <p:nvGrpSpPr>
              <p:cNvPr id="107" name="Group">
                <a:extLst>
                  <a:ext uri="{FF2B5EF4-FFF2-40B4-BE49-F238E27FC236}">
                    <a16:creationId xmlns:a16="http://schemas.microsoft.com/office/drawing/2014/main" id="{63996665-91BB-4337-B92F-EC6E2AC572F1}"/>
                  </a:ext>
                </a:extLst>
              </p:cNvPr>
              <p:cNvGrpSpPr/>
              <p:nvPr/>
            </p:nvGrpSpPr>
            <p:grpSpPr>
              <a:xfrm>
                <a:off x="-1331144" y="500424"/>
                <a:ext cx="20460841" cy="1"/>
                <a:chOff x="0" y="0"/>
                <a:chExt cx="20460839" cy="0"/>
              </a:xfrm>
            </p:grpSpPr>
            <p:sp>
              <p:nvSpPr>
                <p:cNvPr id="111" name="Line">
                  <a:extLst>
                    <a:ext uri="{FF2B5EF4-FFF2-40B4-BE49-F238E27FC236}">
                      <a16:creationId xmlns:a16="http://schemas.microsoft.com/office/drawing/2014/main" id="{1EC27807-2E71-4376-89BB-69D91E6C14E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493688" cy="1"/>
                </a:xfrm>
                <a:prstGeom prst="line">
                  <a:avLst/>
                </a:prstGeom>
                <a:noFill/>
                <a:ln w="88900" cap="flat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364706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414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112" name="Line">
                  <a:extLst>
                    <a:ext uri="{FF2B5EF4-FFF2-40B4-BE49-F238E27FC236}">
                      <a16:creationId xmlns:a16="http://schemas.microsoft.com/office/drawing/2014/main" id="{47834173-AF37-4903-803E-62FECD08D51C}"/>
                    </a:ext>
                  </a:extLst>
                </p:cNvPr>
                <p:cNvSpPr/>
                <p:nvPr/>
              </p:nvSpPr>
              <p:spPr>
                <a:xfrm>
                  <a:off x="8498618" y="0"/>
                  <a:ext cx="11962222" cy="0"/>
                </a:xfrm>
                <a:prstGeom prst="line">
                  <a:avLst/>
                </a:prstGeom>
                <a:noFill/>
                <a:ln w="88900" cap="rnd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custDash>
                    <a:ds d="100000" sp="200000"/>
                  </a:custDash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364706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414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cs typeface="+mn-cs"/>
                    <a:sym typeface="Helvetica Neue Medium"/>
                  </a:endParaRPr>
                </a:p>
              </p:txBody>
            </p:sp>
          </p:grpSp>
          <p:sp>
            <p:nvSpPr>
              <p:cNvPr id="108" name="Rounded Rectangle">
                <a:extLst>
                  <a:ext uri="{FF2B5EF4-FFF2-40B4-BE49-F238E27FC236}">
                    <a16:creationId xmlns:a16="http://schemas.microsoft.com/office/drawing/2014/main" id="{0DA32AD1-E854-4494-B3BC-8E2259714BEE}"/>
                  </a:ext>
                </a:extLst>
              </p:cNvPr>
              <p:cNvSpPr/>
              <p:nvPr/>
            </p:nvSpPr>
            <p:spPr>
              <a:xfrm>
                <a:off x="833794" y="0"/>
                <a:ext cx="399302" cy="1000850"/>
              </a:xfrm>
              <a:prstGeom prst="roundRect">
                <a:avLst>
                  <a:gd name="adj" fmla="val 37598"/>
                </a:avLst>
              </a:prstGeom>
              <a:solidFill>
                <a:srgbClr val="61D836">
                  <a:hueOff val="914337"/>
                  <a:satOff val="31515"/>
                  <a:lumOff val="-30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109" name="Rounded Rectangle">
                <a:extLst>
                  <a:ext uri="{FF2B5EF4-FFF2-40B4-BE49-F238E27FC236}">
                    <a16:creationId xmlns:a16="http://schemas.microsoft.com/office/drawing/2014/main" id="{92550027-2F16-451E-AC09-169001CFC1AD}"/>
                  </a:ext>
                </a:extLst>
              </p:cNvPr>
              <p:cNvSpPr/>
              <p:nvPr/>
            </p:nvSpPr>
            <p:spPr>
              <a:xfrm>
                <a:off x="1723790" y="0"/>
                <a:ext cx="399302" cy="1000850"/>
              </a:xfrm>
              <a:prstGeom prst="roundRect">
                <a:avLst>
                  <a:gd name="adj" fmla="val 37598"/>
                </a:avLst>
              </a:prstGeom>
              <a:solidFill>
                <a:srgbClr val="61D836">
                  <a:hueOff val="914337"/>
                  <a:satOff val="31515"/>
                  <a:lumOff val="-30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110" name="Rounded Rectangle">
                <a:extLst>
                  <a:ext uri="{FF2B5EF4-FFF2-40B4-BE49-F238E27FC236}">
                    <a16:creationId xmlns:a16="http://schemas.microsoft.com/office/drawing/2014/main" id="{17B351D0-5BC5-49C2-9668-C1AE6AAF132A}"/>
                  </a:ext>
                </a:extLst>
              </p:cNvPr>
              <p:cNvSpPr/>
              <p:nvPr/>
            </p:nvSpPr>
            <p:spPr>
              <a:xfrm>
                <a:off x="2613786" y="0"/>
                <a:ext cx="399302" cy="1000850"/>
              </a:xfrm>
              <a:prstGeom prst="roundRect">
                <a:avLst>
                  <a:gd name="adj" fmla="val 37598"/>
                </a:avLst>
              </a:prstGeom>
              <a:solidFill>
                <a:srgbClr val="61D836">
                  <a:hueOff val="914337"/>
                  <a:satOff val="31515"/>
                  <a:lumOff val="-30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</p:grpSp>
        <p:sp>
          <p:nvSpPr>
            <p:cNvPr id="70" name="PERLE">
              <a:extLst>
                <a:ext uri="{FF2B5EF4-FFF2-40B4-BE49-F238E27FC236}">
                  <a16:creationId xmlns:a16="http://schemas.microsoft.com/office/drawing/2014/main" id="{121C7B63-949E-4207-A11B-0FAD98539ECA}"/>
                </a:ext>
              </a:extLst>
            </p:cNvPr>
            <p:cNvSpPr txBox="1"/>
            <p:nvPr/>
          </p:nvSpPr>
          <p:spPr>
            <a:xfrm>
              <a:off x="239933" y="3026500"/>
              <a:ext cx="611185" cy="31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sz="40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PERLE</a:t>
              </a:r>
            </a:p>
          </p:txBody>
        </p:sp>
        <p:sp>
          <p:nvSpPr>
            <p:cNvPr id="71" name="LS3">
              <a:extLst>
                <a:ext uri="{FF2B5EF4-FFF2-40B4-BE49-F238E27FC236}">
                  <a16:creationId xmlns:a16="http://schemas.microsoft.com/office/drawing/2014/main" id="{19CDA0A7-3768-406A-84A6-0EDC1ECB47D3}"/>
                </a:ext>
              </a:extLst>
            </p:cNvPr>
            <p:cNvSpPr txBox="1"/>
            <p:nvPr/>
          </p:nvSpPr>
          <p:spPr>
            <a:xfrm>
              <a:off x="2002559" y="2414556"/>
              <a:ext cx="28257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1">
                      <a:hueOff val="114395"/>
                      <a:lumOff val="-24975"/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00A2FF">
                      <a:hueOff val="114395"/>
                      <a:lumOff val="-24975"/>
                      <a:alpha val="5000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LS3</a:t>
              </a:r>
            </a:p>
          </p:txBody>
        </p:sp>
        <p:sp>
          <p:nvSpPr>
            <p:cNvPr id="72" name="Run 4">
              <a:extLst>
                <a:ext uri="{FF2B5EF4-FFF2-40B4-BE49-F238E27FC236}">
                  <a16:creationId xmlns:a16="http://schemas.microsoft.com/office/drawing/2014/main" id="{DEE7F610-52D2-4615-A173-70FE5AC2C319}"/>
                </a:ext>
              </a:extLst>
            </p:cNvPr>
            <p:cNvSpPr txBox="1"/>
            <p:nvPr/>
          </p:nvSpPr>
          <p:spPr>
            <a:xfrm>
              <a:off x="3292988" y="1949624"/>
              <a:ext cx="44287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00A2FF">
                      <a:hueOff val="114395"/>
                      <a:lumOff val="-24975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Run 4</a:t>
              </a:r>
            </a:p>
          </p:txBody>
        </p:sp>
        <p:sp>
          <p:nvSpPr>
            <p:cNvPr id="73" name="LS4">
              <a:extLst>
                <a:ext uri="{FF2B5EF4-FFF2-40B4-BE49-F238E27FC236}">
                  <a16:creationId xmlns:a16="http://schemas.microsoft.com/office/drawing/2014/main" id="{E0E5DD9F-D4FD-48A4-98FD-5C5DE15F8F3B}"/>
                </a:ext>
              </a:extLst>
            </p:cNvPr>
            <p:cNvSpPr txBox="1"/>
            <p:nvPr/>
          </p:nvSpPr>
          <p:spPr>
            <a:xfrm>
              <a:off x="4277790" y="2384804"/>
              <a:ext cx="28257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1">
                      <a:hueOff val="114395"/>
                      <a:lumOff val="-24975"/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00A2FF">
                      <a:hueOff val="114395"/>
                      <a:lumOff val="-24975"/>
                      <a:alpha val="5000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LS4</a:t>
              </a:r>
            </a:p>
          </p:txBody>
        </p:sp>
        <p:sp>
          <p:nvSpPr>
            <p:cNvPr id="74" name="Run 5">
              <a:extLst>
                <a:ext uri="{FF2B5EF4-FFF2-40B4-BE49-F238E27FC236}">
                  <a16:creationId xmlns:a16="http://schemas.microsoft.com/office/drawing/2014/main" id="{DDB7C628-48F1-46F2-855C-6124B5F6A554}"/>
                </a:ext>
              </a:extLst>
            </p:cNvPr>
            <p:cNvSpPr txBox="1"/>
            <p:nvPr/>
          </p:nvSpPr>
          <p:spPr>
            <a:xfrm>
              <a:off x="5749431" y="1949624"/>
              <a:ext cx="44287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00A2FF">
                      <a:hueOff val="114395"/>
                      <a:lumOff val="-24975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Run 5</a:t>
              </a:r>
            </a:p>
          </p:txBody>
        </p:sp>
        <p:sp>
          <p:nvSpPr>
            <p:cNvPr id="75" name="Civil engineering">
              <a:extLst>
                <a:ext uri="{FF2B5EF4-FFF2-40B4-BE49-F238E27FC236}">
                  <a16:creationId xmlns:a16="http://schemas.microsoft.com/office/drawing/2014/main" id="{F7F8DE2B-960E-47F1-92CD-C4F3B26368BA}"/>
                </a:ext>
              </a:extLst>
            </p:cNvPr>
            <p:cNvSpPr txBox="1"/>
            <p:nvPr/>
          </p:nvSpPr>
          <p:spPr>
            <a:xfrm>
              <a:off x="4179123" y="4310730"/>
              <a:ext cx="1188266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5"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FF644E">
                      <a:alpha val="5000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Civil engineering</a:t>
              </a:r>
            </a:p>
          </p:txBody>
        </p:sp>
        <p:sp>
          <p:nvSpPr>
            <p:cNvPr id="76" name="Run">
              <a:extLst>
                <a:ext uri="{FF2B5EF4-FFF2-40B4-BE49-F238E27FC236}">
                  <a16:creationId xmlns:a16="http://schemas.microsoft.com/office/drawing/2014/main" id="{E02B9AC5-5A58-4809-83E1-C6D60128D2E3}"/>
                </a:ext>
              </a:extLst>
            </p:cNvPr>
            <p:cNvSpPr txBox="1"/>
            <p:nvPr/>
          </p:nvSpPr>
          <p:spPr>
            <a:xfrm>
              <a:off x="8085632" y="3791686"/>
              <a:ext cx="317836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5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FF644E"/>
                  </a:solidFill>
                  <a:effectLst/>
                  <a:uLnTx/>
                  <a:uFillTx/>
                  <a:latin typeface="+mn-lt"/>
                  <a:sym typeface="Gill Sans"/>
                </a:rPr>
                <a:t>Run</a:t>
              </a:r>
            </a:p>
          </p:txBody>
        </p:sp>
        <p:sp>
          <p:nvSpPr>
            <p:cNvPr id="77" name="IR…">
              <a:extLst>
                <a:ext uri="{FF2B5EF4-FFF2-40B4-BE49-F238E27FC236}">
                  <a16:creationId xmlns:a16="http://schemas.microsoft.com/office/drawing/2014/main" id="{1E398649-BF7C-4421-B219-E697BD951DAA}"/>
                </a:ext>
              </a:extLst>
            </p:cNvPr>
            <p:cNvSpPr txBox="1"/>
            <p:nvPr/>
          </p:nvSpPr>
          <p:spPr>
            <a:xfrm>
              <a:off x="6895814" y="4336256"/>
              <a:ext cx="867665" cy="4531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644E">
                      <a:alpha val="50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FF644E">
                      <a:alpha val="50000"/>
                    </a:srgbClr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IR</a:t>
              </a: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644E">
                      <a:alpha val="50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FF644E">
                      <a:alpha val="50000"/>
                    </a:srgbClr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preparation</a:t>
              </a:r>
            </a:p>
          </p:txBody>
        </p:sp>
        <p:graphicFrame>
          <p:nvGraphicFramePr>
            <p:cNvPr id="78" name="Table 1-1-1">
              <a:extLst>
                <a:ext uri="{FF2B5EF4-FFF2-40B4-BE49-F238E27FC236}">
                  <a16:creationId xmlns:a16="http://schemas.microsoft.com/office/drawing/2014/main" id="{160EEF81-C3D1-4FF2-8764-81E9D441A2B6}"/>
                </a:ext>
              </a:extLst>
            </p:cNvPr>
            <p:cNvGraphicFramePr/>
            <p:nvPr/>
          </p:nvGraphicFramePr>
          <p:xfrm>
            <a:off x="884146" y="1751697"/>
            <a:ext cx="9518186" cy="293577"/>
          </p:xfrm>
          <a:graphic>
            <a:graphicData uri="http://schemas.openxmlformats.org/drawingml/2006/table">
              <a:tbl>
                <a:tblPr/>
                <a:tblGrid>
                  <a:gridCol w="36238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1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2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3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4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5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6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7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8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9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0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1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2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3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4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5"/>
                      </a:ext>
                    </a:extLst>
                  </a:gridCol>
                </a:tblGrid>
                <a:tr h="29357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2025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 dirty="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 dirty="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  <a:r>
                          <a:rPr lang="fr-FR"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r>
                          <a:rPr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30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2035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2040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2045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2050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79" name="Installation">
              <a:extLst>
                <a:ext uri="{FF2B5EF4-FFF2-40B4-BE49-F238E27FC236}">
                  <a16:creationId xmlns:a16="http://schemas.microsoft.com/office/drawing/2014/main" id="{3C7175E0-DF8C-4FC3-B587-F93B2621D763}"/>
                </a:ext>
              </a:extLst>
            </p:cNvPr>
            <p:cNvSpPr txBox="1"/>
            <p:nvPr/>
          </p:nvSpPr>
          <p:spPr>
            <a:xfrm>
              <a:off x="1195521" y="2883475"/>
              <a:ext cx="817973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3">
                      <a:hueOff val="914337"/>
                      <a:satOff val="31515"/>
                      <a:lumOff val="-30790"/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  <a:alpha val="5000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Installation</a:t>
              </a:r>
            </a:p>
          </p:txBody>
        </p:sp>
        <p:sp>
          <p:nvSpPr>
            <p:cNvPr id="80" name="1 turn">
              <a:extLst>
                <a:ext uri="{FF2B5EF4-FFF2-40B4-BE49-F238E27FC236}">
                  <a16:creationId xmlns:a16="http://schemas.microsoft.com/office/drawing/2014/main" id="{D405FFA9-0A04-47FC-AC82-C9329BEBB7CA}"/>
                </a:ext>
              </a:extLst>
            </p:cNvPr>
            <p:cNvSpPr txBox="1"/>
            <p:nvPr/>
          </p:nvSpPr>
          <p:spPr>
            <a:xfrm>
              <a:off x="2112052" y="3362092"/>
              <a:ext cx="466915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1 turn</a:t>
              </a:r>
            </a:p>
          </p:txBody>
        </p:sp>
        <p:sp>
          <p:nvSpPr>
            <p:cNvPr id="81" name="3 turns">
              <a:extLst>
                <a:ext uri="{FF2B5EF4-FFF2-40B4-BE49-F238E27FC236}">
                  <a16:creationId xmlns:a16="http://schemas.microsoft.com/office/drawing/2014/main" id="{6F73E62E-C173-4B11-AACE-E163F1C1DFAF}"/>
                </a:ext>
              </a:extLst>
            </p:cNvPr>
            <p:cNvSpPr txBox="1"/>
            <p:nvPr/>
          </p:nvSpPr>
          <p:spPr>
            <a:xfrm>
              <a:off x="2477745" y="2717800"/>
              <a:ext cx="532637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3 turns</a:t>
              </a:r>
            </a:p>
          </p:txBody>
        </p:sp>
        <p:sp>
          <p:nvSpPr>
            <p:cNvPr id="82" name="Future accelerator test facility, energy saving">
              <a:extLst>
                <a:ext uri="{FF2B5EF4-FFF2-40B4-BE49-F238E27FC236}">
                  <a16:creationId xmlns:a16="http://schemas.microsoft.com/office/drawing/2014/main" id="{AC21C465-2F09-4A70-8BA1-CB7066F72003}"/>
                </a:ext>
              </a:extLst>
            </p:cNvPr>
            <p:cNvSpPr txBox="1"/>
            <p:nvPr/>
          </p:nvSpPr>
          <p:spPr>
            <a:xfrm>
              <a:off x="4201649" y="2686728"/>
              <a:ext cx="1646725" cy="6570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T</a:t>
              </a:r>
              <a:r>
                <a:rPr kumimoji="0" sz="132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est</a:t>
              </a: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 </a:t>
              </a:r>
              <a:r>
                <a:rPr kumimoji="0" sz="132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facilit</a:t>
              </a:r>
              <a:r>
                <a:rPr kumimoji="0" lang="fr-FR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y </a:t>
              </a: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for Future </a:t>
              </a:r>
              <a:r>
                <a:rPr kumimoji="0" lang="fr-FR" sz="132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Accelerators</a:t>
              </a:r>
              <a:endParaRPr kumimoji="0" lang="fr-FR" sz="1325" b="0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effectLst/>
                <a:uLnTx/>
                <a:uFillTx/>
                <a:latin typeface="+mn-lt"/>
                <a:sym typeface="Gill Sans"/>
              </a:endParaRP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 </a:t>
              </a:r>
            </a:p>
          </p:txBody>
        </p:sp>
        <p:sp>
          <p:nvSpPr>
            <p:cNvPr id="83" name="Work towards TDR">
              <a:extLst>
                <a:ext uri="{FF2B5EF4-FFF2-40B4-BE49-F238E27FC236}">
                  <a16:creationId xmlns:a16="http://schemas.microsoft.com/office/drawing/2014/main" id="{86F206D6-A9B8-443A-A317-4A2846ECC639}"/>
                </a:ext>
              </a:extLst>
            </p:cNvPr>
            <p:cNvSpPr txBox="1"/>
            <p:nvPr/>
          </p:nvSpPr>
          <p:spPr>
            <a:xfrm>
              <a:off x="1888447" y="4310730"/>
              <a:ext cx="134536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5"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FF644E">
                      <a:alpha val="5000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Work towards TDR</a:t>
              </a:r>
            </a:p>
          </p:txBody>
        </p:sp>
        <p:sp>
          <p:nvSpPr>
            <p:cNvPr id="84" name="Line">
              <a:extLst>
                <a:ext uri="{FF2B5EF4-FFF2-40B4-BE49-F238E27FC236}">
                  <a16:creationId xmlns:a16="http://schemas.microsoft.com/office/drawing/2014/main" id="{B402AC70-ED7C-44FA-8844-FD6D897F30CD}"/>
                </a:ext>
              </a:extLst>
            </p:cNvPr>
            <p:cNvSpPr/>
            <p:nvPr/>
          </p:nvSpPr>
          <p:spPr>
            <a:xfrm>
              <a:off x="2948667" y="3480965"/>
              <a:ext cx="0" cy="768503"/>
            </a:xfrm>
            <a:prstGeom prst="line">
              <a:avLst/>
            </a:prstGeom>
            <a:ln w="101600">
              <a:solidFill>
                <a:srgbClr val="61D836">
                  <a:hueOff val="914337"/>
                  <a:satOff val="31515"/>
                  <a:lumOff val="-30790"/>
                </a:srgb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85" name="ERL performance validation">
              <a:extLst>
                <a:ext uri="{FF2B5EF4-FFF2-40B4-BE49-F238E27FC236}">
                  <a16:creationId xmlns:a16="http://schemas.microsoft.com/office/drawing/2014/main" id="{5E4F4B8A-C0EE-424A-BC36-89573717842C}"/>
                </a:ext>
              </a:extLst>
            </p:cNvPr>
            <p:cNvSpPr txBox="1"/>
            <p:nvPr/>
          </p:nvSpPr>
          <p:spPr>
            <a:xfrm>
              <a:off x="2970102" y="3534216"/>
              <a:ext cx="1231547" cy="4531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ERL performance</a:t>
              </a:r>
              <a:endParaRPr kumimoji="0" lang="fr-FR" sz="1325" b="0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effectLst/>
                <a:uLnTx/>
                <a:uFillTx/>
                <a:latin typeface="+mn-lt"/>
                <a:sym typeface="Gill Sans"/>
              </a:endParaRP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 validation</a:t>
              </a:r>
            </a:p>
          </p:txBody>
        </p:sp>
        <p:sp>
          <p:nvSpPr>
            <p:cNvPr id="86" name="FCC Run">
              <a:extLst>
                <a:ext uri="{FF2B5EF4-FFF2-40B4-BE49-F238E27FC236}">
                  <a16:creationId xmlns:a16="http://schemas.microsoft.com/office/drawing/2014/main" id="{01752C01-3948-4BED-8F86-4D72AF451A3D}"/>
                </a:ext>
              </a:extLst>
            </p:cNvPr>
            <p:cNvSpPr txBox="1"/>
            <p:nvPr/>
          </p:nvSpPr>
          <p:spPr>
            <a:xfrm>
              <a:off x="9887013" y="1949624"/>
              <a:ext cx="617597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rgbClr val="942192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942192"/>
                  </a:solidFill>
                  <a:effectLst/>
                  <a:uLnTx/>
                  <a:uFillTx/>
                  <a:latin typeface="+mn-lt"/>
                  <a:sym typeface="Gill Sans"/>
                </a:rPr>
                <a:t>FCC Run</a:t>
              </a:r>
            </a:p>
          </p:txBody>
        </p:sp>
        <p:sp>
          <p:nvSpPr>
            <p:cNvPr id="87" name="Line">
              <a:extLst>
                <a:ext uri="{FF2B5EF4-FFF2-40B4-BE49-F238E27FC236}">
                  <a16:creationId xmlns:a16="http://schemas.microsoft.com/office/drawing/2014/main" id="{21E419E9-13EE-4719-BCDD-32167DD9ADE2}"/>
                </a:ext>
              </a:extLst>
            </p:cNvPr>
            <p:cNvSpPr/>
            <p:nvPr/>
          </p:nvSpPr>
          <p:spPr>
            <a:xfrm>
              <a:off x="2772765" y="2383529"/>
              <a:ext cx="1274471" cy="0"/>
            </a:xfrm>
            <a:prstGeom prst="line">
              <a:avLst/>
            </a:prstGeom>
            <a:ln w="304800">
              <a:solidFill>
                <a:srgbClr val="00A2FF">
                  <a:lumOff val="-13575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88" name="Line">
              <a:extLst>
                <a:ext uri="{FF2B5EF4-FFF2-40B4-BE49-F238E27FC236}">
                  <a16:creationId xmlns:a16="http://schemas.microsoft.com/office/drawing/2014/main" id="{1A5B278C-9A4A-49F4-A816-937376D97138}"/>
                </a:ext>
              </a:extLst>
            </p:cNvPr>
            <p:cNvSpPr/>
            <p:nvPr/>
          </p:nvSpPr>
          <p:spPr>
            <a:xfrm>
              <a:off x="1087011" y="2385310"/>
              <a:ext cx="1789448" cy="0"/>
            </a:xfrm>
            <a:prstGeom prst="line">
              <a:avLst/>
            </a:prstGeom>
            <a:ln w="88900">
              <a:solidFill>
                <a:srgbClr val="00A2FF">
                  <a:lumOff val="-13575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89" name="Line">
              <a:extLst>
                <a:ext uri="{FF2B5EF4-FFF2-40B4-BE49-F238E27FC236}">
                  <a16:creationId xmlns:a16="http://schemas.microsoft.com/office/drawing/2014/main" id="{9BE91BA7-343D-400C-BCC9-E2687F2BABA3}"/>
                </a:ext>
              </a:extLst>
            </p:cNvPr>
            <p:cNvSpPr/>
            <p:nvPr/>
          </p:nvSpPr>
          <p:spPr>
            <a:xfrm>
              <a:off x="4128347" y="2383529"/>
              <a:ext cx="581455" cy="0"/>
            </a:xfrm>
            <a:prstGeom prst="line">
              <a:avLst/>
            </a:prstGeom>
            <a:ln w="88900">
              <a:solidFill>
                <a:srgbClr val="00A2FF">
                  <a:lumOff val="-13575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90" name="ERL…">
              <a:extLst>
                <a:ext uri="{FF2B5EF4-FFF2-40B4-BE49-F238E27FC236}">
                  <a16:creationId xmlns:a16="http://schemas.microsoft.com/office/drawing/2014/main" id="{DDA41EEF-1873-47D3-8D7E-7E5EA6D49F6D}"/>
                </a:ext>
              </a:extLst>
            </p:cNvPr>
            <p:cNvSpPr txBox="1"/>
            <p:nvPr/>
          </p:nvSpPr>
          <p:spPr>
            <a:xfrm>
              <a:off x="5774789" y="4336256"/>
              <a:ext cx="1076056" cy="4531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644E">
                      <a:alpha val="50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FF644E">
                      <a:alpha val="50000"/>
                    </a:srgbClr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ERL</a:t>
              </a: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644E">
                      <a:alpha val="50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FF644E">
                      <a:alpha val="50000"/>
                    </a:srgbClr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commissioning</a:t>
              </a:r>
            </a:p>
          </p:txBody>
        </p:sp>
        <p:sp>
          <p:nvSpPr>
            <p:cNvPr id="91" name="Line">
              <a:extLst>
                <a:ext uri="{FF2B5EF4-FFF2-40B4-BE49-F238E27FC236}">
                  <a16:creationId xmlns:a16="http://schemas.microsoft.com/office/drawing/2014/main" id="{34519B04-8E8A-4CF5-8926-F2BE4DF80B2C}"/>
                </a:ext>
              </a:extLst>
            </p:cNvPr>
            <p:cNvSpPr/>
            <p:nvPr/>
          </p:nvSpPr>
          <p:spPr>
            <a:xfrm flipV="1">
              <a:off x="4773257" y="2350019"/>
              <a:ext cx="2122558" cy="31314"/>
            </a:xfrm>
            <a:prstGeom prst="line">
              <a:avLst/>
            </a:prstGeom>
            <a:ln w="304800">
              <a:solidFill>
                <a:srgbClr val="00A2FF">
                  <a:lumOff val="-13575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grpSp>
          <p:nvGrpSpPr>
            <p:cNvPr id="92" name="Group">
              <a:extLst>
                <a:ext uri="{FF2B5EF4-FFF2-40B4-BE49-F238E27FC236}">
                  <a16:creationId xmlns:a16="http://schemas.microsoft.com/office/drawing/2014/main" id="{8FFE06B3-E1CA-4505-9E41-A119299D367D}"/>
                </a:ext>
              </a:extLst>
            </p:cNvPr>
            <p:cNvGrpSpPr/>
            <p:nvPr/>
          </p:nvGrpSpPr>
          <p:grpSpPr>
            <a:xfrm>
              <a:off x="1114805" y="1373560"/>
              <a:ext cx="8444423" cy="3146100"/>
              <a:chOff x="-3033797" y="-5122568"/>
              <a:chExt cx="19114436" cy="7121378"/>
            </a:xfrm>
          </p:grpSpPr>
          <p:sp>
            <p:nvSpPr>
              <p:cNvPr id="95" name="Rounded Rectangle">
                <a:extLst>
                  <a:ext uri="{FF2B5EF4-FFF2-40B4-BE49-F238E27FC236}">
                    <a16:creationId xmlns:a16="http://schemas.microsoft.com/office/drawing/2014/main" id="{FF0CB3DD-C894-4FCD-863D-12BE6DD87647}"/>
                  </a:ext>
                </a:extLst>
              </p:cNvPr>
              <p:cNvSpPr/>
              <p:nvPr/>
            </p:nvSpPr>
            <p:spPr>
              <a:xfrm>
                <a:off x="9941469" y="1059009"/>
                <a:ext cx="374945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96" name="Rounded Rectangle">
                <a:extLst>
                  <a:ext uri="{FF2B5EF4-FFF2-40B4-BE49-F238E27FC236}">
                    <a16:creationId xmlns:a16="http://schemas.microsoft.com/office/drawing/2014/main" id="{6D80F791-93DA-4AF5-81D7-85D666471835}"/>
                  </a:ext>
                </a:extLst>
              </p:cNvPr>
              <p:cNvSpPr/>
              <p:nvPr/>
            </p:nvSpPr>
            <p:spPr>
              <a:xfrm>
                <a:off x="11640915" y="1059009"/>
                <a:ext cx="374945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97" name="Rounded Rectangle">
                <a:extLst>
                  <a:ext uri="{FF2B5EF4-FFF2-40B4-BE49-F238E27FC236}">
                    <a16:creationId xmlns:a16="http://schemas.microsoft.com/office/drawing/2014/main" id="{A47144D0-9FCC-4424-84ED-4487A281F841}"/>
                  </a:ext>
                </a:extLst>
              </p:cNvPr>
              <p:cNvSpPr/>
              <p:nvPr/>
            </p:nvSpPr>
            <p:spPr>
              <a:xfrm>
                <a:off x="2327863" y="1059009"/>
                <a:ext cx="374945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98" name="Rounded Rectangle">
                <a:extLst>
                  <a:ext uri="{FF2B5EF4-FFF2-40B4-BE49-F238E27FC236}">
                    <a16:creationId xmlns:a16="http://schemas.microsoft.com/office/drawing/2014/main" id="{25E9A31E-56CF-4189-A649-7617EE312B91}"/>
                  </a:ext>
                </a:extLst>
              </p:cNvPr>
              <p:cNvSpPr/>
              <p:nvPr/>
            </p:nvSpPr>
            <p:spPr>
              <a:xfrm>
                <a:off x="-2356076" y="1059009"/>
                <a:ext cx="374945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99" name="Line">
                <a:extLst>
                  <a:ext uri="{FF2B5EF4-FFF2-40B4-BE49-F238E27FC236}">
                    <a16:creationId xmlns:a16="http://schemas.microsoft.com/office/drawing/2014/main" id="{019411B7-8D1B-4CAB-8DAD-5BCB49B62CE3}"/>
                  </a:ext>
                </a:extLst>
              </p:cNvPr>
              <p:cNvSpPr/>
              <p:nvPr/>
            </p:nvSpPr>
            <p:spPr>
              <a:xfrm>
                <a:off x="-3033797" y="1528909"/>
                <a:ext cx="14867728" cy="1"/>
              </a:xfrm>
              <a:prstGeom prst="line">
                <a:avLst/>
              </a:prstGeom>
              <a:noFill/>
              <a:ln w="88900" cap="flat">
                <a:solidFill>
                  <a:srgbClr val="FF644E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100" name="Line">
                <a:extLst>
                  <a:ext uri="{FF2B5EF4-FFF2-40B4-BE49-F238E27FC236}">
                    <a16:creationId xmlns:a16="http://schemas.microsoft.com/office/drawing/2014/main" id="{26D6C400-8ACE-4C6E-A7DD-AAF0E7C8723F}"/>
                  </a:ext>
                </a:extLst>
              </p:cNvPr>
              <p:cNvSpPr/>
              <p:nvPr/>
            </p:nvSpPr>
            <p:spPr>
              <a:xfrm flipV="1">
                <a:off x="-2151829" y="-4516411"/>
                <a:ext cx="1" cy="6002727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101" name="Line">
                <a:extLst>
                  <a:ext uri="{FF2B5EF4-FFF2-40B4-BE49-F238E27FC236}">
                    <a16:creationId xmlns:a16="http://schemas.microsoft.com/office/drawing/2014/main" id="{25AADA98-9E48-470F-AC4A-E540ACCDFF6F}"/>
                  </a:ext>
                </a:extLst>
              </p:cNvPr>
              <p:cNvSpPr/>
              <p:nvPr/>
            </p:nvSpPr>
            <p:spPr>
              <a:xfrm flipV="1">
                <a:off x="2515335" y="-4516411"/>
                <a:ext cx="1" cy="6002727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102" name="EPPS2026">
                <a:extLst>
                  <a:ext uri="{FF2B5EF4-FFF2-40B4-BE49-F238E27FC236}">
                    <a16:creationId xmlns:a16="http://schemas.microsoft.com/office/drawing/2014/main" id="{B2D31BD3-88BD-49AC-A79F-D00D8E53B9EC}"/>
                  </a:ext>
                </a:extLst>
              </p:cNvPr>
              <p:cNvSpPr txBox="1"/>
              <p:nvPr/>
            </p:nvSpPr>
            <p:spPr>
              <a:xfrm>
                <a:off x="-2994585" y="-5122568"/>
                <a:ext cx="1651960" cy="5641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2443" tIns="22443" rIns="22443" bIns="22443" numCol="1" anchor="ctr">
                <a:spAutoFit/>
              </a:bodyPr>
              <a:lstStyle>
                <a:lvl1pPr>
                  <a:defRPr b="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32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Gill Sans"/>
                  </a:rPr>
                  <a:t>EPPS2026</a:t>
                </a:r>
              </a:p>
            </p:txBody>
          </p:sp>
          <p:sp>
            <p:nvSpPr>
              <p:cNvPr id="103" name="EPPS2032">
                <a:extLst>
                  <a:ext uri="{FF2B5EF4-FFF2-40B4-BE49-F238E27FC236}">
                    <a16:creationId xmlns:a16="http://schemas.microsoft.com/office/drawing/2014/main" id="{72E96B26-12C2-4C6A-82CC-0420517F61C4}"/>
                  </a:ext>
                </a:extLst>
              </p:cNvPr>
              <p:cNvSpPr txBox="1"/>
              <p:nvPr/>
            </p:nvSpPr>
            <p:spPr>
              <a:xfrm>
                <a:off x="1689353" y="-5122568"/>
                <a:ext cx="1651960" cy="5641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2443" tIns="22443" rIns="22443" bIns="22443" numCol="1" anchor="ctr">
                <a:spAutoFit/>
              </a:bodyPr>
              <a:lstStyle>
                <a:lvl1pPr>
                  <a:defRPr b="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32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Gill Sans"/>
                  </a:rPr>
                  <a:t>EPPS2032</a:t>
                </a:r>
              </a:p>
            </p:txBody>
          </p:sp>
          <p:sp>
            <p:nvSpPr>
              <p:cNvPr id="104" name="Rounded Rectangle">
                <a:extLst>
                  <a:ext uri="{FF2B5EF4-FFF2-40B4-BE49-F238E27FC236}">
                    <a16:creationId xmlns:a16="http://schemas.microsoft.com/office/drawing/2014/main" id="{83D9E0F4-A970-46EB-B2BE-F617160B2C5B}"/>
                  </a:ext>
                </a:extLst>
              </p:cNvPr>
              <p:cNvSpPr/>
              <p:nvPr/>
            </p:nvSpPr>
            <p:spPr>
              <a:xfrm>
                <a:off x="7703734" y="1059009"/>
                <a:ext cx="374946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105" name="Line">
                <a:extLst>
                  <a:ext uri="{FF2B5EF4-FFF2-40B4-BE49-F238E27FC236}">
                    <a16:creationId xmlns:a16="http://schemas.microsoft.com/office/drawing/2014/main" id="{B16BAA1F-B13E-4587-AE2F-97C5B8C1EBE3}"/>
                  </a:ext>
                </a:extLst>
              </p:cNvPr>
              <p:cNvSpPr/>
              <p:nvPr/>
            </p:nvSpPr>
            <p:spPr>
              <a:xfrm flipV="1">
                <a:off x="10128941" y="-4516411"/>
                <a:ext cx="1" cy="6002727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106" name="Line">
                <a:extLst>
                  <a:ext uri="{FF2B5EF4-FFF2-40B4-BE49-F238E27FC236}">
                    <a16:creationId xmlns:a16="http://schemas.microsoft.com/office/drawing/2014/main" id="{D499048F-B855-4512-91FC-7A9D7E3C890B}"/>
                  </a:ext>
                </a:extLst>
              </p:cNvPr>
              <p:cNvSpPr/>
              <p:nvPr/>
            </p:nvSpPr>
            <p:spPr>
              <a:xfrm flipV="1">
                <a:off x="16080638" y="-4516411"/>
                <a:ext cx="1" cy="6002727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</p:grp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B7FBF9C-5180-4731-A73E-71492995B542}"/>
                </a:ext>
              </a:extLst>
            </p:cNvPr>
            <p:cNvSpPr/>
            <p:nvPr/>
          </p:nvSpPr>
          <p:spPr>
            <a:xfrm>
              <a:off x="9568506" y="2120825"/>
              <a:ext cx="1146473" cy="492443"/>
            </a:xfrm>
            <a:prstGeom prst="rect">
              <a:avLst/>
            </a:prstGeom>
            <a:solidFill>
              <a:srgbClr val="6600CC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</p:grpSp>
      <p:sp>
        <p:nvSpPr>
          <p:cNvPr id="113" name="Titre 1">
            <a:extLst>
              <a:ext uri="{FF2B5EF4-FFF2-40B4-BE49-F238E27FC236}">
                <a16:creationId xmlns:a16="http://schemas.microsoft.com/office/drawing/2014/main" id="{B6B4D507-7323-4629-89A1-5CC024DD9B6B}"/>
              </a:ext>
            </a:extLst>
          </p:cNvPr>
          <p:cNvSpPr txBox="1">
            <a:spLocks/>
          </p:cNvSpPr>
          <p:nvPr/>
        </p:nvSpPr>
        <p:spPr>
          <a:xfrm>
            <a:off x="2851557" y="707874"/>
            <a:ext cx="7720163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dirty="0">
                <a:highlight>
                  <a:srgbClr val="FFFF00"/>
                </a:highlight>
                <a:latin typeface="+mn-lt"/>
              </a:rPr>
              <a:t>For EPPS2026 White Paper on </a:t>
            </a:r>
            <a:r>
              <a:rPr lang="fr-FR" dirty="0" err="1">
                <a:highlight>
                  <a:srgbClr val="FFFF00"/>
                </a:highlight>
                <a:latin typeface="+mn-lt"/>
              </a:rPr>
              <a:t>LHeC</a:t>
            </a:r>
            <a:r>
              <a:rPr lang="fr-FR" dirty="0">
                <a:highlight>
                  <a:srgbClr val="FFFF00"/>
                </a:highlight>
                <a:latin typeface="+mn-lt"/>
              </a:rPr>
              <a:t> on </a:t>
            </a:r>
            <a:r>
              <a:rPr lang="fr-FR" dirty="0" err="1">
                <a:highlight>
                  <a:srgbClr val="FFFF00"/>
                </a:highlight>
                <a:latin typeface="+mn-lt"/>
              </a:rPr>
              <a:t>going</a:t>
            </a:r>
            <a:r>
              <a:rPr lang="fr-FR" dirty="0">
                <a:highlight>
                  <a:srgbClr val="FFFF00"/>
                </a:highlight>
                <a:latin typeface="+mn-lt"/>
              </a:rPr>
              <a:t> </a:t>
            </a:r>
            <a:r>
              <a:rPr lang="fr-FR" dirty="0" err="1">
                <a:highlight>
                  <a:srgbClr val="FFFF00"/>
                </a:highlight>
                <a:latin typeface="+mn-lt"/>
              </a:rPr>
              <a:t>proposing</a:t>
            </a:r>
            <a:r>
              <a:rPr lang="fr-FR" dirty="0">
                <a:highlight>
                  <a:srgbClr val="FFFF00"/>
                </a:highlight>
                <a:latin typeface="+mn-lt"/>
              </a:rPr>
              <a:t> </a:t>
            </a:r>
            <a:r>
              <a:rPr lang="fr-FR" dirty="0" err="1">
                <a:highlight>
                  <a:srgbClr val="FFFF00"/>
                </a:highlight>
                <a:latin typeface="+mn-lt"/>
              </a:rPr>
              <a:t>LHeC</a:t>
            </a:r>
            <a:r>
              <a:rPr lang="fr-FR" dirty="0">
                <a:highlight>
                  <a:srgbClr val="FFFF00"/>
                </a:highlight>
                <a:latin typeface="+mn-lt"/>
              </a:rPr>
              <a:t> as a bridge </a:t>
            </a:r>
            <a:r>
              <a:rPr lang="fr-FR" dirty="0" err="1">
                <a:highlight>
                  <a:srgbClr val="FFFF00"/>
                </a:highlight>
                <a:latin typeface="+mn-lt"/>
              </a:rPr>
              <a:t>project</a:t>
            </a:r>
            <a:r>
              <a:rPr lang="fr-FR" dirty="0">
                <a:highlight>
                  <a:srgbClr val="FFFF00"/>
                </a:highlight>
                <a:latin typeface="+mn-lt"/>
              </a:rPr>
              <a:t> </a:t>
            </a:r>
          </a:p>
        </p:txBody>
      </p:sp>
      <p:sp>
        <p:nvSpPr>
          <p:cNvPr id="114" name="Titre 1">
            <a:extLst>
              <a:ext uri="{FF2B5EF4-FFF2-40B4-BE49-F238E27FC236}">
                <a16:creationId xmlns:a16="http://schemas.microsoft.com/office/drawing/2014/main" id="{108BFA3A-B1DE-4A9B-9992-143709CA3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53" y="159007"/>
            <a:ext cx="9518186" cy="432048"/>
          </a:xfrm>
        </p:spPr>
        <p:txBody>
          <a:bodyPr>
            <a:normAutofit/>
          </a:bodyPr>
          <a:lstStyle/>
          <a:p>
            <a:r>
              <a:rPr lang="fr-FR" dirty="0" err="1">
                <a:latin typeface="+mn-lt"/>
              </a:rPr>
              <a:t>LHeC</a:t>
            </a:r>
            <a:r>
              <a:rPr lang="fr-FR" dirty="0">
                <a:latin typeface="+mn-lt"/>
              </a:rPr>
              <a:t> as a bridge Project and PERLE in the FUTURE ACCELERATOR PLAN   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1E5B0F5-EDC8-403E-AC7A-BB1D0EF56BA2}"/>
              </a:ext>
            </a:extLst>
          </p:cNvPr>
          <p:cNvSpPr/>
          <p:nvPr/>
        </p:nvSpPr>
        <p:spPr>
          <a:xfrm>
            <a:off x="7717165" y="4145304"/>
            <a:ext cx="1842064" cy="322258"/>
          </a:xfrm>
          <a:prstGeom prst="rect">
            <a:avLst/>
          </a:prstGeom>
          <a:solidFill>
            <a:srgbClr val="FF644E">
              <a:lumMod val="75000"/>
              <a:alpha val="75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158136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E4D2EE-0DE5-4F33-9EED-08B8DE14C7C1}"/>
              </a:ext>
            </a:extLst>
          </p:cNvPr>
          <p:cNvSpPr/>
          <p:nvPr/>
        </p:nvSpPr>
        <p:spPr>
          <a:xfrm>
            <a:off x="1810569" y="1677541"/>
            <a:ext cx="2135658" cy="2175747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Future accelerator test facility, energy saving">
            <a:extLst>
              <a:ext uri="{FF2B5EF4-FFF2-40B4-BE49-F238E27FC236}">
                <a16:creationId xmlns:a16="http://schemas.microsoft.com/office/drawing/2014/main" id="{4A11E9BB-E3BA-448D-899F-185DE4DF6D72}"/>
              </a:ext>
            </a:extLst>
          </p:cNvPr>
          <p:cNvSpPr txBox="1"/>
          <p:nvPr/>
        </p:nvSpPr>
        <p:spPr>
          <a:xfrm>
            <a:off x="3328015" y="1749550"/>
            <a:ext cx="2957407" cy="657030"/>
          </a:xfrm>
          <a:prstGeom prst="rect">
            <a:avLst/>
          </a:prstGeom>
          <a:solidFill>
            <a:srgbClr val="6600CC">
              <a:alpha val="18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443" tIns="22443" rIns="22443" bIns="22443" anchor="ctr">
            <a:spAutoFit/>
          </a:bodyPr>
          <a:lstStyle>
            <a:lvl1pPr>
              <a:defRPr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defTabSz="364706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1325" kern="0" dirty="0">
                <a:solidFill>
                  <a:schemeClr val="tx1"/>
                </a:solidFill>
                <a:latin typeface="+mn-lt"/>
              </a:rPr>
              <a:t>          </a:t>
            </a:r>
            <a:r>
              <a:rPr lang="fr-FR" sz="1325" b="1" kern="0" dirty="0">
                <a:solidFill>
                  <a:srgbClr val="6600CC"/>
                </a:solidFill>
                <a:latin typeface="+mn-lt"/>
              </a:rPr>
              <a:t>T</a:t>
            </a:r>
            <a:r>
              <a:rPr sz="1325" b="1" kern="0" dirty="0" err="1">
                <a:solidFill>
                  <a:srgbClr val="6600CC"/>
                </a:solidFill>
                <a:latin typeface="+mn-lt"/>
              </a:rPr>
              <a:t>est</a:t>
            </a:r>
            <a:r>
              <a:rPr sz="1325" b="1" kern="0" dirty="0">
                <a:solidFill>
                  <a:srgbClr val="6600CC"/>
                </a:solidFill>
                <a:latin typeface="+mn-lt"/>
              </a:rPr>
              <a:t> </a:t>
            </a:r>
            <a:r>
              <a:rPr sz="1325" b="1" kern="0" dirty="0" err="1">
                <a:solidFill>
                  <a:srgbClr val="6600CC"/>
                </a:solidFill>
                <a:latin typeface="+mn-lt"/>
              </a:rPr>
              <a:t>facilit</a:t>
            </a:r>
            <a:r>
              <a:rPr lang="fr-FR" sz="1325" b="1" kern="0" dirty="0">
                <a:solidFill>
                  <a:srgbClr val="6600CC"/>
                </a:solidFill>
                <a:latin typeface="+mn-lt"/>
              </a:rPr>
              <a:t>y </a:t>
            </a:r>
          </a:p>
          <a:p>
            <a:pPr algn="ctr" defTabSz="364706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1325" b="1" kern="0" dirty="0">
                <a:solidFill>
                  <a:srgbClr val="6600CC"/>
                </a:solidFill>
                <a:latin typeface="+mn-lt"/>
              </a:rPr>
              <a:t>for Future </a:t>
            </a:r>
            <a:r>
              <a:rPr lang="fr-FR" sz="1325" b="1" kern="0" dirty="0" err="1">
                <a:solidFill>
                  <a:srgbClr val="6600CC"/>
                </a:solidFill>
                <a:latin typeface="+mn-lt"/>
              </a:rPr>
              <a:t>Accelerators</a:t>
            </a:r>
            <a:endParaRPr lang="fr-FR" sz="1325" b="1" kern="0" dirty="0">
              <a:solidFill>
                <a:srgbClr val="6600CC"/>
              </a:solidFill>
              <a:latin typeface="+mn-lt"/>
            </a:endParaRPr>
          </a:p>
          <a:p>
            <a:pPr algn="ctr" defTabSz="364706" fontAlgn="auto" hangingPunct="0">
              <a:spcBef>
                <a:spcPts val="0"/>
              </a:spcBef>
              <a:spcAft>
                <a:spcPts val="0"/>
              </a:spcAft>
            </a:pPr>
            <a:r>
              <a:rPr sz="1325" kern="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6FFCAA6-3300-4A6A-97E8-68877F5D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9606436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+mn-lt"/>
              </a:rPr>
              <a:t>Focus on PERLE in the FUTURE ACCELERATOR PLAN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2F1E05-EEFC-44BC-AFC2-45A53BD8793B}"/>
              </a:ext>
            </a:extLst>
          </p:cNvPr>
          <p:cNvSpPr/>
          <p:nvPr/>
        </p:nvSpPr>
        <p:spPr>
          <a:xfrm>
            <a:off x="1764252" y="3903954"/>
            <a:ext cx="2181975" cy="1449515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PERLE performance validation for </a:t>
            </a:r>
            <a:r>
              <a:rPr lang="fr-FR" sz="1600" dirty="0" err="1">
                <a:solidFill>
                  <a:schemeClr val="tx1"/>
                </a:solidFill>
              </a:rPr>
              <a:t>LHeC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CF1C8838-C4F3-4826-93B7-052348A02AC1}"/>
              </a:ext>
            </a:extLst>
          </p:cNvPr>
          <p:cNvCxnSpPr>
            <a:cxnSpLocks/>
          </p:cNvCxnSpPr>
          <p:nvPr/>
        </p:nvCxnSpPr>
        <p:spPr>
          <a:xfrm flipV="1">
            <a:off x="5086793" y="1438953"/>
            <a:ext cx="3972002" cy="772396"/>
          </a:xfrm>
          <a:prstGeom prst="bentConnector3">
            <a:avLst/>
          </a:prstGeom>
          <a:ln w="76200">
            <a:solidFill>
              <a:srgbClr val="6600CC">
                <a:alpha val="24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F3001863-644A-4536-AF08-FC449E612B97}"/>
              </a:ext>
            </a:extLst>
          </p:cNvPr>
          <p:cNvGrpSpPr/>
          <p:nvPr/>
        </p:nvGrpSpPr>
        <p:grpSpPr>
          <a:xfrm>
            <a:off x="196804" y="636228"/>
            <a:ext cx="10518175" cy="3233002"/>
            <a:chOff x="196804" y="1556382"/>
            <a:chExt cx="10518175" cy="3233002"/>
          </a:xfrm>
        </p:grpSpPr>
        <p:sp>
          <p:nvSpPr>
            <p:cNvPr id="64" name="LHeC…">
              <a:extLst>
                <a:ext uri="{FF2B5EF4-FFF2-40B4-BE49-F238E27FC236}">
                  <a16:creationId xmlns:a16="http://schemas.microsoft.com/office/drawing/2014/main" id="{7AF5E466-A6A7-4E52-9736-2C90DEF1B41B}"/>
                </a:ext>
              </a:extLst>
            </p:cNvPr>
            <p:cNvSpPr txBox="1"/>
            <p:nvPr/>
          </p:nvSpPr>
          <p:spPr>
            <a:xfrm>
              <a:off x="196804" y="3952721"/>
              <a:ext cx="772816" cy="5891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443" tIns="22443" rIns="22443" bIns="22443" anchor="ctr">
              <a:spAutoFit/>
            </a:bodyPr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>
                  <a:solidFill>
                    <a:srgbClr val="FF644E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7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44E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LHeC</a:t>
              </a:r>
              <a:r>
                <a:rPr kumimoji="0" lang="fr-FR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FF644E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 </a:t>
              </a: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>
                  <a:solidFill>
                    <a:srgbClr val="FF644E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FF644E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bridge</a:t>
              </a:r>
            </a:p>
          </p:txBody>
        </p:sp>
        <p:sp>
          <p:nvSpPr>
            <p:cNvPr id="65" name="LHC/…">
              <a:extLst>
                <a:ext uri="{FF2B5EF4-FFF2-40B4-BE49-F238E27FC236}">
                  <a16:creationId xmlns:a16="http://schemas.microsoft.com/office/drawing/2014/main" id="{8498BFDD-574E-4C55-A8CA-C9064116EC4E}"/>
                </a:ext>
              </a:extLst>
            </p:cNvPr>
            <p:cNvSpPr txBox="1"/>
            <p:nvPr/>
          </p:nvSpPr>
          <p:spPr>
            <a:xfrm>
              <a:off x="219081" y="2222998"/>
              <a:ext cx="846826" cy="31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>
                  <a:solidFill>
                    <a:srgbClr val="00A2FF">
                      <a:lumOff val="-13575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00A2FF">
                      <a:lumOff val="-13575"/>
                    </a:srgbClr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LHC</a:t>
              </a:r>
              <a:r>
                <a:rPr kumimoji="0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942192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/FCC</a:t>
              </a:r>
            </a:p>
          </p:txBody>
        </p:sp>
        <p:sp>
          <p:nvSpPr>
            <p:cNvPr id="66" name="Rounded Rectangle">
              <a:extLst>
                <a:ext uri="{FF2B5EF4-FFF2-40B4-BE49-F238E27FC236}">
                  <a16:creationId xmlns:a16="http://schemas.microsoft.com/office/drawing/2014/main" id="{E5808963-66F7-4D6B-8BDB-B0390DE71AA8}"/>
                </a:ext>
              </a:extLst>
            </p:cNvPr>
            <p:cNvSpPr/>
            <p:nvPr/>
          </p:nvSpPr>
          <p:spPr>
            <a:xfrm>
              <a:off x="2759210" y="2174033"/>
              <a:ext cx="165644" cy="415188"/>
            </a:xfrm>
            <a:prstGeom prst="roundRect">
              <a:avLst>
                <a:gd name="adj" fmla="val 37598"/>
              </a:avLst>
            </a:prstGeom>
            <a:solidFill>
              <a:srgbClr val="00A2FF">
                <a:lumOff val="-13575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67" name="Rounded Rectangle">
              <a:extLst>
                <a:ext uri="{FF2B5EF4-FFF2-40B4-BE49-F238E27FC236}">
                  <a16:creationId xmlns:a16="http://schemas.microsoft.com/office/drawing/2014/main" id="{0B0C85E0-8410-4FC8-8059-F3905CF52571}"/>
                </a:ext>
              </a:extLst>
            </p:cNvPr>
            <p:cNvSpPr/>
            <p:nvPr/>
          </p:nvSpPr>
          <p:spPr>
            <a:xfrm>
              <a:off x="3992544" y="2175935"/>
              <a:ext cx="165645" cy="415188"/>
            </a:xfrm>
            <a:prstGeom prst="roundRect">
              <a:avLst>
                <a:gd name="adj" fmla="val 37598"/>
              </a:avLst>
            </a:prstGeom>
            <a:solidFill>
              <a:srgbClr val="00A2FF">
                <a:lumOff val="-13575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68" name="Rounded Rectangle">
              <a:extLst>
                <a:ext uri="{FF2B5EF4-FFF2-40B4-BE49-F238E27FC236}">
                  <a16:creationId xmlns:a16="http://schemas.microsoft.com/office/drawing/2014/main" id="{625CC548-B9D0-4594-84F3-7D18E6E4ECFD}"/>
                </a:ext>
              </a:extLst>
            </p:cNvPr>
            <p:cNvSpPr/>
            <p:nvPr/>
          </p:nvSpPr>
          <p:spPr>
            <a:xfrm>
              <a:off x="4690434" y="2174033"/>
              <a:ext cx="165644" cy="415188"/>
            </a:xfrm>
            <a:prstGeom prst="roundRect">
              <a:avLst>
                <a:gd name="adj" fmla="val 37598"/>
              </a:avLst>
            </a:prstGeom>
            <a:solidFill>
              <a:srgbClr val="00A2FF">
                <a:lumOff val="-13575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grpSp>
          <p:nvGrpSpPr>
            <p:cNvPr id="69" name="Group">
              <a:extLst>
                <a:ext uri="{FF2B5EF4-FFF2-40B4-BE49-F238E27FC236}">
                  <a16:creationId xmlns:a16="http://schemas.microsoft.com/office/drawing/2014/main" id="{AF8DC1CB-F4E1-4DF3-A94B-F0786CBFB58E}"/>
                </a:ext>
              </a:extLst>
            </p:cNvPr>
            <p:cNvGrpSpPr/>
            <p:nvPr/>
          </p:nvGrpSpPr>
          <p:grpSpPr>
            <a:xfrm>
              <a:off x="1108757" y="2973561"/>
              <a:ext cx="9039239" cy="442158"/>
              <a:chOff x="-1331143" y="0"/>
              <a:chExt cx="20460839" cy="1000849"/>
            </a:xfrm>
          </p:grpSpPr>
          <p:grpSp>
            <p:nvGrpSpPr>
              <p:cNvPr id="107" name="Group">
                <a:extLst>
                  <a:ext uri="{FF2B5EF4-FFF2-40B4-BE49-F238E27FC236}">
                    <a16:creationId xmlns:a16="http://schemas.microsoft.com/office/drawing/2014/main" id="{437987FD-8797-47E5-A99B-672F6DA31D10}"/>
                  </a:ext>
                </a:extLst>
              </p:cNvPr>
              <p:cNvGrpSpPr/>
              <p:nvPr/>
            </p:nvGrpSpPr>
            <p:grpSpPr>
              <a:xfrm>
                <a:off x="-1331144" y="500424"/>
                <a:ext cx="20460841" cy="1"/>
                <a:chOff x="0" y="0"/>
                <a:chExt cx="20460839" cy="0"/>
              </a:xfrm>
            </p:grpSpPr>
            <p:sp>
              <p:nvSpPr>
                <p:cNvPr id="111" name="Line">
                  <a:extLst>
                    <a:ext uri="{FF2B5EF4-FFF2-40B4-BE49-F238E27FC236}">
                      <a16:creationId xmlns:a16="http://schemas.microsoft.com/office/drawing/2014/main" id="{E2D8EF24-E351-4B68-A9BB-3CDB97C99C8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493688" cy="1"/>
                </a:xfrm>
                <a:prstGeom prst="line">
                  <a:avLst/>
                </a:prstGeom>
                <a:noFill/>
                <a:ln w="88900" cap="flat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364706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414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112" name="Line">
                  <a:extLst>
                    <a:ext uri="{FF2B5EF4-FFF2-40B4-BE49-F238E27FC236}">
                      <a16:creationId xmlns:a16="http://schemas.microsoft.com/office/drawing/2014/main" id="{F44640A7-A2C0-49AD-9FE9-5EA4225279F2}"/>
                    </a:ext>
                  </a:extLst>
                </p:cNvPr>
                <p:cNvSpPr/>
                <p:nvPr/>
              </p:nvSpPr>
              <p:spPr>
                <a:xfrm>
                  <a:off x="8498618" y="0"/>
                  <a:ext cx="11962222" cy="0"/>
                </a:xfrm>
                <a:prstGeom prst="line">
                  <a:avLst/>
                </a:prstGeom>
                <a:noFill/>
                <a:ln w="88900" cap="rnd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custDash>
                    <a:ds d="100000" sp="200000"/>
                  </a:custDash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364706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414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cs typeface="+mn-cs"/>
                    <a:sym typeface="Helvetica Neue Medium"/>
                  </a:endParaRPr>
                </a:p>
              </p:txBody>
            </p:sp>
          </p:grpSp>
          <p:sp>
            <p:nvSpPr>
              <p:cNvPr id="108" name="Rounded Rectangle">
                <a:extLst>
                  <a:ext uri="{FF2B5EF4-FFF2-40B4-BE49-F238E27FC236}">
                    <a16:creationId xmlns:a16="http://schemas.microsoft.com/office/drawing/2014/main" id="{3AD4D26E-563C-4E1F-B986-7C95FF2E1785}"/>
                  </a:ext>
                </a:extLst>
              </p:cNvPr>
              <p:cNvSpPr/>
              <p:nvPr/>
            </p:nvSpPr>
            <p:spPr>
              <a:xfrm>
                <a:off x="833794" y="0"/>
                <a:ext cx="399302" cy="1000850"/>
              </a:xfrm>
              <a:prstGeom prst="roundRect">
                <a:avLst>
                  <a:gd name="adj" fmla="val 37598"/>
                </a:avLst>
              </a:prstGeom>
              <a:solidFill>
                <a:srgbClr val="61D836">
                  <a:hueOff val="914337"/>
                  <a:satOff val="31515"/>
                  <a:lumOff val="-30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109" name="Rounded Rectangle">
                <a:extLst>
                  <a:ext uri="{FF2B5EF4-FFF2-40B4-BE49-F238E27FC236}">
                    <a16:creationId xmlns:a16="http://schemas.microsoft.com/office/drawing/2014/main" id="{89D1CBA2-8329-4317-92CF-F6D771F97C25}"/>
                  </a:ext>
                </a:extLst>
              </p:cNvPr>
              <p:cNvSpPr/>
              <p:nvPr/>
            </p:nvSpPr>
            <p:spPr>
              <a:xfrm>
                <a:off x="1723790" y="0"/>
                <a:ext cx="399302" cy="1000850"/>
              </a:xfrm>
              <a:prstGeom prst="roundRect">
                <a:avLst>
                  <a:gd name="adj" fmla="val 37598"/>
                </a:avLst>
              </a:prstGeom>
              <a:solidFill>
                <a:srgbClr val="61D836">
                  <a:hueOff val="914337"/>
                  <a:satOff val="31515"/>
                  <a:lumOff val="-30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110" name="Rounded Rectangle">
                <a:extLst>
                  <a:ext uri="{FF2B5EF4-FFF2-40B4-BE49-F238E27FC236}">
                    <a16:creationId xmlns:a16="http://schemas.microsoft.com/office/drawing/2014/main" id="{DF2FAC34-0782-446D-8D2A-F58D6F320905}"/>
                  </a:ext>
                </a:extLst>
              </p:cNvPr>
              <p:cNvSpPr/>
              <p:nvPr/>
            </p:nvSpPr>
            <p:spPr>
              <a:xfrm>
                <a:off x="2613786" y="0"/>
                <a:ext cx="399302" cy="1000850"/>
              </a:xfrm>
              <a:prstGeom prst="roundRect">
                <a:avLst>
                  <a:gd name="adj" fmla="val 37598"/>
                </a:avLst>
              </a:prstGeom>
              <a:solidFill>
                <a:srgbClr val="61D836">
                  <a:hueOff val="914337"/>
                  <a:satOff val="31515"/>
                  <a:lumOff val="-30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</p:grpSp>
        <p:sp>
          <p:nvSpPr>
            <p:cNvPr id="70" name="PERLE">
              <a:extLst>
                <a:ext uri="{FF2B5EF4-FFF2-40B4-BE49-F238E27FC236}">
                  <a16:creationId xmlns:a16="http://schemas.microsoft.com/office/drawing/2014/main" id="{82AACE47-437C-48D6-87D5-4C8A7F8CB9DE}"/>
                </a:ext>
              </a:extLst>
            </p:cNvPr>
            <p:cNvSpPr txBox="1"/>
            <p:nvPr/>
          </p:nvSpPr>
          <p:spPr>
            <a:xfrm>
              <a:off x="273819" y="3036011"/>
              <a:ext cx="611185" cy="31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sz="40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PERLE</a:t>
              </a:r>
            </a:p>
          </p:txBody>
        </p:sp>
        <p:sp>
          <p:nvSpPr>
            <p:cNvPr id="71" name="LS3">
              <a:extLst>
                <a:ext uri="{FF2B5EF4-FFF2-40B4-BE49-F238E27FC236}">
                  <a16:creationId xmlns:a16="http://schemas.microsoft.com/office/drawing/2014/main" id="{A64CD940-EE2C-4BB4-9BD2-98CDC35BE243}"/>
                </a:ext>
              </a:extLst>
            </p:cNvPr>
            <p:cNvSpPr txBox="1"/>
            <p:nvPr/>
          </p:nvSpPr>
          <p:spPr>
            <a:xfrm>
              <a:off x="2002559" y="2414556"/>
              <a:ext cx="28257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1">
                      <a:hueOff val="114395"/>
                      <a:lumOff val="-24975"/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00A2FF">
                      <a:hueOff val="114395"/>
                      <a:lumOff val="-24975"/>
                      <a:alpha val="5000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LS3</a:t>
              </a:r>
            </a:p>
          </p:txBody>
        </p:sp>
        <p:sp>
          <p:nvSpPr>
            <p:cNvPr id="72" name="Run 4">
              <a:extLst>
                <a:ext uri="{FF2B5EF4-FFF2-40B4-BE49-F238E27FC236}">
                  <a16:creationId xmlns:a16="http://schemas.microsoft.com/office/drawing/2014/main" id="{0DDBCE9E-D20E-4405-ABC4-DF699E477B83}"/>
                </a:ext>
              </a:extLst>
            </p:cNvPr>
            <p:cNvSpPr txBox="1"/>
            <p:nvPr/>
          </p:nvSpPr>
          <p:spPr>
            <a:xfrm>
              <a:off x="3292988" y="1949624"/>
              <a:ext cx="44287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00A2FF">
                      <a:hueOff val="114395"/>
                      <a:lumOff val="-24975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Run 4</a:t>
              </a:r>
            </a:p>
          </p:txBody>
        </p:sp>
        <p:sp>
          <p:nvSpPr>
            <p:cNvPr id="73" name="LS4">
              <a:extLst>
                <a:ext uri="{FF2B5EF4-FFF2-40B4-BE49-F238E27FC236}">
                  <a16:creationId xmlns:a16="http://schemas.microsoft.com/office/drawing/2014/main" id="{EC59A570-5A8C-47C1-B572-70DF5FC05167}"/>
                </a:ext>
              </a:extLst>
            </p:cNvPr>
            <p:cNvSpPr txBox="1"/>
            <p:nvPr/>
          </p:nvSpPr>
          <p:spPr>
            <a:xfrm>
              <a:off x="4277790" y="2384804"/>
              <a:ext cx="28257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1">
                      <a:hueOff val="114395"/>
                      <a:lumOff val="-24975"/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00A2FF">
                      <a:hueOff val="114395"/>
                      <a:lumOff val="-24975"/>
                      <a:alpha val="5000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LS4</a:t>
              </a:r>
            </a:p>
          </p:txBody>
        </p:sp>
        <p:sp>
          <p:nvSpPr>
            <p:cNvPr id="74" name="Run 5">
              <a:extLst>
                <a:ext uri="{FF2B5EF4-FFF2-40B4-BE49-F238E27FC236}">
                  <a16:creationId xmlns:a16="http://schemas.microsoft.com/office/drawing/2014/main" id="{DF0C2716-D442-4651-85F5-E5055775244D}"/>
                </a:ext>
              </a:extLst>
            </p:cNvPr>
            <p:cNvSpPr txBox="1"/>
            <p:nvPr/>
          </p:nvSpPr>
          <p:spPr>
            <a:xfrm>
              <a:off x="5749431" y="1949624"/>
              <a:ext cx="44287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00A2FF">
                      <a:hueOff val="114395"/>
                      <a:lumOff val="-24975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Run 5</a:t>
              </a:r>
            </a:p>
          </p:txBody>
        </p:sp>
        <p:sp>
          <p:nvSpPr>
            <p:cNvPr id="75" name="Civil engineering">
              <a:extLst>
                <a:ext uri="{FF2B5EF4-FFF2-40B4-BE49-F238E27FC236}">
                  <a16:creationId xmlns:a16="http://schemas.microsoft.com/office/drawing/2014/main" id="{27F8FE46-E78A-4328-AB64-493848E9F916}"/>
                </a:ext>
              </a:extLst>
            </p:cNvPr>
            <p:cNvSpPr txBox="1"/>
            <p:nvPr/>
          </p:nvSpPr>
          <p:spPr>
            <a:xfrm>
              <a:off x="4179123" y="4310730"/>
              <a:ext cx="1188266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5"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sym typeface="Gill Sans"/>
                </a:rPr>
                <a:t>Civil engineering</a:t>
              </a:r>
            </a:p>
          </p:txBody>
        </p:sp>
        <p:sp>
          <p:nvSpPr>
            <p:cNvPr id="76" name="Run">
              <a:extLst>
                <a:ext uri="{FF2B5EF4-FFF2-40B4-BE49-F238E27FC236}">
                  <a16:creationId xmlns:a16="http://schemas.microsoft.com/office/drawing/2014/main" id="{26B2859F-6787-4342-8356-24669817141E}"/>
                </a:ext>
              </a:extLst>
            </p:cNvPr>
            <p:cNvSpPr txBox="1"/>
            <p:nvPr/>
          </p:nvSpPr>
          <p:spPr>
            <a:xfrm>
              <a:off x="8085632" y="3791686"/>
              <a:ext cx="317836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5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FF644E"/>
                  </a:solidFill>
                  <a:effectLst/>
                  <a:uLnTx/>
                  <a:uFillTx/>
                  <a:latin typeface="+mn-lt"/>
                  <a:sym typeface="Gill Sans"/>
                </a:rPr>
                <a:t>Run</a:t>
              </a:r>
            </a:p>
          </p:txBody>
        </p:sp>
        <p:sp>
          <p:nvSpPr>
            <p:cNvPr id="77" name="IR…">
              <a:extLst>
                <a:ext uri="{FF2B5EF4-FFF2-40B4-BE49-F238E27FC236}">
                  <a16:creationId xmlns:a16="http://schemas.microsoft.com/office/drawing/2014/main" id="{A4EB61AC-072F-4156-B1AB-72D2480D3CAB}"/>
                </a:ext>
              </a:extLst>
            </p:cNvPr>
            <p:cNvSpPr txBox="1"/>
            <p:nvPr/>
          </p:nvSpPr>
          <p:spPr>
            <a:xfrm>
              <a:off x="6895814" y="4336256"/>
              <a:ext cx="867665" cy="4531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644E">
                      <a:alpha val="50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IR</a:t>
              </a: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644E">
                      <a:alpha val="50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preparation</a:t>
              </a:r>
            </a:p>
          </p:txBody>
        </p:sp>
        <p:graphicFrame>
          <p:nvGraphicFramePr>
            <p:cNvPr id="78" name="Table 1-1-1">
              <a:extLst>
                <a:ext uri="{FF2B5EF4-FFF2-40B4-BE49-F238E27FC236}">
                  <a16:creationId xmlns:a16="http://schemas.microsoft.com/office/drawing/2014/main" id="{D1F70B25-8444-4F06-A304-20FAF22FE9CB}"/>
                </a:ext>
              </a:extLst>
            </p:cNvPr>
            <p:cNvGraphicFramePr/>
            <p:nvPr/>
          </p:nvGraphicFramePr>
          <p:xfrm>
            <a:off x="884146" y="1751697"/>
            <a:ext cx="9518186" cy="293577"/>
          </p:xfrm>
          <a:graphic>
            <a:graphicData uri="http://schemas.openxmlformats.org/drawingml/2006/table">
              <a:tbl>
                <a:tblPr/>
                <a:tblGrid>
                  <a:gridCol w="36238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1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2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3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4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5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6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7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8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9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0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1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2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3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4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5"/>
                      </a:ext>
                    </a:extLst>
                  </a:gridCol>
                </a:tblGrid>
                <a:tr h="29357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2025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 dirty="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 dirty="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  <a:r>
                          <a:rPr lang="fr-FR"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r>
                          <a:rPr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30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2035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2040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2045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2050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79" name="Installation">
              <a:extLst>
                <a:ext uri="{FF2B5EF4-FFF2-40B4-BE49-F238E27FC236}">
                  <a16:creationId xmlns:a16="http://schemas.microsoft.com/office/drawing/2014/main" id="{6876A121-6FF3-4483-A9F9-64EF105BB659}"/>
                </a:ext>
              </a:extLst>
            </p:cNvPr>
            <p:cNvSpPr txBox="1"/>
            <p:nvPr/>
          </p:nvSpPr>
          <p:spPr>
            <a:xfrm>
              <a:off x="1195521" y="2883475"/>
              <a:ext cx="817973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3">
                      <a:hueOff val="914337"/>
                      <a:satOff val="31515"/>
                      <a:lumOff val="-30790"/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  <a:alpha val="5000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Installation</a:t>
              </a:r>
            </a:p>
          </p:txBody>
        </p:sp>
        <p:sp>
          <p:nvSpPr>
            <p:cNvPr id="80" name="1 turn">
              <a:extLst>
                <a:ext uri="{FF2B5EF4-FFF2-40B4-BE49-F238E27FC236}">
                  <a16:creationId xmlns:a16="http://schemas.microsoft.com/office/drawing/2014/main" id="{6301AA37-447D-46D5-9A09-19033E5D3BDE}"/>
                </a:ext>
              </a:extLst>
            </p:cNvPr>
            <p:cNvSpPr txBox="1"/>
            <p:nvPr/>
          </p:nvSpPr>
          <p:spPr>
            <a:xfrm>
              <a:off x="2112052" y="3362092"/>
              <a:ext cx="466915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1 turn</a:t>
              </a:r>
            </a:p>
          </p:txBody>
        </p:sp>
        <p:sp>
          <p:nvSpPr>
            <p:cNvPr id="81" name="3 turns">
              <a:extLst>
                <a:ext uri="{FF2B5EF4-FFF2-40B4-BE49-F238E27FC236}">
                  <a16:creationId xmlns:a16="http://schemas.microsoft.com/office/drawing/2014/main" id="{F612813B-05B3-4837-AE8F-20205184D0C6}"/>
                </a:ext>
              </a:extLst>
            </p:cNvPr>
            <p:cNvSpPr txBox="1"/>
            <p:nvPr/>
          </p:nvSpPr>
          <p:spPr>
            <a:xfrm>
              <a:off x="2477745" y="2717800"/>
              <a:ext cx="532637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3 turns</a:t>
              </a:r>
            </a:p>
          </p:txBody>
        </p:sp>
        <p:sp>
          <p:nvSpPr>
            <p:cNvPr id="83" name="Work towards TDR">
              <a:extLst>
                <a:ext uri="{FF2B5EF4-FFF2-40B4-BE49-F238E27FC236}">
                  <a16:creationId xmlns:a16="http://schemas.microsoft.com/office/drawing/2014/main" id="{E74DBFF5-CC68-4072-9D6D-CBC69B0D6B75}"/>
                </a:ext>
              </a:extLst>
            </p:cNvPr>
            <p:cNvSpPr txBox="1"/>
            <p:nvPr/>
          </p:nvSpPr>
          <p:spPr>
            <a:xfrm>
              <a:off x="1888447" y="4310730"/>
              <a:ext cx="134536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5"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sym typeface="Gill Sans"/>
                </a:rPr>
                <a:t>Work towards TDR</a:t>
              </a:r>
            </a:p>
          </p:txBody>
        </p:sp>
        <p:sp>
          <p:nvSpPr>
            <p:cNvPr id="84" name="Line">
              <a:extLst>
                <a:ext uri="{FF2B5EF4-FFF2-40B4-BE49-F238E27FC236}">
                  <a16:creationId xmlns:a16="http://schemas.microsoft.com/office/drawing/2014/main" id="{5C659FD9-216B-4F9B-B760-9ABA0D2AA037}"/>
                </a:ext>
              </a:extLst>
            </p:cNvPr>
            <p:cNvSpPr/>
            <p:nvPr/>
          </p:nvSpPr>
          <p:spPr>
            <a:xfrm>
              <a:off x="2948667" y="3480965"/>
              <a:ext cx="0" cy="768503"/>
            </a:xfrm>
            <a:prstGeom prst="line">
              <a:avLst/>
            </a:prstGeom>
            <a:ln w="101600">
              <a:solidFill>
                <a:srgbClr val="61D836">
                  <a:hueOff val="914337"/>
                  <a:satOff val="31515"/>
                  <a:lumOff val="-30790"/>
                </a:srgb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85" name="ERL performance validation">
              <a:extLst>
                <a:ext uri="{FF2B5EF4-FFF2-40B4-BE49-F238E27FC236}">
                  <a16:creationId xmlns:a16="http://schemas.microsoft.com/office/drawing/2014/main" id="{B1EFDD3C-3AD1-44B3-96B6-E4FF6390473D}"/>
                </a:ext>
              </a:extLst>
            </p:cNvPr>
            <p:cNvSpPr txBox="1"/>
            <p:nvPr/>
          </p:nvSpPr>
          <p:spPr>
            <a:xfrm>
              <a:off x="2997314" y="3517083"/>
              <a:ext cx="1270019" cy="4531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ERL performance </a:t>
              </a:r>
              <a:endParaRPr kumimoji="0" lang="fr-FR" sz="1325" b="0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effectLst/>
                <a:uLnTx/>
                <a:uFillTx/>
                <a:latin typeface="+mn-lt"/>
                <a:sym typeface="Gill Sans"/>
              </a:endParaRP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validation</a:t>
              </a:r>
            </a:p>
          </p:txBody>
        </p:sp>
        <p:sp>
          <p:nvSpPr>
            <p:cNvPr id="86" name="FCC Run">
              <a:extLst>
                <a:ext uri="{FF2B5EF4-FFF2-40B4-BE49-F238E27FC236}">
                  <a16:creationId xmlns:a16="http://schemas.microsoft.com/office/drawing/2014/main" id="{46B2B160-968C-4DA3-9A71-16EE68B464A5}"/>
                </a:ext>
              </a:extLst>
            </p:cNvPr>
            <p:cNvSpPr txBox="1"/>
            <p:nvPr/>
          </p:nvSpPr>
          <p:spPr>
            <a:xfrm>
              <a:off x="9887013" y="1949624"/>
              <a:ext cx="617597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rgbClr val="942192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942192"/>
                  </a:solidFill>
                  <a:effectLst/>
                  <a:uLnTx/>
                  <a:uFillTx/>
                  <a:latin typeface="+mn-lt"/>
                  <a:sym typeface="Gill Sans"/>
                </a:rPr>
                <a:t>FCC Run</a:t>
              </a:r>
            </a:p>
          </p:txBody>
        </p:sp>
        <p:sp>
          <p:nvSpPr>
            <p:cNvPr id="87" name="Line">
              <a:extLst>
                <a:ext uri="{FF2B5EF4-FFF2-40B4-BE49-F238E27FC236}">
                  <a16:creationId xmlns:a16="http://schemas.microsoft.com/office/drawing/2014/main" id="{5ACF0CD6-2CF6-4997-8D0E-4ACC6A3BED3D}"/>
                </a:ext>
              </a:extLst>
            </p:cNvPr>
            <p:cNvSpPr/>
            <p:nvPr/>
          </p:nvSpPr>
          <p:spPr>
            <a:xfrm>
              <a:off x="2772765" y="2383529"/>
              <a:ext cx="1274471" cy="0"/>
            </a:xfrm>
            <a:prstGeom prst="line">
              <a:avLst/>
            </a:prstGeom>
            <a:ln w="304800">
              <a:solidFill>
                <a:srgbClr val="00A2FF">
                  <a:lumOff val="-13575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88" name="Line">
              <a:extLst>
                <a:ext uri="{FF2B5EF4-FFF2-40B4-BE49-F238E27FC236}">
                  <a16:creationId xmlns:a16="http://schemas.microsoft.com/office/drawing/2014/main" id="{4ED41F5C-6629-4755-8B90-3B731968D9F3}"/>
                </a:ext>
              </a:extLst>
            </p:cNvPr>
            <p:cNvSpPr/>
            <p:nvPr/>
          </p:nvSpPr>
          <p:spPr>
            <a:xfrm>
              <a:off x="1087011" y="2385310"/>
              <a:ext cx="1789448" cy="0"/>
            </a:xfrm>
            <a:prstGeom prst="line">
              <a:avLst/>
            </a:prstGeom>
            <a:ln w="88900">
              <a:solidFill>
                <a:srgbClr val="00A2FF">
                  <a:lumOff val="-13575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89" name="Line">
              <a:extLst>
                <a:ext uri="{FF2B5EF4-FFF2-40B4-BE49-F238E27FC236}">
                  <a16:creationId xmlns:a16="http://schemas.microsoft.com/office/drawing/2014/main" id="{DB2DE8C6-CC3D-4C32-AFDF-72251E350D27}"/>
                </a:ext>
              </a:extLst>
            </p:cNvPr>
            <p:cNvSpPr/>
            <p:nvPr/>
          </p:nvSpPr>
          <p:spPr>
            <a:xfrm>
              <a:off x="4128347" y="2383529"/>
              <a:ext cx="581455" cy="0"/>
            </a:xfrm>
            <a:prstGeom prst="line">
              <a:avLst/>
            </a:prstGeom>
            <a:ln w="88900">
              <a:solidFill>
                <a:srgbClr val="00A2FF">
                  <a:lumOff val="-13575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90" name="ERL…">
              <a:extLst>
                <a:ext uri="{FF2B5EF4-FFF2-40B4-BE49-F238E27FC236}">
                  <a16:creationId xmlns:a16="http://schemas.microsoft.com/office/drawing/2014/main" id="{2E4F678E-FD13-4B81-A9B6-9F20F1DFFC19}"/>
                </a:ext>
              </a:extLst>
            </p:cNvPr>
            <p:cNvSpPr txBox="1"/>
            <p:nvPr/>
          </p:nvSpPr>
          <p:spPr>
            <a:xfrm>
              <a:off x="5774789" y="4336256"/>
              <a:ext cx="1076056" cy="4531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2443" tIns="22443" rIns="22443" bIns="22443" anchor="ctr">
              <a:spAutoFit/>
            </a:bodyPr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644E">
                      <a:alpha val="50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ERL</a:t>
              </a: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644E">
                      <a:alpha val="50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commissioning</a:t>
              </a:r>
            </a:p>
          </p:txBody>
        </p:sp>
        <p:sp>
          <p:nvSpPr>
            <p:cNvPr id="91" name="Line">
              <a:extLst>
                <a:ext uri="{FF2B5EF4-FFF2-40B4-BE49-F238E27FC236}">
                  <a16:creationId xmlns:a16="http://schemas.microsoft.com/office/drawing/2014/main" id="{1CD6E4F7-54E4-48B2-83F8-964FE0488865}"/>
                </a:ext>
              </a:extLst>
            </p:cNvPr>
            <p:cNvSpPr/>
            <p:nvPr/>
          </p:nvSpPr>
          <p:spPr>
            <a:xfrm flipV="1">
              <a:off x="4773257" y="2350019"/>
              <a:ext cx="2122558" cy="31314"/>
            </a:xfrm>
            <a:prstGeom prst="line">
              <a:avLst/>
            </a:prstGeom>
            <a:ln w="304800">
              <a:solidFill>
                <a:srgbClr val="00A2FF">
                  <a:lumOff val="-13575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grpSp>
          <p:nvGrpSpPr>
            <p:cNvPr id="92" name="Group">
              <a:extLst>
                <a:ext uri="{FF2B5EF4-FFF2-40B4-BE49-F238E27FC236}">
                  <a16:creationId xmlns:a16="http://schemas.microsoft.com/office/drawing/2014/main" id="{076E00D8-9BD9-4CA4-BF32-890AF24A7AF8}"/>
                </a:ext>
              </a:extLst>
            </p:cNvPr>
            <p:cNvGrpSpPr/>
            <p:nvPr/>
          </p:nvGrpSpPr>
          <p:grpSpPr>
            <a:xfrm>
              <a:off x="1114805" y="1556382"/>
              <a:ext cx="8444423" cy="2963278"/>
              <a:chOff x="-3033797" y="-4708740"/>
              <a:chExt cx="19114436" cy="6707550"/>
            </a:xfrm>
          </p:grpSpPr>
          <p:sp>
            <p:nvSpPr>
              <p:cNvPr id="101" name="Line">
                <a:extLst>
                  <a:ext uri="{FF2B5EF4-FFF2-40B4-BE49-F238E27FC236}">
                    <a16:creationId xmlns:a16="http://schemas.microsoft.com/office/drawing/2014/main" id="{75E69ECD-056E-45B4-8842-C51A1ED3968B}"/>
                  </a:ext>
                </a:extLst>
              </p:cNvPr>
              <p:cNvSpPr/>
              <p:nvPr/>
            </p:nvSpPr>
            <p:spPr>
              <a:xfrm flipV="1">
                <a:off x="2515335" y="-4516411"/>
                <a:ext cx="1" cy="6002727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95" name="Rounded Rectangle">
                <a:extLst>
                  <a:ext uri="{FF2B5EF4-FFF2-40B4-BE49-F238E27FC236}">
                    <a16:creationId xmlns:a16="http://schemas.microsoft.com/office/drawing/2014/main" id="{86F5416D-1B34-4CA6-A330-3AEE11031724}"/>
                  </a:ext>
                </a:extLst>
              </p:cNvPr>
              <p:cNvSpPr/>
              <p:nvPr/>
            </p:nvSpPr>
            <p:spPr>
              <a:xfrm>
                <a:off x="9941469" y="1059009"/>
                <a:ext cx="374945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96" name="Rounded Rectangle">
                <a:extLst>
                  <a:ext uri="{FF2B5EF4-FFF2-40B4-BE49-F238E27FC236}">
                    <a16:creationId xmlns:a16="http://schemas.microsoft.com/office/drawing/2014/main" id="{46BB1173-1DB5-43B8-8B57-9B6560862F00}"/>
                  </a:ext>
                </a:extLst>
              </p:cNvPr>
              <p:cNvSpPr/>
              <p:nvPr/>
            </p:nvSpPr>
            <p:spPr>
              <a:xfrm>
                <a:off x="11640915" y="1059009"/>
                <a:ext cx="374945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97" name="Rounded Rectangle">
                <a:extLst>
                  <a:ext uri="{FF2B5EF4-FFF2-40B4-BE49-F238E27FC236}">
                    <a16:creationId xmlns:a16="http://schemas.microsoft.com/office/drawing/2014/main" id="{9A173C98-29DE-40E1-866A-D64299B72CF4}"/>
                  </a:ext>
                </a:extLst>
              </p:cNvPr>
              <p:cNvSpPr/>
              <p:nvPr/>
            </p:nvSpPr>
            <p:spPr>
              <a:xfrm>
                <a:off x="2327863" y="1059009"/>
                <a:ext cx="374945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98" name="Rounded Rectangle">
                <a:extLst>
                  <a:ext uri="{FF2B5EF4-FFF2-40B4-BE49-F238E27FC236}">
                    <a16:creationId xmlns:a16="http://schemas.microsoft.com/office/drawing/2014/main" id="{A52C5C05-B110-4F6D-A856-3DF24BF407FA}"/>
                  </a:ext>
                </a:extLst>
              </p:cNvPr>
              <p:cNvSpPr/>
              <p:nvPr/>
            </p:nvSpPr>
            <p:spPr>
              <a:xfrm>
                <a:off x="-2356076" y="1059009"/>
                <a:ext cx="374945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99" name="Line">
                <a:extLst>
                  <a:ext uri="{FF2B5EF4-FFF2-40B4-BE49-F238E27FC236}">
                    <a16:creationId xmlns:a16="http://schemas.microsoft.com/office/drawing/2014/main" id="{EF3C9FED-6E3E-4186-9B7C-EDD68E8F1F2E}"/>
                  </a:ext>
                </a:extLst>
              </p:cNvPr>
              <p:cNvSpPr/>
              <p:nvPr/>
            </p:nvSpPr>
            <p:spPr>
              <a:xfrm>
                <a:off x="-3033797" y="1528909"/>
                <a:ext cx="14867728" cy="1"/>
              </a:xfrm>
              <a:prstGeom prst="line">
                <a:avLst/>
              </a:prstGeom>
              <a:noFill/>
              <a:ln w="88900" cap="flat">
                <a:solidFill>
                  <a:srgbClr val="FF644E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100" name="Line">
                <a:extLst>
                  <a:ext uri="{FF2B5EF4-FFF2-40B4-BE49-F238E27FC236}">
                    <a16:creationId xmlns:a16="http://schemas.microsoft.com/office/drawing/2014/main" id="{23D508DD-9F91-45CD-90EE-97CCD6D5C308}"/>
                  </a:ext>
                </a:extLst>
              </p:cNvPr>
              <p:cNvSpPr/>
              <p:nvPr/>
            </p:nvSpPr>
            <p:spPr>
              <a:xfrm flipV="1">
                <a:off x="-2151829" y="-4516411"/>
                <a:ext cx="1" cy="6002727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102" name="EPPS2026">
                <a:extLst>
                  <a:ext uri="{FF2B5EF4-FFF2-40B4-BE49-F238E27FC236}">
                    <a16:creationId xmlns:a16="http://schemas.microsoft.com/office/drawing/2014/main" id="{EC677429-AA6A-41FF-8E00-F99D8A67B0DE}"/>
                  </a:ext>
                </a:extLst>
              </p:cNvPr>
              <p:cNvSpPr txBox="1"/>
              <p:nvPr/>
            </p:nvSpPr>
            <p:spPr>
              <a:xfrm>
                <a:off x="-2960609" y="-4708740"/>
                <a:ext cx="1651960" cy="5641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2443" tIns="22443" rIns="22443" bIns="22443" numCol="1" anchor="ctr">
                <a:spAutoFit/>
              </a:bodyPr>
              <a:lstStyle>
                <a:lvl1pPr>
                  <a:defRPr b="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3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Gill Sans"/>
                  </a:rPr>
                  <a:t>EPPS2026</a:t>
                </a:r>
              </a:p>
            </p:txBody>
          </p:sp>
          <p:sp>
            <p:nvSpPr>
              <p:cNvPr id="103" name="EPPS2032">
                <a:extLst>
                  <a:ext uri="{FF2B5EF4-FFF2-40B4-BE49-F238E27FC236}">
                    <a16:creationId xmlns:a16="http://schemas.microsoft.com/office/drawing/2014/main" id="{FDF76156-561E-4DCF-8FDE-EA90A9B8329F}"/>
                  </a:ext>
                </a:extLst>
              </p:cNvPr>
              <p:cNvSpPr txBox="1"/>
              <p:nvPr/>
            </p:nvSpPr>
            <p:spPr>
              <a:xfrm>
                <a:off x="1723329" y="-4708740"/>
                <a:ext cx="1651960" cy="5641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2443" tIns="22443" rIns="22443" bIns="22443" numCol="1" anchor="ctr">
                <a:spAutoFit/>
              </a:bodyPr>
              <a:lstStyle>
                <a:lvl1pPr>
                  <a:defRPr b="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3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Gill Sans"/>
                  </a:rPr>
                  <a:t>EPPS2032</a:t>
                </a:r>
              </a:p>
            </p:txBody>
          </p:sp>
          <p:sp>
            <p:nvSpPr>
              <p:cNvPr id="104" name="Rounded Rectangle">
                <a:extLst>
                  <a:ext uri="{FF2B5EF4-FFF2-40B4-BE49-F238E27FC236}">
                    <a16:creationId xmlns:a16="http://schemas.microsoft.com/office/drawing/2014/main" id="{5630AF24-EFAC-4268-80C4-751AD53ECAE5}"/>
                  </a:ext>
                </a:extLst>
              </p:cNvPr>
              <p:cNvSpPr/>
              <p:nvPr/>
            </p:nvSpPr>
            <p:spPr>
              <a:xfrm>
                <a:off x="7703734" y="1059009"/>
                <a:ext cx="374946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105" name="Line">
                <a:extLst>
                  <a:ext uri="{FF2B5EF4-FFF2-40B4-BE49-F238E27FC236}">
                    <a16:creationId xmlns:a16="http://schemas.microsoft.com/office/drawing/2014/main" id="{A7B9C09D-35B5-4E34-95C9-D4CB116E5BA0}"/>
                  </a:ext>
                </a:extLst>
              </p:cNvPr>
              <p:cNvSpPr/>
              <p:nvPr/>
            </p:nvSpPr>
            <p:spPr>
              <a:xfrm flipV="1">
                <a:off x="10128941" y="-4516411"/>
                <a:ext cx="1" cy="6002727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106" name="Line">
                <a:extLst>
                  <a:ext uri="{FF2B5EF4-FFF2-40B4-BE49-F238E27FC236}">
                    <a16:creationId xmlns:a16="http://schemas.microsoft.com/office/drawing/2014/main" id="{0D495821-8EC2-4C16-9CDB-9E76ED65FDF9}"/>
                  </a:ext>
                </a:extLst>
              </p:cNvPr>
              <p:cNvSpPr/>
              <p:nvPr/>
            </p:nvSpPr>
            <p:spPr>
              <a:xfrm flipV="1">
                <a:off x="16080638" y="-4516411"/>
                <a:ext cx="1" cy="6002727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</p:grp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DEE018D-8739-47D4-916F-A45EC7081C72}"/>
                </a:ext>
              </a:extLst>
            </p:cNvPr>
            <p:cNvSpPr/>
            <p:nvPr/>
          </p:nvSpPr>
          <p:spPr>
            <a:xfrm>
              <a:off x="7763480" y="4068049"/>
              <a:ext cx="1795748" cy="492443"/>
            </a:xfrm>
            <a:prstGeom prst="rect">
              <a:avLst/>
            </a:prstGeom>
            <a:solidFill>
              <a:srgbClr val="FF644E">
                <a:lumMod val="75000"/>
                <a:alpha val="59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A7E90C0-E055-48B0-925E-E1C5B31F5D8D}"/>
                </a:ext>
              </a:extLst>
            </p:cNvPr>
            <p:cNvSpPr/>
            <p:nvPr/>
          </p:nvSpPr>
          <p:spPr>
            <a:xfrm>
              <a:off x="9568506" y="2120825"/>
              <a:ext cx="1146473" cy="492443"/>
            </a:xfrm>
            <a:prstGeom prst="rect">
              <a:avLst/>
            </a:prstGeom>
            <a:solidFill>
              <a:srgbClr val="6600CC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</p:grpSp>
      <p:cxnSp>
        <p:nvCxnSpPr>
          <p:cNvPr id="119" name="Connecteur : en angle 118">
            <a:extLst>
              <a:ext uri="{FF2B5EF4-FFF2-40B4-BE49-F238E27FC236}">
                <a16:creationId xmlns:a16="http://schemas.microsoft.com/office/drawing/2014/main" id="{4EF86584-9EC9-4505-A3B3-4EE91744F27C}"/>
              </a:ext>
            </a:extLst>
          </p:cNvPr>
          <p:cNvCxnSpPr>
            <a:cxnSpLocks/>
          </p:cNvCxnSpPr>
          <p:nvPr/>
        </p:nvCxnSpPr>
        <p:spPr>
          <a:xfrm>
            <a:off x="4696829" y="2323100"/>
            <a:ext cx="1238659" cy="448124"/>
          </a:xfrm>
          <a:prstGeom prst="bentConnector3">
            <a:avLst/>
          </a:prstGeom>
          <a:ln w="57150">
            <a:solidFill>
              <a:srgbClr val="6600CC">
                <a:alpha val="2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ZoneTexte 122">
            <a:extLst>
              <a:ext uri="{FF2B5EF4-FFF2-40B4-BE49-F238E27FC236}">
                <a16:creationId xmlns:a16="http://schemas.microsoft.com/office/drawing/2014/main" id="{5CCCC86E-EF35-4E69-B913-47CAC1F2C4C5}"/>
              </a:ext>
            </a:extLst>
          </p:cNvPr>
          <p:cNvSpPr txBox="1"/>
          <p:nvPr/>
        </p:nvSpPr>
        <p:spPr>
          <a:xfrm>
            <a:off x="5943257" y="2482081"/>
            <a:ext cx="78854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+mn-lt"/>
              </a:rPr>
              <a:t>ESS</a:t>
            </a:r>
          </a:p>
          <a:p>
            <a:pPr algn="ctr"/>
            <a:r>
              <a:rPr lang="fr-FR" sz="1400" dirty="0">
                <a:latin typeface="+mn-lt"/>
              </a:rPr>
              <a:t>upgrade</a:t>
            </a: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02FF5F6F-6B1B-4F6C-951C-DF83F238B5F0}"/>
              </a:ext>
            </a:extLst>
          </p:cNvPr>
          <p:cNvSpPr txBox="1"/>
          <p:nvPr/>
        </p:nvSpPr>
        <p:spPr>
          <a:xfrm>
            <a:off x="3992544" y="3897903"/>
            <a:ext cx="6679802" cy="1508105"/>
          </a:xfrm>
          <a:prstGeom prst="rect">
            <a:avLst/>
          </a:prstGeom>
          <a:solidFill>
            <a:srgbClr val="6600CC">
              <a:alpha val="18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In this phase PERLE can be seen as </a:t>
            </a:r>
          </a:p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FAST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lang="en-US" sz="1600" b="1" dirty="0">
                <a:latin typeface="+mn-lt"/>
              </a:rPr>
              <a:t>: </a:t>
            </a:r>
            <a:r>
              <a:rPr lang="en-US" sz="1800" b="1" dirty="0">
                <a:solidFill>
                  <a:srgbClr val="6600CC"/>
                </a:solidFill>
                <a:latin typeface="+mn-lt"/>
              </a:rPr>
              <a:t>F</a:t>
            </a:r>
            <a:r>
              <a:rPr lang="en-US" sz="1600" b="1" dirty="0">
                <a:latin typeface="+mn-lt"/>
              </a:rPr>
              <a:t>uture </a:t>
            </a:r>
            <a:r>
              <a:rPr lang="en-US" sz="1800" b="1" dirty="0">
                <a:solidFill>
                  <a:srgbClr val="6600CC"/>
                </a:solidFill>
                <a:latin typeface="+mn-lt"/>
              </a:rPr>
              <a:t>A</a:t>
            </a:r>
            <a:r>
              <a:rPr lang="en-US" sz="1600" b="1" dirty="0">
                <a:latin typeface="+mn-lt"/>
              </a:rPr>
              <a:t>ccelerator and </a:t>
            </a:r>
            <a:r>
              <a:rPr lang="en-US" sz="1800" b="1" dirty="0">
                <a:solidFill>
                  <a:srgbClr val="6600CC"/>
                </a:solidFill>
                <a:latin typeface="+mn-lt"/>
              </a:rPr>
              <a:t>S</a:t>
            </a:r>
            <a:r>
              <a:rPr lang="en-US" sz="1600" b="1" dirty="0">
                <a:latin typeface="+mn-lt"/>
              </a:rPr>
              <a:t>ystem </a:t>
            </a:r>
            <a:r>
              <a:rPr lang="en-US" sz="1800" b="1" dirty="0">
                <a:solidFill>
                  <a:srgbClr val="6600CC"/>
                </a:solidFill>
                <a:latin typeface="+mn-lt"/>
              </a:rPr>
              <a:t>T</a:t>
            </a:r>
            <a:r>
              <a:rPr lang="en-US" sz="1600" b="1" dirty="0">
                <a:latin typeface="+mn-lt"/>
              </a:rPr>
              <a:t>est Facility for </a:t>
            </a:r>
            <a:r>
              <a:rPr lang="en-US" sz="1800" b="1" dirty="0">
                <a:solidFill>
                  <a:srgbClr val="6600CC"/>
                </a:solidFill>
                <a:latin typeface="+mn-lt"/>
              </a:rPr>
              <a:t>E</a:t>
            </a:r>
            <a:r>
              <a:rPr lang="en-US" sz="1600" b="1" dirty="0">
                <a:latin typeface="+mn-lt"/>
              </a:rPr>
              <a:t>nergy </a:t>
            </a:r>
            <a:r>
              <a:rPr lang="en-US" sz="1800" b="1" dirty="0">
                <a:solidFill>
                  <a:srgbClr val="6600CC"/>
                </a:solidFill>
                <a:latin typeface="+mn-lt"/>
              </a:rPr>
              <a:t>E</a:t>
            </a:r>
            <a:r>
              <a:rPr lang="en-US" sz="1600" b="1" dirty="0">
                <a:latin typeface="+mn-lt"/>
              </a:rPr>
              <a:t>fficiency</a:t>
            </a:r>
            <a:endParaRPr lang="en-US" sz="1400" dirty="0">
              <a:latin typeface="+mn-lt"/>
            </a:endParaRPr>
          </a:p>
          <a:p>
            <a:pPr algn="just"/>
            <a:r>
              <a:rPr lang="en-US" sz="1400" dirty="0">
                <a:latin typeface="+mn-lt"/>
              </a:rPr>
              <a:t>A Test Facility for Future Accelerator and related systems aiming for Energy Efficiency. The Approach is guided by the Energy Efficiency, not only with ERL but with a system approach : developing and testing various systems that work together to make accelerator technology both cutting-edge and sustainable.</a:t>
            </a:r>
          </a:p>
        </p:txBody>
      </p:sp>
      <p:sp>
        <p:nvSpPr>
          <p:cNvPr id="125" name="Titre 1">
            <a:extLst>
              <a:ext uri="{FF2B5EF4-FFF2-40B4-BE49-F238E27FC236}">
                <a16:creationId xmlns:a16="http://schemas.microsoft.com/office/drawing/2014/main" id="{1887DFAC-6E47-4ABF-9740-70A7D91A177B}"/>
              </a:ext>
            </a:extLst>
          </p:cNvPr>
          <p:cNvSpPr txBox="1">
            <a:spLocks/>
          </p:cNvSpPr>
          <p:nvPr/>
        </p:nvSpPr>
        <p:spPr>
          <a:xfrm>
            <a:off x="335995" y="5398085"/>
            <a:ext cx="10336350" cy="43768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fr-FR" dirty="0">
                <a:highlight>
                  <a:srgbClr val="FFFF00"/>
                </a:highlight>
                <a:latin typeface="+mn-lt"/>
              </a:rPr>
              <a:t>For EPPS2026 I propose to </a:t>
            </a:r>
            <a:r>
              <a:rPr lang="fr-FR" dirty="0" err="1">
                <a:highlight>
                  <a:srgbClr val="FFFF00"/>
                </a:highlight>
                <a:latin typeface="+mn-lt"/>
              </a:rPr>
              <a:t>prepare</a:t>
            </a:r>
            <a:r>
              <a:rPr lang="fr-FR" dirty="0">
                <a:highlight>
                  <a:srgbClr val="FFFF00"/>
                </a:highlight>
                <a:latin typeface="+mn-lt"/>
              </a:rPr>
              <a:t> an input for PERLE and to </a:t>
            </a:r>
            <a:r>
              <a:rPr lang="fr-FR" dirty="0" err="1">
                <a:highlight>
                  <a:srgbClr val="FFFF00"/>
                </a:highlight>
                <a:latin typeface="+mn-lt"/>
              </a:rPr>
              <a:t>present</a:t>
            </a:r>
            <a:r>
              <a:rPr lang="fr-FR" dirty="0">
                <a:highlight>
                  <a:srgbClr val="FFFF00"/>
                </a:highlight>
                <a:latin typeface="+mn-lt"/>
              </a:rPr>
              <a:t> </a:t>
            </a:r>
            <a:r>
              <a:rPr lang="fr-FR" dirty="0" err="1">
                <a:highlight>
                  <a:srgbClr val="FFFF00"/>
                </a:highlight>
                <a:latin typeface="+mn-lt"/>
              </a:rPr>
              <a:t>this</a:t>
            </a:r>
            <a:r>
              <a:rPr lang="fr-FR" dirty="0">
                <a:highlight>
                  <a:srgbClr val="FFFF00"/>
                </a:highlight>
                <a:latin typeface="+mn-lt"/>
              </a:rPr>
              <a:t> </a:t>
            </a:r>
            <a:r>
              <a:rPr lang="fr-FR" dirty="0" err="1">
                <a:highlight>
                  <a:srgbClr val="FFFF00"/>
                </a:highlight>
                <a:latin typeface="+mn-lt"/>
              </a:rPr>
              <a:t>idea</a:t>
            </a:r>
            <a:r>
              <a:rPr lang="fr-FR" sz="26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fr-FR" sz="26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6600CC"/>
                </a:solidFill>
                <a:highlight>
                  <a:srgbClr val="FFFF00"/>
                </a:highlight>
                <a:latin typeface="+mn-lt"/>
              </a:rPr>
              <a:t>FAST</a:t>
            </a:r>
            <a:r>
              <a:rPr lang="en-US" sz="2800" b="1" baseline="30000" dirty="0">
                <a:solidFill>
                  <a:srgbClr val="6600CC"/>
                </a:solidFill>
                <a:highlight>
                  <a:srgbClr val="FFFF00"/>
                </a:highlight>
                <a:latin typeface="+mn-lt"/>
              </a:rPr>
              <a:t>2</a:t>
            </a:r>
            <a:r>
              <a:rPr lang="en-US" sz="2800" b="1" dirty="0">
                <a:solidFill>
                  <a:srgbClr val="6600CC"/>
                </a:solidFill>
                <a:highlight>
                  <a:srgbClr val="FFFF00"/>
                </a:highlight>
                <a:latin typeface="+mn-lt"/>
              </a:rPr>
              <a:t>E as an </a:t>
            </a:r>
            <a:r>
              <a:rPr lang="en-US" sz="2800" dirty="0">
                <a:solidFill>
                  <a:srgbClr val="6600CC"/>
                </a:solidFill>
                <a:highlight>
                  <a:srgbClr val="FFFF00"/>
                </a:highlight>
                <a:latin typeface="+mn-lt"/>
              </a:rPr>
              <a:t>European Facility</a:t>
            </a:r>
            <a:r>
              <a:rPr lang="en-US" sz="26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       </a:t>
            </a:r>
            <a:r>
              <a:rPr lang="fr-FR" sz="26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  <a:sym typeface="Wingdings" panose="05000000000000000000" pitchFamily="2" charset="2"/>
              </a:rPr>
              <a:t>  </a:t>
            </a:r>
            <a:endParaRPr lang="fr-FR" sz="2600" dirty="0">
              <a:solidFill>
                <a:schemeClr val="tx1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5A80F99A-FF8D-4AD9-8DBF-7EDA2B3F918F}"/>
              </a:ext>
            </a:extLst>
          </p:cNvPr>
          <p:cNvSpPr txBox="1"/>
          <p:nvPr/>
        </p:nvSpPr>
        <p:spPr>
          <a:xfrm>
            <a:off x="5341976" y="1697993"/>
            <a:ext cx="894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FAST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</a:t>
            </a:r>
            <a:endParaRPr lang="fr-FR" dirty="0">
              <a:latin typeface="+mn-lt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FC8242-3DD4-4CA6-AA79-70EADC4D6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7699D29-DB09-4854-83B8-6AB5D0EB7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CODEC - PERLE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5F19FC-9E4B-4DB7-AF8D-443CD723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87950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FCAA6-3300-4A6A-97E8-68877F5D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562" y="168522"/>
            <a:ext cx="7349730" cy="432048"/>
          </a:xfrm>
        </p:spPr>
        <p:txBody>
          <a:bodyPr>
            <a:normAutofit fontScale="90000"/>
          </a:bodyPr>
          <a:lstStyle/>
          <a:p>
            <a:r>
              <a:rPr lang="en-AE">
                <a:latin typeface="+mn-lt"/>
              </a:rPr>
              <a:t>Focus on </a:t>
            </a:r>
            <a:r>
              <a:rPr lang="en-AE" sz="2700">
                <a:latin typeface="+mn-lt"/>
              </a:rPr>
              <a:t>PERLE</a:t>
            </a:r>
            <a:r>
              <a:rPr lang="en-AE">
                <a:latin typeface="+mn-lt"/>
              </a:rPr>
              <a:t> </a:t>
            </a:r>
            <a:r>
              <a:rPr lang="en-AE">
                <a:latin typeface="+mn-lt"/>
                <a:sym typeface="Wingdings" panose="05000000000000000000" pitchFamily="2" charset="2"/>
              </a:rPr>
              <a:t> </a:t>
            </a:r>
            <a:r>
              <a:rPr kumimoji="0" lang="en-AE" sz="2400" b="1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FAST</a:t>
            </a:r>
            <a:r>
              <a:rPr kumimoji="0" lang="en-AE" sz="2400" b="1" i="0" u="none" strike="noStrike" kern="1200" cap="none" spc="0" normalizeH="0" baseline="3000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</a:t>
            </a:r>
            <a:r>
              <a:rPr kumimoji="0" lang="en-AE" sz="2400" b="1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</a:t>
            </a:r>
            <a:r>
              <a:rPr lang="en-AE">
                <a:latin typeface="+mn-lt"/>
              </a:rPr>
              <a:t> in the FUTURE ACCELERATOR PLAN   </a:t>
            </a:r>
            <a:endParaRPr lang="en-AE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2F1E05-EEFC-44BC-AFC2-45A53BD8793B}"/>
              </a:ext>
            </a:extLst>
          </p:cNvPr>
          <p:cNvSpPr/>
          <p:nvPr/>
        </p:nvSpPr>
        <p:spPr>
          <a:xfrm>
            <a:off x="201811" y="653480"/>
            <a:ext cx="2622090" cy="732516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tx1"/>
                </a:solidFill>
              </a:rPr>
              <a:t>PERLE performance validation for LHeC</a:t>
            </a:r>
            <a:endParaRPr lang="en-AE" sz="16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AC063E-2AF5-4794-A476-80DC3CC94BC8}"/>
              </a:ext>
            </a:extLst>
          </p:cNvPr>
          <p:cNvSpPr/>
          <p:nvPr/>
        </p:nvSpPr>
        <p:spPr>
          <a:xfrm>
            <a:off x="201999" y="1400633"/>
            <a:ext cx="2622090" cy="775464"/>
          </a:xfrm>
          <a:prstGeom prst="rect">
            <a:avLst/>
          </a:prstGeom>
          <a:solidFill>
            <a:srgbClr val="6600CC">
              <a:alpha val="20000"/>
            </a:srgbClr>
          </a:solidFill>
          <a:ln>
            <a:solidFill>
              <a:schemeClr val="accent1">
                <a:shade val="50000"/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tx1"/>
                </a:solidFill>
              </a:rPr>
              <a:t>iSAS cryomodule</a:t>
            </a:r>
          </a:p>
          <a:p>
            <a:pPr algn="ctr"/>
            <a:r>
              <a:rPr lang="en-AE" sz="1600">
                <a:solidFill>
                  <a:schemeClr val="tx1"/>
                </a:solidFill>
              </a:rPr>
              <a:t>ESS upgrade</a:t>
            </a:r>
          </a:p>
          <a:p>
            <a:pPr algn="ctr"/>
            <a:r>
              <a:rPr lang="en-AE" sz="1600">
                <a:solidFill>
                  <a:schemeClr val="tx1"/>
                </a:solidFill>
              </a:rPr>
              <a:t>FCC-800Mz</a:t>
            </a:r>
            <a:endParaRPr lang="en-AE" sz="1600" dirty="0">
              <a:solidFill>
                <a:schemeClr val="tx1"/>
              </a:solidFill>
            </a:endParaRP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02FF5F6F-6B1B-4F6C-951C-DF83F238B5F0}"/>
              </a:ext>
            </a:extLst>
          </p:cNvPr>
          <p:cNvSpPr txBox="1"/>
          <p:nvPr/>
        </p:nvSpPr>
        <p:spPr>
          <a:xfrm>
            <a:off x="2859333" y="667992"/>
            <a:ext cx="7678829" cy="1508105"/>
          </a:xfrm>
          <a:prstGeom prst="rect">
            <a:avLst/>
          </a:prstGeom>
          <a:solidFill>
            <a:srgbClr val="6600CC">
              <a:alpha val="18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AE" sz="1600" dirty="0">
                <a:latin typeface="+mn-lt"/>
              </a:rPr>
              <a:t>In this phase PERLE can be seen as </a:t>
            </a:r>
          </a:p>
          <a:p>
            <a:pPr algn="ctr"/>
            <a:r>
              <a: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FAST</a:t>
            </a:r>
            <a:r>
              <a:rPr kumimoji="0" lang="en-AE" sz="2000" b="1" i="0" u="none" strike="noStrike" kern="1200" cap="none" spc="0" normalizeH="0" baseline="3000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</a:t>
            </a:r>
            <a:r>
              <a: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</a:t>
            </a:r>
            <a:r>
              <a:rPr kumimoji="0" lang="en-AE" sz="16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lang="en-AE" sz="1600" b="1" dirty="0">
                <a:latin typeface="+mn-lt"/>
              </a:rPr>
              <a:t>: </a:t>
            </a:r>
            <a:r>
              <a:rPr lang="en-AE" sz="1800" b="1" dirty="0">
                <a:solidFill>
                  <a:srgbClr val="6600CC"/>
                </a:solidFill>
                <a:latin typeface="+mn-lt"/>
              </a:rPr>
              <a:t>F</a:t>
            </a:r>
            <a:r>
              <a:rPr lang="en-AE" sz="1600" b="1" dirty="0">
                <a:latin typeface="+mn-lt"/>
              </a:rPr>
              <a:t>uture </a:t>
            </a:r>
            <a:r>
              <a:rPr lang="en-AE" sz="1800" b="1" dirty="0">
                <a:solidFill>
                  <a:srgbClr val="6600CC"/>
                </a:solidFill>
                <a:latin typeface="+mn-lt"/>
              </a:rPr>
              <a:t>A</a:t>
            </a:r>
            <a:r>
              <a:rPr lang="en-AE" sz="1600" b="1" dirty="0">
                <a:latin typeface="+mn-lt"/>
              </a:rPr>
              <a:t>ccelerator and </a:t>
            </a:r>
            <a:r>
              <a:rPr lang="en-AE" sz="1800" b="1" dirty="0">
                <a:solidFill>
                  <a:srgbClr val="6600CC"/>
                </a:solidFill>
                <a:latin typeface="+mn-lt"/>
              </a:rPr>
              <a:t>S</a:t>
            </a:r>
            <a:r>
              <a:rPr lang="en-AE" sz="1600" b="1" dirty="0">
                <a:latin typeface="+mn-lt"/>
              </a:rPr>
              <a:t>ystem </a:t>
            </a:r>
            <a:r>
              <a:rPr lang="en-AE" sz="1800" b="1" dirty="0">
                <a:solidFill>
                  <a:srgbClr val="6600CC"/>
                </a:solidFill>
                <a:latin typeface="+mn-lt"/>
              </a:rPr>
              <a:t>T</a:t>
            </a:r>
            <a:r>
              <a:rPr lang="en-AE" sz="1600" b="1" dirty="0">
                <a:latin typeface="+mn-lt"/>
              </a:rPr>
              <a:t>est Facility for </a:t>
            </a:r>
            <a:r>
              <a:rPr lang="en-AE" sz="1800" b="1" dirty="0">
                <a:solidFill>
                  <a:srgbClr val="6600CC"/>
                </a:solidFill>
                <a:latin typeface="+mn-lt"/>
              </a:rPr>
              <a:t>E</a:t>
            </a:r>
            <a:r>
              <a:rPr lang="en-AE" sz="1600" b="1" dirty="0">
                <a:latin typeface="+mn-lt"/>
              </a:rPr>
              <a:t>nergy </a:t>
            </a:r>
            <a:r>
              <a:rPr lang="en-AE" sz="1800" b="1" dirty="0">
                <a:solidFill>
                  <a:srgbClr val="6600CC"/>
                </a:solidFill>
                <a:latin typeface="+mn-lt"/>
              </a:rPr>
              <a:t>E</a:t>
            </a:r>
            <a:r>
              <a:rPr lang="en-AE" sz="1600" b="1" dirty="0">
                <a:latin typeface="+mn-lt"/>
              </a:rPr>
              <a:t>fficiency</a:t>
            </a:r>
          </a:p>
          <a:p>
            <a:pPr algn="ctr"/>
            <a:endParaRPr lang="en-AE" sz="1400" dirty="0">
              <a:latin typeface="+mn-lt"/>
            </a:endParaRPr>
          </a:p>
          <a:p>
            <a:pPr algn="just"/>
            <a:r>
              <a:rPr lang="en-AE" sz="1400" dirty="0">
                <a:latin typeface="+mn-lt"/>
              </a:rPr>
              <a:t>A Test Facility for Future Accelerator and related systems aiming for Energy Efficiency. The Approach is guided by the Energy Efficiency, not only with ERL but with a system approach : developing and testing various systems that work together to make accelerator technology both cutting-edge and sustainable.</a:t>
            </a:r>
          </a:p>
        </p:txBody>
      </p:sp>
      <p:sp>
        <p:nvSpPr>
          <p:cNvPr id="125" name="Titre 1">
            <a:extLst>
              <a:ext uri="{FF2B5EF4-FFF2-40B4-BE49-F238E27FC236}">
                <a16:creationId xmlns:a16="http://schemas.microsoft.com/office/drawing/2014/main" id="{1887DFAC-6E47-4ABF-9740-70A7D91A177B}"/>
              </a:ext>
            </a:extLst>
          </p:cNvPr>
          <p:cNvSpPr txBox="1">
            <a:spLocks/>
          </p:cNvSpPr>
          <p:nvPr/>
        </p:nvSpPr>
        <p:spPr>
          <a:xfrm>
            <a:off x="201811" y="2168174"/>
            <a:ext cx="10336350" cy="54350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AE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For EPPS2026 I propose to prepare and input for PERLE and to present this idea</a:t>
            </a:r>
            <a:r>
              <a:rPr lang="en-AE" sz="260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AE" sz="2600">
                <a:solidFill>
                  <a:schemeClr val="tx1"/>
                </a:solidFill>
                <a:highlight>
                  <a:srgbClr val="FFFF00"/>
                </a:highlight>
                <a:latin typeface="+mn-lt"/>
                <a:sym typeface="Wingdings" panose="05000000000000000000" pitchFamily="2" charset="2"/>
              </a:rPr>
              <a:t> </a:t>
            </a:r>
            <a:r>
              <a:rPr lang="en-AE" sz="2800" b="1">
                <a:solidFill>
                  <a:srgbClr val="6600CC"/>
                </a:solidFill>
                <a:highlight>
                  <a:srgbClr val="FFFF00"/>
                </a:highlight>
                <a:latin typeface="+mn-lt"/>
              </a:rPr>
              <a:t>FAST</a:t>
            </a:r>
            <a:r>
              <a:rPr lang="en-AE" sz="2800" b="1" baseline="30000">
                <a:solidFill>
                  <a:srgbClr val="6600CC"/>
                </a:solidFill>
                <a:highlight>
                  <a:srgbClr val="FFFF00"/>
                </a:highlight>
                <a:latin typeface="+mn-lt"/>
              </a:rPr>
              <a:t>2</a:t>
            </a:r>
            <a:r>
              <a:rPr lang="en-AE" sz="2800" b="1">
                <a:solidFill>
                  <a:srgbClr val="6600CC"/>
                </a:solidFill>
                <a:highlight>
                  <a:srgbClr val="FFFF00"/>
                </a:highlight>
                <a:latin typeface="+mn-lt"/>
              </a:rPr>
              <a:t>E as an </a:t>
            </a:r>
            <a:r>
              <a:rPr lang="en-AE" sz="2800">
                <a:solidFill>
                  <a:srgbClr val="6600CC"/>
                </a:solidFill>
                <a:highlight>
                  <a:srgbClr val="FFFF00"/>
                </a:highlight>
                <a:latin typeface="+mn-lt"/>
              </a:rPr>
              <a:t>European Facility</a:t>
            </a:r>
            <a:r>
              <a:rPr lang="en-AE" sz="260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       </a:t>
            </a:r>
            <a:r>
              <a:rPr lang="en-AE" sz="2600">
                <a:solidFill>
                  <a:schemeClr val="tx1"/>
                </a:solidFill>
                <a:highlight>
                  <a:srgbClr val="FFFF00"/>
                </a:highlight>
                <a:latin typeface="+mn-lt"/>
                <a:sym typeface="Wingdings" panose="05000000000000000000" pitchFamily="2" charset="2"/>
              </a:rPr>
              <a:t>  </a:t>
            </a:r>
            <a:endParaRPr lang="en-AE" sz="2600" dirty="0">
              <a:solidFill>
                <a:schemeClr val="tx1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CC44DC-9AFD-45DA-92BB-14C64B47E858}"/>
              </a:ext>
            </a:extLst>
          </p:cNvPr>
          <p:cNvSpPr txBox="1"/>
          <p:nvPr/>
        </p:nvSpPr>
        <p:spPr>
          <a:xfrm>
            <a:off x="201811" y="2711676"/>
            <a:ext cx="5688632" cy="1631216"/>
          </a:xfrm>
          <a:prstGeom prst="rect">
            <a:avLst/>
          </a:prstGeom>
          <a:solidFill>
            <a:srgbClr val="6600CC">
              <a:alpha val="17000"/>
            </a:srgbClr>
          </a:solidFill>
        </p:spPr>
        <p:txBody>
          <a:bodyPr wrap="square" rtlCol="0">
            <a:spAutoFit/>
          </a:bodyPr>
          <a:lstStyle/>
          <a:p>
            <a:r>
              <a: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FAST</a:t>
            </a:r>
            <a:r>
              <a:rPr kumimoji="0" lang="en-AE" sz="2000" b="1" i="0" u="none" strike="noStrike" kern="1200" cap="none" spc="0" normalizeH="0" baseline="3000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</a:t>
            </a:r>
            <a:r>
              <a: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  is a </a:t>
            </a:r>
            <a:r>
              <a:rPr lang="en-AE" b="1" u="sng" dirty="0">
                <a:latin typeface="+mn-lt"/>
              </a:rPr>
              <a:t>Cryomodules Test Facility (CTF)</a:t>
            </a:r>
            <a:r>
              <a:rPr lang="en-AE" b="1" dirty="0">
                <a:latin typeface="+mn-lt"/>
              </a:rPr>
              <a:t>  - 800Mz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E" dirty="0" err="1">
                <a:latin typeface="+mn-lt"/>
              </a:rPr>
              <a:t>iSAS</a:t>
            </a:r>
            <a:r>
              <a:rPr lang="en-AE" dirty="0">
                <a:latin typeface="+mn-lt"/>
              </a:rPr>
              <a:t> cryomodule </a:t>
            </a:r>
            <a:r>
              <a:rPr lang="en-AE" dirty="0">
                <a:latin typeface="+mn-lt"/>
                <a:sym typeface="Wingdings" panose="05000000000000000000" pitchFamily="2" charset="2"/>
              </a:rPr>
              <a:t></a:t>
            </a:r>
            <a:r>
              <a:rPr lang="en-AE" dirty="0">
                <a:latin typeface="+mn-lt"/>
              </a:rPr>
              <a:t> ESS upgrade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E" dirty="0">
                <a:latin typeface="+mn-lt"/>
              </a:rPr>
              <a:t>First FCC cryomodule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E" dirty="0">
                <a:latin typeface="+mn-lt"/>
              </a:rPr>
              <a:t>… R&amp;D…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E" dirty="0">
                <a:latin typeface="+mn-lt"/>
              </a:rPr>
              <a:t>Making cryogenic distribution at 2K and 4K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F8A3074E-34E4-47B5-8247-F3F4BAE48DDF}"/>
              </a:ext>
            </a:extLst>
          </p:cNvPr>
          <p:cNvSpPr txBox="1"/>
          <p:nvPr/>
        </p:nvSpPr>
        <p:spPr>
          <a:xfrm>
            <a:off x="211643" y="4462353"/>
            <a:ext cx="5678800" cy="1015663"/>
          </a:xfrm>
          <a:prstGeom prst="rect">
            <a:avLst/>
          </a:prstGeom>
          <a:solidFill>
            <a:srgbClr val="6600CC">
              <a:alpha val="18000"/>
            </a:srgbClr>
          </a:solidFill>
        </p:spPr>
        <p:txBody>
          <a:bodyPr wrap="square" rtlCol="0">
            <a:spAutoFit/>
          </a:bodyPr>
          <a:lstStyle/>
          <a:p>
            <a:r>
              <a: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FAST</a:t>
            </a:r>
            <a:r>
              <a:rPr kumimoji="0" lang="en-AE" sz="2000" b="1" i="0" u="none" strike="noStrike" kern="1200" cap="none" spc="0" normalizeH="0" baseline="3000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</a:t>
            </a:r>
            <a:r>
              <a: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  is a </a:t>
            </a:r>
            <a:r>
              <a:rPr lang="en-AE" b="1" u="sng" dirty="0">
                <a:latin typeface="+mn-lt"/>
              </a:rPr>
              <a:t>DC-gun Test Facility (DTF)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en-AE" dirty="0">
                <a:latin typeface="+mn-lt"/>
              </a:rPr>
              <a:t>PFF 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en-AE" dirty="0">
                <a:latin typeface="+mn-lt"/>
              </a:rPr>
              <a:t>Lifetime/Availability at High current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C0A146-7E9F-4C35-86BF-0344EA41C897}"/>
              </a:ext>
            </a:extLst>
          </p:cNvPr>
          <p:cNvSpPr txBox="1"/>
          <p:nvPr/>
        </p:nvSpPr>
        <p:spPr>
          <a:xfrm>
            <a:off x="5746427" y="3245768"/>
            <a:ext cx="4791734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AE" dirty="0">
                <a:latin typeface="+mn-lt"/>
              </a:rPr>
              <a:t>For the EPPS2026 paper input we should present the idea and to evaluate the extra  investment needed to finance and maintain this facility beyond the capital and human </a:t>
            </a:r>
            <a:r>
              <a:rPr lang="en-AE" dirty="0" err="1">
                <a:latin typeface="+mn-lt"/>
              </a:rPr>
              <a:t>ressource</a:t>
            </a:r>
            <a:r>
              <a:rPr lang="en-AE" dirty="0">
                <a:latin typeface="+mn-lt"/>
              </a:rPr>
              <a:t> </a:t>
            </a:r>
            <a:r>
              <a:rPr lang="en-AE" dirty="0" err="1">
                <a:latin typeface="+mn-lt"/>
              </a:rPr>
              <a:t>investement</a:t>
            </a:r>
            <a:r>
              <a:rPr lang="en-AE" dirty="0">
                <a:latin typeface="+mn-lt"/>
              </a:rPr>
              <a:t> done for PERLE.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1499C3-7702-4441-B6AE-C6B78304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2AEFA5-C8B5-4994-81EF-95581721A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CODEC - PERLE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8C7697-1D45-472F-B13A-7AB358BE7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748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C39FE4-5F72-4264-B25A-5030BEF4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3723" y="1034915"/>
            <a:ext cx="2831046" cy="45719"/>
          </a:xfrm>
        </p:spPr>
        <p:txBody>
          <a:bodyPr/>
          <a:lstStyle/>
          <a:p>
            <a:r>
              <a:rPr lang="fr-FR" sz="1100">
                <a:latin typeface="+mn-lt"/>
              </a:rPr>
              <a:t>11/12/2024</a:t>
            </a:r>
            <a:endParaRPr lang="fr-FR" sz="1100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225F34-126F-414A-86D3-4ACF4067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2D6870-D53C-4743-9923-C7FA0A57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6</a:t>
            </a:fld>
            <a:endParaRPr lang="fr-FR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440B68-84CA-4BF4-B73B-C38BCA72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8" y="725489"/>
            <a:ext cx="10723777" cy="44418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C02F28A-3EC3-48B8-9336-608F6E090F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323" y="3161739"/>
            <a:ext cx="3153237" cy="23649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1022DD3-0806-4B91-A324-34FB362F95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592" y="3815463"/>
            <a:ext cx="2556996" cy="1764896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7B2F0277-D0A4-43F7-96C3-54377F6A2D09}"/>
              </a:ext>
            </a:extLst>
          </p:cNvPr>
          <p:cNvGrpSpPr/>
          <p:nvPr/>
        </p:nvGrpSpPr>
        <p:grpSpPr>
          <a:xfrm>
            <a:off x="0" y="-7102"/>
            <a:ext cx="4255963" cy="1877007"/>
            <a:chOff x="433477" y="1723806"/>
            <a:chExt cx="6750088" cy="303413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7826A60-3497-44A1-9A56-04281C0D0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477" y="1723806"/>
              <a:ext cx="6750088" cy="3034130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7315660-0638-4E5F-8E66-DB63752A0B68}"/>
                </a:ext>
              </a:extLst>
            </p:cNvPr>
            <p:cNvSpPr txBox="1"/>
            <p:nvPr/>
          </p:nvSpPr>
          <p:spPr>
            <a:xfrm>
              <a:off x="505484" y="4107285"/>
              <a:ext cx="6606072" cy="497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n-lt"/>
                </a:rPr>
                <a:t>Photocathode Production Facility (PPF) assembly</a:t>
              </a:r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498AA4F-9861-42CB-BA39-A3AB9FF2D72D}"/>
              </a:ext>
            </a:extLst>
          </p:cNvPr>
          <p:cNvCxnSpPr>
            <a:cxnSpLocks/>
          </p:cNvCxnSpPr>
          <p:nvPr/>
        </p:nvCxnSpPr>
        <p:spPr>
          <a:xfrm>
            <a:off x="4090243" y="1451804"/>
            <a:ext cx="3873317" cy="631870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re 1">
            <a:extLst>
              <a:ext uri="{FF2B5EF4-FFF2-40B4-BE49-F238E27FC236}">
                <a16:creationId xmlns:a16="http://schemas.microsoft.com/office/drawing/2014/main" id="{F43CAA4A-5BFB-4C48-A618-E53E7C7D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174" y="5062326"/>
            <a:ext cx="4835709" cy="432048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DC Gun installation status                  LASER room 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847B167-C4BF-47D7-B892-86C5C5BD44B8}"/>
              </a:ext>
            </a:extLst>
          </p:cNvPr>
          <p:cNvCxnSpPr>
            <a:cxnSpLocks/>
          </p:cNvCxnSpPr>
          <p:nvPr/>
        </p:nvCxnSpPr>
        <p:spPr>
          <a:xfrm flipV="1">
            <a:off x="9047616" y="3161739"/>
            <a:ext cx="292474" cy="656212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14BE937-4499-4AC8-B921-1D2C104B6BC7}"/>
              </a:ext>
            </a:extLst>
          </p:cNvPr>
          <p:cNvCxnSpPr>
            <a:cxnSpLocks/>
          </p:cNvCxnSpPr>
          <p:nvPr/>
        </p:nvCxnSpPr>
        <p:spPr>
          <a:xfrm flipV="1">
            <a:off x="7210982" y="2083674"/>
            <a:ext cx="1190151" cy="1489326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5" descr="D:\PERLE\Remontage GUN\Photos\1721293969827.jpg">
            <a:extLst>
              <a:ext uri="{FF2B5EF4-FFF2-40B4-BE49-F238E27FC236}">
                <a16:creationId xmlns:a16="http://schemas.microsoft.com/office/drawing/2014/main" id="{537A307B-ACCE-4D3C-9C1F-248FC2D5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1717" y="-50474"/>
            <a:ext cx="1420123" cy="242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BE5433F-A2B1-4D9A-A864-FC926F6389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072808" y="591008"/>
            <a:ext cx="2364928" cy="109425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58D71C72-6193-4E29-8243-3B05709E2BB4}"/>
              </a:ext>
            </a:extLst>
          </p:cNvPr>
          <p:cNvSpPr txBox="1">
            <a:spLocks/>
          </p:cNvSpPr>
          <p:nvPr/>
        </p:nvSpPr>
        <p:spPr>
          <a:xfrm>
            <a:off x="8361717" y="2037955"/>
            <a:ext cx="2096393" cy="4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1400" dirty="0">
                <a:solidFill>
                  <a:schemeClr val="bg1"/>
                </a:solidFill>
                <a:latin typeface="+mn-lt"/>
              </a:rPr>
              <a:t>Gun chamber HPR cleaning in clean room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C816AF-7139-4A10-8890-161A6AB42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1941" y="0"/>
            <a:ext cx="994792" cy="99479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3B5EF9-FB01-443B-9810-B6A3BBD162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7470" b="27842"/>
          <a:stretch/>
        </p:blipFill>
        <p:spPr>
          <a:xfrm>
            <a:off x="2711183" y="3532510"/>
            <a:ext cx="1715899" cy="2088233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930F0B5E-9751-497E-B564-4CB1935D79F2}"/>
              </a:ext>
            </a:extLst>
          </p:cNvPr>
          <p:cNvSpPr txBox="1">
            <a:spLocks/>
          </p:cNvSpPr>
          <p:nvPr/>
        </p:nvSpPr>
        <p:spPr>
          <a:xfrm>
            <a:off x="2711183" y="5134398"/>
            <a:ext cx="1715900" cy="445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Mobile clean room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8F2DC81-EDD9-45B0-89DB-773B34DC0A18}"/>
              </a:ext>
            </a:extLst>
          </p:cNvPr>
          <p:cNvSpPr txBox="1"/>
          <p:nvPr/>
        </p:nvSpPr>
        <p:spPr>
          <a:xfrm>
            <a:off x="5626695" y="93820"/>
            <a:ext cx="2325059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Progress </a:t>
            </a:r>
          </a:p>
          <a:p>
            <a:pPr algn="ctr"/>
            <a:r>
              <a:rPr lang="fr-FR" dirty="0">
                <a:latin typeface="+mn-lt"/>
              </a:rPr>
              <a:t>In the installation of</a:t>
            </a:r>
          </a:p>
          <a:p>
            <a:pPr algn="ctr"/>
            <a:r>
              <a:rPr lang="fr-FR" dirty="0">
                <a:latin typeface="+mn-lt"/>
              </a:rPr>
              <a:t>The DC-gun </a:t>
            </a:r>
            <a:r>
              <a:rPr lang="fr-FR" dirty="0" err="1">
                <a:latin typeface="+mn-lt"/>
              </a:rPr>
              <a:t>complex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1995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C39FE4-5F72-4264-B25A-5030BEF4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225F34-126F-414A-86D3-4ACF4067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2D6870-D53C-4743-9923-C7FA0A57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440B68-84CA-4BF4-B73B-C38BCA72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41" y="1193997"/>
            <a:ext cx="10723777" cy="44418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6BCFE72-B57E-49F3-ABC0-0E7B997F2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435" y="3921077"/>
            <a:ext cx="1123780" cy="166277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5E50FB6-B76F-40AD-AF24-392F9BC84E24}"/>
              </a:ext>
            </a:extLst>
          </p:cNvPr>
          <p:cNvSpPr txBox="1"/>
          <p:nvPr/>
        </p:nvSpPr>
        <p:spPr>
          <a:xfrm>
            <a:off x="7538179" y="3248766"/>
            <a:ext cx="171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Additive</a:t>
            </a:r>
          </a:p>
          <a:p>
            <a:pPr algn="ctr"/>
            <a:r>
              <a:rPr lang="fr-FR" sz="1600" dirty="0" err="1">
                <a:latin typeface="+mn-lt"/>
              </a:rPr>
              <a:t>machining</a:t>
            </a:r>
            <a:r>
              <a:rPr lang="fr-FR" sz="1600" dirty="0">
                <a:latin typeface="+mn-lt"/>
              </a:rPr>
              <a:t> (12kg)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4F7B7BA-4E0A-4DA8-99AE-EF25F2101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DEDEE"/>
              </a:clrFrom>
              <a:clrTo>
                <a:srgbClr val="EDEDEE">
                  <a:alpha val="0"/>
                </a:srgbClr>
              </a:clrTo>
            </a:clrChange>
          </a:blip>
          <a:srcRect t="49132" r="6643"/>
          <a:stretch/>
        </p:blipFill>
        <p:spPr>
          <a:xfrm>
            <a:off x="7596501" y="3923880"/>
            <a:ext cx="1709208" cy="125846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2FDC502-2D7A-4F9E-9DDD-A61543AC66CE}"/>
              </a:ext>
            </a:extLst>
          </p:cNvPr>
          <p:cNvSpPr txBox="1"/>
          <p:nvPr/>
        </p:nvSpPr>
        <p:spPr>
          <a:xfrm>
            <a:off x="5779475" y="3248766"/>
            <a:ext cx="1659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latin typeface="+mn-lt"/>
              </a:rPr>
              <a:t>Traditional</a:t>
            </a:r>
            <a:r>
              <a:rPr lang="fr-FR" sz="1600" dirty="0">
                <a:latin typeface="+mn-lt"/>
              </a:rPr>
              <a:t> </a:t>
            </a:r>
          </a:p>
          <a:p>
            <a:pPr algn="ctr"/>
            <a:r>
              <a:rPr lang="fr-FR" sz="1600" dirty="0" err="1">
                <a:latin typeface="+mn-lt"/>
              </a:rPr>
              <a:t>machining</a:t>
            </a:r>
            <a:r>
              <a:rPr lang="fr-FR" sz="1600" dirty="0">
                <a:latin typeface="+mn-lt"/>
              </a:rPr>
              <a:t> (23kg)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2DD59A-9D5B-4946-A6AA-513C6A645762}"/>
              </a:ext>
            </a:extLst>
          </p:cNvPr>
          <p:cNvSpPr/>
          <p:nvPr/>
        </p:nvSpPr>
        <p:spPr>
          <a:xfrm>
            <a:off x="5713957" y="3248766"/>
            <a:ext cx="1707638" cy="23732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4E00F3-301C-499D-9D04-A9048EF9E0F1}"/>
              </a:ext>
            </a:extLst>
          </p:cNvPr>
          <p:cNvSpPr/>
          <p:nvPr/>
        </p:nvSpPr>
        <p:spPr>
          <a:xfrm>
            <a:off x="7580013" y="3248766"/>
            <a:ext cx="1707638" cy="23732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18CF8C9-B8A1-4C6E-A6A4-BEF3E542F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074" y="3690658"/>
            <a:ext cx="1612970" cy="158781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AD2918-5A78-43D2-B948-87809EA755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774" y="0"/>
            <a:ext cx="1734925" cy="16481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913A8A9-5457-4612-A3BA-5E2715A3ED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82" y="42345"/>
            <a:ext cx="1622753" cy="147523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173A606-4205-4106-85D1-629524DFFF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2347" y="34784"/>
            <a:ext cx="2481485" cy="129237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912950D-E015-47FC-B884-15E85A3E8E9C}"/>
              </a:ext>
            </a:extLst>
          </p:cNvPr>
          <p:cNvSpPr txBox="1"/>
          <p:nvPr/>
        </p:nvSpPr>
        <p:spPr>
          <a:xfrm>
            <a:off x="7089320" y="5279478"/>
            <a:ext cx="367240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800" dirty="0" err="1">
                <a:latin typeface="+mn-lt"/>
              </a:rPr>
              <a:t>Technical</a:t>
            </a:r>
            <a:r>
              <a:rPr lang="fr-FR" sz="1800" dirty="0">
                <a:latin typeface="+mn-lt"/>
              </a:rPr>
              <a:t> design for </a:t>
            </a:r>
            <a:r>
              <a:rPr lang="fr-FR" sz="1800" dirty="0" err="1">
                <a:latin typeface="+mn-lt"/>
              </a:rPr>
              <a:t>buncher</a:t>
            </a:r>
            <a:r>
              <a:rPr lang="fr-FR" sz="1800" dirty="0">
                <a:latin typeface="+mn-lt"/>
              </a:rPr>
              <a:t> !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279D213-55D7-4A80-A467-61B136E21180}"/>
              </a:ext>
            </a:extLst>
          </p:cNvPr>
          <p:cNvCxnSpPr>
            <a:cxnSpLocks/>
            <a:stCxn id="13" idx="1"/>
          </p:cNvCxnSpPr>
          <p:nvPr/>
        </p:nvCxnSpPr>
        <p:spPr>
          <a:xfrm flipV="1">
            <a:off x="7538179" y="2597696"/>
            <a:ext cx="296481" cy="943458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613197C-214D-438C-92F8-1AA96E2E5FBC}"/>
              </a:ext>
            </a:extLst>
          </p:cNvPr>
          <p:cNvCxnSpPr>
            <a:cxnSpLocks/>
          </p:cNvCxnSpPr>
          <p:nvPr/>
        </p:nvCxnSpPr>
        <p:spPr>
          <a:xfrm>
            <a:off x="4114868" y="1334085"/>
            <a:ext cx="3155021" cy="1235481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6DF2F537-2756-4AE4-9ACA-6344B570A2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420" y="26855"/>
            <a:ext cx="2303310" cy="175037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8D49C86-C4B2-44D1-A8BA-948FBF52901F}"/>
              </a:ext>
            </a:extLst>
          </p:cNvPr>
          <p:cNvSpPr txBox="1"/>
          <p:nvPr/>
        </p:nvSpPr>
        <p:spPr>
          <a:xfrm>
            <a:off x="921892" y="1727179"/>
            <a:ext cx="6480719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Advancement</a:t>
            </a:r>
            <a:r>
              <a:rPr lang="fr-FR" sz="1600" dirty="0"/>
              <a:t> for the single </a:t>
            </a:r>
            <a:r>
              <a:rPr lang="fr-FR" sz="1600" dirty="0" err="1"/>
              <a:t>cell</a:t>
            </a:r>
            <a:r>
              <a:rPr lang="fr-FR" sz="1600" dirty="0"/>
              <a:t> </a:t>
            </a:r>
            <a:r>
              <a:rPr lang="fr-FR" sz="1600" dirty="0" err="1"/>
              <a:t>cavity</a:t>
            </a:r>
            <a:r>
              <a:rPr lang="fr-FR" sz="1600" dirty="0"/>
              <a:t> for booster + </a:t>
            </a:r>
            <a:r>
              <a:rPr lang="fr-FR" sz="1600" dirty="0" err="1"/>
              <a:t>cryomodule</a:t>
            </a:r>
            <a:endParaRPr lang="fr-FR" sz="1600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E9010A0-D567-456E-8B15-28CBF497E343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97544" y="3861144"/>
            <a:ext cx="2232922" cy="1746064"/>
          </a:xfrm>
          <a:prstGeom prst="rect">
            <a:avLst/>
          </a:prstGeom>
          <a:ln w="0">
            <a:noFill/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E229B37-9334-47DA-94ED-0E539647E67D}"/>
              </a:ext>
            </a:extLst>
          </p:cNvPr>
          <p:cNvSpPr txBox="1"/>
          <p:nvPr/>
        </p:nvSpPr>
        <p:spPr>
          <a:xfrm>
            <a:off x="3383027" y="132030"/>
            <a:ext cx="2563523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Progress </a:t>
            </a:r>
          </a:p>
          <a:p>
            <a:pPr algn="ctr"/>
            <a:r>
              <a:rPr lang="fr-FR" dirty="0"/>
              <a:t>In the design of the</a:t>
            </a:r>
          </a:p>
          <a:p>
            <a:pPr algn="ctr"/>
            <a:r>
              <a:rPr lang="fr-FR" dirty="0" err="1"/>
              <a:t>Buncher</a:t>
            </a:r>
            <a:r>
              <a:rPr lang="fr-FR" dirty="0"/>
              <a:t> and booster</a:t>
            </a:r>
          </a:p>
        </p:txBody>
      </p:sp>
    </p:spTree>
    <p:extLst>
      <p:ext uri="{BB962C8B-B14F-4D97-AF65-F5344CB8AC3E}">
        <p14:creationId xmlns:p14="http://schemas.microsoft.com/office/powerpoint/2010/main" val="4221168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C39FE4-5F72-4264-B25A-5030BEF4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225F34-126F-414A-86D3-4ACF4067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2D6870-D53C-4743-9923-C7FA0A57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8</a:t>
            </a:fld>
            <a:endParaRPr lang="fr-FR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440B68-84CA-4BF4-B73B-C38BCA72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8" y="725489"/>
            <a:ext cx="10723777" cy="44418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31869FE-05DB-4D8A-8277-64C0F68C43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9065" y="2795503"/>
            <a:ext cx="3314712" cy="10527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46F402-78BA-46FE-B54C-F8C2557CF3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422" y="3876229"/>
            <a:ext cx="1277034" cy="11843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55B099-B9AF-429F-8F9E-BF10330A4F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567" y="3870743"/>
            <a:ext cx="1819310" cy="118486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EFF92D3-6FE5-4A27-88BE-C848A426582C}"/>
              </a:ext>
            </a:extLst>
          </p:cNvPr>
          <p:cNvSpPr txBox="1"/>
          <p:nvPr/>
        </p:nvSpPr>
        <p:spPr>
          <a:xfrm>
            <a:off x="8034478" y="3404357"/>
            <a:ext cx="1800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bg1"/>
                </a:solidFill>
                <a:latin typeface="+mn-lt"/>
              </a:rPr>
              <a:t>Vacuum vessel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CE14A3A-3694-4223-B24D-79FF999A076B}"/>
              </a:ext>
            </a:extLst>
          </p:cNvPr>
          <p:cNvSpPr txBox="1"/>
          <p:nvPr/>
        </p:nvSpPr>
        <p:spPr>
          <a:xfrm>
            <a:off x="7607643" y="4721987"/>
            <a:ext cx="12770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chemeClr val="bg1"/>
                </a:solidFill>
                <a:latin typeface="+mn-lt"/>
              </a:rPr>
              <a:t>Spaceframe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5F8D7B0-D387-4813-BA50-F709B591DD77}"/>
              </a:ext>
            </a:extLst>
          </p:cNvPr>
          <p:cNvSpPr txBox="1"/>
          <p:nvPr/>
        </p:nvSpPr>
        <p:spPr>
          <a:xfrm>
            <a:off x="8968649" y="4706598"/>
            <a:ext cx="16692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bg1"/>
                </a:solidFill>
                <a:latin typeface="+mn-lt"/>
              </a:rPr>
              <a:t>Thermal shield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8E5CCB8-050D-4CE2-9EF3-675E62CC35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4" y="-13944"/>
            <a:ext cx="4708724" cy="184721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32BCB9A-23E5-4FA9-96F2-5D28AB3E26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878" y="31117"/>
            <a:ext cx="2546020" cy="1448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61372A-CED5-4DBD-9605-BA948F415F6A}"/>
              </a:ext>
            </a:extLst>
          </p:cNvPr>
          <p:cNvSpPr txBox="1"/>
          <p:nvPr/>
        </p:nvSpPr>
        <p:spPr>
          <a:xfrm>
            <a:off x="7938863" y="2780710"/>
            <a:ext cx="2010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+mn-lt"/>
              </a:rPr>
              <a:t>Exisiting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+mn-lt"/>
              </a:rPr>
              <a:t>already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!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DEA4C4E-C0AE-4911-97B3-9FA40932A7E3}"/>
              </a:ext>
            </a:extLst>
          </p:cNvPr>
          <p:cNvSpPr txBox="1"/>
          <p:nvPr/>
        </p:nvSpPr>
        <p:spPr>
          <a:xfrm>
            <a:off x="225608" y="9675"/>
            <a:ext cx="44644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+mn-lt"/>
              </a:rPr>
              <a:t>Niobium is procured (for single and multi-cell cavities). the procurement of 4 5-cells cavities is launched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C5060D0-7ABB-49B7-85E8-EC48A33664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389" y="4203692"/>
            <a:ext cx="1793215" cy="1222191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5AF8EA46-FB50-4D9C-8BDC-82941665686E}"/>
              </a:ext>
            </a:extLst>
          </p:cNvPr>
          <p:cNvSpPr txBox="1"/>
          <p:nvPr/>
        </p:nvSpPr>
        <p:spPr>
          <a:xfrm>
            <a:off x="3096437" y="5189984"/>
            <a:ext cx="113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DQW coupler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6D14B0-B89D-44AB-ABDB-E4D018C312ED}"/>
              </a:ext>
            </a:extLst>
          </p:cNvPr>
          <p:cNvSpPr txBox="1"/>
          <p:nvPr/>
        </p:nvSpPr>
        <p:spPr>
          <a:xfrm>
            <a:off x="3002825" y="3691563"/>
            <a:ext cx="155446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1800" dirty="0">
                <a:latin typeface="+mn-lt"/>
              </a:rPr>
              <a:t>HOM </a:t>
            </a:r>
            <a:r>
              <a:rPr lang="fr-FR" sz="1800" dirty="0" err="1">
                <a:latin typeface="+mn-lt"/>
              </a:rPr>
              <a:t>Couplers</a:t>
            </a:r>
            <a:endParaRPr lang="fr-FR" sz="1800" dirty="0">
              <a:latin typeface="+mn-lt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4658DB8-B883-4463-9406-839E6D2524B8}"/>
              </a:ext>
            </a:extLst>
          </p:cNvPr>
          <p:cNvCxnSpPr>
            <a:cxnSpLocks/>
          </p:cNvCxnSpPr>
          <p:nvPr/>
        </p:nvCxnSpPr>
        <p:spPr>
          <a:xfrm>
            <a:off x="4522291" y="1301552"/>
            <a:ext cx="864096" cy="864096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11E5504-805E-4277-B181-D184F1401FC3}"/>
              </a:ext>
            </a:extLst>
          </p:cNvPr>
          <p:cNvCxnSpPr>
            <a:cxnSpLocks/>
          </p:cNvCxnSpPr>
          <p:nvPr/>
        </p:nvCxnSpPr>
        <p:spPr>
          <a:xfrm flipH="1" flipV="1">
            <a:off x="5602411" y="2525688"/>
            <a:ext cx="2336452" cy="1084076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4305D4F-668B-49AD-A52D-3FEA2D4AE3E1}"/>
              </a:ext>
            </a:extLst>
          </p:cNvPr>
          <p:cNvCxnSpPr>
            <a:cxnSpLocks/>
          </p:cNvCxnSpPr>
          <p:nvPr/>
        </p:nvCxnSpPr>
        <p:spPr>
          <a:xfrm flipV="1">
            <a:off x="4124267" y="2795503"/>
            <a:ext cx="1106405" cy="1170345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B82CAE5F-1380-4A51-87AB-8274A8E08C3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0" y="4063469"/>
            <a:ext cx="2783637" cy="1502635"/>
          </a:xfrm>
          <a:prstGeom prst="rect">
            <a:avLst/>
          </a:prstGeom>
        </p:spPr>
      </p:pic>
      <p:pic>
        <p:nvPicPr>
          <p:cNvPr id="33" name="Picture 16">
            <a:extLst>
              <a:ext uri="{FF2B5EF4-FFF2-40B4-BE49-F238E27FC236}">
                <a16:creationId xmlns:a16="http://schemas.microsoft.com/office/drawing/2014/main" id="{29C7C758-00C1-4232-BE6B-3342D568BE1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307" y="3851915"/>
            <a:ext cx="1233628" cy="16981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F6EF506-2FA2-4F16-8D5E-66CA432D536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935" y="3851915"/>
            <a:ext cx="1292085" cy="1698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B3C6447B-EEFA-47BA-B7EF-69CDD8865B1B}"/>
              </a:ext>
            </a:extLst>
          </p:cNvPr>
          <p:cNvSpPr txBox="1"/>
          <p:nvPr/>
        </p:nvSpPr>
        <p:spPr>
          <a:xfrm>
            <a:off x="4690105" y="5261992"/>
            <a:ext cx="113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Hook coupler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996371B-4993-47C5-A505-F0ADB035DECE}"/>
              </a:ext>
            </a:extLst>
          </p:cNvPr>
          <p:cNvSpPr txBox="1"/>
          <p:nvPr/>
        </p:nvSpPr>
        <p:spPr>
          <a:xfrm>
            <a:off x="5838174" y="3821832"/>
            <a:ext cx="113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Probe coupler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D45387D-3126-408E-8344-4B65ABB77E43}"/>
              </a:ext>
            </a:extLst>
          </p:cNvPr>
          <p:cNvSpPr txBox="1"/>
          <p:nvPr/>
        </p:nvSpPr>
        <p:spPr>
          <a:xfrm>
            <a:off x="4934332" y="119243"/>
            <a:ext cx="3047629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Progress </a:t>
            </a:r>
          </a:p>
          <a:p>
            <a:pPr algn="ctr"/>
            <a:r>
              <a:rPr lang="fr-FR" dirty="0"/>
              <a:t>In the LINAC </a:t>
            </a:r>
            <a:r>
              <a:rPr lang="fr-FR" dirty="0" err="1"/>
              <a:t>cryomodule</a:t>
            </a:r>
            <a:endParaRPr lang="fr-FR" dirty="0"/>
          </a:p>
          <a:p>
            <a:pPr algn="ctr"/>
            <a:r>
              <a:rPr lang="fr-FR" dirty="0" err="1"/>
              <a:t>Procuirements</a:t>
            </a:r>
            <a:r>
              <a:rPr lang="fr-FR" dirty="0"/>
              <a:t> </a:t>
            </a:r>
            <a:r>
              <a:rPr lang="fr-FR" dirty="0" err="1"/>
              <a:t>launched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9354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392AB7F-36AF-4BCE-87B2-723C815D9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11/12/2024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8B388F7-EED8-419D-84FA-6040E9DF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CODEC - PERLE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B3026C3-C527-4024-839B-9800101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9</a:t>
            </a:fld>
            <a:endParaRPr lang="fr-FR" dirty="0"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7CD807-6E4D-4839-9022-057B9F4813AB}"/>
              </a:ext>
            </a:extLst>
          </p:cNvPr>
          <p:cNvSpPr txBox="1"/>
          <p:nvPr/>
        </p:nvSpPr>
        <p:spPr>
          <a:xfrm>
            <a:off x="993899" y="1805608"/>
            <a:ext cx="8784976" cy="175432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PERLE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Infrastructures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 Security issues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7F9D45-558D-4F6F-AE9D-EDA4A5DB6BDC}"/>
              </a:ext>
            </a:extLst>
          </p:cNvPr>
          <p:cNvSpPr txBox="1"/>
          <p:nvPr/>
        </p:nvSpPr>
        <p:spPr>
          <a:xfrm>
            <a:off x="4882331" y="3893840"/>
            <a:ext cx="76655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i="1" dirty="0">
                <a:latin typeface="+mn-lt"/>
              </a:rPr>
              <a:t>3 min</a:t>
            </a:r>
          </a:p>
        </p:txBody>
      </p:sp>
    </p:spTree>
    <p:extLst>
      <p:ext uri="{BB962C8B-B14F-4D97-AF65-F5344CB8AC3E}">
        <p14:creationId xmlns:p14="http://schemas.microsoft.com/office/powerpoint/2010/main" val="3602271026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117180</TotalTime>
  <Words>7985</Words>
  <Application>Microsoft Office PowerPoint</Application>
  <PresentationFormat>Personnalisé</PresentationFormat>
  <Paragraphs>3586</Paragraphs>
  <Slides>54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54</vt:i4>
      </vt:variant>
    </vt:vector>
  </HeadingPairs>
  <TitlesOfParts>
    <vt:vector size="65" baseType="lpstr">
      <vt:lpstr>Arial</vt:lpstr>
      <vt:lpstr>Calibri</vt:lpstr>
      <vt:lpstr>Calibri (Corps)</vt:lpstr>
      <vt:lpstr>Calibri Light</vt:lpstr>
      <vt:lpstr>Cambria Math</vt:lpstr>
      <vt:lpstr>Courier New</vt:lpstr>
      <vt:lpstr>Gill Sans</vt:lpstr>
      <vt:lpstr>Times New Roman</vt:lpstr>
      <vt:lpstr>Wingdings</vt:lpstr>
      <vt:lpstr>1_modele-IJCLAb-powerpoint</vt:lpstr>
      <vt:lpstr>Masque IJCLab standard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DC Gun installation status                  LASER room </vt:lpstr>
      <vt:lpstr>Présentation PowerPoint</vt:lpstr>
      <vt:lpstr>Présentation PowerPoint</vt:lpstr>
      <vt:lpstr>Présentation PowerPoint</vt:lpstr>
      <vt:lpstr>Infrastructure Works for PERLE and end of ThomX</vt:lpstr>
      <vt:lpstr>Présentation PowerPoint</vt:lpstr>
      <vt:lpstr>Présentation PowerPoint</vt:lpstr>
      <vt:lpstr>Présentation PowerPoint</vt:lpstr>
      <vt:lpstr>Implementation of DESTIN @ PERLE</vt:lpstr>
      <vt:lpstr>Présentation PowerPoint</vt:lpstr>
      <vt:lpstr>Présentation PowerPoint</vt:lpstr>
      <vt:lpstr>Few lines for specifying the Meeting Organisation</vt:lpstr>
      <vt:lpstr>Construction of the PBS (schematic view)</vt:lpstr>
      <vt:lpstr>The PBS  </vt:lpstr>
      <vt:lpstr>The WBS – Last version</vt:lpstr>
      <vt:lpstr>The WBS – Last version</vt:lpstr>
      <vt:lpstr>Schematic  Macroplanning </vt:lpstr>
      <vt:lpstr>… more detailed one</vt:lpstr>
      <vt:lpstr>Project Phasage   - Macro view with milestones</vt:lpstr>
      <vt:lpstr>Présentation PowerPoint</vt:lpstr>
      <vt:lpstr>New Collaborators – discussion on going  </vt:lpstr>
      <vt:lpstr>Contribution of the present collaborators  - summary by IJCLab</vt:lpstr>
      <vt:lpstr>In kind contributions</vt:lpstr>
      <vt:lpstr>Présentation PowerPoint</vt:lpstr>
      <vt:lpstr>Financial situation:  Global vision</vt:lpstr>
      <vt:lpstr>The substantial and decisive financial effort of IJCLab</vt:lpstr>
      <vt:lpstr>Financial situation:  Global vision</vt:lpstr>
      <vt:lpstr>Global view of financial coverage</vt:lpstr>
      <vt:lpstr>Présentation PowerPoint</vt:lpstr>
      <vt:lpstr>Detailed not shown !  /1  </vt:lpstr>
      <vt:lpstr>Detailed not shown !    /2 </vt:lpstr>
      <vt:lpstr>Présentation PowerPoint</vt:lpstr>
      <vt:lpstr>Detailed not shown !   /4  </vt:lpstr>
      <vt:lpstr>Detailed not shown !  /5 </vt:lpstr>
      <vt:lpstr>Detailed not shown !  /6 </vt:lpstr>
      <vt:lpstr>Detailed not shown ! /7 </vt:lpstr>
      <vt:lpstr>Detailed not shown ! /8  </vt:lpstr>
      <vt:lpstr>FTE Evolution since 2020 and projection for the next 3 years (first global picture)</vt:lpstr>
      <vt:lpstr>FTE Evolution since 2020 and projection for the next 3 years (first global picture)</vt:lpstr>
      <vt:lpstr>FTE Evolution since 2020 and projection for the next 3 years (first global picture)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LHeC is an option considered in the next ESPP2026</vt:lpstr>
      <vt:lpstr>LHeC as a bridge Project and PERLE in the FUTURE ACCELERATOR PLAN   </vt:lpstr>
      <vt:lpstr>Focus on PERLE in the FUTURE ACCELERATOR PLAN   </vt:lpstr>
      <vt:lpstr>Focus on PERLE  FAST2E in the FUTURE ACCELERATOR PLAN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Achille Stocchi</cp:lastModifiedBy>
  <cp:revision>2446</cp:revision>
  <cp:lastPrinted>2022-06-10T08:50:38Z</cp:lastPrinted>
  <dcterms:created xsi:type="dcterms:W3CDTF">2011-03-09T16:37:49Z</dcterms:created>
  <dcterms:modified xsi:type="dcterms:W3CDTF">2024-12-11T08:05:43Z</dcterms:modified>
</cp:coreProperties>
</file>