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1078" r:id="rId2"/>
    <p:sldId id="1455" r:id="rId3"/>
    <p:sldId id="1462" r:id="rId4"/>
    <p:sldId id="1465" r:id="rId5"/>
    <p:sldId id="1466" r:id="rId6"/>
    <p:sldId id="1454" r:id="rId7"/>
    <p:sldId id="1463" r:id="rId8"/>
    <p:sldId id="1458" r:id="rId9"/>
    <p:sldId id="1457" r:id="rId10"/>
    <p:sldId id="1459" r:id="rId11"/>
    <p:sldId id="1460" r:id="rId12"/>
    <p:sldId id="1372" r:id="rId13"/>
    <p:sldId id="1430" r:id="rId14"/>
    <p:sldId id="1432" r:id="rId15"/>
    <p:sldId id="1468" r:id="rId16"/>
    <p:sldId id="1469" r:id="rId17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2600" kern="1200">
        <a:solidFill>
          <a:srgbClr val="5F5F5F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600" kern="1200">
        <a:solidFill>
          <a:srgbClr val="5F5F5F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600" kern="1200">
        <a:solidFill>
          <a:srgbClr val="5F5F5F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600" kern="1200">
        <a:solidFill>
          <a:srgbClr val="5F5F5F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600" kern="1200">
        <a:solidFill>
          <a:srgbClr val="5F5F5F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rgbClr val="5F5F5F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rgbClr val="5F5F5F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rgbClr val="5F5F5F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rgbClr val="5F5F5F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H103912" initials="" lastIdx="3" clrIdx="0"/>
  <p:cmAuthor id="1" name="dv140952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</p:showPr>
  <p:clrMru>
    <a:srgbClr val="725FFD"/>
    <a:srgbClr val="1C02DC"/>
    <a:srgbClr val="6028FC"/>
    <a:srgbClr val="75A6FF"/>
    <a:srgbClr val="C9C5FF"/>
    <a:srgbClr val="ACACAC"/>
    <a:srgbClr val="E3E3E3"/>
    <a:srgbClr val="88B800"/>
    <a:srgbClr val="4D4D4D"/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89" autoAdjust="0"/>
    <p:restoredTop sz="77423" autoAdjust="0"/>
  </p:normalViewPr>
  <p:slideViewPr>
    <p:cSldViewPr snapToGrid="0">
      <p:cViewPr>
        <p:scale>
          <a:sx n="75" d="100"/>
          <a:sy n="75" d="100"/>
        </p:scale>
        <p:origin x="-258" y="-72"/>
      </p:cViewPr>
      <p:guideLst>
        <p:guide orient="horz" pos="333"/>
        <p:guide pos="5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1218" y="1338"/>
      </p:cViewPr>
      <p:guideLst>
        <p:guide orient="horz" pos="3221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90" tIns="47345" rIns="94690" bIns="47345" numCol="1" anchor="t" anchorCtr="0" compatLnSpc="1">
            <a:prstTxWarp prst="textNoShape">
              <a:avLst/>
            </a:prstTxWarp>
          </a:bodyPr>
          <a:lstStyle>
            <a:lvl1pPr defTabSz="947738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90" tIns="47345" rIns="94690" bIns="47345" numCol="1" anchor="t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07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90" tIns="47345" rIns="94690" bIns="47345" numCol="1" anchor="b" anchorCtr="0" compatLnSpc="1">
            <a:prstTxWarp prst="textNoShape">
              <a:avLst/>
            </a:prstTxWarp>
          </a:bodyPr>
          <a:lstStyle>
            <a:lvl1pPr defTabSz="947738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107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90" tIns="47345" rIns="94690" bIns="47345" numCol="1" anchor="b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8110B0E2-8FC8-4301-96BA-93E50DBD8E5F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90" tIns="47345" rIns="94690" bIns="47345" numCol="1" anchor="t" anchorCtr="0" compatLnSpc="1">
            <a:prstTxWarp prst="textNoShape">
              <a:avLst/>
            </a:prstTxWarp>
          </a:bodyPr>
          <a:lstStyle>
            <a:lvl1pPr defTabSz="947738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90" tIns="47345" rIns="94690" bIns="47345" numCol="1" anchor="t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4575"/>
            <a:ext cx="5680075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90" tIns="47345" rIns="94690" bIns="473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07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90" tIns="47345" rIns="94690" bIns="47345" numCol="1" anchor="b" anchorCtr="0" compatLnSpc="1">
            <a:prstTxWarp prst="textNoShape">
              <a:avLst/>
            </a:prstTxWarp>
          </a:bodyPr>
          <a:lstStyle>
            <a:lvl1pPr defTabSz="947738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107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90" tIns="47345" rIns="94690" bIns="47345" numCol="1" anchor="b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5A7D2ADE-A913-4E32-B151-850FD2F1C189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E20631-7385-4E52-A5CF-BA9D35198F48}" type="slidenum">
              <a:rPr lang="en-US"/>
              <a:pPr/>
              <a:t>1</a:t>
            </a:fld>
            <a:endParaRPr lang="en-US"/>
          </a:p>
        </p:txBody>
      </p:sp>
      <p:sp>
        <p:nvSpPr>
          <p:cNvPr id="177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6163"/>
            <a:ext cx="5207000" cy="4600575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34200" y="142875"/>
            <a:ext cx="2032000" cy="54959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142875"/>
            <a:ext cx="5943600" cy="54959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838200" y="142875"/>
            <a:ext cx="8128000" cy="54959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42875"/>
            <a:ext cx="8128000" cy="47148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838200" y="1752600"/>
            <a:ext cx="3733800" cy="3886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24400" y="1752600"/>
            <a:ext cx="3733800" cy="3886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42875"/>
            <a:ext cx="8128000" cy="47148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838200" y="1752600"/>
            <a:ext cx="7620000" cy="38862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24400" y="17526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://www.cnrs.fr/" TargetMode="Externa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gi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hyperlink" Target="http://www.u-psud.fr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gi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hyperlink" Target="http://www.polytechnique.fr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42875"/>
            <a:ext cx="81280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52600"/>
            <a:ext cx="762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624263" y="6369050"/>
            <a:ext cx="5291137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eaLnBrk="0" hangingPunct="0">
              <a:spcBef>
                <a:spcPct val="0"/>
              </a:spcBef>
            </a:pPr>
            <a:r>
              <a:rPr lang="fr-FR" sz="900" dirty="0" smtClean="0"/>
              <a:t>Réunion</a:t>
            </a:r>
            <a:r>
              <a:rPr lang="fr-FR" sz="900" baseline="0" dirty="0" smtClean="0"/>
              <a:t> Plan Campus </a:t>
            </a:r>
            <a:r>
              <a:rPr lang="fr-FR" sz="900" dirty="0" smtClean="0"/>
              <a:t>-   </a:t>
            </a:r>
            <a:r>
              <a:rPr lang="fr-FR" sz="900" dirty="0"/>
              <a:t>Philippe CHOMAZ   </a:t>
            </a:r>
            <a:r>
              <a:rPr lang="fr-FR" sz="900" dirty="0" smtClean="0"/>
              <a:t>-   juin  2010 </a:t>
            </a:r>
            <a:r>
              <a:rPr lang="en-US" sz="900" dirty="0">
                <a:cs typeface="Arial" charset="0"/>
              </a:rPr>
              <a:t>–</a:t>
            </a:r>
            <a:r>
              <a:rPr lang="fr-FR" sz="900" dirty="0"/>
              <a:t> </a:t>
            </a:r>
            <a:fld id="{38B3F39E-C20E-4C55-B509-25E4A8D7E7C5}" type="slidenum">
              <a:rPr lang="fr-FR" sz="900"/>
              <a:pPr algn="r" eaLnBrk="0" hangingPunct="0">
                <a:spcBef>
                  <a:spcPct val="0"/>
                </a:spcBef>
              </a:pPr>
              <a:t>‹N°›</a:t>
            </a:fld>
            <a:endParaRPr lang="fr-FR" sz="900" dirty="0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847725" y="6264275"/>
            <a:ext cx="8075613" cy="0"/>
          </a:xfrm>
          <a:prstGeom prst="line">
            <a:avLst/>
          </a:prstGeom>
          <a:noFill/>
          <a:ln w="19050">
            <a:solidFill>
              <a:srgbClr val="88B8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8600" y="6257925"/>
            <a:ext cx="447675" cy="444500"/>
          </a:xfrm>
          <a:prstGeom prst="rect">
            <a:avLst/>
          </a:prstGeom>
          <a:noFill/>
        </p:spPr>
      </p:pic>
      <p:sp>
        <p:nvSpPr>
          <p:cNvPr id="4123" name="Line 27"/>
          <p:cNvSpPr>
            <a:spLocks noChangeShapeType="1"/>
          </p:cNvSpPr>
          <p:nvPr userDrawn="1"/>
        </p:nvSpPr>
        <p:spPr bwMode="auto">
          <a:xfrm>
            <a:off x="849313" y="614363"/>
            <a:ext cx="8075612" cy="0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58370" name="Picture 2" descr="http://www.th.u-psud.fr/dist/images/logo-cnrs.jpg">
            <a:hlinkClick r:id="rId18"/>
          </p:cNvPr>
          <p:cNvPicPr>
            <a:picLocks noChangeAspect="1" noChangeArrowheads="1"/>
          </p:cNvPicPr>
          <p:nvPr userDrawn="1"/>
        </p:nvPicPr>
        <p:blipFill>
          <a:blip r:embed="rId19" cstate="print"/>
          <a:srcRect l="26273" r="26017"/>
          <a:stretch>
            <a:fillRect/>
          </a:stretch>
        </p:blipFill>
        <p:spPr bwMode="auto">
          <a:xfrm>
            <a:off x="2432050" y="6321621"/>
            <a:ext cx="590550" cy="536379"/>
          </a:xfrm>
          <a:prstGeom prst="rect">
            <a:avLst/>
          </a:prstGeom>
          <a:noFill/>
        </p:spPr>
      </p:pic>
      <p:pic>
        <p:nvPicPr>
          <p:cNvPr id="58372" name="Picture 4" descr="http://www.th.u-psud.fr/dist/images/logo-ups.gif">
            <a:hlinkClick r:id="rId20"/>
          </p:cNvPr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66775" y="6299202"/>
            <a:ext cx="1428750" cy="457200"/>
          </a:xfrm>
          <a:prstGeom prst="rect">
            <a:avLst/>
          </a:prstGeom>
          <a:noFill/>
        </p:spPr>
      </p:pic>
      <p:pic>
        <p:nvPicPr>
          <p:cNvPr id="58374" name="Picture 6" descr="Ecole polytechnique">
            <a:hlinkClick r:id="rId22"/>
          </p:cNvPr>
          <p:cNvPicPr>
            <a:picLocks noChangeAspect="1" noChangeArrowheads="1"/>
          </p:cNvPicPr>
          <p:nvPr userDrawn="1"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811689" y="6372225"/>
            <a:ext cx="1428750" cy="4857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5F5F5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5F5F5F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5F5F5F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5F5F5F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5F5F5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5F5F5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5F5F5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5F5F5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5F5F5F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0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ACACAC"/>
        </a:buClr>
        <a:buChar char="•"/>
        <a:defRPr>
          <a:solidFill>
            <a:srgbClr val="5F5F5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5F5F5F"/>
          </a:solidFill>
          <a:latin typeface="+mn-lt"/>
        </a:defRPr>
      </a:lvl3pPr>
      <a:lvl4pPr marL="1562100" indent="-228600" algn="l" rtl="0" fontAlgn="base">
        <a:spcBef>
          <a:spcPct val="20000"/>
        </a:spcBef>
        <a:spcAft>
          <a:spcPct val="0"/>
        </a:spcAft>
        <a:defRPr sz="1600">
          <a:solidFill>
            <a:srgbClr val="5F5F5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1600">
          <a:solidFill>
            <a:srgbClr val="5F5F5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600">
          <a:solidFill>
            <a:srgbClr val="5F5F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600">
          <a:solidFill>
            <a:srgbClr val="5F5F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600">
          <a:solidFill>
            <a:srgbClr val="5F5F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600">
          <a:solidFill>
            <a:srgbClr val="5F5F5F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11" Type="http://schemas.openxmlformats.org/officeDocument/2006/relationships/hyperlink" Target="http://www.th.u-psud.fr/" TargetMode="External"/><Relationship Id="rId5" Type="http://schemas.openxmlformats.org/officeDocument/2006/relationships/image" Target="../media/image10.pn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hyperlink" Target="http://www.imnc.in2p3.fr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0.gif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11" Type="http://schemas.openxmlformats.org/officeDocument/2006/relationships/hyperlink" Target="http://www.th.u-psud.fr/" TargetMode="External"/><Relationship Id="rId5" Type="http://schemas.openxmlformats.org/officeDocument/2006/relationships/image" Target="../media/image13.png"/><Relationship Id="rId10" Type="http://schemas.openxmlformats.org/officeDocument/2006/relationships/image" Target="../media/image14.jpeg"/><Relationship Id="rId4" Type="http://schemas.openxmlformats.org/officeDocument/2006/relationships/image" Target="../media/image11.png"/><Relationship Id="rId9" Type="http://schemas.openxmlformats.org/officeDocument/2006/relationships/hyperlink" Target="http://www.imnc.in2p3.fr/" TargetMode="External"/><Relationship Id="rId1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6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998538"/>
            <a:ext cx="8034338" cy="1539875"/>
          </a:xfrm>
          <a:noFill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fr-FR" sz="2800" b="1" dirty="0" smtClean="0"/>
              <a:t>Plan Campus Paris-Saclay  </a:t>
            </a:r>
            <a:endParaRPr lang="fr-FR" sz="2800" b="1" dirty="0"/>
          </a:p>
          <a:p>
            <a:pPr>
              <a:spcBef>
                <a:spcPct val="0"/>
              </a:spcBef>
            </a:pPr>
            <a:r>
              <a:rPr lang="fr-FR" sz="2800" b="1" dirty="0" smtClean="0">
                <a:solidFill>
                  <a:srgbClr val="808080"/>
                </a:solidFill>
              </a:rPr>
              <a:t>Pole P2IS</a:t>
            </a:r>
            <a:endParaRPr lang="fr-FR" sz="2800" b="1" dirty="0">
              <a:solidFill>
                <a:srgbClr val="808080"/>
              </a:solidFill>
            </a:endParaRPr>
          </a:p>
        </p:txBody>
      </p:sp>
      <p:sp>
        <p:nvSpPr>
          <p:cNvPr id="177869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 i="1" dirty="0" smtClean="0"/>
              <a:t> </a:t>
            </a:r>
            <a:endParaRPr lang="fr-FR" i="1" dirty="0"/>
          </a:p>
        </p:txBody>
      </p:sp>
      <p:sp>
        <p:nvSpPr>
          <p:cNvPr id="1778705" name="Rectangle 17"/>
          <p:cNvSpPr>
            <a:spLocks noChangeArrowheads="1"/>
          </p:cNvSpPr>
          <p:nvPr/>
        </p:nvSpPr>
        <p:spPr bwMode="auto">
          <a:xfrm>
            <a:off x="838200" y="2319338"/>
            <a:ext cx="7221538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fr-FR" sz="2000" dirty="0">
                <a:solidFill>
                  <a:schemeClr val="bg2"/>
                </a:solidFill>
              </a:rPr>
              <a:t>Philippe </a:t>
            </a:r>
            <a:r>
              <a:rPr lang="fr-FR" sz="2000" dirty="0" smtClean="0">
                <a:solidFill>
                  <a:schemeClr val="bg2"/>
                </a:solidFill>
              </a:rPr>
              <a:t>CHOMAZ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pPr marL="457200" indent="-457200" eaLnBrk="1" hangingPunct="1"/>
            <a:r>
              <a:rPr lang="fr-FR" sz="2800" b="1" dirty="0" smtClean="0"/>
              <a:t>Projet Campus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487" y="749525"/>
            <a:ext cx="6723062" cy="5310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pPr marL="457200" indent="-457200" eaLnBrk="1" hangingPunct="1"/>
            <a:r>
              <a:rPr lang="fr-FR" sz="4000" b="1" smtClean="0"/>
              <a:t>Projet Campus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827088" y="1341438"/>
            <a:ext cx="81026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fr-FR" sz="2400">
                <a:solidFill>
                  <a:srgbClr val="5F5F5F"/>
                </a:solidFill>
              </a:rPr>
              <a:t>Le pôle Physique des 2 Infinis et recherche Spatiale (P2IS) comportera cinq « domaines technologiques » :</a:t>
            </a:r>
          </a:p>
          <a:p>
            <a:pPr>
              <a:spcBef>
                <a:spcPct val="20000"/>
              </a:spcBef>
            </a:pPr>
            <a:r>
              <a:rPr lang="fr-FR" sz="2400" b="1">
                <a:solidFill>
                  <a:srgbClr val="5F5F5F"/>
                </a:solidFill>
              </a:rPr>
              <a:t>- AccelTech </a:t>
            </a:r>
            <a:r>
              <a:rPr lang="fr-FR" sz="2400">
                <a:solidFill>
                  <a:srgbClr val="5F5F5F"/>
                </a:solidFill>
              </a:rPr>
              <a:t>dédié aux accélérateurs, aux lasers, aux aimants à très fort champ et aux technologies corrélées</a:t>
            </a:r>
          </a:p>
          <a:p>
            <a:pPr>
              <a:spcBef>
                <a:spcPct val="20000"/>
              </a:spcBef>
            </a:pPr>
            <a:r>
              <a:rPr lang="fr-FR" sz="2400" b="1">
                <a:solidFill>
                  <a:srgbClr val="5F5F5F"/>
                </a:solidFill>
              </a:rPr>
              <a:t>- CaptInnov </a:t>
            </a:r>
            <a:r>
              <a:rPr lang="fr-FR" sz="2400">
                <a:solidFill>
                  <a:srgbClr val="5F5F5F"/>
                </a:solidFill>
              </a:rPr>
              <a:t>centré sur les capteurs cryogéniques, les imageurs, les trajectographes, les capteurs de radioactivité, la microélectronique</a:t>
            </a:r>
          </a:p>
          <a:p>
            <a:pPr>
              <a:spcBef>
                <a:spcPct val="20000"/>
              </a:spcBef>
            </a:pPr>
            <a:r>
              <a:rPr lang="fr-FR" sz="2400" b="1">
                <a:solidFill>
                  <a:srgbClr val="5F5F5F"/>
                </a:solidFill>
              </a:rPr>
              <a:t>- Virtual data</a:t>
            </a:r>
            <a:r>
              <a:rPr lang="fr-FR" sz="2400">
                <a:solidFill>
                  <a:srgbClr val="5F5F5F"/>
                </a:solidFill>
              </a:rPr>
              <a:t>, centres de données, grille de calcul, simulation, calcul massif</a:t>
            </a:r>
          </a:p>
          <a:p>
            <a:pPr>
              <a:spcBef>
                <a:spcPct val="20000"/>
              </a:spcBef>
            </a:pPr>
            <a:r>
              <a:rPr lang="fr-FR" sz="2400" b="1">
                <a:solidFill>
                  <a:srgbClr val="5F5F5F"/>
                </a:solidFill>
              </a:rPr>
              <a:t>- Spacetech </a:t>
            </a:r>
            <a:r>
              <a:rPr lang="fr-FR" sz="2400">
                <a:solidFill>
                  <a:srgbClr val="5F5F5F"/>
                </a:solidFill>
              </a:rPr>
              <a:t>, centre d’excellence sur l’instrumentation spatiale, les tests et qualification</a:t>
            </a:r>
          </a:p>
          <a:p>
            <a:pPr>
              <a:spcBef>
                <a:spcPct val="20000"/>
              </a:spcBef>
            </a:pPr>
            <a:r>
              <a:rPr lang="fr-FR" sz="2400" b="1">
                <a:solidFill>
                  <a:srgbClr val="5F5F5F"/>
                </a:solidFill>
              </a:rPr>
              <a:t>- Radiomatter</a:t>
            </a:r>
            <a:r>
              <a:rPr lang="fr-FR" sz="2400">
                <a:solidFill>
                  <a:srgbClr val="5F5F5F"/>
                </a:solidFill>
              </a:rPr>
              <a:t>, basé sur la radiochimie et les matériaux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2"/>
          <p:cNvSpPr txBox="1">
            <a:spLocks noChangeArrowheads="1"/>
          </p:cNvSpPr>
          <p:nvPr/>
        </p:nvSpPr>
        <p:spPr>
          <a:xfrm>
            <a:off x="838200" y="142875"/>
            <a:ext cx="8128000" cy="471488"/>
          </a:xfrm>
          <a:prstGeom prst="rect">
            <a:avLst/>
          </a:prstGeom>
        </p:spPr>
        <p:txBody>
          <a:bodyPr/>
          <a:lstStyle/>
          <a:p>
            <a:pPr marL="457200" indent="-457200">
              <a:spcBef>
                <a:spcPct val="0"/>
              </a:spcBef>
              <a:defRPr/>
            </a:pPr>
            <a:r>
              <a:rPr lang="fr-FR" sz="2000" kern="0" dirty="0" smtClean="0">
                <a:latin typeface="+mj-lt"/>
                <a:ea typeface="+mj-ea"/>
                <a:cs typeface="+mj-cs"/>
              </a:rPr>
              <a:t>Structure de réflexion</a:t>
            </a:r>
            <a:endParaRPr lang="fr-FR" sz="20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850900" y="5249863"/>
            <a:ext cx="8064500" cy="90011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fr-FR" sz="105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AccelTech</a:t>
            </a:r>
            <a:r>
              <a:rPr lang="fr-FR" sz="105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lang="fr-FR" sz="105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dédié aux accélérateurs, aux lasers, aux aimants à très fort champ et aux technologies corrélées</a:t>
            </a:r>
            <a:endParaRPr lang="fr-FR" sz="1050" dirty="0">
              <a:latin typeface="Arial" pitchFamily="34" charset="0"/>
            </a:endParaRPr>
          </a:p>
          <a:p>
            <a:pPr eaLnBrk="0" hangingPunct="0">
              <a:spcBef>
                <a:spcPct val="0"/>
              </a:spcBef>
              <a:buFontTx/>
              <a:buChar char="•"/>
              <a:defRPr/>
            </a:pPr>
            <a:r>
              <a:rPr lang="fr-FR" sz="105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CaptInnov</a:t>
            </a:r>
            <a:r>
              <a:rPr lang="fr-FR" sz="105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lang="fr-FR" sz="105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centré sur les capteurs cryogéniques, imageurs, </a:t>
            </a:r>
            <a:r>
              <a:rPr lang="fr-FR" sz="105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trajectographes</a:t>
            </a:r>
            <a:r>
              <a:rPr lang="fr-FR" sz="1050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capteurs de radioactivité, et la microélectronique</a:t>
            </a:r>
            <a:endParaRPr lang="fr-FR" sz="1050" dirty="0">
              <a:latin typeface="Arial" pitchFamily="34" charset="0"/>
            </a:endParaRPr>
          </a:p>
          <a:p>
            <a:pPr eaLnBrk="0" hangingPunct="0">
              <a:spcBef>
                <a:spcPct val="0"/>
              </a:spcBef>
              <a:buFontTx/>
              <a:buChar char="•"/>
              <a:defRPr/>
            </a:pPr>
            <a:r>
              <a:rPr lang="fr-FR" sz="105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Virtual data</a:t>
            </a:r>
            <a:r>
              <a:rPr lang="fr-FR" sz="1050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centres de données, grille de calcul, simulation, calcul massif</a:t>
            </a:r>
            <a:endParaRPr lang="fr-FR" sz="1050" dirty="0">
              <a:latin typeface="Arial" pitchFamily="34" charset="0"/>
            </a:endParaRPr>
          </a:p>
          <a:p>
            <a:pPr eaLnBrk="0" hangingPunct="0">
              <a:spcBef>
                <a:spcPct val="0"/>
              </a:spcBef>
              <a:buFontTx/>
              <a:buChar char="•"/>
              <a:defRPr/>
            </a:pPr>
            <a:r>
              <a:rPr lang="fr-FR" sz="105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Spacetech</a:t>
            </a:r>
            <a:r>
              <a:rPr lang="fr-FR" sz="1050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centre d’excellence sur l’instrumentation spatiale, les tests et qualification</a:t>
            </a:r>
            <a:endParaRPr lang="fr-FR" sz="1050" dirty="0">
              <a:latin typeface="Arial" pitchFamily="34" charset="0"/>
            </a:endParaRPr>
          </a:p>
          <a:p>
            <a:pPr eaLnBrk="0" hangingPunct="0">
              <a:spcBef>
                <a:spcPct val="0"/>
              </a:spcBef>
              <a:buFontTx/>
              <a:buChar char="•"/>
              <a:defRPr/>
            </a:pPr>
            <a:r>
              <a:rPr lang="fr-FR" sz="105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Radiomatt</a:t>
            </a:r>
            <a:r>
              <a:rPr lang="fr-FR" sz="105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basé sur la radiochimie et les matériaux</a:t>
            </a:r>
            <a:endParaRPr lang="fr-FR" sz="3600" dirty="0">
              <a:latin typeface="Arial" pitchFamily="34" charset="0"/>
            </a:endParaRPr>
          </a:p>
        </p:txBody>
      </p:sp>
      <p:sp>
        <p:nvSpPr>
          <p:cNvPr id="34818" name="AutoShape 5"/>
          <p:cNvSpPr>
            <a:spLocks noChangeArrowheads="1"/>
          </p:cNvSpPr>
          <p:nvPr/>
        </p:nvSpPr>
        <p:spPr bwMode="auto">
          <a:xfrm>
            <a:off x="838200" y="4349750"/>
            <a:ext cx="1570038" cy="641350"/>
          </a:xfrm>
          <a:prstGeom prst="roundRect">
            <a:avLst>
              <a:gd name="adj" fmla="val 15556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>
              <a:spcBef>
                <a:spcPct val="0"/>
              </a:spcBef>
              <a:defRPr/>
            </a:pPr>
            <a:r>
              <a:rPr lang="fr-FR" sz="1600" b="1" dirty="0" err="1" smtClean="0">
                <a:solidFill>
                  <a:srgbClr val="000000"/>
                </a:solidFill>
              </a:rPr>
              <a:t>AccelTech</a:t>
            </a:r>
            <a:endParaRPr lang="fr-FR" sz="1600" b="1" dirty="0">
              <a:solidFill>
                <a:srgbClr val="000000"/>
              </a:solidFill>
            </a:endParaRPr>
          </a:p>
        </p:txBody>
      </p:sp>
      <p:sp>
        <p:nvSpPr>
          <p:cNvPr id="35846" name="AutoShape 4"/>
          <p:cNvSpPr>
            <a:spLocks noChangeArrowheads="1"/>
          </p:cNvSpPr>
          <p:nvPr/>
        </p:nvSpPr>
        <p:spPr bwMode="auto">
          <a:xfrm>
            <a:off x="3670300" y="958850"/>
            <a:ext cx="2540000" cy="1720850"/>
          </a:xfrm>
          <a:prstGeom prst="roundRect">
            <a:avLst>
              <a:gd name="adj" fmla="val 16667"/>
            </a:avLst>
          </a:prstGeom>
          <a:solidFill>
            <a:srgbClr val="AA9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>
              <a:spcBef>
                <a:spcPct val="0"/>
              </a:spcBef>
            </a:pPr>
            <a:r>
              <a:rPr lang="fr-FR" sz="1800" dirty="0">
                <a:solidFill>
                  <a:srgbClr val="000000"/>
                </a:solidFill>
                <a:latin typeface="Arial Black" pitchFamily="34" charset="0"/>
              </a:rPr>
              <a:t>Comité directeurs</a:t>
            </a:r>
          </a:p>
          <a:p>
            <a:pPr algn="ctr">
              <a:spcBef>
                <a:spcPct val="0"/>
              </a:spcBef>
            </a:pPr>
            <a:r>
              <a:rPr lang="fr-FR" sz="1000" b="1" i="1" dirty="0">
                <a:solidFill>
                  <a:srgbClr val="000000"/>
                </a:solidFill>
              </a:rPr>
              <a:t>CSNSM – PXI / IN2P3</a:t>
            </a:r>
          </a:p>
          <a:p>
            <a:pPr algn="ctr">
              <a:spcBef>
                <a:spcPct val="0"/>
              </a:spcBef>
            </a:pPr>
            <a:r>
              <a:rPr lang="fr-FR" sz="1000" b="1" i="1" dirty="0">
                <a:solidFill>
                  <a:srgbClr val="000000"/>
                </a:solidFill>
              </a:rPr>
              <a:t>IAS – PXI / INSU</a:t>
            </a:r>
          </a:p>
          <a:p>
            <a:pPr algn="ctr">
              <a:spcBef>
                <a:spcPct val="0"/>
              </a:spcBef>
            </a:pPr>
            <a:r>
              <a:rPr lang="fr-FR" sz="1000" b="1" i="1" dirty="0">
                <a:solidFill>
                  <a:srgbClr val="000000"/>
                </a:solidFill>
              </a:rPr>
              <a:t>IMNC – PXI / CNRS</a:t>
            </a:r>
          </a:p>
          <a:p>
            <a:pPr algn="ctr">
              <a:spcBef>
                <a:spcPct val="0"/>
              </a:spcBef>
            </a:pPr>
            <a:r>
              <a:rPr lang="fr-FR" sz="1000" b="1" i="1" dirty="0">
                <a:solidFill>
                  <a:srgbClr val="000000"/>
                </a:solidFill>
              </a:rPr>
              <a:t>IPN – PXI / IN2P3</a:t>
            </a:r>
          </a:p>
          <a:p>
            <a:pPr algn="ctr">
              <a:spcBef>
                <a:spcPct val="0"/>
              </a:spcBef>
            </a:pPr>
            <a:r>
              <a:rPr lang="fr-FR" sz="1000" b="1" i="1" dirty="0" err="1">
                <a:solidFill>
                  <a:srgbClr val="000000"/>
                </a:solidFill>
              </a:rPr>
              <a:t>Irfu</a:t>
            </a:r>
            <a:r>
              <a:rPr lang="fr-FR" sz="1000" b="1" i="1" dirty="0">
                <a:solidFill>
                  <a:srgbClr val="000000"/>
                </a:solidFill>
              </a:rPr>
              <a:t> – CEA (PVII / INSU)</a:t>
            </a:r>
          </a:p>
          <a:p>
            <a:pPr algn="ctr">
              <a:spcBef>
                <a:spcPct val="0"/>
              </a:spcBef>
            </a:pPr>
            <a:r>
              <a:rPr lang="fr-FR" sz="1000" b="1" i="1" dirty="0">
                <a:solidFill>
                  <a:srgbClr val="000000"/>
                </a:solidFill>
              </a:rPr>
              <a:t>LAL – PXI / </a:t>
            </a:r>
            <a:r>
              <a:rPr lang="fr-FR" sz="1000" b="1" i="1" dirty="0" smtClean="0">
                <a:solidFill>
                  <a:srgbClr val="000000"/>
                </a:solidFill>
              </a:rPr>
              <a:t>IN2P3</a:t>
            </a:r>
          </a:p>
          <a:p>
            <a:pPr algn="ctr">
              <a:spcBef>
                <a:spcPct val="0"/>
              </a:spcBef>
            </a:pPr>
            <a:r>
              <a:rPr lang="fr-FR" sz="1000" b="1" i="1" dirty="0" smtClean="0">
                <a:solidFill>
                  <a:srgbClr val="000000"/>
                </a:solidFill>
              </a:rPr>
              <a:t>LPT  - CNRS PXI</a:t>
            </a:r>
            <a:endParaRPr lang="fr-FR" sz="1000" b="1" i="1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</a:pPr>
            <a:r>
              <a:rPr lang="fr-FR" sz="1000" b="1" i="1" dirty="0">
                <a:solidFill>
                  <a:srgbClr val="000000"/>
                </a:solidFill>
              </a:rPr>
              <a:t>LRR – Polytechnique / </a:t>
            </a:r>
            <a:r>
              <a:rPr lang="fr-FR" sz="1000" b="1" i="1" dirty="0" smtClean="0">
                <a:solidFill>
                  <a:srgbClr val="000000"/>
                </a:solidFill>
              </a:rPr>
              <a:t>IN2P3</a:t>
            </a:r>
            <a:endParaRPr lang="fr-FR" sz="1000" b="1" i="1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</a:pPr>
            <a:endParaRPr lang="fr-FR" sz="800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</a:pPr>
            <a:endParaRPr lang="fr-FR" sz="800" b="1" i="1" dirty="0">
              <a:solidFill>
                <a:srgbClr val="000000"/>
              </a:solidFill>
            </a:endParaRPr>
          </a:p>
        </p:txBody>
      </p:sp>
      <p:sp>
        <p:nvSpPr>
          <p:cNvPr id="56" name="Rectangle à coins arrondis 55"/>
          <p:cNvSpPr/>
          <p:nvPr/>
        </p:nvSpPr>
        <p:spPr>
          <a:xfrm>
            <a:off x="1176338" y="696913"/>
            <a:ext cx="2349500" cy="852487"/>
          </a:xfrm>
          <a:prstGeom prst="roundRect">
            <a:avLst/>
          </a:prstGeom>
          <a:solidFill>
            <a:srgbClr val="6F5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fr-FR" sz="1400" b="1" dirty="0">
                <a:solidFill>
                  <a:srgbClr val="000000"/>
                </a:solidFill>
                <a:cs typeface="Arial" charset="0"/>
              </a:rPr>
              <a:t>Bureau C2I</a:t>
            </a:r>
          </a:p>
          <a:p>
            <a:pPr algn="ctr">
              <a:spcBef>
                <a:spcPct val="0"/>
              </a:spcBef>
              <a:defRPr/>
            </a:pPr>
            <a:r>
              <a:rPr lang="fr-FR" sz="1050" dirty="0">
                <a:solidFill>
                  <a:srgbClr val="000000"/>
                </a:solidFill>
                <a:cs typeface="Arial" charset="0"/>
              </a:rPr>
              <a:t>Philippe CHOMAZ</a:t>
            </a:r>
          </a:p>
          <a:p>
            <a:pPr algn="ctr">
              <a:spcBef>
                <a:spcPct val="0"/>
              </a:spcBef>
              <a:defRPr/>
            </a:pPr>
            <a:r>
              <a:rPr lang="fr-FR" sz="1050" dirty="0">
                <a:solidFill>
                  <a:srgbClr val="000000"/>
                </a:solidFill>
                <a:cs typeface="Arial" charset="0"/>
              </a:rPr>
              <a:t>Yves LANGEVIN</a:t>
            </a:r>
          </a:p>
          <a:p>
            <a:pPr algn="ctr">
              <a:spcBef>
                <a:spcPct val="0"/>
              </a:spcBef>
              <a:defRPr/>
            </a:pPr>
            <a:r>
              <a:rPr lang="fr-FR" sz="1050" dirty="0">
                <a:solidFill>
                  <a:srgbClr val="000000"/>
                </a:solidFill>
                <a:cs typeface="Arial" charset="0"/>
              </a:rPr>
              <a:t>Guy WROMSER</a:t>
            </a:r>
          </a:p>
          <a:p>
            <a:pPr algn="ctr">
              <a:spcBef>
                <a:spcPct val="0"/>
              </a:spcBef>
              <a:defRPr/>
            </a:pPr>
            <a:endParaRPr lang="fr-FR" sz="1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8" name="AutoShape 5"/>
          <p:cNvSpPr>
            <a:spLocks noChangeArrowheads="1"/>
          </p:cNvSpPr>
          <p:nvPr/>
        </p:nvSpPr>
        <p:spPr bwMode="auto">
          <a:xfrm>
            <a:off x="2497138" y="4349750"/>
            <a:ext cx="1570037" cy="641350"/>
          </a:xfrm>
          <a:prstGeom prst="roundRect">
            <a:avLst>
              <a:gd name="adj" fmla="val 15556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>
              <a:spcBef>
                <a:spcPct val="0"/>
              </a:spcBef>
              <a:defRPr/>
            </a:pPr>
            <a:r>
              <a:rPr lang="fr-FR" sz="1600" b="1" dirty="0" err="1" smtClean="0">
                <a:solidFill>
                  <a:srgbClr val="000000"/>
                </a:solidFill>
              </a:rPr>
              <a:t>Captinov</a:t>
            </a:r>
            <a:endParaRPr lang="fr-FR" sz="1600" b="1" dirty="0">
              <a:solidFill>
                <a:srgbClr val="000000"/>
              </a:solidFill>
            </a:endParaRPr>
          </a:p>
        </p:txBody>
      </p:sp>
      <p:sp>
        <p:nvSpPr>
          <p:cNvPr id="59" name="AutoShape 5"/>
          <p:cNvSpPr>
            <a:spLocks noChangeArrowheads="1"/>
          </p:cNvSpPr>
          <p:nvPr/>
        </p:nvSpPr>
        <p:spPr bwMode="auto">
          <a:xfrm>
            <a:off x="4154488" y="4349750"/>
            <a:ext cx="1571625" cy="641350"/>
          </a:xfrm>
          <a:prstGeom prst="roundRect">
            <a:avLst>
              <a:gd name="adj" fmla="val 15556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>
              <a:spcBef>
                <a:spcPct val="0"/>
              </a:spcBef>
              <a:defRPr/>
            </a:pPr>
            <a:r>
              <a:rPr lang="fr-FR" sz="1600" b="1" dirty="0" err="1" smtClean="0">
                <a:solidFill>
                  <a:srgbClr val="000000"/>
                </a:solidFill>
              </a:rPr>
              <a:t>SpaceTech</a:t>
            </a:r>
            <a:endParaRPr lang="fr-FR" sz="1600" b="1" dirty="0">
              <a:solidFill>
                <a:srgbClr val="000000"/>
              </a:solidFill>
            </a:endParaRPr>
          </a:p>
        </p:txBody>
      </p:sp>
      <p:sp>
        <p:nvSpPr>
          <p:cNvPr id="60" name="AutoShape 5"/>
          <p:cNvSpPr>
            <a:spLocks noChangeArrowheads="1"/>
          </p:cNvSpPr>
          <p:nvPr/>
        </p:nvSpPr>
        <p:spPr bwMode="auto">
          <a:xfrm>
            <a:off x="5813425" y="4349750"/>
            <a:ext cx="1570038" cy="641350"/>
          </a:xfrm>
          <a:prstGeom prst="roundRect">
            <a:avLst>
              <a:gd name="adj" fmla="val 15556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>
              <a:spcBef>
                <a:spcPct val="0"/>
              </a:spcBef>
              <a:defRPr/>
            </a:pPr>
            <a:r>
              <a:rPr lang="fr-FR" sz="1600" b="1" dirty="0" err="1" smtClean="0">
                <a:solidFill>
                  <a:srgbClr val="000000"/>
                </a:solidFill>
              </a:rPr>
              <a:t>Radiomatt</a:t>
            </a:r>
            <a:endParaRPr lang="fr-FR" sz="1600" b="1" dirty="0">
              <a:solidFill>
                <a:srgbClr val="000000"/>
              </a:solidFill>
            </a:endParaRPr>
          </a:p>
        </p:txBody>
      </p:sp>
      <p:sp>
        <p:nvSpPr>
          <p:cNvPr id="61" name="AutoShape 5"/>
          <p:cNvSpPr>
            <a:spLocks noChangeArrowheads="1"/>
          </p:cNvSpPr>
          <p:nvPr/>
        </p:nvSpPr>
        <p:spPr bwMode="auto">
          <a:xfrm>
            <a:off x="7472363" y="4349750"/>
            <a:ext cx="1570037" cy="641350"/>
          </a:xfrm>
          <a:prstGeom prst="roundRect">
            <a:avLst>
              <a:gd name="adj" fmla="val 15556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>
              <a:spcBef>
                <a:spcPct val="0"/>
              </a:spcBef>
              <a:defRPr/>
            </a:pPr>
            <a:r>
              <a:rPr lang="fr-FR" sz="1600" b="1" dirty="0">
                <a:solidFill>
                  <a:srgbClr val="000000"/>
                </a:solidFill>
              </a:rPr>
              <a:t>Virtual Data</a:t>
            </a:r>
          </a:p>
          <a:p>
            <a:pPr algn="ctr">
              <a:spcBef>
                <a:spcPct val="0"/>
              </a:spcBef>
              <a:defRPr/>
            </a:pPr>
            <a:endParaRPr lang="fr-FR" sz="700" b="1" i="1" dirty="0">
              <a:solidFill>
                <a:srgbClr val="000000"/>
              </a:solidFill>
            </a:endParaRPr>
          </a:p>
        </p:txBody>
      </p:sp>
      <p:sp>
        <p:nvSpPr>
          <p:cNvPr id="63" name="Rectangle 3"/>
          <p:cNvSpPr txBox="1">
            <a:spLocks noChangeArrowheads="1"/>
          </p:cNvSpPr>
          <p:nvPr/>
        </p:nvSpPr>
        <p:spPr>
          <a:xfrm>
            <a:off x="774700" y="749300"/>
            <a:ext cx="8001000" cy="5308600"/>
          </a:xfrm>
          <a:prstGeom prst="rect">
            <a:avLst/>
          </a:prstGeom>
        </p:spPr>
        <p:txBody>
          <a:bodyPr/>
          <a:lstStyle/>
          <a:p>
            <a:pPr marL="508000" indent="-508000">
              <a:defRPr/>
            </a:pPr>
            <a:endParaRPr lang="fr-FR" sz="2400" b="1" kern="0" dirty="0">
              <a:solidFill>
                <a:srgbClr val="333333"/>
              </a:solidFill>
              <a:latin typeface="+mn-lt"/>
            </a:endParaRPr>
          </a:p>
        </p:txBody>
      </p:sp>
      <p:cxnSp>
        <p:nvCxnSpPr>
          <p:cNvPr id="35853" name="Forme 15"/>
          <p:cNvCxnSpPr>
            <a:cxnSpLocks noChangeShapeType="1"/>
            <a:stCxn id="35846" idx="2"/>
            <a:endCxn id="34818" idx="0"/>
          </p:cNvCxnSpPr>
          <p:nvPr/>
        </p:nvCxnSpPr>
        <p:spPr bwMode="auto">
          <a:xfrm rot="5400000">
            <a:off x="2446735" y="1856185"/>
            <a:ext cx="1670050" cy="3317081"/>
          </a:xfrm>
          <a:prstGeom prst="bentConnector3">
            <a:avLst>
              <a:gd name="adj1" fmla="val 827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54" name="Forme 15"/>
          <p:cNvCxnSpPr>
            <a:cxnSpLocks noChangeShapeType="1"/>
            <a:stCxn id="35846" idx="2"/>
            <a:endCxn id="58" idx="0"/>
          </p:cNvCxnSpPr>
          <p:nvPr/>
        </p:nvCxnSpPr>
        <p:spPr bwMode="auto">
          <a:xfrm rot="5400000">
            <a:off x="3276204" y="2685654"/>
            <a:ext cx="1670050" cy="1658143"/>
          </a:xfrm>
          <a:prstGeom prst="bentConnector3">
            <a:avLst>
              <a:gd name="adj1" fmla="val 827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55" name="Forme 15"/>
          <p:cNvCxnSpPr>
            <a:cxnSpLocks noChangeShapeType="1"/>
            <a:stCxn id="35846" idx="2"/>
            <a:endCxn id="59" idx="0"/>
          </p:cNvCxnSpPr>
          <p:nvPr/>
        </p:nvCxnSpPr>
        <p:spPr bwMode="auto">
          <a:xfrm rot="16200000" flipH="1">
            <a:off x="4105275" y="3514724"/>
            <a:ext cx="1670050" cy="1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56" name="Forme 15"/>
          <p:cNvCxnSpPr>
            <a:cxnSpLocks noChangeShapeType="1"/>
            <a:stCxn id="35846" idx="2"/>
            <a:endCxn id="60" idx="0"/>
          </p:cNvCxnSpPr>
          <p:nvPr/>
        </p:nvCxnSpPr>
        <p:spPr bwMode="auto">
          <a:xfrm rot="16200000" flipH="1">
            <a:off x="4934347" y="2685653"/>
            <a:ext cx="1670050" cy="1658144"/>
          </a:xfrm>
          <a:prstGeom prst="bentConnector3">
            <a:avLst>
              <a:gd name="adj1" fmla="val 81939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57" name="Forme 15"/>
          <p:cNvCxnSpPr>
            <a:cxnSpLocks noChangeShapeType="1"/>
            <a:stCxn id="35846" idx="2"/>
            <a:endCxn id="61" idx="0"/>
          </p:cNvCxnSpPr>
          <p:nvPr/>
        </p:nvCxnSpPr>
        <p:spPr bwMode="auto">
          <a:xfrm rot="16200000" flipH="1">
            <a:off x="5763816" y="1856184"/>
            <a:ext cx="1670050" cy="3317082"/>
          </a:xfrm>
          <a:prstGeom prst="bentConnector3">
            <a:avLst>
              <a:gd name="adj1" fmla="val 827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2" name="Rectangle à coins arrondis 61"/>
          <p:cNvSpPr/>
          <p:nvPr/>
        </p:nvSpPr>
        <p:spPr>
          <a:xfrm>
            <a:off x="6946900" y="3263900"/>
            <a:ext cx="2071688" cy="647700"/>
          </a:xfrm>
          <a:prstGeom prst="roundRect">
            <a:avLst/>
          </a:prstGeom>
          <a:solidFill>
            <a:srgbClr val="C1B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fr-FR" sz="1400" b="1" dirty="0">
                <a:solidFill>
                  <a:srgbClr val="000000"/>
                </a:solidFill>
                <a:cs typeface="Arial" charset="0"/>
              </a:rPr>
              <a:t>Infrastructures</a:t>
            </a:r>
          </a:p>
          <a:p>
            <a:pPr algn="ctr">
              <a:spcBef>
                <a:spcPct val="0"/>
              </a:spcBef>
              <a:defRPr/>
            </a:pPr>
            <a:endParaRPr lang="fr-FR" sz="1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5" name="Rectangle à coins arrondis 64"/>
          <p:cNvSpPr/>
          <p:nvPr/>
        </p:nvSpPr>
        <p:spPr>
          <a:xfrm>
            <a:off x="6921500" y="2197100"/>
            <a:ext cx="2071688" cy="546100"/>
          </a:xfrm>
          <a:prstGeom prst="roundRect">
            <a:avLst/>
          </a:prstGeom>
          <a:solidFill>
            <a:srgbClr val="C1B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fr-FR" sz="1400" b="1" dirty="0">
                <a:solidFill>
                  <a:srgbClr val="000000"/>
                </a:solidFill>
                <a:cs typeface="Arial" charset="0"/>
              </a:rPr>
              <a:t>Sciences</a:t>
            </a:r>
          </a:p>
          <a:p>
            <a:pPr algn="ctr">
              <a:spcBef>
                <a:spcPct val="0"/>
              </a:spcBef>
              <a:defRPr/>
            </a:pPr>
            <a:endParaRPr lang="fr-FR" sz="1050" dirty="0">
              <a:solidFill>
                <a:srgbClr val="000000"/>
              </a:solidFill>
              <a:cs typeface="Arial" charset="0"/>
            </a:endParaRPr>
          </a:p>
          <a:p>
            <a:pPr algn="ctr">
              <a:spcBef>
                <a:spcPct val="0"/>
              </a:spcBef>
              <a:defRPr/>
            </a:pPr>
            <a:endParaRPr lang="fr-FR" sz="1400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35860" name="Connecteur en angle 34"/>
          <p:cNvCxnSpPr>
            <a:cxnSpLocks noChangeShapeType="1"/>
            <a:stCxn id="35846" idx="2"/>
            <a:endCxn id="65" idx="1"/>
          </p:cNvCxnSpPr>
          <p:nvPr/>
        </p:nvCxnSpPr>
        <p:spPr bwMode="auto">
          <a:xfrm rot="5400000" flipH="1" flipV="1">
            <a:off x="5826125" y="1584325"/>
            <a:ext cx="209550" cy="1981200"/>
          </a:xfrm>
          <a:prstGeom prst="bentConnector4">
            <a:avLst>
              <a:gd name="adj1" fmla="val -109091"/>
              <a:gd name="adj2" fmla="val 82051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61" name="Connecteur en angle 34"/>
          <p:cNvCxnSpPr>
            <a:cxnSpLocks noChangeShapeType="1"/>
            <a:stCxn id="35846" idx="2"/>
            <a:endCxn id="62" idx="1"/>
          </p:cNvCxnSpPr>
          <p:nvPr/>
        </p:nvCxnSpPr>
        <p:spPr bwMode="auto">
          <a:xfrm rot="16200000" flipH="1">
            <a:off x="5489575" y="2130425"/>
            <a:ext cx="908050" cy="2006600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62" name="Connecteur en angle 90"/>
          <p:cNvCxnSpPr>
            <a:cxnSpLocks noChangeShapeType="1"/>
            <a:stCxn id="56" idx="3"/>
            <a:endCxn id="35846" idx="1"/>
          </p:cNvCxnSpPr>
          <p:nvPr/>
        </p:nvCxnSpPr>
        <p:spPr bwMode="auto">
          <a:xfrm>
            <a:off x="3525838" y="1123157"/>
            <a:ext cx="144462" cy="69611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9" name="Rectangle à coins arrondis 28"/>
          <p:cNvSpPr/>
          <p:nvPr/>
        </p:nvSpPr>
        <p:spPr>
          <a:xfrm>
            <a:off x="850900" y="2984500"/>
            <a:ext cx="2071688" cy="635000"/>
          </a:xfrm>
          <a:prstGeom prst="roundRect">
            <a:avLst/>
          </a:prstGeom>
          <a:solidFill>
            <a:srgbClr val="C1B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fr-FR" sz="1400" b="1" dirty="0" smtClean="0">
                <a:solidFill>
                  <a:srgbClr val="000000"/>
                </a:solidFill>
                <a:cs typeface="Arial" charset="0"/>
              </a:rPr>
              <a:t>Industrie</a:t>
            </a:r>
            <a:endParaRPr lang="fr-FR" sz="1400" b="1" dirty="0">
              <a:solidFill>
                <a:srgbClr val="000000"/>
              </a:solidFill>
              <a:cs typeface="Arial" charset="0"/>
            </a:endParaRPr>
          </a:p>
          <a:p>
            <a:pPr algn="ctr">
              <a:spcBef>
                <a:spcPct val="0"/>
              </a:spcBef>
              <a:defRPr/>
            </a:pPr>
            <a:endParaRPr lang="fr-FR" sz="1050" dirty="0">
              <a:solidFill>
                <a:srgbClr val="000000"/>
              </a:solidFill>
              <a:cs typeface="Arial" charset="0"/>
            </a:endParaRPr>
          </a:p>
          <a:p>
            <a:pPr algn="ctr">
              <a:spcBef>
                <a:spcPct val="0"/>
              </a:spcBef>
              <a:defRPr/>
            </a:pPr>
            <a:endParaRPr lang="fr-FR" sz="1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850900" y="2260600"/>
            <a:ext cx="2071688" cy="635000"/>
          </a:xfrm>
          <a:prstGeom prst="roundRect">
            <a:avLst/>
          </a:prstGeom>
          <a:solidFill>
            <a:srgbClr val="C1B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fr-FR" sz="1400" b="1" dirty="0" smtClean="0">
                <a:solidFill>
                  <a:srgbClr val="000000"/>
                </a:solidFill>
                <a:cs typeface="Arial" charset="0"/>
              </a:rPr>
              <a:t>Formation</a:t>
            </a:r>
            <a:endParaRPr lang="fr-FR" sz="1400" b="1" dirty="0">
              <a:solidFill>
                <a:srgbClr val="000000"/>
              </a:solidFill>
              <a:cs typeface="Arial" charset="0"/>
            </a:endParaRPr>
          </a:p>
          <a:p>
            <a:pPr algn="ctr">
              <a:spcBef>
                <a:spcPct val="0"/>
              </a:spcBef>
              <a:defRPr/>
            </a:pPr>
            <a:endParaRPr lang="fr-FR" sz="1050" dirty="0">
              <a:solidFill>
                <a:srgbClr val="000000"/>
              </a:solidFill>
              <a:cs typeface="Arial" charset="0"/>
            </a:endParaRPr>
          </a:p>
          <a:p>
            <a:pPr algn="ctr">
              <a:spcBef>
                <a:spcPct val="0"/>
              </a:spcBef>
              <a:defRPr/>
            </a:pPr>
            <a:endParaRPr lang="fr-FR" sz="1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6908800" y="1447800"/>
            <a:ext cx="2071688" cy="635000"/>
          </a:xfrm>
          <a:prstGeom prst="roundRect">
            <a:avLst/>
          </a:prstGeom>
          <a:solidFill>
            <a:srgbClr val="C1B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fr-FR" sz="1400" b="1" dirty="0" smtClean="0">
                <a:solidFill>
                  <a:srgbClr val="000000"/>
                </a:solidFill>
                <a:cs typeface="Arial" charset="0"/>
              </a:rPr>
              <a:t>Gouvernance</a:t>
            </a:r>
            <a:endParaRPr lang="fr-FR" sz="1400" b="1" dirty="0">
              <a:solidFill>
                <a:srgbClr val="000000"/>
              </a:solidFill>
              <a:cs typeface="Arial" charset="0"/>
            </a:endParaRPr>
          </a:p>
          <a:p>
            <a:pPr algn="ctr">
              <a:spcBef>
                <a:spcPct val="0"/>
              </a:spcBef>
              <a:defRPr/>
            </a:pPr>
            <a:endParaRPr lang="fr-FR" sz="1050" dirty="0">
              <a:solidFill>
                <a:srgbClr val="000000"/>
              </a:solidFill>
              <a:cs typeface="Arial" charset="0"/>
            </a:endParaRPr>
          </a:p>
          <a:p>
            <a:pPr algn="ctr">
              <a:spcBef>
                <a:spcPct val="0"/>
              </a:spcBef>
              <a:defRPr/>
            </a:pPr>
            <a:endParaRPr lang="fr-FR" sz="1400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32" name="Connecteur en angle 34"/>
          <p:cNvCxnSpPr>
            <a:cxnSpLocks noChangeShapeType="1"/>
            <a:stCxn id="35846" idx="2"/>
            <a:endCxn id="31" idx="1"/>
          </p:cNvCxnSpPr>
          <p:nvPr/>
        </p:nvCxnSpPr>
        <p:spPr bwMode="auto">
          <a:xfrm rot="5400000" flipH="1" flipV="1">
            <a:off x="5467350" y="1238250"/>
            <a:ext cx="914400" cy="1968500"/>
          </a:xfrm>
          <a:prstGeom prst="bentConnector4">
            <a:avLst>
              <a:gd name="adj1" fmla="val -25000"/>
              <a:gd name="adj2" fmla="val 82258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" name="Connecteur en angle 34"/>
          <p:cNvCxnSpPr>
            <a:cxnSpLocks noChangeShapeType="1"/>
            <a:stCxn id="29" idx="3"/>
            <a:endCxn id="35846" idx="2"/>
          </p:cNvCxnSpPr>
          <p:nvPr/>
        </p:nvCxnSpPr>
        <p:spPr bwMode="auto">
          <a:xfrm flipV="1">
            <a:off x="2922588" y="2679700"/>
            <a:ext cx="2017712" cy="622300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7" name="Connecteur en angle 34"/>
          <p:cNvCxnSpPr>
            <a:cxnSpLocks noChangeShapeType="1"/>
            <a:endCxn id="30" idx="3"/>
          </p:cNvCxnSpPr>
          <p:nvPr/>
        </p:nvCxnSpPr>
        <p:spPr bwMode="auto">
          <a:xfrm rot="10800000">
            <a:off x="2922588" y="2578100"/>
            <a:ext cx="2030412" cy="723900"/>
          </a:xfrm>
          <a:prstGeom prst="bentConnector3">
            <a:avLst>
              <a:gd name="adj1" fmla="val 80023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2"/>
          <p:cNvSpPr txBox="1">
            <a:spLocks noChangeArrowheads="1"/>
          </p:cNvSpPr>
          <p:nvPr/>
        </p:nvSpPr>
        <p:spPr>
          <a:xfrm>
            <a:off x="838200" y="142875"/>
            <a:ext cx="8128000" cy="471488"/>
          </a:xfrm>
          <a:prstGeom prst="rect">
            <a:avLst/>
          </a:prstGeom>
        </p:spPr>
        <p:txBody>
          <a:bodyPr/>
          <a:lstStyle/>
          <a:p>
            <a:pPr marL="457200" indent="-457200">
              <a:spcBef>
                <a:spcPct val="0"/>
              </a:spcBef>
              <a:defRPr/>
            </a:pPr>
            <a:r>
              <a:rPr lang="fr-FR" sz="2000" kern="0" dirty="0" smtClean="0">
                <a:latin typeface="+mj-lt"/>
                <a:ea typeface="+mj-ea"/>
                <a:cs typeface="+mj-cs"/>
              </a:rPr>
              <a:t>Structure de réflexion</a:t>
            </a:r>
            <a:endParaRPr lang="fr-FR" sz="20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63" name="Rectangle 3"/>
          <p:cNvSpPr txBox="1">
            <a:spLocks noChangeArrowheads="1"/>
          </p:cNvSpPr>
          <p:nvPr/>
        </p:nvSpPr>
        <p:spPr>
          <a:xfrm>
            <a:off x="774700" y="749300"/>
            <a:ext cx="8001000" cy="5308600"/>
          </a:xfrm>
          <a:prstGeom prst="rect">
            <a:avLst/>
          </a:prstGeom>
        </p:spPr>
        <p:txBody>
          <a:bodyPr/>
          <a:lstStyle/>
          <a:p>
            <a:pPr marL="508000" indent="-508000">
              <a:defRPr/>
            </a:pPr>
            <a:endParaRPr lang="fr-FR" sz="2400" b="1" kern="0" dirty="0">
              <a:solidFill>
                <a:srgbClr val="333333"/>
              </a:solidFill>
              <a:latin typeface="+mn-lt"/>
            </a:endParaRPr>
          </a:p>
        </p:txBody>
      </p:sp>
      <p:pic>
        <p:nvPicPr>
          <p:cNvPr id="2212866" name="Picture 2"/>
          <p:cNvPicPr>
            <a:picLocks noChangeAspect="1" noChangeArrowheads="1"/>
          </p:cNvPicPr>
          <p:nvPr/>
        </p:nvPicPr>
        <p:blipFill>
          <a:blip r:embed="rId2" cstate="print"/>
          <a:srcRect l="1250" t="19333" r="20000" b="10000"/>
          <a:stretch>
            <a:fillRect/>
          </a:stretch>
        </p:blipFill>
        <p:spPr bwMode="auto">
          <a:xfrm>
            <a:off x="825500" y="647700"/>
            <a:ext cx="806450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pPr marL="457200" indent="-457200" eaLnBrk="1" hangingPunct="1"/>
            <a:r>
              <a:rPr lang="fr-FR" sz="2800" b="1" dirty="0" smtClean="0"/>
              <a:t>Projet Campus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487" y="749525"/>
            <a:ext cx="6723062" cy="5310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dirty="0" smtClean="0"/>
              <a:t>Le contexte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899886"/>
            <a:ext cx="8088086" cy="4738914"/>
          </a:xfrm>
        </p:spPr>
        <p:txBody>
          <a:bodyPr/>
          <a:lstStyle/>
          <a:p>
            <a:pPr marL="261938" indent="-261938" eaLnBrk="1" hangingPunct="1">
              <a:buFont typeface="Wingdings" pitchFamily="2" charset="2"/>
              <a:buChar char="§"/>
            </a:pPr>
            <a:r>
              <a:rPr lang="fr-FR" sz="2800" dirty="0" smtClean="0"/>
              <a:t>Forte réflexions sur le Campus Paris-Saclay</a:t>
            </a:r>
          </a:p>
          <a:p>
            <a:pPr marL="261938" indent="-261938" eaLnBrk="1" hangingPunct="1">
              <a:buFont typeface="Wingdings" pitchFamily="2" charset="2"/>
              <a:buChar char="§"/>
            </a:pPr>
            <a:r>
              <a:rPr lang="fr-FR" sz="2800" dirty="0" smtClean="0"/>
              <a:t>Déménagement annoncé de la Physique P XI</a:t>
            </a:r>
          </a:p>
          <a:p>
            <a:pPr marL="261938" indent="-261938" eaLnBrk="1" hangingPunct="1">
              <a:buFont typeface="Wingdings" pitchFamily="2" charset="2"/>
              <a:buChar char="§"/>
            </a:pPr>
            <a:r>
              <a:rPr lang="fr-FR" sz="2800" dirty="0" smtClean="0"/>
              <a:t>Physique : excellence reconnue de P XI</a:t>
            </a:r>
          </a:p>
          <a:p>
            <a:pPr marL="261938" indent="-261938" eaLnBrk="1" hangingPunct="1">
              <a:buFont typeface="Wingdings" pitchFamily="2" charset="2"/>
              <a:buChar char="§"/>
            </a:pPr>
            <a:r>
              <a:rPr lang="fr-FR" sz="2800" dirty="0" smtClean="0"/>
              <a:t>Physique des deux infinis : Laboratoires proches </a:t>
            </a:r>
          </a:p>
          <a:p>
            <a:pPr lvl="1" eaLnBrk="1" hangingPunct="1"/>
            <a:r>
              <a:rPr lang="fr-FR" sz="2800" dirty="0" smtClean="0"/>
              <a:t>Par leur histoire</a:t>
            </a:r>
          </a:p>
          <a:p>
            <a:pPr lvl="1" eaLnBrk="1" hangingPunct="1"/>
            <a:r>
              <a:rPr lang="fr-FR" sz="2800" dirty="0" smtClean="0"/>
              <a:t>Par la science</a:t>
            </a:r>
          </a:p>
          <a:p>
            <a:pPr lvl="1" eaLnBrk="1" hangingPunct="1"/>
            <a:r>
              <a:rPr lang="fr-FR" sz="2800" dirty="0" smtClean="0"/>
              <a:t>Par la technique</a:t>
            </a:r>
          </a:p>
          <a:p>
            <a:pPr lvl="1" eaLnBrk="1" hangingPunct="1"/>
            <a:r>
              <a:rPr lang="fr-FR" sz="2800" dirty="0" smtClean="0"/>
              <a:t>Par l’ouverture vers l’interdisciplinaire</a:t>
            </a:r>
          </a:p>
          <a:p>
            <a:pPr lvl="1" eaLnBrk="1" hangingPunct="1"/>
            <a:endParaRPr lang="fr-FR" sz="2400" dirty="0" smtClean="0"/>
          </a:p>
          <a:p>
            <a:pPr marL="261938" indent="-261938" eaLnBrk="1" hangingPunct="1">
              <a:buFont typeface="Wingdings" pitchFamily="2" charset="2"/>
              <a:buChar char="§"/>
            </a:pPr>
            <a:endParaRPr lang="fr-F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dirty="0" smtClean="0"/>
              <a:t>Le Pôle P2IS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899886"/>
            <a:ext cx="8102600" cy="4738914"/>
          </a:xfrm>
        </p:spPr>
        <p:txBody>
          <a:bodyPr/>
          <a:lstStyle/>
          <a:p>
            <a:pPr marL="261938" indent="-261938" eaLnBrk="1" hangingPunct="1">
              <a:buFont typeface="Wingdings" pitchFamily="2" charset="2"/>
              <a:buChar char="§"/>
            </a:pPr>
            <a:r>
              <a:rPr lang="fr-FR" sz="2800" dirty="0" smtClean="0"/>
              <a:t>Entité « spontanée » regroupant 8 laboratoires de différentes tutelles:</a:t>
            </a:r>
          </a:p>
          <a:p>
            <a:pPr lvl="1" eaLnBrk="1" hangingPunct="1"/>
            <a:r>
              <a:rPr lang="fr-FR" sz="2400" dirty="0" smtClean="0"/>
              <a:t>IRFU (CEA)</a:t>
            </a:r>
          </a:p>
          <a:p>
            <a:pPr lvl="1" eaLnBrk="1" hangingPunct="1"/>
            <a:r>
              <a:rPr lang="fr-FR" sz="2400" dirty="0" smtClean="0"/>
              <a:t>IAS (INSU/CNRS, Paris Sud)</a:t>
            </a:r>
          </a:p>
          <a:p>
            <a:pPr lvl="1" eaLnBrk="1" hangingPunct="1"/>
            <a:r>
              <a:rPr lang="fr-FR" sz="2400" dirty="0" smtClean="0"/>
              <a:t>CSNSM,,IPNO,LAL (IN2P3/CNRS, Paris Sud)</a:t>
            </a:r>
          </a:p>
          <a:p>
            <a:pPr lvl="1" eaLnBrk="1" hangingPunct="1"/>
            <a:r>
              <a:rPr lang="fr-FR" sz="2400" dirty="0" smtClean="0"/>
              <a:t>IMNC, LPT (CNRS, Paris Sud)</a:t>
            </a:r>
          </a:p>
          <a:p>
            <a:pPr lvl="1" eaLnBrk="1" hangingPunct="1"/>
            <a:r>
              <a:rPr lang="fr-FR" sz="2400" dirty="0" smtClean="0"/>
              <a:t>LLR (IN2P3/CNRS, Ecole Polytechnique)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876300" y="155575"/>
            <a:ext cx="80137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fr-FR" sz="2400" b="1" dirty="0" smtClean="0">
                <a:solidFill>
                  <a:srgbClr val="5F5F5F"/>
                </a:solidFill>
              </a:rPr>
              <a:t>Lettre de mission de la fondation.</a:t>
            </a:r>
            <a:endParaRPr lang="fr-FR" sz="2400" b="1" dirty="0">
              <a:solidFill>
                <a:srgbClr val="5F5F5F"/>
              </a:solidFill>
            </a:endParaRPr>
          </a:p>
          <a:p>
            <a:pPr>
              <a:spcBef>
                <a:spcPct val="20000"/>
              </a:spcBef>
            </a:pPr>
            <a:r>
              <a:rPr lang="fr-FR" sz="2400" b="1" dirty="0">
                <a:solidFill>
                  <a:srgbClr val="5F5F5F"/>
                </a:solidFill>
              </a:rPr>
              <a:t> 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 l="5778" t="2660" r="2507" b="8242"/>
          <a:stretch>
            <a:fillRect/>
          </a:stretch>
        </p:blipFill>
        <p:spPr bwMode="auto">
          <a:xfrm>
            <a:off x="916423" y="695458"/>
            <a:ext cx="8008636" cy="54992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876300" y="155575"/>
            <a:ext cx="80137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fr-FR" sz="2400" b="1" dirty="0" smtClean="0">
                <a:solidFill>
                  <a:srgbClr val="5F5F5F"/>
                </a:solidFill>
              </a:rPr>
              <a:t>Lettre de mission de la fondation.</a:t>
            </a:r>
            <a:endParaRPr lang="fr-FR" sz="2400" b="1" dirty="0">
              <a:solidFill>
                <a:srgbClr val="5F5F5F"/>
              </a:solidFill>
            </a:endParaRPr>
          </a:p>
          <a:p>
            <a:pPr>
              <a:spcBef>
                <a:spcPct val="20000"/>
              </a:spcBef>
            </a:pPr>
            <a:r>
              <a:rPr lang="fr-FR" sz="2400" b="1" dirty="0">
                <a:solidFill>
                  <a:srgbClr val="5F5F5F"/>
                </a:solidFill>
              </a:rPr>
              <a:t> 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 l="622" r="2021" b="8221"/>
          <a:stretch>
            <a:fillRect/>
          </a:stretch>
        </p:blipFill>
        <p:spPr bwMode="auto">
          <a:xfrm>
            <a:off x="901700" y="699770"/>
            <a:ext cx="7988300" cy="53228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smtClean="0"/>
              <a:t>Forces en présence</a:t>
            </a:r>
          </a:p>
        </p:txBody>
      </p:sp>
      <p:sp>
        <p:nvSpPr>
          <p:cNvPr id="16394" name="Rectangle 12"/>
          <p:cNvSpPr>
            <a:spLocks noChangeArrowheads="1"/>
          </p:cNvSpPr>
          <p:nvPr/>
        </p:nvSpPr>
        <p:spPr bwMode="auto">
          <a:xfrm>
            <a:off x="2057400" y="687388"/>
            <a:ext cx="4572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/>
              <a:t>Plan Campus Saclay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723900"/>
            <a:ext cx="8001000" cy="53847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388" name="ZoneTexte 4"/>
          <p:cNvSpPr txBox="1">
            <a:spLocks noChangeArrowheads="1"/>
          </p:cNvSpPr>
          <p:nvPr/>
        </p:nvSpPr>
        <p:spPr bwMode="auto">
          <a:xfrm>
            <a:off x="2244625" y="2212104"/>
            <a:ext cx="1621720" cy="123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800" dirty="0">
                <a:solidFill>
                  <a:srgbClr val="FFFF00"/>
                </a:solidFill>
              </a:rPr>
              <a:t>Physique </a:t>
            </a:r>
          </a:p>
          <a:p>
            <a:pPr algn="ctr"/>
            <a:r>
              <a:rPr lang="fr-FR" sz="1800" dirty="0">
                <a:solidFill>
                  <a:srgbClr val="FFFF00"/>
                </a:solidFill>
              </a:rPr>
              <a:t>des </a:t>
            </a:r>
          </a:p>
          <a:p>
            <a:pPr algn="ctr"/>
            <a:r>
              <a:rPr lang="fr-FR" sz="1800" dirty="0">
                <a:solidFill>
                  <a:srgbClr val="FFFF00"/>
                </a:solidFill>
              </a:rPr>
              <a:t>deux infinis</a:t>
            </a:r>
          </a:p>
        </p:txBody>
      </p:sp>
      <p:pic>
        <p:nvPicPr>
          <p:cNvPr id="16389" name="Image 5" descr="irfu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451" y="1878867"/>
            <a:ext cx="634085" cy="980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90" name="Image 9" descr="intranet-la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4055" y="3802551"/>
            <a:ext cx="2006014" cy="545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91" name="Image 6" descr="logo_csnsm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6110" y="3893434"/>
            <a:ext cx="1412281" cy="5945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e 12"/>
          <p:cNvGrpSpPr>
            <a:grpSpLocks/>
          </p:cNvGrpSpPr>
          <p:nvPr/>
        </p:nvGrpSpPr>
        <p:grpSpPr bwMode="auto">
          <a:xfrm>
            <a:off x="6341948" y="1348718"/>
            <a:ext cx="1095238" cy="613458"/>
            <a:chOff x="5781675" y="1714500"/>
            <a:chExt cx="904875" cy="514350"/>
          </a:xfrm>
        </p:grpSpPr>
        <p:sp>
          <p:nvSpPr>
            <p:cNvPr id="16401" name="Rectangle 10"/>
            <p:cNvSpPr>
              <a:spLocks noChangeArrowheads="1"/>
            </p:cNvSpPr>
            <p:nvPr/>
          </p:nvSpPr>
          <p:spPr bwMode="auto">
            <a:xfrm>
              <a:off x="5781675" y="1714500"/>
              <a:ext cx="904875" cy="51435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pic>
          <p:nvPicPr>
            <p:cNvPr id="16402" name="Image 8" descr="logo_llr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29300" y="1781175"/>
              <a:ext cx="819150" cy="3723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16393" name="Ellipse 11"/>
          <p:cNvSpPr>
            <a:spLocks noChangeArrowheads="1"/>
          </p:cNvSpPr>
          <p:nvPr/>
        </p:nvSpPr>
        <p:spPr bwMode="auto">
          <a:xfrm>
            <a:off x="1776536" y="837503"/>
            <a:ext cx="4957392" cy="4407810"/>
          </a:xfrm>
          <a:prstGeom prst="ellipse">
            <a:avLst/>
          </a:prstGeom>
          <a:noFill/>
          <a:ln w="28575" algn="ctr">
            <a:solidFill>
              <a:srgbClr val="FFFF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395" name="Flèche droite 13"/>
          <p:cNvSpPr>
            <a:spLocks noChangeArrowheads="1"/>
          </p:cNvSpPr>
          <p:nvPr/>
        </p:nvSpPr>
        <p:spPr bwMode="auto">
          <a:xfrm rot="798904">
            <a:off x="1957558" y="2163583"/>
            <a:ext cx="327126" cy="5225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396" name="Flèche droite 14"/>
          <p:cNvSpPr>
            <a:spLocks noChangeArrowheads="1"/>
          </p:cNvSpPr>
          <p:nvPr/>
        </p:nvSpPr>
        <p:spPr bwMode="auto">
          <a:xfrm rot="9646160">
            <a:off x="4889561" y="2129519"/>
            <a:ext cx="1373409" cy="34310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6397" name="Image 16" descr="logo-ias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6536" y="3938875"/>
            <a:ext cx="1441102" cy="7497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98" name="Image 7" descr="logoIPNhaut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7663" y="3927515"/>
            <a:ext cx="1300836" cy="5547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99" name="Flèche droite 15"/>
          <p:cNvSpPr>
            <a:spLocks noChangeArrowheads="1"/>
          </p:cNvSpPr>
          <p:nvPr/>
        </p:nvSpPr>
        <p:spPr bwMode="auto">
          <a:xfrm rot="15600000">
            <a:off x="3637353" y="4513648"/>
            <a:ext cx="787292" cy="52320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00" name="Ellipse 11"/>
          <p:cNvSpPr>
            <a:spLocks noChangeArrowheads="1"/>
          </p:cNvSpPr>
          <p:nvPr/>
        </p:nvSpPr>
        <p:spPr bwMode="auto">
          <a:xfrm>
            <a:off x="2153986" y="2109861"/>
            <a:ext cx="1856140" cy="1579087"/>
          </a:xfrm>
          <a:prstGeom prst="ellipse">
            <a:avLst/>
          </a:prstGeom>
          <a:noFill/>
          <a:ln w="2857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2050" name="Picture 2" descr="Logo IMNC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9062" y="3541486"/>
            <a:ext cx="1440996" cy="432707"/>
          </a:xfrm>
          <a:prstGeom prst="rect">
            <a:avLst/>
          </a:prstGeom>
          <a:noFill/>
        </p:spPr>
      </p:pic>
      <p:pic>
        <p:nvPicPr>
          <p:cNvPr id="2052" name="Picture 4" descr="http://www.th.u-psud.fr/dist/images/logo-LPT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44343" y="2635863"/>
            <a:ext cx="819150" cy="879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smtClean="0"/>
              <a:t>Forces en présence : </a:t>
            </a:r>
            <a:r>
              <a:rPr lang="fr-FR" sz="2000" b="0" dirty="0" smtClean="0"/>
              <a:t>CNRS, X, PXI = 1000 (350 Ch., 650 ITA)</a:t>
            </a:r>
          </a:p>
        </p:txBody>
      </p:sp>
      <p:pic>
        <p:nvPicPr>
          <p:cNvPr id="16390" name="Image 9" descr="intranet-lal.jpg"/>
          <p:cNvPicPr>
            <a:picLocks noChangeAspect="1"/>
          </p:cNvPicPr>
          <p:nvPr/>
        </p:nvPicPr>
        <p:blipFill>
          <a:blip r:embed="rId2" cstate="print"/>
          <a:srcRect r="37323"/>
          <a:stretch>
            <a:fillRect/>
          </a:stretch>
        </p:blipFill>
        <p:spPr bwMode="auto">
          <a:xfrm>
            <a:off x="2019300" y="3078651"/>
            <a:ext cx="939800" cy="42654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391" name="Image 6" descr="logo_csnsm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7663" y="2104568"/>
            <a:ext cx="939800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2" name="Groupe 21"/>
          <p:cNvGrpSpPr/>
          <p:nvPr/>
        </p:nvGrpSpPr>
        <p:grpSpPr>
          <a:xfrm>
            <a:off x="2006600" y="3987143"/>
            <a:ext cx="952500" cy="518182"/>
            <a:chOff x="0" y="5095218"/>
            <a:chExt cx="1095238" cy="613458"/>
          </a:xfrm>
        </p:grpSpPr>
        <p:sp>
          <p:nvSpPr>
            <p:cNvPr id="16401" name="Rectangle 10"/>
            <p:cNvSpPr>
              <a:spLocks noChangeArrowheads="1"/>
            </p:cNvSpPr>
            <p:nvPr/>
          </p:nvSpPr>
          <p:spPr bwMode="auto">
            <a:xfrm>
              <a:off x="0" y="5095218"/>
              <a:ext cx="1095238" cy="61345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pic>
          <p:nvPicPr>
            <p:cNvPr id="16402" name="Image 8" descr="logo_llr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44" y="5174740"/>
              <a:ext cx="991479" cy="444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98" name="Image 7" descr="logoIPNhaut.gif"/>
          <p:cNvPicPr>
            <a:picLocks noChangeAspect="1"/>
          </p:cNvPicPr>
          <p:nvPr/>
        </p:nvPicPr>
        <p:blipFill>
          <a:blip r:embed="rId5" cstate="print"/>
          <a:srcRect l="12692" r="14086"/>
          <a:stretch>
            <a:fillRect/>
          </a:stretch>
        </p:blipFill>
        <p:spPr bwMode="auto">
          <a:xfrm>
            <a:off x="2019300" y="2086015"/>
            <a:ext cx="939800" cy="55476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 l="312" t="21" r="92708" b="89813"/>
          <a:stretch>
            <a:fillRect/>
          </a:stretch>
        </p:blipFill>
        <p:spPr bwMode="auto">
          <a:xfrm>
            <a:off x="2044699" y="825500"/>
            <a:ext cx="934643" cy="850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/>
          <a:srcRect t="8167" r="88229" b="72666"/>
          <a:stretch>
            <a:fillRect/>
          </a:stretch>
        </p:blipFill>
        <p:spPr bwMode="auto">
          <a:xfrm>
            <a:off x="846850" y="2095501"/>
            <a:ext cx="977352" cy="96248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 cstate="print"/>
          <a:srcRect l="2500" t="11667" r="86016" b="71834"/>
          <a:stretch>
            <a:fillRect/>
          </a:stretch>
        </p:blipFill>
        <p:spPr bwMode="auto">
          <a:xfrm>
            <a:off x="825501" y="3992995"/>
            <a:ext cx="992081" cy="86204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3" name="Groupe 24"/>
          <p:cNvGrpSpPr/>
          <p:nvPr/>
        </p:nvGrpSpPr>
        <p:grpSpPr>
          <a:xfrm>
            <a:off x="846849" y="810104"/>
            <a:ext cx="994652" cy="970592"/>
            <a:chOff x="2247899" y="2347890"/>
            <a:chExt cx="1460502" cy="1472809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10625" r="80764" b="91646"/>
            <a:stretch>
              <a:fillRect/>
            </a:stretch>
          </p:blipFill>
          <p:spPr bwMode="auto">
            <a:xfrm>
              <a:off x="2247899" y="2347890"/>
              <a:ext cx="1447801" cy="87791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18556" t="1345" r="70208" b="91646"/>
            <a:stretch>
              <a:fillRect/>
            </a:stretch>
          </p:blipFill>
          <p:spPr bwMode="auto">
            <a:xfrm>
              <a:off x="2247901" y="3251200"/>
              <a:ext cx="1460500" cy="56949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</p:grpSp>
      <p:sp>
        <p:nvSpPr>
          <p:cNvPr id="26" name="Text Box 63"/>
          <p:cNvSpPr txBox="1">
            <a:spLocks noChangeArrowheads="1"/>
          </p:cNvSpPr>
          <p:nvPr/>
        </p:nvSpPr>
        <p:spPr bwMode="auto">
          <a:xfrm>
            <a:off x="3009901" y="723900"/>
            <a:ext cx="3175000" cy="96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7800" indent="-177800">
              <a:buFont typeface="Wingdings" pitchFamily="2" charset="2"/>
              <a:buChar char="§"/>
            </a:pPr>
            <a:r>
              <a:rPr lang="fr-FR" sz="1800" b="1" dirty="0" smtClean="0"/>
              <a:t>IAS :</a:t>
            </a:r>
            <a:r>
              <a:rPr lang="fr-FR" sz="1800" dirty="0" smtClean="0"/>
              <a:t> </a:t>
            </a:r>
          </a:p>
          <a:p>
            <a:pPr marL="355600" lvl="1" indent="-177800"/>
            <a:r>
              <a:rPr lang="fr-FR" sz="1600" dirty="0" smtClean="0"/>
              <a:t>43 chercheurs</a:t>
            </a:r>
          </a:p>
          <a:p>
            <a:pPr marL="355600" lvl="1" indent="-177800"/>
            <a:r>
              <a:rPr lang="fr-FR" sz="1600" dirty="0" smtClean="0"/>
              <a:t>73 ITA</a:t>
            </a:r>
          </a:p>
        </p:txBody>
      </p:sp>
      <p:sp>
        <p:nvSpPr>
          <p:cNvPr id="27" name="Text Box 63"/>
          <p:cNvSpPr txBox="1">
            <a:spLocks noChangeArrowheads="1"/>
          </p:cNvSpPr>
          <p:nvPr/>
        </p:nvSpPr>
        <p:spPr bwMode="auto">
          <a:xfrm>
            <a:off x="3009901" y="1968500"/>
            <a:ext cx="3175000" cy="96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7800" indent="-177800">
              <a:buFont typeface="Wingdings" pitchFamily="2" charset="2"/>
              <a:buChar char="§"/>
            </a:pPr>
            <a:r>
              <a:rPr lang="fr-FR" sz="1800" b="1" dirty="0" smtClean="0"/>
              <a:t>IPN :</a:t>
            </a:r>
            <a:r>
              <a:rPr lang="fr-FR" sz="1800" dirty="0" smtClean="0"/>
              <a:t> </a:t>
            </a:r>
          </a:p>
          <a:p>
            <a:pPr marL="355600" lvl="1" indent="-177800"/>
            <a:r>
              <a:rPr lang="fr-FR" sz="1600" dirty="0" smtClean="0"/>
              <a:t>100 chercheurs</a:t>
            </a:r>
          </a:p>
          <a:p>
            <a:pPr marL="355600" lvl="1" indent="-177800"/>
            <a:r>
              <a:rPr lang="fr-FR" sz="1600" dirty="0" smtClean="0"/>
              <a:t>275 ITA</a:t>
            </a:r>
          </a:p>
        </p:txBody>
      </p:sp>
      <p:sp>
        <p:nvSpPr>
          <p:cNvPr id="28" name="Text Box 63"/>
          <p:cNvSpPr txBox="1">
            <a:spLocks noChangeArrowheads="1"/>
          </p:cNvSpPr>
          <p:nvPr/>
        </p:nvSpPr>
        <p:spPr bwMode="auto">
          <a:xfrm>
            <a:off x="3048001" y="2984500"/>
            <a:ext cx="3175000" cy="96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7800" indent="-177800">
              <a:buFont typeface="Wingdings" pitchFamily="2" charset="2"/>
              <a:buChar char="§"/>
            </a:pPr>
            <a:r>
              <a:rPr lang="fr-FR" sz="1800" b="1" dirty="0" smtClean="0"/>
              <a:t>LAL :</a:t>
            </a:r>
            <a:r>
              <a:rPr lang="fr-FR" sz="1800" dirty="0" smtClean="0"/>
              <a:t> </a:t>
            </a:r>
          </a:p>
          <a:p>
            <a:pPr marL="355600" lvl="1" indent="-177800"/>
            <a:r>
              <a:rPr lang="fr-FR" sz="1600" dirty="0" smtClean="0"/>
              <a:t>124 chercheurs</a:t>
            </a:r>
          </a:p>
          <a:p>
            <a:pPr marL="355600" lvl="1" indent="-177800"/>
            <a:r>
              <a:rPr lang="fr-FR" sz="1600" dirty="0" smtClean="0"/>
              <a:t>214 ITA</a:t>
            </a:r>
          </a:p>
        </p:txBody>
      </p:sp>
      <p:sp>
        <p:nvSpPr>
          <p:cNvPr id="29" name="Text Box 63"/>
          <p:cNvSpPr txBox="1">
            <a:spLocks noChangeArrowheads="1"/>
          </p:cNvSpPr>
          <p:nvPr/>
        </p:nvSpPr>
        <p:spPr bwMode="auto">
          <a:xfrm>
            <a:off x="6346364" y="2015668"/>
            <a:ext cx="3175000" cy="96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7800" indent="-177800">
              <a:buFont typeface="Wingdings" pitchFamily="2" charset="2"/>
              <a:buChar char="§"/>
            </a:pPr>
            <a:r>
              <a:rPr lang="fr-FR" sz="1800" b="1" dirty="0" smtClean="0"/>
              <a:t>CSNSM :</a:t>
            </a:r>
            <a:r>
              <a:rPr lang="fr-FR" sz="1800" dirty="0" smtClean="0"/>
              <a:t> </a:t>
            </a:r>
          </a:p>
          <a:p>
            <a:pPr marL="355600" lvl="1" indent="-177800"/>
            <a:r>
              <a:rPr lang="fr-FR" sz="1600" dirty="0" smtClean="0"/>
              <a:t>38 chercheurs</a:t>
            </a:r>
          </a:p>
          <a:p>
            <a:pPr marL="355600" lvl="1" indent="-177800"/>
            <a:r>
              <a:rPr lang="fr-FR" sz="1600" dirty="0" smtClean="0"/>
              <a:t>42 ITA</a:t>
            </a:r>
          </a:p>
        </p:txBody>
      </p:sp>
      <p:sp>
        <p:nvSpPr>
          <p:cNvPr id="30" name="Text Box 63"/>
          <p:cNvSpPr txBox="1">
            <a:spLocks noChangeArrowheads="1"/>
          </p:cNvSpPr>
          <p:nvPr/>
        </p:nvSpPr>
        <p:spPr bwMode="auto">
          <a:xfrm>
            <a:off x="3048001" y="3883025"/>
            <a:ext cx="3175000" cy="96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7800" indent="-177800">
              <a:buFont typeface="Wingdings" pitchFamily="2" charset="2"/>
              <a:buChar char="§"/>
            </a:pPr>
            <a:r>
              <a:rPr lang="fr-FR" sz="1800" b="1" dirty="0" smtClean="0"/>
              <a:t>LLR :</a:t>
            </a:r>
            <a:r>
              <a:rPr lang="fr-FR" sz="1800" dirty="0" smtClean="0"/>
              <a:t> </a:t>
            </a:r>
          </a:p>
          <a:p>
            <a:pPr marL="355600" lvl="1" indent="-177800"/>
            <a:r>
              <a:rPr lang="fr-FR" sz="1600" dirty="0" smtClean="0"/>
              <a:t>45 chercheurs</a:t>
            </a:r>
          </a:p>
          <a:p>
            <a:pPr marL="355600" lvl="1" indent="-177800"/>
            <a:r>
              <a:rPr lang="fr-FR" sz="1600" dirty="0" smtClean="0"/>
              <a:t>45 ITA</a:t>
            </a:r>
          </a:p>
        </p:txBody>
      </p:sp>
      <p:pic>
        <p:nvPicPr>
          <p:cNvPr id="36" name="Image 6" descr="logo_csnsm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4920" y="3069770"/>
            <a:ext cx="939800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7" name="Text Box 63"/>
          <p:cNvSpPr txBox="1">
            <a:spLocks noChangeArrowheads="1"/>
          </p:cNvSpPr>
          <p:nvPr/>
        </p:nvSpPr>
        <p:spPr bwMode="auto">
          <a:xfrm>
            <a:off x="6353621" y="2980870"/>
            <a:ext cx="3175000" cy="96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7800" indent="-177800">
              <a:buFont typeface="Wingdings" pitchFamily="2" charset="2"/>
              <a:buChar char="§"/>
            </a:pPr>
            <a:r>
              <a:rPr lang="fr-FR" sz="1800" b="1" dirty="0" smtClean="0"/>
              <a:t>IMNC :</a:t>
            </a:r>
            <a:r>
              <a:rPr lang="fr-FR" sz="1800" dirty="0" smtClean="0"/>
              <a:t> </a:t>
            </a:r>
          </a:p>
          <a:p>
            <a:pPr marL="355600" lvl="1" indent="-177800"/>
            <a:r>
              <a:rPr lang="fr-FR" sz="1600" dirty="0" smtClean="0"/>
              <a:t>17 chercheurs</a:t>
            </a:r>
          </a:p>
          <a:p>
            <a:pPr marL="355600" lvl="1" indent="-177800"/>
            <a:r>
              <a:rPr lang="fr-FR" sz="1600" dirty="0" smtClean="0"/>
              <a:t> 10 ITA</a:t>
            </a:r>
          </a:p>
        </p:txBody>
      </p:sp>
      <p:pic>
        <p:nvPicPr>
          <p:cNvPr id="38" name="Picture 2" descr="Logo IMNC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7177" y="3115130"/>
            <a:ext cx="911223" cy="333828"/>
          </a:xfrm>
          <a:prstGeom prst="rect">
            <a:avLst/>
          </a:prstGeom>
          <a:noFill/>
        </p:spPr>
      </p:pic>
      <p:sp>
        <p:nvSpPr>
          <p:cNvPr id="42" name="Text Box 63"/>
          <p:cNvSpPr txBox="1">
            <a:spLocks noChangeArrowheads="1"/>
          </p:cNvSpPr>
          <p:nvPr/>
        </p:nvSpPr>
        <p:spPr bwMode="auto">
          <a:xfrm>
            <a:off x="6363146" y="752020"/>
            <a:ext cx="3175000" cy="96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7800" indent="-177800">
              <a:buFont typeface="Wingdings" pitchFamily="2" charset="2"/>
              <a:buChar char="§"/>
            </a:pPr>
            <a:r>
              <a:rPr lang="fr-FR" sz="1800" b="1" dirty="0" smtClean="0"/>
              <a:t>LPT :</a:t>
            </a:r>
            <a:r>
              <a:rPr lang="fr-FR" sz="1800" dirty="0" smtClean="0"/>
              <a:t> </a:t>
            </a:r>
          </a:p>
          <a:p>
            <a:pPr marL="355600" lvl="1" indent="-177800"/>
            <a:r>
              <a:rPr lang="fr-FR" sz="1600" dirty="0" smtClean="0"/>
              <a:t>~ 50 </a:t>
            </a:r>
            <a:r>
              <a:rPr lang="fr-FR" sz="1600" dirty="0" smtClean="0"/>
              <a:t>chercheurs</a:t>
            </a:r>
          </a:p>
          <a:p>
            <a:pPr marL="355600" lvl="1" indent="-177800"/>
            <a:r>
              <a:rPr lang="fr-FR" sz="1600" dirty="0" smtClean="0"/>
              <a:t> </a:t>
            </a:r>
          </a:p>
        </p:txBody>
      </p:sp>
      <p:pic>
        <p:nvPicPr>
          <p:cNvPr id="44" name="Picture 4" descr="http://www.th.u-psud.fr/dist/images/logo-LPT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63268" y="873739"/>
            <a:ext cx="730183" cy="783612"/>
          </a:xfrm>
          <a:prstGeom prst="rect">
            <a:avLst/>
          </a:prstGeom>
          <a:noFill/>
        </p:spPr>
      </p:pic>
      <p:sp>
        <p:nvSpPr>
          <p:cNvPr id="45" name="Rectangle 44"/>
          <p:cNvSpPr/>
          <p:nvPr/>
        </p:nvSpPr>
        <p:spPr bwMode="auto">
          <a:xfrm>
            <a:off x="5353050" y="838200"/>
            <a:ext cx="942975" cy="81915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smtClean="0">
              <a:ln>
                <a:noFill/>
              </a:ln>
              <a:solidFill>
                <a:srgbClr val="5F5F5F"/>
              </a:solidFill>
              <a:effectLst/>
              <a:latin typeface="Arial" charset="0"/>
            </a:endParaRPr>
          </a:p>
        </p:txBody>
      </p:sp>
      <p:pic>
        <p:nvPicPr>
          <p:cNvPr id="60418" name="Picture 2" descr="http://irfu-i.cea.fr/Page/276/CEA_logo_Haut.gif"/>
          <p:cNvPicPr>
            <a:picLocks noChangeAspect="1" noChangeArrowheads="1"/>
          </p:cNvPicPr>
          <p:nvPr/>
        </p:nvPicPr>
        <p:blipFill>
          <a:blip r:embed="rId13" cstate="print"/>
          <a:srcRect b="12782"/>
          <a:stretch>
            <a:fillRect/>
          </a:stretch>
        </p:blipFill>
        <p:spPr bwMode="auto">
          <a:xfrm>
            <a:off x="638629" y="5237998"/>
            <a:ext cx="1344680" cy="828969"/>
          </a:xfrm>
          <a:prstGeom prst="rect">
            <a:avLst/>
          </a:prstGeom>
          <a:noFill/>
        </p:spPr>
      </p:pic>
      <p:sp>
        <p:nvSpPr>
          <p:cNvPr id="46" name="Rectangle 45"/>
          <p:cNvSpPr/>
          <p:nvPr/>
        </p:nvSpPr>
        <p:spPr bwMode="auto">
          <a:xfrm>
            <a:off x="817336" y="5141662"/>
            <a:ext cx="996950" cy="896257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smtClean="0">
              <a:ln>
                <a:noFill/>
              </a:ln>
              <a:solidFill>
                <a:srgbClr val="5F5F5F"/>
              </a:solidFill>
              <a:effectLst/>
              <a:latin typeface="Arial" charset="0"/>
            </a:endParaRPr>
          </a:p>
        </p:txBody>
      </p:sp>
      <p:pic>
        <p:nvPicPr>
          <p:cNvPr id="60420" name="Picture 4" descr="http://irfu-i.cea.fr/Page/276/logoexpl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06310" y="5138058"/>
            <a:ext cx="959863" cy="6241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47" name="Text Box 63"/>
          <p:cNvSpPr txBox="1">
            <a:spLocks noChangeArrowheads="1"/>
          </p:cNvSpPr>
          <p:nvPr/>
        </p:nvSpPr>
        <p:spPr bwMode="auto">
          <a:xfrm>
            <a:off x="3127829" y="5007884"/>
            <a:ext cx="5740399" cy="12557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7800" indent="-177800">
              <a:buFont typeface="Wingdings" pitchFamily="2" charset="2"/>
              <a:buChar char="§"/>
            </a:pPr>
            <a:r>
              <a:rPr lang="fr-FR" sz="1800" b="1" dirty="0" err="1" smtClean="0"/>
              <a:t>Irfu</a:t>
            </a:r>
            <a:r>
              <a:rPr lang="fr-FR" sz="1800" b="1" dirty="0" smtClean="0"/>
              <a:t> :</a:t>
            </a:r>
            <a:r>
              <a:rPr lang="fr-FR" sz="1800" dirty="0" smtClean="0"/>
              <a:t> </a:t>
            </a:r>
          </a:p>
          <a:p>
            <a:pPr marL="355600" lvl="1" indent="-177800"/>
            <a:r>
              <a:rPr lang="fr-FR" sz="1600" dirty="0" smtClean="0"/>
              <a:t>180 Ingénieurs/chercheurs pour la Physique</a:t>
            </a:r>
          </a:p>
          <a:p>
            <a:pPr marL="355600" lvl="1" indent="-177800"/>
            <a:r>
              <a:rPr lang="fr-FR" sz="1600" dirty="0" smtClean="0"/>
              <a:t>260 Ingénieurs/chercheurs pour les instruments</a:t>
            </a:r>
          </a:p>
          <a:p>
            <a:pPr marL="355600" lvl="1" indent="-177800"/>
            <a:r>
              <a:rPr lang="fr-FR" sz="1600" dirty="0" smtClean="0"/>
              <a:t>190 Techniciens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876300" y="155575"/>
            <a:ext cx="80137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fr-FR" sz="2400" b="1" dirty="0">
                <a:solidFill>
                  <a:srgbClr val="5F5F5F"/>
                </a:solidFill>
              </a:rPr>
              <a:t>Pôle </a:t>
            </a:r>
            <a:r>
              <a:rPr lang="fr-FR" sz="2400" b="1" dirty="0" smtClean="0">
                <a:solidFill>
                  <a:srgbClr val="5F5F5F"/>
                </a:solidFill>
              </a:rPr>
              <a:t>P2IS : </a:t>
            </a:r>
            <a:r>
              <a:rPr lang="fr-FR" sz="2400" b="1" dirty="0">
                <a:solidFill>
                  <a:srgbClr val="5F5F5F"/>
                </a:solidFill>
              </a:rPr>
              <a:t>premier pôle mondial.</a:t>
            </a:r>
          </a:p>
          <a:p>
            <a:pPr>
              <a:spcBef>
                <a:spcPct val="20000"/>
              </a:spcBef>
            </a:pPr>
            <a:r>
              <a:rPr lang="fr-FR" sz="2400" b="1" dirty="0">
                <a:solidFill>
                  <a:srgbClr val="5F5F5F"/>
                </a:solidFill>
              </a:rPr>
              <a:t> 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812800" y="1147763"/>
            <a:ext cx="80899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fr-FR" sz="2000" dirty="0">
                <a:solidFill>
                  <a:srgbClr val="5F5F5F"/>
                </a:solidFill>
              </a:rPr>
              <a:t>Ces thématiques englobent l’ensemble des recherches sur les lois fondamentales de la physique, les composants élémentaires et les structures de l’Univers </a:t>
            </a:r>
            <a:r>
              <a:rPr lang="fr-FR" sz="2000" dirty="0" smtClean="0">
                <a:solidFill>
                  <a:srgbClr val="5F5F5F"/>
                </a:solidFill>
              </a:rPr>
              <a:t>actuellement </a:t>
            </a:r>
            <a:r>
              <a:rPr lang="fr-FR" sz="2000" dirty="0">
                <a:solidFill>
                  <a:srgbClr val="5F5F5F"/>
                </a:solidFill>
              </a:rPr>
              <a:t>menées autour de deux pôles de tailles comparables à Orsay et Saclay. Le déménagement de l’Université </a:t>
            </a:r>
            <a:r>
              <a:rPr lang="fr-FR" sz="2000" dirty="0" err="1">
                <a:solidFill>
                  <a:srgbClr val="5F5F5F"/>
                </a:solidFill>
              </a:rPr>
              <a:t>Paris‐Sud</a:t>
            </a:r>
            <a:r>
              <a:rPr lang="fr-FR" sz="2000" dirty="0">
                <a:solidFill>
                  <a:srgbClr val="5F5F5F"/>
                </a:solidFill>
              </a:rPr>
              <a:t> 11 sur </a:t>
            </a:r>
            <a:r>
              <a:rPr lang="fr-FR" sz="2000" dirty="0" smtClean="0">
                <a:solidFill>
                  <a:srgbClr val="5F5F5F"/>
                </a:solidFill>
              </a:rPr>
              <a:t>le plateau </a:t>
            </a:r>
            <a:r>
              <a:rPr lang="fr-FR" sz="2000" dirty="0">
                <a:solidFill>
                  <a:srgbClr val="5F5F5F"/>
                </a:solidFill>
              </a:rPr>
              <a:t>est une opportunité unique pour :</a:t>
            </a:r>
          </a:p>
          <a:p>
            <a:pPr marL="261938" indent="-261938">
              <a:spcBef>
                <a:spcPct val="20000"/>
              </a:spcBef>
              <a:buFont typeface="Wingdings" pitchFamily="2" charset="2"/>
              <a:buChar char="§"/>
            </a:pPr>
            <a:r>
              <a:rPr lang="fr-FR" sz="2000" dirty="0">
                <a:solidFill>
                  <a:srgbClr val="5F5F5F"/>
                </a:solidFill>
              </a:rPr>
              <a:t> regrouper et mutualiser toutes les grandes infrastructures et plateformes technologiques en un lieu unique,</a:t>
            </a:r>
          </a:p>
          <a:p>
            <a:pPr marL="261938" indent="-261938">
              <a:spcBef>
                <a:spcPct val="20000"/>
              </a:spcBef>
              <a:buFont typeface="Wingdings" pitchFamily="2" charset="2"/>
              <a:buChar char="§"/>
            </a:pPr>
            <a:r>
              <a:rPr lang="fr-FR" sz="2000" dirty="0">
                <a:solidFill>
                  <a:srgbClr val="5F5F5F"/>
                </a:solidFill>
              </a:rPr>
              <a:t> rapprocher les laboratoires pour former autour de ces infrastructures un des deux ou trois plus grands pôles mondiaux pour la physique subatomique, la cosmologie et la recherche spatiale.</a:t>
            </a:r>
          </a:p>
          <a:p>
            <a:pPr marL="261938" indent="-261938">
              <a:spcBef>
                <a:spcPct val="20000"/>
              </a:spcBef>
              <a:buFont typeface="Wingdings" pitchFamily="2" charset="2"/>
              <a:buChar char="§"/>
            </a:pPr>
            <a:r>
              <a:rPr lang="fr-FR" sz="2000" dirty="0">
                <a:solidFill>
                  <a:srgbClr val="5F5F5F"/>
                </a:solidFill>
              </a:rPr>
              <a:t> exploiter pleinement le potentiel scientifique d’un tel pôle en termes de recherches interdisciplinaires, de formation et de valorisation industrielle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832757" y="707118"/>
            <a:ext cx="80137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1938" indent="-261938">
              <a:spcBef>
                <a:spcPct val="20000"/>
              </a:spcBef>
              <a:buFont typeface="Wingdings" pitchFamily="2" charset="2"/>
              <a:buChar char="§"/>
            </a:pPr>
            <a:r>
              <a:rPr lang="fr-FR" sz="2800" dirty="0" smtClean="0">
                <a:solidFill>
                  <a:srgbClr val="5F5F5F"/>
                </a:solidFill>
              </a:rPr>
              <a:t>potentiel </a:t>
            </a:r>
            <a:r>
              <a:rPr lang="fr-FR" sz="2800" dirty="0">
                <a:solidFill>
                  <a:srgbClr val="5F5F5F"/>
                </a:solidFill>
              </a:rPr>
              <a:t>humain équivalent à celui du CERN et supérieur à celui du laboratoire FERMI de Chicago</a:t>
            </a:r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850900" y="1949450"/>
            <a:ext cx="7848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fr-FR" sz="2600" b="1" i="1" dirty="0">
              <a:solidFill>
                <a:srgbClr val="5F5F5F"/>
              </a:solidFill>
            </a:endParaRPr>
          </a:p>
          <a:p>
            <a:pPr>
              <a:spcBef>
                <a:spcPct val="20000"/>
              </a:spcBef>
            </a:pPr>
            <a:r>
              <a:rPr lang="fr-FR" sz="2600" b="1" i="1" dirty="0">
                <a:solidFill>
                  <a:srgbClr val="5F5F5F"/>
                </a:solidFill>
              </a:rPr>
              <a:t>Potentiel de </a:t>
            </a:r>
            <a:r>
              <a:rPr lang="fr-FR" sz="2600" b="1" i="1" dirty="0" smtClean="0">
                <a:solidFill>
                  <a:srgbClr val="5F5F5F"/>
                </a:solidFill>
              </a:rPr>
              <a:t>P2IS</a:t>
            </a:r>
            <a:endParaRPr lang="fr-FR" sz="2600" b="1" i="1" dirty="0">
              <a:solidFill>
                <a:srgbClr val="5F5F5F"/>
              </a:solidFill>
            </a:endParaRPr>
          </a:p>
          <a:p>
            <a:pPr marL="261938" indent="-261938">
              <a:spcBef>
                <a:spcPct val="20000"/>
              </a:spcBef>
              <a:buFont typeface="Wingdings" pitchFamily="2" charset="2"/>
              <a:buChar char="§"/>
            </a:pPr>
            <a:r>
              <a:rPr lang="fr-FR" sz="2600" i="1" dirty="0">
                <a:solidFill>
                  <a:srgbClr val="5F5F5F"/>
                </a:solidFill>
              </a:rPr>
              <a:t>45% du potentiel chercheur en physique des particules et en physique nucléaire, </a:t>
            </a:r>
          </a:p>
          <a:p>
            <a:pPr marL="261938" indent="-261938">
              <a:spcBef>
                <a:spcPct val="20000"/>
              </a:spcBef>
              <a:buFont typeface="Wingdings" pitchFamily="2" charset="2"/>
              <a:buChar char="§"/>
            </a:pPr>
            <a:r>
              <a:rPr lang="fr-FR" sz="2600" i="1" dirty="0">
                <a:solidFill>
                  <a:srgbClr val="5F5F5F"/>
                </a:solidFill>
              </a:rPr>
              <a:t>25% en cosmologie et recherche spatiale, </a:t>
            </a:r>
          </a:p>
          <a:p>
            <a:pPr marL="261938" indent="-261938">
              <a:spcBef>
                <a:spcPct val="20000"/>
              </a:spcBef>
              <a:buFont typeface="Wingdings" pitchFamily="2" charset="2"/>
              <a:buChar char="§"/>
            </a:pPr>
            <a:r>
              <a:rPr lang="fr-FR" sz="2600" i="1" dirty="0">
                <a:solidFill>
                  <a:srgbClr val="5F5F5F"/>
                </a:solidFill>
              </a:rPr>
              <a:t>50% du potentiel technique toutes </a:t>
            </a:r>
            <a:r>
              <a:rPr lang="fr-FR" sz="2600" i="1" dirty="0" smtClean="0">
                <a:solidFill>
                  <a:srgbClr val="5F5F5F"/>
                </a:solidFill>
              </a:rPr>
              <a:t>sous-disciplines</a:t>
            </a:r>
            <a:r>
              <a:rPr lang="fr-FR" i="1" dirty="0" smtClean="0"/>
              <a:t> </a:t>
            </a:r>
            <a:r>
              <a:rPr lang="fr-FR" sz="2600" i="1" dirty="0" smtClean="0">
                <a:solidFill>
                  <a:srgbClr val="5F5F5F"/>
                </a:solidFill>
              </a:rPr>
              <a:t>confondues</a:t>
            </a:r>
            <a:endParaRPr lang="fr-FR" sz="2600" i="1" dirty="0">
              <a:solidFill>
                <a:srgbClr val="5F5F5F"/>
              </a:solidFill>
            </a:endParaRPr>
          </a:p>
          <a:p>
            <a:pPr marL="261938" indent="-261938">
              <a:spcBef>
                <a:spcPct val="20000"/>
              </a:spcBef>
              <a:buFont typeface="Wingdings" pitchFamily="2" charset="2"/>
              <a:buChar char="§"/>
            </a:pPr>
            <a:r>
              <a:rPr lang="fr-FR" sz="2600" i="1" dirty="0">
                <a:solidFill>
                  <a:srgbClr val="5F5F5F"/>
                </a:solidFill>
              </a:rPr>
              <a:t>90% de la R&amp;D en accélérateurs.</a:t>
            </a:r>
            <a:endParaRPr lang="fr-FR" sz="2600" dirty="0">
              <a:solidFill>
                <a:srgbClr val="5F5F5F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27314" y="162835"/>
            <a:ext cx="82150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fr-FR" sz="2400" b="1" dirty="0">
                <a:solidFill>
                  <a:srgbClr val="5F5F5F"/>
                </a:solidFill>
              </a:rPr>
              <a:t>Pôle </a:t>
            </a:r>
            <a:r>
              <a:rPr lang="fr-FR" sz="2400" b="1" dirty="0" smtClean="0">
                <a:solidFill>
                  <a:srgbClr val="5F5F5F"/>
                </a:solidFill>
              </a:rPr>
              <a:t>P2IS : premier </a:t>
            </a:r>
            <a:r>
              <a:rPr lang="fr-FR" sz="2400" b="1" dirty="0">
                <a:solidFill>
                  <a:srgbClr val="5F5F5F"/>
                </a:solidFill>
              </a:rPr>
              <a:t>pôle mondial</a:t>
            </a:r>
            <a:r>
              <a:rPr lang="fr-FR" sz="2400" b="1" dirty="0" smtClean="0">
                <a:solidFill>
                  <a:srgbClr val="5F5F5F"/>
                </a:solidFill>
              </a:rPr>
              <a:t>.</a:t>
            </a:r>
            <a:endParaRPr lang="fr-FR" sz="2400" b="1" dirty="0">
              <a:solidFill>
                <a:srgbClr val="5F5F5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Anew">
  <a:themeElements>
    <a:clrScheme name="CEAn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An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rgbClr val="5F5F5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rgbClr val="5F5F5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A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A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A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A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A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A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A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A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A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A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A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A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CEAnew</Template>
  <TotalTime>9342</TotalTime>
  <Words>594</Words>
  <Application>Microsoft Office PowerPoint</Application>
  <PresentationFormat>Affichage à l'écran (4:3)</PresentationFormat>
  <Paragraphs>109</Paragraphs>
  <Slides>16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CEAnew</vt:lpstr>
      <vt:lpstr> </vt:lpstr>
      <vt:lpstr>Le contexte</vt:lpstr>
      <vt:lpstr>Le Pôle P2IS</vt:lpstr>
      <vt:lpstr>Diapositive 4</vt:lpstr>
      <vt:lpstr>Diapositive 5</vt:lpstr>
      <vt:lpstr>Forces en présence</vt:lpstr>
      <vt:lpstr>Forces en présence : CNRS, X, PXI = 1000 (350 Ch., 650 ITA)</vt:lpstr>
      <vt:lpstr>Diapositive 8</vt:lpstr>
      <vt:lpstr>Diapositive 9</vt:lpstr>
      <vt:lpstr>Projet Campus</vt:lpstr>
      <vt:lpstr>Projet Campus</vt:lpstr>
      <vt:lpstr>Diapositive 12</vt:lpstr>
      <vt:lpstr>Diapositive 13</vt:lpstr>
      <vt:lpstr>Diapositive 14</vt:lpstr>
      <vt:lpstr>Projet Campus</vt:lpstr>
      <vt:lpstr>Diapositive 16</vt:lpstr>
    </vt:vector>
  </TitlesOfParts>
  <Company>֢　]翘ڃ﶐뿿큠ݔ䀜]翘֢蛼뿿큐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Sciences de la Matière Yves CARISTAN  </dc:title>
  <dc:creator>v L</dc:creator>
  <cp:lastModifiedBy>arnault</cp:lastModifiedBy>
  <cp:revision>793</cp:revision>
  <dcterms:created xsi:type="dcterms:W3CDTF">2006-09-21T12:24:32Z</dcterms:created>
  <dcterms:modified xsi:type="dcterms:W3CDTF">2010-06-07T06:54:57Z</dcterms:modified>
</cp:coreProperties>
</file>