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27" r:id="rId2"/>
  </p:sldMasterIdLst>
  <p:notesMasterIdLst>
    <p:notesMasterId r:id="rId19"/>
  </p:notesMasterIdLst>
  <p:sldIdLst>
    <p:sldId id="280" r:id="rId3"/>
    <p:sldId id="386" r:id="rId4"/>
    <p:sldId id="394" r:id="rId5"/>
    <p:sldId id="391" r:id="rId6"/>
    <p:sldId id="390" r:id="rId7"/>
    <p:sldId id="404" r:id="rId8"/>
    <p:sldId id="284" r:id="rId9"/>
    <p:sldId id="400" r:id="rId10"/>
    <p:sldId id="401" r:id="rId11"/>
    <p:sldId id="402" r:id="rId12"/>
    <p:sldId id="403" r:id="rId13"/>
    <p:sldId id="397" r:id="rId14"/>
    <p:sldId id="399" r:id="rId15"/>
    <p:sldId id="395" r:id="rId16"/>
    <p:sldId id="286" r:id="rId17"/>
    <p:sldId id="396" r:id="rId18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61C"/>
    <a:srgbClr val="0432FF"/>
    <a:srgbClr val="9437FF"/>
    <a:srgbClr val="252E4A"/>
    <a:srgbClr val="D06423"/>
    <a:srgbClr val="EABC9F"/>
    <a:srgbClr val="D16828"/>
    <a:srgbClr val="232F49"/>
    <a:srgbClr val="D0671C"/>
    <a:srgbClr val="243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0" autoAdjust="0"/>
    <p:restoredTop sz="96334" autoAdjust="0"/>
  </p:normalViewPr>
  <p:slideViewPr>
    <p:cSldViewPr>
      <p:cViewPr>
        <p:scale>
          <a:sx n="150" d="100"/>
          <a:sy n="150" d="100"/>
        </p:scale>
        <p:origin x="376" y="18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3822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22/01/2025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96115-291F-2A04-C22F-4BEEEA231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D9EB018-5933-E420-8174-568FFC9C2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97844F4-5646-9501-97DC-6BA11CF24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8AE62-21D4-D2F7-00E2-E6B44480E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66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80D67-0CFF-111C-E6DF-D1D402344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4E6D6E0-FED1-1913-A171-668A5E8EC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FCEA8EC-77CF-F0F0-438F-7A668CC4C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814E43-02F5-3EBB-16B4-102F4ACC2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46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ADF4C-9F5A-6B68-BFE8-F5F7316A4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85E86E6-4626-C135-8E36-19101B81C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F55D80-EF7A-BBE0-5828-C2545F02D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079E84-31D3-92CC-D153-B5B69F8AA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04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20946" y="5550024"/>
            <a:ext cx="2411556" cy="322263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632502" y="5550024"/>
            <a:ext cx="4896544" cy="322263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Kick-off meeting GDR SCIPAC, IJCLab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203" y="4325888"/>
            <a:ext cx="3312368" cy="738046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55" y="1775870"/>
            <a:ext cx="7885384" cy="102125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2100" y="3159742"/>
            <a:ext cx="4317095" cy="5765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777" y="56208"/>
            <a:ext cx="2945222" cy="785188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 flipH="1" flipV="1">
            <a:off x="0" y="428316"/>
            <a:ext cx="10772775" cy="19300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64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86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22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8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1544" y="1242984"/>
            <a:ext cx="4557712" cy="612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4687" y="1877616"/>
            <a:ext cx="4557712" cy="339997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6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Sous </a:t>
            </a:r>
            <a:r>
              <a:rPr lang="fr-FR" sz="1800" dirty="0" err="1"/>
              <a:t>sous</a:t>
            </a:r>
            <a:r>
              <a:rPr lang="fr-FR" sz="1800" dirty="0"/>
              <a:t> point</a:t>
            </a:r>
          </a:p>
          <a:p>
            <a:pPr lvl="0"/>
            <a:r>
              <a:rPr lang="fr-FR" sz="1800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907717" y="1242984"/>
            <a:ext cx="4557712" cy="612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910860" y="1877616"/>
            <a:ext cx="4557712" cy="339997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4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Avantages</a:t>
            </a:r>
          </a:p>
          <a:p>
            <a:pPr lvl="1"/>
            <a:r>
              <a:rPr lang="fr-FR" sz="1800" dirty="0"/>
              <a:t>Inconvénients</a:t>
            </a:r>
          </a:p>
          <a:p>
            <a:pPr lvl="0"/>
            <a:r>
              <a:rPr lang="fr-FR" sz="1800" dirty="0"/>
              <a:t>Sous point numéro 2</a:t>
            </a:r>
          </a:p>
          <a:p>
            <a:pPr lvl="1"/>
            <a:endParaRPr lang="fr-FR" sz="1800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20946" y="5550024"/>
            <a:ext cx="2411556" cy="322263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632502" y="5550024"/>
            <a:ext cx="4896544" cy="322263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Kick-off meeting GDR SCIPAC, IJCLab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203" y="4325888"/>
            <a:ext cx="3312368" cy="738046"/>
          </a:xfrm>
          <a:prstGeom prst="rect">
            <a:avLst/>
          </a:prstGeom>
        </p:spPr>
      </p:pic>
      <p:sp>
        <p:nvSpPr>
          <p:cNvPr id="13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955" y="1775870"/>
            <a:ext cx="7885384" cy="102125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14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2100" y="3159742"/>
            <a:ext cx="4317095" cy="5765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777" y="56208"/>
            <a:ext cx="2945222" cy="785188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 flipV="1">
            <a:off x="0" y="428316"/>
            <a:ext cx="10772775" cy="19300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8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D0661C"/>
                </a:solidFill>
              </a:defRPr>
            </a:lvl1pPr>
            <a:lvl2pPr>
              <a:defRPr>
                <a:solidFill>
                  <a:srgbClr val="252E4A"/>
                </a:solidFill>
              </a:defRPr>
            </a:lvl2pPr>
            <a:lvl3pPr>
              <a:defRPr>
                <a:solidFill>
                  <a:srgbClr val="D0661C"/>
                </a:solidFill>
              </a:defRPr>
            </a:lvl3pPr>
            <a:lvl4pPr>
              <a:defRPr>
                <a:solidFill>
                  <a:srgbClr val="252E4A"/>
                </a:solidFill>
              </a:defRPr>
            </a:lvl4pPr>
            <a:lvl5pPr>
              <a:defRPr>
                <a:solidFill>
                  <a:srgbClr val="D0661C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2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 txBox="1">
            <a:spLocks/>
          </p:cNvSpPr>
          <p:nvPr userDrawn="1"/>
        </p:nvSpPr>
        <p:spPr>
          <a:xfrm>
            <a:off x="3298155" y="0"/>
            <a:ext cx="4320480" cy="653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/>
              <a:t>Voici un titre un peu trop long qui du coup tient sur 2 lignes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1363" y="1612900"/>
            <a:ext cx="4568825" cy="384492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62588" y="1612900"/>
            <a:ext cx="4568825" cy="384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332013"/>
            <a:ext cx="10772774" cy="6540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155" y="0"/>
            <a:ext cx="4320480" cy="65348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391" y="50805"/>
            <a:ext cx="1008112" cy="22462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27" y="117896"/>
            <a:ext cx="1680651" cy="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 flipH="1">
            <a:off x="1" y="5935277"/>
            <a:ext cx="10772774" cy="6540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37815" y="5792993"/>
            <a:ext cx="151216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10123" y="5798372"/>
            <a:ext cx="4896544" cy="2556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Kick-off meeting GDR SCIPAC, IJCLab</a:t>
            </a: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922891" y="5792992"/>
            <a:ext cx="731048" cy="26649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54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13 Décembre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Kick-off meeting GDR SCIPAC, IJCLab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3FDE-63B5-41CB-A2CB-AD7B917BC3E3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8C4B-9C9B-41B6-8F4A-02E940D1F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jclab.in2p3.fr/event/1150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COPIL </a:t>
            </a:r>
            <a:r>
              <a:rPr lang="en-US" dirty="0" err="1"/>
              <a:t>nov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Agenda </a:t>
            </a:r>
            <a:r>
              <a:rPr lang="fr-FR" sz="3200"/>
              <a:t>COPIL 13 </a:t>
            </a:r>
            <a:br>
              <a:rPr lang="fr-FR" sz="3200" dirty="0"/>
            </a:br>
            <a:r>
              <a:rPr lang="fr-FR" sz="2000" dirty="0"/>
              <a:t>22 janvier 2025</a:t>
            </a:r>
            <a:endParaRPr lang="fr-FR" sz="320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339" y="797496"/>
            <a:ext cx="10371532" cy="4995496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32F49"/>
                </a:solidFill>
              </a:rPr>
              <a:t>Nouveaux membres du COPIL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232F49"/>
                </a:solidFill>
              </a:rPr>
              <a:t>Retour sur </a:t>
            </a:r>
            <a:r>
              <a:rPr lang="fr-FR" sz="1800" dirty="0"/>
              <a:t>la </a:t>
            </a:r>
            <a:r>
              <a:rPr lang="fr-FR" sz="1800" dirty="0">
                <a:solidFill>
                  <a:srgbClr val="232F49"/>
                </a:solidFill>
              </a:rPr>
              <a:t>journée du GDR 2024</a:t>
            </a:r>
          </a:p>
          <a:p>
            <a:pPr marL="342900" indent="-34290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dirty="0">
                <a:solidFill>
                  <a:srgbClr val="232F49"/>
                </a:solidFill>
              </a:rPr>
              <a:t>Événements 2025 </a:t>
            </a:r>
          </a:p>
          <a:p>
            <a:pPr marL="1028700" lvl="1" indent="-342900" fontAlgn="base">
              <a:spcAft>
                <a:spcPct val="0"/>
              </a:spcAft>
              <a:defRPr/>
            </a:pPr>
            <a:r>
              <a:rPr lang="fr-FR" sz="1600" dirty="0"/>
              <a:t>Workshop ALP et accélérateurs RF   </a:t>
            </a:r>
          </a:p>
          <a:p>
            <a:pPr marL="1028700" lvl="1" indent="-342900" fontAlgn="base">
              <a:spcAft>
                <a:spcPct val="0"/>
              </a:spcAft>
              <a:defRPr/>
            </a:pPr>
            <a:r>
              <a:rPr lang="fr-FR" sz="1600" dirty="0"/>
              <a:t>Journée annuelle, décembre </a:t>
            </a: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>
                <a:solidFill>
                  <a:srgbClr val="232F49"/>
                </a:solidFill>
              </a:rPr>
              <a:t>Feuille de route ALP</a:t>
            </a:r>
            <a:endParaRPr lang="fr-FR" sz="1800">
              <a:solidFill>
                <a:srgbClr val="232F49"/>
              </a:solidFill>
            </a:endParaRP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>
                <a:solidFill>
                  <a:srgbClr val="232F49"/>
                </a:solidFill>
              </a:rPr>
              <a:t>Événement </a:t>
            </a:r>
            <a:r>
              <a:rPr lang="fr-FR" sz="1800" b="1" dirty="0">
                <a:solidFill>
                  <a:srgbClr val="232F49"/>
                </a:solidFill>
              </a:rPr>
              <a:t>2026 </a:t>
            </a:r>
          </a:p>
          <a:p>
            <a:pPr marL="1028700" lvl="1" indent="-342900" fontAlgn="base">
              <a:spcAft>
                <a:spcPct val="0"/>
              </a:spcAft>
              <a:defRPr/>
            </a:pPr>
            <a:r>
              <a:rPr lang="fr-FR" sz="1600" dirty="0"/>
              <a:t>Workshop « accélérateurs et applications » </a:t>
            </a: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32F49"/>
                </a:solidFill>
              </a:rPr>
              <a:t>Infos générales </a:t>
            </a:r>
          </a:p>
          <a:p>
            <a:pPr marL="1028700" lvl="1" indent="-342900" fontAlgn="base">
              <a:spcAft>
                <a:spcPct val="0"/>
              </a:spcAft>
              <a:defRPr/>
            </a:pPr>
            <a:endParaRPr lang="fr-FR" sz="1600" dirty="0"/>
          </a:p>
          <a:p>
            <a:pPr marL="342900" indent="-342900" fontAlgn="base">
              <a:spcAft>
                <a:spcPct val="0"/>
              </a:spcAft>
              <a:defRPr/>
            </a:pPr>
            <a:endParaRPr lang="fr-FR" sz="1200" dirty="0"/>
          </a:p>
          <a:p>
            <a:pPr marL="1028700" lvl="1" indent="-342900" algn="r" fontAlgn="base">
              <a:spcAft>
                <a:spcPct val="0"/>
              </a:spcAft>
              <a:defRPr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7605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64A89-C512-449E-B865-5367106E0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5285EC-0165-202A-73DF-328BC75E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6B4D5288-0B0A-323E-6FD0-46E56CBA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83" y="0"/>
            <a:ext cx="6912768" cy="653480"/>
          </a:xfrm>
        </p:spPr>
        <p:txBody>
          <a:bodyPr>
            <a:normAutofit/>
          </a:bodyPr>
          <a:lstStyle/>
          <a:p>
            <a:r>
              <a:rPr lang="fr-FR" sz="3200" dirty="0"/>
              <a:t>3. Les réseaux et conditions d’accès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8353C962-C4EA-7AB2-52BD-515C5825C5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1067120"/>
            <a:ext cx="10371532" cy="2970736"/>
          </a:xfrm>
        </p:spPr>
        <p:txBody>
          <a:bodyPr>
            <a:noAutofit/>
          </a:bodyPr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fr-FR" sz="1800" dirty="0">
                <a:cs typeface="Arial"/>
              </a:rPr>
              <a:t>Environ 4 </a:t>
            </a:r>
            <a:r>
              <a:rPr lang="fr-FR" sz="1800" dirty="0" err="1">
                <a:cs typeface="Arial"/>
              </a:rPr>
              <a:t>talks</a:t>
            </a:r>
            <a:r>
              <a:rPr lang="fr-FR" sz="1800" dirty="0">
                <a:cs typeface="Arial"/>
              </a:rPr>
              <a:t> sur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/>
              <a:t>EMIR&amp;A (fédération nationale d’accélérateurs)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/>
              <a:t>RESPLANDIR  (réseau de plateformes national d’irradiations)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/>
              <a:t>Conditions d’accès (coût, publications …)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/>
              <a:t>Accord avec les machines existantes (par ex accord IN2P3-CNAO)</a:t>
            </a:r>
          </a:p>
        </p:txBody>
      </p:sp>
    </p:spTree>
    <p:extLst>
      <p:ext uri="{BB962C8B-B14F-4D97-AF65-F5344CB8AC3E}">
        <p14:creationId xmlns:p14="http://schemas.microsoft.com/office/powerpoint/2010/main" val="67979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681A4-4296-6871-A977-FF4CAD964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815D5C-362E-CFBB-214D-5B8D092A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344D4D5-E3FF-39C6-9022-84B1BDA7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83" y="0"/>
            <a:ext cx="6912768" cy="653480"/>
          </a:xfrm>
        </p:spPr>
        <p:txBody>
          <a:bodyPr>
            <a:normAutofit/>
          </a:bodyPr>
          <a:lstStyle/>
          <a:p>
            <a:r>
              <a:rPr lang="fr-FR" sz="3200" dirty="0"/>
              <a:t>4. Les besoins en accélérateurs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E2E3F5F-3106-A27E-1A2C-F5BF05E5F6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941512"/>
            <a:ext cx="10371532" cy="216024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Une table ronde uniquement </a:t>
            </a:r>
          </a:p>
        </p:txBody>
      </p:sp>
    </p:spTree>
    <p:extLst>
      <p:ext uri="{BB962C8B-B14F-4D97-AF65-F5344CB8AC3E}">
        <p14:creationId xmlns:p14="http://schemas.microsoft.com/office/powerpoint/2010/main" val="425758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11ABC-0C3B-9291-E5C7-241E60925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351224-4708-5062-756D-D4C4E883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84C59FCC-9D98-D3C1-7104-AF6177EF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83" y="0"/>
            <a:ext cx="6912768" cy="653480"/>
          </a:xfrm>
        </p:spPr>
        <p:txBody>
          <a:bodyPr>
            <a:noAutofit/>
          </a:bodyPr>
          <a:lstStyle/>
          <a:p>
            <a:r>
              <a:rPr lang="fr-FR" sz="2800" dirty="0"/>
              <a:t>Workshop 2026 accélérateurs et applications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78D1DE7-83BD-2C26-F4C3-E61CAF91E5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35072"/>
            <a:ext cx="10371532" cy="5202984"/>
          </a:xfrm>
        </p:spPr>
        <p:txBody>
          <a:bodyPr>
            <a:noAutofit/>
          </a:bodyPr>
          <a:lstStyle/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</a:rPr>
              <a:t>Contenu 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Les accélérateurs par grand type de machine (session ACC)</a:t>
            </a:r>
          </a:p>
          <a:p>
            <a:pPr marL="1439863" lvl="4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Revue accélérateur et 6 </a:t>
            </a:r>
            <a:r>
              <a:rPr lang="fr-FR" sz="1600" b="1" dirty="0" err="1">
                <a:solidFill>
                  <a:srgbClr val="24314C"/>
                </a:solidFill>
                <a:cs typeface="Arial"/>
              </a:rPr>
              <a:t>talks</a:t>
            </a:r>
            <a:r>
              <a:rPr lang="fr-FR" sz="1600" b="1" dirty="0">
                <a:solidFill>
                  <a:srgbClr val="24314C"/>
                </a:solidFill>
                <a:cs typeface="Arial"/>
              </a:rPr>
              <a:t> </a:t>
            </a:r>
            <a:endParaRPr lang="fr-FR" sz="1600" b="1" dirty="0">
              <a:solidFill>
                <a:srgbClr val="D0671C"/>
              </a:solidFill>
            </a:endParaRP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Les types d’application (sessions APP1 à APP5)</a:t>
            </a:r>
          </a:p>
          <a:p>
            <a:pPr marL="1439863" lvl="4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Revues et </a:t>
            </a:r>
            <a:r>
              <a:rPr lang="fr-FR" sz="1600" b="1" dirty="0" err="1">
                <a:solidFill>
                  <a:srgbClr val="24314C"/>
                </a:solidFill>
                <a:cs typeface="Arial"/>
              </a:rPr>
              <a:t>talks</a:t>
            </a:r>
            <a:r>
              <a:rPr lang="fr-FR" sz="1600" b="1" dirty="0">
                <a:solidFill>
                  <a:srgbClr val="24314C"/>
                </a:solidFill>
                <a:cs typeface="Arial"/>
              </a:rPr>
              <a:t> 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Réseaux/conditions d’accès (session RESEAU)</a:t>
            </a:r>
          </a:p>
          <a:p>
            <a:pPr lvl="2"/>
            <a:r>
              <a:rPr lang="fr-FR" sz="1600" b="1" dirty="0">
                <a:solidFill>
                  <a:srgbClr val="24314C"/>
                </a:solidFill>
                <a:cs typeface="Arial"/>
              </a:rPr>
              <a:t>Réseaux d’accès aux machines et activités structurantes </a:t>
            </a:r>
            <a:r>
              <a:rPr lang="fr-FR" sz="1600" dirty="0">
                <a:solidFill>
                  <a:srgbClr val="24314C"/>
                </a:solidFill>
                <a:cs typeface="Arial"/>
              </a:rPr>
              <a:t>(E</a:t>
            </a:r>
            <a:r>
              <a:rPr lang="fr-FR" sz="1600" dirty="0"/>
              <a:t>MIR&amp;A, RESPLANDIR, Conditions d’accès : coût, publications, accord avec les machines existantes (par ex accord IN2P3-CNAO)</a:t>
            </a:r>
            <a:endParaRPr lang="fr-FR" sz="1600" b="1" dirty="0">
              <a:solidFill>
                <a:srgbClr val="D0671C"/>
              </a:solidFill>
            </a:endParaRP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Manques actuels et besoins pour les accélérateurs futurs (session BESOINS) </a:t>
            </a:r>
          </a:p>
          <a:p>
            <a:pPr marL="1439863" lvl="4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table ronde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endParaRPr lang="fr-FR" sz="1600" b="1" dirty="0">
              <a:solidFill>
                <a:srgbClr val="D0671C"/>
              </a:solidFill>
            </a:endParaRP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400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E00E091-B7C4-D109-40D1-D3570722D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97586"/>
              </p:ext>
            </p:extLst>
          </p:nvPr>
        </p:nvGraphicFramePr>
        <p:xfrm>
          <a:off x="401243" y="3577705"/>
          <a:ext cx="9539109" cy="2142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9703">
                  <a:extLst>
                    <a:ext uri="{9D8B030D-6E8A-4147-A177-3AD203B41FA5}">
                      <a16:colId xmlns:a16="http://schemas.microsoft.com/office/drawing/2014/main" val="1041440804"/>
                    </a:ext>
                  </a:extLst>
                </a:gridCol>
                <a:gridCol w="3179703">
                  <a:extLst>
                    <a:ext uri="{9D8B030D-6E8A-4147-A177-3AD203B41FA5}">
                      <a16:colId xmlns:a16="http://schemas.microsoft.com/office/drawing/2014/main" val="3613314748"/>
                    </a:ext>
                  </a:extLst>
                </a:gridCol>
                <a:gridCol w="3179703">
                  <a:extLst>
                    <a:ext uri="{9D8B030D-6E8A-4147-A177-3AD203B41FA5}">
                      <a16:colId xmlns:a16="http://schemas.microsoft.com/office/drawing/2014/main" val="1209796843"/>
                    </a:ext>
                  </a:extLst>
                </a:gridCol>
              </a:tblGrid>
              <a:tr h="306097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Programme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commentaires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716438"/>
                  </a:ext>
                </a:extLst>
              </a:tr>
              <a:tr h="306097">
                <a:tc>
                  <a:txBody>
                    <a:bodyPr/>
                    <a:lstStyle/>
                    <a:p>
                      <a:r>
                        <a:rPr lang="fr-FR" sz="1400" dirty="0"/>
                        <a:t>Jour 1 </a:t>
                      </a:r>
                      <a:r>
                        <a:rPr lang="fr-FR" sz="1400" dirty="0" err="1"/>
                        <a:t>am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126818"/>
                  </a:ext>
                </a:extLst>
              </a:tr>
              <a:tr h="306097">
                <a:tc>
                  <a:txBody>
                    <a:bodyPr/>
                    <a:lstStyle/>
                    <a:p>
                      <a:r>
                        <a:rPr lang="fr-FR" sz="1400" dirty="0"/>
                        <a:t>Jour 1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Chapeau + revue ACC + </a:t>
                      </a:r>
                      <a:r>
                        <a:rPr lang="fr-FR" sz="1400" dirty="0" err="1"/>
                        <a:t>talks</a:t>
                      </a:r>
                      <a:r>
                        <a:rPr lang="fr-FR" sz="1400" dirty="0"/>
                        <a:t> ACC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Cocktail posters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228007"/>
                  </a:ext>
                </a:extLst>
              </a:tr>
              <a:tr h="306097">
                <a:tc>
                  <a:txBody>
                    <a:bodyPr/>
                    <a:lstStyle/>
                    <a:p>
                      <a:r>
                        <a:rPr lang="fr-FR" sz="1400" dirty="0"/>
                        <a:t>Jour 2 </a:t>
                      </a:r>
                      <a:r>
                        <a:rPr lang="fr-FR" sz="1400" dirty="0" err="1"/>
                        <a:t>am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APP1 + </a:t>
                      </a:r>
                      <a:r>
                        <a:rPr lang="fr-FR" sz="1400" dirty="0" err="1"/>
                        <a:t>discu</a:t>
                      </a:r>
                      <a:r>
                        <a:rPr lang="fr-FR" sz="1400" dirty="0"/>
                        <a:t> + APP2 + </a:t>
                      </a:r>
                      <a:r>
                        <a:rPr lang="fr-FR" sz="1400" dirty="0" err="1"/>
                        <a:t>discu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938592"/>
                  </a:ext>
                </a:extLst>
              </a:tr>
              <a:tr h="306097">
                <a:tc>
                  <a:txBody>
                    <a:bodyPr/>
                    <a:lstStyle/>
                    <a:p>
                      <a:r>
                        <a:rPr lang="fr-FR" sz="1400" dirty="0"/>
                        <a:t>Jour 2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APP3 + APP4 + APP5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Cocktail posters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862939"/>
                  </a:ext>
                </a:extLst>
              </a:tr>
              <a:tr h="306097">
                <a:tc>
                  <a:txBody>
                    <a:bodyPr/>
                    <a:lstStyle/>
                    <a:p>
                      <a:r>
                        <a:rPr lang="fr-FR" sz="1400" dirty="0"/>
                        <a:t>Jour 3 </a:t>
                      </a:r>
                      <a:r>
                        <a:rPr lang="fr-FR" sz="1400" dirty="0" err="1"/>
                        <a:t>am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RESEAU + BESOINS + conclusions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722428"/>
                  </a:ext>
                </a:extLst>
              </a:tr>
              <a:tr h="306097">
                <a:tc>
                  <a:txBody>
                    <a:bodyPr/>
                    <a:lstStyle/>
                    <a:p>
                      <a:r>
                        <a:rPr lang="fr-FR" sz="1400" dirty="0"/>
                        <a:t>Jour 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Visites 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855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008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B348E-F477-B73C-F213-90174F8EB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7A6FA4-C10F-C83A-09E3-62FFC84A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8AAA32F-E0CB-F5E1-8762-A6195CAD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83" y="0"/>
            <a:ext cx="6912768" cy="653480"/>
          </a:xfrm>
        </p:spPr>
        <p:txBody>
          <a:bodyPr>
            <a:noAutofit/>
          </a:bodyPr>
          <a:lstStyle/>
          <a:p>
            <a:r>
              <a:rPr lang="fr-FR" sz="2800" dirty="0"/>
              <a:t>Workshop 2026 accélérateurs et applications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6FA8890F-829B-4E3D-839A-A88F8FE609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851096"/>
            <a:ext cx="10371532" cy="282672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ACTIONS pour la prochaine réunion du 18 février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24314C"/>
                </a:solidFill>
              </a:rPr>
              <a:t>Définir les dates parmi les propositions</a:t>
            </a:r>
          </a:p>
          <a:p>
            <a:pPr marL="1714500" lvl="3" indent="-342900"/>
            <a:r>
              <a:rPr lang="fr-FR" b="1" dirty="0">
                <a:solidFill>
                  <a:srgbClr val="FF0000"/>
                </a:solidFill>
              </a:rPr>
              <a:t>Fin janvier, 23-27 mars ou 18-22 mai 2026</a:t>
            </a:r>
            <a:endParaRPr lang="fr-FR" b="1" dirty="0">
              <a:solidFill>
                <a:srgbClr val="24314C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24314C"/>
                </a:solidFill>
              </a:rPr>
              <a:t>Proposer un titre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24314C"/>
                </a:solidFill>
              </a:rPr>
              <a:t>Proposer des noms de </a:t>
            </a:r>
            <a:r>
              <a:rPr lang="fr-FR" sz="1800" b="1" dirty="0" err="1">
                <a:solidFill>
                  <a:srgbClr val="24314C"/>
                </a:solidFill>
              </a:rPr>
              <a:t>conveners</a:t>
            </a:r>
            <a:r>
              <a:rPr lang="fr-FR" sz="1800" b="1" dirty="0">
                <a:solidFill>
                  <a:srgbClr val="24314C"/>
                </a:solidFill>
              </a:rPr>
              <a:t> en lien avec les GDR/thématiques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24314C"/>
                </a:solidFill>
              </a:rPr>
              <a:t>Proposer des noms d’orateurs en lien avec les GDR/thématiques </a:t>
            </a:r>
          </a:p>
        </p:txBody>
      </p:sp>
    </p:spTree>
    <p:extLst>
      <p:ext uri="{BB962C8B-B14F-4D97-AF65-F5344CB8AC3E}">
        <p14:creationId xmlns:p14="http://schemas.microsoft.com/office/powerpoint/2010/main" val="1592628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D0221-020B-506F-5174-1C89EC1CF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60ADBB-5969-60C1-7E3F-9C1D0C52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7D5D681-90D4-5857-1F5B-7A4FD782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123" y="72008"/>
            <a:ext cx="5688632" cy="653480"/>
          </a:xfrm>
        </p:spPr>
        <p:txBody>
          <a:bodyPr>
            <a:normAutofit/>
          </a:bodyPr>
          <a:lstStyle/>
          <a:p>
            <a:r>
              <a:rPr lang="fr-FR" sz="3200" dirty="0"/>
              <a:t>AOB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35A8A86-0586-A6C9-D317-E2C67173AC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1078" y="860554"/>
            <a:ext cx="10741697" cy="4041398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D0387B-4219-9CC2-7B36-3F8F2702AAC0}"/>
              </a:ext>
            </a:extLst>
          </p:cNvPr>
          <p:cNvSpPr txBox="1"/>
          <p:nvPr/>
        </p:nvSpPr>
        <p:spPr>
          <a:xfrm>
            <a:off x="28534" y="591131"/>
            <a:ext cx="10625339" cy="509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D0671C"/>
                </a:solidFill>
                <a:latin typeface="+mn-lt"/>
              </a:rPr>
              <a:t>Budget</a:t>
            </a:r>
            <a:r>
              <a:rPr lang="fr-FR" sz="1600" dirty="0">
                <a:solidFill>
                  <a:srgbClr val="D0671C"/>
                </a:solidFill>
                <a:latin typeface="+mn-lt"/>
              </a:rPr>
              <a:t> </a:t>
            </a:r>
          </a:p>
          <a:p>
            <a:pPr marL="1006475" lvl="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32F49"/>
                </a:solidFill>
                <a:latin typeface="+mn-lt"/>
              </a:rPr>
              <a:t>Pas d’infos à ce stade</a:t>
            </a:r>
          </a:p>
          <a:p>
            <a:pPr marL="0" lvl="1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D0671C"/>
                </a:solidFill>
                <a:latin typeface="+mn-lt"/>
              </a:rPr>
              <a:t>Actions ouvertes (entretien annuel IN2P3) </a:t>
            </a:r>
          </a:p>
          <a:p>
            <a:pPr marL="1006475" lvl="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32F49"/>
                </a:solidFill>
                <a:latin typeface="+mn-lt"/>
              </a:rPr>
              <a:t>prévoir une réunion d’information sur les calls des projets européens avec AL </a:t>
            </a:r>
            <a:r>
              <a:rPr lang="fr-FR" sz="16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 MB</a:t>
            </a:r>
            <a:endParaRPr lang="fr-FR" sz="1600" dirty="0">
              <a:solidFill>
                <a:srgbClr val="232F49"/>
              </a:solidFill>
              <a:latin typeface="+mn-lt"/>
            </a:endParaRPr>
          </a:p>
          <a:p>
            <a:pPr marL="1006475" lvl="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32F49"/>
                </a:solidFill>
                <a:latin typeface="+mn-lt"/>
              </a:rPr>
              <a:t>être représenté dans le comité d’organisation des JJC/JRJC </a:t>
            </a:r>
          </a:p>
          <a:p>
            <a:pPr marL="1006475" lvl="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32F49"/>
                </a:solidFill>
                <a:latin typeface="+mn-lt"/>
              </a:rPr>
              <a:t>Étendre le COPIL (Thème environnement, Axe 2) </a:t>
            </a:r>
            <a:r>
              <a:rPr lang="fr-FR" sz="16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 fait</a:t>
            </a:r>
            <a:endParaRPr lang="fr-FR" sz="1600" dirty="0">
              <a:solidFill>
                <a:srgbClr val="232F49"/>
              </a:solidFill>
              <a:latin typeface="+mn-lt"/>
            </a:endParaRPr>
          </a:p>
          <a:p>
            <a:pPr marL="1006475" lvl="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32F49"/>
                </a:solidFill>
                <a:latin typeface="+mn-lt"/>
              </a:rPr>
              <a:t>Contact avec youtubeur pour action de communication </a:t>
            </a:r>
            <a:r>
              <a:rPr lang="fr-FR" sz="16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</a:t>
            </a:r>
            <a:r>
              <a:rPr lang="fr-FR" sz="1600" dirty="0">
                <a:solidFill>
                  <a:srgbClr val="232F49"/>
                </a:solidFill>
                <a:latin typeface="+mn-lt"/>
              </a:rPr>
              <a:t> JM </a:t>
            </a:r>
          </a:p>
          <a:p>
            <a:pPr marL="1006475" lvl="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232F49"/>
                </a:solidFill>
                <a:latin typeface="+mn-lt"/>
              </a:rPr>
              <a:t>MaJ</a:t>
            </a:r>
            <a:r>
              <a:rPr lang="fr-FR" sz="1600" dirty="0">
                <a:solidFill>
                  <a:srgbClr val="232F49"/>
                </a:solidFill>
                <a:latin typeface="+mn-lt"/>
              </a:rPr>
              <a:t> page </a:t>
            </a:r>
            <a:r>
              <a:rPr lang="fr-FR" sz="1600" dirty="0" err="1">
                <a:solidFill>
                  <a:srgbClr val="232F49"/>
                </a:solidFill>
                <a:latin typeface="+mn-lt"/>
              </a:rPr>
              <a:t>Wikipedia</a:t>
            </a:r>
            <a:r>
              <a:rPr lang="fr-FR" sz="1600" dirty="0">
                <a:solidFill>
                  <a:srgbClr val="232F49"/>
                </a:solidFill>
                <a:latin typeface="+mn-lt"/>
              </a:rPr>
              <a:t> </a:t>
            </a:r>
            <a:endParaRPr lang="fr-FR" sz="1600" dirty="0">
              <a:solidFill>
                <a:srgbClr val="D0671C"/>
              </a:solidFill>
              <a:latin typeface="+mn-lt"/>
            </a:endParaRPr>
          </a:p>
          <a:p>
            <a:pPr marL="0" lvl="1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D0671C"/>
                </a:solidFill>
                <a:latin typeface="+mn-lt"/>
              </a:rPr>
              <a:t>Environnement </a:t>
            </a:r>
          </a:p>
          <a:p>
            <a:pPr marL="1006475" lvl="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32F49"/>
                </a:solidFill>
                <a:latin typeface="+mn-lt"/>
              </a:rPr>
              <a:t>Tout reste à faire </a:t>
            </a:r>
            <a:r>
              <a:rPr lang="fr-FR" sz="16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 travail à lancer au printemps 2025</a:t>
            </a:r>
            <a:endParaRPr lang="fr-FR" sz="1600" b="1" dirty="0">
              <a:solidFill>
                <a:srgbClr val="D0671C"/>
              </a:solidFill>
              <a:latin typeface="+mn-lt"/>
            </a:endParaRPr>
          </a:p>
          <a:p>
            <a:pPr marL="0" lvl="1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D0671C"/>
                </a:solidFill>
                <a:latin typeface="+mn-lt"/>
              </a:rPr>
              <a:t>Newsletter</a:t>
            </a:r>
          </a:p>
          <a:p>
            <a:pPr marL="1006475" lvl="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32F49"/>
                </a:solidFill>
                <a:latin typeface="+mn-lt"/>
              </a:rPr>
              <a:t>Soutenance de thèse 7 février </a:t>
            </a:r>
          </a:p>
          <a:p>
            <a:pPr marL="1006475" lvl="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32F49"/>
                </a:solidFill>
                <a:latin typeface="+mn-lt"/>
              </a:rPr>
              <a:t>Offre postdoc SOLEIL ? </a:t>
            </a:r>
          </a:p>
          <a:p>
            <a:pPr marL="1006475" lvl="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32F49"/>
                </a:solidFill>
                <a:latin typeface="+mn-lt"/>
              </a:rPr>
              <a:t>Workshop Delahaye</a:t>
            </a:r>
          </a:p>
          <a:p>
            <a:pPr marL="1006475" lvl="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32F49"/>
                </a:solidFill>
                <a:latin typeface="+mn-lt"/>
              </a:rPr>
              <a:t>Save the date pour workshop ALP et RF</a:t>
            </a:r>
          </a:p>
          <a:p>
            <a:pPr marL="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D0671C"/>
                </a:solidFill>
                <a:latin typeface="+mn-lt"/>
              </a:rPr>
              <a:t>SFP Roscoff </a:t>
            </a:r>
            <a:r>
              <a:rPr lang="fr-FR" sz="1600" b="1" dirty="0" err="1">
                <a:solidFill>
                  <a:srgbClr val="D0671C"/>
                </a:solidFill>
                <a:latin typeface="+mn-lt"/>
              </a:rPr>
              <a:t>oct</a:t>
            </a:r>
            <a:r>
              <a:rPr lang="fr-FR" sz="1600" b="1" dirty="0">
                <a:solidFill>
                  <a:srgbClr val="D0671C"/>
                </a:solidFill>
                <a:latin typeface="+mn-lt"/>
              </a:rPr>
              <a:t> 2025</a:t>
            </a:r>
          </a:p>
          <a:p>
            <a:pPr marL="1006475" lvl="3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232F49"/>
                </a:solidFill>
                <a:latin typeface="+mn-lt"/>
              </a:rPr>
              <a:t>Prix JL </a:t>
            </a:r>
            <a:r>
              <a:rPr lang="fr-FR" sz="1600" dirty="0" err="1">
                <a:solidFill>
                  <a:srgbClr val="232F49"/>
                </a:solidFill>
                <a:latin typeface="+mn-lt"/>
              </a:rPr>
              <a:t>Laclare</a:t>
            </a:r>
            <a:r>
              <a:rPr lang="fr-FR" sz="1600" dirty="0">
                <a:solidFill>
                  <a:srgbClr val="232F49"/>
                </a:solidFill>
                <a:latin typeface="+mn-lt"/>
              </a:rPr>
              <a:t>  + prix de thèse</a:t>
            </a:r>
          </a:p>
        </p:txBody>
      </p:sp>
    </p:spTree>
    <p:extLst>
      <p:ext uri="{BB962C8B-B14F-4D97-AF65-F5344CB8AC3E}">
        <p14:creationId xmlns:p14="http://schemas.microsoft.com/office/powerpoint/2010/main" val="195245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EE85FB-6764-0F4B-4D19-537B5DE0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417212"/>
            <a:ext cx="10772775" cy="612532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BACK UP </a:t>
            </a:r>
          </a:p>
        </p:txBody>
      </p:sp>
    </p:spTree>
    <p:extLst>
      <p:ext uri="{BB962C8B-B14F-4D97-AF65-F5344CB8AC3E}">
        <p14:creationId xmlns:p14="http://schemas.microsoft.com/office/powerpoint/2010/main" val="265835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9ACE8-8A3D-0037-3AF8-38A25E0C3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63163E-0F2B-21EC-E105-3B763481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82FE6EAD-F4B9-A663-9249-8B7F100B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72008"/>
            <a:ext cx="4680520" cy="653480"/>
          </a:xfrm>
        </p:spPr>
        <p:txBody>
          <a:bodyPr>
            <a:normAutofit/>
          </a:bodyPr>
          <a:lstStyle/>
          <a:p>
            <a:r>
              <a:rPr lang="fr-FR" sz="3200" dirty="0"/>
              <a:t>Événements 2025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F154E39-172C-D718-EA45-91405B4E4C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912" y="532992"/>
            <a:ext cx="10977099" cy="5526496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400" b="1" dirty="0">
                <a:solidFill>
                  <a:srgbClr val="D0661C"/>
                </a:solidFill>
              </a:rPr>
              <a:t>1. </a:t>
            </a:r>
            <a:r>
              <a:rPr lang="fr-FR" sz="1400" b="1" i="1" dirty="0">
                <a:solidFill>
                  <a:srgbClr val="D0661C"/>
                </a:solidFill>
              </a:rPr>
              <a:t>Introduction au faisceau pour les besoins d’un utilisateur : </a:t>
            </a:r>
            <a:r>
              <a:rPr lang="fr-FR" sz="1400" b="1" i="1" kern="1200" dirty="0">
                <a:solidFill>
                  <a:srgbClr val="0096FF"/>
                </a:solidFill>
                <a:latin typeface="+mn-lt"/>
                <a:ea typeface="+mn-ea"/>
                <a:cs typeface="+mn-cs"/>
              </a:rPr>
              <a:t>1 talk intro chapeau (N. </a:t>
            </a:r>
            <a:r>
              <a:rPr lang="fr-FR" sz="1400" b="1" i="1" kern="1200" dirty="0" err="1">
                <a:solidFill>
                  <a:srgbClr val="0096FF"/>
                </a:solidFill>
                <a:latin typeface="+mn-lt"/>
                <a:ea typeface="+mn-ea"/>
                <a:cs typeface="+mn-cs"/>
              </a:rPr>
              <a:t>Pichoff</a:t>
            </a:r>
            <a:r>
              <a:rPr lang="fr-FR" sz="1400" b="1" i="1" kern="1200" dirty="0">
                <a:solidFill>
                  <a:srgbClr val="0096FF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982663" lvl="3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232F49"/>
                </a:solidFill>
              </a:rPr>
              <a:t>Caractéristiques dans l’espace de phase 6D, dimension/gradient, fiabilité</a:t>
            </a:r>
          </a:p>
          <a:p>
            <a:pPr marL="982663" lvl="3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232F49"/>
                </a:solidFill>
              </a:rPr>
              <a:t>Domaines d’applicabilité différents selon les techniques, plot</a:t>
            </a:r>
            <a:endParaRPr lang="fr-FR" sz="1400" b="1" i="1" dirty="0">
              <a:solidFill>
                <a:srgbClr val="D0661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400" b="1" i="1" dirty="0">
                <a:solidFill>
                  <a:srgbClr val="D0661C"/>
                </a:solidFill>
              </a:rPr>
              <a:t>2.  Présentations générales </a:t>
            </a:r>
          </a:p>
          <a:p>
            <a:pPr marL="982663" lvl="3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232F49"/>
                </a:solidFill>
              </a:rPr>
              <a:t>accélérateurs RF : Principe, performances, efficacité et limites : </a:t>
            </a:r>
            <a:r>
              <a:rPr lang="fr-FR" sz="1400" b="1" i="1" dirty="0">
                <a:solidFill>
                  <a:srgbClr val="0096FF"/>
                </a:solidFill>
              </a:rPr>
              <a:t>1 talk </a:t>
            </a:r>
            <a:r>
              <a:rPr lang="fr-FR" sz="1400" i="1" dirty="0">
                <a:solidFill>
                  <a:srgbClr val="232F49"/>
                </a:solidFill>
              </a:rPr>
              <a:t>(</a:t>
            </a:r>
            <a:r>
              <a:rPr lang="fr-FR" sz="1400" i="1" dirty="0" err="1">
                <a:solidFill>
                  <a:srgbClr val="232F49"/>
                </a:solidFill>
              </a:rPr>
              <a:t>Lagniel</a:t>
            </a:r>
            <a:r>
              <a:rPr lang="fr-FR" sz="1400" i="1" dirty="0">
                <a:solidFill>
                  <a:srgbClr val="232F49"/>
                </a:solidFill>
              </a:rPr>
              <a:t>??</a:t>
            </a:r>
            <a:r>
              <a:rPr lang="fr-FR" sz="1400" i="1" dirty="0" err="1">
                <a:solidFill>
                  <a:srgbClr val="232F49"/>
                </a:solidFill>
              </a:rPr>
              <a:t>Phi?Lebrun?Lombardi?Lallemand</a:t>
            </a:r>
            <a:r>
              <a:rPr lang="fr-FR" sz="1400" i="1" dirty="0">
                <a:solidFill>
                  <a:srgbClr val="232F49"/>
                </a:solidFill>
              </a:rPr>
              <a:t>?) </a:t>
            </a:r>
          </a:p>
          <a:p>
            <a:pPr marL="982663" lvl="3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232F49"/>
                </a:solidFill>
              </a:rPr>
              <a:t>ALP : Principe de fonctionnement (LWFA, PWFA, TNSA, RPA …) et technos avec pondération vs techniques: </a:t>
            </a:r>
            <a:r>
              <a:rPr lang="fr-FR" sz="1400" b="1" i="1" dirty="0">
                <a:solidFill>
                  <a:srgbClr val="FF40FF"/>
                </a:solidFill>
              </a:rPr>
              <a:t>1 talk 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400" b="1" i="1" dirty="0">
                <a:solidFill>
                  <a:srgbClr val="D0661C"/>
                </a:solidFill>
              </a:rPr>
              <a:t>3.  Hybridation</a:t>
            </a:r>
          </a:p>
          <a:p>
            <a:pPr marL="982663" lvl="3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232F49"/>
                </a:solidFill>
              </a:rPr>
              <a:t>PETRA / DESY </a:t>
            </a:r>
          </a:p>
          <a:p>
            <a:pPr marL="982663" lvl="3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400" i="1" dirty="0">
                <a:solidFill>
                  <a:srgbClr val="232F49"/>
                </a:solidFill>
              </a:rPr>
              <a:t>GSI / light</a:t>
            </a:r>
            <a:endParaRPr lang="fr-FR" sz="1400" b="1" dirty="0">
              <a:solidFill>
                <a:srgbClr val="D0661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400" b="1" dirty="0">
                <a:solidFill>
                  <a:srgbClr val="D0661C"/>
                </a:solidFill>
              </a:rPr>
              <a:t>4. Applications pour RF et ALP</a:t>
            </a:r>
          </a:p>
          <a:p>
            <a:pPr marL="982663" lvl="3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Sources de lumière :</a:t>
            </a:r>
          </a:p>
          <a:p>
            <a:pPr marL="982663" lvl="3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Médical</a:t>
            </a:r>
          </a:p>
          <a:p>
            <a:pPr marL="982663" lvl="3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Industriel: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400" b="1" dirty="0">
                <a:solidFill>
                  <a:srgbClr val="D0661C"/>
                </a:solidFill>
              </a:rPr>
              <a:t>5. Interface, dont simulations</a:t>
            </a:r>
          </a:p>
          <a:p>
            <a:pPr marL="982663" lvl="3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Simulations plasmas, IA</a:t>
            </a:r>
          </a:p>
          <a:p>
            <a:pPr marL="982663" lvl="3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Transport de faisceaux</a:t>
            </a:r>
          </a:p>
          <a:p>
            <a:pPr marL="982663" lvl="3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232F49"/>
                </a:solidFill>
              </a:rPr>
              <a:t>…..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400" b="1" dirty="0">
                <a:solidFill>
                  <a:srgbClr val="D0661C"/>
                </a:solidFill>
              </a:rPr>
              <a:t>6. Challenges vers l’avenir  </a:t>
            </a:r>
          </a:p>
          <a:p>
            <a:pPr marL="982663" lvl="3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232F49"/>
                </a:solidFill>
              </a:rPr>
              <a:t>vers les collisionneurs </a:t>
            </a:r>
          </a:p>
          <a:p>
            <a:pPr marL="982663" lvl="3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232F49"/>
                </a:solidFill>
              </a:rPr>
              <a:t>challenges  ALP</a:t>
            </a:r>
            <a:r>
              <a:rPr lang="fr-FR" sz="1400" dirty="0">
                <a:solidFill>
                  <a:srgbClr val="232F49"/>
                </a:solidFill>
              </a:rPr>
              <a:t> </a:t>
            </a:r>
          </a:p>
          <a:p>
            <a:pPr marL="1439863" lvl="4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Haut gradient 1 étage</a:t>
            </a:r>
          </a:p>
          <a:p>
            <a:pPr marL="1439863" lvl="4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Multi-étage </a:t>
            </a:r>
          </a:p>
          <a:p>
            <a:pPr marL="1439863" lvl="4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Stabilisation : </a:t>
            </a:r>
            <a:r>
              <a:rPr lang="fr-FR" sz="1200" b="1" kern="1200" dirty="0">
                <a:solidFill>
                  <a:srgbClr val="FF40FF"/>
                </a:solidFill>
                <a:latin typeface="+mn-lt"/>
                <a:ea typeface="+mn-ea"/>
                <a:cs typeface="+mn-cs"/>
              </a:rPr>
              <a:t>1 talk PALLAS</a:t>
            </a:r>
            <a:endParaRPr lang="fr-FR" sz="1200" dirty="0">
              <a:solidFill>
                <a:srgbClr val="232F49"/>
              </a:solidFill>
            </a:endParaRPr>
          </a:p>
          <a:p>
            <a:pPr marL="1439863" lvl="4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Haute cadence  : </a:t>
            </a:r>
            <a:r>
              <a:rPr lang="fr-FR" sz="1200" b="1" kern="1200" dirty="0">
                <a:solidFill>
                  <a:srgbClr val="FF40FF"/>
                </a:solidFill>
                <a:latin typeface="+mn-lt"/>
                <a:ea typeface="+mn-ea"/>
                <a:cs typeface="+mn-cs"/>
              </a:rPr>
              <a:t>1 talk LPA au KHz (LOA)</a:t>
            </a:r>
          </a:p>
          <a:p>
            <a:pPr marL="1439863" lvl="4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200" dirty="0">
                <a:solidFill>
                  <a:srgbClr val="232F49"/>
                </a:solidFill>
              </a:rPr>
              <a:t>Fiabilisation :</a:t>
            </a:r>
            <a:r>
              <a:rPr lang="fr-FR" sz="1200" b="1" dirty="0">
                <a:solidFill>
                  <a:srgbClr val="FF40FF"/>
                </a:solidFill>
              </a:rPr>
              <a:t> 1 talk IA pour fiabilisation (</a:t>
            </a:r>
            <a:r>
              <a:rPr lang="fr-FR" sz="1200" b="1" dirty="0" err="1">
                <a:solidFill>
                  <a:srgbClr val="FF40FF"/>
                </a:solidFill>
              </a:rPr>
              <a:t>IJCLab</a:t>
            </a:r>
            <a:r>
              <a:rPr lang="fr-FR" sz="1200" b="1" dirty="0">
                <a:solidFill>
                  <a:srgbClr val="FF40FF"/>
                </a:solidFill>
              </a:rPr>
              <a:t>) </a:t>
            </a:r>
            <a:endParaRPr lang="fr-FR" sz="1400" b="1" dirty="0">
              <a:solidFill>
                <a:srgbClr val="232F49"/>
              </a:solidFill>
            </a:endParaRPr>
          </a:p>
          <a:p>
            <a:pPr marL="982663" lvl="3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232F49"/>
                </a:solidFill>
              </a:rPr>
              <a:t>autres concepts : </a:t>
            </a:r>
            <a:r>
              <a:rPr lang="fr-FR" sz="1200" dirty="0">
                <a:solidFill>
                  <a:srgbClr val="232F49"/>
                </a:solidFill>
              </a:rPr>
              <a:t>diélectrique :  Projet TWAC (accélération d’e- par onde </a:t>
            </a:r>
            <a:r>
              <a:rPr lang="fr-FR" sz="1200" dirty="0" err="1">
                <a:solidFill>
                  <a:srgbClr val="232F49"/>
                </a:solidFill>
              </a:rPr>
              <a:t>THz</a:t>
            </a:r>
            <a:r>
              <a:rPr lang="fr-FR" sz="1200" dirty="0">
                <a:solidFill>
                  <a:srgbClr val="232F49"/>
                </a:solidFill>
              </a:rPr>
              <a:t> générée par laser)  </a:t>
            </a:r>
          </a:p>
        </p:txBody>
      </p:sp>
      <p:sp>
        <p:nvSpPr>
          <p:cNvPr id="2" name="Titre 8">
            <a:extLst>
              <a:ext uri="{FF2B5EF4-FFF2-40B4-BE49-F238E27FC236}">
                <a16:creationId xmlns:a16="http://schemas.microsoft.com/office/drawing/2014/main" id="{ACB8CB03-C8D1-9BCB-29A0-838422D4EBE0}"/>
              </a:ext>
            </a:extLst>
          </p:cNvPr>
          <p:cNvSpPr txBox="1">
            <a:spLocks/>
          </p:cNvSpPr>
          <p:nvPr/>
        </p:nvSpPr>
        <p:spPr>
          <a:xfrm>
            <a:off x="2835029" y="5156"/>
            <a:ext cx="4680520" cy="5278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1" indent="0" algn="ctr" defTabSz="9144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2900" b="1" dirty="0">
                <a:solidFill>
                  <a:srgbClr val="D0671C"/>
                </a:solidFill>
                <a:latin typeface="+mn-lt"/>
                <a:cs typeface="+mn-cs"/>
              </a:rPr>
              <a:t>Contenu workshop ALP RF</a:t>
            </a:r>
            <a:endParaRPr lang="fr-FR" sz="2900" b="1" kern="1200" dirty="0">
              <a:solidFill>
                <a:srgbClr val="D0671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EF8F028-E327-A692-B0D6-3F556940C162}"/>
              </a:ext>
            </a:extLst>
          </p:cNvPr>
          <p:cNvSpPr txBox="1"/>
          <p:nvPr/>
        </p:nvSpPr>
        <p:spPr>
          <a:xfrm>
            <a:off x="6466507" y="4613920"/>
            <a:ext cx="3528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263" lvl="1" indent="-28575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rgbClr val="FF0000"/>
                </a:solidFill>
              </a:rPr>
              <a:t>+ plusieurs discussions</a:t>
            </a:r>
          </a:p>
        </p:txBody>
      </p:sp>
    </p:spTree>
    <p:extLst>
      <p:ext uri="{BB962C8B-B14F-4D97-AF65-F5344CB8AC3E}">
        <p14:creationId xmlns:p14="http://schemas.microsoft.com/office/powerpoint/2010/main" val="393884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355BD-9F1D-FAB9-A54D-12B67A295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A90697-0126-A579-27FE-EC8BE14A1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38D2A23-E5A9-45B3-C52D-19B74604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123" y="72008"/>
            <a:ext cx="5688632" cy="653480"/>
          </a:xfrm>
        </p:spPr>
        <p:txBody>
          <a:bodyPr>
            <a:normAutofit/>
          </a:bodyPr>
          <a:lstStyle/>
          <a:p>
            <a:r>
              <a:rPr lang="fr-FR" sz="3200" dirty="0"/>
              <a:t>Membres du COPIL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E06E746A-F5CA-02E1-79A7-4CD4FAEAE0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1078" y="860554"/>
            <a:ext cx="10741697" cy="4041398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DC1F21E-5423-A68A-32E6-A8CEE1340D66}"/>
              </a:ext>
            </a:extLst>
          </p:cNvPr>
          <p:cNvSpPr txBox="1"/>
          <p:nvPr/>
        </p:nvSpPr>
        <p:spPr>
          <a:xfrm>
            <a:off x="28599" y="843677"/>
            <a:ext cx="10625339" cy="439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D0671C"/>
                </a:solidFill>
                <a:latin typeface="+mn-lt"/>
              </a:rPr>
              <a:t>Directrice et directeurs adjoints : M. Baylac (LPSC), G. </a:t>
            </a:r>
            <a:r>
              <a:rPr lang="fr-FR" sz="1800" dirty="0" err="1">
                <a:solidFill>
                  <a:srgbClr val="D0671C"/>
                </a:solidFill>
                <a:latin typeface="+mn-lt"/>
              </a:rPr>
              <a:t>Olry</a:t>
            </a:r>
            <a:r>
              <a:rPr lang="fr-FR" sz="1800" dirty="0">
                <a:solidFill>
                  <a:srgbClr val="D0671C"/>
                </a:solidFill>
                <a:latin typeface="+mn-lt"/>
              </a:rPr>
              <a:t> (</a:t>
            </a:r>
            <a:r>
              <a:rPr lang="fr-FR" sz="1800" dirty="0" err="1">
                <a:solidFill>
                  <a:srgbClr val="D0671C"/>
                </a:solidFill>
                <a:latin typeface="+mn-lt"/>
              </a:rPr>
              <a:t>IJCLab</a:t>
            </a:r>
            <a:r>
              <a:rPr lang="fr-FR" sz="1800" dirty="0">
                <a:solidFill>
                  <a:srgbClr val="D0671C"/>
                </a:solidFill>
                <a:latin typeface="+mn-lt"/>
              </a:rPr>
              <a:t>) et N. </a:t>
            </a:r>
            <a:r>
              <a:rPr lang="fr-FR" sz="1800" dirty="0" err="1">
                <a:solidFill>
                  <a:srgbClr val="D0671C"/>
                </a:solidFill>
                <a:latin typeface="+mn-lt"/>
              </a:rPr>
              <a:t>Pichoff</a:t>
            </a:r>
            <a:r>
              <a:rPr lang="fr-FR" sz="1800" dirty="0">
                <a:solidFill>
                  <a:srgbClr val="D0671C"/>
                </a:solidFill>
                <a:latin typeface="+mn-lt"/>
              </a:rPr>
              <a:t> (IRFU/DACM, IRAMIS)</a:t>
            </a:r>
          </a:p>
          <a:p>
            <a:pPr marL="0" lvl="1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D0671C"/>
              </a:solidFill>
              <a:latin typeface="+mn-lt"/>
            </a:endParaRPr>
          </a:p>
          <a:p>
            <a:pPr marL="0" lvl="1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D0671C"/>
                </a:solidFill>
                <a:latin typeface="+mn-lt"/>
              </a:rPr>
              <a:t>Axes thématiques :</a:t>
            </a:r>
          </a:p>
          <a:p>
            <a:pPr lvl="1">
              <a:lnSpc>
                <a:spcPct val="110000"/>
              </a:lnSpc>
            </a:pPr>
            <a:r>
              <a:rPr lang="fr-FR" sz="1800" dirty="0">
                <a:solidFill>
                  <a:srgbClr val="232F49"/>
                </a:solidFill>
                <a:latin typeface="+mn-lt"/>
              </a:rPr>
              <a:t>Axe 1 : Ions lourds – E. </a:t>
            </a:r>
            <a:r>
              <a:rPr lang="fr-FR" sz="1800" dirty="0" err="1">
                <a:solidFill>
                  <a:srgbClr val="232F49"/>
                </a:solidFill>
                <a:latin typeface="+mn-lt"/>
              </a:rPr>
              <a:t>Minaya</a:t>
            </a:r>
            <a:r>
              <a:rPr lang="fr-FR" sz="1800" dirty="0">
                <a:solidFill>
                  <a:srgbClr val="232F49"/>
                </a:solidFill>
                <a:latin typeface="+mn-lt"/>
              </a:rPr>
              <a:t> (</a:t>
            </a:r>
            <a:r>
              <a:rPr lang="fr-FR" sz="1800" dirty="0" err="1">
                <a:solidFill>
                  <a:srgbClr val="232F49"/>
                </a:solidFill>
                <a:latin typeface="+mn-lt"/>
              </a:rPr>
              <a:t>IJCLab</a:t>
            </a:r>
            <a:r>
              <a:rPr lang="fr-FR" sz="1800" dirty="0">
                <a:solidFill>
                  <a:srgbClr val="232F49"/>
                </a:solidFill>
                <a:latin typeface="+mn-lt"/>
              </a:rPr>
              <a:t>) et M. Dubois (GANIL)</a:t>
            </a:r>
          </a:p>
          <a:p>
            <a:pPr lvl="1">
              <a:lnSpc>
                <a:spcPct val="110000"/>
              </a:lnSpc>
            </a:pP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Axe 2 : H</a:t>
            </a:r>
            <a:r>
              <a:rPr lang="fr-FR" sz="1800" dirty="0">
                <a:solidFill>
                  <a:srgbClr val="232F49"/>
                </a:solidFill>
                <a:latin typeface="+mn-lt"/>
              </a:rPr>
              <a:t>adrons – </a:t>
            </a: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D. </a:t>
            </a:r>
            <a:r>
              <a:rPr lang="fr-FR" sz="1800" dirty="0" err="1">
                <a:solidFill>
                  <a:srgbClr val="232F49"/>
                </a:solidFill>
                <a:latin typeface="+mn-lt"/>
                <a:sym typeface="Wingdings" pitchFamily="2" charset="2"/>
              </a:rPr>
              <a:t>Uriot</a:t>
            </a: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 (</a:t>
            </a:r>
            <a:r>
              <a:rPr lang="fr-FR" sz="1800" dirty="0">
                <a:solidFill>
                  <a:srgbClr val="232F49"/>
                </a:solidFill>
                <a:latin typeface="+mn-lt"/>
              </a:rPr>
              <a:t>IRFU/DACM</a:t>
            </a: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), A. Miyazaki (</a:t>
            </a:r>
            <a:r>
              <a:rPr lang="fr-FR" sz="1800" dirty="0" err="1">
                <a:solidFill>
                  <a:srgbClr val="232F49"/>
                </a:solidFill>
                <a:latin typeface="+mn-lt"/>
                <a:sym typeface="Wingdings" pitchFamily="2" charset="2"/>
              </a:rPr>
              <a:t>IJCLab</a:t>
            </a: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) et </a:t>
            </a:r>
            <a:r>
              <a:rPr lang="fr-FR" sz="1800" b="1" dirty="0">
                <a:solidFill>
                  <a:srgbClr val="232F49"/>
                </a:solidFill>
                <a:latin typeface="+mn-lt"/>
                <a:sym typeface="Wingdings" pitchFamily="2" charset="2"/>
              </a:rPr>
              <a:t>A. </a:t>
            </a:r>
            <a:r>
              <a:rPr lang="fr-FR" sz="1800" b="1" dirty="0" err="1">
                <a:solidFill>
                  <a:srgbClr val="232F49"/>
                </a:solidFill>
                <a:latin typeface="+mn-lt"/>
                <a:sym typeface="Wingdings" pitchFamily="2" charset="2"/>
              </a:rPr>
              <a:t>Orduz</a:t>
            </a:r>
            <a:r>
              <a:rPr lang="fr-FR" sz="1800" b="1" dirty="0">
                <a:solidFill>
                  <a:srgbClr val="232F49"/>
                </a:solidFill>
                <a:latin typeface="+mn-lt"/>
                <a:sym typeface="Wingdings" pitchFamily="2" charset="2"/>
              </a:rPr>
              <a:t> (GANIL)</a:t>
            </a:r>
          </a:p>
          <a:p>
            <a:pPr lvl="1">
              <a:lnSpc>
                <a:spcPct val="110000"/>
              </a:lnSpc>
            </a:pP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Axe 3 : L</a:t>
            </a:r>
            <a:r>
              <a:rPr lang="fr-FR" sz="1800" dirty="0">
                <a:solidFill>
                  <a:srgbClr val="232F49"/>
                </a:solidFill>
                <a:latin typeface="+mn-lt"/>
              </a:rPr>
              <a:t>eptons – </a:t>
            </a: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A. Chance (</a:t>
            </a:r>
            <a:r>
              <a:rPr lang="fr-FR" sz="1800" dirty="0">
                <a:solidFill>
                  <a:srgbClr val="232F49"/>
                </a:solidFill>
                <a:latin typeface="+mn-lt"/>
              </a:rPr>
              <a:t>IRFU/DACM</a:t>
            </a: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), J. Michaud (</a:t>
            </a:r>
            <a:r>
              <a:rPr lang="fr-FR" sz="1800" dirty="0" err="1">
                <a:solidFill>
                  <a:srgbClr val="232F49"/>
                </a:solidFill>
                <a:latin typeface="+mn-lt"/>
                <a:sym typeface="Wingdings" pitchFamily="2" charset="2"/>
              </a:rPr>
              <a:t>IJCLab</a:t>
            </a: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) et L. </a:t>
            </a:r>
            <a:r>
              <a:rPr lang="fr-FR" sz="1800" dirty="0" err="1">
                <a:solidFill>
                  <a:srgbClr val="232F49"/>
                </a:solidFill>
                <a:latin typeface="+mn-lt"/>
                <a:sym typeface="Wingdings" pitchFamily="2" charset="2"/>
              </a:rPr>
              <a:t>Nadolski</a:t>
            </a: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 (SOLEIL)</a:t>
            </a:r>
          </a:p>
          <a:p>
            <a:pPr lvl="1">
              <a:lnSpc>
                <a:spcPct val="110000"/>
              </a:lnSpc>
            </a:pP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Axe 4 : L</a:t>
            </a:r>
            <a:r>
              <a:rPr lang="fr-FR" sz="1800" dirty="0">
                <a:solidFill>
                  <a:srgbClr val="232F49"/>
                </a:solidFill>
                <a:latin typeface="+mn-lt"/>
              </a:rPr>
              <a:t>aser Plasma – </a:t>
            </a:r>
            <a:r>
              <a:rPr lang="fr-FR" sz="1800" b="1" dirty="0">
                <a:solidFill>
                  <a:srgbClr val="232F49"/>
                </a:solidFill>
                <a:latin typeface="+mn-lt"/>
                <a:sym typeface="Wingdings" pitchFamily="2" charset="2"/>
              </a:rPr>
              <a:t>F. Massimo (LPGP)</a:t>
            </a: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, E. D’Humières (CELIA) et C. </a:t>
            </a:r>
            <a:r>
              <a:rPr lang="fr-FR" sz="1800" dirty="0" err="1">
                <a:solidFill>
                  <a:srgbClr val="232F49"/>
                </a:solidFill>
                <a:latin typeface="+mn-lt"/>
                <a:sym typeface="Wingdings" pitchFamily="2" charset="2"/>
              </a:rPr>
              <a:t>Thaury</a:t>
            </a: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 (LOA</a:t>
            </a:r>
            <a:r>
              <a:rPr lang="fr-FR" sz="16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)</a:t>
            </a:r>
          </a:p>
          <a:p>
            <a:pPr lvl="1">
              <a:lnSpc>
                <a:spcPct val="110000"/>
              </a:lnSpc>
            </a:pPr>
            <a:endParaRPr lang="fr-FR" sz="1600" dirty="0">
              <a:solidFill>
                <a:srgbClr val="232F49"/>
              </a:solidFill>
              <a:latin typeface="+mn-lt"/>
              <a:sym typeface="Wingdings" pitchFamily="2" charset="2"/>
            </a:endParaRPr>
          </a:p>
          <a:p>
            <a:pPr marL="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D0671C"/>
                </a:solidFill>
                <a:latin typeface="+mn-lt"/>
                <a:sym typeface="Wingdings" pitchFamily="2" charset="2"/>
              </a:rPr>
              <a:t>Thèmes transverses : </a:t>
            </a:r>
          </a:p>
          <a:p>
            <a:pPr lvl="1">
              <a:lnSpc>
                <a:spcPct val="110000"/>
              </a:lnSpc>
            </a:pP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Diagnostics : F. Poirier (</a:t>
            </a:r>
            <a:r>
              <a:rPr lang="fr-FR" sz="1800" dirty="0" err="1">
                <a:solidFill>
                  <a:srgbClr val="232F49"/>
                </a:solidFill>
                <a:latin typeface="+mn-lt"/>
                <a:sym typeface="Wingdings" pitchFamily="2" charset="2"/>
              </a:rPr>
              <a:t>Subatech</a:t>
            </a: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) </a:t>
            </a:r>
          </a:p>
          <a:p>
            <a:pPr lvl="1">
              <a:lnSpc>
                <a:spcPct val="110000"/>
              </a:lnSpc>
            </a:pP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Calculs : F. </a:t>
            </a:r>
            <a:r>
              <a:rPr lang="fr-FR" sz="1800" dirty="0" err="1">
                <a:solidFill>
                  <a:srgbClr val="232F49"/>
                </a:solidFill>
                <a:latin typeface="+mn-lt"/>
                <a:sym typeface="Wingdings" pitchFamily="2" charset="2"/>
              </a:rPr>
              <a:t>Bouly</a:t>
            </a: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 (LPSC), </a:t>
            </a:r>
            <a:r>
              <a:rPr lang="fr-FR" sz="1800" b="1" dirty="0">
                <a:solidFill>
                  <a:srgbClr val="232F49"/>
                </a:solidFill>
                <a:latin typeface="+mn-lt"/>
                <a:sym typeface="Wingdings" pitchFamily="2" charset="2"/>
              </a:rPr>
              <a:t>S. White (ESRF)</a:t>
            </a:r>
          </a:p>
          <a:p>
            <a:pPr lvl="1">
              <a:lnSpc>
                <a:spcPct val="110000"/>
              </a:lnSpc>
            </a:pP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Applications et environnement : </a:t>
            </a:r>
            <a:r>
              <a:rPr lang="fr-FR" sz="1800" b="1" dirty="0">
                <a:solidFill>
                  <a:srgbClr val="232F49"/>
                </a:solidFill>
                <a:latin typeface="+mn-lt"/>
                <a:sym typeface="Wingdings" pitchFamily="2" charset="2"/>
              </a:rPr>
              <a:t>C. </a:t>
            </a:r>
            <a:r>
              <a:rPr lang="fr-FR" sz="1800" b="1" dirty="0" err="1">
                <a:solidFill>
                  <a:srgbClr val="232F49"/>
                </a:solidFill>
                <a:latin typeface="+mn-lt"/>
                <a:sym typeface="Wingdings" pitchFamily="2" charset="2"/>
              </a:rPr>
              <a:t>Madec</a:t>
            </a:r>
            <a:r>
              <a:rPr lang="fr-FR" sz="1800" b="1" dirty="0">
                <a:solidFill>
                  <a:srgbClr val="232F49"/>
                </a:solidFill>
                <a:latin typeface="+mn-lt"/>
                <a:sym typeface="Wingdings" pitchFamily="2" charset="2"/>
              </a:rPr>
              <a:t> (IRFU), </a:t>
            </a:r>
            <a:r>
              <a:rPr lang="fr-FR" sz="1800" dirty="0">
                <a:solidFill>
                  <a:srgbClr val="232F49"/>
                </a:solidFill>
                <a:latin typeface="+mn-lt"/>
                <a:sym typeface="Wingdings" pitchFamily="2" charset="2"/>
              </a:rPr>
              <a:t>M. Baylac</a:t>
            </a:r>
          </a:p>
          <a:p>
            <a:pPr lvl="1">
              <a:lnSpc>
                <a:spcPct val="110000"/>
              </a:lnSpc>
            </a:pPr>
            <a:endParaRPr lang="fr-FR" sz="1800" dirty="0">
              <a:solidFill>
                <a:srgbClr val="232F49"/>
              </a:solidFill>
              <a:latin typeface="+mn-lt"/>
              <a:sym typeface="Wingdings" pitchFamily="2" charset="2"/>
            </a:endParaRPr>
          </a:p>
          <a:p>
            <a:pPr marL="0" lvl="1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D0671C"/>
                </a:solidFill>
                <a:latin typeface="+mn-lt"/>
                <a:sym typeface="Wingdings" pitchFamily="2" charset="2"/>
              </a:rPr>
              <a:t>Représentant du bureau accélérateurs SFP : L. Perrot (</a:t>
            </a:r>
            <a:r>
              <a:rPr lang="fr-FR" sz="1800" dirty="0" err="1">
                <a:solidFill>
                  <a:srgbClr val="D0671C"/>
                </a:solidFill>
                <a:latin typeface="+mn-lt"/>
                <a:sym typeface="Wingdings" pitchFamily="2" charset="2"/>
              </a:rPr>
              <a:t>IJCLab</a:t>
            </a:r>
            <a:r>
              <a:rPr lang="fr-FR" sz="1800" dirty="0">
                <a:solidFill>
                  <a:srgbClr val="D0671C"/>
                </a:solidFill>
                <a:latin typeface="+mn-lt"/>
                <a:sym typeface="Wingdings" pitchFamily="2" charset="2"/>
              </a:rPr>
              <a:t>)</a:t>
            </a:r>
            <a:endParaRPr lang="fr-FR" sz="1800" b="1" dirty="0">
              <a:solidFill>
                <a:srgbClr val="24314C"/>
              </a:solidFill>
              <a:latin typeface="+mn-lt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C120BD3-7971-4D0E-7CCA-F525CA313898}"/>
              </a:ext>
            </a:extLst>
          </p:cNvPr>
          <p:cNvSpPr txBox="1"/>
          <p:nvPr/>
        </p:nvSpPr>
        <p:spPr>
          <a:xfrm>
            <a:off x="7042571" y="5460321"/>
            <a:ext cx="3456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rgbClr val="D0671C"/>
                </a:solidFill>
                <a:latin typeface="+mn-lt"/>
                <a:sym typeface="Wingdings" pitchFamily="2" charset="2"/>
              </a:rPr>
              <a:t>Nouveaux : Accès </a:t>
            </a:r>
            <a:r>
              <a:rPr lang="fr-FR" sz="2000" i="1" dirty="0" err="1">
                <a:solidFill>
                  <a:srgbClr val="D0671C"/>
                </a:solidFill>
                <a:latin typeface="+mn-lt"/>
                <a:sym typeface="Wingdings" pitchFamily="2" charset="2"/>
              </a:rPr>
              <a:t>indico</a:t>
            </a:r>
            <a:r>
              <a:rPr lang="fr-FR" sz="2000" i="1" dirty="0">
                <a:solidFill>
                  <a:srgbClr val="D0671C"/>
                </a:solidFill>
                <a:latin typeface="+mn-lt"/>
                <a:sym typeface="Wingdings" pitchFamily="2" charset="2"/>
              </a:rPr>
              <a:t>, box ?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12584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A1066-15B3-24B8-24EA-4EDB1A839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57274-8ED5-D44D-F378-7EE8DA72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8FE458D-F99C-CA60-9738-7EA48613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123" y="72008"/>
            <a:ext cx="5688632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Retour sur la journée annuelle 2024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FB94BBD8-1058-9361-9594-7512580C80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1078" y="860554"/>
            <a:ext cx="10741697" cy="4041398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91425C-6F01-1A3C-746D-DAF34E3B4DEE}"/>
              </a:ext>
            </a:extLst>
          </p:cNvPr>
          <p:cNvSpPr txBox="1"/>
          <p:nvPr/>
        </p:nvSpPr>
        <p:spPr>
          <a:xfrm>
            <a:off x="28600" y="797496"/>
            <a:ext cx="10395592" cy="526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24314C"/>
                </a:solidFill>
                <a:latin typeface="+mn-lt"/>
                <a:cs typeface="+mn-cs"/>
              </a:rPr>
              <a:t>Première édition de la journée annelle du GDR</a:t>
            </a:r>
          </a:p>
          <a:p>
            <a:pPr marL="788988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</a:rPr>
              <a:t>Journée organisée par Didier </a:t>
            </a:r>
            <a:r>
              <a:rPr lang="fr-FR" sz="1600" b="1" dirty="0" err="1">
                <a:solidFill>
                  <a:srgbClr val="24314C"/>
                </a:solidFill>
                <a:latin typeface="+mn-lt"/>
                <a:cs typeface="+mn-cs"/>
              </a:rPr>
              <a:t>Uriot</a:t>
            </a: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</a:rPr>
              <a:t> (financement CEA) </a:t>
            </a: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 merci!</a:t>
            </a:r>
            <a:endParaRPr lang="fr-FR" sz="16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marL="788988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</a:rPr>
              <a:t>19 décembre au CEA Saclay, 50 participants</a:t>
            </a:r>
          </a:p>
          <a:p>
            <a:pPr marL="788988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</a:rPr>
              <a:t>6 présentations et visites des installations/infrastructures</a:t>
            </a:r>
          </a:p>
          <a:p>
            <a:pPr marL="788988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</a:rPr>
              <a:t>Fichiers des présentations et photo sur site </a:t>
            </a:r>
            <a:r>
              <a:rPr lang="fr-FR" sz="1600" b="1" dirty="0" err="1">
                <a:solidFill>
                  <a:srgbClr val="24314C"/>
                </a:solidFill>
                <a:latin typeface="+mn-lt"/>
                <a:cs typeface="+mn-cs"/>
              </a:rPr>
              <a:t>indico</a:t>
            </a:r>
            <a:endParaRPr lang="fr-FR" sz="16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marL="788988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fr-FR" sz="16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marL="285750" lvl="1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800" b="1" dirty="0">
                <a:solidFill>
                  <a:srgbClr val="24314C"/>
                </a:solidFill>
                <a:latin typeface="+mn-lt"/>
                <a:cs typeface="+mn-cs"/>
              </a:rPr>
              <a:t>Bilan et retours</a:t>
            </a: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</a:rPr>
              <a:t> </a:t>
            </a:r>
          </a:p>
          <a:p>
            <a:pPr marL="788988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</a:rPr>
              <a:t>Avis globalement positifs des participants, surtout les visites </a:t>
            </a:r>
          </a:p>
          <a:p>
            <a:pPr marL="788988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</a:rPr>
              <a:t>Occasion d’avoir des échanges (licence L3 pro …), nouveaux inscrits sur mailing </a:t>
            </a:r>
            <a:r>
              <a:rPr lang="fr-FR" sz="1600" b="1" dirty="0" err="1">
                <a:solidFill>
                  <a:srgbClr val="24314C"/>
                </a:solidFill>
                <a:latin typeface="+mn-lt"/>
                <a:cs typeface="+mn-cs"/>
              </a:rPr>
              <a:t>list</a:t>
            </a: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</a:rPr>
              <a:t> (156)</a:t>
            </a:r>
          </a:p>
          <a:p>
            <a:pPr marL="788988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</a:rPr>
              <a:t>Autres retours ? </a:t>
            </a:r>
          </a:p>
          <a:p>
            <a:pPr marL="788988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</a:rPr>
              <a:t>A améliorer </a:t>
            </a:r>
          </a:p>
          <a:p>
            <a:pPr marL="1292225" lvl="3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</a:rPr>
              <a:t>Planning un peu chargé </a:t>
            </a: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</a:t>
            </a: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</a:rPr>
              <a:t> avoir + de temps pour les discussions</a:t>
            </a:r>
          </a:p>
          <a:p>
            <a:pPr marL="1292225" lvl="3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</a:rPr>
              <a:t>Participants au repas  &lt; inscriptions </a:t>
            </a:r>
            <a:r>
              <a:rPr lang="fr-FR" sz="1600" b="1" dirty="0">
                <a:solidFill>
                  <a:srgbClr val="24314C"/>
                </a:solidFill>
                <a:latin typeface="+mn-lt"/>
                <a:cs typeface="+mn-cs"/>
                <a:sym typeface="Wingdings" pitchFamily="2" charset="2"/>
              </a:rPr>
              <a:t> prévoir une relance de rappel lors des prochains événements</a:t>
            </a:r>
            <a:endParaRPr lang="fr-FR" sz="16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marL="788988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fr-FR" sz="1600" b="1" dirty="0">
              <a:solidFill>
                <a:srgbClr val="24314C"/>
              </a:solidFill>
              <a:latin typeface="+mn-lt"/>
              <a:cs typeface="+mn-cs"/>
            </a:endParaRPr>
          </a:p>
          <a:p>
            <a:pPr marL="788988" lvl="2" indent="-28575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fr-FR" sz="1600" b="1" dirty="0">
              <a:solidFill>
                <a:srgbClr val="24314C"/>
              </a:solidFill>
              <a:latin typeface="+mn-lt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A5D6BF-8245-AB2F-6348-F4DFC770AA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508" r="6764" b="29022"/>
          <a:stretch/>
        </p:blipFill>
        <p:spPr>
          <a:xfrm>
            <a:off x="5989169" y="1453760"/>
            <a:ext cx="4752528" cy="151118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462E4F3-8A5D-034E-3E89-7EEE06250C6E}"/>
              </a:ext>
            </a:extLst>
          </p:cNvPr>
          <p:cNvSpPr txBox="1"/>
          <p:nvPr/>
        </p:nvSpPr>
        <p:spPr>
          <a:xfrm>
            <a:off x="6826547" y="2989792"/>
            <a:ext cx="35976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432FF"/>
                </a:solidFill>
              </a:rPr>
              <a:t>https://indico.ijclab.in2p3.fr/</a:t>
            </a:r>
            <a:r>
              <a:rPr lang="fr-FR" sz="1200" dirty="0" err="1">
                <a:solidFill>
                  <a:srgbClr val="0432FF"/>
                </a:solidFill>
              </a:rPr>
              <a:t>event</a:t>
            </a:r>
            <a:r>
              <a:rPr lang="fr-FR" sz="1200" dirty="0">
                <a:solidFill>
                  <a:srgbClr val="0432FF"/>
                </a:solidFill>
              </a:rPr>
              <a:t>/11210/</a:t>
            </a:r>
            <a:r>
              <a:rPr lang="fr-FR" sz="1200" dirty="0" err="1">
                <a:solidFill>
                  <a:srgbClr val="0432FF"/>
                </a:solidFill>
              </a:rPr>
              <a:t>overview</a:t>
            </a:r>
            <a:endParaRPr lang="fr-FR" sz="12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6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8069D-A3F2-DB99-DF8B-48D41FA96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4ACE87-729F-76B7-B2E2-4D3709A7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299E922-B494-6510-4259-A318E671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72008"/>
            <a:ext cx="4680520" cy="653480"/>
          </a:xfrm>
        </p:spPr>
        <p:txBody>
          <a:bodyPr>
            <a:normAutofit/>
          </a:bodyPr>
          <a:lstStyle/>
          <a:p>
            <a:r>
              <a:rPr lang="fr-FR" sz="3200" dirty="0"/>
              <a:t>Événements 2025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2ADFB6A5-4AAC-3157-D4C5-E0AF46A4D4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912" y="631472"/>
            <a:ext cx="10350578" cy="5278592"/>
          </a:xfrm>
        </p:spPr>
        <p:txBody>
          <a:bodyPr>
            <a:noAutofit/>
          </a:bodyPr>
          <a:lstStyle/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  <a:cs typeface="Arial"/>
              </a:rPr>
              <a:t>Objectifs 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Meilleure compréhension entre accélérateurs ALP et RF 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Amélioration synergie et transfert de compétences entre accélérateurs RF et ALP</a:t>
            </a:r>
          </a:p>
          <a:p>
            <a:pPr marL="571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  <a:cs typeface="Arial"/>
              </a:rPr>
              <a:t>Logistique </a:t>
            </a:r>
            <a:endParaRPr lang="fr-FR" sz="1600" b="1" dirty="0">
              <a:solidFill>
                <a:srgbClr val="24314C"/>
              </a:solidFill>
              <a:cs typeface="Arial"/>
            </a:endParaRP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12-14 mai, </a:t>
            </a:r>
            <a:r>
              <a:rPr lang="fr-FR" sz="1600" b="1" dirty="0" err="1">
                <a:solidFill>
                  <a:srgbClr val="24314C"/>
                </a:solidFill>
                <a:cs typeface="Arial"/>
              </a:rPr>
              <a:t>IJCLab</a:t>
            </a:r>
            <a:r>
              <a:rPr lang="fr-FR" sz="1600" b="1" dirty="0">
                <a:solidFill>
                  <a:srgbClr val="24314C"/>
                </a:solidFill>
                <a:cs typeface="Arial"/>
              </a:rPr>
              <a:t> : amphi + visites (LOA ?LULI ?)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 err="1">
                <a:solidFill>
                  <a:srgbClr val="24314C"/>
                </a:solidFill>
                <a:cs typeface="Arial"/>
              </a:rPr>
              <a:t>indico</a:t>
            </a:r>
            <a:r>
              <a:rPr lang="fr-FR" sz="1600" b="1" dirty="0">
                <a:solidFill>
                  <a:srgbClr val="24314C"/>
                </a:solidFill>
                <a:cs typeface="Arial"/>
              </a:rPr>
              <a:t> : </a:t>
            </a:r>
            <a:r>
              <a:rPr lang="fr-FR" sz="1600" b="1" dirty="0">
                <a:solidFill>
                  <a:srgbClr val="24314C"/>
                </a:solidFill>
                <a:cs typeface="Arial"/>
                <a:hlinkClick r:id="rId2"/>
              </a:rPr>
              <a:t>https://indico.ijclab.in2p3.fr/event/11508/</a:t>
            </a:r>
            <a:endParaRPr lang="fr-FR" sz="1600" b="1" dirty="0">
              <a:solidFill>
                <a:srgbClr val="24314C"/>
              </a:solidFill>
              <a:cs typeface="Arial"/>
            </a:endParaRP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Titre </a:t>
            </a:r>
          </a:p>
          <a:p>
            <a:pPr marL="571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Comité d’organisation (Emmanuel, Cédric, Francesco, Nicolas et Maud) </a:t>
            </a:r>
          </a:p>
          <a:p>
            <a:pPr marL="788988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à compléter par un contact </a:t>
            </a:r>
            <a:r>
              <a:rPr lang="fr-FR" sz="1600" b="1" dirty="0" err="1">
                <a:solidFill>
                  <a:srgbClr val="24314C"/>
                </a:solidFill>
                <a:cs typeface="Arial"/>
              </a:rPr>
              <a:t>IJCLab</a:t>
            </a:r>
            <a:r>
              <a:rPr lang="fr-FR" sz="1600" b="1" dirty="0">
                <a:solidFill>
                  <a:srgbClr val="24314C"/>
                </a:solidFill>
                <a:cs typeface="Arial"/>
              </a:rPr>
              <a:t> pour la logistique : Enrique/Julien/Luc</a:t>
            </a:r>
          </a:p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FF0000"/>
                </a:solidFill>
                <a:cs typeface="Arial"/>
              </a:rPr>
              <a:t>Question de la langue : slides anglais , présentation au choix</a:t>
            </a:r>
          </a:p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Cadrage sur les caractéristiques machine : grille de paramètres</a:t>
            </a:r>
          </a:p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Programme scientifique en cours </a:t>
            </a:r>
            <a:r>
              <a:rPr lang="fr-FR" sz="1600" b="1" dirty="0">
                <a:solidFill>
                  <a:srgbClr val="24314C"/>
                </a:solidFill>
                <a:cs typeface="Arial"/>
                <a:sym typeface="Wingdings" pitchFamily="2" charset="2"/>
              </a:rPr>
              <a:t> voir proposition </a:t>
            </a:r>
          </a:p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  <a:sym typeface="Wingdings" pitchFamily="2" charset="2"/>
              </a:rPr>
              <a:t>Visites : Appolon/LYDIL ou LOA, voire PALLAS le lundi matin</a:t>
            </a:r>
          </a:p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  <a:sym typeface="Wingdings" pitchFamily="2" charset="2"/>
              </a:rPr>
              <a:t>Mise en place d’un traducteur automatique </a:t>
            </a:r>
          </a:p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  <a:sym typeface="Wingdings" pitchFamily="2" charset="2"/>
              </a:rPr>
              <a:t>Pas de visioconférence</a:t>
            </a:r>
            <a:endParaRPr lang="fr-FR" sz="1600" b="1" dirty="0">
              <a:solidFill>
                <a:srgbClr val="24314C"/>
              </a:solidFill>
              <a:cs typeface="Arial"/>
            </a:endParaRPr>
          </a:p>
        </p:txBody>
      </p:sp>
      <p:sp>
        <p:nvSpPr>
          <p:cNvPr id="2" name="Titre 8">
            <a:extLst>
              <a:ext uri="{FF2B5EF4-FFF2-40B4-BE49-F238E27FC236}">
                <a16:creationId xmlns:a16="http://schemas.microsoft.com/office/drawing/2014/main" id="{5990B6D5-015B-262D-64E8-353672372DB8}"/>
              </a:ext>
            </a:extLst>
          </p:cNvPr>
          <p:cNvSpPr txBox="1">
            <a:spLocks/>
          </p:cNvSpPr>
          <p:nvPr/>
        </p:nvSpPr>
        <p:spPr>
          <a:xfrm>
            <a:off x="2835029" y="5156"/>
            <a:ext cx="4680520" cy="653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1" indent="0" algn="ctr" defTabSz="9144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2900" b="1" kern="1200">
                <a:solidFill>
                  <a:srgbClr val="D0671C"/>
                </a:solidFill>
                <a:latin typeface="+mn-lt"/>
                <a:ea typeface="+mn-ea"/>
                <a:cs typeface="+mn-cs"/>
              </a:rPr>
              <a:t>Workshop 2025 : ALP et RF</a:t>
            </a:r>
            <a:endParaRPr lang="fr-FR" sz="2900" b="1" kern="1200" dirty="0">
              <a:solidFill>
                <a:srgbClr val="D0671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47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1008A-4695-05AB-7C8F-D19E2B51D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6A5115-A301-6FE4-7C1C-9D0346B1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6C16A0B-FD7B-191E-78C1-E2F3EE1C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72008"/>
            <a:ext cx="4680520" cy="653480"/>
          </a:xfrm>
        </p:spPr>
        <p:txBody>
          <a:bodyPr>
            <a:normAutofit/>
          </a:bodyPr>
          <a:lstStyle/>
          <a:p>
            <a:r>
              <a:rPr lang="fr-FR" sz="3200" dirty="0"/>
              <a:t>Feuille de route ALP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277A8237-BBF4-7CEC-4D25-B7B114E13D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361" y="797496"/>
            <a:ext cx="10350578" cy="4698420"/>
          </a:xfrm>
        </p:spPr>
        <p:txBody>
          <a:bodyPr>
            <a:noAutofit/>
          </a:bodyPr>
          <a:lstStyle/>
          <a:p>
            <a:pPr marL="0" lvl="2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fr-FR" sz="1800" b="1" dirty="0">
                <a:solidFill>
                  <a:srgbClr val="24314C"/>
                </a:solidFill>
              </a:rPr>
              <a:t>Entretien annuel IN2P3 : </a:t>
            </a:r>
          </a:p>
          <a:p>
            <a:pPr marL="285750" lvl="2" indent="-285750">
              <a:lnSpc>
                <a:spcPct val="110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14C"/>
                </a:solidFill>
              </a:rPr>
              <a:t>Sollicitation par l’IN2P3 et l’INP pour la préparation de la feuille de route CNRS pour </a:t>
            </a:r>
            <a:r>
              <a:rPr lang="fr-FR" sz="1800" b="1" dirty="0" err="1">
                <a:solidFill>
                  <a:srgbClr val="24314C"/>
                </a:solidFill>
              </a:rPr>
              <a:t>EuPRAXIA</a:t>
            </a:r>
            <a:r>
              <a:rPr lang="fr-FR" sz="1800" b="1" dirty="0">
                <a:solidFill>
                  <a:srgbClr val="24314C"/>
                </a:solidFill>
              </a:rPr>
              <a:t> mi 2025</a:t>
            </a:r>
          </a:p>
          <a:p>
            <a:pPr marL="285750" lvl="2" indent="-285750">
              <a:lnSpc>
                <a:spcPct val="110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14C"/>
                </a:solidFill>
              </a:rPr>
              <a:t>Message d’Antoine Rousse (INP), janvier 2025</a:t>
            </a:r>
          </a:p>
          <a:p>
            <a:pPr algn="just">
              <a:spcAft>
                <a:spcPts val="600"/>
              </a:spcAft>
            </a:pPr>
            <a:r>
              <a:rPr lang="fr-FR" sz="1400" dirty="0">
                <a:solidFill>
                  <a:srgbClr val="D0661C"/>
                </a:solidFill>
                <a:effectLst/>
              </a:rPr>
              <a:t>Le cadre du </a:t>
            </a:r>
            <a:r>
              <a:rPr lang="fr-FR" sz="1400" dirty="0" err="1">
                <a:solidFill>
                  <a:srgbClr val="D0661C"/>
                </a:solidFill>
                <a:effectLst/>
              </a:rPr>
              <a:t>GdR</a:t>
            </a:r>
            <a:r>
              <a:rPr lang="fr-FR" sz="1400" dirty="0">
                <a:solidFill>
                  <a:srgbClr val="D0661C"/>
                </a:solidFill>
                <a:effectLst/>
              </a:rPr>
              <a:t> SCIPAC, et en particulier l’axe Accélération Laser Plasma que vous pilotez, est particulièrement bien positionné pour coordonner l’élaboration d’un document de prospective, qui pourrait être produit idéalement pour l’été 2025. </a:t>
            </a:r>
          </a:p>
          <a:p>
            <a:pPr algn="just">
              <a:spcAft>
                <a:spcPts val="600"/>
              </a:spcAft>
            </a:pPr>
            <a:r>
              <a:rPr lang="fr-FR" sz="1400" dirty="0">
                <a:solidFill>
                  <a:srgbClr val="D0661C"/>
                </a:solidFill>
                <a:effectLst/>
              </a:rPr>
              <a:t>Ce document succinct d’environ 5-10 pages devrait contenir : </a:t>
            </a:r>
          </a:p>
          <a:p>
            <a:pPr algn="just">
              <a:spcAft>
                <a:spcPts val="600"/>
              </a:spcAft>
            </a:pPr>
            <a:r>
              <a:rPr lang="fr-FR" sz="1400" dirty="0">
                <a:solidFill>
                  <a:srgbClr val="D0661C"/>
                </a:solidFill>
                <a:effectLst/>
              </a:rPr>
              <a:t>- la présentation d’un état des lieux des projets français actuels en LPA, en précisant les objectifs scientifiques associés ainsi que les ressources humaines mobilisées ; </a:t>
            </a:r>
          </a:p>
          <a:p>
            <a:pPr algn="just">
              <a:spcAft>
                <a:spcPts val="600"/>
              </a:spcAft>
            </a:pPr>
            <a:r>
              <a:rPr lang="fr-FR" sz="1400" dirty="0">
                <a:solidFill>
                  <a:srgbClr val="D0661C"/>
                </a:solidFill>
                <a:effectLst/>
              </a:rPr>
              <a:t>- l’identification d'un projet fédérateur, en définissant les objectifs scientifiques, en dressant un calendrier possible, et en évaluant les besoins humains et financiers nécessaires ; </a:t>
            </a:r>
          </a:p>
          <a:p>
            <a:pPr algn="just">
              <a:spcAft>
                <a:spcPts val="600"/>
              </a:spcAft>
            </a:pPr>
            <a:r>
              <a:rPr lang="fr-FR" sz="1400" dirty="0">
                <a:solidFill>
                  <a:srgbClr val="D0661C"/>
                </a:solidFill>
                <a:effectLst/>
              </a:rPr>
              <a:t>- une actualisation du positionnement souhaité au sein du projet européen </a:t>
            </a:r>
            <a:r>
              <a:rPr lang="fr-FR" sz="1400" dirty="0" err="1">
                <a:solidFill>
                  <a:srgbClr val="D0661C"/>
                </a:solidFill>
                <a:effectLst/>
              </a:rPr>
              <a:t>EuPRAXIA</a:t>
            </a:r>
            <a:r>
              <a:rPr lang="fr-FR" sz="1400" dirty="0">
                <a:solidFill>
                  <a:srgbClr val="D0661C"/>
                </a:solidFill>
                <a:effectLst/>
              </a:rPr>
              <a:t>, en regard des nouvelles priorités issues de ce travail de prospective.</a:t>
            </a:r>
          </a:p>
          <a:p>
            <a:pPr algn="just">
              <a:spcAft>
                <a:spcPts val="600"/>
              </a:spcAft>
            </a:pPr>
            <a:r>
              <a:rPr lang="fr-FR" sz="1400" dirty="0">
                <a:solidFill>
                  <a:srgbClr val="D0661C"/>
                </a:solidFill>
                <a:effectLst/>
              </a:rPr>
              <a:t>Ce document devra également évaluer et établir les moyens de la synergie nécessaire avec les expertises des accélérateurs conventionnels </a:t>
            </a:r>
            <a:endParaRPr lang="fr-FR" sz="1800" b="1" dirty="0">
              <a:solidFill>
                <a:srgbClr val="24314C"/>
              </a:solidFill>
            </a:endParaRPr>
          </a:p>
          <a:p>
            <a:pPr marL="285750" lvl="2" indent="-285750">
              <a:lnSpc>
                <a:spcPct val="110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14C"/>
                </a:solidFill>
              </a:rPr>
              <a:t>Réunion avec A. Rousse et A. </a:t>
            </a:r>
            <a:r>
              <a:rPr lang="fr-FR" sz="1800" b="1" dirty="0" err="1">
                <a:solidFill>
                  <a:srgbClr val="24314C"/>
                </a:solidFill>
              </a:rPr>
              <a:t>Lucotte</a:t>
            </a:r>
            <a:r>
              <a:rPr lang="fr-FR" sz="1800" b="1" dirty="0">
                <a:solidFill>
                  <a:srgbClr val="24314C"/>
                </a:solidFill>
              </a:rPr>
              <a:t> prévue le 29 janvier pour clarifier les attendus</a:t>
            </a:r>
            <a:endParaRPr lang="fr-FR" sz="1600" b="1" dirty="0">
              <a:solidFill>
                <a:srgbClr val="D0671C"/>
              </a:solidFill>
            </a:endParaRPr>
          </a:p>
          <a:p>
            <a:pPr marL="1439863" lvl="4" indent="-28575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600" b="1" dirty="0">
              <a:solidFill>
                <a:srgbClr val="D0671C"/>
              </a:solidFill>
            </a:endParaRPr>
          </a:p>
          <a:p>
            <a:pPr marL="457200" lvl="2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400" b="1" dirty="0">
              <a:solidFill>
                <a:srgbClr val="2431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0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75687-321C-6D57-2969-8D920EB21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677763-016A-009C-71E2-B2F28A1C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61559B36-EF07-DC1B-EAC6-F05895BD0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139" y="72008"/>
            <a:ext cx="4680520" cy="653480"/>
          </a:xfrm>
        </p:spPr>
        <p:txBody>
          <a:bodyPr>
            <a:normAutofit/>
          </a:bodyPr>
          <a:lstStyle/>
          <a:p>
            <a:r>
              <a:rPr lang="fr-FR" sz="3200" dirty="0"/>
              <a:t>Événements 2025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6A7CF08-B5DC-6DCC-E780-510876FAF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5912" y="631472"/>
            <a:ext cx="10350578" cy="5086024"/>
          </a:xfrm>
        </p:spPr>
        <p:txBody>
          <a:bodyPr>
            <a:noAutofit/>
          </a:bodyPr>
          <a:lstStyle/>
          <a:p>
            <a:pPr marL="285750" lvl="1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800" b="1" dirty="0">
                <a:solidFill>
                  <a:srgbClr val="24314C"/>
                </a:solidFill>
                <a:cs typeface="Arial"/>
              </a:rPr>
              <a:t>Proposition Freddy pour 2 évènements combinés 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Journée annuelle GDR en décembre 2025 à </a:t>
            </a:r>
            <a:r>
              <a:rPr lang="fr-FR" sz="1600" b="1" dirty="0" err="1">
                <a:solidFill>
                  <a:srgbClr val="24314C"/>
                </a:solidFill>
                <a:cs typeface="Arial"/>
              </a:rPr>
              <a:t>Arronax</a:t>
            </a:r>
            <a:r>
              <a:rPr lang="fr-FR" sz="1600" b="1" dirty="0">
                <a:solidFill>
                  <a:srgbClr val="24314C"/>
                </a:solidFill>
                <a:cs typeface="Arial"/>
              </a:rPr>
              <a:t> (Nantes) ? 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Adossée à un workshop instrumentation faisceau, idée approuvée par le RIF 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</a:rPr>
              <a:t>Semaine 50 (8-12 </a:t>
            </a:r>
            <a:r>
              <a:rPr lang="fr-FR" sz="1600" b="1" dirty="0" err="1">
                <a:solidFill>
                  <a:srgbClr val="24314C"/>
                </a:solidFill>
                <a:cs typeface="Arial"/>
              </a:rPr>
              <a:t>dec</a:t>
            </a:r>
            <a:r>
              <a:rPr lang="fr-FR" sz="1600" b="1" dirty="0">
                <a:solidFill>
                  <a:srgbClr val="24314C"/>
                </a:solidFill>
                <a:cs typeface="Arial"/>
              </a:rPr>
              <a:t>) serait la + optimale </a:t>
            </a:r>
            <a:r>
              <a:rPr lang="fr-FR" sz="1600" b="1" dirty="0">
                <a:solidFill>
                  <a:srgbClr val="24314C"/>
                </a:solidFill>
                <a:cs typeface="Arial"/>
                <a:sym typeface="Wingdings" pitchFamily="2" charset="2"/>
              </a:rPr>
              <a:t> à confronter avec l’agenda d’</a:t>
            </a:r>
            <a:r>
              <a:rPr lang="fr-FR" sz="1600" b="1" dirty="0" err="1">
                <a:solidFill>
                  <a:srgbClr val="24314C"/>
                </a:solidFill>
                <a:cs typeface="Arial"/>
                <a:sym typeface="Wingdings" pitchFamily="2" charset="2"/>
              </a:rPr>
              <a:t>Arronax</a:t>
            </a:r>
            <a:r>
              <a:rPr lang="fr-FR" sz="1600" b="1" dirty="0">
                <a:solidFill>
                  <a:srgbClr val="24314C"/>
                </a:solidFill>
                <a:cs typeface="Arial"/>
                <a:sym typeface="Wingdings" pitchFamily="2" charset="2"/>
              </a:rPr>
              <a:t> (voire </a:t>
            </a:r>
            <a:r>
              <a:rPr lang="fr-FR" sz="1600" b="1" dirty="0" err="1">
                <a:solidFill>
                  <a:srgbClr val="24314C"/>
                </a:solidFill>
                <a:cs typeface="Arial"/>
                <a:sym typeface="Wingdings" pitchFamily="2" charset="2"/>
              </a:rPr>
              <a:t>Subatech</a:t>
            </a:r>
            <a:r>
              <a:rPr lang="fr-FR" sz="1600" b="1" dirty="0">
                <a:solidFill>
                  <a:srgbClr val="24314C"/>
                </a:solidFill>
                <a:cs typeface="Arial"/>
                <a:sym typeface="Wingdings" pitchFamily="2" charset="2"/>
              </a:rPr>
              <a:t>??)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  <a:sym typeface="Wingdings" pitchFamily="2" charset="2"/>
              </a:rPr>
              <a:t>4 demi journées au total</a:t>
            </a:r>
          </a:p>
          <a:p>
            <a:pPr marL="1200150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24314C"/>
                </a:solidFill>
                <a:cs typeface="Arial"/>
                <a:sym typeface="Wingdings" pitchFamily="2" charset="2"/>
              </a:rPr>
              <a:t>1 jour = GDR + visites (cyclo + nouveau cyclo + projet de cible interne At)</a:t>
            </a:r>
          </a:p>
          <a:p>
            <a:pPr marL="1200150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24314C"/>
                </a:solidFill>
                <a:cs typeface="Arial"/>
                <a:sym typeface="Wingdings" pitchFamily="2" charset="2"/>
              </a:rPr>
              <a:t>1 jour : atelier instrumentation (centré vers la R&amp;D : </a:t>
            </a:r>
            <a:r>
              <a:rPr lang="fr-FR" sz="1400" b="1" dirty="0" err="1">
                <a:solidFill>
                  <a:srgbClr val="24314C"/>
                </a:solidFill>
                <a:cs typeface="Arial"/>
                <a:sym typeface="Wingdings" pitchFamily="2" charset="2"/>
              </a:rPr>
              <a:t>diag</a:t>
            </a:r>
            <a:r>
              <a:rPr lang="fr-FR" sz="1400" b="1" dirty="0">
                <a:solidFill>
                  <a:srgbClr val="24314C"/>
                </a:solidFill>
                <a:cs typeface="Arial"/>
                <a:sym typeface="Wingdings" pitchFamily="2" charset="2"/>
              </a:rPr>
              <a:t> et instru + </a:t>
            </a:r>
            <a:r>
              <a:rPr lang="fr-FR" sz="1400" b="1" dirty="0" err="1">
                <a:solidFill>
                  <a:srgbClr val="24314C"/>
                </a:solidFill>
                <a:cs typeface="Arial"/>
                <a:sym typeface="Wingdings" pitchFamily="2" charset="2"/>
              </a:rPr>
              <a:t>elec</a:t>
            </a:r>
            <a:r>
              <a:rPr lang="fr-FR" sz="1400" b="1" dirty="0">
                <a:solidFill>
                  <a:srgbClr val="24314C"/>
                </a:solidFill>
                <a:cs typeface="Arial"/>
                <a:sym typeface="Wingdings" pitchFamily="2" charset="2"/>
              </a:rPr>
              <a:t> embarquée / synchronisation (white </a:t>
            </a:r>
            <a:r>
              <a:rPr lang="fr-FR" sz="1400" b="1" dirty="0" err="1">
                <a:solidFill>
                  <a:srgbClr val="24314C"/>
                </a:solidFill>
                <a:cs typeface="Arial"/>
                <a:sym typeface="Wingdings" pitchFamily="2" charset="2"/>
              </a:rPr>
              <a:t>rabbit</a:t>
            </a:r>
            <a:r>
              <a:rPr lang="fr-FR" sz="1400" b="1" dirty="0">
                <a:solidFill>
                  <a:srgbClr val="24314C"/>
                </a:solidFill>
                <a:cs typeface="Arial"/>
                <a:sym typeface="Wingdings" pitchFamily="2" charset="2"/>
              </a:rPr>
              <a:t>/ white fox), suivant les axes du GDR, orateurs extérieurs possibles) </a:t>
            </a:r>
          </a:p>
          <a:p>
            <a:pPr marL="1200150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24314C"/>
                </a:solidFill>
                <a:cs typeface="Arial"/>
                <a:sym typeface="Wingdings" pitchFamily="2" charset="2"/>
              </a:rPr>
              <a:t>50 participants environ</a:t>
            </a:r>
          </a:p>
          <a:p>
            <a:pPr marL="742950" lvl="2" indent="-28575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24314C"/>
                </a:solidFill>
                <a:cs typeface="Arial"/>
                <a:sym typeface="Wingdings" pitchFamily="2" charset="2"/>
              </a:rPr>
              <a:t>Faire remonter à Freddy des propositions de sujets/orateurs</a:t>
            </a:r>
          </a:p>
          <a:p>
            <a:pPr marL="1200150" lvl="3" indent="-28575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400" b="1" dirty="0">
              <a:solidFill>
                <a:srgbClr val="24314C"/>
              </a:solidFill>
              <a:cs typeface="Arial"/>
            </a:endParaRPr>
          </a:p>
        </p:txBody>
      </p:sp>
      <p:sp>
        <p:nvSpPr>
          <p:cNvPr id="2" name="Titre 8">
            <a:extLst>
              <a:ext uri="{FF2B5EF4-FFF2-40B4-BE49-F238E27FC236}">
                <a16:creationId xmlns:a16="http://schemas.microsoft.com/office/drawing/2014/main" id="{ED668C33-1B5E-3D1A-3423-95E20326B682}"/>
              </a:ext>
            </a:extLst>
          </p:cNvPr>
          <p:cNvSpPr txBox="1">
            <a:spLocks/>
          </p:cNvSpPr>
          <p:nvPr/>
        </p:nvSpPr>
        <p:spPr>
          <a:xfrm>
            <a:off x="2835029" y="5156"/>
            <a:ext cx="4680520" cy="653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1" indent="0" algn="ctr" defTabSz="914400" fontAlgn="base">
              <a:spcBef>
                <a:spcPts val="1000"/>
              </a:spcBef>
              <a:spcAft>
                <a:spcPct val="0"/>
              </a:spcAft>
              <a:defRPr/>
            </a:pPr>
            <a:r>
              <a:rPr lang="fr-FR" sz="29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rPr>
              <a:t>Journée annuelle 2025 </a:t>
            </a:r>
          </a:p>
        </p:txBody>
      </p:sp>
    </p:spTree>
    <p:extLst>
      <p:ext uri="{BB962C8B-B14F-4D97-AF65-F5344CB8AC3E}">
        <p14:creationId xmlns:p14="http://schemas.microsoft.com/office/powerpoint/2010/main" val="104527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83" y="0"/>
            <a:ext cx="6912768" cy="653480"/>
          </a:xfrm>
        </p:spPr>
        <p:txBody>
          <a:bodyPr>
            <a:noAutofit/>
          </a:bodyPr>
          <a:lstStyle/>
          <a:p>
            <a:r>
              <a:rPr lang="fr-FR" sz="2800" dirty="0"/>
              <a:t>Workshop 2026 accélérateurs et applications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1" y="635072"/>
            <a:ext cx="10772775" cy="5202984"/>
          </a:xfrm>
        </p:spPr>
        <p:txBody>
          <a:bodyPr>
            <a:noAutofit/>
          </a:bodyPr>
          <a:lstStyle/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Proposition d’un workshop dédié « accélérateurs et applications », hors physique nucléaire et particules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Organisation commune avec les GDR SCINEE (énergie, environnement) et MI2B (médical)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2 premières réunions en 2024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Prochaine réunion 18 février, 10h-12h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Logistique 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Workshop au LPSC – Grenoble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Co organisation par les 3 GDR : SCIPAC, SCINEE et MI2B (</a:t>
            </a:r>
            <a:r>
              <a:rPr lang="fr-FR" sz="1600" b="1" dirty="0" err="1">
                <a:solidFill>
                  <a:srgbClr val="D0671C"/>
                </a:solidFill>
              </a:rPr>
              <a:t>co</a:t>
            </a:r>
            <a:r>
              <a:rPr lang="fr-FR" sz="1600" b="1" dirty="0">
                <a:solidFill>
                  <a:srgbClr val="D0671C"/>
                </a:solidFill>
              </a:rPr>
              <a:t> financement + EMIR&amp;A)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Durée : 4 demi-journées (3 jours) 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Visites : ESRF possible (</a:t>
            </a:r>
            <a:r>
              <a:rPr lang="fr-FR" sz="1600" b="1" i="1" dirty="0">
                <a:solidFill>
                  <a:srgbClr val="D0671C"/>
                </a:solidFill>
              </a:rPr>
              <a:t>dates de </a:t>
            </a:r>
            <a:r>
              <a:rPr lang="fr-FR" sz="1600" b="1" i="1" dirty="0" err="1">
                <a:solidFill>
                  <a:srgbClr val="D0671C"/>
                </a:solidFill>
              </a:rPr>
              <a:t>shutdown</a:t>
            </a:r>
            <a:r>
              <a:rPr lang="fr-FR" sz="1600" b="1" i="1" dirty="0">
                <a:solidFill>
                  <a:srgbClr val="D0671C"/>
                </a:solidFill>
              </a:rPr>
              <a:t> 2025, accès tunnel : 11-19 mars, 13-21 mai</a:t>
            </a:r>
            <a:r>
              <a:rPr lang="fr-FR" sz="1600" b="1" dirty="0">
                <a:solidFill>
                  <a:srgbClr val="D0671C"/>
                </a:solidFill>
              </a:rPr>
              <a:t>) 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Participants : 50-70 personnes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Présentations et sessions posters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FF0000"/>
                </a:solidFill>
              </a:rPr>
              <a:t>Dates : Fin janvier, 23-27 mars ou 18-22 mai 2026 </a:t>
            </a: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> à trancher à la réunion de février </a:t>
            </a:r>
          </a:p>
          <a:p>
            <a:pPr marL="1439863" lvl="4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FF0000"/>
                </a:solidFill>
                <a:sym typeface="Wingdings" pitchFamily="2" charset="2"/>
              </a:rPr>
              <a:t>IPAC : 17-22 mai</a:t>
            </a: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r>
              <a:rPr lang="fr-FR" sz="1800" b="1" dirty="0">
                <a:solidFill>
                  <a:srgbClr val="24314C"/>
                </a:solidFill>
              </a:rPr>
              <a:t>Objectifs :  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Présenter un tour d’horizons des machines nationales (intéressant notamment pour les jeunes)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Illustrer des applications 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Présenter les conditions d’accès des différentes machines, les activités de réseau  pour accéder aux machines </a:t>
            </a: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D0671C"/>
                </a:solidFill>
              </a:rPr>
              <a:t>Identifier les manques sur les accélérateurs actuels et les besoins pour les accélérateurs de demain</a:t>
            </a:r>
          </a:p>
          <a:p>
            <a:pPr marL="0" lvl="1" indent="0" fontAlgn="base">
              <a:spcBef>
                <a:spcPts val="1000"/>
              </a:spcBef>
              <a:spcAft>
                <a:spcPct val="0"/>
              </a:spcAft>
              <a:buNone/>
              <a:defRPr/>
            </a:pPr>
            <a:endParaRPr lang="fr-FR" sz="1800" b="1" dirty="0">
              <a:solidFill>
                <a:srgbClr val="24314C"/>
              </a:solidFill>
            </a:endParaRPr>
          </a:p>
          <a:p>
            <a:pPr marL="982663" lvl="3" indent="-285750" fontAlgn="base">
              <a:spcBef>
                <a:spcPts val="400"/>
              </a:spcBef>
              <a:spcAft>
                <a:spcPct val="0"/>
              </a:spcAft>
              <a:defRPr/>
            </a:pPr>
            <a:endParaRPr lang="fr-FR" sz="1600" b="1" dirty="0">
              <a:solidFill>
                <a:srgbClr val="D0671C"/>
              </a:solidFill>
            </a:endParaRPr>
          </a:p>
          <a:p>
            <a:pPr marL="342900" lvl="1" indent="-342900" fontAlgn="base">
              <a:spcBef>
                <a:spcPts val="1000"/>
              </a:spcBef>
              <a:spcAft>
                <a:spcPct val="0"/>
              </a:spcAft>
              <a:defRPr/>
            </a:pPr>
            <a:endParaRPr lang="fr-FR" sz="1400" dirty="0">
              <a:solidFill>
                <a:srgbClr val="232F49"/>
              </a:solidFill>
            </a:endParaRPr>
          </a:p>
          <a:p>
            <a:pPr lvl="2" fontAlgn="base">
              <a:spcAft>
                <a:spcPct val="0"/>
              </a:spcAft>
              <a:defRPr/>
            </a:pPr>
            <a:endParaRPr lang="fr-FR" sz="14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30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FDDFD-31F2-60BB-663D-2D4CFF1F4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E3767A-D66C-CFF2-59A7-7C74E1E3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D8AF2BD0-FEA4-BC30-FF53-5BF6F7E6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83" y="0"/>
            <a:ext cx="6912768" cy="653480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1. Accélérateurs par grand type de machine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6A2478D9-EDEA-0387-AE8B-A2C810A6F0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851096"/>
            <a:ext cx="10371532" cy="4266880"/>
          </a:xfrm>
        </p:spPr>
        <p:txBody>
          <a:bodyPr>
            <a:noAutofit/>
          </a:bodyPr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fr-FR" sz="1800" dirty="0">
                <a:cs typeface="Arial"/>
              </a:rPr>
              <a:t>Talk de revue, panorama de l’existant des machines françaises, grandes catégories</a:t>
            </a:r>
            <a:r>
              <a:rPr lang="fr-FR" sz="1800" dirty="0">
                <a:cs typeface="Arial"/>
                <a:sym typeface="Wingdings" pitchFamily="2" charset="2"/>
              </a:rPr>
              <a:t> </a:t>
            </a:r>
            <a:endParaRPr lang="fr-FR" sz="1800" dirty="0">
              <a:cs typeface="Arial"/>
            </a:endParaRPr>
          </a:p>
          <a:p>
            <a:pPr lvl="1"/>
            <a:r>
              <a:rPr lang="fr-FR" sz="1600" dirty="0" err="1"/>
              <a:t>Users</a:t>
            </a:r>
            <a:r>
              <a:rPr lang="fr-FR" sz="1600" dirty="0"/>
              <a:t> ont besoin d’un faisceau (énergie, intensité, particules) à mettre en face d’un accélérateur </a:t>
            </a:r>
          </a:p>
          <a:p>
            <a:pPr lvl="1"/>
            <a:r>
              <a:rPr lang="fr-FR" sz="1600" dirty="0"/>
              <a:t>Cela donnerait un éclairage clair sur les machines existantes inter instituts du CNRS</a:t>
            </a:r>
          </a:p>
          <a:p>
            <a:pPr lvl="1"/>
            <a:endParaRPr lang="fr-FR" sz="1600" dirty="0"/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fr-FR" sz="1800" dirty="0">
                <a:cs typeface="Arial"/>
                <a:sym typeface="Wingdings" pitchFamily="2" charset="2"/>
              </a:rPr>
              <a:t>Environ 6-8 </a:t>
            </a:r>
            <a:r>
              <a:rPr lang="fr-FR" sz="1800" dirty="0" err="1">
                <a:cs typeface="Arial"/>
                <a:sym typeface="Wingdings" pitchFamily="2" charset="2"/>
              </a:rPr>
              <a:t>talks</a:t>
            </a:r>
            <a:r>
              <a:rPr lang="fr-FR" sz="1800" dirty="0">
                <a:cs typeface="Arial"/>
              </a:rPr>
              <a:t> parmi les machines suivantes 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/>
              <a:t>sources de lumière (SOLEIL, SOLEIL-II)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/>
              <a:t>production de neutrons (CANS, NFS)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/>
              <a:t>machine médicale (CPO, CAL, </a:t>
            </a:r>
            <a:r>
              <a:rPr lang="fr-FR" sz="1600" dirty="0" err="1"/>
              <a:t>Archade</a:t>
            </a:r>
            <a:r>
              <a:rPr lang="fr-FR" sz="1600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/>
              <a:t>Ions (ARRONAX, </a:t>
            </a:r>
            <a:r>
              <a:rPr lang="fr-FR" sz="1600" dirty="0" err="1"/>
              <a:t>cyrce</a:t>
            </a:r>
            <a:r>
              <a:rPr lang="fr-FR" sz="1600" dirty="0"/>
              <a:t>, GANIL, ALTO, AIFIRA, CEMHTI, </a:t>
            </a:r>
            <a:r>
              <a:rPr lang="fr-FR" sz="1600" dirty="0" err="1"/>
              <a:t>janus</a:t>
            </a:r>
            <a:r>
              <a:rPr lang="fr-FR" sz="1600" dirty="0"/>
              <a:t>, LEEL)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/>
              <a:t>Accélérateur d’électrons (</a:t>
            </a:r>
            <a:r>
              <a:rPr lang="fr-FR" sz="1600" dirty="0" err="1"/>
              <a:t>alienor</a:t>
            </a:r>
            <a:r>
              <a:rPr lang="fr-FR" sz="1600" dirty="0"/>
              <a:t>, </a:t>
            </a:r>
            <a:r>
              <a:rPr lang="fr-FR" sz="1600" dirty="0" err="1"/>
              <a:t>elyse</a:t>
            </a:r>
            <a:r>
              <a:rPr lang="fr-FR" sz="1600" dirty="0"/>
              <a:t>, </a:t>
            </a:r>
            <a:r>
              <a:rPr lang="fr-FR" sz="1600" dirty="0" err="1"/>
              <a:t>sirius</a:t>
            </a:r>
            <a:r>
              <a:rPr lang="fr-FR" sz="1600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/>
              <a:t>Machines du futur (ALP, PERLE, ICONE … )</a:t>
            </a:r>
          </a:p>
        </p:txBody>
      </p:sp>
    </p:spTree>
    <p:extLst>
      <p:ext uri="{BB962C8B-B14F-4D97-AF65-F5344CB8AC3E}">
        <p14:creationId xmlns:p14="http://schemas.microsoft.com/office/powerpoint/2010/main" val="103519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B1C19-09D1-6F8B-03E1-6855DDBB4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AF7AFC-9A39-FDE0-0EBC-750A3321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367CCC65-C60C-7AAE-96EC-B7664511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083" y="0"/>
            <a:ext cx="6912768" cy="653480"/>
          </a:xfrm>
        </p:spPr>
        <p:txBody>
          <a:bodyPr>
            <a:normAutofit/>
          </a:bodyPr>
          <a:lstStyle/>
          <a:p>
            <a:r>
              <a:rPr lang="fr-FR" sz="3200" dirty="0"/>
              <a:t>2. Les types d’application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D9F06AAB-1967-E86D-5E5E-E8E3F45F95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53480"/>
            <a:ext cx="10371532" cy="5274992"/>
          </a:xfrm>
        </p:spPr>
        <p:txBody>
          <a:bodyPr>
            <a:noAutofit/>
          </a:bodyPr>
          <a:lstStyle/>
          <a:p>
            <a:pPr marL="114300" indent="-342900">
              <a:buFont typeface="Arial" panose="020B0604020202020204" pitchFamily="34" charset="0"/>
              <a:buChar char="•"/>
            </a:pPr>
            <a:r>
              <a:rPr lang="fr-FR" sz="1800" dirty="0">
                <a:cs typeface="Arial"/>
              </a:rPr>
              <a:t>Highlights choisis pour illustration, 10-12 </a:t>
            </a:r>
            <a:r>
              <a:rPr lang="fr-FR" sz="1800" dirty="0" err="1">
                <a:cs typeface="Arial"/>
              </a:rPr>
              <a:t>talks</a:t>
            </a:r>
            <a:r>
              <a:rPr lang="fr-FR" sz="1800" dirty="0">
                <a:cs typeface="Arial"/>
              </a:rPr>
              <a:t> parmi les applications suivantes :</a:t>
            </a:r>
          </a:p>
          <a:p>
            <a:pPr marL="342900" indent="-342900">
              <a:buAutoNum type="arabicPeriod"/>
            </a:pPr>
            <a:r>
              <a:rPr lang="fr-FR" sz="1600" b="1" dirty="0"/>
              <a:t>Santé et matière vivante avec talk de revue : APP1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400" dirty="0"/>
              <a:t>production de radioisotopes pour imagerie nucléaire et traitement (</a:t>
            </a:r>
            <a:r>
              <a:rPr lang="fr-FR" sz="1400" dirty="0" err="1"/>
              <a:t>theranostic</a:t>
            </a:r>
            <a:r>
              <a:rPr lang="fr-FR" sz="1400" dirty="0"/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400" dirty="0"/>
              <a:t>Traitement : hadron/proton – </a:t>
            </a:r>
            <a:r>
              <a:rPr lang="fr-FR" sz="1400" dirty="0" err="1"/>
              <a:t>therapie</a:t>
            </a:r>
            <a:r>
              <a:rPr lang="fr-FR" sz="1400" dirty="0"/>
              <a:t>, flash, VHEE, </a:t>
            </a:r>
            <a:r>
              <a:rPr lang="fr-FR" sz="1400" dirty="0" err="1"/>
              <a:t>microbeam</a:t>
            </a:r>
            <a:endParaRPr lang="fr-FR" sz="1400" dirty="0"/>
          </a:p>
          <a:p>
            <a:pPr marL="800100" lvl="1" indent="-342900">
              <a:buFont typeface="+mj-lt"/>
              <a:buAutoNum type="alphaLcParenR"/>
            </a:pPr>
            <a:r>
              <a:rPr lang="fr-FR" sz="1400" dirty="0"/>
              <a:t>Effets des irradiations sur le vivant (radiobiologie) dont applications spatiales</a:t>
            </a:r>
          </a:p>
          <a:p>
            <a:pPr marL="342900" indent="-342900">
              <a:buFontTx/>
              <a:buAutoNum type="arabicPeriod"/>
            </a:pPr>
            <a:r>
              <a:rPr lang="fr-FR" sz="1600" b="1" dirty="0"/>
              <a:t>Matière inerte avec talk de revue : APP2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400" dirty="0"/>
              <a:t>Effets des irradiations sur les matériaux dont électronique, nucléaire, effets de radiolyse aux interfaces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400" dirty="0"/>
              <a:t>Modification de la matière sous irradiation :  création de centres colorés dans les semiconducteurs (Néel), matériaux </a:t>
            </a:r>
            <a:r>
              <a:rPr lang="fr-FR" sz="1400" dirty="0" err="1"/>
              <a:t>supras</a:t>
            </a:r>
            <a:r>
              <a:rPr lang="fr-FR" sz="1400" dirty="0"/>
              <a:t> haute Tc, polymérisation, ENR (solaire, batterie)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400" dirty="0"/>
              <a:t>Caractérisation (analyse élémentaire, imagerie ..)</a:t>
            </a:r>
            <a:endParaRPr lang="fr-FR" sz="1400" b="1" dirty="0"/>
          </a:p>
          <a:p>
            <a:pPr marL="342900" indent="-342900">
              <a:buAutoNum type="arabicPeriod"/>
            </a:pPr>
            <a:r>
              <a:rPr lang="fr-FR" sz="1600" b="1" dirty="0"/>
              <a:t>Energie : APP3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400" dirty="0"/>
              <a:t>Données de base pour la physique nucléaire (mesures de données de base pour les réacteurs), ….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400" dirty="0"/>
              <a:t>Développement de sources de neutrons pour les ADS</a:t>
            </a:r>
          </a:p>
          <a:p>
            <a:pPr marL="342900" indent="-342900">
              <a:buAutoNum type="arabicPeriod"/>
            </a:pPr>
            <a:r>
              <a:rPr lang="fr-FR" sz="1600" b="1" dirty="0"/>
              <a:t>Environnement : APP4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400" dirty="0"/>
              <a:t>Décontamination, dépollution (Bordeaux?, Strasbourg? SOLEIL ligne mars)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400" dirty="0"/>
              <a:t>Spéciation (à CAL, par l’institut de chimie de Nice?, Bordeaux par rayonnement synchrotron ESRF/SOLEIL) </a:t>
            </a:r>
          </a:p>
          <a:p>
            <a:pPr marL="342900" indent="-342900">
              <a:buAutoNum type="arabicPeriod"/>
            </a:pPr>
            <a:r>
              <a:rPr lang="fr-FR" sz="1600" b="1" dirty="0"/>
              <a:t>Patrimoine : APP5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400" dirty="0"/>
              <a:t>Analyse par faisceau d’ions (</a:t>
            </a:r>
            <a:r>
              <a:rPr lang="fr-FR" sz="1400" dirty="0" err="1"/>
              <a:t>carac</a:t>
            </a:r>
            <a:r>
              <a:rPr lang="fr-FR" sz="1400" dirty="0"/>
              <a:t>, </a:t>
            </a:r>
            <a:r>
              <a:rPr lang="fr-FR" sz="1400" dirty="0" err="1"/>
              <a:t>irrad</a:t>
            </a:r>
            <a:r>
              <a:rPr lang="fr-FR" sz="1400" dirty="0"/>
              <a:t>) : NEW-AGLAE au Louvre, ….</a:t>
            </a:r>
          </a:p>
          <a:p>
            <a:pPr marL="800100" lvl="1" indent="-342900">
              <a:buFont typeface="+mj-lt"/>
              <a:buAutoNum type="alphaLcParenR"/>
            </a:pPr>
            <a:r>
              <a:rPr lang="fr-FR" sz="1400" dirty="0"/>
              <a:t>Synchrotron : SOLEIL (violon, papyrus)</a:t>
            </a:r>
          </a:p>
        </p:txBody>
      </p:sp>
    </p:spTree>
    <p:extLst>
      <p:ext uri="{BB962C8B-B14F-4D97-AF65-F5344CB8AC3E}">
        <p14:creationId xmlns:p14="http://schemas.microsoft.com/office/powerpoint/2010/main" val="22075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kern="1200" dirty="0">
            <a:solidFill>
              <a:srgbClr val="D0671C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41073</TotalTime>
  <Words>1909</Words>
  <Application>Microsoft Macintosh PowerPoint</Application>
  <PresentationFormat>Personnalisé</PresentationFormat>
  <Paragraphs>261</Paragraphs>
  <Slides>16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1_modele-IJCLAb-powerpoint</vt:lpstr>
      <vt:lpstr>Conception personnalisée</vt:lpstr>
      <vt:lpstr>Agenda COPIL 13  22 janvier 2025</vt:lpstr>
      <vt:lpstr>Membres du COPIL</vt:lpstr>
      <vt:lpstr>Retour sur la journée annuelle 2024</vt:lpstr>
      <vt:lpstr>Événements 2025 </vt:lpstr>
      <vt:lpstr>Feuille de route ALP</vt:lpstr>
      <vt:lpstr>Événements 2025 </vt:lpstr>
      <vt:lpstr>Workshop 2026 accélérateurs et applications </vt:lpstr>
      <vt:lpstr>1. Accélérateurs par grand type de machine</vt:lpstr>
      <vt:lpstr>2. Les types d’application</vt:lpstr>
      <vt:lpstr>3. Les réseaux et conditions d’accès</vt:lpstr>
      <vt:lpstr>4. Les besoins en accélérateurs</vt:lpstr>
      <vt:lpstr>Workshop 2026 accélérateurs et applications </vt:lpstr>
      <vt:lpstr>Workshop 2026 accélérateurs et applications </vt:lpstr>
      <vt:lpstr>AOB</vt:lpstr>
      <vt:lpstr>Présentation PowerPoint</vt:lpstr>
      <vt:lpstr>Événements 2025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Maud Baylac</cp:lastModifiedBy>
  <cp:revision>2772</cp:revision>
  <cp:lastPrinted>2023-12-13T10:34:08Z</cp:lastPrinted>
  <dcterms:created xsi:type="dcterms:W3CDTF">2011-03-09T16:37:49Z</dcterms:created>
  <dcterms:modified xsi:type="dcterms:W3CDTF">2025-01-22T14:21:17Z</dcterms:modified>
</cp:coreProperties>
</file>