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5" r:id="rId2"/>
    <p:sldMasterId id="2147483697" r:id="rId3"/>
    <p:sldMasterId id="2147483709" r:id="rId4"/>
    <p:sldMasterId id="2147483722" r:id="rId5"/>
    <p:sldMasterId id="2147483734" r:id="rId6"/>
  </p:sldMasterIdLst>
  <p:notesMasterIdLst>
    <p:notesMasterId r:id="rId44"/>
  </p:notesMasterIdLst>
  <p:sldIdLst>
    <p:sldId id="5374" r:id="rId7"/>
    <p:sldId id="5451" r:id="rId8"/>
    <p:sldId id="5384" r:id="rId9"/>
    <p:sldId id="5386" r:id="rId10"/>
    <p:sldId id="5377" r:id="rId11"/>
    <p:sldId id="5452" r:id="rId12"/>
    <p:sldId id="5381" r:id="rId13"/>
    <p:sldId id="5383" r:id="rId14"/>
    <p:sldId id="5426" r:id="rId15"/>
    <p:sldId id="5427" r:id="rId16"/>
    <p:sldId id="5428" r:id="rId17"/>
    <p:sldId id="5429" r:id="rId18"/>
    <p:sldId id="4797" r:id="rId19"/>
    <p:sldId id="5433" r:id="rId20"/>
    <p:sldId id="5435" r:id="rId21"/>
    <p:sldId id="5449" r:id="rId22"/>
    <p:sldId id="5430" r:id="rId23"/>
    <p:sldId id="5436" r:id="rId24"/>
    <p:sldId id="5437" r:id="rId25"/>
    <p:sldId id="5450" r:id="rId26"/>
    <p:sldId id="5438" r:id="rId27"/>
    <p:sldId id="5439" r:id="rId28"/>
    <p:sldId id="5441" r:id="rId29"/>
    <p:sldId id="5440" r:id="rId30"/>
    <p:sldId id="5442" r:id="rId31"/>
    <p:sldId id="5443" r:id="rId32"/>
    <p:sldId id="5444" r:id="rId33"/>
    <p:sldId id="5446" r:id="rId34"/>
    <p:sldId id="5447" r:id="rId35"/>
    <p:sldId id="5448" r:id="rId36"/>
    <p:sldId id="5380" r:id="rId37"/>
    <p:sldId id="5382" r:id="rId38"/>
    <p:sldId id="5375" r:id="rId39"/>
    <p:sldId id="5432" r:id="rId40"/>
    <p:sldId id="5385" r:id="rId41"/>
    <p:sldId id="5367" r:id="rId42"/>
    <p:sldId id="5453" r:id="rId43"/>
  </p:sldIdLst>
  <p:sldSz cx="9144000" cy="5143500" type="screen16x9"/>
  <p:notesSz cx="6797675" cy="9872663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introduction" id="{3B035FEC-B7DB-45A1-9532-D96C8BE340EC}">
          <p14:sldIdLst>
            <p14:sldId id="5374"/>
            <p14:sldId id="5451"/>
            <p14:sldId id="5384"/>
            <p14:sldId id="5386"/>
            <p14:sldId id="5377"/>
            <p14:sldId id="5452"/>
            <p14:sldId id="5381"/>
            <p14:sldId id="5383"/>
            <p14:sldId id="5426"/>
            <p14:sldId id="5427"/>
            <p14:sldId id="5428"/>
            <p14:sldId id="5429"/>
            <p14:sldId id="4797"/>
            <p14:sldId id="5433"/>
            <p14:sldId id="5435"/>
            <p14:sldId id="5449"/>
            <p14:sldId id="5430"/>
            <p14:sldId id="5436"/>
            <p14:sldId id="5437"/>
            <p14:sldId id="5450"/>
            <p14:sldId id="5438"/>
            <p14:sldId id="5439"/>
            <p14:sldId id="5441"/>
            <p14:sldId id="5440"/>
            <p14:sldId id="5442"/>
            <p14:sldId id="5443"/>
            <p14:sldId id="5444"/>
            <p14:sldId id="5446"/>
            <p14:sldId id="5447"/>
            <p14:sldId id="5448"/>
            <p14:sldId id="5380"/>
            <p14:sldId id="5382"/>
            <p14:sldId id="5375"/>
            <p14:sldId id="5432"/>
            <p14:sldId id="5385"/>
            <p14:sldId id="5367"/>
          </p14:sldIdLst>
        </p14:section>
        <p14:section name="Specific Topics for Discussion" id="{E4FF1C77-0B01-4FE8-8E8E-C329A93610EC}">
          <p14:sldIdLst>
            <p14:sldId id="54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0066"/>
    <a:srgbClr val="F6FDA3"/>
    <a:srgbClr val="0F124A"/>
    <a:srgbClr val="FF33CC"/>
    <a:srgbClr val="4B0F3B"/>
    <a:srgbClr val="DFDFDF"/>
    <a:srgbClr val="D4BEF7"/>
    <a:srgbClr val="B8BAFA"/>
    <a:srgbClr val="DBD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5" autoAdjust="0"/>
    <p:restoredTop sz="94725" autoAdjust="0"/>
  </p:normalViewPr>
  <p:slideViewPr>
    <p:cSldViewPr snapToGrid="0">
      <p:cViewPr varScale="1">
        <p:scale>
          <a:sx n="127" d="100"/>
          <a:sy n="127" d="100"/>
        </p:scale>
        <p:origin x="56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15.07.2025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4DDC5-3993-7C16-7BFC-EBD83BFD7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9CB9EC-FBD1-A0F5-33C0-6E5CF25DF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2CBED-04C0-63EB-4228-E6C07A759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8B8D0-37F7-90E8-9195-47517C265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EBA44-2749-4505-B776-1307762B45EE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4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32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794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155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3374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693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607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F124A"/>
                </a:solidFill>
              </a:defRPr>
            </a:lvl1pPr>
          </a:lstStyle>
          <a:p>
            <a:fld id="{88A1DFE4-5FC5-43BD-BB7E-75EAD82B96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GB" noProof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GB" noProof="0"/>
              <a:t>First Level (Running Text)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Add Title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en-GB" noProof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1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1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484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84746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35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35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7483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3999"/>
            <a:ext cx="9144000" cy="481950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</p:spTree>
    <p:extLst>
      <p:ext uri="{BB962C8B-B14F-4D97-AF65-F5344CB8AC3E}">
        <p14:creationId xmlns:p14="http://schemas.microsoft.com/office/powerpoint/2010/main" val="3931626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35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8596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75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8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8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75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75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75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75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75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492928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1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85582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300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35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75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7479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300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35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613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488" indent="0">
              <a:buNone/>
              <a:tabLst>
                <a:tab pos="3955401" algn="r"/>
              </a:tabLst>
              <a:defRPr/>
            </a:lvl2pPr>
            <a:lvl3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3pPr>
            <a:lvl4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4pPr>
            <a:lvl5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488" indent="0">
              <a:buNone/>
              <a:tabLst>
                <a:tab pos="3955401" algn="r"/>
              </a:tabLst>
              <a:defRPr/>
            </a:lvl2pPr>
            <a:lvl3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3pPr>
            <a:lvl4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4pPr>
            <a:lvl5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895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35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" y="4623750"/>
            <a:ext cx="2605388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4501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3999"/>
            <a:ext cx="9144000" cy="481950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75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585858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4472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05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07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62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61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33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6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7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4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928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88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39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57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53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2E28-4944-4174-8658-B31C7AE78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24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4BAE3-E7A4-40F8-A96A-61A1EF93C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81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1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1pPr>
            <a:lvl2pPr marL="45694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3896" indent="0">
              <a:buNone/>
              <a:defRPr sz="1624">
                <a:solidFill>
                  <a:schemeClr val="tx1">
                    <a:tint val="75000"/>
                  </a:schemeClr>
                </a:solidFill>
              </a:defRPr>
            </a:lvl3pPr>
            <a:lvl4pPr marL="1370845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4pPr>
            <a:lvl5pPr marL="1827792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5pPr>
            <a:lvl6pPr marL="2284740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6pPr>
            <a:lvl7pPr marL="2741688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7pPr>
            <a:lvl8pPr marL="3198637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8pPr>
            <a:lvl9pPr marL="3655585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30E46-5F80-43ED-933E-4B0D73B47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59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21"/>
            </a:lvl1pPr>
            <a:lvl2pPr>
              <a:defRPr sz="2394"/>
            </a:lvl2pPr>
            <a:lvl3pPr>
              <a:defRPr sz="1966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21"/>
            </a:lvl1pPr>
            <a:lvl2pPr>
              <a:defRPr sz="2394"/>
            </a:lvl2pPr>
            <a:lvl3pPr>
              <a:defRPr sz="1966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C0D5-32D3-4FDC-A467-C048AEDAE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15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947" indent="0">
              <a:buNone/>
              <a:defRPr sz="1966" b="1"/>
            </a:lvl2pPr>
            <a:lvl3pPr marL="913896" indent="0">
              <a:buNone/>
              <a:defRPr sz="1795" b="1"/>
            </a:lvl3pPr>
            <a:lvl4pPr marL="1370845" indent="0">
              <a:buNone/>
              <a:defRPr sz="1624" b="1"/>
            </a:lvl4pPr>
            <a:lvl5pPr marL="1827792" indent="0">
              <a:buNone/>
              <a:defRPr sz="1624" b="1"/>
            </a:lvl5pPr>
            <a:lvl6pPr marL="2284740" indent="0">
              <a:buNone/>
              <a:defRPr sz="1624" b="1"/>
            </a:lvl6pPr>
            <a:lvl7pPr marL="2741688" indent="0">
              <a:buNone/>
              <a:defRPr sz="1624" b="1"/>
            </a:lvl7pPr>
            <a:lvl8pPr marL="3198637" indent="0">
              <a:buNone/>
              <a:defRPr sz="1624" b="1"/>
            </a:lvl8pPr>
            <a:lvl9pPr marL="3655585" indent="0">
              <a:buNone/>
              <a:defRPr sz="16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94"/>
            </a:lvl1pPr>
            <a:lvl2pPr>
              <a:defRPr sz="1966"/>
            </a:lvl2pPr>
            <a:lvl3pPr>
              <a:defRPr sz="1795"/>
            </a:lvl3pPr>
            <a:lvl4pPr>
              <a:defRPr sz="1624"/>
            </a:lvl4pPr>
            <a:lvl5pPr>
              <a:defRPr sz="1624"/>
            </a:lvl5pPr>
            <a:lvl6pPr>
              <a:defRPr sz="1624"/>
            </a:lvl6pPr>
            <a:lvl7pPr>
              <a:defRPr sz="1624"/>
            </a:lvl7pPr>
            <a:lvl8pPr>
              <a:defRPr sz="1624"/>
            </a:lvl8pPr>
            <a:lvl9pPr>
              <a:defRPr sz="16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947" indent="0">
              <a:buNone/>
              <a:defRPr sz="1966" b="1"/>
            </a:lvl2pPr>
            <a:lvl3pPr marL="913896" indent="0">
              <a:buNone/>
              <a:defRPr sz="1795" b="1"/>
            </a:lvl3pPr>
            <a:lvl4pPr marL="1370845" indent="0">
              <a:buNone/>
              <a:defRPr sz="1624" b="1"/>
            </a:lvl4pPr>
            <a:lvl5pPr marL="1827792" indent="0">
              <a:buNone/>
              <a:defRPr sz="1624" b="1"/>
            </a:lvl5pPr>
            <a:lvl6pPr marL="2284740" indent="0">
              <a:buNone/>
              <a:defRPr sz="1624" b="1"/>
            </a:lvl6pPr>
            <a:lvl7pPr marL="2741688" indent="0">
              <a:buNone/>
              <a:defRPr sz="1624" b="1"/>
            </a:lvl7pPr>
            <a:lvl8pPr marL="3198637" indent="0">
              <a:buNone/>
              <a:defRPr sz="1624" b="1"/>
            </a:lvl8pPr>
            <a:lvl9pPr marL="3655585" indent="0">
              <a:buNone/>
              <a:defRPr sz="16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394"/>
            </a:lvl1pPr>
            <a:lvl2pPr>
              <a:defRPr sz="1966"/>
            </a:lvl2pPr>
            <a:lvl3pPr>
              <a:defRPr sz="1795"/>
            </a:lvl3pPr>
            <a:lvl4pPr>
              <a:defRPr sz="1624"/>
            </a:lvl4pPr>
            <a:lvl5pPr>
              <a:defRPr sz="1624"/>
            </a:lvl5pPr>
            <a:lvl6pPr>
              <a:defRPr sz="1624"/>
            </a:lvl6pPr>
            <a:lvl7pPr>
              <a:defRPr sz="1624"/>
            </a:lvl7pPr>
            <a:lvl8pPr>
              <a:defRPr sz="1624"/>
            </a:lvl8pPr>
            <a:lvl9pPr>
              <a:defRPr sz="16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194B-0B1E-4425-BD4E-B47A6E31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938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9217-547C-48C4-BBA2-0AD26965B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9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192" indent="-340192">
              <a:lnSpc>
                <a:spcPts val="1950"/>
              </a:lnSpc>
              <a:defRPr sz="1600"/>
            </a:lvl2pPr>
            <a:lvl3pPr marL="680383" indent="-340192">
              <a:lnSpc>
                <a:spcPts val="1950"/>
              </a:lnSpc>
              <a:defRPr sz="1600"/>
            </a:lvl3pPr>
            <a:lvl4pPr marL="1020575" indent="-340192">
              <a:lnSpc>
                <a:spcPts val="1950"/>
              </a:lnSpc>
              <a:defRPr sz="1600"/>
            </a:lvl4pPr>
            <a:lvl5pPr marL="1360766" indent="-340192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754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19282-61B7-4575-B1E9-BE84A6791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49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9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163"/>
            </a:lvl1pPr>
            <a:lvl2pPr>
              <a:defRPr sz="2821"/>
            </a:lvl2pPr>
            <a:lvl3pPr>
              <a:defRPr sz="2394"/>
            </a:lvl3pPr>
            <a:lvl4pPr>
              <a:defRPr sz="1966"/>
            </a:lvl4pPr>
            <a:lvl5pPr>
              <a:defRPr sz="1966"/>
            </a:lvl5pPr>
            <a:lvl6pPr>
              <a:defRPr sz="1966"/>
            </a:lvl6pPr>
            <a:lvl7pPr>
              <a:defRPr sz="1966"/>
            </a:lvl7pPr>
            <a:lvl8pPr>
              <a:defRPr sz="1966"/>
            </a:lvl8pPr>
            <a:lvl9pPr>
              <a:defRPr sz="19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368"/>
            </a:lvl1pPr>
            <a:lvl2pPr marL="456947" indent="0">
              <a:buNone/>
              <a:defRPr sz="1197"/>
            </a:lvl2pPr>
            <a:lvl3pPr marL="913896" indent="0">
              <a:buNone/>
              <a:defRPr sz="1026"/>
            </a:lvl3pPr>
            <a:lvl4pPr marL="1370845" indent="0">
              <a:buNone/>
              <a:defRPr sz="940"/>
            </a:lvl4pPr>
            <a:lvl5pPr marL="1827792" indent="0">
              <a:buNone/>
              <a:defRPr sz="940"/>
            </a:lvl5pPr>
            <a:lvl6pPr marL="2284740" indent="0">
              <a:buNone/>
              <a:defRPr sz="940"/>
            </a:lvl6pPr>
            <a:lvl7pPr marL="2741688" indent="0">
              <a:buNone/>
              <a:defRPr sz="940"/>
            </a:lvl7pPr>
            <a:lvl8pPr marL="3198637" indent="0">
              <a:buNone/>
              <a:defRPr sz="940"/>
            </a:lvl8pPr>
            <a:lvl9pPr marL="3655585" indent="0">
              <a:buNone/>
              <a:defRPr sz="9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546DA-D9A6-41B9-910D-8E4398FA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49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19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163"/>
            </a:lvl1pPr>
            <a:lvl2pPr marL="456947" indent="0">
              <a:buNone/>
              <a:defRPr sz="2821"/>
            </a:lvl2pPr>
            <a:lvl3pPr marL="913896" indent="0">
              <a:buNone/>
              <a:defRPr sz="2394"/>
            </a:lvl3pPr>
            <a:lvl4pPr marL="1370845" indent="0">
              <a:buNone/>
              <a:defRPr sz="1966"/>
            </a:lvl4pPr>
            <a:lvl5pPr marL="1827792" indent="0">
              <a:buNone/>
              <a:defRPr sz="1966"/>
            </a:lvl5pPr>
            <a:lvl6pPr marL="2284740" indent="0">
              <a:buNone/>
              <a:defRPr sz="1966"/>
            </a:lvl6pPr>
            <a:lvl7pPr marL="2741688" indent="0">
              <a:buNone/>
              <a:defRPr sz="1966"/>
            </a:lvl7pPr>
            <a:lvl8pPr marL="3198637" indent="0">
              <a:buNone/>
              <a:defRPr sz="1966"/>
            </a:lvl8pPr>
            <a:lvl9pPr marL="3655585" indent="0">
              <a:buNone/>
              <a:defRPr sz="19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368"/>
            </a:lvl1pPr>
            <a:lvl2pPr marL="456947" indent="0">
              <a:buNone/>
              <a:defRPr sz="1197"/>
            </a:lvl2pPr>
            <a:lvl3pPr marL="913896" indent="0">
              <a:buNone/>
              <a:defRPr sz="1026"/>
            </a:lvl3pPr>
            <a:lvl4pPr marL="1370845" indent="0">
              <a:buNone/>
              <a:defRPr sz="940"/>
            </a:lvl4pPr>
            <a:lvl5pPr marL="1827792" indent="0">
              <a:buNone/>
              <a:defRPr sz="940"/>
            </a:lvl5pPr>
            <a:lvl6pPr marL="2284740" indent="0">
              <a:buNone/>
              <a:defRPr sz="940"/>
            </a:lvl6pPr>
            <a:lvl7pPr marL="2741688" indent="0">
              <a:buNone/>
              <a:defRPr sz="940"/>
            </a:lvl7pPr>
            <a:lvl8pPr marL="3198637" indent="0">
              <a:buNone/>
              <a:defRPr sz="940"/>
            </a:lvl8pPr>
            <a:lvl9pPr marL="3655585" indent="0">
              <a:buNone/>
              <a:defRPr sz="9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E8F01-185D-4CC0-813D-17E8E427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65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296EE-E859-4D61-BFD7-B9A60B622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87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00F92-7421-4D98-B9DC-6F6B96261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50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C558F3-F210-D33F-6A82-D9FDC0DAE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56B01B-4371-5041-6DA9-3C02CE295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77BBAF-68F4-7E14-601D-57F4120B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A50BDB-26BC-A202-0161-654A32306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2E8E2E-479A-5CAC-62FE-3FED18E2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944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53E1B6-3BF1-B1BC-5602-09D3F741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DC22AC-BFCC-5CDE-95A6-BEF2A2FD0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049C91-73DF-D841-1A68-8845D206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A344E9-D6DE-7CC1-76B7-7B18B959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70DB6-5586-C8A0-BD29-607A30DE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4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552BBF-7526-9A5B-FBE9-CEED47E8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A3A01E-BA2C-0988-733F-18FD8FE6D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54F677-7666-64ED-42D9-30AB2B94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0E01DF-0C55-8C6A-8EFC-64FE8CCE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D81F0D-A450-1B18-BCBA-50ACB6C3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747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B08564-02E6-A6B2-19CE-7747100B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0CC379-2B98-FC5B-B30F-56F824355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2A1C23-FB7A-FC1E-DC79-F54589DBE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1A3CAE-9A5F-137E-94C7-75A4375C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A91ABE-3224-1B65-E0DC-A201E0E3C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0D4DDC-4102-093D-1215-CF58F1F2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063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EBEBF-C096-5D7F-667B-C1689D81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504EC2-2BDF-EE15-7F94-51074631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32B9C3-4245-1CE0-B787-2F10A375F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A7F2E67-E518-F810-29F7-6DD797C58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F123713-2DE1-CB32-3968-4B8821217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F18346-8488-B4A1-5C04-5CC58DE2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F35437A-49CB-E23D-A1FE-6DCD95886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5575459-F50C-691D-B32B-ECE86F27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23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783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257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E01EA1-633B-6B88-2DA4-DB9E3914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4DB982-8F4D-1D06-1B1A-4B1740AC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7C8AD1-0D28-FC16-F6C7-6340E2C9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948268-FBB2-8D32-0B7B-4C4CBF38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90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476326-2196-908C-17AE-5265430E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EF8432C-C5EE-78E0-C3DD-544916E3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DE5AA7-1FD6-581C-9B10-E632EE10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231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052E5-DA4F-D751-29D9-94B8EDFC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EED1A4-55B0-AC67-8677-005EDBCD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4D0CEB-C411-438F-A7DA-5979C0074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A21C10-03FF-0145-8885-4BDD278C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E72464-765D-4F2B-5DA2-5966C8FF7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8CF185-F35A-E45E-8FAA-685BCF5D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5811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75A75-7F55-1593-DCEB-2B3A88836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149D0F8-A9A0-4102-BC8F-7B0487313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B6DBA0-74BF-C255-0149-2AA13057F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62C489-9D7B-0891-6DD1-DBF4AED1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55840D-0253-2DBB-2224-2C420C96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840C32-2956-C4FC-F348-E8E5B6DE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325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4589B-ED6E-A20B-68BA-74CADA16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91A610-6CAD-80BD-E53D-702A6BE20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6DDA32-478D-5983-3CB0-BB05A5B7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C4D85A-797B-B360-3072-B041DB62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A62BA4-5B13-3F16-3BA0-1D407A2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805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B0B735B-A460-9839-BF19-83FF2F94E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0A9C8A-3613-9255-635B-46427BD11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8B9017-6F7F-135F-7204-1E77241F0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28B867-6D7A-25DE-AF26-B4F84697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CDDF7F-C268-EEC9-86AF-EC7EEAFE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0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1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5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8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1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5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8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71506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08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300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50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463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300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09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-46646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6150" y="4771222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20882-0ADA-6CCA-3CF4-2B2B2E8B2CBE}"/>
              </a:ext>
            </a:extLst>
          </p:cNvPr>
          <p:cNvSpPr txBox="1"/>
          <p:nvPr userDrawn="1"/>
        </p:nvSpPr>
        <p:spPr>
          <a:xfrm>
            <a:off x="666257" y="67133"/>
            <a:ext cx="6771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0" noProof="0" dirty="0">
                <a:solidFill>
                  <a:schemeClr val="bg1"/>
                </a:solidFill>
              </a:rPr>
              <a:t>16 May 2025</a:t>
            </a: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299" y="94966"/>
            <a:ext cx="324000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1" y="4873500"/>
            <a:ext cx="447815" cy="18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5778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37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685783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2994" indent="-242994" algn="l" defTabSz="685783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5988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8982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1976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3550" cy="324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52419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563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B373741-07FC-4471-877C-C8CBE6CCEBA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" y="68175"/>
            <a:ext cx="559066" cy="1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7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243000" indent="-243000" algn="l" defTabSz="685800" rtl="0" eaLnBrk="1" latinLnBrk="0" hangingPunct="1">
        <a:lnSpc>
          <a:spcPts val="1388"/>
        </a:lnSpc>
        <a:spcBef>
          <a:spcPts val="0"/>
        </a:spcBef>
        <a:buSzPct val="120000"/>
        <a:buFontTx/>
        <a:buBlip>
          <a:blip r:embed="rId13"/>
        </a:buBlip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243000" indent="-243000" algn="l" defTabSz="685800" rtl="0" eaLnBrk="1" latinLnBrk="0" hangingPunct="1">
        <a:lnSpc>
          <a:spcPts val="1388"/>
        </a:lnSpc>
        <a:spcBef>
          <a:spcPts val="0"/>
        </a:spcBef>
        <a:buSzPct val="120000"/>
        <a:buFontTx/>
        <a:buBlip>
          <a:blip r:embed="rId13"/>
        </a:buBlip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243000" indent="-243000" algn="l" defTabSz="685800" rtl="0" eaLnBrk="1" latinLnBrk="0" hangingPunct="1">
        <a:lnSpc>
          <a:spcPts val="1388"/>
        </a:lnSpc>
        <a:spcBef>
          <a:spcPts val="0"/>
        </a:spcBef>
        <a:buSzPct val="120000"/>
        <a:buFontTx/>
        <a:buBlip>
          <a:blip r:embed="rId13"/>
        </a:buBlip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8312">
          <p15:clr>
            <a:srgbClr val="F26B43"/>
          </p15:clr>
        </p15:guide>
        <p15:guide id="3" pos="241">
          <p15:clr>
            <a:srgbClr val="F26B43"/>
          </p15:clr>
        </p15:guide>
        <p15:guide id="4" pos="785">
          <p15:clr>
            <a:srgbClr val="F26B43"/>
          </p15:clr>
        </p15:guide>
        <p15:guide id="5" pos="2690">
          <p15:clr>
            <a:srgbClr val="F26B43"/>
          </p15:clr>
        </p15:guide>
        <p15:guide id="6" pos="3189">
          <p15:clr>
            <a:srgbClr val="F26B43"/>
          </p15:clr>
        </p15:guide>
        <p15:guide id="7" pos="15119">
          <p15:clr>
            <a:srgbClr val="F26B43"/>
          </p15:clr>
        </p15:guide>
        <p15:guide id="8" pos="14575">
          <p15:clr>
            <a:srgbClr val="F26B43"/>
          </p15:clr>
        </p15:guide>
        <p15:guide id="9" pos="5548">
          <p15:clr>
            <a:srgbClr val="F26B43"/>
          </p15:clr>
        </p15:guide>
        <p15:guide id="10" pos="5049">
          <p15:clr>
            <a:srgbClr val="F26B43"/>
          </p15:clr>
        </p15:guide>
        <p15:guide id="12" pos="7929">
          <p15:clr>
            <a:srgbClr val="F26B43"/>
          </p15:clr>
        </p15:guide>
        <p15:guide id="13" pos="7431">
          <p15:clr>
            <a:srgbClr val="F26B43"/>
          </p15:clr>
        </p15:guide>
        <p15:guide id="14" pos="12670">
          <p15:clr>
            <a:srgbClr val="F26B43"/>
          </p15:clr>
        </p15:guide>
        <p15:guide id="15" pos="12171">
          <p15:clr>
            <a:srgbClr val="F26B43"/>
          </p15:clr>
        </p15:guide>
        <p15:guide id="16" pos="10311">
          <p15:clr>
            <a:srgbClr val="F26B43"/>
          </p15:clr>
        </p15:guide>
        <p15:guide id="17" pos="9812">
          <p15:clr>
            <a:srgbClr val="F26B43"/>
          </p15:clr>
        </p15:guide>
        <p15:guide id="19" orient="horz" pos="328">
          <p15:clr>
            <a:srgbClr val="F26B43"/>
          </p15:clr>
        </p15:guide>
        <p15:guide id="21" orient="horz" pos="532">
          <p15:clr>
            <a:srgbClr val="F26B43"/>
          </p15:clr>
        </p15:guide>
        <p15:guide id="23" orient="horz" pos="1031">
          <p15:clr>
            <a:srgbClr val="F26B43"/>
          </p15:clr>
        </p15:guide>
        <p15:guide id="24" orient="horz" pos="7518">
          <p15:clr>
            <a:srgbClr val="F26B43"/>
          </p15:clr>
        </p15:guide>
        <p15:guide id="25" orient="horz" pos="7835">
          <p15:clr>
            <a:srgbClr val="F26B43"/>
          </p15:clr>
        </p15:guide>
        <p15:guide id="26" pos="76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6901" tIns="53451" rIns="106901" bIns="534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6901" tIns="53451" rIns="106901" bIns="534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 vert="horz" lIns="106901" tIns="53451" rIns="106901" bIns="53451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FCC Physics and Experiments General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106901" tIns="53451" rIns="106901" bIns="53451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859654-63A5-4139-9191-C0AD9E6D3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106901" tIns="53451" rIns="106901" bIns="53451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28 Sep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6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6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6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6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60">
          <a:solidFill>
            <a:schemeClr val="tx1"/>
          </a:solidFill>
          <a:latin typeface="Calibri" pitchFamily="34" charset="0"/>
        </a:defRPr>
      </a:lvl5pPr>
      <a:lvl6pPr marL="456947" algn="ctr" rtl="0" fontAlgn="base">
        <a:spcBef>
          <a:spcPct val="0"/>
        </a:spcBef>
        <a:spcAft>
          <a:spcPct val="0"/>
        </a:spcAft>
        <a:defRPr sz="4360">
          <a:solidFill>
            <a:schemeClr val="tx1"/>
          </a:solidFill>
          <a:latin typeface="Calibri" pitchFamily="34" charset="0"/>
        </a:defRPr>
      </a:lvl6pPr>
      <a:lvl7pPr marL="913896" algn="ctr" rtl="0" fontAlgn="base">
        <a:spcBef>
          <a:spcPct val="0"/>
        </a:spcBef>
        <a:spcAft>
          <a:spcPct val="0"/>
        </a:spcAft>
        <a:defRPr sz="4360">
          <a:solidFill>
            <a:schemeClr val="tx1"/>
          </a:solidFill>
          <a:latin typeface="Calibri" pitchFamily="34" charset="0"/>
        </a:defRPr>
      </a:lvl7pPr>
      <a:lvl8pPr marL="1370845" algn="ctr" rtl="0" fontAlgn="base">
        <a:spcBef>
          <a:spcPct val="0"/>
        </a:spcBef>
        <a:spcAft>
          <a:spcPct val="0"/>
        </a:spcAft>
        <a:defRPr sz="4360">
          <a:solidFill>
            <a:schemeClr val="tx1"/>
          </a:solidFill>
          <a:latin typeface="Calibri" pitchFamily="34" charset="0"/>
        </a:defRPr>
      </a:lvl8pPr>
      <a:lvl9pPr marL="1827792" algn="ctr" rtl="0" fontAlgn="base">
        <a:spcBef>
          <a:spcPct val="0"/>
        </a:spcBef>
        <a:spcAft>
          <a:spcPct val="0"/>
        </a:spcAft>
        <a:defRPr sz="4360">
          <a:solidFill>
            <a:schemeClr val="tx1"/>
          </a:solidFill>
          <a:latin typeface="Calibri" pitchFamily="34" charset="0"/>
        </a:defRPr>
      </a:lvl9pPr>
    </p:titleStyle>
    <p:bodyStyle>
      <a:lvl1pPr marL="342711" indent="-34271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63" kern="1200">
          <a:solidFill>
            <a:schemeClr val="tx1"/>
          </a:solidFill>
          <a:latin typeface="+mn-lt"/>
          <a:ea typeface="+mn-ea"/>
          <a:cs typeface="+mn-cs"/>
        </a:defRPr>
      </a:lvl1pPr>
      <a:lvl2pPr marL="742540" indent="-285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21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0" indent="-22847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9319" indent="-22847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66" kern="1200">
          <a:solidFill>
            <a:schemeClr val="tx1"/>
          </a:solidFill>
          <a:latin typeface="+mn-lt"/>
          <a:ea typeface="+mn-ea"/>
          <a:cs typeface="+mn-cs"/>
        </a:defRPr>
      </a:lvl4pPr>
      <a:lvl5pPr marL="2056266" indent="-22847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66" kern="1200">
          <a:solidFill>
            <a:schemeClr val="tx1"/>
          </a:solidFill>
          <a:latin typeface="+mn-lt"/>
          <a:ea typeface="+mn-ea"/>
          <a:cs typeface="+mn-cs"/>
        </a:defRPr>
      </a:lvl5pPr>
      <a:lvl6pPr marL="2513215" indent="-228474" algn="l" defTabSz="913896" rtl="0" eaLnBrk="1" latinLnBrk="0" hangingPunct="1">
        <a:spcBef>
          <a:spcPct val="20000"/>
        </a:spcBef>
        <a:buFont typeface="Arial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6pPr>
      <a:lvl7pPr marL="2970163" indent="-228474" algn="l" defTabSz="913896" rtl="0" eaLnBrk="1" latinLnBrk="0" hangingPunct="1">
        <a:spcBef>
          <a:spcPct val="20000"/>
        </a:spcBef>
        <a:buFont typeface="Arial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7pPr>
      <a:lvl8pPr marL="3427111" indent="-228474" algn="l" defTabSz="913896" rtl="0" eaLnBrk="1" latinLnBrk="0" hangingPunct="1">
        <a:spcBef>
          <a:spcPct val="20000"/>
        </a:spcBef>
        <a:buFont typeface="Arial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8pPr>
      <a:lvl9pPr marL="3884059" indent="-228474" algn="l" defTabSz="913896" rtl="0" eaLnBrk="1" latinLnBrk="0" hangingPunct="1">
        <a:spcBef>
          <a:spcPct val="20000"/>
        </a:spcBef>
        <a:buFont typeface="Arial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3896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5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7792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0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8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8637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5" algn="l" defTabSz="913896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4C5AFED-F3C5-3550-663C-69AB409F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AB8E78-CA22-4B54-E9A1-F077A76B2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A36016-F007-B447-93A1-FF207B85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2E303-A5B4-C849-9789-757CBA145A73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46771-35DC-418A-3F7F-E0956ED02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C122FA-8BCD-BDC9-D9B6-E5A08BF00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87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34205/" TargetMode="External"/><Relationship Id="rId2" Type="http://schemas.openxmlformats.org/officeDocument/2006/relationships/hyperlink" Target="https://indico.cern.ch/event/1439855/contribution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eps-hep2025.eu/" TargetMode="External"/><Relationship Id="rId5" Type="http://schemas.openxmlformats.org/officeDocument/2006/relationships/hyperlink" Target="https://cgsfp2025.sciencesconf.org/" TargetMode="External"/><Relationship Id="rId4" Type="http://schemas.openxmlformats.org/officeDocument/2006/relationships/hyperlink" Target="https://agenda.infn.it/event/44943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2504.00541" TargetMode="External"/><Relationship Id="rId4" Type="http://schemas.openxmlformats.org/officeDocument/2006/relationships/hyperlink" Target="https://arxiv.org/abs/1112.251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1379316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2503.17727" TargetMode="External"/><Relationship Id="rId4" Type="http://schemas.openxmlformats.org/officeDocument/2006/relationships/hyperlink" Target="https://inspirehep.net/literature/1338636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2412.13130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tx2">
                <a:lumMod val="40000"/>
                <a:lumOff val="60000"/>
              </a:schemeClr>
            </a:gs>
            <a:gs pos="78000">
              <a:srgbClr val="002060"/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7D7B27-820F-1540-8016-25C49A2D4FC6}"/>
              </a:ext>
            </a:extLst>
          </p:cNvPr>
          <p:cNvSpPr txBox="1"/>
          <p:nvPr/>
        </p:nvSpPr>
        <p:spPr>
          <a:xfrm>
            <a:off x="0" y="495089"/>
            <a:ext cx="89440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4400" b="1" dirty="0">
                <a:solidFill>
                  <a:srgbClr val="FFFF00"/>
                </a:solidFill>
                <a:latin typeface="Calibri" panose="020F0502020204030204"/>
              </a:rPr>
              <a:t>Accelerator Overview </a:t>
            </a:r>
          </a:p>
          <a:p>
            <a:pPr algn="ctr" defTabSz="685800">
              <a:defRPr/>
            </a:pPr>
            <a:r>
              <a:rPr lang="en-GB" sz="3600" b="1" dirty="0">
                <a:solidFill>
                  <a:srgbClr val="FFFF00"/>
                </a:solidFill>
                <a:latin typeface="Calibri" panose="020F0502020204030204"/>
              </a:rPr>
              <a:t>or </a:t>
            </a:r>
          </a:p>
          <a:p>
            <a:pPr algn="ctr" defTabSz="685800">
              <a:defRPr/>
            </a:pPr>
            <a:r>
              <a:rPr lang="en-GB" sz="3600" b="1" dirty="0">
                <a:solidFill>
                  <a:srgbClr val="FFFF00"/>
                </a:solidFill>
                <a:latin typeface="Calibri" panose="020F0502020204030204"/>
              </a:rPr>
              <a:t>“the Quadrature of the Circle”</a:t>
            </a:r>
            <a:r>
              <a:rPr lang="en-GB" sz="3600" b="1" baseline="30000" dirty="0">
                <a:solidFill>
                  <a:srgbClr val="FFFF00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C5C59-EBF7-122D-C0A0-C02535987769}"/>
              </a:ext>
            </a:extLst>
          </p:cNvPr>
          <p:cNvSpPr txBox="1"/>
          <p:nvPr/>
        </p:nvSpPr>
        <p:spPr>
          <a:xfrm>
            <a:off x="1635308" y="3481454"/>
            <a:ext cx="5873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LPNHE, 17 July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2025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106E1-E6AC-9D49-BC11-E6964D95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41" y="2796318"/>
            <a:ext cx="1393022" cy="1393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1482B6-46AE-F66F-A452-CD9923B99A25}"/>
              </a:ext>
            </a:extLst>
          </p:cNvPr>
          <p:cNvSpPr txBox="1"/>
          <p:nvPr/>
        </p:nvSpPr>
        <p:spPr>
          <a:xfrm>
            <a:off x="7375656" y="4574394"/>
            <a:ext cx="1136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*Louis Fayard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5F9AD-E931-E77C-8641-89C581B21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01EDE7B-E640-C830-42C1-D1F01289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91" y="102042"/>
            <a:ext cx="8838818" cy="402033"/>
          </a:xfrm>
        </p:spPr>
        <p:txBody>
          <a:bodyPr/>
          <a:lstStyle/>
          <a:p>
            <a:pPr defTabSz="685800"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FCC </a:t>
            </a: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placement, surface sites, environmental analysis</a:t>
            </a:r>
            <a:endParaRPr lang="en-US" sz="3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C4411E-7060-1921-5AEC-02D89224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" y="673418"/>
            <a:ext cx="4274820" cy="4274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04620-117C-DE08-750D-DD4E1588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3" y="1564399"/>
            <a:ext cx="4555801" cy="21575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02B235-6813-EA1C-F059-7AC6EB6597E7}"/>
              </a:ext>
            </a:extLst>
          </p:cNvPr>
          <p:cNvSpPr txBox="1"/>
          <p:nvPr/>
        </p:nvSpPr>
        <p:spPr>
          <a:xfrm>
            <a:off x="4323126" y="925730"/>
            <a:ext cx="45760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400" b="1" dirty="0"/>
              <a:t>Optimisation </a:t>
            </a:r>
            <a:r>
              <a:rPr lang="fr-CH" sz="1400" b="1" dirty="0" err="1"/>
              <a:t>done</a:t>
            </a:r>
            <a:r>
              <a:rPr lang="fr-CH" sz="1400" b="1" dirty="0"/>
              <a:t> </a:t>
            </a:r>
            <a:r>
              <a:rPr lang="fr-CH" sz="1400" b="1" dirty="0" err="1"/>
              <a:t>with</a:t>
            </a:r>
            <a:r>
              <a:rPr lang="fr-CH" sz="1400" b="1" dirty="0"/>
              <a:t> </a:t>
            </a:r>
            <a:r>
              <a:rPr lang="fr-CH" sz="1400" b="1" dirty="0" err="1"/>
              <a:t>municipalities</a:t>
            </a:r>
            <a:r>
              <a:rPr lang="fr-CH" sz="1400" b="1" dirty="0"/>
              <a:t>, land plot </a:t>
            </a:r>
            <a:r>
              <a:rPr lang="fr-CH" sz="1400" b="1" dirty="0" err="1"/>
              <a:t>needs</a:t>
            </a:r>
            <a:r>
              <a:rPr lang="fr-CH" sz="1400" b="1" dirty="0"/>
              <a:t> </a:t>
            </a:r>
            <a:r>
              <a:rPr lang="fr-CH" sz="1400" b="1" dirty="0" err="1"/>
              <a:t>communicated</a:t>
            </a:r>
            <a:r>
              <a:rPr lang="fr-CH" sz="1400" b="1" dirty="0"/>
              <a:t> to Host </a:t>
            </a:r>
            <a:r>
              <a:rPr lang="fr-CH" sz="1600" b="1" dirty="0"/>
              <a:t>States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E9C5B6-53BB-3A7D-A7EC-2FEF4CFDD5D3}"/>
              </a:ext>
            </a:extLst>
          </p:cNvPr>
          <p:cNvSpPr txBox="1"/>
          <p:nvPr/>
        </p:nvSpPr>
        <p:spPr>
          <a:xfrm>
            <a:off x="4323126" y="614363"/>
            <a:ext cx="4576082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400" b="1" dirty="0"/>
              <a:t>Surface </a:t>
            </a:r>
            <a:r>
              <a:rPr lang="en-CH" sz="1400" b="1" dirty="0"/>
              <a:t>site locations</a:t>
            </a:r>
            <a:r>
              <a:rPr lang="en-US" sz="1400" b="1" dirty="0"/>
              <a:t>:</a:t>
            </a:r>
            <a:r>
              <a:rPr lang="fr-CH" sz="1400" b="1" dirty="0"/>
              <a:t> </a:t>
            </a:r>
            <a:r>
              <a:rPr lang="en-CH" sz="1400" dirty="0"/>
              <a:t>7 </a:t>
            </a:r>
            <a:r>
              <a:rPr lang="fr-CH" sz="1400" dirty="0"/>
              <a:t>sites in </a:t>
            </a:r>
            <a:r>
              <a:rPr lang="en-CH" sz="1400" dirty="0"/>
              <a:t>FR and 1 </a:t>
            </a:r>
            <a:r>
              <a:rPr lang="fr-CH" sz="1400" dirty="0"/>
              <a:t>site in </a:t>
            </a:r>
            <a:r>
              <a:rPr lang="en-CH" sz="1400" dirty="0"/>
              <a:t>CH</a:t>
            </a:r>
            <a:br>
              <a:rPr lang="fr-CH" dirty="0"/>
            </a:b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EE192A-AB7A-5FA4-ACE4-1B9AF2C18D8E}"/>
              </a:ext>
            </a:extLst>
          </p:cNvPr>
          <p:cNvSpPr txBox="1"/>
          <p:nvPr/>
        </p:nvSpPr>
        <p:spPr>
          <a:xfrm>
            <a:off x="4348465" y="3721910"/>
            <a:ext cx="4652660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 defTabSz="914378">
              <a:spcBef>
                <a:spcPts val="450"/>
              </a:spcBef>
              <a:defRPr/>
            </a:pPr>
            <a:r>
              <a:rPr lang="en-GB" sz="1400" b="1" dirty="0">
                <a:solidFill>
                  <a:srgbClr val="0C377B"/>
                </a:solidFill>
                <a:latin typeface="Arial"/>
              </a:rPr>
              <a:t>Environmental initial state analysis </a:t>
            </a:r>
            <a:r>
              <a:rPr lang="en-GB" sz="1400" dirty="0">
                <a:solidFill>
                  <a:srgbClr val="0C377B"/>
                </a:solidFill>
                <a:latin typeface="Arial"/>
              </a:rPr>
              <a:t>at all eight surface site locations (~600 ha covered, over 4 seasons) </a:t>
            </a:r>
            <a:r>
              <a:rPr lang="en-GB" sz="1400" b="1" dirty="0">
                <a:solidFill>
                  <a:srgbClr val="0C377B"/>
                </a:solidFill>
                <a:latin typeface="Arial"/>
              </a:rPr>
              <a:t>did not reveal any principal showstoppers for the project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  <a:p>
            <a:pPr marL="0" lvl="1" defTabSz="914378">
              <a:spcBef>
                <a:spcPts val="450"/>
              </a:spcBef>
              <a:defRPr/>
            </a:pPr>
            <a:r>
              <a:rPr lang="en-GB" sz="1400" b="1" dirty="0">
                <a:solidFill>
                  <a:srgbClr val="0C377B"/>
                </a:solidFill>
                <a:latin typeface="Arial"/>
              </a:rPr>
              <a:t>Basis for detailed optimisation of surface sites, and </a:t>
            </a:r>
            <a:r>
              <a:rPr lang="fr-CH" sz="1400" b="1" dirty="0" err="1">
                <a:solidFill>
                  <a:srgbClr val="0C377B"/>
                </a:solidFill>
                <a:latin typeface="Arial"/>
              </a:rPr>
              <a:t>reference</a:t>
            </a:r>
            <a:r>
              <a:rPr lang="en-CH" sz="1400" b="1" dirty="0">
                <a:solidFill>
                  <a:srgbClr val="0C377B"/>
                </a:solidFill>
                <a:latin typeface="Arial"/>
              </a:rPr>
              <a:t> for environmental impact assessment</a:t>
            </a:r>
            <a:endParaRPr lang="en-CH" sz="1400" dirty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7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C8F401-0E8B-CFAF-E21A-E08712D7F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A2B256C-6106-737A-15DD-C6C71696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6" y="75638"/>
            <a:ext cx="8991409" cy="402033"/>
          </a:xfrm>
        </p:spPr>
        <p:txBody>
          <a:bodyPr/>
          <a:lstStyle/>
          <a:p>
            <a:pPr defTabSz="685800"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FCC connections: high-voltage grid, transport,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0C11EB-BD60-52E7-AE4F-860F452B9BF5}"/>
              </a:ext>
            </a:extLst>
          </p:cNvPr>
          <p:cNvSpPr txBox="1"/>
          <p:nvPr/>
        </p:nvSpPr>
        <p:spPr>
          <a:xfrm>
            <a:off x="110900" y="614363"/>
            <a:ext cx="4608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Electrical energy</a:t>
            </a:r>
            <a:endParaRPr lang="en-GB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99A3E-377F-28B8-8424-199250C762DA}"/>
              </a:ext>
            </a:extLst>
          </p:cNvPr>
          <p:cNvSpPr txBox="1"/>
          <p:nvPr/>
        </p:nvSpPr>
        <p:spPr>
          <a:xfrm>
            <a:off x="110900" y="921765"/>
            <a:ext cx="460873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Electrical peak power 260-380 MW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Annual energy consumption  1.2-1.85 TWh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Loads distributed on three main sub-stations: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C377B"/>
                </a:solidFill>
                <a:sym typeface="Wingdings" panose="05000000000000000000" pitchFamily="2" charset="2"/>
              </a:rPr>
              <a:t>Point A with existing CERN station </a:t>
            </a:r>
            <a:r>
              <a:rPr lang="en-US" sz="1100" dirty="0">
                <a:solidFill>
                  <a:srgbClr val="0C377B"/>
                </a:solidFill>
                <a:sym typeface="Wingdings" panose="05000000000000000000" pitchFamily="2" charset="2"/>
              </a:rPr>
              <a:t> PA – PB – PL – PJ</a:t>
            </a:r>
            <a:endParaRPr lang="en-US" sz="1000" dirty="0">
              <a:solidFill>
                <a:srgbClr val="0C377B"/>
              </a:solidFill>
            </a:endParaRPr>
          </a:p>
          <a:p>
            <a:pPr marL="171450" marR="0" lvl="0" indent="-1714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Point D with a new sub-station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 – PF – PG</a:t>
            </a:r>
          </a:p>
          <a:p>
            <a:pPr marL="171450" marR="0" lvl="0" indent="-1714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Point H with a new dedicated sub-station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collider 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C0106-A54D-D16A-AF53-75649C392421}"/>
              </a:ext>
            </a:extLst>
          </p:cNvPr>
          <p:cNvSpPr txBox="1"/>
          <p:nvPr/>
        </p:nvSpPr>
        <p:spPr>
          <a:xfrm>
            <a:off x="39556" y="2075927"/>
            <a:ext cx="460873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Connections confirmed by RTE (French el. grid operator) </a:t>
            </a:r>
          </a:p>
          <a:p>
            <a:pPr marL="171450" marR="0" lvl="0" indent="-17145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equested loads have no significant impact on grid</a:t>
            </a:r>
          </a:p>
          <a:p>
            <a:pPr marR="0" lvl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 &amp; rating of the </a:t>
            </a:r>
            <a:r>
              <a:rPr lang="en-GB" sz="1100" dirty="0">
                <a:solidFill>
                  <a:srgbClr val="0C377B"/>
                </a:solidFill>
                <a:latin typeface="Arial"/>
              </a:rPr>
              <a:t>3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sub-stations compatible with FCC-hh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775709-746D-E5F8-A286-F257F4A38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24" t="9025" r="13940" b="2459"/>
          <a:stretch/>
        </p:blipFill>
        <p:spPr>
          <a:xfrm>
            <a:off x="4110972" y="654930"/>
            <a:ext cx="2709862" cy="19168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3D11EC-7E7B-24F3-4671-D60AA44EE73D}"/>
              </a:ext>
            </a:extLst>
          </p:cNvPr>
          <p:cNvSpPr txBox="1"/>
          <p:nvPr/>
        </p:nvSpPr>
        <p:spPr>
          <a:xfrm>
            <a:off x="142875" y="2658895"/>
            <a:ext cx="4608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Road access</a:t>
            </a:r>
            <a:endParaRPr lang="en-GB" sz="16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B7F324-1F1C-2AF1-1399-21608099B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295" y="2739915"/>
            <a:ext cx="2093686" cy="22902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1B669B-2054-5DD1-1C82-06AA150E5906}"/>
              </a:ext>
            </a:extLst>
          </p:cNvPr>
          <p:cNvSpPr txBox="1"/>
          <p:nvPr/>
        </p:nvSpPr>
        <p:spPr>
          <a:xfrm>
            <a:off x="0" y="3044250"/>
            <a:ext cx="195829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Road accesses developed for all 8 surface sites</a:t>
            </a:r>
          </a:p>
          <a:p>
            <a:pPr marL="179388" marR="0" lvl="0" indent="-179388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Four possible highway connections defined</a:t>
            </a:r>
          </a:p>
          <a:p>
            <a:pPr marL="179388" marR="0" lvl="0" indent="-179388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Less than 4 km of new roads required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9246AF-81DD-C718-4160-CB1739FCB6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79"/>
          <a:stretch/>
        </p:blipFill>
        <p:spPr>
          <a:xfrm>
            <a:off x="6820834" y="614363"/>
            <a:ext cx="2261806" cy="1957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5896B3-6FC0-0321-1610-7B8707C6A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958" y="2781028"/>
            <a:ext cx="2139042" cy="2364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A28EA2-64BF-07B6-AB07-5ED669E3777B}"/>
              </a:ext>
            </a:extLst>
          </p:cNvPr>
          <p:cNvSpPr txBox="1"/>
          <p:nvPr/>
        </p:nvSpPr>
        <p:spPr>
          <a:xfrm>
            <a:off x="4152210" y="2634995"/>
            <a:ext cx="4608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Cooling water concept</a:t>
            </a:r>
            <a:endParaRPr lang="en-GB" sz="1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8485D4-0972-7372-D350-06E7D6731D4A}"/>
              </a:ext>
            </a:extLst>
          </p:cNvPr>
          <p:cNvSpPr txBox="1"/>
          <p:nvPr/>
        </p:nvSpPr>
        <p:spPr>
          <a:xfrm>
            <a:off x="4152210" y="2980252"/>
            <a:ext cx="293577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2438340">
              <a:spcBef>
                <a:spcPts val="600"/>
              </a:spcBef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source of cooling water is Lake Geneva (PA).</a:t>
            </a:r>
          </a:p>
          <a:p>
            <a:pPr marR="0" lvl="0" algn="l" defTabSz="243834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1" dirty="0">
                <a:solidFill>
                  <a:srgbClr val="0C377B"/>
                </a:solidFill>
                <a:latin typeface="Arial"/>
              </a:rPr>
              <a:t>E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xisting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supply line with lake water provided by SIG to CERN LHC P8 (LHCb) is sufficient for FCC-ee.</a:t>
            </a:r>
          </a:p>
          <a:p>
            <a:pPr marR="0" lvl="0" algn="l" defTabSz="243834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1" dirty="0">
                <a:solidFill>
                  <a:srgbClr val="0C377B"/>
                </a:solidFill>
                <a:latin typeface="Arial"/>
              </a:rPr>
              <a:t>Maximum yearly consumption (ttbar): 3 Mm</a:t>
            </a:r>
            <a:r>
              <a:rPr lang="en-US" sz="1000" b="1" baseline="30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sz="1000" b="1" dirty="0">
                <a:solidFill>
                  <a:srgbClr val="0C377B"/>
                </a:solidFill>
                <a:latin typeface="Arial"/>
              </a:rPr>
              <a:t> (~CERN today)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243834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Pipework in the tunnel will connect to the remaining points.</a:t>
            </a:r>
          </a:p>
          <a:p>
            <a:pPr marR="0" lvl="0" algn="l" defTabSz="243834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cooling towers placed at experiment points (PA, PD, PG, PJ), </a:t>
            </a:r>
            <a:r>
              <a:rPr lang="en-US" sz="1000" b="1" dirty="0">
                <a:solidFill>
                  <a:srgbClr val="0C377B"/>
                </a:solidFill>
                <a:latin typeface="Arial"/>
              </a:rPr>
              <a:t>&amp;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RF sites (PL, PH).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AB104-A67E-EAD2-E85B-54E404AE19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1C162145-00A8-D545-2454-1983F92D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90" y="102042"/>
            <a:ext cx="8991409" cy="402033"/>
          </a:xfrm>
        </p:spPr>
        <p:txBody>
          <a:bodyPr/>
          <a:lstStyle/>
          <a:p>
            <a:pPr defTabSz="685800"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FCC tunnel geology, initial sub-surface investigations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D598F9-D9A2-AB9B-295C-21D6267BD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25" y="698509"/>
            <a:ext cx="5445096" cy="14266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3A7E80-CCC0-2BAF-C2F3-52EF1940E45B}"/>
              </a:ext>
            </a:extLst>
          </p:cNvPr>
          <p:cNvSpPr txBox="1"/>
          <p:nvPr/>
        </p:nvSpPr>
        <p:spPr>
          <a:xfrm>
            <a:off x="5443424" y="628682"/>
            <a:ext cx="3603852" cy="149585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lvl="1" defTabSz="685800">
              <a:lnSpc>
                <a:spcPct val="110000"/>
              </a:lnSpc>
              <a:defRPr/>
            </a:pPr>
            <a:r>
              <a:rPr lang="en-US" sz="1400" b="1" dirty="0">
                <a:solidFill>
                  <a:srgbClr val="0C377B"/>
                </a:solidFill>
                <a:latin typeface="Arial"/>
              </a:rPr>
              <a:t>Tunneling mainly in molasse layer (soft rock), </a:t>
            </a:r>
            <a:r>
              <a:rPr lang="en-US" sz="1400" dirty="0">
                <a:solidFill>
                  <a:srgbClr val="0C377B"/>
                </a:solidFill>
                <a:latin typeface="Arial"/>
              </a:rPr>
              <a:t>well suited for fast, low-risk TBM construction;  6 million m</a:t>
            </a:r>
            <a:r>
              <a:rPr lang="en-US" sz="1400" baseline="30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sz="1400" dirty="0">
                <a:solidFill>
                  <a:srgbClr val="0C377B"/>
                </a:solidFill>
                <a:latin typeface="Arial"/>
              </a:rPr>
              <a:t> excavated volume </a:t>
            </a:r>
            <a:r>
              <a:rPr lang="en-US" sz="1400" dirty="0">
                <a:solidFill>
                  <a:srgbClr val="0C377B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rgbClr val="0C377B"/>
                </a:solidFill>
                <a:latin typeface="Arial"/>
                <a:sym typeface="Wingdings" panose="05000000000000000000" pitchFamily="2" charset="2"/>
              </a:rPr>
              <a:t>8.5</a:t>
            </a:r>
            <a:r>
              <a:rPr lang="en-US" sz="1400" b="1" dirty="0">
                <a:solidFill>
                  <a:srgbClr val="0C377B"/>
                </a:solidFill>
                <a:latin typeface="Arial"/>
              </a:rPr>
              <a:t> million m</a:t>
            </a:r>
            <a:r>
              <a:rPr lang="en-US" sz="1400" b="1" baseline="30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sz="1400" b="1" dirty="0">
                <a:solidFill>
                  <a:srgbClr val="0C377B"/>
                </a:solidFill>
                <a:latin typeface="Arial"/>
              </a:rPr>
              <a:t> excavation material on surface; </a:t>
            </a:r>
            <a:r>
              <a:rPr lang="en-US" sz="1400" dirty="0">
                <a:solidFill>
                  <a:srgbClr val="0C377B"/>
                </a:solidFill>
                <a:latin typeface="Arial"/>
              </a:rPr>
              <a:t>CE designs of all underground structures exist; </a:t>
            </a:r>
            <a:r>
              <a:rPr lang="en-US" sz="1400" b="1" dirty="0">
                <a:solidFill>
                  <a:srgbClr val="0C377B"/>
                </a:solidFill>
                <a:latin typeface="Arial"/>
              </a:rPr>
              <a:t>mean shaft depth ~240 m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782CB30-06AF-2956-9FBA-06065E78A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" y="2255258"/>
            <a:ext cx="2968879" cy="279734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CB9915E-962B-284F-5A25-B4D6BBD54530}"/>
              </a:ext>
            </a:extLst>
          </p:cNvPr>
          <p:cNvSpPr txBox="1"/>
          <p:nvPr/>
        </p:nvSpPr>
        <p:spPr>
          <a:xfrm>
            <a:off x="3086227" y="2163139"/>
            <a:ext cx="569753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defTabSz="914354">
              <a:buNone/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28 boreholes and 80 km of seismics planned between October 2024 and December 2025</a:t>
            </a:r>
          </a:p>
        </p:txBody>
      </p:sp>
      <p:sp>
        <p:nvSpPr>
          <p:cNvPr id="69" name="Textplatzhalter 5">
            <a:extLst>
              <a:ext uri="{FF2B5EF4-FFF2-40B4-BE49-F238E27FC236}">
                <a16:creationId xmlns:a16="http://schemas.microsoft.com/office/drawing/2014/main" id="{5210D519-8B7F-228F-54E9-4DCF01817AAD}"/>
              </a:ext>
            </a:extLst>
          </p:cNvPr>
          <p:cNvSpPr txBox="1">
            <a:spLocks/>
          </p:cNvSpPr>
          <p:nvPr/>
        </p:nvSpPr>
        <p:spPr>
          <a:xfrm>
            <a:off x="3154816" y="2643383"/>
            <a:ext cx="5968093" cy="3875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219139">
              <a:lnSpc>
                <a:spcPct val="110000"/>
              </a:lnSpc>
              <a:buNone/>
              <a:defRPr/>
            </a:pPr>
            <a:r>
              <a:rPr lang="en-US" sz="1200" b="1" dirty="0">
                <a:solidFill>
                  <a:srgbClr val="0C377B"/>
                </a:solidFill>
              </a:rPr>
              <a:t>Site investigation results provide:</a:t>
            </a:r>
          </a:p>
          <a:p>
            <a:pPr marL="176209" lvl="1" indent="-176209" defTabSz="1219139">
              <a:lnSpc>
                <a:spcPct val="110000"/>
              </a:lnSpc>
              <a:defRPr/>
            </a:pPr>
            <a:r>
              <a:rPr lang="en-US" sz="1200" dirty="0">
                <a:solidFill>
                  <a:srgbClr val="0C377B"/>
                </a:solidFill>
              </a:rPr>
              <a:t>Locations of geologic interfaces, </a:t>
            </a:r>
            <a:r>
              <a:rPr lang="en-US" sz="1200" b="1" dirty="0">
                <a:solidFill>
                  <a:srgbClr val="0C377B"/>
                </a:solidFill>
              </a:rPr>
              <a:t>permitting to fix tunnel vertical position &amp; inclination </a:t>
            </a:r>
          </a:p>
          <a:p>
            <a:pPr marL="176209" lvl="1" indent="-176209" defTabSz="1219139">
              <a:lnSpc>
                <a:spcPct val="110000"/>
              </a:lnSpc>
              <a:defRPr/>
            </a:pPr>
            <a:r>
              <a:rPr lang="en-US" sz="1200" dirty="0">
                <a:solidFill>
                  <a:srgbClr val="0C377B"/>
                </a:solidFill>
              </a:rPr>
              <a:t>Molasse versus limestone/moraines</a:t>
            </a:r>
            <a:endParaRPr lang="en-US" sz="700" b="1" dirty="0">
              <a:solidFill>
                <a:srgbClr val="0C377B"/>
              </a:solidFill>
              <a:latin typeface="Arial"/>
            </a:endParaRPr>
          </a:p>
          <a:p>
            <a:pPr marL="0" lvl="1" indent="0" defTabSz="1219139">
              <a:lnSpc>
                <a:spcPct val="110000"/>
              </a:lnSpc>
              <a:buNone/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Southern work package status mid May 2025 </a:t>
            </a:r>
          </a:p>
          <a:p>
            <a:pPr marL="176204" lvl="1" indent="-176204" defTabSz="914331">
              <a:lnSpc>
                <a:spcPct val="110000"/>
              </a:lnSpc>
              <a:defRPr/>
            </a:pPr>
            <a:r>
              <a:rPr lang="en-US" sz="1200" dirty="0">
                <a:solidFill>
                  <a:srgbClr val="0C377B"/>
                </a:solidFill>
                <a:latin typeface="Arial"/>
              </a:rPr>
              <a:t>Geophysics acquisition &amp; interpretation completed (40 km)</a:t>
            </a:r>
          </a:p>
          <a:p>
            <a:pPr marL="176204" lvl="1" indent="-176204" defTabSz="914331">
              <a:lnSpc>
                <a:spcPct val="110000"/>
              </a:lnSpc>
              <a:defRPr/>
            </a:pPr>
            <a:r>
              <a:rPr lang="en-US" sz="1200" dirty="0">
                <a:solidFill>
                  <a:srgbClr val="0C377B"/>
                </a:solidFill>
                <a:latin typeface="Arial"/>
              </a:rPr>
              <a:t>All drillings completed (logging and testing ongoing)</a:t>
            </a:r>
          </a:p>
          <a:p>
            <a:pPr marL="176204" lvl="1" indent="-176204" defTabSz="914331">
              <a:lnSpc>
                <a:spcPct val="110000"/>
              </a:lnSpc>
              <a:defRPr/>
            </a:pPr>
            <a:r>
              <a:rPr lang="en-US" sz="1200" dirty="0">
                <a:solidFill>
                  <a:srgbClr val="0C377B"/>
                </a:solidFill>
                <a:latin typeface="Arial"/>
              </a:rPr>
              <a:t>Preliminary results positive, confirming 3D geological model.</a:t>
            </a:r>
          </a:p>
          <a:p>
            <a:pPr marL="176204" lvl="1" indent="-176204" defTabSz="914331">
              <a:lnSpc>
                <a:spcPct val="110000"/>
              </a:lnSpc>
              <a:defRPr/>
            </a:pPr>
            <a:r>
              <a:rPr lang="en-US" sz="1200" dirty="0">
                <a:solidFill>
                  <a:srgbClr val="0C377B"/>
                </a:solidFill>
                <a:latin typeface="Arial"/>
              </a:rPr>
              <a:t>Limestone passage </a:t>
            </a:r>
            <a:r>
              <a:rPr lang="en-US" sz="1200" dirty="0" err="1">
                <a:solidFill>
                  <a:srgbClr val="0C377B"/>
                </a:solidFill>
                <a:latin typeface="Arial"/>
              </a:rPr>
              <a:t>Mandallaz</a:t>
            </a:r>
            <a:r>
              <a:rPr lang="en-US" sz="1200" dirty="0">
                <a:solidFill>
                  <a:srgbClr val="0C377B"/>
                </a:solidFill>
                <a:latin typeface="Arial"/>
              </a:rPr>
              <a:t> less extensive </a:t>
            </a:r>
          </a:p>
          <a:p>
            <a:pPr marL="176209" lvl="1" indent="-176209" defTabSz="914354">
              <a:lnSpc>
                <a:spcPct val="110000"/>
              </a:lnSpc>
              <a:buNone/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Northern work package status mid May 2025</a:t>
            </a:r>
          </a:p>
          <a:p>
            <a:pPr marL="176204" lvl="1" indent="-176204" defTabSz="914331">
              <a:lnSpc>
                <a:spcPct val="110000"/>
              </a:lnSpc>
              <a:defRPr/>
            </a:pPr>
            <a:r>
              <a:rPr lang="en-GB" sz="1200" dirty="0">
                <a:solidFill>
                  <a:srgbClr val="0C377B"/>
                </a:solidFill>
                <a:latin typeface="Arial"/>
              </a:rPr>
              <a:t>3 drill sites in France currently active, 2 more to start soon</a:t>
            </a:r>
          </a:p>
          <a:p>
            <a:pPr marL="176204" lvl="1" indent="-176204" defTabSz="914331">
              <a:lnSpc>
                <a:spcPct val="110000"/>
              </a:lnSpc>
              <a:defRPr/>
            </a:pPr>
            <a:r>
              <a:rPr lang="en-GB" sz="1200" dirty="0">
                <a:solidFill>
                  <a:srgbClr val="0C377B"/>
                </a:solidFill>
                <a:latin typeface="Arial"/>
              </a:rPr>
              <a:t>Still pending permits for the works in Switzerland</a:t>
            </a:r>
          </a:p>
        </p:txBody>
      </p:sp>
    </p:spTree>
    <p:extLst>
      <p:ext uri="{BB962C8B-B14F-4D97-AF65-F5344CB8AC3E}">
        <p14:creationId xmlns:p14="http://schemas.microsoft.com/office/powerpoint/2010/main" val="1058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D0F2-8518-AC73-F372-88CD18E1B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E53A3-54B5-AC4F-F400-3767ED1202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685800">
                <a:defRPr/>
              </a:pPr>
              <a:t>13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AFC35-2BC2-B53C-621B-39AAC4813255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FCC-ee collider concept for maximum luminosity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F3E08-BA01-E0DA-2A9E-C88F6C4C0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39" y="2324351"/>
            <a:ext cx="4301715" cy="26256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D83C3E-9766-4DA6-F588-4BEA45705181}"/>
              </a:ext>
            </a:extLst>
          </p:cNvPr>
          <p:cNvSpPr txBox="1"/>
          <p:nvPr/>
        </p:nvSpPr>
        <p:spPr>
          <a:xfrm>
            <a:off x="4834763" y="1476668"/>
            <a:ext cx="4210177" cy="78643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ts val="2775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800" dirty="0"/>
              <a:t>10</a:t>
            </a:r>
            <a:r>
              <a:rPr lang="en-US" sz="1800" baseline="30000" dirty="0"/>
              <a:t>4</a:t>
            </a:r>
            <a:r>
              <a:rPr lang="en-US" sz="1800" dirty="0"/>
              <a:t> - 10</a:t>
            </a:r>
            <a:r>
              <a:rPr lang="en-US" sz="1800" baseline="30000" dirty="0"/>
              <a:t>5</a:t>
            </a:r>
            <a:r>
              <a:rPr lang="en-US" sz="1800" dirty="0"/>
              <a:t> x luminosity/energy of LEP</a:t>
            </a:r>
          </a:p>
          <a:p>
            <a:pPr>
              <a:lnSpc>
                <a:spcPts val="2775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800" dirty="0"/>
              <a:t>sustainable physics</a:t>
            </a:r>
            <a:endParaRPr lang="en-GB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9F921-8DBE-2B53-34DA-EC19B199FC42}"/>
              </a:ext>
            </a:extLst>
          </p:cNvPr>
          <p:cNvSpPr txBox="1"/>
          <p:nvPr/>
        </p:nvSpPr>
        <p:spPr>
          <a:xfrm>
            <a:off x="4339318" y="660511"/>
            <a:ext cx="4804682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10000"/>
              </a:lnSpc>
              <a:defRPr/>
            </a:pPr>
            <a:r>
              <a:rPr lang="en-US" sz="1800" dirty="0">
                <a:solidFill>
                  <a:srgbClr val="002060"/>
                </a:solidFill>
                <a:latin typeface="Arial"/>
              </a:rPr>
              <a:t>Combining concepts from past and present lepton colliders yields giant </a:t>
            </a:r>
            <a:r>
              <a:rPr lang="en-US" sz="1800" dirty="0"/>
              <a:t>step in efficiency:</a:t>
            </a:r>
            <a:endParaRPr lang="en-US" sz="1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70054-E32F-D8F3-2A77-CCC48F54936D}"/>
              </a:ext>
            </a:extLst>
          </p:cNvPr>
          <p:cNvSpPr txBox="1"/>
          <p:nvPr/>
        </p:nvSpPr>
        <p:spPr>
          <a:xfrm>
            <a:off x="188650" y="660511"/>
            <a:ext cx="4150668" cy="437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double ring collider</a:t>
            </a:r>
          </a:p>
          <a:p>
            <a:pPr marL="171450" indent="-1714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many bunches, high current, like LHC and B factories, different from LEP</a:t>
            </a:r>
          </a:p>
          <a:p>
            <a:pPr algn="l">
              <a:lnSpc>
                <a:spcPct val="11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top-up injection</a:t>
            </a:r>
          </a:p>
          <a:p>
            <a:pPr marL="171450" indent="-1714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standard at modern light sources, like SLS</a:t>
            </a:r>
          </a:p>
          <a:p>
            <a:pPr marL="171450" indent="-1714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used at recent </a:t>
            </a:r>
            <a:r>
              <a:rPr lang="en-US" sz="1200" dirty="0" err="1"/>
              <a:t>e</a:t>
            </a:r>
            <a:r>
              <a:rPr lang="en-US" sz="1200" baseline="30000" dirty="0" err="1"/>
              <a:t>+</a:t>
            </a:r>
            <a:r>
              <a:rPr lang="en-US" sz="1200" dirty="0" err="1"/>
              <a:t>e</a:t>
            </a:r>
            <a:r>
              <a:rPr lang="en-US" sz="1200" baseline="30000" dirty="0"/>
              <a:t>-</a:t>
            </a:r>
            <a:r>
              <a:rPr lang="en-US" sz="1200" dirty="0"/>
              <a:t> colliders, PEP-II (USA), KEKB (Japan), BEPCII (China)</a:t>
            </a:r>
          </a:p>
          <a:p>
            <a:pPr algn="l">
              <a:lnSpc>
                <a:spcPct val="110000"/>
              </a:lnSpc>
            </a:pPr>
            <a:r>
              <a:rPr lang="en-GB" sz="1800" b="1" dirty="0">
                <a:solidFill>
                  <a:srgbClr val="002060"/>
                </a:solidFill>
              </a:rPr>
              <a:t>crab-waist collision scheme</a:t>
            </a:r>
          </a:p>
          <a:p>
            <a:pPr marL="171450" indent="-1714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successfully demonstrated at DA</a:t>
            </a:r>
            <a:r>
              <a:rPr lang="en-GB" sz="1200" dirty="0">
                <a:latin typeface="Symbol" panose="05050102010706020507" pitchFamily="18" charset="2"/>
              </a:rPr>
              <a:t>F</a:t>
            </a:r>
            <a:r>
              <a:rPr lang="en-GB" sz="1200" dirty="0"/>
              <a:t>NE (Italy) and </a:t>
            </a:r>
            <a:r>
              <a:rPr lang="en-GB" sz="1200" dirty="0" err="1"/>
              <a:t>SuperKEKB</a:t>
            </a:r>
            <a:r>
              <a:rPr lang="en-GB" sz="1200" dirty="0"/>
              <a:t> (Japan)</a:t>
            </a:r>
          </a:p>
          <a:p>
            <a:pPr algn="l">
              <a:lnSpc>
                <a:spcPct val="110000"/>
              </a:lnSpc>
            </a:pPr>
            <a:r>
              <a:rPr lang="en-GB" sz="1800" b="1" dirty="0">
                <a:solidFill>
                  <a:srgbClr val="002060"/>
                </a:solidFill>
              </a:rPr>
              <a:t>SC radiofrequency system </a:t>
            </a:r>
          </a:p>
          <a:p>
            <a:pPr marL="171450" indent="-1714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Nb/Cu 400 MHz SC cavities pioneered at former CERN LEP</a:t>
            </a:r>
          </a:p>
          <a:p>
            <a:pPr marL="171450" indent="-1714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bulk Nb 800 MHz SC cavities similar to ESS (Sweden), </a:t>
            </a:r>
            <a:r>
              <a:rPr lang="en-GB" sz="1400" dirty="0" err="1"/>
              <a:t>EuXFEL</a:t>
            </a:r>
            <a:r>
              <a:rPr lang="en-GB" sz="1400" dirty="0"/>
              <a:t> (Germany)</a:t>
            </a:r>
          </a:p>
          <a:p>
            <a:pPr marL="171450" indent="-1714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revolutionary highly efficient RF power sources  </a:t>
            </a:r>
          </a:p>
          <a:p>
            <a:pPr marL="171450" indent="-1714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new operation scheme for flexible energy switching &amp; reduced complexity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87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89F50-B5CC-6DC7-DC0E-E21537392F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28227D-5A52-58E4-98F3-AFF393F4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65427"/>
            <a:ext cx="9145588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021E9-B841-FCD6-6BBC-B61DE16FEFD4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FCC-ee design parameters</a:t>
            </a:r>
          </a:p>
        </p:txBody>
      </p:sp>
    </p:spTree>
    <p:extLst>
      <p:ext uri="{BB962C8B-B14F-4D97-AF65-F5344CB8AC3E}">
        <p14:creationId xmlns:p14="http://schemas.microsoft.com/office/powerpoint/2010/main" val="33347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F9D7B-796E-E447-B6F5-DA5A91CAFB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03C90-F86B-46DF-DDE8-58F70AD6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779236"/>
            <a:ext cx="66643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6CF3E-953A-E5F3-ACC7-B5D3DE46FA83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FCC-hh design parameters</a:t>
            </a:r>
          </a:p>
        </p:txBody>
      </p:sp>
    </p:spTree>
    <p:extLst>
      <p:ext uri="{BB962C8B-B14F-4D97-AF65-F5344CB8AC3E}">
        <p14:creationId xmlns:p14="http://schemas.microsoft.com/office/powerpoint/2010/main" val="25370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9A7F65-B9AB-2115-F3F2-9F2DC10BD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7F9845-CD9C-AAA9-1F5A-95E3026B1BC2}"/>
              </a:ext>
            </a:extLst>
          </p:cNvPr>
          <p:cNvSpPr txBox="1"/>
          <p:nvPr/>
        </p:nvSpPr>
        <p:spPr>
          <a:xfrm>
            <a:off x="0" y="14658"/>
            <a:ext cx="9196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FCC-hh high-field magnets – two parallel roadmaps: Nb</a:t>
            </a:r>
            <a:r>
              <a:rPr lang="en-US" sz="2400" baseline="-25000" dirty="0"/>
              <a:t>3</a:t>
            </a:r>
            <a:r>
              <a:rPr lang="en-US" sz="2400" dirty="0"/>
              <a:t>Sn &amp; HTS</a:t>
            </a:r>
            <a:endParaRPr lang="en-US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66D0A-DAA0-12BC-09A1-6FB09A601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0" y="626362"/>
            <a:ext cx="7176740" cy="2029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DBF629-6493-353C-5042-CDBEB08B5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843" y="2938690"/>
            <a:ext cx="6940309" cy="2019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866BE7-9E1A-8D7D-FA63-55EC0A6BFFE8}"/>
              </a:ext>
            </a:extLst>
          </p:cNvPr>
          <p:cNvSpPr txBox="1"/>
          <p:nvPr/>
        </p:nvSpPr>
        <p:spPr>
          <a:xfrm>
            <a:off x="75848" y="2644041"/>
            <a:ext cx="2161031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HTS </a:t>
            </a:r>
            <a:r>
              <a:rPr lang="en-GB" sz="1800" u="sng" dirty="0">
                <a:solidFill>
                  <a:srgbClr val="0000FF"/>
                </a:solidFill>
                <a:latin typeface="Arial"/>
                <a:cs typeface="Times"/>
              </a:rPr>
              <a:t>t</a:t>
            </a: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argets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:</a:t>
            </a:r>
            <a:r>
              <a:rPr lang="en-GB" sz="1800" dirty="0">
                <a:solidFill>
                  <a:srgbClr val="0000FF"/>
                </a:solidFill>
                <a:latin typeface="Arial"/>
                <a:cs typeface="Times"/>
              </a:rPr>
              <a:t>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        by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2035 short model dipole with all features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(</a:t>
            </a:r>
            <a:r>
              <a:rPr lang="en-GB" sz="1600" dirty="0">
                <a:solidFill>
                  <a:srgbClr val="0000FF"/>
                </a:solidFill>
                <a:latin typeface="Arial"/>
                <a:cs typeface="Times"/>
              </a:rPr>
              <a:t>a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perture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, field ≥14T, field quality, protection, 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TRL 7 in 2040-45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Time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F36E4-518D-638B-9367-D7EF7A1A6235}"/>
              </a:ext>
            </a:extLst>
          </p:cNvPr>
          <p:cNvSpPr txBox="1"/>
          <p:nvPr/>
        </p:nvSpPr>
        <p:spPr>
          <a:xfrm>
            <a:off x="75847" y="552005"/>
            <a:ext cx="2289501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14 T Nb</a:t>
            </a:r>
            <a:r>
              <a:rPr kumimoji="0" lang="en-GB" sz="1800" b="0" i="0" u="sng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3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Sn targets:</a:t>
            </a:r>
            <a:r>
              <a:rPr lang="en-GB" sz="1800" u="sng" dirty="0">
                <a:solidFill>
                  <a:srgbClr val="0000FF"/>
                </a:solidFill>
                <a:latin typeface="Arial"/>
                <a:cs typeface="Times"/>
              </a:rPr>
              <a:t> </a:t>
            </a:r>
            <a:r>
              <a:rPr lang="en-GB" sz="1800" dirty="0">
                <a:solidFill>
                  <a:srgbClr val="0000FF"/>
                </a:solidFill>
                <a:latin typeface="Arial"/>
                <a:cs typeface="Times"/>
              </a:rPr>
              <a:t>select design by 2028/29, then scaling in length</a:t>
            </a:r>
          </a:p>
          <a:p>
            <a:pPr marL="0" marR="0" lvl="0" indent="0" algn="l" defTabSz="1793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TRL 7 </a:t>
            </a:r>
            <a:r>
              <a:rPr lang="en-GB" sz="1800" dirty="0">
                <a:solidFill>
                  <a:srgbClr val="C00000"/>
                </a:solidFill>
                <a:latin typeface="Arial"/>
                <a:cs typeface="Times"/>
              </a:rPr>
              <a:t>							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in 203</a:t>
            </a:r>
            <a:r>
              <a:rPr lang="en-GB" sz="1800" dirty="0">
                <a:solidFill>
                  <a:srgbClr val="C00000"/>
                </a:solidFill>
                <a:latin typeface="Arial"/>
                <a:cs typeface="Times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"/>
              </a:rPr>
              <a:t>-40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200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B92D5-FEE6-4095-A620-7D6E28366B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34AB945-3A1B-F1E6-A8DD-DC5038E8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" y="1371600"/>
            <a:ext cx="9070976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E0447665-64C3-B141-FB75-79D325EA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614363"/>
            <a:ext cx="24257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015C6F-9992-F4CD-D4B6-C5C9FC6979C2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ILC</a:t>
            </a:r>
          </a:p>
        </p:txBody>
      </p:sp>
    </p:spTree>
    <p:extLst>
      <p:ext uri="{BB962C8B-B14F-4D97-AF65-F5344CB8AC3E}">
        <p14:creationId xmlns:p14="http://schemas.microsoft.com/office/powerpoint/2010/main" val="16501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BD35D8-3DC9-3E45-057C-14BAF9D06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D47FDBC-FC9F-A9E7-D8D1-442EED23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" y="764128"/>
            <a:ext cx="7943935" cy="371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EE6DD-6D02-056E-48BA-CC6F96F5E4DC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Linear Collider Facility (LCF) at CERN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E6B24B0-2F88-0999-0285-0B12D1E9A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4529137"/>
            <a:ext cx="6737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9pPr>
          </a:lstStyle>
          <a:p>
            <a:r>
              <a:rPr lang="en-GB" altLang="en-US" sz="2400" b="1">
                <a:solidFill>
                  <a:srgbClr val="FF0000"/>
                </a:solidFill>
              </a:rPr>
              <a:t>Starting luminosity = 2x ILC baseline (10 Hz) </a:t>
            </a:r>
          </a:p>
        </p:txBody>
      </p:sp>
    </p:spTree>
    <p:extLst>
      <p:ext uri="{BB962C8B-B14F-4D97-AF65-F5344CB8AC3E}">
        <p14:creationId xmlns:p14="http://schemas.microsoft.com/office/powerpoint/2010/main" val="21438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F9C318-9DF4-FC26-350F-64D71092A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DAD83-A1C1-57A7-3C20-73A0A23C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7" y="2680679"/>
            <a:ext cx="7686675" cy="236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D46546-C2DD-D443-7314-B3C9896C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824"/>
          <a:stretch/>
        </p:blipFill>
        <p:spPr>
          <a:xfrm>
            <a:off x="1456674" y="614363"/>
            <a:ext cx="6230652" cy="2066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75D03-A8A3-137B-70D1-189AF0293FAF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LCF siting &amp; operation timeline</a:t>
            </a:r>
          </a:p>
        </p:txBody>
      </p:sp>
    </p:spTree>
    <p:extLst>
      <p:ext uri="{BB962C8B-B14F-4D97-AF65-F5344CB8AC3E}">
        <p14:creationId xmlns:p14="http://schemas.microsoft.com/office/powerpoint/2010/main" val="38700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192B8-CA46-2B34-68AD-62DCBB9DC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D00538-22C6-0912-77E8-4533EB7A6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ts val="12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0D575C-3E6F-8051-0097-768ABA2F6D1F}"/>
              </a:ext>
            </a:extLst>
          </p:cNvPr>
          <p:cNvSpPr txBox="1"/>
          <p:nvPr/>
        </p:nvSpPr>
        <p:spPr>
          <a:xfrm>
            <a:off x="142876" y="0"/>
            <a:ext cx="8979438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F124A"/>
                </a:solidFill>
                <a:latin typeface="Arial"/>
              </a:rPr>
              <a:t>r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eferences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further reading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0F124A"/>
                </a:solidFill>
                <a:latin typeface="Arial"/>
              </a:rPr>
              <a:t>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ESPPU submissions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https://indico.cern.ch/event/1439855/contributions/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r>
              <a:rPr lang="en-GB" sz="1600" kern="0" dirty="0">
                <a:cs typeface="Calibri" panose="020F0502020204030204" pitchFamily="34" charset="0"/>
              </a:rPr>
              <a:t>#233 (FCC-ee), #247 (FCC-ee), #243 (HFM), #275 (ILC), #40 (LCF), #140 (LC Vision), #78 (CLIC), #188 (LEP3), #214 (</a:t>
            </a:r>
            <a:r>
              <a:rPr lang="en-GB" sz="1600" kern="0" dirty="0" err="1">
                <a:cs typeface="Calibri" panose="020F0502020204030204" pitchFamily="34" charset="0"/>
              </a:rPr>
              <a:t>LHeC</a:t>
            </a:r>
            <a:r>
              <a:rPr lang="en-GB" sz="1600" kern="0" dirty="0">
                <a:cs typeface="Calibri" panose="020F0502020204030204" pitchFamily="34" charset="0"/>
              </a:rPr>
              <a:t>), #207 (MC), #57 (HALHF)</a:t>
            </a:r>
          </a:p>
          <a:p>
            <a:pPr marL="627063" indent="-536575">
              <a:tabLst>
                <a:tab pos="355600" algn="l"/>
              </a:tabLst>
            </a:pPr>
            <a:r>
              <a:rPr lang="en-GB" sz="2400" kern="0" dirty="0">
                <a:cs typeface="Calibri" panose="020F0502020204030204" pitchFamily="34" charset="0"/>
              </a:rPr>
              <a:t>FCC Feasibility Study Report + FCC-related ESPPU docs     </a:t>
            </a:r>
            <a:r>
              <a:rPr lang="fr-CH" sz="1400" dirty="0">
                <a:solidFill>
                  <a:srgbClr val="002060"/>
                </a:solidFill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https://indico.cern.ch/event/1534205/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ESPPU </a:t>
            </a:r>
            <a:r>
              <a:rPr lang="en-GB" sz="2400" dirty="0">
                <a:solidFill>
                  <a:srgbClr val="0F124A"/>
                </a:solidFill>
              </a:rPr>
              <a:t>2025 Symposium </a:t>
            </a:r>
            <a:r>
              <a:rPr lang="en-GB" sz="1400" dirty="0">
                <a:solidFill>
                  <a:srgbClr val="0F124A"/>
                </a:solidFill>
                <a:hlinkClick r:id="rId4"/>
              </a:rPr>
              <a:t>https://agenda.infn.it/event/44943</a:t>
            </a:r>
            <a:r>
              <a:rPr lang="en-GB" sz="1400" dirty="0">
                <a:solidFill>
                  <a:srgbClr val="0F124A"/>
                </a:solidFill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F124A"/>
                </a:solidFill>
                <a:latin typeface="Arial"/>
              </a:rPr>
              <a:t>	M. Benedikt, FCC-ee (incl. common </a:t>
            </a:r>
            <a:r>
              <a:rPr lang="en-GB" sz="1600" dirty="0" err="1">
                <a:solidFill>
                  <a:srgbClr val="0F124A"/>
                </a:solidFill>
                <a:latin typeface="Arial"/>
              </a:rPr>
              <a:t>infrastr</a:t>
            </a:r>
            <a:r>
              <a:rPr lang="en-GB" sz="1600" dirty="0">
                <a:solidFill>
                  <a:srgbClr val="0F124A"/>
                </a:solidFill>
                <a:latin typeface="Arial"/>
              </a:rPr>
              <a:t>.);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Zimmerma</a:t>
            </a:r>
            <a:r>
              <a:rPr lang="en-GB" sz="1600" dirty="0" err="1">
                <a:solidFill>
                  <a:srgbClr val="0F124A"/>
                </a:solidFill>
                <a:latin typeface="Arial"/>
              </a:rPr>
              <a:t>nn</a:t>
            </a:r>
            <a:r>
              <a:rPr lang="en-GB" sz="1600" dirty="0">
                <a:solidFill>
                  <a:srgbClr val="0F124A"/>
                </a:solidFill>
                <a:latin typeface="Arial"/>
              </a:rPr>
              <a:t>, FCC-hh</a:t>
            </a:r>
          </a:p>
          <a:p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S. Stapnes, A Linear Collider </a:t>
            </a:r>
            <a:r>
              <a:rPr lang="en-GB" sz="1600" dirty="0">
                <a:solidFill>
                  <a:srgbClr val="0F124A"/>
                </a:solidFill>
              </a:rPr>
              <a:t>at CERN; J. List, Linear Collider Vision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F124A"/>
                </a:solidFill>
                <a:latin typeface="Arial"/>
              </a:rPr>
              <a:t>	T. Virdee, LEP3; J. </a:t>
            </a:r>
            <a:r>
              <a:rPr lang="en-GB" sz="1600" dirty="0" err="1">
                <a:solidFill>
                  <a:srgbClr val="0F124A"/>
                </a:solidFill>
                <a:latin typeface="Arial"/>
              </a:rPr>
              <a:t>d’Hondt</a:t>
            </a:r>
            <a:r>
              <a:rPr lang="en-GB" sz="1600" dirty="0">
                <a:solidFill>
                  <a:srgbClr val="0F124A"/>
                </a:solidFill>
                <a:latin typeface="Arial"/>
              </a:rPr>
              <a:t>, </a:t>
            </a:r>
            <a:r>
              <a:rPr lang="en-GB" sz="1600" dirty="0" err="1">
                <a:solidFill>
                  <a:srgbClr val="0F124A"/>
                </a:solidFill>
                <a:latin typeface="Arial"/>
              </a:rPr>
              <a:t>LHeC</a:t>
            </a:r>
            <a:endParaRPr lang="en-GB" sz="1600" dirty="0">
              <a:solidFill>
                <a:srgbClr val="0F124A"/>
              </a:solidFill>
              <a:latin typeface="Arial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F124A"/>
                </a:solidFill>
                <a:latin typeface="Arial"/>
              </a:rPr>
              <a:t>	D. Schulte, Muon Collider; M. Turner, High gradient </a:t>
            </a:r>
            <a:r>
              <a:rPr lang="en-GB" sz="1600" dirty="0" err="1">
                <a:solidFill>
                  <a:srgbClr val="0F124A"/>
                </a:solidFill>
                <a:latin typeface="Arial"/>
              </a:rPr>
              <a:t>wakefield</a:t>
            </a:r>
            <a:r>
              <a:rPr lang="en-GB" sz="1600" dirty="0">
                <a:solidFill>
                  <a:srgbClr val="0F124A"/>
                </a:solidFill>
                <a:latin typeface="Arial"/>
              </a:rPr>
              <a:t> accelerators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F124A"/>
                </a:solidFill>
                <a:latin typeface="Arial"/>
              </a:rPr>
              <a:t>SFP 2025 talks </a:t>
            </a:r>
            <a:r>
              <a:rPr lang="en-GB" sz="1400" dirty="0">
                <a:solidFill>
                  <a:srgbClr val="0F124A"/>
                </a:solidFill>
                <a:latin typeface="Arial"/>
                <a:hlinkClick r:id="rId5"/>
              </a:rPr>
              <a:t>https://cgsfp2025.sciencesconf.org/</a:t>
            </a:r>
            <a:r>
              <a:rPr lang="en-GB" sz="1400" dirty="0">
                <a:solidFill>
                  <a:srgbClr val="0F124A"/>
                </a:solidFill>
                <a:latin typeface="Arial"/>
              </a:rPr>
              <a:t> 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solidFill>
                  <a:srgbClr val="0F124A"/>
                </a:solidFill>
                <a:latin typeface="Arial"/>
              </a:rPr>
              <a:t>	C. </a:t>
            </a:r>
            <a:r>
              <a:rPr lang="fr-FR" sz="1800" dirty="0" err="1">
                <a:solidFill>
                  <a:srgbClr val="0F124A"/>
                </a:solidFill>
                <a:latin typeface="Arial"/>
              </a:rPr>
              <a:t>Diaconu</a:t>
            </a:r>
            <a:r>
              <a:rPr lang="fr-FR" sz="1800" dirty="0">
                <a:solidFill>
                  <a:srgbClr val="0F124A"/>
                </a:solidFill>
                <a:latin typeface="Arial"/>
              </a:rPr>
              <a:t>, Stratégie Européenne pour la Physique des Particules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solidFill>
                  <a:srgbClr val="0F124A"/>
                </a:solidFill>
                <a:latin typeface="Arial"/>
              </a:rPr>
              <a:t>	C. Grojean, </a:t>
            </a:r>
            <a:r>
              <a:rPr lang="en-GB" sz="1800" dirty="0">
                <a:solidFill>
                  <a:srgbClr val="0F124A"/>
                </a:solidFill>
                <a:latin typeface="Arial"/>
              </a:rPr>
              <a:t>Future Circular Collider: What? Why? When?</a:t>
            </a:r>
            <a:r>
              <a:rPr lang="fr-FR" sz="1800" dirty="0">
                <a:solidFill>
                  <a:srgbClr val="0F124A"/>
                </a:solidFill>
                <a:latin typeface="Arial"/>
              </a:rPr>
              <a:t> </a:t>
            </a:r>
            <a:br>
              <a:rPr lang="fr-FR" sz="2400" dirty="0">
                <a:solidFill>
                  <a:srgbClr val="0F124A"/>
                </a:solidFill>
                <a:latin typeface="Arial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EPS-HEP prese</a:t>
            </a:r>
            <a:r>
              <a:rPr lang="en-GB" sz="2400" dirty="0" err="1">
                <a:solidFill>
                  <a:srgbClr val="0F124A"/>
                </a:solidFill>
                <a:latin typeface="Arial"/>
              </a:rPr>
              <a:t>ntations</a:t>
            </a:r>
            <a:r>
              <a:rPr lang="en-GB" sz="2400" dirty="0">
                <a:solidFill>
                  <a:srgbClr val="0F124A"/>
                </a:solidFill>
                <a:latin typeface="Arial"/>
              </a:rPr>
              <a:t> </a:t>
            </a:r>
            <a:r>
              <a:rPr lang="en-GB" sz="1400" dirty="0">
                <a:solidFill>
                  <a:srgbClr val="0F124A"/>
                </a:solidFill>
                <a:latin typeface="Arial"/>
                <a:hlinkClick r:id="rId6"/>
              </a:rPr>
              <a:t>https://www.eps-hep2025.eu/</a:t>
            </a:r>
            <a:r>
              <a:rPr lang="en-GB" sz="1400" dirty="0">
                <a:solidFill>
                  <a:srgbClr val="0F124A"/>
                </a:solidFill>
                <a:latin typeface="Arial"/>
              </a:rPr>
              <a:t> 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P. Burrows, Summary of Large Projects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F124A"/>
                </a:solidFill>
                <a:latin typeface="Arial"/>
              </a:rPr>
              <a:t>	M. Seidel, Accelerator R&amp;D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67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062E60-EB7F-3815-C34F-A4E4EC13B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E9B74-6315-41B4-64DC-E4438862A2B6}"/>
              </a:ext>
            </a:extLst>
          </p:cNvPr>
          <p:cNvSpPr txBox="1"/>
          <p:nvPr/>
        </p:nvSpPr>
        <p:spPr>
          <a:xfrm>
            <a:off x="142875" y="14658"/>
            <a:ext cx="88668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Linear Collider Facility (LCF) – points to consider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C11DF-4651-D300-9175-B9E66EA1FA77}"/>
              </a:ext>
            </a:extLst>
          </p:cNvPr>
          <p:cNvSpPr txBox="1"/>
          <p:nvPr/>
        </p:nvSpPr>
        <p:spPr>
          <a:xfrm>
            <a:off x="681176" y="774026"/>
            <a:ext cx="6479659" cy="5307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e</a:t>
            </a:r>
            <a:r>
              <a:rPr lang="en-US" sz="3000" baseline="30000" dirty="0"/>
              <a:t>+</a:t>
            </a:r>
            <a:r>
              <a:rPr lang="en-US" sz="3000" dirty="0"/>
              <a:t> source (2-4x ILC rate)</a:t>
            </a:r>
          </a:p>
          <a:p>
            <a:pPr algn="l">
              <a:lnSpc>
                <a:spcPct val="110000"/>
              </a:lnSpc>
            </a:pPr>
            <a:r>
              <a:rPr lang="en-US" sz="2400" dirty="0"/>
              <a:t>	- undulator 230 m, half aperture  &lt; 3 mm,</a:t>
            </a:r>
          </a:p>
          <a:p>
            <a:pPr algn="l">
              <a:lnSpc>
                <a:spcPct val="110000"/>
              </a:lnSpc>
            </a:pPr>
            <a:r>
              <a:rPr lang="en-US" sz="2400" dirty="0"/>
              <a:t>		 with 3 </a:t>
            </a:r>
            <a:r>
              <a:rPr lang="en-US" sz="2400" dirty="0" err="1"/>
              <a:t>nC</a:t>
            </a:r>
            <a:r>
              <a:rPr lang="en-US" sz="2400" dirty="0"/>
              <a:t> bunch charge </a:t>
            </a:r>
          </a:p>
          <a:p>
            <a:pPr algn="l">
              <a:lnSpc>
                <a:spcPct val="110000"/>
              </a:lnSpc>
            </a:pPr>
            <a:r>
              <a:rPr lang="en-US" sz="2400" dirty="0"/>
              <a:t>		[</a:t>
            </a:r>
            <a:r>
              <a:rPr lang="en-US" sz="2400" dirty="0" err="1"/>
              <a:t>EuXFEL</a:t>
            </a:r>
            <a:r>
              <a:rPr lang="en-US" sz="2400" dirty="0"/>
              <a:t> typical: 0.23 </a:t>
            </a:r>
            <a:r>
              <a:rPr lang="en-US" sz="2400" dirty="0" err="1"/>
              <a:t>nC</a:t>
            </a:r>
            <a:r>
              <a:rPr lang="en-US" sz="2400" dirty="0"/>
              <a:t>] </a:t>
            </a:r>
          </a:p>
          <a:p>
            <a:pPr algn="l">
              <a:lnSpc>
                <a:spcPct val="110000"/>
              </a:lnSpc>
            </a:pPr>
            <a:r>
              <a:rPr lang="en-US" sz="2400" dirty="0"/>
              <a:t>	- rotating target : </a:t>
            </a:r>
            <a:r>
              <a:rPr lang="en-GB" sz="2400" dirty="0"/>
              <a:t>1 m diameter wheel </a:t>
            </a:r>
          </a:p>
          <a:p>
            <a:pPr algn="l">
              <a:lnSpc>
                <a:spcPct val="110000"/>
              </a:lnSpc>
            </a:pPr>
            <a:r>
              <a:rPr lang="en-GB" sz="2400" dirty="0"/>
              <a:t>		spinning at 2000 RPM in vacuum</a:t>
            </a:r>
            <a:endParaRPr lang="en-US" sz="2400" dirty="0"/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beam delivery system </a:t>
            </a:r>
          </a:p>
          <a:p>
            <a:pPr algn="l">
              <a:lnSpc>
                <a:spcPct val="110000"/>
              </a:lnSpc>
            </a:pPr>
            <a:r>
              <a:rPr lang="en-US" sz="2400" dirty="0"/>
              <a:t>	- wake fields, spot size</a:t>
            </a:r>
          </a:p>
          <a:p>
            <a:pPr algn="l">
              <a:lnSpc>
                <a:spcPts val="3700"/>
              </a:lnSpc>
            </a:pPr>
            <a:endParaRPr lang="en-US" sz="3000" dirty="0"/>
          </a:p>
          <a:p>
            <a:pPr algn="l">
              <a:lnSpc>
                <a:spcPts val="3700"/>
              </a:lnSpc>
            </a:pPr>
            <a:endParaRPr lang="en-US" sz="3000" dirty="0"/>
          </a:p>
          <a:p>
            <a:pPr algn="l">
              <a:lnSpc>
                <a:spcPts val="3700"/>
              </a:lnSpc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5886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489AB5-4B46-2727-393B-561C32AEB2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122BF-C44E-0746-27AE-DF714288D20C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Linear Collider Vision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CD36AA0-FF6C-26F5-8D77-72042DE1E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107" y="727637"/>
            <a:ext cx="703910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Energies &gt; 550 GeV </a:t>
            </a: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 longer linacs and/or higher gradients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CLIC technology offers gradients 70 –100 MV/m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	(Also: </a:t>
            </a: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1" lang="en-GB" altLang="en-US" sz="200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, HELEN …)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Wakefield accelerators offer possibility of GV/m gradients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Gamma-gamma colliders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	 pathways to 10 TeV </a:t>
            </a:r>
            <a:r>
              <a:rPr kumimoji="1" lang="en-GB" alt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pCM</a:t>
            </a:r>
            <a:r>
              <a:rPr kumimoji="1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 collisions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6D971-34B9-05B2-6606-3DC9A5A53B29}"/>
              </a:ext>
            </a:extLst>
          </p:cNvPr>
          <p:cNvSpPr txBox="1"/>
          <p:nvPr/>
        </p:nvSpPr>
        <p:spPr>
          <a:xfrm>
            <a:off x="184846" y="4758291"/>
            <a:ext cx="2615504" cy="3000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GB" dirty="0"/>
              <a:t>. Burrows, EPS-HEP Marseille</a:t>
            </a:r>
          </a:p>
        </p:txBody>
      </p:sp>
    </p:spTree>
    <p:extLst>
      <p:ext uri="{BB962C8B-B14F-4D97-AF65-F5344CB8AC3E}">
        <p14:creationId xmlns:p14="http://schemas.microsoft.com/office/powerpoint/2010/main" val="37613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1FDD3-6686-FB46-EA5C-1C7F92C95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09063-2733-200A-8A99-36324447E42F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CLIC-380 layout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BCC77D0-E120-285C-C6B2-749003B72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29" y="4621011"/>
            <a:ext cx="409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9pPr>
          </a:lstStyle>
          <a:p>
            <a:r>
              <a:rPr lang="en-US" altLang="en-US" sz="1800" b="1" dirty="0">
                <a:solidFill>
                  <a:srgbClr val="FF0000"/>
                </a:solidFill>
                <a:ea typeface="ヒラギノ角ゴ Pro W3"/>
                <a:cs typeface="Arial" panose="020B0604020202020204" pitchFamily="34" charset="0"/>
              </a:rPr>
              <a:t>Baseline electron </a:t>
            </a:r>
            <a:r>
              <a:rPr lang="en-US" altLang="en-US" sz="1800" b="1" dirty="0" err="1">
                <a:solidFill>
                  <a:srgbClr val="FF0000"/>
                </a:solidFill>
                <a:ea typeface="ヒラギノ角ゴ Pro W3"/>
                <a:cs typeface="Arial" panose="020B0604020202020204" pitchFamily="34" charset="0"/>
              </a:rPr>
              <a:t>polarisation</a:t>
            </a:r>
            <a:r>
              <a:rPr lang="en-US" altLang="en-US" sz="1800" b="1" dirty="0">
                <a:solidFill>
                  <a:srgbClr val="FF0000"/>
                </a:solidFill>
                <a:ea typeface="ヒラギノ角ゴ Pro W3"/>
                <a:cs typeface="Arial" panose="020B0604020202020204" pitchFamily="34" charset="0"/>
              </a:rPr>
              <a:t> ±80%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6E1D703-20E1-4A4E-A52D-477D4382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27" y="904573"/>
            <a:ext cx="6848021" cy="357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3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540209-CDA7-68EF-16A7-D8103221A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8BD8B-5CDD-CA7B-2DA0-744F0A5E650B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CLIC-380 design parameters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202BEF-C464-CD3B-BFB6-119F7750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5"/>
          <a:stretch>
            <a:fillRect/>
          </a:stretch>
        </p:blipFill>
        <p:spPr bwMode="auto">
          <a:xfrm>
            <a:off x="1601788" y="676507"/>
            <a:ext cx="5894141" cy="303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972E2-CCC6-6CF3-C387-1ECC667D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3963000"/>
            <a:ext cx="41830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521D56D-52F2-E97B-4041-5D9F3B0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9" y="3885675"/>
            <a:ext cx="3529320" cy="117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4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475ED-D782-BB4E-EA73-29F81118D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96035-B84B-1F8E-1C4D-AE3C47883D83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CLIC siting studies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F15FE8A-DDC5-FA63-316A-ACC84672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44" y="602797"/>
            <a:ext cx="6275819" cy="317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1DE357-1B04-80C9-D86D-28AB2396F5A4}"/>
              </a:ext>
            </a:extLst>
          </p:cNvPr>
          <p:cNvSpPr txBox="1"/>
          <p:nvPr/>
        </p:nvSpPr>
        <p:spPr>
          <a:xfrm>
            <a:off x="230187" y="810087"/>
            <a:ext cx="1998107" cy="24622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2000" dirty="0">
                <a:solidFill>
                  <a:srgbClr val="303030"/>
                </a:solidFill>
                <a:latin typeface="Arial"/>
                <a:ea typeface="+mn-ea"/>
                <a:cs typeface="+mn-cs"/>
              </a:rPr>
              <a:t>Layout used for costing and drawings. Not final, can be translated, rotated and shafts can be moved.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0A2218B-2DEF-A208-3655-73BB9B99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227"/>
            <a:ext cx="4296099" cy="14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9FFCB7B-8BB7-16DE-5D23-C0946798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43" y="3507552"/>
            <a:ext cx="1727169" cy="65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F219EC0-7CAA-D6F1-8233-5C63F16BF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7" y="3699534"/>
            <a:ext cx="208756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50D93C-F827-5E6A-A1C0-23D1C274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24" y="4159128"/>
            <a:ext cx="187166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2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B5DD9F-8EB9-B9E2-EDC5-ACD161D44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D15D2-2D77-F921-0612-80E2AC8AE6D7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LEP3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D7A65-27A7-259E-3EFB-2AC56A5F6848}"/>
              </a:ext>
            </a:extLst>
          </p:cNvPr>
          <p:cNvSpPr txBox="1"/>
          <p:nvPr/>
        </p:nvSpPr>
        <p:spPr>
          <a:xfrm>
            <a:off x="52039" y="646121"/>
            <a:ext cx="9017260" cy="113107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kern="100" dirty="0">
                <a:ea typeface="DengXian" panose="02010600030101010101" pitchFamily="2" charset="-122"/>
                <a:cs typeface="Arial" panose="020B0604020202020204" pitchFamily="34" charset="0"/>
              </a:rPr>
              <a:t>A high luminosity electron-positron Higgs boson factory in the LHC tunnel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100" dirty="0">
                <a:ea typeface="DengXian" panose="02010600030101010101" pitchFamily="2" charset="-122"/>
                <a:cs typeface="Arial" panose="020B0604020202020204" pitchFamily="34" charset="0"/>
              </a:rPr>
              <a:t>‘A possible back-up to the preferred option (FCC-ee and FCC-hh) for the next accelerator for CERN’   T. </a:t>
            </a:r>
            <a:r>
              <a:rPr lang="en-GB" sz="2000" kern="100" dirty="0" err="1">
                <a:ea typeface="DengXian" panose="02010600030101010101" pitchFamily="2" charset="-122"/>
                <a:cs typeface="Arial" panose="020B0604020202020204" pitchFamily="34" charset="0"/>
              </a:rPr>
              <a:t>Virdee</a:t>
            </a:r>
            <a:endParaRPr lang="en-CH" sz="2000" kern="100" dirty="0"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b="1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5BD5259-A9B5-896E-391F-00CEF02C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" y="1708407"/>
            <a:ext cx="4372324" cy="331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F1EE0BC-67AF-FA21-1363-621282859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90" y="1764395"/>
            <a:ext cx="3168285" cy="318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4FA407-EB01-D918-88F7-9AF0C6947E25}"/>
              </a:ext>
            </a:extLst>
          </p:cNvPr>
          <p:cNvSpPr txBox="1"/>
          <p:nvPr/>
        </p:nvSpPr>
        <p:spPr>
          <a:xfrm>
            <a:off x="5930789" y="127169"/>
            <a:ext cx="31682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1112.2518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arXiv:2504.00541</a:t>
            </a:r>
            <a:endParaRPr lang="en-GB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E17105F-F8B3-04C8-1726-B7AA1CA7A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arXiv:2504.00541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094FF-A0E4-7D6C-7C68-D3B9651642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04DA0-5D3A-F751-00C0-D3105BC01A01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LEP3 design parameters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DF439DF-347C-2984-1967-ED39E6B3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0" y="714498"/>
            <a:ext cx="4847195" cy="440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57F24D0-49FB-B930-DDCF-9A0C7CC38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602797"/>
            <a:ext cx="35242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3800F4C-53CF-6F13-B444-4C585C78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662129"/>
            <a:ext cx="3616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CB6A8-E991-C46B-21AC-F2BB4844FB53}"/>
              </a:ext>
            </a:extLst>
          </p:cNvPr>
          <p:cNvSpPr txBox="1"/>
          <p:nvPr/>
        </p:nvSpPr>
        <p:spPr>
          <a:xfrm>
            <a:off x="6291795" y="184457"/>
            <a:ext cx="2615504" cy="3000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GB" dirty="0"/>
              <a:t>. Burrows, EPS-HEP Marseille</a:t>
            </a:r>
          </a:p>
        </p:txBody>
      </p:sp>
    </p:spTree>
    <p:extLst>
      <p:ext uri="{BB962C8B-B14F-4D97-AF65-F5344CB8AC3E}">
        <p14:creationId xmlns:p14="http://schemas.microsoft.com/office/powerpoint/2010/main" val="25405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19D1B-799B-AB45-50A7-619D82C5E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D826B-4DDF-6EE8-61A3-306CB01AB9FB}"/>
              </a:ext>
            </a:extLst>
          </p:cNvPr>
          <p:cNvSpPr txBox="1"/>
          <p:nvPr/>
        </p:nvSpPr>
        <p:spPr>
          <a:xfrm>
            <a:off x="218282" y="614363"/>
            <a:ext cx="9002712" cy="470898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No. of IPs		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Energy for ZH		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230 GeV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Fix SR power loss 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		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50 MW/beam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SR energy loss/turn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	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 5.4 GeV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Total RF voltage installed	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 6 GV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Crossing angle		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30 mrad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One 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unning 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cenario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	</a:t>
            </a:r>
            <a:endParaRPr kumimoji="1" lang="en-GB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e.g. 6 yrs at 230 GeV, </a:t>
            </a:r>
            <a:endParaRPr kumimoji="1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 years around WW, 6 years around Z</a:t>
            </a:r>
            <a:endParaRPr kumimoji="1" lang="en-GB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H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Est. total no. 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vents	</a:t>
            </a:r>
            <a:endParaRPr kumimoji="1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4.2 x10</a:t>
            </a:r>
            <a:r>
              <a:rPr kumimoji="1" lang="en-CH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H,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3.7 x 10</a:t>
            </a:r>
            <a:r>
              <a:rPr kumimoji="1" lang="en-CH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WW at 157 and 163 GeV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1.7 x 10</a:t>
            </a:r>
            <a:r>
              <a:rPr kumimoji="1" lang="en-CH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Z  at &amp; around 91.2 GeV </a:t>
            </a:r>
            <a:endParaRPr kumimoji="1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(cf. 10</a:t>
            </a:r>
            <a:r>
              <a:rPr kumimoji="1" lang="en-CH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 6.10</a:t>
            </a:r>
            <a:r>
              <a:rPr kumimoji="1" lang="en-CH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</a:t>
            </a:r>
            <a:r>
              <a:rPr kumimoji="1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 for ILC/FCC-ee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‘</a:t>
            </a:r>
            <a:r>
              <a:rPr kumimoji="1" 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Can’t reach t-tbar threshold</a:t>
            </a:r>
            <a:r>
              <a:rPr kumimoji="1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’</a:t>
            </a:r>
            <a:endParaRPr kumimoji="1" lang="en-CH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0D7A3C-F047-DFB8-D8F0-A1A7FBE5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7" y="2648936"/>
            <a:ext cx="40354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D6A007-74E4-3092-2C82-F556A7078799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/>
              <a:t>LEP3 running scenario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32C2DB-299D-1B55-A19D-9AFB1223452F}"/>
              </a:ext>
            </a:extLst>
          </p:cNvPr>
          <p:cNvSpPr txBox="1"/>
          <p:nvPr/>
        </p:nvSpPr>
        <p:spPr>
          <a:xfrm>
            <a:off x="6424021" y="117345"/>
            <a:ext cx="2615504" cy="3000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GB" dirty="0"/>
              <a:t>. Burrows, EPS-HEP Marseille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8E481-C7C9-FCF6-0776-EEC437EE4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701" y="869044"/>
            <a:ext cx="3110598" cy="1688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FB0B5-0A13-C3DD-A729-D40427D7FA25}"/>
              </a:ext>
            </a:extLst>
          </p:cNvPr>
          <p:cNvSpPr txBox="1"/>
          <p:nvPr/>
        </p:nvSpPr>
        <p:spPr>
          <a:xfrm>
            <a:off x="5649238" y="543263"/>
            <a:ext cx="4634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400" b="1" dirty="0">
                <a:latin typeface="+mn-lt"/>
              </a:rPr>
              <a:t>Possible LEP3 installation schedule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7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DC22A-3556-32A7-0AF5-21916501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B1A3-CDF4-B264-2462-4D7B1BBD4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DB0A9-89F4-5778-E1F1-4E2EC25A9A2F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 err="1"/>
              <a:t>LHeC</a:t>
            </a:r>
            <a:endParaRPr lang="en-US" sz="2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244F6E-2D5E-1729-EB57-65370FB0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07"/>
          <a:stretch>
            <a:fillRect/>
          </a:stretch>
        </p:blipFill>
        <p:spPr>
          <a:xfrm>
            <a:off x="999629" y="647538"/>
            <a:ext cx="6336406" cy="4495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EE05D4-6946-98EB-B627-2529D69F56A4}"/>
              </a:ext>
            </a:extLst>
          </p:cNvPr>
          <p:cNvSpPr txBox="1"/>
          <p:nvPr/>
        </p:nvSpPr>
        <p:spPr>
          <a:xfrm>
            <a:off x="5985165" y="136170"/>
            <a:ext cx="31588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PAC09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IPAC2013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arXiv:2503.17727</a:t>
            </a:r>
            <a:endParaRPr lang="en-GB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94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A12DB5-8A88-9338-805E-8F652F2617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FC054C73-8674-C2DE-6C5F-07789152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864" y="2837639"/>
            <a:ext cx="8102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9pPr>
          </a:lstStyle>
          <a:p>
            <a:r>
              <a:rPr lang="en-GB" altLang="en-US" b="1" dirty="0">
                <a:solidFill>
                  <a:srgbClr val="FF0000"/>
                </a:solidFill>
              </a:rPr>
              <a:t>Instantaneous e- beam power ~ 1 GW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FBE11-264F-DA36-E957-EDB9E3C4B953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 err="1"/>
              <a:t>LHeC</a:t>
            </a:r>
            <a:r>
              <a:rPr lang="en-US" sz="2700" dirty="0"/>
              <a:t> specs &amp; timeline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0C0C2-FF03-D010-487C-41BF73C439E1}"/>
              </a:ext>
            </a:extLst>
          </p:cNvPr>
          <p:cNvSpPr txBox="1"/>
          <p:nvPr/>
        </p:nvSpPr>
        <p:spPr>
          <a:xfrm>
            <a:off x="6138863" y="195263"/>
            <a:ext cx="2870888" cy="3000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d’Hondt</a:t>
            </a:r>
            <a:r>
              <a:rPr lang="en-US" dirty="0"/>
              <a:t>, </a:t>
            </a:r>
            <a:r>
              <a:rPr lang="en-US" dirty="0" err="1"/>
              <a:t>osen</a:t>
            </a:r>
            <a:r>
              <a:rPr lang="en-US" dirty="0"/>
              <a:t> symposium ESPP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C5814-E9E3-45F7-29DC-89D26BF49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68" y="3301629"/>
            <a:ext cx="6186439" cy="1841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E6176A-3CBD-3CF9-157D-5037F09EC570}"/>
              </a:ext>
            </a:extLst>
          </p:cNvPr>
          <p:cNvSpPr txBox="1"/>
          <p:nvPr/>
        </p:nvSpPr>
        <p:spPr>
          <a:xfrm flipH="1">
            <a:off x="21113" y="595642"/>
            <a:ext cx="9122886" cy="24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802 MHz, 20 MV/m, </a:t>
            </a:r>
            <a:r>
              <a:rPr lang="en-US" sz="3000" dirty="0" err="1"/>
              <a:t>cw</a:t>
            </a:r>
            <a:r>
              <a:rPr lang="en-US" sz="3000" dirty="0"/>
              <a:t>, 6x20 mA in 3-turn SRF ERL, 50 GeV (1/3 of LHC). Start operation after HL-LHC (&gt;2041),  luminosity &gt; 10</a:t>
            </a:r>
            <a:r>
              <a:rPr lang="en-US" sz="3000" baseline="30000" dirty="0"/>
              <a:t>34</a:t>
            </a:r>
            <a:r>
              <a:rPr lang="en-US" sz="3000" dirty="0"/>
              <a:t> cm</a:t>
            </a:r>
            <a:r>
              <a:rPr lang="en-US" sz="3000" baseline="30000" dirty="0"/>
              <a:t>-2</a:t>
            </a:r>
            <a:r>
              <a:rPr lang="en-US" sz="3000" dirty="0"/>
              <a:t>s</a:t>
            </a:r>
            <a:r>
              <a:rPr lang="en-US" sz="3000" baseline="30000" dirty="0"/>
              <a:t>-1</a:t>
            </a:r>
            <a:r>
              <a:rPr lang="en-US" sz="3000" dirty="0"/>
              <a:t>. 6 years of operation: 1 ab</a:t>
            </a:r>
            <a:r>
              <a:rPr lang="en-US" sz="3000" baseline="30000" dirty="0"/>
              <a:t>-1</a:t>
            </a:r>
            <a:r>
              <a:rPr lang="en-US" sz="3000" dirty="0"/>
              <a:t> (e.g. 2043-2048). 120 MW from HL-LHC + 100 MW from e-beam.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2707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ECEDAA-6CA5-F105-5125-6098EF5AF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A25FE-EE4C-53D2-249E-90301F5D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" b="2916"/>
          <a:stretch/>
        </p:blipFill>
        <p:spPr>
          <a:xfrm>
            <a:off x="339376" y="671215"/>
            <a:ext cx="5685868" cy="44722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DD2D7C5-3955-C731-F54E-4CDE07A9BF55}"/>
              </a:ext>
            </a:extLst>
          </p:cNvPr>
          <p:cNvSpPr/>
          <p:nvPr/>
        </p:nvSpPr>
        <p:spPr>
          <a:xfrm>
            <a:off x="2801795" y="1592741"/>
            <a:ext cx="1766872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53C145-20C4-CF7E-5AA4-08CF473DAAF5}"/>
              </a:ext>
            </a:extLst>
          </p:cNvPr>
          <p:cNvSpPr/>
          <p:nvPr/>
        </p:nvSpPr>
        <p:spPr>
          <a:xfrm>
            <a:off x="4424363" y="1030882"/>
            <a:ext cx="1327728" cy="647633"/>
          </a:xfrm>
          <a:prstGeom prst="ellipse">
            <a:avLst/>
          </a:prstGeom>
          <a:solidFill>
            <a:srgbClr val="44546A">
              <a:lumMod val="20000"/>
              <a:lumOff val="80000"/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843A68-9DF9-EB5F-9E33-97C2D3732E00}"/>
              </a:ext>
            </a:extLst>
          </p:cNvPr>
          <p:cNvSpPr/>
          <p:nvPr/>
        </p:nvSpPr>
        <p:spPr>
          <a:xfrm rot="20465867">
            <a:off x="4003939" y="1423862"/>
            <a:ext cx="1813944" cy="566986"/>
          </a:xfrm>
          <a:prstGeom prst="ellipse">
            <a:avLst/>
          </a:prstGeom>
          <a:solidFill>
            <a:srgbClr val="44546A">
              <a:lumMod val="20000"/>
              <a:lumOff val="80000"/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D639DC-E633-9D7F-CE6E-666AD90854BC}"/>
              </a:ext>
            </a:extLst>
          </p:cNvPr>
          <p:cNvSpPr/>
          <p:nvPr/>
        </p:nvSpPr>
        <p:spPr>
          <a:xfrm>
            <a:off x="3156815" y="2037482"/>
            <a:ext cx="1056831" cy="510838"/>
          </a:xfrm>
          <a:prstGeom prst="ellipse">
            <a:avLst/>
          </a:prstGeom>
          <a:solidFill>
            <a:srgbClr val="44546A">
              <a:lumMod val="20000"/>
              <a:lumOff val="80000"/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5EB914-2FA0-77DE-A23B-B2E76AD9487C}"/>
              </a:ext>
            </a:extLst>
          </p:cNvPr>
          <p:cNvSpPr/>
          <p:nvPr/>
        </p:nvSpPr>
        <p:spPr>
          <a:xfrm rot="701649">
            <a:off x="3823887" y="2265798"/>
            <a:ext cx="1200951" cy="346241"/>
          </a:xfrm>
          <a:prstGeom prst="ellipse">
            <a:avLst/>
          </a:prstGeom>
          <a:solidFill>
            <a:srgbClr val="FFFF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436C3-FA18-8CDE-7E83-CBE9776E4E7C}"/>
              </a:ext>
            </a:extLst>
          </p:cNvPr>
          <p:cNvSpPr txBox="1"/>
          <p:nvPr/>
        </p:nvSpPr>
        <p:spPr>
          <a:xfrm>
            <a:off x="5998983" y="1678515"/>
            <a:ext cx="3002142" cy="813505"/>
          </a:xfrm>
          <a:prstGeom prst="rect">
            <a:avLst/>
          </a:prstGeom>
          <a:solidFill>
            <a:srgbClr val="FFFF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arc magnet system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FEAF03-34D1-C1FC-02C6-EED10C2575C4}"/>
              </a:ext>
            </a:extLst>
          </p:cNvPr>
          <p:cNvSpPr/>
          <p:nvPr/>
        </p:nvSpPr>
        <p:spPr>
          <a:xfrm>
            <a:off x="2313815" y="2650214"/>
            <a:ext cx="793799" cy="346555"/>
          </a:xfrm>
          <a:prstGeom prst="ellipse">
            <a:avLst/>
          </a:prstGeom>
          <a:solidFill>
            <a:srgbClr val="92D05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DC512-C15D-E883-0FA6-E50CB2C6DBED}"/>
              </a:ext>
            </a:extLst>
          </p:cNvPr>
          <p:cNvSpPr/>
          <p:nvPr/>
        </p:nvSpPr>
        <p:spPr>
          <a:xfrm>
            <a:off x="2917320" y="2730154"/>
            <a:ext cx="1115838" cy="315857"/>
          </a:xfrm>
          <a:prstGeom prst="ellipse">
            <a:avLst/>
          </a:prstGeom>
          <a:solidFill>
            <a:srgbClr val="92D05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35D607-E4FF-0BF1-6D26-57E074DC7493}"/>
              </a:ext>
            </a:extLst>
          </p:cNvPr>
          <p:cNvSpPr/>
          <p:nvPr/>
        </p:nvSpPr>
        <p:spPr>
          <a:xfrm rot="2207811">
            <a:off x="3610319" y="2455816"/>
            <a:ext cx="740445" cy="354514"/>
          </a:xfrm>
          <a:prstGeom prst="ellipse">
            <a:avLst/>
          </a:prstGeom>
          <a:solidFill>
            <a:srgbClr val="92D05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5EEDC3-74D8-3874-A2F2-A549F301D39C}"/>
              </a:ext>
            </a:extLst>
          </p:cNvPr>
          <p:cNvSpPr txBox="1"/>
          <p:nvPr/>
        </p:nvSpPr>
        <p:spPr>
          <a:xfrm>
            <a:off x="5998983" y="829177"/>
            <a:ext cx="2908253" cy="647634"/>
          </a:xfrm>
          <a:prstGeom prst="rect">
            <a:avLst/>
          </a:prstGeom>
          <a:solidFill>
            <a:srgbClr val="92D05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RF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15F421-0D40-708B-7CEF-34E8BF67CAB5}"/>
              </a:ext>
            </a:extLst>
          </p:cNvPr>
          <p:cNvSpPr txBox="1"/>
          <p:nvPr/>
        </p:nvSpPr>
        <p:spPr>
          <a:xfrm>
            <a:off x="6012114" y="2629073"/>
            <a:ext cx="3002142" cy="833875"/>
          </a:xfrm>
          <a:prstGeom prst="rect">
            <a:avLst/>
          </a:prstGeom>
          <a:solidFill>
            <a:srgbClr val="44546A">
              <a:lumMod val="20000"/>
              <a:lumOff val="80000"/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superconducting magnets &amp; RF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C87D73-0312-B8C0-BC25-A044C298EC47}"/>
              </a:ext>
            </a:extLst>
          </p:cNvPr>
          <p:cNvSpPr txBox="1"/>
          <p:nvPr/>
        </p:nvSpPr>
        <p:spPr>
          <a:xfrm>
            <a:off x="5998983" y="3600001"/>
            <a:ext cx="2584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800" dirty="0">
                <a:solidFill>
                  <a:srgbClr val="FF0000"/>
                </a:solidFill>
              </a:rPr>
              <a:t>advances by new technologies and new materials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DAFB1-8F04-2B80-CBA6-B729CD26164E}"/>
              </a:ext>
            </a:extLst>
          </p:cNvPr>
          <p:cNvSpPr txBox="1"/>
          <p:nvPr/>
        </p:nvSpPr>
        <p:spPr>
          <a:xfrm>
            <a:off x="7453109" y="4664075"/>
            <a:ext cx="125842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A. Ballarino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7D3F0-0A6A-BF58-34BD-3A4410B7D593}"/>
              </a:ext>
            </a:extLst>
          </p:cNvPr>
          <p:cNvSpPr txBox="1"/>
          <p:nvPr/>
        </p:nvSpPr>
        <p:spPr>
          <a:xfrm>
            <a:off x="263948" y="3451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colliders constructed and operated</a:t>
            </a:r>
          </a:p>
        </p:txBody>
      </p:sp>
    </p:spTree>
    <p:extLst>
      <p:ext uri="{BB962C8B-B14F-4D97-AF65-F5344CB8AC3E}">
        <p14:creationId xmlns:p14="http://schemas.microsoft.com/office/powerpoint/2010/main" val="24261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F2D2C0-EE09-2491-B645-8E7F4550DF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2DAD14D0-0AB6-FC5F-7273-2FAE19559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2" y="911225"/>
            <a:ext cx="7448292" cy="332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FD5C8-444D-5869-AA5D-4094FF6E7464}"/>
              </a:ext>
            </a:extLst>
          </p:cNvPr>
          <p:cNvSpPr txBox="1"/>
          <p:nvPr/>
        </p:nvSpPr>
        <p:spPr>
          <a:xfrm>
            <a:off x="345281" y="820907"/>
            <a:ext cx="227171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2000" b="1" dirty="0">
                <a:solidFill>
                  <a:srgbClr val="FF0000"/>
                </a:solidFill>
                <a:latin typeface="Aptos" panose="02110004020202020204"/>
                <a:ea typeface="+mn-ea"/>
                <a:cs typeface="+mn-cs"/>
              </a:rPr>
              <a:t>Powerful ERL for Experiments (PERLE)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A5FD9-B060-2348-80F1-B2D0AC3F466D}"/>
              </a:ext>
            </a:extLst>
          </p:cNvPr>
          <p:cNvSpPr txBox="1"/>
          <p:nvPr/>
        </p:nvSpPr>
        <p:spPr>
          <a:xfrm>
            <a:off x="134249" y="14658"/>
            <a:ext cx="88755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 err="1"/>
              <a:t>LHeC</a:t>
            </a:r>
            <a:r>
              <a:rPr lang="en-US" sz="2700" dirty="0"/>
              <a:t> demonstrator : PERLE at </a:t>
            </a:r>
            <a:r>
              <a:rPr lang="en-US" sz="2700" dirty="0" err="1"/>
              <a:t>IJCLab</a:t>
            </a:r>
            <a:endParaRPr lang="en-US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4B636-AC64-74C1-00CD-E2B215F08F0F}"/>
              </a:ext>
            </a:extLst>
          </p:cNvPr>
          <p:cNvSpPr txBox="1"/>
          <p:nvPr/>
        </p:nvSpPr>
        <p:spPr>
          <a:xfrm>
            <a:off x="2379111" y="4354225"/>
            <a:ext cx="6925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ptos" panose="02110004020202020204"/>
              </a:rPr>
              <a:t>p</a:t>
            </a:r>
            <a:r>
              <a:rPr kumimoji="0" lang="en-GB" sz="20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rincipal SRF technology demonstrator for </a:t>
            </a:r>
            <a:r>
              <a:rPr kumimoji="0" lang="en-GB" sz="20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LHeC</a:t>
            </a:r>
            <a:endParaRPr kumimoji="0" lang="en-GB" sz="20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577656-1178-AF8C-915B-DC6A74FB47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B9DCC-812D-0604-A045-C3EBEFA3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968" y="2381131"/>
            <a:ext cx="3087157" cy="2487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54BF4-EA46-4E26-D372-A0A43B41CF4A}"/>
              </a:ext>
            </a:extLst>
          </p:cNvPr>
          <p:cNvSpPr txBox="1"/>
          <p:nvPr/>
        </p:nvSpPr>
        <p:spPr>
          <a:xfrm>
            <a:off x="263948" y="3451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the ERL 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90D36-2419-FAF6-D4CE-B6504DBBF4BD}"/>
              </a:ext>
            </a:extLst>
          </p:cNvPr>
          <p:cNvSpPr txBox="1"/>
          <p:nvPr/>
        </p:nvSpPr>
        <p:spPr>
          <a:xfrm>
            <a:off x="6229548" y="1990684"/>
            <a:ext cx="1815753" cy="48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1400" dirty="0"/>
              <a:t>CBETA transmission</a:t>
            </a:r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CF41E-7154-0536-1E6B-12B0E2663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84" y="767529"/>
            <a:ext cx="5609708" cy="42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A7D6BF-7F3D-D8D9-49D9-5424B92C6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9D10D-7734-59EB-50CE-ADA3B4BEBF1D}"/>
              </a:ext>
            </a:extLst>
          </p:cNvPr>
          <p:cNvSpPr txBox="1"/>
          <p:nvPr/>
        </p:nvSpPr>
        <p:spPr>
          <a:xfrm>
            <a:off x="263948" y="3451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cost estimates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8CBE65-02A4-28DD-B2C1-D1A4C6EE3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083945"/>
              </p:ext>
            </p:extLst>
          </p:nvPr>
        </p:nvGraphicFramePr>
        <p:xfrm>
          <a:off x="0" y="542958"/>
          <a:ext cx="5255844" cy="440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524">
                  <a:extLst>
                    <a:ext uri="{9D8B030D-6E8A-4147-A177-3AD203B41FA5}">
                      <a16:colId xmlns:a16="http://schemas.microsoft.com/office/drawing/2014/main" val="4036343567"/>
                    </a:ext>
                  </a:extLst>
                </a:gridCol>
                <a:gridCol w="2746486">
                  <a:extLst>
                    <a:ext uri="{9D8B030D-6E8A-4147-A177-3AD203B41FA5}">
                      <a16:colId xmlns:a16="http://schemas.microsoft.com/office/drawing/2014/main" val="3101286071"/>
                    </a:ext>
                  </a:extLst>
                </a:gridCol>
                <a:gridCol w="1610834">
                  <a:extLst>
                    <a:ext uri="{9D8B030D-6E8A-4147-A177-3AD203B41FA5}">
                      <a16:colId xmlns:a16="http://schemas.microsoft.com/office/drawing/2014/main" val="906183668"/>
                    </a:ext>
                  </a:extLst>
                </a:gridCol>
              </a:tblGrid>
              <a:tr h="288908"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scenario / energy / details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31292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r>
                        <a:rPr lang="en-US" b="1" dirty="0"/>
                        <a:t>FCC-ee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Z, WW, ZH, + 4 exp. CERN part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14.0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980990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+ 4 exp. non CERN part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+1.3 BCHF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623430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 upgrade to ttbar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+1.3 BCHF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46101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r>
                        <a:rPr lang="en-US" b="1" dirty="0"/>
                        <a:t>FCC-hh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85 TeV pp, as second stage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+19.1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313801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FCC-hh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85 TeV pp, standalone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27.3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052100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r>
                        <a:rPr lang="en-US" b="1" dirty="0"/>
                        <a:t>LCF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250 GeV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8.5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761244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550 GeV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+5.5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374591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r>
                        <a:rPr lang="en-US" b="1" dirty="0"/>
                        <a:t>CLIC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380 GeV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7.3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312158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1500 GeV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+7,1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340685"/>
                  </a:ext>
                </a:extLst>
              </a:tr>
              <a:tr h="488922">
                <a:tc>
                  <a:txBody>
                    <a:bodyPr/>
                    <a:lstStyle/>
                    <a:p>
                      <a:r>
                        <a:rPr lang="en-US" b="1" dirty="0"/>
                        <a:t>LEP3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ZH at 230 GeV + 2 exp CERN part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3.9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82999"/>
                  </a:ext>
                </a:extLst>
              </a:tr>
              <a:tr h="3605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+ 2 exp non CERN part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+0.9 (0.3) BCHF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02641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84B4AF-831B-9F02-C8B8-3BD066FF6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11435"/>
              </p:ext>
            </p:extLst>
          </p:nvPr>
        </p:nvGraphicFramePr>
        <p:xfrm>
          <a:off x="5255844" y="542958"/>
          <a:ext cx="3888156" cy="403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293">
                  <a:extLst>
                    <a:ext uri="{9D8B030D-6E8A-4147-A177-3AD203B41FA5}">
                      <a16:colId xmlns:a16="http://schemas.microsoft.com/office/drawing/2014/main" val="4036343567"/>
                    </a:ext>
                  </a:extLst>
                </a:gridCol>
                <a:gridCol w="1835202">
                  <a:extLst>
                    <a:ext uri="{9D8B030D-6E8A-4147-A177-3AD203B41FA5}">
                      <a16:colId xmlns:a16="http://schemas.microsoft.com/office/drawing/2014/main" val="3101286071"/>
                    </a:ext>
                  </a:extLst>
                </a:gridCol>
                <a:gridCol w="1064661">
                  <a:extLst>
                    <a:ext uri="{9D8B030D-6E8A-4147-A177-3AD203B41FA5}">
                      <a16:colId xmlns:a16="http://schemas.microsoft.com/office/drawing/2014/main" val="906183668"/>
                    </a:ext>
                  </a:extLst>
                </a:gridCol>
              </a:tblGrid>
              <a:tr h="213443"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scenario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31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LHeC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 km new tunnel, 50 GeV e</a:t>
                      </a:r>
                      <a:r>
                        <a:rPr lang="en-US" baseline="30000" dirty="0"/>
                        <a:t>-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875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Muon Collider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 TeV at CERN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12.0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98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7.6 TeV at CERN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17.0 BCHF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839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TeV green field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19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33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HALHF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</a:t>
                      </a:r>
                      <a:r>
                        <a:rPr lang="en-GB" baseline="30000" dirty="0"/>
                        <a:t>-</a:t>
                      </a:r>
                      <a:r>
                        <a:rPr lang="en-GB" dirty="0"/>
                        <a:t> 375 GeV, e</a:t>
                      </a:r>
                      <a:r>
                        <a:rPr lang="en-GB" baseline="30000" dirty="0"/>
                        <a:t>+</a:t>
                      </a:r>
                      <a:r>
                        <a:rPr lang="en-GB" dirty="0"/>
                        <a:t> 41.7 GeV (250 GeV </a:t>
                      </a:r>
                      <a:r>
                        <a:rPr lang="en-GB" dirty="0" err="1"/>
                        <a:t>c.m.</a:t>
                      </a:r>
                      <a:r>
                        <a:rPr lang="en-GB" dirty="0"/>
                        <a:t>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3.8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62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380 GeV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 BCHF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4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550 GeV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6.3 BCHF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313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ALIVE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p-driven, 10 TeV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642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ALEGRO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</a:t>
                      </a:r>
                      <a:r>
                        <a:rPr lang="en-US" baseline="30000" dirty="0" err="1"/>
                        <a:t>+</a:t>
                      </a:r>
                      <a:r>
                        <a:rPr lang="en-US" dirty="0" err="1"/>
                        <a:t>e</a:t>
                      </a:r>
                      <a:r>
                        <a:rPr lang="en-US" baseline="30000" dirty="0"/>
                        <a:t>-</a:t>
                      </a:r>
                      <a:r>
                        <a:rPr lang="en-US" dirty="0"/>
                        <a:t> &amp;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gg</a:t>
                      </a:r>
                      <a:r>
                        <a:rPr lang="en-US" dirty="0"/>
                        <a:t>, </a:t>
                      </a: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≥</a:t>
                      </a:r>
                      <a:r>
                        <a:rPr lang="en-US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TeV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380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6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5193FFB-7988-1752-512D-0069DCB7B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80" y="614363"/>
            <a:ext cx="5983198" cy="37363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CBFB0D-9432-4CD7-7F37-64FB8C0C02DF}"/>
              </a:ext>
            </a:extLst>
          </p:cNvPr>
          <p:cNvSpPr txBox="1"/>
          <p:nvPr/>
        </p:nvSpPr>
        <p:spPr>
          <a:xfrm>
            <a:off x="3228620" y="1260746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achieved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4E910B-60F9-54D5-5B1F-E032F49297AE}"/>
              </a:ext>
            </a:extLst>
          </p:cNvPr>
          <p:cNvSpPr txBox="1"/>
          <p:nvPr/>
        </p:nvSpPr>
        <p:spPr>
          <a:xfrm>
            <a:off x="4544784" y="960664"/>
            <a:ext cx="7979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required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2F167-C7B5-4446-09A7-B404C754B803}"/>
              </a:ext>
            </a:extLst>
          </p:cNvPr>
          <p:cNvSpPr txBox="1"/>
          <p:nvPr/>
        </p:nvSpPr>
        <p:spPr>
          <a:xfrm>
            <a:off x="6129405" y="1200875"/>
            <a:ext cx="7979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required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7FD20C-DF93-AEAE-EAD3-5235457D9749}"/>
              </a:ext>
            </a:extLst>
          </p:cNvPr>
          <p:cNvSpPr txBox="1"/>
          <p:nvPr/>
        </p:nvSpPr>
        <p:spPr>
          <a:xfrm>
            <a:off x="5138270" y="3075596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achieved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2F38D8-494B-BC8E-1459-786C93E87B0E}"/>
              </a:ext>
            </a:extLst>
          </p:cNvPr>
          <p:cNvSpPr txBox="1"/>
          <p:nvPr/>
        </p:nvSpPr>
        <p:spPr>
          <a:xfrm>
            <a:off x="182798" y="40058"/>
            <a:ext cx="8563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luminosity of circular and linear </a:t>
            </a:r>
            <a:r>
              <a:rPr lang="en-US" sz="2800" dirty="0" err="1"/>
              <a:t>e</a:t>
            </a:r>
            <a:r>
              <a:rPr lang="en-US" sz="2800" baseline="30000" dirty="0" err="1"/>
              <a:t>+</a:t>
            </a:r>
            <a:r>
              <a:rPr lang="en-US" sz="2800" dirty="0" err="1"/>
              <a:t>e</a:t>
            </a:r>
            <a:r>
              <a:rPr lang="en-US" sz="2800" baseline="30000" dirty="0"/>
              <a:t>-</a:t>
            </a:r>
            <a:r>
              <a:rPr lang="en-US" sz="2800" dirty="0"/>
              <a:t> (Higgs) factories</a:t>
            </a:r>
            <a:endParaRPr lang="en-GB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F9FE5-CCC2-080A-6A69-7695EE11404E}"/>
              </a:ext>
            </a:extLst>
          </p:cNvPr>
          <p:cNvSpPr txBox="1"/>
          <p:nvPr/>
        </p:nvSpPr>
        <p:spPr>
          <a:xfrm rot="20733770">
            <a:off x="3052026" y="2531596"/>
            <a:ext cx="1505540" cy="56682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200" dirty="0"/>
              <a:t>circular</a:t>
            </a:r>
            <a:endParaRPr lang="en-GB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698063-035D-55DC-0541-8D9047A0BAF0}"/>
              </a:ext>
            </a:extLst>
          </p:cNvPr>
          <p:cNvSpPr txBox="1"/>
          <p:nvPr/>
        </p:nvSpPr>
        <p:spPr>
          <a:xfrm rot="20733770">
            <a:off x="6381629" y="2369810"/>
            <a:ext cx="1186543" cy="56682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200" dirty="0"/>
              <a:t>linear</a:t>
            </a:r>
            <a:endParaRPr lang="en-GB" sz="32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F519C0E-3019-767F-CF95-0D8A03FF5B3B}"/>
              </a:ext>
            </a:extLst>
          </p:cNvPr>
          <p:cNvCxnSpPr>
            <a:cxnSpLocks/>
          </p:cNvCxnSpPr>
          <p:nvPr/>
        </p:nvCxnSpPr>
        <p:spPr>
          <a:xfrm flipV="1">
            <a:off x="5879122" y="1560828"/>
            <a:ext cx="848249" cy="15147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E8C79E4-D508-07C5-7AF2-EF63ACDD65CE}"/>
              </a:ext>
            </a:extLst>
          </p:cNvPr>
          <p:cNvSpPr txBox="1"/>
          <p:nvPr/>
        </p:nvSpPr>
        <p:spPr>
          <a:xfrm>
            <a:off x="88045" y="4245432"/>
            <a:ext cx="858600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dirty="0"/>
              <a:t>CC: experience from several circular colliders up to comparable luminosity + 4 IPs</a:t>
            </a:r>
          </a:p>
          <a:p>
            <a:pPr algn="l">
              <a:lnSpc>
                <a:spcPct val="110000"/>
              </a:lnSpc>
            </a:pPr>
            <a:r>
              <a:rPr lang="en-US" sz="1600" dirty="0"/>
              <a:t>	few years of running at each energy to reach goals</a:t>
            </a:r>
          </a:p>
          <a:p>
            <a:pPr algn="l">
              <a:lnSpc>
                <a:spcPct val="110000"/>
              </a:lnSpc>
            </a:pPr>
            <a:r>
              <a:rPr lang="en-US" sz="1600" dirty="0"/>
              <a:t>LC: extrapolation over 4 orders of magnitude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600" dirty="0"/>
              <a:t> longer commissioning, bigger risk, 1 or 2 IPs</a:t>
            </a:r>
          </a:p>
          <a:p>
            <a:pPr algn="l">
              <a:lnSpc>
                <a:spcPts val="3700"/>
              </a:lnSpc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801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7A56C5-ECDC-B5DC-F91B-056EC9F478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FBEF4-605D-FE0F-A525-7DDAF9CE7C21}"/>
              </a:ext>
            </a:extLst>
          </p:cNvPr>
          <p:cNvSpPr txBox="1"/>
          <p:nvPr/>
        </p:nvSpPr>
        <p:spPr>
          <a:xfrm>
            <a:off x="182798" y="40058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commissioning records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BE17A-1BD2-A296-3F9C-134DBBFEA7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06"/>
          <a:stretch/>
        </p:blipFill>
        <p:spPr>
          <a:xfrm>
            <a:off x="142875" y="600174"/>
            <a:ext cx="4687239" cy="2442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1577C-801C-A8D9-C91C-72A99304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143" y="40058"/>
            <a:ext cx="3844156" cy="2442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CC1CA5-ECE5-1A3B-2F97-F8BE388FB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4" y="3079685"/>
            <a:ext cx="3317268" cy="2063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C1E43-A121-855A-D245-259477721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502" y="2735760"/>
            <a:ext cx="3457964" cy="236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F82FF-60CA-89D5-6130-F4DFF2841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35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26991-15FA-894E-BCE8-D43C674AD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6"/>
          <a:stretch/>
        </p:blipFill>
        <p:spPr>
          <a:xfrm>
            <a:off x="0" y="686413"/>
            <a:ext cx="9144000" cy="3599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BE87F-B82D-924D-706F-8753BA869893}"/>
              </a:ext>
            </a:extLst>
          </p:cNvPr>
          <p:cNvSpPr txBox="1"/>
          <p:nvPr/>
        </p:nvSpPr>
        <p:spPr>
          <a:xfrm>
            <a:off x="142875" y="4232657"/>
            <a:ext cx="8926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Collider cost should be normalised to its physics output, e.g. Higgs precision.</a:t>
            </a:r>
          </a:p>
          <a:p>
            <a:r>
              <a:rPr lang="en-GB" sz="1600" dirty="0"/>
              <a:t>It would take ~30-50 years for other projects to achieve what can be done at FCC-ee in 8 years;</a:t>
            </a:r>
          </a:p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c</a:t>
            </a:r>
            <a:r>
              <a:rPr lang="en-GB" sz="1600" dirty="0"/>
              <a:t>onsequences in terms of electricity/money/carbon footprint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3B273-7D4A-E3CA-54F6-5CEBBF63E289}"/>
              </a:ext>
            </a:extLst>
          </p:cNvPr>
          <p:cNvSpPr txBox="1"/>
          <p:nvPr/>
        </p:nvSpPr>
        <p:spPr>
          <a:xfrm>
            <a:off x="6473479" y="4813833"/>
            <a:ext cx="15437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arXiv:2412.13130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C3BE2-EA37-5332-1222-7BF344AA0F89}"/>
              </a:ext>
            </a:extLst>
          </p:cNvPr>
          <p:cNvSpPr txBox="1"/>
          <p:nvPr/>
        </p:nvSpPr>
        <p:spPr>
          <a:xfrm>
            <a:off x="263948" y="3451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a performant Higgs programme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771949-901D-EDC9-B61F-11032082F5E7}"/>
              </a:ext>
            </a:extLst>
          </p:cNvPr>
          <p:cNvSpPr txBox="1"/>
          <p:nvPr/>
        </p:nvSpPr>
        <p:spPr>
          <a:xfrm>
            <a:off x="8001000" y="4794597"/>
            <a:ext cx="119606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C. Grojean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42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5397-A1EE-D0B6-1AFC-589F4706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35017F-CD5D-ECC7-04B8-22BC240F7226}"/>
              </a:ext>
            </a:extLst>
          </p:cNvPr>
          <p:cNvSpPr txBox="1"/>
          <p:nvPr/>
        </p:nvSpPr>
        <p:spPr>
          <a:xfrm>
            <a:off x="235272" y="86667"/>
            <a:ext cx="8673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(My) view on future collider in Europe / at CERN: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48505-4D61-CB2C-1208-72A68C022BD6}"/>
              </a:ext>
            </a:extLst>
          </p:cNvPr>
          <p:cNvSpPr txBox="1"/>
          <p:nvPr/>
        </p:nvSpPr>
        <p:spPr>
          <a:xfrm>
            <a:off x="27121" y="614363"/>
            <a:ext cx="90897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FCC(-ee): local implementation most advanced; wide physics scope, matches size of CERN community, fast commissioning, base for FCC-hh, strong support, unique opportunity – we should not squander this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LEP3: second cheapest alternative, using existing tunnel – cannot be faster than FCC-ee, requires dismantling of the LHC, technical design would need more studies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LHeC</a:t>
            </a:r>
            <a:r>
              <a:rPr lang="en-US" sz="2000" dirty="0"/>
              <a:t>: cheapest option, only one experiment, requires HL-LHC to run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LC: requires implementation with local &amp; regional authorities, not all accelerator design points are clear (to me), 1 or at most 2 experiments, big extrapolations from SLC and </a:t>
            </a:r>
            <a:r>
              <a:rPr lang="en-US" sz="2000" dirty="0" err="1"/>
              <a:t>EuXFEL</a:t>
            </a:r>
            <a:r>
              <a:rPr lang="en-US" sz="2000" dirty="0"/>
              <a:t>, more risk than circular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Muon collider: technologies still to be developed and their feasibility to be proven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HALHF &amp; pure plasma collider – fundamental questions about plasma-based colliders, still highly speculative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D5E9C-32DD-6640-DA58-DAABBD8A476E}"/>
              </a:ext>
            </a:extLst>
          </p:cNvPr>
          <p:cNvSpPr txBox="1"/>
          <p:nvPr/>
        </p:nvSpPr>
        <p:spPr>
          <a:xfrm rot="20280651">
            <a:off x="4205010" y="3237873"/>
            <a:ext cx="2775119" cy="646331"/>
          </a:xfrm>
          <a:prstGeom prst="rect">
            <a:avLst/>
          </a:prstGeom>
          <a:solidFill>
            <a:srgbClr val="0070C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thank you ! </a:t>
            </a:r>
            <a:endParaRPr lang="en-GB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E7EF36-0EF7-9B4F-650C-94BBDD9DA6D7}"/>
              </a:ext>
            </a:extLst>
          </p:cNvPr>
          <p:cNvSpPr txBox="1"/>
          <p:nvPr/>
        </p:nvSpPr>
        <p:spPr>
          <a:xfrm>
            <a:off x="1771306" y="4190710"/>
            <a:ext cx="53727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“</a:t>
            </a:r>
            <a:r>
              <a:rPr lang="en-GB" sz="1800" b="1" i="1" dirty="0" err="1">
                <a:solidFill>
                  <a:prstClr val="white"/>
                </a:solidFill>
                <a:latin typeface="Arial" panose="020B0604020202020204" pitchFamily="34" charset="0"/>
              </a:rPr>
              <a:t>Wer</a:t>
            </a:r>
            <a:r>
              <a:rPr lang="en-GB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GB" sz="1800" b="1" i="1" dirty="0" err="1">
                <a:solidFill>
                  <a:prstClr val="white"/>
                </a:solidFill>
                <a:latin typeface="Arial" panose="020B0604020202020204" pitchFamily="34" charset="0"/>
              </a:rPr>
              <a:t>Visionen</a:t>
            </a:r>
            <a:r>
              <a:rPr lang="en-GB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 hat, </a:t>
            </a:r>
            <a:r>
              <a:rPr lang="en-GB" sz="1800" b="1" i="1" dirty="0" err="1">
                <a:solidFill>
                  <a:prstClr val="white"/>
                </a:solidFill>
                <a:latin typeface="Arial" panose="020B0604020202020204" pitchFamily="34" charset="0"/>
              </a:rPr>
              <a:t>sollte</a:t>
            </a:r>
            <a:r>
              <a:rPr lang="en-GB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GB" sz="1800" b="1" i="1" dirty="0" err="1">
                <a:solidFill>
                  <a:prstClr val="white"/>
                </a:solidFill>
                <a:latin typeface="Arial" panose="020B0604020202020204" pitchFamily="34" charset="0"/>
              </a:rPr>
              <a:t>zum</a:t>
            </a:r>
            <a:r>
              <a:rPr lang="en-GB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 Arzt </a:t>
            </a:r>
            <a:r>
              <a:rPr lang="en-GB" sz="1800" b="1" i="1" dirty="0" err="1">
                <a:solidFill>
                  <a:prstClr val="white"/>
                </a:solidFill>
                <a:latin typeface="Arial" panose="020B0604020202020204" pitchFamily="34" charset="0"/>
              </a:rPr>
              <a:t>gehen</a:t>
            </a:r>
            <a:r>
              <a:rPr lang="en-GB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.”</a:t>
            </a:r>
          </a:p>
          <a:p>
            <a:pPr defTabSz="685800"/>
            <a:r>
              <a:rPr lang="en-GB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endParaRPr lang="en-GB" sz="1800" i="1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85800"/>
            <a:r>
              <a:rPr lang="en-GB" sz="1800" i="1" dirty="0">
                <a:solidFill>
                  <a:prstClr val="white"/>
                </a:solidFill>
                <a:latin typeface="Arial" panose="020B0604020202020204" pitchFamily="34" charset="0"/>
              </a:rPr>
              <a:t>“Anyone who has visions should go to the doctor.”</a:t>
            </a:r>
            <a:endParaRPr lang="en-GB" sz="1800" i="1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6797AF1-B957-5E60-A504-6EB7E023F4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DAFFA-791E-03E6-44B5-F2D5964B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6"/>
          <a:stretch/>
        </p:blipFill>
        <p:spPr>
          <a:xfrm>
            <a:off x="1885606" y="705149"/>
            <a:ext cx="4856717" cy="3265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C2ADAE-F52E-1C7B-47CA-F1C80D65B8A9}"/>
              </a:ext>
            </a:extLst>
          </p:cNvPr>
          <p:cNvSpPr txBox="1"/>
          <p:nvPr/>
        </p:nvSpPr>
        <p:spPr>
          <a:xfrm>
            <a:off x="7035867" y="814292"/>
            <a:ext cx="1646987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</a:rPr>
              <a:t>Helmut Schmidt,</a:t>
            </a:r>
          </a:p>
          <a:p>
            <a:pPr defTabSz="685800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</a:rPr>
              <a:t>*Hamburg-</a:t>
            </a:r>
            <a:r>
              <a:rPr lang="en-GB" dirty="0" err="1">
                <a:solidFill>
                  <a:prstClr val="white"/>
                </a:solidFill>
                <a:latin typeface="Arial" panose="020B0604020202020204" pitchFamily="34" charset="0"/>
              </a:rPr>
              <a:t>Barmbek</a:t>
            </a:r>
            <a:endParaRPr lang="en-GB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85800"/>
            <a:endParaRPr lang="en-GB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</a:rPr>
              <a:t>chancellor of West Germany from 1974 to 1982</a:t>
            </a:r>
            <a:endParaRPr lang="en-GB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A106F-F2F5-9584-C11F-ED48172BDFBF}"/>
              </a:ext>
            </a:extLst>
          </p:cNvPr>
          <p:cNvSpPr txBox="1"/>
          <p:nvPr/>
        </p:nvSpPr>
        <p:spPr>
          <a:xfrm>
            <a:off x="7318810" y="4294584"/>
            <a:ext cx="457082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dirty="0" err="1">
                <a:solidFill>
                  <a:prstClr val="white"/>
                </a:solidFill>
                <a:latin typeface="Arial" panose="020B0604020202020204" pitchFamily="34" charset="0"/>
              </a:rPr>
              <a:t>Bundestags</a:t>
            </a: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</a:rPr>
              <a:t>-</a:t>
            </a:r>
          </a:p>
          <a:p>
            <a:pPr defTabSz="685800"/>
            <a:r>
              <a:rPr lang="en-GB" dirty="0" err="1">
                <a:solidFill>
                  <a:prstClr val="white"/>
                </a:solidFill>
                <a:latin typeface="Arial" panose="020B0604020202020204" pitchFamily="34" charset="0"/>
              </a:rPr>
              <a:t>wahlkampf</a:t>
            </a: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</a:p>
          <a:p>
            <a:pPr defTabSz="685800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</a:rPr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36815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515EE-5823-69E1-056B-78AD9C1CC3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AA7FA-0CB7-40BF-9743-90A1BB6F6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63"/>
            <a:ext cx="9144000" cy="4249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6583AD-996E-04D1-9E95-770C81146196}"/>
              </a:ext>
            </a:extLst>
          </p:cNvPr>
          <p:cNvSpPr txBox="1"/>
          <p:nvPr/>
        </p:nvSpPr>
        <p:spPr>
          <a:xfrm>
            <a:off x="263948" y="3451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4 July, 13 years ago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6BB67-97C6-B394-CE89-8C0F4D8D828C}"/>
              </a:ext>
            </a:extLst>
          </p:cNvPr>
          <p:cNvSpPr txBox="1"/>
          <p:nvPr/>
        </p:nvSpPr>
        <p:spPr>
          <a:xfrm>
            <a:off x="142875" y="4804946"/>
            <a:ext cx="252684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C. Grojean, SFP2025 Troyes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54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DF00-2F81-CDAA-3712-74343D9A5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F8292C-A634-9BE8-4377-7FED8F03A5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3960A6-0C6B-BE94-0897-D1F77A85F9DD}"/>
              </a:ext>
            </a:extLst>
          </p:cNvPr>
          <p:cNvSpPr txBox="1"/>
          <p:nvPr/>
        </p:nvSpPr>
        <p:spPr>
          <a:xfrm>
            <a:off x="263948" y="3451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the first Higgs factory: LHC and HL-LHC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C4876-9222-9D4B-D78E-485C07AF08BC}"/>
              </a:ext>
            </a:extLst>
          </p:cNvPr>
          <p:cNvSpPr txBox="1"/>
          <p:nvPr/>
        </p:nvSpPr>
        <p:spPr>
          <a:xfrm>
            <a:off x="263948" y="700921"/>
            <a:ext cx="244792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LHC and HL-LHC are heavy-particle factories</a:t>
            </a:r>
          </a:p>
          <a:p>
            <a:endParaRPr lang="en-GB" sz="1800" dirty="0"/>
          </a:p>
          <a:p>
            <a:r>
              <a:rPr lang="en-GB" sz="1800" dirty="0"/>
              <a:t>LHC has already produced </a:t>
            </a:r>
          </a:p>
          <a:p>
            <a:r>
              <a:rPr lang="en-GB" sz="1800" dirty="0"/>
              <a:t>&gt; 25 million Higgs bosons</a:t>
            </a:r>
          </a:p>
          <a:p>
            <a:endParaRPr lang="en-GB" sz="1800" dirty="0"/>
          </a:p>
          <a:p>
            <a:r>
              <a:rPr lang="en-GB" sz="1800" dirty="0"/>
              <a:t>HL-LHC will produce &gt; 360 million Higgs bosons, &gt;200 thousand Higgs boson pairs, &gt;13 billion top quarks etc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DD51D-9D8B-D474-B0E3-2BD73FF9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9" y="614364"/>
            <a:ext cx="2995612" cy="2152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2D167-0A39-AFC9-2231-D6AF61B19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32" y="2766990"/>
            <a:ext cx="2870168" cy="2152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4347B1-6467-0302-B469-D50AC368A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881" y="1072900"/>
            <a:ext cx="3294418" cy="3388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DBDDC3-4D16-A53E-81E2-EA67AC1D8709}"/>
              </a:ext>
            </a:extLst>
          </p:cNvPr>
          <p:cNvSpPr txBox="1"/>
          <p:nvPr/>
        </p:nvSpPr>
        <p:spPr>
          <a:xfrm>
            <a:off x="6210300" y="4637695"/>
            <a:ext cx="207009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M. Kado &amp; M. Cepeda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88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91965-AA04-D36F-1514-685B09D1F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B8A9DC-2851-5B97-FCFC-AC5B235C9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ts val="12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F5A66-74F4-9F9E-B2E3-0A3389B09D58}"/>
              </a:ext>
            </a:extLst>
          </p:cNvPr>
          <p:cNvSpPr txBox="1"/>
          <p:nvPr/>
        </p:nvSpPr>
        <p:spPr>
          <a:xfrm>
            <a:off x="263948" y="3451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 CERN collider after HL-LHC – contenders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9AB16-AA2B-B167-E49D-9ECC197DC6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64" b="9322"/>
          <a:stretch/>
        </p:blipFill>
        <p:spPr>
          <a:xfrm>
            <a:off x="684320" y="618186"/>
            <a:ext cx="8384979" cy="4045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759D5B-47FB-56E4-664C-CE35CC5262C8}"/>
              </a:ext>
            </a:extLst>
          </p:cNvPr>
          <p:cNvSpPr txBox="1"/>
          <p:nvPr/>
        </p:nvSpPr>
        <p:spPr>
          <a:xfrm>
            <a:off x="184846" y="4758291"/>
            <a:ext cx="2833884" cy="3000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Jakobs, ESPP open symposium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AB9776-DEEF-8B94-E795-7C0300C7AA0E}"/>
              </a:ext>
            </a:extLst>
          </p:cNvPr>
          <p:cNvSpPr txBox="1"/>
          <p:nvPr/>
        </p:nvSpPr>
        <p:spPr>
          <a:xfrm>
            <a:off x="3879542" y="4808908"/>
            <a:ext cx="4865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also: FCC-hh “fast-track” and/or HE-LHC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B02149-36BD-8964-4DB6-E21DCAE7AF6B}"/>
              </a:ext>
            </a:extLst>
          </p:cNvPr>
          <p:cNvSpPr/>
          <p:nvPr/>
        </p:nvSpPr>
        <p:spPr>
          <a:xfrm>
            <a:off x="657461" y="2758314"/>
            <a:ext cx="2773428" cy="1716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B5802-33E0-EB9D-AC8D-337E7C736961}"/>
              </a:ext>
            </a:extLst>
          </p:cNvPr>
          <p:cNvSpPr txBox="1"/>
          <p:nvPr/>
        </p:nvSpPr>
        <p:spPr>
          <a:xfrm>
            <a:off x="163860" y="2667048"/>
            <a:ext cx="3284595" cy="480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1100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HAHLF </a:t>
            </a:r>
            <a:r>
              <a:rPr lang="en-US" sz="1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(asymmetric, e+ conv., e- plasma </a:t>
            </a:r>
            <a:r>
              <a:rPr lang="en-US" sz="10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wakefield</a:t>
            </a:r>
            <a:r>
              <a:rPr lang="en-US" sz="1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)</a:t>
            </a:r>
            <a:endParaRPr lang="en-GB" sz="11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5EB2E-4AEA-02A9-F6BE-6C30981F2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432" b="16683"/>
          <a:stretch>
            <a:fillRect/>
          </a:stretch>
        </p:blipFill>
        <p:spPr>
          <a:xfrm>
            <a:off x="142875" y="3241588"/>
            <a:ext cx="3326566" cy="7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6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AE4AAD-698F-71E0-CC8C-3422AC71E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7B12B-E6BE-CA85-255A-03632E13830D}"/>
              </a:ext>
            </a:extLst>
          </p:cNvPr>
          <p:cNvSpPr txBox="1"/>
          <p:nvPr/>
        </p:nvSpPr>
        <p:spPr>
          <a:xfrm>
            <a:off x="263948" y="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future 10 TeV </a:t>
            </a:r>
            <a:r>
              <a:rPr lang="en-GB" sz="2800" dirty="0" err="1"/>
              <a:t>parton</a:t>
            </a:r>
            <a:r>
              <a:rPr lang="en-GB" sz="2800" dirty="0"/>
              <a:t>-scale collider options </a:t>
            </a:r>
          </a:p>
        </p:txBody>
      </p:sp>
      <p:pic>
        <p:nvPicPr>
          <p:cNvPr id="4" name="Picture 3" descr="A diagram of a circular structure&#10;&#10;AI-generated content may be incorrect.">
            <a:extLst>
              <a:ext uri="{FF2B5EF4-FFF2-40B4-BE49-F238E27FC236}">
                <a16:creationId xmlns:a16="http://schemas.microsoft.com/office/drawing/2014/main" id="{DCAAE89C-6041-67F9-1837-5D4565AF5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8" y="1584420"/>
            <a:ext cx="3441010" cy="2800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76E615-921A-1B91-050C-14BF261458AF}"/>
              </a:ext>
            </a:extLst>
          </p:cNvPr>
          <p:cNvSpPr txBox="1"/>
          <p:nvPr/>
        </p:nvSpPr>
        <p:spPr>
          <a:xfrm>
            <a:off x="391552" y="758258"/>
            <a:ext cx="3284595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FCC-hh</a:t>
            </a:r>
            <a:endParaRPr lang="en-US" sz="12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p-p collisions at 85-120 TeV</a:t>
            </a:r>
          </a:p>
          <a:p>
            <a:pPr algn="l">
              <a:lnSpc>
                <a:spcPct val="110000"/>
              </a:lnSpc>
            </a:pP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also A-A, A-p and ep/A options</a:t>
            </a:r>
          </a:p>
          <a:p>
            <a:pPr algn="l">
              <a:lnSpc>
                <a:spcPts val="3700"/>
              </a:lnSpc>
            </a:pPr>
            <a:endParaRPr lang="en-GB" sz="16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A map of a plane&#10;&#10;Description automatically generated">
            <a:extLst>
              <a:ext uri="{FF2B5EF4-FFF2-40B4-BE49-F238E27FC236}">
                <a16:creationId xmlns:a16="http://schemas.microsoft.com/office/drawing/2014/main" id="{A453DF6B-2087-9CA4-9F8E-62302B305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681" y="1727113"/>
            <a:ext cx="3334726" cy="236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56F7C3-B0E6-6863-708B-59F4C1DCA65E}"/>
              </a:ext>
            </a:extLst>
          </p:cNvPr>
          <p:cNvSpPr txBox="1"/>
          <p:nvPr/>
        </p:nvSpPr>
        <p:spPr>
          <a:xfrm>
            <a:off x="3847375" y="758258"/>
            <a:ext cx="3284595" cy="96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Muon collider at CERN</a:t>
            </a:r>
            <a:endParaRPr lang="en-US" sz="12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Symbol" panose="05050102010706020507" pitchFamily="18" charset="2"/>
              </a:rPr>
              <a:t>m-m</a:t>
            </a: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collisions at 3.2 and 7.6 TeV</a:t>
            </a:r>
          </a:p>
          <a:p>
            <a:pPr algn="l">
              <a:lnSpc>
                <a:spcPts val="3700"/>
              </a:lnSpc>
            </a:pPr>
            <a:endParaRPr lang="en-GB" sz="16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63D55-3716-142C-D5C6-51726675D884}"/>
              </a:ext>
            </a:extLst>
          </p:cNvPr>
          <p:cNvSpPr txBox="1"/>
          <p:nvPr/>
        </p:nvSpPr>
        <p:spPr>
          <a:xfrm>
            <a:off x="7274388" y="758258"/>
            <a:ext cx="1726738" cy="1849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ALIVE &amp; ALEGRO</a:t>
            </a:r>
            <a:endParaRPr lang="en-US" sz="1200" dirty="0">
              <a:solidFill>
                <a:schemeClr val="accent6">
                  <a:lumMod val="75000"/>
                  <a:lumOff val="25000"/>
                </a:schemeClr>
              </a:solidFill>
              <a:latin typeface="Symbol" panose="05050102010706020507" pitchFamily="18" charset="2"/>
            </a:endParaRPr>
          </a:p>
          <a:p>
            <a:pPr algn="l">
              <a:lnSpc>
                <a:spcPct val="110000"/>
              </a:lnSpc>
            </a:pPr>
            <a:r>
              <a:rPr lang="en-US" sz="12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e+e</a:t>
            </a: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- or </a:t>
            </a: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Symbol" panose="05050102010706020507" pitchFamily="18" charset="2"/>
              </a:rPr>
              <a:t>gg</a:t>
            </a: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collisions at ~10 TeV based on plasma </a:t>
            </a:r>
            <a:r>
              <a:rPr lang="en-US" sz="12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wakefielld</a:t>
            </a: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acceleration</a:t>
            </a:r>
          </a:p>
          <a:p>
            <a:pPr algn="l">
              <a:lnSpc>
                <a:spcPts val="3700"/>
              </a:lnSpc>
            </a:pPr>
            <a:endParaRPr lang="en-GB" sz="16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162F5-9E5C-F6A6-E351-51339818E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D443A-7FD7-4315-4EDA-89F374B023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28" t="14152" b="6280"/>
          <a:stretch/>
        </p:blipFill>
        <p:spPr>
          <a:xfrm>
            <a:off x="841874" y="614363"/>
            <a:ext cx="7755527" cy="4403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A05616-844F-8B28-5158-F5BBF905D85D}"/>
              </a:ext>
            </a:extLst>
          </p:cNvPr>
          <p:cNvSpPr txBox="1"/>
          <p:nvPr/>
        </p:nvSpPr>
        <p:spPr>
          <a:xfrm>
            <a:off x="69436" y="4798197"/>
            <a:ext cx="2935702" cy="3000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dirty="0"/>
              <a:t>J. de Blas, ESPP open symposium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82228-64BD-75C0-7EA1-FA12C204E3B0}"/>
              </a:ext>
            </a:extLst>
          </p:cNvPr>
          <p:cNvSpPr txBox="1"/>
          <p:nvPr/>
        </p:nvSpPr>
        <p:spPr>
          <a:xfrm>
            <a:off x="263948" y="34510"/>
            <a:ext cx="880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comparing future collider capabilities</a:t>
            </a:r>
          </a:p>
        </p:txBody>
      </p:sp>
    </p:spTree>
    <p:extLst>
      <p:ext uri="{BB962C8B-B14F-4D97-AF65-F5344CB8AC3E}">
        <p14:creationId xmlns:p14="http://schemas.microsoft.com/office/powerpoint/2010/main" val="14252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iagram of a circular structure&#10;&#10;AI-generated content may be incorrect.">
            <a:extLst>
              <a:ext uri="{FF2B5EF4-FFF2-40B4-BE49-F238E27FC236}">
                <a16:creationId xmlns:a16="http://schemas.microsoft.com/office/drawing/2014/main" id="{731C4497-776C-47B1-D2F0-A99651084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57" y="2207356"/>
            <a:ext cx="3157903" cy="2570386"/>
          </a:xfrm>
          <a:prstGeom prst="rect">
            <a:avLst/>
          </a:prstGeom>
        </p:spPr>
      </p:pic>
      <p:pic>
        <p:nvPicPr>
          <p:cNvPr id="3" name="Picture 2" descr="A diagram of a circular object with text&#10;&#10;AI-generated content may be incorrect.">
            <a:extLst>
              <a:ext uri="{FF2B5EF4-FFF2-40B4-BE49-F238E27FC236}">
                <a16:creationId xmlns:a16="http://schemas.microsoft.com/office/drawing/2014/main" id="{7A1A6BC6-8C36-3537-38CB-62B75B478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03" y="2238051"/>
            <a:ext cx="3175257" cy="2624273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5FB8A36-ED1F-460B-94CD-D3A59784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91" y="102042"/>
            <a:ext cx="8838818" cy="402033"/>
          </a:xfrm>
        </p:spPr>
        <p:txBody>
          <a:bodyPr/>
          <a:lstStyle/>
          <a:p>
            <a:pPr defTabSz="685800"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FCC integrated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en-US" sz="3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19294C2-EA4A-A8B6-7782-2C9AC1A49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0" y="2252869"/>
            <a:ext cx="2228847" cy="24828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DEECD8-F008-F265-0B6D-5C2552DADCA9}"/>
              </a:ext>
            </a:extLst>
          </p:cNvPr>
          <p:cNvSpPr txBox="1">
            <a:spLocks/>
          </p:cNvSpPr>
          <p:nvPr/>
        </p:nvSpPr>
        <p:spPr>
          <a:xfrm>
            <a:off x="3986015" y="2913655"/>
            <a:ext cx="1134126" cy="563678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1" indent="0" defTabSz="685783">
              <a:spcBef>
                <a:spcPts val="750"/>
              </a:spcBef>
              <a:buClr>
                <a:srgbClr val="0C377B"/>
              </a:buClr>
              <a:buNone/>
              <a:defRPr/>
            </a:pPr>
            <a:r>
              <a:rPr lang="fr" sz="1500" b="1" dirty="0">
                <a:solidFill>
                  <a:srgbClr val="FF0000"/>
                </a:solidFill>
                <a:latin typeface="Arial"/>
              </a:rPr>
              <a:t>FCC-ee</a:t>
            </a:r>
            <a:endParaRPr lang="fr" sz="15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E08D69-87CD-8F4C-0A88-9630B07B2ECD}"/>
              </a:ext>
            </a:extLst>
          </p:cNvPr>
          <p:cNvSpPr txBox="1">
            <a:spLocks/>
          </p:cNvSpPr>
          <p:nvPr/>
        </p:nvSpPr>
        <p:spPr>
          <a:xfrm>
            <a:off x="6947126" y="2967225"/>
            <a:ext cx="1134126" cy="54611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1" indent="0" defTabSz="685783">
              <a:spcBef>
                <a:spcPts val="750"/>
              </a:spcBef>
              <a:buClr>
                <a:srgbClr val="0C377B"/>
              </a:buClr>
              <a:buNone/>
              <a:defRPr/>
            </a:pPr>
            <a:r>
              <a:rPr lang="fr" sz="1500" b="1" dirty="0">
                <a:solidFill>
                  <a:srgbClr val="FF0000"/>
                </a:solidFill>
                <a:latin typeface="Arial"/>
              </a:rPr>
              <a:t>FCC-hh</a:t>
            </a:r>
            <a:endParaRPr lang="fr" sz="1500" dirty="0">
              <a:solidFill>
                <a:srgbClr val="FF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B9E0FA-1164-7437-B744-7E6EEC4EEAEB}"/>
                  </a:ext>
                </a:extLst>
              </p:cNvPr>
              <p:cNvSpPr txBox="1"/>
              <p:nvPr/>
            </p:nvSpPr>
            <p:spPr>
              <a:xfrm>
                <a:off x="166204" y="690506"/>
                <a:ext cx="8749196" cy="1454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defTabSz="685800">
                  <a:spcBef>
                    <a:spcPts val="3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b="1" dirty="0">
                    <a:solidFill>
                      <a:srgbClr val="3333FF"/>
                    </a:solidFill>
                    <a:latin typeface="Arial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GB" b="1" dirty="0">
                    <a:solidFill>
                      <a:srgbClr val="3333FF"/>
                    </a:solidFill>
                    <a:latin typeface="Arial"/>
                  </a:rPr>
                  <a:t>) as Higgs factory, electroweak &amp; top factory at highest luminosities</a:t>
                </a:r>
              </a:p>
              <a:p>
                <a:pPr marL="214313" indent="-214313" defTabSz="685800">
                  <a:spcBef>
                    <a:spcPts val="3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b="1" dirty="0">
                    <a:solidFill>
                      <a:srgbClr val="3333FF"/>
                    </a:solidFill>
                    <a:latin typeface="Arial"/>
                  </a:rPr>
                  <a:t>stage 2: FCC-hh (~100 </a:t>
                </a:r>
                <a:r>
                  <a:rPr lang="en-GB" b="1" dirty="0" err="1">
                    <a:solidFill>
                      <a:srgbClr val="3333FF"/>
                    </a:solidFill>
                    <a:latin typeface="Arial"/>
                  </a:rPr>
                  <a:t>TeV</a:t>
                </a:r>
                <a:r>
                  <a:rPr lang="en-GB" b="1" dirty="0">
                    <a:solidFill>
                      <a:srgbClr val="3333FF"/>
                    </a:solidFill>
                    <a:latin typeface="Arial"/>
                  </a:rPr>
                  <a:t>) as natural continuation at energy frontier, pp &amp; AA collisions; e-</a:t>
                </a:r>
                <a:r>
                  <a:rPr lang="en-GB" sz="1013" b="1" dirty="0">
                    <a:solidFill>
                      <a:srgbClr val="3333FF"/>
                    </a:solidFill>
                    <a:latin typeface="Arial"/>
                  </a:rPr>
                  <a:t>h </a:t>
                </a:r>
                <a:r>
                  <a:rPr lang="en-GB" b="1" dirty="0">
                    <a:solidFill>
                      <a:srgbClr val="3333FF"/>
                    </a:solidFill>
                    <a:latin typeface="Arial"/>
                  </a:rPr>
                  <a:t>option</a:t>
                </a:r>
              </a:p>
              <a:p>
                <a:pPr marL="214313" indent="-214313" defTabSz="685800">
                  <a:spcBef>
                    <a:spcPts val="3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b="1" dirty="0">
                    <a:solidFill>
                      <a:srgbClr val="0C377B"/>
                    </a:solidFill>
                    <a:latin typeface="Arial"/>
                  </a:rPr>
                  <a:t>common civil engineering and technical infrastructures, </a:t>
                </a:r>
                <a:r>
                  <a:rPr lang="en-US" b="1" dirty="0">
                    <a:solidFill>
                      <a:srgbClr val="0C377B"/>
                    </a:solidFill>
                    <a:latin typeface="Arial"/>
                  </a:rPr>
                  <a:t>building on and reusing CERN’s existing infrastructure</a:t>
                </a:r>
              </a:p>
              <a:p>
                <a:pPr marL="214313" indent="-214313" defTabSz="685800">
                  <a:spcBef>
                    <a:spcPts val="3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b="1" kern="0" dirty="0">
                    <a:solidFill>
                      <a:srgbClr val="0C377B"/>
                    </a:solidFill>
                    <a:latin typeface="Arial"/>
                  </a:rPr>
                  <a:t>FCC integrated project </a:t>
                </a:r>
                <a:r>
                  <a:rPr lang="en-GB" b="1" kern="0" dirty="0">
                    <a:solidFill>
                      <a:srgbClr val="0C377B"/>
                    </a:solidFill>
                    <a:latin typeface="Arial"/>
                  </a:rPr>
                  <a:t>allows the start of a new, major facility at CERN within few years of the end of HL-LHC exploitation</a:t>
                </a:r>
                <a:endParaRPr lang="en-GB" b="1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B9E0FA-1164-7437-B744-7E6EEC4EE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04" y="690506"/>
                <a:ext cx="8749196" cy="1454244"/>
              </a:xfrm>
              <a:prstGeom prst="rect">
                <a:avLst/>
              </a:prstGeom>
              <a:blipFill>
                <a:blip r:embed="rId5"/>
                <a:stretch>
                  <a:fillRect l="-70" t="-418" b="-33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97FDEFC-6F21-65BD-1C25-7AB23DF36BF2}"/>
              </a:ext>
            </a:extLst>
          </p:cNvPr>
          <p:cNvSpPr/>
          <p:nvPr/>
        </p:nvSpPr>
        <p:spPr>
          <a:xfrm>
            <a:off x="215801" y="4869996"/>
            <a:ext cx="2786345" cy="216024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10">
              <a:defRPr/>
            </a:pPr>
            <a:endParaRPr lang="en-GB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00C12-5F94-AA59-EE1B-247D3379198E}"/>
              </a:ext>
            </a:extLst>
          </p:cNvPr>
          <p:cNvSpPr/>
          <p:nvPr/>
        </p:nvSpPr>
        <p:spPr>
          <a:xfrm>
            <a:off x="3121006" y="4869996"/>
            <a:ext cx="2722667" cy="21602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10">
              <a:defRPr/>
            </a:pPr>
            <a:endParaRPr lang="en-GB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5812B1-EDC6-D58E-EC48-2CB971C95392}"/>
              </a:ext>
            </a:extLst>
          </p:cNvPr>
          <p:cNvSpPr/>
          <p:nvPr/>
        </p:nvSpPr>
        <p:spPr>
          <a:xfrm>
            <a:off x="5970857" y="4861309"/>
            <a:ext cx="3057701" cy="216024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10">
              <a:defRPr/>
            </a:pPr>
            <a:endParaRPr lang="en-GB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EAC5FC-FAB0-98A6-7E4F-A602D6FA8A5A}"/>
              </a:ext>
            </a:extLst>
          </p:cNvPr>
          <p:cNvSpPr txBox="1"/>
          <p:nvPr/>
        </p:nvSpPr>
        <p:spPr>
          <a:xfrm>
            <a:off x="1058586" y="4810558"/>
            <a:ext cx="169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10"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</a:rPr>
              <a:t>2020 - 2045</a:t>
            </a:r>
            <a:endParaRPr lang="en-GB" sz="14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8F67AB-36E9-7A69-C375-51E910B7D81E}"/>
              </a:ext>
            </a:extLst>
          </p:cNvPr>
          <p:cNvSpPr txBox="1"/>
          <p:nvPr/>
        </p:nvSpPr>
        <p:spPr>
          <a:xfrm>
            <a:off x="3893568" y="4818723"/>
            <a:ext cx="2260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10"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</a:rPr>
              <a:t>2046 - 2065</a:t>
            </a:r>
            <a:endParaRPr lang="en-GB" sz="14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D943FA-3D7A-3978-FD5A-FA03EE18FB00}"/>
              </a:ext>
            </a:extLst>
          </p:cNvPr>
          <p:cNvSpPr txBox="1"/>
          <p:nvPr/>
        </p:nvSpPr>
        <p:spPr>
          <a:xfrm>
            <a:off x="6589485" y="4808731"/>
            <a:ext cx="169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10"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</a:rPr>
              <a:t>      2070 - 2100 </a:t>
            </a:r>
            <a:endParaRPr lang="en-GB" sz="1400" b="1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2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2.xml><?xml version="1.0" encoding="utf-8"?>
<a:theme xmlns:a="http://schemas.openxmlformats.org/drawingml/2006/main" name="14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3.xml><?xml version="1.0" encoding="utf-8"?>
<a:theme xmlns:a="http://schemas.openxmlformats.org/drawingml/2006/main" name="3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Exempel.potx" id="{5A6DE731-F62F-4393-846B-6DB5958E2F3F}" vid="{6C6AD931-A751-4127-A0E9-78885972E94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PPT-FCC-template</Template>
  <TotalTime>19233</TotalTime>
  <Words>2246</Words>
  <Application>Microsoft Office PowerPoint</Application>
  <PresentationFormat>On-screen Show (16:9)</PresentationFormat>
  <Paragraphs>335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DengXian</vt:lpstr>
      <vt:lpstr>Aptos</vt:lpstr>
      <vt:lpstr>Aptos Display</vt:lpstr>
      <vt:lpstr>Arial</vt:lpstr>
      <vt:lpstr>Calibri</vt:lpstr>
      <vt:lpstr>Cambria Math</vt:lpstr>
      <vt:lpstr>Symbol</vt:lpstr>
      <vt:lpstr>Wingdings</vt:lpstr>
      <vt:lpstr>ヒラギノ角ゴ Pro W3</vt:lpstr>
      <vt:lpstr>Content Slides - Deep Blue</vt:lpstr>
      <vt:lpstr>14_Content Slides - Deep Blue</vt:lpstr>
      <vt:lpstr>3_Content Slides - Deep Blue</vt:lpstr>
      <vt:lpstr>Office Theme</vt:lpstr>
      <vt:lpstr>Custom Design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FCC integrated programme</vt:lpstr>
      <vt:lpstr> FCC placement, surface sites, environmental analysis</vt:lpstr>
      <vt:lpstr> FCC connections: high-voltage grid, transport, water</vt:lpstr>
      <vt:lpstr> FCC tunnel geology, initial sub-surface investigations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timothy.watson@cern.ch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timothy.watson@cern.ch</dc:creator>
  <cp:lastModifiedBy>Frank Zimmermann</cp:lastModifiedBy>
  <cp:revision>96</cp:revision>
  <cp:lastPrinted>2023-12-11T12:31:29Z</cp:lastPrinted>
  <dcterms:created xsi:type="dcterms:W3CDTF">2020-10-27T09:23:42Z</dcterms:created>
  <dcterms:modified xsi:type="dcterms:W3CDTF">2025-07-17T09:49:20Z</dcterms:modified>
</cp:coreProperties>
</file>