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8" r:id="rId2"/>
    <p:sldId id="280" r:id="rId3"/>
    <p:sldId id="294" r:id="rId4"/>
    <p:sldId id="301" r:id="rId5"/>
    <p:sldId id="295" r:id="rId6"/>
    <p:sldId id="296" r:id="rId7"/>
    <p:sldId id="281" r:id="rId8"/>
    <p:sldId id="297" r:id="rId9"/>
    <p:sldId id="267" r:id="rId10"/>
    <p:sldId id="292" r:id="rId11"/>
    <p:sldId id="300" r:id="rId12"/>
    <p:sldId id="287" r:id="rId13"/>
    <p:sldId id="299" r:id="rId14"/>
    <p:sldId id="285" r:id="rId15"/>
    <p:sldId id="276" r:id="rId16"/>
    <p:sldId id="298" r:id="rId17"/>
    <p:sldId id="302" r:id="rId18"/>
    <p:sldId id="303" r:id="rId19"/>
    <p:sldId id="30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789C"/>
    <a:srgbClr val="FF91BD"/>
    <a:srgbClr val="F5A1C2"/>
    <a:srgbClr val="002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 autoAdjust="0"/>
    <p:restoredTop sz="94694" autoAdjust="0"/>
  </p:normalViewPr>
  <p:slideViewPr>
    <p:cSldViewPr showGuides="1">
      <p:cViewPr varScale="1">
        <p:scale>
          <a:sx n="99" d="100"/>
          <a:sy n="99" d="100"/>
        </p:scale>
        <p:origin x="187" y="91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3704" y="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venir Light" panose="020B0402020203020204" pitchFamily="34" charset="77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>
                <a:latin typeface="Avenir Light" panose="020B0402020203020204" pitchFamily="34" charset="77"/>
              </a:rPr>
              <a:t>12.05.2025</a:t>
            </a:fld>
            <a:endParaRPr lang="de-DE" dirty="0">
              <a:latin typeface="Avenir Light" panose="020B0402020203020204" pitchFamily="34" charset="77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venir Light" panose="020B0402020203020204" pitchFamily="34" charset="77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>
                <a:latin typeface="Avenir Light" panose="020B0402020203020204" pitchFamily="34" charset="77"/>
              </a:rPr>
              <a:t>‹N°›</a:t>
            </a:fld>
            <a:endParaRPr lang="de-DE" dirty="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venir Light" panose="020B0402020203020204" pitchFamily="34" charset="77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venir Light" panose="020B0402020203020204" pitchFamily="34" charset="77"/>
              </a:defRPr>
            </a:lvl1pPr>
          </a:lstStyle>
          <a:p>
            <a:fld id="{801BD367-6A7A-405A-BFB1-15817186491F}" type="datetimeFigureOut">
              <a:rPr lang="de-DE" smtClean="0"/>
              <a:pPr/>
              <a:t>12.05.2025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venir Light" panose="020B0402020203020204" pitchFamily="34" charset="77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venir Light" panose="020B0402020203020204" pitchFamily="34" charset="77"/>
              </a:defRPr>
            </a:lvl1pPr>
          </a:lstStyle>
          <a:p>
            <a:fld id="{BE7B5255-5329-45F9-87F3-A2F9FB4734DF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venir Light" panose="020B0402020203020204" pitchFamily="34" charset="77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venir Light" panose="020B0402020203020204" pitchFamily="34" charset="77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b="0" i="0" kern="1200">
        <a:solidFill>
          <a:schemeClr val="tx1"/>
        </a:solidFill>
        <a:latin typeface="Avenir Light" panose="020B0402020203020204" pitchFamily="34" charset="77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venir Light" panose="020B0402020203020204" pitchFamily="34" charset="77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venir Light" panose="020B0402020203020204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latin typeface="Avenir Book" panose="02000503020000020003" pitchFamily="2" charset="0"/>
              </a:defRPr>
            </a:lvl1pPr>
          </a:lstStyle>
          <a:p>
            <a:r>
              <a:rPr lang="fr-FR" noProof="0" dirty="0"/>
              <a:t>Modifiez le style du titre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noProof="0" dirty="0"/>
              <a:t>Modifiez le style des sous-titres du masque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>
                <a:latin typeface="Helvetica" pitchFamily="2" charset="0"/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0" i="0" dirty="0">
                <a:latin typeface="Helvetica Light" panose="020B0403020202020204" pitchFamily="34" charset="0"/>
              </a:rPr>
              <a:t>Contact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3" name="Image 2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2A3B7521-CB3D-FB45-AFA9-FFA246E5F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349885"/>
            <a:ext cx="1454722" cy="14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" y="0"/>
            <a:ext cx="12191997" cy="3429001"/>
          </a:xfrm>
          <a:solidFill>
            <a:srgbClr val="00294A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 dirty="0"/>
              <a:t>Cliquez sur l'icône pour ajouter une image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fr-FR" noProof="0" dirty="0"/>
              <a:t>Modifiez le style du titre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noProof="0" dirty="0"/>
              <a:t>Modifiez le style des sous-titres du masque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>
                <a:latin typeface="Helvetica" pitchFamily="2" charset="0"/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</p:txBody>
      </p:sp>
      <p:pic>
        <p:nvPicPr>
          <p:cNvPr id="7" name="Image 6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58D7D2A9-5E1E-9D4A-9320-FF06BA626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24" y="5882392"/>
            <a:ext cx="1007120" cy="759043"/>
          </a:xfrm>
          <a:prstGeom prst="rect">
            <a:avLst/>
          </a:prstGeom>
        </p:spPr>
      </p:pic>
      <p:pic>
        <p:nvPicPr>
          <p:cNvPr id="13" name="Image 12" descr="Une image contenant signe, assiette&#10;&#10;Description générée automatiquement">
            <a:extLst>
              <a:ext uri="{FF2B5EF4-FFF2-40B4-BE49-F238E27FC236}">
                <a16:creationId xmlns:a16="http://schemas.microsoft.com/office/drawing/2014/main" id="{39A1EF9A-7E28-954C-9357-8EFB85786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4" y="6192110"/>
            <a:ext cx="449326" cy="449326"/>
          </a:xfrm>
          <a:prstGeom prst="rect">
            <a:avLst/>
          </a:prstGeom>
        </p:spPr>
      </p:pic>
      <p:pic>
        <p:nvPicPr>
          <p:cNvPr id="15" name="Image 1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E3BEB28-A9C7-4B4D-B8EE-87BBDBA4DC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6260517"/>
            <a:ext cx="864096" cy="3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fr-FR" noProof="0" dirty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 b="1" i="0">
                <a:solidFill>
                  <a:schemeClr val="accent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fr-FR" noProof="0" dirty="0"/>
              <a:t>Modifiez le style du titre</a:t>
            </a:r>
            <a:endParaRPr lang="en-US" noProof="0" dirty="0"/>
          </a:p>
        </p:txBody>
      </p:sp>
      <p:pic>
        <p:nvPicPr>
          <p:cNvPr id="4" name="Image 3" descr="Une image contenant signe, assiette&#10;&#10;Description générée automatiquement">
            <a:extLst>
              <a:ext uri="{FF2B5EF4-FFF2-40B4-BE49-F238E27FC236}">
                <a16:creationId xmlns:a16="http://schemas.microsoft.com/office/drawing/2014/main" id="{E3F38D7C-A67C-974E-936E-CFA7FC3FF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5" y="6026310"/>
            <a:ext cx="616905" cy="616905"/>
          </a:xfrm>
          <a:prstGeom prst="rect">
            <a:avLst/>
          </a:prstGeom>
        </p:spPr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20EAF41-E95C-7D47-8A5A-C567290F87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6020642"/>
            <a:ext cx="1412280" cy="622573"/>
          </a:xfrm>
          <a:prstGeom prst="rect">
            <a:avLst/>
          </a:prstGeom>
        </p:spPr>
      </p:pic>
      <p:pic>
        <p:nvPicPr>
          <p:cNvPr id="8" name="Image 7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7920F1B1-CD00-9A49-A0DB-18515E1271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00" y="6020641"/>
            <a:ext cx="826048" cy="62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B6814CB-A940-6582-3A09-C099DB2E4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Modifiez le style du titre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fr-FR" noProof="0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Modifiez le style du titre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en-US" dirty="0"/>
              <a:t>| Presentation Title | Name Surname, Date (Edit by "Insert &gt; Header and Footer")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0" i="0" noProof="0" dirty="0">
                <a:latin typeface="Myriad Pro" panose="020B0503030403020204" pitchFamily="34" charset="0"/>
              </a:rPr>
              <a:t>Page </a:t>
            </a:r>
            <a:fld id="{0427E4B2-AC28-443E-BE04-5CD55098A90B}" type="slidenum">
              <a:rPr lang="en-US" sz="1000" b="0" i="0" noProof="0" smtClean="0">
                <a:latin typeface="Myriad Pro" panose="020B0503030403020204" pitchFamily="34" charset="0"/>
              </a:rPr>
              <a:pPr algn="r"/>
              <a:t>‹N°›</a:t>
            </a:fld>
            <a:endParaRPr lang="en-US" sz="1000" b="0" i="0" noProof="0" dirty="0">
              <a:latin typeface="Myriad Pro" panose="020B0503030403020204" pitchFamily="34" charset="0"/>
            </a:endParaRPr>
          </a:p>
        </p:txBody>
      </p:sp>
      <p:pic>
        <p:nvPicPr>
          <p:cNvPr id="6" name="Image 5" descr="Une image contenant pont&#10;&#10;Description générée automatiquement">
            <a:extLst>
              <a:ext uri="{FF2B5EF4-FFF2-40B4-BE49-F238E27FC236}">
                <a16:creationId xmlns:a16="http://schemas.microsoft.com/office/drawing/2014/main" id="{56E6C3B7-3773-724D-A442-37CB4EC0BA1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3" y="6489566"/>
            <a:ext cx="278212" cy="3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ChristopherMayes/Xopt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1.pn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063/5.0226055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botpenguin.com/glossary/deep-neural-network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bpic.github.io/overview/pic_algorithm.htm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hyperlink" Target="https://geant4.web.cern.ch/" TargetMode="External"/><Relationship Id="rId5" Type="http://schemas.openxmlformats.org/officeDocument/2006/relationships/image" Target="../media/image26.png"/><Relationship Id="rId10" Type="http://schemas.openxmlformats.org/officeDocument/2006/relationships/hyperlink" Target="https://www.desy.de/~mpyflo/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gitlab.cern.ch/rf-track%20%5b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al-obspm.ccsd.cnrs.fr/X-LLR/hal-04675477v2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 descr="Une image contenant capture d’écran, Bleu électrique, obscurité, bleu&#10;&#10;Description générée automatiquement">
            <a:extLst>
              <a:ext uri="{FF2B5EF4-FFF2-40B4-BE49-F238E27FC236}">
                <a16:creationId xmlns:a16="http://schemas.microsoft.com/office/drawing/2014/main" id="{949C73E0-1810-2E04-CDDF-F429EC8064C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1" b="20211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5360" y="2213180"/>
            <a:ext cx="11376025" cy="927788"/>
          </a:xfrm>
        </p:spPr>
        <p:txBody>
          <a:bodyPr/>
          <a:lstStyle/>
          <a:p>
            <a:r>
              <a:rPr lang="en-GB" sz="3600" b="0" noProof="0" dirty="0">
                <a:latin typeface="Avenir Medium" panose="02000503020000020003" pitchFamily="2" charset="0"/>
              </a:rPr>
              <a:t>Surrogate modelling for laser plasma acceleration </a:t>
            </a:r>
            <a:br>
              <a:rPr lang="en-GB" sz="8800" b="0" noProof="0" dirty="0">
                <a:latin typeface="Avenir Medium" panose="02000503020000020003" pitchFamily="2" charset="0"/>
              </a:rPr>
            </a:br>
            <a:endParaRPr lang="en-GB" sz="8800" b="0" noProof="0" dirty="0">
              <a:latin typeface="Avenir Medium" panose="02000503020000020003" pitchFamily="2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>
                <a:latin typeface="Avenir Medium" panose="02000503020000020003" pitchFamily="2" charset="0"/>
              </a:rPr>
              <a:t>Kane </a:t>
            </a:r>
            <a:r>
              <a:rPr lang="en-GB" noProof="0" dirty="0" err="1">
                <a:latin typeface="Avenir Medium" panose="02000503020000020003" pitchFamily="2" charset="0"/>
              </a:rPr>
              <a:t>Gueladio</a:t>
            </a:r>
            <a:endParaRPr lang="en-GB" noProof="0" dirty="0">
              <a:latin typeface="Avenir Medium" panose="02000503020000020003" pitchFamily="2" charset="0"/>
            </a:endParaRPr>
          </a:p>
          <a:p>
            <a:r>
              <a:rPr lang="en-GB" noProof="0" dirty="0">
                <a:latin typeface="Avenir Medium" panose="02000503020000020003" pitchFamily="2" charset="0"/>
              </a:rPr>
              <a:t>Orsay, </a:t>
            </a:r>
            <a:r>
              <a:rPr lang="en-GB" dirty="0">
                <a:latin typeface="Avenir Medium" panose="02000503020000020003" pitchFamily="2" charset="0"/>
              </a:rPr>
              <a:t>13</a:t>
            </a:r>
            <a:r>
              <a:rPr lang="en-GB" noProof="0" dirty="0">
                <a:latin typeface="Avenir Medium" panose="02000503020000020003" pitchFamily="2" charset="0"/>
              </a:rPr>
              <a:t>/05/2024</a:t>
            </a:r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318481"/>
            <a:ext cx="11376025" cy="415093"/>
          </a:xfrm>
        </p:spPr>
        <p:txBody>
          <a:bodyPr/>
          <a:lstStyle/>
          <a:p>
            <a:r>
              <a:rPr lang="en-GB" sz="2800" noProof="0" dirty="0"/>
              <a:t>Surrogate models in LPA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9FD9228-14C8-4F3A-A216-0A6E5DA843A9}"/>
                  </a:ext>
                </a:extLst>
              </p:cNvPr>
              <p:cNvSpPr txBox="1"/>
              <p:nvPr/>
            </p:nvSpPr>
            <p:spPr>
              <a:xfrm>
                <a:off x="5015880" y="1916832"/>
                <a:ext cx="6768132" cy="2590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Using the surrogate model to search for optimal working points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5 millions configurations randomly generated 2347 selected by filter F</a:t>
                </a:r>
              </a:p>
              <a:p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noProof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GB" sz="1600" b="0" i="0" noProof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sz="16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60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600" b="0" i="0" noProof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600" b="0" i="0" noProof="0" smtClean="0">
                                <a:latin typeface="Cambria Math" panose="02040503050406030204" pitchFamily="18" charset="0"/>
                              </a:rPr>
                              <m:t>med</m:t>
                            </m:r>
                          </m:sub>
                        </m:sSub>
                        <m:r>
                          <a:rPr lang="en-GB" sz="1600" b="0" i="0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16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b="0" i="0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195</m:t>
                            </m:r>
                            <m:r>
                              <a:rPr lang="en-GB" sz="1600" b="0" i="0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1600" b="0" i="0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205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GB" sz="1600" b="0" i="0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Mev</m:t>
                        </m:r>
                        <m:r>
                          <a:rPr lang="en-GB" sz="1600" b="0" i="0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60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600" b="0" i="0" noProof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600" b="0" i="0" noProof="0" smtClean="0">
                                <a:latin typeface="Cambria Math" panose="02040503050406030204" pitchFamily="18" charset="0"/>
                              </a:rPr>
                              <m:t>mad</m:t>
                            </m:r>
                          </m:sub>
                        </m:sSub>
                        <m: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%,</m:t>
                        </m:r>
                        <m:r>
                          <m:rPr>
                            <m:sty m:val="p"/>
                          </m:rP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Q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16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b="0" i="0" noProof="0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  <m:r>
                              <a:rPr lang="en-GB" sz="1600" b="0" i="0" noProof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1600" b="0" i="0" noProof="0" smtClean="0">
                                <a:latin typeface="Cambria Math" panose="02040503050406030204" pitchFamily="18" charset="0"/>
                              </a:rPr>
                              <m:t>35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pC</m:t>
                        </m:r>
                        <m: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60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600" b="0" i="0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600" b="0" i="0" noProof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  <m: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mm</m:t>
                        </m:r>
                        <m: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mrad</m:t>
                        </m:r>
                      </m:e>
                    </m:d>
                  </m:oMath>
                </a14:m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Creation of a stability criteria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lvl="1"/>
                <a:r>
                  <a:rPr lang="en-GB" sz="1600" noProof="0" dirty="0">
                    <a:latin typeface="Avenir Light" panose="020B0402020203020204" pitchFamily="34" charset="77"/>
                  </a:rPr>
                  <a:t>:Density of remaining points after applying filter F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9FD9228-14C8-4F3A-A216-0A6E5DA84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880" y="1916832"/>
                <a:ext cx="6768132" cy="2590966"/>
              </a:xfrm>
              <a:prstGeom prst="rect">
                <a:avLst/>
              </a:prstGeom>
              <a:blipFill>
                <a:blip r:embed="rId2"/>
                <a:stretch>
                  <a:fillRect l="-360" t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59E9B2F-FD87-4768-92C9-581BD0C95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72" y="3933056"/>
            <a:ext cx="618123" cy="325996"/>
          </a:xfrm>
          <a:prstGeom prst="rect">
            <a:avLst/>
          </a:prstGeom>
        </p:spPr>
      </p:pic>
      <p:pic>
        <p:nvPicPr>
          <p:cNvPr id="19" name="Image 18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005DB939-2777-436D-BD23-F3EEB69D6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26" y="187109"/>
            <a:ext cx="502186" cy="5021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418E1F-0486-4355-9FF3-39C9E29B9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015403"/>
            <a:ext cx="3577835" cy="55618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44784E-90C2-4EB2-B1E9-CCCD735EF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884" y="3426018"/>
            <a:ext cx="618123" cy="3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4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318481"/>
            <a:ext cx="11376025" cy="415093"/>
          </a:xfrm>
        </p:spPr>
        <p:txBody>
          <a:bodyPr/>
          <a:lstStyle/>
          <a:p>
            <a:r>
              <a:rPr lang="en-GB" sz="2800" dirty="0"/>
              <a:t>Bayesian optimisation and Multi objective Bayesian optimisation</a:t>
            </a:r>
            <a:endParaRPr lang="en-GB" sz="2800" noProof="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8C873A-37B3-49D5-BB29-3E6E28E72A87}"/>
              </a:ext>
            </a:extLst>
          </p:cNvPr>
          <p:cNvSpPr txBox="1"/>
          <p:nvPr/>
        </p:nvSpPr>
        <p:spPr>
          <a:xfrm>
            <a:off x="492248" y="908720"/>
            <a:ext cx="103685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 Light" panose="020B0402020203020204" pitchFamily="34" charset="77"/>
              </a:rPr>
              <a:t>Alternative methods to look for optimal working points</a:t>
            </a:r>
            <a:r>
              <a:rPr lang="en-GB" sz="1600" dirty="0">
                <a:latin typeface="Avenir Light" panose="020B0402020203020204" pitchFamily="34" charset="77"/>
              </a:rPr>
              <a:t> are </a:t>
            </a:r>
            <a:r>
              <a:rPr lang="en-GB" sz="1600" noProof="0" dirty="0">
                <a:latin typeface="Avenir Light" panose="020B0402020203020204" pitchFamily="34" charset="77"/>
              </a:rPr>
              <a:t>Bayesian optimisation (BO) and Multi objective Bayesian optimisation (MOBO).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Light" panose="020B0402020203020204" pitchFamily="34" charset="77"/>
              </a:rPr>
              <a:t>The goal of The BO is to extremise an objective function usually expensive to evaluate. MOBO maximise multiple objective functions simultaneously, which leads to the </a:t>
            </a:r>
            <a:r>
              <a:rPr lang="en-GB" sz="1600" b="1" dirty="0">
                <a:latin typeface="Avenir Light" panose="020B0402020203020204" pitchFamily="34" charset="77"/>
              </a:rPr>
              <a:t>Pareto front</a:t>
            </a:r>
            <a:r>
              <a:rPr lang="en-GB" sz="1600" dirty="0">
                <a:latin typeface="Avenir Light" panose="020B0402020203020204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Light" panose="020B0402020203020204" pitchFamily="34" charset="77"/>
              </a:rPr>
              <a:t> This is not the most efficient method to look for target working points, but it is really efficient  with a real- life experiment. Numerous experiments have demonstrated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 Light" panose="020B0402020203020204" pitchFamily="34" charset="77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B1D1A05-1E3A-48F4-BF4E-BEB2559F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5085184"/>
            <a:ext cx="1601341" cy="444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A4F3614-F14A-4CB4-BA12-B82A8F6D868E}"/>
                  </a:ext>
                </a:extLst>
              </p:cNvPr>
              <p:cNvSpPr/>
              <p:nvPr/>
            </p:nvSpPr>
            <p:spPr>
              <a:xfrm>
                <a:off x="5375920" y="4477851"/>
                <a:ext cx="3828677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 noProof="0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GB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GB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 noProof="0" smtClean="0">
                              <a:latin typeface="Cambria Math" panose="02040503050406030204" pitchFamily="18" charset="0"/>
                            </a:rPr>
                            <m:t>𝑚𝑎𝑑</m:t>
                          </m:r>
                          <m:r>
                            <a:rPr lang="en-GB" i="1" noProof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</m:sub>
                      </m:sSub>
                      <m:d>
                        <m:dPr>
                          <m:ctrlPr>
                            <a:rPr lang="en-GB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 noProof="0" smtClean="0">
                              <a:latin typeface="Cambria Math" panose="02040503050406030204" pitchFamily="18" charset="0"/>
                            </a:rPr>
                            <m:t>𝑚𝑒𝑑</m:t>
                          </m:r>
                        </m:sub>
                      </m:sSub>
                      <m:d>
                        <m:d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|)</m:t>
                      </m:r>
                    </m:oMath>
                  </m:oMathPara>
                </a14:m>
                <a:endParaRPr lang="en-GB" noProof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A4F3614-F14A-4CB4-BA12-B82A8F6D8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5920" y="4477851"/>
                <a:ext cx="3828677" cy="381515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005DB939-2777-436D-BD23-F3EEB69D6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26" y="187109"/>
            <a:ext cx="502186" cy="5021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BAC1B60-8D0B-482E-A52E-394DBB95E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3" y="3429000"/>
            <a:ext cx="3929758" cy="29523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CCF380-7F90-4A45-868C-1A11E3B5B764}"/>
              </a:ext>
            </a:extLst>
          </p:cNvPr>
          <p:cNvSpPr txBox="1"/>
          <p:nvPr/>
        </p:nvSpPr>
        <p:spPr>
          <a:xfrm>
            <a:off x="4580882" y="3274292"/>
            <a:ext cx="6406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err="1">
                <a:latin typeface="Avenir Book" panose="02000503020000020003" pitchFamily="2" charset="0"/>
              </a:rPr>
              <a:t>Xopt</a:t>
            </a:r>
            <a:r>
              <a:rPr lang="en-GB" sz="1600" dirty="0">
                <a:latin typeface="Avenir Book" panose="02000503020000020003" pitchFamily="2" charset="0"/>
              </a:rPr>
              <a:t> user friendly library to start using BO,MOBO </a:t>
            </a:r>
          </a:p>
          <a:p>
            <a:r>
              <a:rPr lang="en-GB" sz="1600" dirty="0">
                <a:latin typeface="Avenir Book" panose="02000503020000020003" pitchFamily="2" charset="0"/>
                <a:hlinkClick r:id="rId6"/>
              </a:rPr>
              <a:t>https://github.com/ChristopherMayes/Xopt</a:t>
            </a:r>
            <a:endParaRPr lang="en-GB" sz="1600" dirty="0">
              <a:latin typeface="Avenir Book" panose="02000503020000020003" pitchFamily="2" charset="0"/>
            </a:endParaRPr>
          </a:p>
          <a:p>
            <a:endParaRPr lang="en-GB" sz="16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 The two objective functions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370874-749D-40E7-9FC2-85141BD63DAE}"/>
              </a:ext>
            </a:extLst>
          </p:cNvPr>
          <p:cNvSpPr/>
          <p:nvPr/>
        </p:nvSpPr>
        <p:spPr>
          <a:xfrm>
            <a:off x="767408" y="3136331"/>
            <a:ext cx="30963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</a:rPr>
              <a:t>F. </a:t>
            </a:r>
            <a:r>
              <a:rPr lang="en-US" sz="1000" dirty="0" err="1">
                <a:latin typeface="Arial" panose="020B0604020202020204" pitchFamily="34" charset="0"/>
              </a:rPr>
              <a:t>Irshad.Physical</a:t>
            </a:r>
            <a:r>
              <a:rPr lang="en-US" sz="1000" dirty="0">
                <a:latin typeface="Arial" panose="020B0604020202020204" pitchFamily="34" charset="0"/>
              </a:rPr>
              <a:t> review letters, 133:085001, 2024</a:t>
            </a:r>
            <a:endParaRPr lang="en-US" sz="1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154C57-31D0-48DC-B1F3-B641248BEE30}"/>
              </a:ext>
            </a:extLst>
          </p:cNvPr>
          <p:cNvSpPr/>
          <p:nvPr/>
        </p:nvSpPr>
        <p:spPr>
          <a:xfrm>
            <a:off x="3863752" y="3136662"/>
            <a:ext cx="20954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S. </a:t>
            </a:r>
            <a:r>
              <a:rPr lang="en-US" sz="1000" dirty="0" err="1"/>
              <a:t>Jalas</a:t>
            </a:r>
            <a:r>
              <a:rPr lang="en-US" sz="1000" dirty="0"/>
              <a:t> PRAB 26, 071302 (2023)</a:t>
            </a:r>
          </a:p>
        </p:txBody>
      </p:sp>
    </p:spTree>
    <p:extLst>
      <p:ext uri="{BB962C8B-B14F-4D97-AF65-F5344CB8AC3E}">
        <p14:creationId xmlns:p14="http://schemas.microsoft.com/office/powerpoint/2010/main" val="740293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230656"/>
            <a:ext cx="11376025" cy="415093"/>
          </a:xfrm>
        </p:spPr>
        <p:txBody>
          <a:bodyPr/>
          <a:lstStyle/>
          <a:p>
            <a:r>
              <a:rPr lang="en-GB" sz="2800" noProof="0" dirty="0"/>
              <a:t>Surrogate model for inverse problem</a:t>
            </a:r>
          </a:p>
        </p:txBody>
      </p:sp>
      <p:pic>
        <p:nvPicPr>
          <p:cNvPr id="4" name="Image 3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2136E486-1066-428F-6587-0AC4F22F8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26" y="187109"/>
            <a:ext cx="502186" cy="5021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2D39A5A-1A4E-4B7E-AB9F-8A9042E2FA2C}"/>
                  </a:ext>
                </a:extLst>
              </p:cNvPr>
              <p:cNvSpPr txBox="1"/>
              <p:nvPr/>
            </p:nvSpPr>
            <p:spPr>
              <a:xfrm>
                <a:off x="393215" y="908720"/>
                <a:ext cx="5183957" cy="4547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Inverse problem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0,</m:t>
                          </m:r>
                        </m:sub>
                      </m:sSub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</m:sub>
                      </m:sSub>
                      <m:r>
                        <m:rPr>
                          <m:nor/>
                        </m:rPr>
                        <a:rPr lang="en-GB" sz="1600" noProof="0" smtClean="0">
                          <a:latin typeface="Avenir Book" panose="02000503020000020003" pitchFamily="2" charset="0"/>
                        </a:rPr>
                        <m:t>,</m:t>
                      </m:r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2,</m:t>
                          </m:r>
                        </m:sub>
                      </m:sSub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6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6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GB" sz="16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𝑚𝑒𝑑</m:t>
                          </m:r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r>
                        <a:rPr lang="en-GB" sz="160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𝑚𝑎𝑑</m:t>
                          </m:r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</m:sub>
                      </m:sSub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sz="1600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noProof="0" dirty="0">
                  <a:latin typeface="Avenir Book" panose="02000503020000020003" pitchFamily="2" charset="0"/>
                </a:endParaRPr>
              </a:p>
              <a:p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Ill posed problem, </a:t>
                </a:r>
                <a:r>
                  <a:rPr lang="en-GB" sz="1600" noProof="0" dirty="0" err="1">
                    <a:latin typeface="Avenir Light" panose="020B0402020203020204" pitchFamily="34" charset="77"/>
                  </a:rPr>
                  <a:t>uniquness</a:t>
                </a:r>
                <a:r>
                  <a:rPr lang="en-GB" sz="1600" noProof="0" dirty="0">
                    <a:latin typeface="Avenir Light" panose="020B0402020203020204" pitchFamily="34" charset="77"/>
                  </a:rPr>
                  <a:t>, existence and stability,  is not </a:t>
                </a:r>
                <a:r>
                  <a:rPr lang="en-GB" sz="1600" noProof="0" dirty="0" err="1">
                    <a:latin typeface="Avenir Light" panose="020B0402020203020204" pitchFamily="34" charset="77"/>
                  </a:rPr>
                  <a:t>guaranted</a:t>
                </a: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Light" panose="020B0402020203020204" pitchFamily="34" charset="77"/>
                  </a:rPr>
                  <a:t>Focal position is not predictable ,due to uniqueness issue:</a:t>
                </a:r>
                <a:br>
                  <a:rPr lang="en-GB" sz="1600" dirty="0">
                    <a:latin typeface="Avenir Light" panose="020B0402020203020204" pitchFamily="34" charset="77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0,</m:t>
                        </m:r>
                      </m:sub>
                    </m:sSub>
                    <m:r>
                      <m:rPr>
                        <m:nor/>
                      </m:rPr>
                      <a:rPr lang="en-GB" sz="1600">
                        <a:latin typeface="Avenir Book" panose="02000503020000020003" pitchFamily="2" charset="0"/>
                      </a:rPr>
                      <m:t>,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2,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sz="16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𝑚𝑒𝑑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,</m:t>
                        </m:r>
                      </m:sub>
                    </m:sSub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𝑚𝑎𝑑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, </m:t>
                        </m:r>
                      </m:sub>
                    </m:sSub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𝑜𝑓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600" dirty="0">
                  <a:latin typeface="Avenir Book" panose="02000503020000020003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406400" lvl="0" indent="-285750">
                  <a:spcBef>
                    <a:spcPts val="1000"/>
                  </a:spcBef>
                  <a:buClr>
                    <a:schemeClr val="dk1"/>
                  </a:buClr>
                  <a:buSzPts val="1700"/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dk1"/>
                    </a:solidFill>
                  </a:rPr>
                  <a:t>With 4 inputs and focal position as scan parameter:</a:t>
                </a:r>
              </a:p>
              <a:p>
                <a:pPr marL="914400" lvl="1" indent="-323850">
                  <a:buClr>
                    <a:schemeClr val="dk1"/>
                  </a:buClr>
                  <a:buSzPts val="1500"/>
                  <a:buChar char="○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GB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b="1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GB" b="1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b="1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𝟖𝟗</m:t>
                    </m:r>
                  </m:oMath>
                </a14:m>
                <a:endParaRPr lang="en-GB" b="1" dirty="0">
                  <a:solidFill>
                    <a:schemeClr val="dk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2D39A5A-1A4E-4B7E-AB9F-8A9042E2F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15" y="908720"/>
                <a:ext cx="5183957" cy="4547014"/>
              </a:xfrm>
              <a:prstGeom prst="rect">
                <a:avLst/>
              </a:prstGeom>
              <a:blipFill>
                <a:blip r:embed="rId3"/>
                <a:stretch>
                  <a:fillRect l="-733" t="-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oogle Shape;240;p29">
            <a:extLst>
              <a:ext uri="{FF2B5EF4-FFF2-40B4-BE49-F238E27FC236}">
                <a16:creationId xmlns:a16="http://schemas.microsoft.com/office/drawing/2014/main" id="{9036F510-5085-430B-811A-E0923D7889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5212" y="4581128"/>
            <a:ext cx="3960440" cy="192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2;p30">
            <a:extLst>
              <a:ext uri="{FF2B5EF4-FFF2-40B4-BE49-F238E27FC236}">
                <a16:creationId xmlns:a16="http://schemas.microsoft.com/office/drawing/2014/main" id="{B021F74B-0B08-4A27-8F37-8DD0FE9F16F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0016" y="1052736"/>
            <a:ext cx="4968552" cy="46459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DFF01EE-142B-4FA2-8D9C-C2798956A60D}"/>
              </a:ext>
            </a:extLst>
          </p:cNvPr>
          <p:cNvSpPr txBox="1"/>
          <p:nvPr/>
        </p:nvSpPr>
        <p:spPr>
          <a:xfrm>
            <a:off x="7356455" y="58052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dk1"/>
                </a:solidFill>
                <a:latin typeface="Avenir Light" panose="020B0402020203020204" pitchFamily="34" charset="77"/>
              </a:rPr>
              <a:t>M. </a:t>
            </a:r>
            <a:r>
              <a:rPr lang="en-GB" sz="1200" dirty="0" err="1">
                <a:solidFill>
                  <a:schemeClr val="dk1"/>
                </a:solidFill>
                <a:latin typeface="Avenir Light" panose="020B0402020203020204" pitchFamily="34" charset="77"/>
              </a:rPr>
              <a:t>Lenivenko</a:t>
            </a:r>
            <a:r>
              <a:rPr lang="en-GB" sz="1200" dirty="0">
                <a:solidFill>
                  <a:schemeClr val="dk1"/>
                </a:solidFill>
                <a:latin typeface="Avenir Light" panose="020B0402020203020204" pitchFamily="34" charset="77"/>
              </a:rPr>
              <a:t>, PhD student PALLAS</a:t>
            </a:r>
          </a:p>
          <a:p>
            <a:pPr algn="l"/>
            <a:endParaRPr lang="en-GB" sz="1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24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230656"/>
            <a:ext cx="11376025" cy="415093"/>
          </a:xfrm>
        </p:spPr>
        <p:txBody>
          <a:bodyPr/>
          <a:lstStyle/>
          <a:p>
            <a:r>
              <a:rPr lang="en-GB" sz="2800" noProof="0" dirty="0"/>
              <a:t>Attempt at Spectrum reconstruction</a:t>
            </a:r>
          </a:p>
        </p:txBody>
      </p:sp>
      <p:pic>
        <p:nvPicPr>
          <p:cNvPr id="4" name="Image 3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2136E486-1066-428F-6587-0AC4F22F8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26" y="187109"/>
            <a:ext cx="502186" cy="5021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54612A-B81F-4207-B79E-389583805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584" y="624226"/>
            <a:ext cx="3614358" cy="27051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75254C-CCCA-4C87-9BA5-844F50622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427" y="3730954"/>
            <a:ext cx="3504515" cy="2675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7388C95-F7C3-4A3A-A69D-0D78926885DC}"/>
                  </a:ext>
                </a:extLst>
              </p:cNvPr>
              <p:cNvSpPr txBox="1"/>
              <p:nvPr/>
            </p:nvSpPr>
            <p:spPr>
              <a:xfrm>
                <a:off x="525742" y="926722"/>
                <a:ext cx="5786282" cy="5282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 Electron spectra are fitted with a Gaussian Mixture Model, 7 Gaussians below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 algn="l"/>
                <a:endParaRPr lang="en-GB" sz="1600" dirty="0">
                  <a:latin typeface="Avenir Book" panose="02000503020000020003" pitchFamily="2" charset="0"/>
                </a:endParaRPr>
              </a:p>
              <a:p>
                <a:pPr algn="l"/>
                <a:endParaRPr lang="en-GB" sz="1600" dirty="0">
                  <a:latin typeface="Avenir Book" panose="02000503020000020003" pitchFamily="2" charset="0"/>
                </a:endParaRPr>
              </a:p>
              <a:p>
                <a:pPr algn="l"/>
                <a:endParaRPr lang="en-GB" sz="1600" dirty="0">
                  <a:latin typeface="Avenir Book" panose="02000503020000020003" pitchFamily="2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MLP try to predict the 21 parameters from: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GB" sz="1600" dirty="0">
                  <a:latin typeface="Avenir Book" panose="02000503020000020003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𝑜𝑓</m:t>
                          </m:r>
                        </m:sub>
                      </m:sSub>
                      <m:r>
                        <m:rPr>
                          <m:nor/>
                        </m:rPr>
                        <a:rPr lang="en-GB" sz="1600">
                          <a:latin typeface="Avenir Book" panose="02000503020000020003" pitchFamily="2" charset="0"/>
                        </a:rPr>
                        <m:t>,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>
                  <a:latin typeface="Avenir Book" panose="02000503020000020003" pitchFamily="2" charset="0"/>
                </a:endParaRPr>
              </a:p>
              <a:p>
                <a:pPr algn="l"/>
                <a:endParaRPr lang="en-GB" sz="16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7388C95-F7C3-4A3A-A69D-0D7892688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42" y="926722"/>
                <a:ext cx="5786282" cy="5282728"/>
              </a:xfrm>
              <a:prstGeom prst="rect">
                <a:avLst/>
              </a:prstGeom>
              <a:blipFill>
                <a:blip r:embed="rId5"/>
                <a:stretch>
                  <a:fillRect l="-439" t="-239" r="-15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F289FBB7-EA6F-4FF8-A741-723C1038D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6" y="1412776"/>
            <a:ext cx="5880653" cy="35283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2BF205-16A5-4DC9-86F1-3535DABAD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1664" y="4725144"/>
            <a:ext cx="1162050" cy="304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87D4DB-F32C-4463-8B08-CA812CD42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4312" y="3410044"/>
            <a:ext cx="1162050" cy="304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D92E276-129D-4305-86B5-5B28EA201F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6320" y="6436858"/>
            <a:ext cx="1162050" cy="304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A94423-421D-49A2-BF0A-DA425EFDB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00" y="2457834"/>
            <a:ext cx="400050" cy="14382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962EA0-4A00-4590-BD08-7BAE723825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7534" y="1124744"/>
            <a:ext cx="400050" cy="14382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8722B27-80C2-41D2-BBA2-D7C2016F0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7377" y="4310806"/>
            <a:ext cx="4000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21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195242"/>
            <a:ext cx="11376025" cy="415093"/>
          </a:xfrm>
        </p:spPr>
        <p:txBody>
          <a:bodyPr/>
          <a:lstStyle/>
          <a:p>
            <a:r>
              <a:rPr lang="en-GB" sz="2400" noProof="0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288BB3D-4C7C-4509-81CF-D2D2E397F871}"/>
                  </a:ext>
                </a:extLst>
              </p:cNvPr>
              <p:cNvSpPr txBox="1"/>
              <p:nvPr/>
            </p:nvSpPr>
            <p:spPr>
              <a:xfrm>
                <a:off x="695400" y="1052736"/>
                <a:ext cx="9937104" cy="3976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noProof="0" dirty="0">
                    <a:latin typeface="Avenir Light" panose="020B0402020203020204" pitchFamily="34" charset="77"/>
                  </a:rPr>
                  <a:t>ML models achieved </a:t>
                </a:r>
                <a:r>
                  <a:rPr lang="en-GB" b="1" noProof="0" dirty="0">
                    <a:solidFill>
                      <a:schemeClr val="accent3"/>
                    </a:solidFill>
                    <a:latin typeface="Avenir Light" panose="020B0402020203020204" pitchFamily="34" charset="77"/>
                  </a:rPr>
                  <a:t>high prediction performance </a:t>
                </a:r>
                <a:r>
                  <a:rPr lang="en-GB" noProof="0" dirty="0">
                    <a:latin typeface="Avenir Light" panose="020B0402020203020204" pitchFamily="34" charset="77"/>
                  </a:rPr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p>
                        <m:r>
                          <a:rPr lang="en-GB" b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noProof="0" dirty="0">
                    <a:latin typeface="Avenir Light" panose="020B0402020203020204" pitchFamily="34" charset="77"/>
                  </a:rPr>
                  <a:t> score converging toward 1</a:t>
                </a:r>
              </a:p>
              <a:p>
                <a:endParaRPr lang="en-GB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Light" panose="020B0402020203020204" pitchFamily="34" charset="77"/>
                  </a:rPr>
                  <a:t>ML models allowed us to identify </a:t>
                </a:r>
                <a:r>
                  <a:rPr lang="en-GB" b="1" dirty="0">
                    <a:solidFill>
                      <a:schemeClr val="accent3"/>
                    </a:solidFill>
                    <a:latin typeface="Avenir Light" panose="020B0402020203020204" pitchFamily="34" charset="77"/>
                  </a:rPr>
                  <a:t>numerical optimal </a:t>
                </a:r>
                <a:r>
                  <a:rPr lang="en-GB" dirty="0">
                    <a:latin typeface="Avenir Light" panose="020B0402020203020204" pitchFamily="34" charset="77"/>
                  </a:rPr>
                  <a:t>and </a:t>
                </a:r>
                <a:r>
                  <a:rPr lang="en-GB" b="1" dirty="0">
                    <a:solidFill>
                      <a:schemeClr val="accent3"/>
                    </a:solidFill>
                    <a:latin typeface="Avenir Light" panose="020B0402020203020204" pitchFamily="34" charset="77"/>
                  </a:rPr>
                  <a:t>stable working </a:t>
                </a:r>
                <a:r>
                  <a:rPr lang="en-GB" dirty="0">
                    <a:latin typeface="Avenir Light" panose="020B0402020203020204" pitchFamily="34" charset="77"/>
                  </a:rPr>
                  <a:t>points</a:t>
                </a:r>
              </a:p>
              <a:p>
                <a:endParaRPr lang="en-GB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Light" panose="020B0402020203020204" pitchFamily="34" charset="77"/>
                  </a:rPr>
                  <a:t>We have highlighted some guidelines to construct performant models, </a:t>
                </a:r>
                <a:r>
                  <a:rPr lang="en-GB" b="1" dirty="0">
                    <a:solidFill>
                      <a:schemeClr val="accent3"/>
                    </a:solidFill>
                    <a:latin typeface="Avenir Light" panose="020B0402020203020204" pitchFamily="34" charset="77"/>
                  </a:rPr>
                  <a:t>uniformity in the training data</a:t>
                </a:r>
                <a:r>
                  <a:rPr lang="en-GB" dirty="0">
                    <a:latin typeface="Avenir Light" panose="020B0402020203020204" pitchFamily="34" charset="77"/>
                  </a:rPr>
                  <a:t> and only a couple of hundred of training data points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Light" panose="020B0402020203020204" pitchFamily="34" charset="77"/>
                  </a:rPr>
                  <a:t>Inverse models need to be improved, but promising</a:t>
                </a:r>
              </a:p>
              <a:p>
                <a:r>
                  <a:rPr lang="en-GB" dirty="0">
                    <a:latin typeface="Avenir Light" panose="020B0402020203020204" pitchFamily="34" charset="77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Light" panose="020B0402020203020204" pitchFamily="34" charset="77"/>
                  </a:rPr>
                  <a:t>Next step: these surrogate models will be used with experimental data eventually</a:t>
                </a:r>
              </a:p>
              <a:p>
                <a:r>
                  <a:rPr lang="en-GB" dirty="0">
                    <a:latin typeface="Avenir Light" panose="020B0402020203020204" pitchFamily="34" charset="77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venir Light" panose="020B0402020203020204" pitchFamily="34" charset="77"/>
                  </a:rPr>
                  <a:t>The </a:t>
                </a:r>
                <a:r>
                  <a:rPr lang="en-GB" b="1" dirty="0">
                    <a:solidFill>
                      <a:schemeClr val="accent3"/>
                    </a:solidFill>
                    <a:latin typeface="Avenir Light" panose="020B0402020203020204" pitchFamily="34" charset="77"/>
                  </a:rPr>
                  <a:t>ML tools </a:t>
                </a:r>
                <a:r>
                  <a:rPr lang="en-GB" dirty="0">
                    <a:latin typeface="Avenir Light" panose="020B0402020203020204" pitchFamily="34" charset="77"/>
                  </a:rPr>
                  <a:t>will be needed to build a </a:t>
                </a:r>
                <a:r>
                  <a:rPr lang="en-GB" b="1" dirty="0">
                    <a:latin typeface="Avenir Light" panose="020B0402020203020204" pitchFamily="34" charset="77"/>
                  </a:rPr>
                  <a:t>stable</a:t>
                </a:r>
                <a:r>
                  <a:rPr lang="en-GB" dirty="0">
                    <a:latin typeface="Avenir Light" panose="020B0402020203020204" pitchFamily="34" charset="77"/>
                  </a:rPr>
                  <a:t> and </a:t>
                </a:r>
                <a:r>
                  <a:rPr lang="en-GB" b="1" dirty="0">
                    <a:latin typeface="Avenir Light" panose="020B0402020203020204" pitchFamily="34" charset="77"/>
                  </a:rPr>
                  <a:t>high-performance</a:t>
                </a:r>
                <a:r>
                  <a:rPr lang="en-GB" dirty="0">
                    <a:latin typeface="Avenir Light" panose="020B0402020203020204" pitchFamily="34" charset="77"/>
                  </a:rPr>
                  <a:t> laser plasma injector or accelerator.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288BB3D-4C7C-4509-81CF-D2D2E397F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052736"/>
                <a:ext cx="9937104" cy="3976538"/>
              </a:xfrm>
              <a:prstGeom prst="rect">
                <a:avLst/>
              </a:prstGeom>
              <a:blipFill>
                <a:blip r:embed="rId2"/>
                <a:stretch>
                  <a:fillRect l="-383" r="-893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6184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2861413"/>
            <a:ext cx="11376025" cy="1135174"/>
          </a:xfrm>
        </p:spPr>
        <p:txBody>
          <a:bodyPr/>
          <a:lstStyle/>
          <a:p>
            <a:r>
              <a:rPr lang="en-GB" noProof="0" dirty="0"/>
              <a:t>Merci pour </a:t>
            </a:r>
            <a:r>
              <a:rPr lang="en-GB" noProof="0" dirty="0" err="1"/>
              <a:t>votre</a:t>
            </a:r>
            <a:r>
              <a:rPr lang="en-GB" noProof="0" dirty="0"/>
              <a:t> attention</a:t>
            </a:r>
          </a:p>
        </p:txBody>
      </p:sp>
      <p:pic>
        <p:nvPicPr>
          <p:cNvPr id="3" name="Image 2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698B30E6-72EB-9B00-7032-2B149938E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6093296"/>
            <a:ext cx="502186" cy="5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318481"/>
            <a:ext cx="11376025" cy="415093"/>
          </a:xfrm>
        </p:spPr>
        <p:txBody>
          <a:bodyPr/>
          <a:lstStyle/>
          <a:p>
            <a:r>
              <a:rPr lang="en-GB" sz="2800" noProof="0" dirty="0"/>
              <a:t>Surrogate models in LPA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9FD9228-14C8-4F3A-A216-0A6E5DA843A9}"/>
                  </a:ext>
                </a:extLst>
              </p:cNvPr>
              <p:cNvSpPr txBox="1"/>
              <p:nvPr/>
            </p:nvSpPr>
            <p:spPr>
              <a:xfrm>
                <a:off x="5159896" y="2060848"/>
                <a:ext cx="6768132" cy="2936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Surrogate models allows to find better beams than Random scan search.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600" b="0" i="0" noProof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600" i="1" noProof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Q</m:t>
                        </m:r>
                        <m:sSub>
                          <m:sSubPr>
                            <m:ctrlPr>
                              <a:rPr lang="en-GB" sz="160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600" b="0" i="0" noProof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600" b="0" i="0" noProof="0" smtClean="0">
                                <a:latin typeface="Cambria Math" panose="02040503050406030204" pitchFamily="18" charset="0"/>
                              </a:rPr>
                              <m:t>med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GB" sz="1600" b="0" i="0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GB" sz="16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600" b="0" i="0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600" b="0" i="0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mad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1600" noProof="0" dirty="0">
                    <a:latin typeface="Avenir Light" panose="020B0402020203020204" pitchFamily="34" charset="77"/>
                  </a:rPr>
                  <a:t>  3779 configurations surpasses the best of the Random scan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Allow to concentrate on regions of interest</a:t>
                </a:r>
              </a:p>
              <a:p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9FD9228-14C8-4F3A-A216-0A6E5DA84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896" y="2060848"/>
                <a:ext cx="6768132" cy="2936766"/>
              </a:xfrm>
              <a:prstGeom prst="rect">
                <a:avLst/>
              </a:prstGeom>
              <a:blipFill>
                <a:blip r:embed="rId2"/>
                <a:stretch>
                  <a:fillRect l="-375" t="-8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005DB939-2777-436D-BD23-F3EEB69D6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26" y="187109"/>
            <a:ext cx="502186" cy="5021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A05AC5-AF35-495C-8C0D-2B178F9CF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0" y="864946"/>
            <a:ext cx="4195112" cy="56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17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318481"/>
            <a:ext cx="11376025" cy="415093"/>
          </a:xfrm>
        </p:spPr>
        <p:txBody>
          <a:bodyPr/>
          <a:lstStyle/>
          <a:p>
            <a:r>
              <a:rPr lang="en-GB" sz="2800" noProof="0" dirty="0"/>
              <a:t>MLP</a:t>
            </a:r>
          </a:p>
        </p:txBody>
      </p:sp>
      <p:pic>
        <p:nvPicPr>
          <p:cNvPr id="19" name="Image 18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005DB939-2777-436D-BD23-F3EEB69D6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26" y="187109"/>
            <a:ext cx="502186" cy="5021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C36641-1C67-44F2-8899-2D50DCC1D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72" y="664500"/>
            <a:ext cx="3659084" cy="2232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4F7C4AD-F15E-4932-BFFC-0269E9B17C83}"/>
                  </a:ext>
                </a:extLst>
              </p:cNvPr>
              <p:cNvSpPr txBox="1"/>
              <p:nvPr/>
            </p:nvSpPr>
            <p:spPr>
              <a:xfrm>
                <a:off x="388511" y="1780624"/>
                <a:ext cx="458230" cy="2660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GB" sz="16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4F7C4AD-F15E-4932-BFFC-0269E9B17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11" y="1780624"/>
                <a:ext cx="458230" cy="266035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3D313EA-E3F3-4ABE-BE94-0A0FA1FBDEF4}"/>
                  </a:ext>
                </a:extLst>
              </p:cNvPr>
              <p:cNvSpPr/>
              <p:nvPr/>
            </p:nvSpPr>
            <p:spPr>
              <a:xfrm>
                <a:off x="4290034" y="1728975"/>
                <a:ext cx="4462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3D313EA-E3F3-4ABE-BE94-0A0FA1FBDE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034" y="1728975"/>
                <a:ext cx="44627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02C9251-6FCA-4E82-A1EC-A4B9A6F84A15}"/>
                  </a:ext>
                </a:extLst>
              </p:cNvPr>
              <p:cNvSpPr txBox="1"/>
              <p:nvPr/>
            </p:nvSpPr>
            <p:spPr>
              <a:xfrm>
                <a:off x="617626" y="3471334"/>
                <a:ext cx="3672408" cy="1096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600" dirty="0">
                    <a:latin typeface="Avenir Book" panose="02000503020000020003" pitchFamily="2" charset="0"/>
                  </a:rPr>
                  <a:t>Forward propagation</a:t>
                </a:r>
              </a:p>
              <a:p>
                <a:pPr algn="l"/>
                <a:r>
                  <a:rPr lang="en-GB" sz="1600" dirty="0">
                    <a:latin typeface="Avenir Book" panose="02000503020000020003" pitchFamily="2" charset="0"/>
                  </a:rPr>
                  <a:t>Each neurons after the first layer receives: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02C9251-6FCA-4E82-A1EC-A4B9A6F84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26" y="3471334"/>
                <a:ext cx="3672408" cy="1096390"/>
              </a:xfrm>
              <a:prstGeom prst="rect">
                <a:avLst/>
              </a:prstGeom>
              <a:blipFill>
                <a:blip r:embed="rId6"/>
                <a:stretch>
                  <a:fillRect l="-690" t="-13793" b="-1379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5F29FDE-105C-42B6-88B7-BAA5D4A79D0F}"/>
                  </a:ext>
                </a:extLst>
              </p:cNvPr>
              <p:cNvSpPr txBox="1"/>
              <p:nvPr/>
            </p:nvSpPr>
            <p:spPr>
              <a:xfrm>
                <a:off x="617626" y="4508689"/>
                <a:ext cx="24482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Activation function brings the non linearity in the MLP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5F29FDE-105C-42B6-88B7-BAA5D4A79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26" y="4508689"/>
                <a:ext cx="2448272" cy="584775"/>
              </a:xfrm>
              <a:prstGeom prst="rect">
                <a:avLst/>
              </a:prstGeom>
              <a:blipFill>
                <a:blip r:embed="rId7"/>
                <a:stretch>
                  <a:fillRect l="-1031" t="-2128" b="-531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42ADE58-E1F9-4BCF-B871-453EC7302C8F}"/>
                  </a:ext>
                </a:extLst>
              </p:cNvPr>
              <p:cNvSpPr txBox="1"/>
              <p:nvPr/>
            </p:nvSpPr>
            <p:spPr>
              <a:xfrm>
                <a:off x="5519936" y="836712"/>
                <a:ext cx="2958094" cy="1503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GB" sz="1600" dirty="0">
                    <a:latin typeface="Avenir Book" panose="02000503020000020003" pitchFamily="2" charset="0"/>
                  </a:rPr>
                  <a:t>Loss: error between the calculated value and the true value, example:</a:t>
                </a:r>
                <a:br>
                  <a:rPr lang="en-GB" sz="1600" dirty="0">
                    <a:latin typeface="Avenir Book" panose="02000503020000020003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𝑀𝑆𝐸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𝑡𝑟𝑢𝑒</m:t>
                                  </m:r>
                                </m:sub>
                              </m:sSub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sz="16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42ADE58-E1F9-4BCF-B871-453EC7302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936" y="836712"/>
                <a:ext cx="2958094" cy="1503168"/>
              </a:xfrm>
              <a:prstGeom prst="rect">
                <a:avLst/>
              </a:prstGeom>
              <a:blipFill>
                <a:blip r:embed="rId8"/>
                <a:stretch>
                  <a:fillRect l="-855" t="-2500" b="-79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7B5BBCC-9325-46F6-9809-C12F125B99E9}"/>
                  </a:ext>
                </a:extLst>
              </p:cNvPr>
              <p:cNvSpPr txBox="1"/>
              <p:nvPr/>
            </p:nvSpPr>
            <p:spPr>
              <a:xfrm>
                <a:off x="5447928" y="2334579"/>
                <a:ext cx="3816424" cy="876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600" dirty="0">
                    <a:latin typeface="Avenir Book" panose="02000503020000020003" pitchFamily="2" charset="0"/>
                  </a:rPr>
                  <a:t>Learning Back Propagation: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𝑀𝑆𝐸</m:t>
                          </m:r>
                        </m:num>
                        <m:den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6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7B5BBCC-9325-46F6-9809-C12F125B9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928" y="2334579"/>
                <a:ext cx="3816424" cy="876202"/>
              </a:xfrm>
              <a:prstGeom prst="rect">
                <a:avLst/>
              </a:prstGeom>
              <a:blipFill>
                <a:blip r:embed="rId9"/>
                <a:stretch>
                  <a:fillRect l="-997" t="-1429" b="-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4CDF7225-C837-44F5-8DB5-5277FAECB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13" y="3140968"/>
            <a:ext cx="2755139" cy="206635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C4EA41C-B4BC-44A7-BA1A-C643F9704E1B}"/>
              </a:ext>
            </a:extLst>
          </p:cNvPr>
          <p:cNvSpPr txBox="1"/>
          <p:nvPr/>
        </p:nvSpPr>
        <p:spPr>
          <a:xfrm>
            <a:off x="5877093" y="5423636"/>
            <a:ext cx="295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Avenir Book" panose="02000503020000020003" pitchFamily="2" charset="0"/>
              </a:rPr>
              <a:t>Final step the model is tested on unseen data </a:t>
            </a:r>
          </a:p>
        </p:txBody>
      </p:sp>
    </p:spTree>
    <p:extLst>
      <p:ext uri="{BB962C8B-B14F-4D97-AF65-F5344CB8AC3E}">
        <p14:creationId xmlns:p14="http://schemas.microsoft.com/office/powerpoint/2010/main" val="138608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318481"/>
            <a:ext cx="11376025" cy="415093"/>
          </a:xfrm>
        </p:spPr>
        <p:txBody>
          <a:bodyPr/>
          <a:lstStyle/>
          <a:p>
            <a:r>
              <a:rPr lang="en-GB" sz="2800" noProof="0" dirty="0"/>
              <a:t>GP</a:t>
            </a:r>
          </a:p>
        </p:txBody>
      </p:sp>
      <p:pic>
        <p:nvPicPr>
          <p:cNvPr id="19" name="Image 18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005DB939-2777-436D-BD23-F3EEB69D6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26" y="187109"/>
            <a:ext cx="502186" cy="5021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5F29FDE-105C-42B6-88B7-BAA5D4A79D0F}"/>
                  </a:ext>
                </a:extLst>
              </p:cNvPr>
              <p:cNvSpPr txBox="1"/>
              <p:nvPr/>
            </p:nvSpPr>
            <p:spPr>
              <a:xfrm>
                <a:off x="245877" y="2430211"/>
                <a:ext cx="3456384" cy="640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GB" sz="1000" dirty="0">
                    <a:latin typeface="Avenir Book" panose="02000503020000020003" pitchFamily="2" charset="0"/>
                  </a:rPr>
                  <a:t>Covariance function or kernel function encode assumption about function attributes and the correlation between input points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5F29FDE-105C-42B6-88B7-BAA5D4A79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77" y="2430211"/>
                <a:ext cx="3456384" cy="640688"/>
              </a:xfrm>
              <a:prstGeom prst="rect">
                <a:avLst/>
              </a:prstGeom>
              <a:blipFill>
                <a:blip r:embed="rId3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42ADE58-E1F9-4BCF-B871-453EC7302C8F}"/>
                  </a:ext>
                </a:extLst>
              </p:cNvPr>
              <p:cNvSpPr txBox="1"/>
              <p:nvPr/>
            </p:nvSpPr>
            <p:spPr>
              <a:xfrm>
                <a:off x="241685" y="3140968"/>
                <a:ext cx="381642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Avenir Book" panose="02000503020000020003" pitchFamily="2" charset="0"/>
                  </a:rPr>
                  <a:t>Likelihood: </a:t>
                </a:r>
              </a:p>
              <a:p>
                <a:r>
                  <a:rPr lang="en-GB" sz="1000" dirty="0">
                    <a:latin typeface="Avenir Book" panose="02000503020000020003" pitchFamily="2" charset="0"/>
                  </a:rPr>
                  <a:t>Probability of observing the actual data </a:t>
                </a:r>
                <a14:m>
                  <m:oMath xmlns:m="http://schemas.openxmlformats.org/officeDocument/2006/math">
                    <m:r>
                      <a:rPr lang="en-GB" sz="10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sz="1000" dirty="0">
                    <a:latin typeface="Avenir Book" panose="02000503020000020003" pitchFamily="2" charset="0"/>
                  </a:rPr>
                  <a:t> given the kernel parameters </a:t>
                </a:r>
                <a14:m>
                  <m:oMath xmlns:m="http://schemas.openxmlformats.org/officeDocument/2006/math">
                    <m:r>
                      <a:rPr lang="en-GB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1000" dirty="0">
                    <a:latin typeface="Avenir Book" panose="02000503020000020003" pitchFamily="2" charset="0"/>
                  </a:rPr>
                  <a:t>.</a:t>
                </a:r>
                <a:br>
                  <a:rPr lang="en-GB" sz="1600" dirty="0">
                    <a:latin typeface="Avenir Book" panose="02000503020000020003" pitchFamily="2" charset="0"/>
                  </a:rPr>
                </a:br>
                <a:endParaRPr lang="en-GB" sz="16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42ADE58-E1F9-4BCF-B871-453EC7302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85" y="3140968"/>
                <a:ext cx="3816424" cy="892552"/>
              </a:xfrm>
              <a:prstGeom prst="rect">
                <a:avLst/>
              </a:prstGeom>
              <a:blipFill>
                <a:blip r:embed="rId4"/>
                <a:stretch>
                  <a:fillRect l="-997" t="-28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5954F0B-320A-4603-8FA2-6E778E03177A}"/>
                  </a:ext>
                </a:extLst>
              </p:cNvPr>
              <p:cNvSpPr txBox="1"/>
              <p:nvPr/>
            </p:nvSpPr>
            <p:spPr>
              <a:xfrm>
                <a:off x="156380" y="772352"/>
                <a:ext cx="5184576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600" dirty="0">
                    <a:latin typeface="Avenir Book" panose="02000503020000020003" pitchFamily="2" charset="0"/>
                  </a:rPr>
                  <a:t>Prior distribution:</a:t>
                </a:r>
              </a:p>
              <a:p>
                <a:pPr algn="l"/>
                <a:r>
                  <a:rPr lang="en-GB" sz="1000" dirty="0">
                    <a:latin typeface="Avenir Book" panose="02000503020000020003" pitchFamily="2" charset="0"/>
                  </a:rPr>
                  <a:t>We assume that the function we are looking for is drawn from a gaussian process which means any finite collection of function values (</a:t>
                </a:r>
                <a14:m>
                  <m:oMath xmlns:m="http://schemas.openxmlformats.org/officeDocument/2006/math">
                    <m:r>
                      <a:rPr lang="en-GB" sz="1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sz="1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1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1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sz="1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GB" sz="1000" b="0" i="1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GB" sz="1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1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000" b="0" i="1" smtClean="0">
                        <a:latin typeface="Cambria Math" panose="02040503050406030204" pitchFamily="18" charset="0"/>
                      </a:rPr>
                      <m:t>𝑥𝑛</m:t>
                    </m:r>
                    <m:r>
                      <a:rPr lang="en-GB" sz="1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000" dirty="0">
                    <a:latin typeface="Avenir Book" panose="02000503020000020003" pitchFamily="2" charset="0"/>
                  </a:rPr>
                  <a:t>)fallows a multivariate normal distribution.</a:t>
                </a:r>
                <a:br>
                  <a:rPr lang="en-GB" sz="1000" dirty="0">
                    <a:latin typeface="Avenir Book" panose="02000503020000020003" pitchFamily="2" charset="0"/>
                  </a:rPr>
                </a:br>
                <a:r>
                  <a:rPr lang="en-GB" sz="1000" dirty="0">
                    <a:latin typeface="Avenir Book" panose="02000503020000020003" pitchFamily="2" charset="0"/>
                  </a:rPr>
                  <a:t>Reflects the belief we have about the function</a:t>
                </a:r>
              </a:p>
              <a:p>
                <a:pPr algn="l"/>
                <a:endParaRPr lang="en-GB" sz="1600" dirty="0">
                  <a:latin typeface="Avenir Book" panose="02000503020000020003" pitchFamily="2" charset="0"/>
                </a:endParaRPr>
              </a:p>
              <a:p>
                <a:pPr algn="l"/>
                <a:endParaRPr lang="en-GB" sz="1600" dirty="0">
                  <a:latin typeface="Avenir Book" panose="02000503020000020003" pitchFamily="2" charset="0"/>
                </a:endParaRPr>
              </a:p>
              <a:p>
                <a:pPr algn="l"/>
                <a:endParaRPr lang="en-GB" sz="16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5954F0B-320A-4603-8FA2-6E778E031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80" y="772352"/>
                <a:ext cx="5184576" cy="1692771"/>
              </a:xfrm>
              <a:prstGeom prst="rect">
                <a:avLst/>
              </a:prstGeom>
              <a:blipFill>
                <a:blip r:embed="rId5"/>
                <a:stretch>
                  <a:fillRect l="-733" t="-7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1F1A3DEC-FAFF-4A6D-8C67-02F52975D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12" y="1810776"/>
            <a:ext cx="3372457" cy="6025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43B266D-3E09-4F3F-B1D2-ACC01572F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2407" y="3088466"/>
            <a:ext cx="692323" cy="31104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0C4B675-7414-441F-A511-198C316E42F5}"/>
              </a:ext>
            </a:extLst>
          </p:cNvPr>
          <p:cNvSpPr txBox="1"/>
          <p:nvPr/>
        </p:nvSpPr>
        <p:spPr>
          <a:xfrm>
            <a:off x="132461" y="3789040"/>
            <a:ext cx="35779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Avenir Book" panose="02000503020000020003" pitchFamily="2" charset="0"/>
              </a:rPr>
              <a:t>Training: </a:t>
            </a:r>
            <a:br>
              <a:rPr lang="en-GB" sz="1600" dirty="0">
                <a:latin typeface="Avenir Book" panose="02000503020000020003" pitchFamily="2" charset="0"/>
              </a:rPr>
            </a:br>
            <a:r>
              <a:rPr lang="en-GB" sz="1000" dirty="0">
                <a:latin typeface="Avenir Book" panose="02000503020000020003" pitchFamily="2" charset="0"/>
              </a:rPr>
              <a:t>maximise the likelihood to find the parameters that best explains the data</a:t>
            </a:r>
          </a:p>
          <a:p>
            <a:pPr algn="l"/>
            <a:r>
              <a:rPr lang="en-GB" sz="1600" dirty="0">
                <a:latin typeface="Avenir Book" panose="02000503020000020003" pitchFamily="2" charset="0"/>
              </a:rPr>
              <a:t> </a:t>
            </a:r>
          </a:p>
          <a:p>
            <a:pPr algn="l"/>
            <a:r>
              <a:rPr lang="en-GB" sz="1600" dirty="0">
                <a:latin typeface="Avenir Book" panose="02000503020000020003" pitchFamily="2" charset="0"/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40AAF8-648E-4CD1-B087-AD93D0427EBB}"/>
              </a:ext>
            </a:extLst>
          </p:cNvPr>
          <p:cNvSpPr txBox="1"/>
          <p:nvPr/>
        </p:nvSpPr>
        <p:spPr>
          <a:xfrm>
            <a:off x="156380" y="5040905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Avenir Book" panose="02000503020000020003" pitchFamily="2" charset="0"/>
              </a:rPr>
              <a:t>Posterior distribution:</a:t>
            </a:r>
          </a:p>
          <a:p>
            <a:pPr algn="l"/>
            <a:r>
              <a:rPr lang="en-GB" sz="1000" dirty="0" err="1">
                <a:latin typeface="Avenir Book" panose="02000503020000020003" pitchFamily="2" charset="0"/>
              </a:rPr>
              <a:t>Traineed</a:t>
            </a:r>
            <a:r>
              <a:rPr lang="en-GB" sz="1000" dirty="0">
                <a:latin typeface="Avenir Book" panose="02000503020000020003" pitchFamily="2" charset="0"/>
              </a:rPr>
              <a:t> model for any new input point x gives you the mean prediction and uncertainty.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485784E-1057-4EF4-A599-29E2786433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0599" y="1618737"/>
            <a:ext cx="8225450" cy="445033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DEA14DB-F247-4D79-96E2-32E5E65C7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380" y="4402385"/>
            <a:ext cx="2470199" cy="67588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5557F55-CEB9-43E6-AE3E-13179BB2BEBA}"/>
              </a:ext>
            </a:extLst>
          </p:cNvPr>
          <p:cNvSpPr/>
          <p:nvPr/>
        </p:nvSpPr>
        <p:spPr>
          <a:xfrm>
            <a:off x="5340956" y="594928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latin typeface="CMBX12"/>
              </a:rPr>
              <a:t>A Dopp et al., Data-driven Science and Machine Learning Methods in Laser-Plasma Physics</a:t>
            </a:r>
          </a:p>
          <a:p>
            <a:r>
              <a:rPr lang="en-GB" sz="1000" dirty="0"/>
              <a:t>arXiv:2212.00026 </a:t>
            </a:r>
          </a:p>
        </p:txBody>
      </p:sp>
    </p:spTree>
    <p:extLst>
      <p:ext uri="{BB962C8B-B14F-4D97-AF65-F5344CB8AC3E}">
        <p14:creationId xmlns:p14="http://schemas.microsoft.com/office/powerpoint/2010/main" val="1373150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230655"/>
            <a:ext cx="11376025" cy="415093"/>
          </a:xfrm>
        </p:spPr>
        <p:txBody>
          <a:bodyPr/>
          <a:lstStyle/>
          <a:p>
            <a:r>
              <a:rPr lang="en-GB" sz="2800" noProof="0" dirty="0"/>
              <a:t>Bayesian optimisation</a:t>
            </a:r>
          </a:p>
        </p:txBody>
      </p:sp>
      <p:pic>
        <p:nvPicPr>
          <p:cNvPr id="19" name="Image 18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005DB939-2777-436D-BD23-F3EEB69D6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26" y="187109"/>
            <a:ext cx="502186" cy="5021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9F90FDE-E2B7-41D9-B712-41F45039304D}"/>
              </a:ext>
            </a:extLst>
          </p:cNvPr>
          <p:cNvSpPr txBox="1"/>
          <p:nvPr/>
        </p:nvSpPr>
        <p:spPr>
          <a:xfrm>
            <a:off x="479376" y="980728"/>
            <a:ext cx="3960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Avenir Book" panose="02000503020000020003" pitchFamily="2" charset="0"/>
              </a:rPr>
              <a:t>Use a probabilistic surrogate model to make predictions on an objective function.  (Usually GP)</a:t>
            </a:r>
          </a:p>
          <a:p>
            <a:pPr algn="l"/>
            <a:endParaRPr lang="en-GB" sz="1600" dirty="0">
              <a:latin typeface="Avenir Book" panose="02000503020000020003" pitchFamily="2" charset="0"/>
            </a:endParaRPr>
          </a:p>
          <a:p>
            <a:pPr algn="l"/>
            <a:r>
              <a:rPr lang="en-GB" sz="1600" dirty="0">
                <a:latin typeface="Avenir Book" panose="02000503020000020003" pitchFamily="2" charset="0"/>
              </a:rPr>
              <a:t>Then an acquisition function suggests the next points to evaluate. </a:t>
            </a:r>
          </a:p>
          <a:p>
            <a:pPr algn="l"/>
            <a:r>
              <a:rPr lang="en-GB" sz="1600" dirty="0">
                <a:latin typeface="Avenir Book" panose="02000503020000020003" pitchFamily="2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26E8B4-5AAC-493B-81B3-712DD0FC7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796610"/>
            <a:ext cx="3524250" cy="571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0E6B672-2518-44D7-9977-80ED4155F6FC}"/>
              </a:ext>
            </a:extLst>
          </p:cNvPr>
          <p:cNvSpPr txBox="1"/>
          <p:nvPr/>
        </p:nvSpPr>
        <p:spPr>
          <a:xfrm>
            <a:off x="335360" y="3436072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latin typeface="Avenir Book" panose="02000503020000020003" pitchFamily="2" charset="0"/>
              </a:rPr>
              <a:t>Upper confidence bound: Classical acquisition function to choose the next point to evaluate </a:t>
            </a:r>
          </a:p>
        </p:txBody>
      </p:sp>
    </p:spTree>
    <p:extLst>
      <p:ext uri="{BB962C8B-B14F-4D97-AF65-F5344CB8AC3E}">
        <p14:creationId xmlns:p14="http://schemas.microsoft.com/office/powerpoint/2010/main" val="1672644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B987787-FBE7-4B0F-8766-BD249E62E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60" y="279420"/>
            <a:ext cx="6782481" cy="41841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04459" y="144367"/>
            <a:ext cx="11376025" cy="415093"/>
          </a:xfrm>
        </p:spPr>
        <p:txBody>
          <a:bodyPr/>
          <a:lstStyle/>
          <a:p>
            <a:r>
              <a:rPr lang="en-GB" sz="2800" noProof="0" dirty="0"/>
              <a:t>Laser plasma acceleration</a:t>
            </a:r>
          </a:p>
        </p:txBody>
      </p:sp>
      <p:pic>
        <p:nvPicPr>
          <p:cNvPr id="4" name="Image 3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2136E486-1066-428F-6587-0AC4F22F8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" y="66193"/>
            <a:ext cx="502186" cy="5021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DBF61E-C485-450D-87F9-63368670B824}"/>
              </a:ext>
            </a:extLst>
          </p:cNvPr>
          <p:cNvSpPr/>
          <p:nvPr/>
        </p:nvSpPr>
        <p:spPr>
          <a:xfrm>
            <a:off x="357850" y="1257569"/>
            <a:ext cx="5580917" cy="2929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533"/>
              </a:spcBef>
              <a:buClr>
                <a:schemeClr val="dk1"/>
              </a:buClr>
              <a:buChar char="●"/>
            </a:pPr>
            <a:r>
              <a:rPr lang="en-GB" sz="1600" noProof="0" dirty="0">
                <a:solidFill>
                  <a:schemeClr val="dk1"/>
                </a:solidFill>
                <a:latin typeface="Avenir Light" panose="020B0402020203020204" pitchFamily="34" charset="77"/>
              </a:rPr>
              <a:t> Electron acceleration using plasma Wakefield</a:t>
            </a:r>
          </a:p>
          <a:p>
            <a:pPr marL="160863" indent="0">
              <a:lnSpc>
                <a:spcPct val="115000"/>
              </a:lnSpc>
              <a:spcBef>
                <a:spcPts val="533"/>
              </a:spcBef>
              <a:buClr>
                <a:schemeClr val="dk1"/>
              </a:buClr>
              <a:buNone/>
            </a:pPr>
            <a:endParaRPr lang="en-GB" sz="1600" noProof="0" dirty="0">
              <a:solidFill>
                <a:schemeClr val="dk1"/>
              </a:solidFill>
              <a:latin typeface="Avenir Light" panose="020B0402020203020204" pitchFamily="34" charset="77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-GB" sz="1600" noProof="0" dirty="0">
                <a:solidFill>
                  <a:schemeClr val="dk1"/>
                </a:solidFill>
                <a:latin typeface="Avenir Light" panose="020B0402020203020204" pitchFamily="34" charset="77"/>
              </a:rPr>
              <a:t> 1000 times higher acceleration field than in conventional accelerators </a:t>
            </a:r>
          </a:p>
          <a:p>
            <a:pPr indent="0">
              <a:lnSpc>
                <a:spcPct val="115000"/>
              </a:lnSpc>
              <a:spcBef>
                <a:spcPts val="533"/>
              </a:spcBef>
              <a:buNone/>
            </a:pPr>
            <a:endParaRPr lang="en-GB" sz="1600" noProof="0" dirty="0">
              <a:solidFill>
                <a:schemeClr val="dk1"/>
              </a:solidFill>
              <a:latin typeface="Avenir Light" panose="020B0402020203020204" pitchFamily="34" charset="77"/>
            </a:endParaRPr>
          </a:p>
          <a:p>
            <a:pPr>
              <a:buClr>
                <a:schemeClr val="dk1"/>
              </a:buClr>
              <a:buChar char="●"/>
            </a:pPr>
            <a:r>
              <a:rPr lang="en-GB" sz="1600" noProof="0" dirty="0">
                <a:solidFill>
                  <a:schemeClr val="dk1"/>
                </a:solidFill>
                <a:latin typeface="Avenir Light" panose="020B0402020203020204" pitchFamily="34" charset="77"/>
              </a:rPr>
              <a:t> Laser-plasma acceleration consists of many nonlinear processes</a:t>
            </a:r>
          </a:p>
          <a:p>
            <a:pPr>
              <a:buClr>
                <a:schemeClr val="dk1"/>
              </a:buClr>
              <a:buChar char="●"/>
            </a:pPr>
            <a:endParaRPr lang="en-GB" sz="1600" noProof="0" dirty="0">
              <a:solidFill>
                <a:schemeClr val="dk1"/>
              </a:solidFill>
              <a:latin typeface="Avenir Light" panose="020B0402020203020204" pitchFamily="34" charset="77"/>
            </a:endParaRPr>
          </a:p>
          <a:p>
            <a:pPr>
              <a:buClr>
                <a:schemeClr val="dk1"/>
              </a:buClr>
              <a:buChar char="●"/>
            </a:pPr>
            <a:endParaRPr lang="en-GB" sz="1600" noProof="0" dirty="0">
              <a:solidFill>
                <a:schemeClr val="dk1"/>
              </a:solidFill>
              <a:latin typeface="Avenir Light" panose="020B0402020203020204" pitchFamily="34" charset="77"/>
            </a:endParaRPr>
          </a:p>
          <a:p>
            <a:pPr>
              <a:buClr>
                <a:schemeClr val="dk1"/>
              </a:buClr>
            </a:pPr>
            <a:endParaRPr lang="en-GB" sz="1600" noProof="0" dirty="0">
              <a:solidFill>
                <a:schemeClr val="dk1"/>
              </a:solidFill>
              <a:latin typeface="Avenir Light" panose="020B0402020203020204" pitchFamily="34" charset="77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16716DB-DCF8-41A9-A698-B64A7CD4B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51" y="3777542"/>
            <a:ext cx="3109857" cy="2156363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418E8D2-95ED-60EF-E70C-2FD0CD96A835}"/>
              </a:ext>
            </a:extLst>
          </p:cNvPr>
          <p:cNvCxnSpPr>
            <a:cxnSpLocks/>
          </p:cNvCxnSpPr>
          <p:nvPr/>
        </p:nvCxnSpPr>
        <p:spPr>
          <a:xfrm flipV="1">
            <a:off x="7176120" y="3149429"/>
            <a:ext cx="1008112" cy="130822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1CA2F001-7342-846A-95C6-090E3B960DB3}"/>
              </a:ext>
            </a:extLst>
          </p:cNvPr>
          <p:cNvSpPr txBox="1"/>
          <p:nvPr/>
        </p:nvSpPr>
        <p:spPr>
          <a:xfrm>
            <a:off x="5951984" y="4517170"/>
            <a:ext cx="3017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>
                <a:latin typeface="Avenir Light" panose="020B0402020203020204" pitchFamily="34" charset="77"/>
              </a:rPr>
              <a:t>plasma “cavity” radius ~ 10 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D40FA4-C0D1-413C-8BCC-1B8B163CBAE9}"/>
              </a:ext>
            </a:extLst>
          </p:cNvPr>
          <p:cNvSpPr/>
          <p:nvPr/>
        </p:nvSpPr>
        <p:spPr>
          <a:xfrm>
            <a:off x="8969348" y="740055"/>
            <a:ext cx="22539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dk1"/>
                </a:solidFill>
                <a:latin typeface="Avenir Light" panose="020B0402020203020204" pitchFamily="34" charset="77"/>
              </a:rPr>
              <a:t>J. Serhal, PhD student PALLAS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5F73B95-52C3-445F-BF16-CC0A02B0B242}"/>
                  </a:ext>
                </a:extLst>
              </p:cNvPr>
              <p:cNvSpPr txBox="1"/>
              <p:nvPr/>
            </p:nvSpPr>
            <p:spPr>
              <a:xfrm>
                <a:off x="4151784" y="4962860"/>
                <a:ext cx="4734472" cy="1405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Typical parameters of the interaction: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Laser Intensity: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sz="1600" dirty="0">
                  <a:latin typeface="Avenir Book" panose="02000503020000020003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Laser duration: 30 fs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plasma density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1600" dirty="0">
                    <a:latin typeface="Avenir Book" panose="02000503020000020003" pitchFamily="2" charset="0"/>
                  </a:rPr>
                  <a:t>]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venir Book" panose="02000503020000020003" pitchFamily="2" charset="0"/>
                  </a:rPr>
                  <a:t>Longitudinal electric field: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𝐺𝑉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sz="16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5F73B95-52C3-445F-BF16-CC0A02B0B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784" y="4962860"/>
                <a:ext cx="4734472" cy="1405128"/>
              </a:xfrm>
              <a:prstGeom prst="rect">
                <a:avLst/>
              </a:prstGeom>
              <a:blipFill>
                <a:blip r:embed="rId5"/>
                <a:stretch>
                  <a:fillRect l="-535" t="-893" b="-44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841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8713" y="126005"/>
            <a:ext cx="11376025" cy="415093"/>
          </a:xfrm>
        </p:spPr>
        <p:txBody>
          <a:bodyPr/>
          <a:lstStyle/>
          <a:p>
            <a:r>
              <a:rPr lang="en-GB" sz="2800" noProof="0" dirty="0"/>
              <a:t>PALLAS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555362B-66B6-461E-B839-2D4CB1E6CD8F}"/>
              </a:ext>
            </a:extLst>
          </p:cNvPr>
          <p:cNvSpPr txBox="1"/>
          <p:nvPr/>
        </p:nvSpPr>
        <p:spPr>
          <a:xfrm>
            <a:off x="962200" y="686704"/>
            <a:ext cx="10102351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1600" noProof="0" dirty="0">
                <a:latin typeface="Avenir Book" panose="02000503020000020003" pitchFamily="2" charset="0"/>
              </a:rPr>
              <a:t>Laser plasma injector 150-250 MeV, &gt;30pC, &lt;5% energy dispersion, &lt;2 um normalised emittance  aiming to work at 10 Hz 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 Book" panose="02000503020000020003" pitchFamily="2" charset="0"/>
              </a:rPr>
              <a:t>Demonstrate control performances comparable to RF accelerators</a:t>
            </a:r>
            <a:endParaRPr lang="en-GB" sz="1600" b="1" noProof="0" dirty="0">
              <a:latin typeface="Avenir Book" panose="02000503020000020003" pitchFamily="2" charset="0"/>
            </a:endParaRP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 Book" panose="02000503020000020003" pitchFamily="2" charset="0"/>
              </a:rPr>
              <a:t>Setting up feedback loops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 Book" panose="02000503020000020003" pitchFamily="2" charset="0"/>
              </a:rPr>
              <a:t>Nonlinear  coupled process requires the use of numerical methods</a:t>
            </a:r>
            <a:endParaRPr lang="en-GB" sz="1600" b="1" noProof="0" dirty="0">
              <a:latin typeface="Avenir Book" panose="02000503020000020003" pitchFamily="2" charset="0"/>
            </a:endParaRPr>
          </a:p>
        </p:txBody>
      </p:sp>
      <p:pic>
        <p:nvPicPr>
          <p:cNvPr id="4" name="Image 3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2136E486-1066-428F-6587-0AC4F22F8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" y="82459"/>
            <a:ext cx="502186" cy="502186"/>
          </a:xfrm>
          <a:prstGeom prst="rect">
            <a:avLst/>
          </a:prstGeom>
        </p:spPr>
      </p:pic>
      <p:sp>
        <p:nvSpPr>
          <p:cNvPr id="16" name="Advanced system stability studies data-logging, operation [6]">
            <a:extLst>
              <a:ext uri="{FF2B5EF4-FFF2-40B4-BE49-F238E27FC236}">
                <a16:creationId xmlns:a16="http://schemas.microsoft.com/office/drawing/2014/main" id="{5DEA288C-D3DD-4ED6-B6DC-5B5FAEC4B3D0}"/>
              </a:ext>
            </a:extLst>
          </p:cNvPr>
          <p:cNvSpPr txBox="1"/>
          <p:nvPr/>
        </p:nvSpPr>
        <p:spPr>
          <a:xfrm>
            <a:off x="371140" y="2384615"/>
            <a:ext cx="377751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400">
                <a:solidFill>
                  <a:schemeClr val="accent6">
                    <a:satOff val="-20754"/>
                    <a:lumOff val="-16738"/>
                  </a:schemeClr>
                </a:solidFill>
              </a:defRPr>
            </a:lvl1pPr>
          </a:lstStyle>
          <a:p>
            <a:r>
              <a:rPr lang="en-GB" sz="1600" dirty="0">
                <a:solidFill>
                  <a:srgbClr val="D482A5"/>
                </a:solidFill>
                <a:latin typeface="Avenir Medium" panose="02000503020000020003" pitchFamily="2" charset="0"/>
              </a:rPr>
              <a:t>Advanced laser system stability studies data-logging, and reliable operation [2]</a:t>
            </a:r>
          </a:p>
        </p:txBody>
      </p:sp>
      <p:sp>
        <p:nvSpPr>
          <p:cNvPr id="24" name="Surrogate model for laser-plasma target configuration optimisation [a]">
            <a:extLst>
              <a:ext uri="{FF2B5EF4-FFF2-40B4-BE49-F238E27FC236}">
                <a16:creationId xmlns:a16="http://schemas.microsoft.com/office/drawing/2014/main" id="{6AF2B868-6F23-44B1-9A01-27B21E7A76BF}"/>
              </a:ext>
            </a:extLst>
          </p:cNvPr>
          <p:cNvSpPr txBox="1"/>
          <p:nvPr/>
        </p:nvSpPr>
        <p:spPr>
          <a:xfrm>
            <a:off x="371140" y="5717961"/>
            <a:ext cx="377751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z="1600" noProof="1">
                <a:latin typeface="Avenir Medium" panose="02000503020000020003" pitchFamily="2" charset="0"/>
              </a:rPr>
              <a:t>Plasma targetry development [3,4]</a:t>
            </a:r>
          </a:p>
        </p:txBody>
      </p:sp>
      <p:sp>
        <p:nvSpPr>
          <p:cNvPr id="25" name="Ligne">
            <a:extLst>
              <a:ext uri="{FF2B5EF4-FFF2-40B4-BE49-F238E27FC236}">
                <a16:creationId xmlns:a16="http://schemas.microsoft.com/office/drawing/2014/main" id="{640E5CE5-9175-4C4C-BC73-3BA41A6DF4BE}"/>
              </a:ext>
            </a:extLst>
          </p:cNvPr>
          <p:cNvSpPr/>
          <p:nvPr/>
        </p:nvSpPr>
        <p:spPr>
          <a:xfrm flipV="1">
            <a:off x="3913515" y="4797152"/>
            <a:ext cx="670317" cy="1080120"/>
          </a:xfrm>
          <a:prstGeom prst="line">
            <a:avLst/>
          </a:prstGeom>
          <a:ln w="127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lang="en-GB" dirty="0"/>
          </a:p>
        </p:txBody>
      </p:sp>
      <p:pic>
        <p:nvPicPr>
          <p:cNvPr id="22" name="Image 21" descr="Une image contenant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6E582910-DE57-C059-A2A5-1354CC63B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0" y="3071602"/>
            <a:ext cx="8856984" cy="2391525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1D33E95-90DB-8527-F83F-CB85ABED1405}"/>
              </a:ext>
            </a:extLst>
          </p:cNvPr>
          <p:cNvCxnSpPr>
            <a:cxnSpLocks/>
          </p:cNvCxnSpPr>
          <p:nvPr/>
        </p:nvCxnSpPr>
        <p:spPr>
          <a:xfrm>
            <a:off x="2259895" y="2988262"/>
            <a:ext cx="523737" cy="35545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urrogate model for laser-plasma target configuration optimisation [a]">
            <a:extLst>
              <a:ext uri="{FF2B5EF4-FFF2-40B4-BE49-F238E27FC236}">
                <a16:creationId xmlns:a16="http://schemas.microsoft.com/office/drawing/2014/main" id="{A9C062DF-A407-7F45-A2DD-6B5B9153A83B}"/>
              </a:ext>
            </a:extLst>
          </p:cNvPr>
          <p:cNvSpPr txBox="1"/>
          <p:nvPr/>
        </p:nvSpPr>
        <p:spPr>
          <a:xfrm>
            <a:off x="7095774" y="5769256"/>
            <a:ext cx="434240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z="1600" noProof="1">
                <a:solidFill>
                  <a:srgbClr val="8B6EC9"/>
                </a:solidFill>
                <a:latin typeface="Avenir Medium" panose="02000503020000020003" pitchFamily="2" charset="0"/>
              </a:rPr>
              <a:t>Electron beam characterisation, state of the art control, command and acquisition [5]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028B0AF-E3AA-B794-4AC6-A8DE912CDFED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8400256" y="5157192"/>
            <a:ext cx="866723" cy="612064"/>
          </a:xfrm>
          <a:prstGeom prst="straightConnector1">
            <a:avLst/>
          </a:prstGeom>
          <a:ln w="9525">
            <a:solidFill>
              <a:srgbClr val="8B6E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B0A75723-51E2-7487-2FEF-5E6CEFD137B4}"/>
              </a:ext>
            </a:extLst>
          </p:cNvPr>
          <p:cNvSpPr txBox="1"/>
          <p:nvPr/>
        </p:nvSpPr>
        <p:spPr>
          <a:xfrm>
            <a:off x="782380" y="6150114"/>
            <a:ext cx="4847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>
                <a:latin typeface="Avenir Book" panose="02000503020000020003" pitchFamily="2" charset="0"/>
              </a:rPr>
              <a:t>[2] S. Feister arXiv:2306.01661 (2024)</a:t>
            </a:r>
          </a:p>
          <a:p>
            <a:pPr algn="l"/>
            <a:r>
              <a:rPr lang="en-GB" sz="1000" dirty="0">
                <a:latin typeface="Avenir Book" panose="02000503020000020003" pitchFamily="2" charset="0"/>
              </a:rPr>
              <a:t>[3] P. </a:t>
            </a:r>
            <a:r>
              <a:rPr lang="en-GB" sz="1000" dirty="0" err="1">
                <a:latin typeface="Avenir Book" panose="02000503020000020003" pitchFamily="2" charset="0"/>
              </a:rPr>
              <a:t>Drobniak</a:t>
            </a:r>
            <a:r>
              <a:rPr lang="en-GB" sz="1000" dirty="0">
                <a:latin typeface="Avenir Book" panose="02000503020000020003" pitchFamily="2" charset="0"/>
              </a:rPr>
              <a:t> et al arXiv:2305.09264 (2023),</a:t>
            </a:r>
          </a:p>
          <a:p>
            <a:pPr algn="l"/>
            <a:r>
              <a:rPr lang="en-GB" sz="1000" dirty="0">
                <a:latin typeface="Avenir Book" panose="02000503020000020003" pitchFamily="2" charset="0"/>
              </a:rPr>
              <a:t>[4] P. </a:t>
            </a:r>
            <a:r>
              <a:rPr lang="en-GB" sz="1000" dirty="0" err="1">
                <a:latin typeface="Avenir Book" panose="02000503020000020003" pitchFamily="2" charset="0"/>
              </a:rPr>
              <a:t>Drobniak</a:t>
            </a:r>
            <a:r>
              <a:rPr lang="en-GB" sz="1000" dirty="0">
                <a:latin typeface="Avenir Book" panose="02000503020000020003" pitchFamily="2" charset="0"/>
              </a:rPr>
              <a:t> et al. RSI  96 (3): 033304 (2025) </a:t>
            </a:r>
            <a:r>
              <a:rPr lang="en-GB" sz="1000" dirty="0">
                <a:latin typeface="Avenir Book" panose="02000503020000020003" pitchFamily="2" charset="0"/>
                <a:hlinkClick r:id="rId4"/>
              </a:rPr>
              <a:t>https://doi.org/10.1063/5.0226055</a:t>
            </a:r>
            <a:r>
              <a:rPr lang="en-GB" sz="1000" dirty="0">
                <a:latin typeface="Avenir Book" panose="02000503020000020003" pitchFamily="2" charset="0"/>
              </a:rPr>
              <a:t> </a:t>
            </a:r>
          </a:p>
          <a:p>
            <a:pPr algn="l"/>
            <a:r>
              <a:rPr lang="en-GB" sz="1000" dirty="0">
                <a:latin typeface="Avenir Book" panose="02000503020000020003" pitchFamily="2" charset="0"/>
              </a:rPr>
              <a:t>[5] C. Guyot et al. in preparation (2025)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D92423D-DDD9-EC3C-E8ED-0DD1718E2D0E}"/>
              </a:ext>
            </a:extLst>
          </p:cNvPr>
          <p:cNvSpPr txBox="1"/>
          <p:nvPr/>
        </p:nvSpPr>
        <p:spPr>
          <a:xfrm>
            <a:off x="8749588" y="2333129"/>
            <a:ext cx="3097913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2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⚡️ </a:t>
            </a:r>
            <a:r>
              <a:rPr lang="en-GB" sz="1200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more details on PALLAS with K. Cassou </a:t>
            </a:r>
            <a:r>
              <a:rPr lang="en-GB" sz="12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et al. </a:t>
            </a:r>
            <a:r>
              <a:rPr lang="en-GB" sz="1200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presentation after coffee break </a:t>
            </a:r>
            <a:r>
              <a:rPr lang="en-GB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☕️ </a:t>
            </a:r>
          </a:p>
        </p:txBody>
      </p:sp>
    </p:spTree>
    <p:extLst>
      <p:ext uri="{BB962C8B-B14F-4D97-AF65-F5344CB8AC3E}">
        <p14:creationId xmlns:p14="http://schemas.microsoft.com/office/powerpoint/2010/main" val="377207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B868D-01CD-88D3-E886-C05CF1B6A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FD12E-CECB-50FD-BDE0-262AB2433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713" y="126005"/>
            <a:ext cx="11376025" cy="415093"/>
          </a:xfrm>
        </p:spPr>
        <p:txBody>
          <a:bodyPr/>
          <a:lstStyle/>
          <a:p>
            <a:r>
              <a:rPr lang="en-GB" sz="2800" noProof="0" dirty="0"/>
              <a:t>PALLAS </a:t>
            </a:r>
            <a:r>
              <a:rPr lang="en-GB" sz="2800" noProof="0" dirty="0" err="1"/>
              <a:t>ele</a:t>
            </a:r>
            <a:r>
              <a:rPr lang="en-GB" sz="2800" dirty="0" err="1"/>
              <a:t>ctron</a:t>
            </a:r>
            <a:r>
              <a:rPr lang="en-GB" sz="2800" dirty="0"/>
              <a:t> source</a:t>
            </a:r>
            <a:r>
              <a:rPr lang="en-GB" sz="2800" noProof="0" dirty="0"/>
              <a:t> numerical studies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E60D05A-50C6-035B-C185-CCFC6EEDF4DF}"/>
              </a:ext>
            </a:extLst>
          </p:cNvPr>
          <p:cNvSpPr txBox="1"/>
          <p:nvPr/>
        </p:nvSpPr>
        <p:spPr>
          <a:xfrm>
            <a:off x="728720" y="883344"/>
            <a:ext cx="952605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 Book" panose="02000503020000020003" pitchFamily="2" charset="0"/>
              </a:rPr>
              <a:t>Learn while building the accelerator test facility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 Book" panose="02000503020000020003" pitchFamily="2" charset="0"/>
              </a:rPr>
              <a:t>Laser-driven plasma wakefield accelerator based on </a:t>
            </a:r>
            <a:r>
              <a:rPr lang="en-GB" sz="1600" b="1" noProof="0" dirty="0">
                <a:latin typeface="Avenir Book" panose="02000503020000020003" pitchFamily="2" charset="0"/>
              </a:rPr>
              <a:t>ionisation injection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LASERIX laser driven input parameters </a:t>
            </a:r>
            <a:endParaRPr lang="en-GB" sz="1600" noProof="0" dirty="0">
              <a:latin typeface="Avenir Book" panose="02000503020000020003" pitchFamily="2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 Book" panose="02000503020000020003" pitchFamily="2" charset="0"/>
              </a:rPr>
              <a:t>Simple two-cell target with dopant confinement [1]</a:t>
            </a:r>
            <a:endParaRPr lang="en-GB" sz="1600" b="1" noProof="0" dirty="0">
              <a:latin typeface="Avenir Book" panose="02000503020000020003" pitchFamily="2" charset="0"/>
            </a:endParaRPr>
          </a:p>
        </p:txBody>
      </p:sp>
      <p:pic>
        <p:nvPicPr>
          <p:cNvPr id="4" name="Image 3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D61777C1-26CB-29AB-FAF9-1191B1CEA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" y="82459"/>
            <a:ext cx="502186" cy="502186"/>
          </a:xfrm>
          <a:prstGeom prst="rect">
            <a:avLst/>
          </a:prstGeom>
        </p:spPr>
      </p:pic>
      <p:sp>
        <p:nvSpPr>
          <p:cNvPr id="13" name="Laser input [xi(L)]">
            <a:extLst>
              <a:ext uri="{FF2B5EF4-FFF2-40B4-BE49-F238E27FC236}">
                <a16:creationId xmlns:a16="http://schemas.microsoft.com/office/drawing/2014/main" id="{CCF40DAC-6AEC-4688-13DC-A210DCC51C3B}"/>
              </a:ext>
            </a:extLst>
          </p:cNvPr>
          <p:cNvSpPr txBox="1"/>
          <p:nvPr/>
        </p:nvSpPr>
        <p:spPr>
          <a:xfrm>
            <a:off x="1282804" y="5743130"/>
            <a:ext cx="190684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6">
                    <a:satOff val="-20754"/>
                    <a:lumOff val="-16738"/>
                  </a:schemeClr>
                </a:solidFill>
              </a:defRPr>
            </a:pPr>
            <a:r>
              <a:rPr lang="en-GB" sz="1400" dirty="0">
                <a:solidFill>
                  <a:srgbClr val="D482A5"/>
                </a:solidFill>
              </a:rPr>
              <a:t>Laser input [</a:t>
            </a:r>
            <a:r>
              <a:rPr lang="en-GB" sz="1400" i="1" dirty="0">
                <a:solidFill>
                  <a:srgbClr val="D482A5"/>
                </a:solidFill>
              </a:rPr>
              <a:t>x</a:t>
            </a:r>
            <a:r>
              <a:rPr lang="en-GB" sz="1400" i="1" baseline="-5999" dirty="0">
                <a:solidFill>
                  <a:srgbClr val="D482A5"/>
                </a:solidFill>
              </a:rPr>
              <a:t>i</a:t>
            </a:r>
            <a:r>
              <a:rPr lang="en-GB" sz="1400" i="1" baseline="31999" dirty="0">
                <a:solidFill>
                  <a:srgbClr val="D482A5"/>
                </a:solidFill>
              </a:rPr>
              <a:t>(L)</a:t>
            </a:r>
            <a:r>
              <a:rPr lang="en-GB" sz="1400" dirty="0">
                <a:solidFill>
                  <a:srgbClr val="D482A5"/>
                </a:solidFill>
              </a:rPr>
              <a:t>]</a:t>
            </a:r>
          </a:p>
        </p:txBody>
      </p:sp>
      <p:sp>
        <p:nvSpPr>
          <p:cNvPr id="17" name="Plasma input [xi(P)]">
            <a:extLst>
              <a:ext uri="{FF2B5EF4-FFF2-40B4-BE49-F238E27FC236}">
                <a16:creationId xmlns:a16="http://schemas.microsoft.com/office/drawing/2014/main" id="{AAC60660-85BB-6F61-A0DB-451EA7324D87}"/>
              </a:ext>
            </a:extLst>
          </p:cNvPr>
          <p:cNvSpPr txBox="1"/>
          <p:nvPr/>
        </p:nvSpPr>
        <p:spPr>
          <a:xfrm>
            <a:off x="3394250" y="2495168"/>
            <a:ext cx="156453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1"/>
                </a:solidFill>
              </a:defRPr>
            </a:pPr>
            <a:r>
              <a:rPr lang="en-GB" sz="1400" dirty="0"/>
              <a:t>Plasma input [</a:t>
            </a:r>
            <a:r>
              <a:rPr lang="en-GB" sz="1400" i="1" dirty="0"/>
              <a:t>x</a:t>
            </a:r>
            <a:r>
              <a:rPr lang="en-GB" sz="1400" i="1" baseline="-5999" dirty="0"/>
              <a:t>i</a:t>
            </a:r>
            <a:r>
              <a:rPr lang="en-GB" sz="1400" i="1" baseline="31999" dirty="0"/>
              <a:t>(P)</a:t>
            </a:r>
            <a:r>
              <a:rPr lang="en-GB" sz="1400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A0D1987-62F5-302D-B46F-2432ECFEA6F2}"/>
                  </a:ext>
                </a:extLst>
              </p:cNvPr>
              <p:cNvSpPr/>
              <p:nvPr/>
            </p:nvSpPr>
            <p:spPr>
              <a:xfrm>
                <a:off x="1507220" y="6144669"/>
                <a:ext cx="65923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A0D1987-62F5-302D-B46F-2432ECFEA6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220" y="6144669"/>
                <a:ext cx="65923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98B5230-D053-C86C-95F0-EC9229BE1195}"/>
                  </a:ext>
                </a:extLst>
              </p:cNvPr>
              <p:cNvSpPr/>
              <p:nvPr/>
            </p:nvSpPr>
            <p:spPr>
              <a:xfrm>
                <a:off x="1827795" y="6172035"/>
                <a:ext cx="819551" cy="391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𝑜𝑓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98B5230-D053-C86C-95F0-EC9229BE11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795" y="6172035"/>
                <a:ext cx="819551" cy="39158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613A58-105D-8F3F-8E33-2C3ADF9D5B29}"/>
                  </a:ext>
                </a:extLst>
              </p:cNvPr>
              <p:cNvSpPr/>
              <p:nvPr/>
            </p:nvSpPr>
            <p:spPr>
              <a:xfrm>
                <a:off x="3646803" y="2690416"/>
                <a:ext cx="9135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613A58-105D-8F3F-8E33-2C3ADF9D5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803" y="2690416"/>
                <a:ext cx="913520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igne">
            <a:extLst>
              <a:ext uri="{FF2B5EF4-FFF2-40B4-BE49-F238E27FC236}">
                <a16:creationId xmlns:a16="http://schemas.microsoft.com/office/drawing/2014/main" id="{4520214F-97B1-C8C4-42D2-5E24997562BA}"/>
              </a:ext>
            </a:extLst>
          </p:cNvPr>
          <p:cNvSpPr/>
          <p:nvPr/>
        </p:nvSpPr>
        <p:spPr>
          <a:xfrm flipV="1">
            <a:off x="4079776" y="3279815"/>
            <a:ext cx="0" cy="812730"/>
          </a:xfrm>
          <a:prstGeom prst="line">
            <a:avLst/>
          </a:prstGeom>
          <a:ln w="38100" cap="rnd">
            <a:solidFill>
              <a:schemeClr val="accent1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lang="en-GB" dirty="0"/>
          </a:p>
        </p:txBody>
      </p:sp>
      <p:sp>
        <p:nvSpPr>
          <p:cNvPr id="19" name="Ligne">
            <a:extLst>
              <a:ext uri="{FF2B5EF4-FFF2-40B4-BE49-F238E27FC236}">
                <a16:creationId xmlns:a16="http://schemas.microsoft.com/office/drawing/2014/main" id="{DD305285-05A2-1C5A-3ED1-0C15EB764627}"/>
              </a:ext>
            </a:extLst>
          </p:cNvPr>
          <p:cNvSpPr/>
          <p:nvPr/>
        </p:nvSpPr>
        <p:spPr>
          <a:xfrm flipV="1">
            <a:off x="2215872" y="4917922"/>
            <a:ext cx="1" cy="812730"/>
          </a:xfrm>
          <a:prstGeom prst="line">
            <a:avLst/>
          </a:prstGeom>
          <a:ln w="38100" cap="rnd">
            <a:solidFill>
              <a:srgbClr val="D482A5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lang="en-GB" dirty="0"/>
          </a:p>
        </p:txBody>
      </p:sp>
      <p:sp>
        <p:nvSpPr>
          <p:cNvPr id="20" name="e- beam output [y(b)]">
            <a:extLst>
              <a:ext uri="{FF2B5EF4-FFF2-40B4-BE49-F238E27FC236}">
                <a16:creationId xmlns:a16="http://schemas.microsoft.com/office/drawing/2014/main" id="{B5F42F5C-0D70-9E74-F255-B5019941E628}"/>
              </a:ext>
            </a:extLst>
          </p:cNvPr>
          <p:cNvSpPr txBox="1"/>
          <p:nvPr/>
        </p:nvSpPr>
        <p:spPr>
          <a:xfrm>
            <a:off x="3938277" y="5743130"/>
            <a:ext cx="230173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400"/>
            </a:pPr>
            <a:r>
              <a:rPr lang="en-GB" sz="1400" dirty="0">
                <a:solidFill>
                  <a:srgbClr val="8B6EC9"/>
                </a:solidFill>
              </a:rPr>
              <a:t>e- beam source output [</a:t>
            </a:r>
            <a:r>
              <a:rPr lang="en-GB" sz="1400" i="1" dirty="0">
                <a:solidFill>
                  <a:srgbClr val="8B6EC9"/>
                </a:solidFill>
              </a:rPr>
              <a:t>y</a:t>
            </a:r>
            <a:r>
              <a:rPr lang="en-GB" sz="1400" i="1" baseline="31999" dirty="0">
                <a:solidFill>
                  <a:srgbClr val="8B6EC9"/>
                </a:solidFill>
              </a:rPr>
              <a:t>(b)</a:t>
            </a:r>
            <a:r>
              <a:rPr lang="en-GB" sz="1400" dirty="0">
                <a:solidFill>
                  <a:srgbClr val="8B6EC9"/>
                </a:solidFill>
              </a:rPr>
              <a:t>]</a:t>
            </a:r>
          </a:p>
        </p:txBody>
      </p:sp>
      <p:sp>
        <p:nvSpPr>
          <p:cNvPr id="23" name="Ligne">
            <a:extLst>
              <a:ext uri="{FF2B5EF4-FFF2-40B4-BE49-F238E27FC236}">
                <a16:creationId xmlns:a16="http://schemas.microsoft.com/office/drawing/2014/main" id="{500E8A36-6199-63BF-ECE1-042AD6FFAA84}"/>
              </a:ext>
            </a:extLst>
          </p:cNvPr>
          <p:cNvSpPr/>
          <p:nvPr/>
        </p:nvSpPr>
        <p:spPr>
          <a:xfrm flipV="1">
            <a:off x="4176516" y="4293096"/>
            <a:ext cx="0" cy="1454084"/>
          </a:xfrm>
          <a:prstGeom prst="line">
            <a:avLst/>
          </a:prstGeom>
          <a:ln w="38100" cap="rnd">
            <a:solidFill>
              <a:srgbClr val="8B6EC9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B97217F-1B92-DA23-3DAE-D6CC5AA28D55}"/>
                  </a:ext>
                </a:extLst>
              </p:cNvPr>
              <p:cNvSpPr/>
              <p:nvPr/>
            </p:nvSpPr>
            <p:spPr>
              <a:xfrm>
                <a:off x="3646803" y="6061166"/>
                <a:ext cx="2694802" cy="391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𝑚𝑒𝑑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𝑚𝑎𝑑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B97217F-1B92-DA23-3DAE-D6CC5AA28D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803" y="6061166"/>
                <a:ext cx="2694802" cy="391261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 descr="Une image contenant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5D70B2D6-1A9A-AC16-2F41-53B5EDE8B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17" y="3290208"/>
            <a:ext cx="7772400" cy="209867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6246E2E-5F7B-17DE-C0BD-7F8613CE0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4238" y="176147"/>
            <a:ext cx="4000500" cy="28702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59E1809-A237-49BB-10F1-67F1E9820BB6}"/>
              </a:ext>
            </a:extLst>
          </p:cNvPr>
          <p:cNvSpPr txBox="1"/>
          <p:nvPr/>
        </p:nvSpPr>
        <p:spPr>
          <a:xfrm>
            <a:off x="8310261" y="3091725"/>
            <a:ext cx="38266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>
                <a:latin typeface="Avenir Book" panose="02000503020000020003" pitchFamily="2" charset="0"/>
              </a:rPr>
              <a:t>fig from P. </a:t>
            </a:r>
            <a:r>
              <a:rPr lang="en-GB" sz="1000" dirty="0" err="1">
                <a:latin typeface="Avenir Book" panose="02000503020000020003" pitchFamily="2" charset="0"/>
              </a:rPr>
              <a:t>Drobniak</a:t>
            </a:r>
            <a:r>
              <a:rPr lang="en-GB" sz="1000" dirty="0">
                <a:latin typeface="Avenir Book" panose="02000503020000020003" pitchFamily="2" charset="0"/>
              </a:rPr>
              <a:t> et al. </a:t>
            </a:r>
            <a:r>
              <a:rPr lang="en-GB" sz="1000" dirty="0"/>
              <a:t>Phys. Rev. Accel. Beams </a:t>
            </a:r>
            <a:r>
              <a:rPr lang="en-GB" sz="1000" b="1" dirty="0"/>
              <a:t>26</a:t>
            </a:r>
            <a:r>
              <a:rPr lang="en-GB" sz="1000" dirty="0"/>
              <a:t>, 091302 </a:t>
            </a:r>
            <a:endParaRPr lang="en-GB" sz="1000" dirty="0">
              <a:latin typeface="Avenir Book" panose="02000503020000020003" pitchFamily="2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7F5BBE9-6DB3-ACB7-C804-66C1CD8FFCC3}"/>
              </a:ext>
            </a:extLst>
          </p:cNvPr>
          <p:cNvCxnSpPr>
            <a:stCxn id="11" idx="1"/>
          </p:cNvCxnSpPr>
          <p:nvPr/>
        </p:nvCxnSpPr>
        <p:spPr>
          <a:xfrm flipH="1">
            <a:off x="4295800" y="1611247"/>
            <a:ext cx="3798438" cy="2393817"/>
          </a:xfrm>
          <a:prstGeom prst="straightConnector1">
            <a:avLst/>
          </a:prstGeom>
          <a:ln w="95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39EF824F-031B-222E-3138-5825374DE6CB}"/>
              </a:ext>
            </a:extLst>
          </p:cNvPr>
          <p:cNvSpPr txBox="1"/>
          <p:nvPr/>
        </p:nvSpPr>
        <p:spPr>
          <a:xfrm>
            <a:off x="705355" y="2348040"/>
            <a:ext cx="1806905" cy="8925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rgbClr val="D2789C"/>
                </a:solidFill>
                <a:latin typeface="Avenir Book" panose="02000503020000020003" pitchFamily="2" charset="0"/>
              </a:rPr>
              <a:t>Laser parameters: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D2789C"/>
                </a:solidFill>
                <a:latin typeface="Avenir Book" panose="02000503020000020003" pitchFamily="2" charset="0"/>
              </a:rPr>
              <a:t>1.1&lt;a</a:t>
            </a:r>
            <a:r>
              <a:rPr lang="en-GB" sz="1200" baseline="-25000" dirty="0">
                <a:solidFill>
                  <a:srgbClr val="D2789C"/>
                </a:solidFill>
                <a:latin typeface="Avenir Book" panose="02000503020000020003" pitchFamily="2" charset="0"/>
              </a:rPr>
              <a:t>0</a:t>
            </a:r>
            <a:r>
              <a:rPr lang="en-GB" sz="1200" dirty="0">
                <a:solidFill>
                  <a:srgbClr val="D2789C"/>
                </a:solidFill>
                <a:latin typeface="Avenir Book" panose="02000503020000020003" pitchFamily="2" charset="0"/>
              </a:rPr>
              <a:t>&lt;1.5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D2789C"/>
                </a:solidFill>
                <a:latin typeface="Avenir Book" panose="02000503020000020003" pitchFamily="2" charset="0"/>
              </a:rPr>
              <a:t>w</a:t>
            </a:r>
            <a:r>
              <a:rPr lang="en-GB" sz="1200" baseline="-25000" dirty="0">
                <a:solidFill>
                  <a:srgbClr val="D2789C"/>
                </a:solidFill>
                <a:latin typeface="Avenir Book" panose="02000503020000020003" pitchFamily="2" charset="0"/>
              </a:rPr>
              <a:t>0 </a:t>
            </a:r>
            <a:r>
              <a:rPr lang="en-GB" sz="1200" dirty="0">
                <a:solidFill>
                  <a:srgbClr val="D2789C"/>
                </a:solidFill>
                <a:latin typeface="Avenir Book" panose="02000503020000020003" pitchFamily="2" charset="0"/>
              </a:rPr>
              <a:t>= 19 um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 err="1">
                <a:solidFill>
                  <a:srgbClr val="D2789C"/>
                </a:solidFill>
                <a:latin typeface="Avenir Book" panose="02000503020000020003" pitchFamily="2" charset="0"/>
              </a:rPr>
              <a:t>t</a:t>
            </a:r>
            <a:r>
              <a:rPr lang="en-GB" sz="1200" baseline="-25000" dirty="0" err="1">
                <a:solidFill>
                  <a:srgbClr val="D2789C"/>
                </a:solidFill>
                <a:latin typeface="Avenir Book" panose="02000503020000020003" pitchFamily="2" charset="0"/>
              </a:rPr>
              <a:t>L</a:t>
            </a:r>
            <a:r>
              <a:rPr lang="en-GB" sz="1200" dirty="0">
                <a:solidFill>
                  <a:srgbClr val="D2789C"/>
                </a:solidFill>
                <a:latin typeface="Avenir Book" panose="02000503020000020003" pitchFamily="2" charset="0"/>
              </a:rPr>
              <a:t> ~40 fs 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E8130FA-CB84-A0C8-007C-6C2B14150202}"/>
              </a:ext>
            </a:extLst>
          </p:cNvPr>
          <p:cNvCxnSpPr>
            <a:stCxn id="14" idx="2"/>
          </p:cNvCxnSpPr>
          <p:nvPr/>
        </p:nvCxnSpPr>
        <p:spPr>
          <a:xfrm>
            <a:off x="1608808" y="3240592"/>
            <a:ext cx="1174824" cy="445588"/>
          </a:xfrm>
          <a:prstGeom prst="straightConnector1">
            <a:avLst/>
          </a:prstGeom>
          <a:ln w="9525">
            <a:solidFill>
              <a:srgbClr val="D278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154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195242"/>
            <a:ext cx="11376025" cy="415093"/>
          </a:xfrm>
        </p:spPr>
        <p:txBody>
          <a:bodyPr/>
          <a:lstStyle/>
          <a:p>
            <a:r>
              <a:rPr lang="en-GB" sz="2400" noProof="0" dirty="0"/>
              <a:t>Machine learning (ML) and simulation in LPA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2424E0-5B72-4D0C-B8D3-FAD7ABAE3482}"/>
              </a:ext>
            </a:extLst>
          </p:cNvPr>
          <p:cNvSpPr txBox="1"/>
          <p:nvPr/>
        </p:nvSpPr>
        <p:spPr>
          <a:xfrm>
            <a:off x="407987" y="620688"/>
            <a:ext cx="53279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 Light" panose="020B0402020203020204" pitchFamily="34" charset="77"/>
              </a:rPr>
              <a:t>PIC code solves the discretised Maxwell-Vlasov system. In practice: SMILEI loop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latin typeface="Avenir Light" panose="020B0402020203020204" pitchFamily="34" charset="77"/>
              </a:rPr>
              <a:t>Initialisation ( macroparticles, charge, etc…)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latin typeface="Avenir Light" panose="020B0402020203020204" pitchFamily="34" charset="77"/>
              </a:rPr>
              <a:t>Interpolating the electromagnetic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latin typeface="Avenir Light" panose="020B0402020203020204" pitchFamily="34" charset="77"/>
              </a:rPr>
              <a:t>Computing positions and velocities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latin typeface="Avenir Light" panose="020B0402020203020204" pitchFamily="34" charset="77"/>
              </a:rPr>
              <a:t>Projection of charge and current densities on the 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latin typeface="Avenir Light" panose="020B0402020203020204" pitchFamily="34" charset="77"/>
              </a:rPr>
              <a:t>Computing electromagnetic fields on the grid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latin typeface="Avenir Light" panose="020B0402020203020204" pitchFamily="34" charset="77"/>
              </a:rPr>
              <a:t>Restart</a:t>
            </a:r>
          </a:p>
          <a:p>
            <a:pPr lvl="1"/>
            <a:endParaRPr lang="en-GB" sz="1200" noProof="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 Light" panose="020B0402020203020204" pitchFamily="34" charset="77"/>
              </a:rPr>
              <a:t>Computationally expensive process, especially for full 3D resolved simulation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A183B87-3A2C-4CB7-A0F2-E5F439CD93B0}"/>
              </a:ext>
            </a:extLst>
          </p:cNvPr>
          <p:cNvSpPr txBox="1"/>
          <p:nvPr/>
        </p:nvSpPr>
        <p:spPr>
          <a:xfrm>
            <a:off x="233321" y="3429000"/>
            <a:ext cx="532797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 Light" panose="020B0402020203020204" pitchFamily="34" charset="77"/>
              </a:rPr>
              <a:t>Machine Learning:</a:t>
            </a:r>
          </a:p>
          <a:p>
            <a:endParaRPr lang="en-GB" sz="1600" noProof="0" dirty="0">
              <a:latin typeface="Avenir Light" panose="020B0402020203020204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latin typeface="Avenir Light" panose="020B0402020203020204" pitchFamily="34" charset="77"/>
              </a:rPr>
              <a:t>Statistical algorithms that can learn from data and generalise to unseen data and thus perform tasks without explicit instructions.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noProof="0" dirty="0">
              <a:latin typeface="Avenir Light" panose="020B0402020203020204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latin typeface="Avenir Light" panose="020B0402020203020204" pitchFamily="34" charset="77"/>
              </a:rPr>
              <a:t>Numerous successful uses of ML in physics and other scientific domains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noProof="0" dirty="0">
              <a:latin typeface="Avenir Light" panose="020B0402020203020204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latin typeface="Avenir Light" panose="020B0402020203020204" pitchFamily="34" charset="77"/>
              </a:rPr>
              <a:t>Well</a:t>
            </a:r>
            <a:r>
              <a:rPr lang="en-GB" sz="1400" dirty="0">
                <a:latin typeface="Avenir Light" panose="020B0402020203020204" pitchFamily="34" charset="77"/>
              </a:rPr>
              <a:t>-suited </a:t>
            </a:r>
            <a:r>
              <a:rPr lang="en-GB" sz="1400" noProof="0" dirty="0">
                <a:latin typeface="Avenir Light" panose="020B0402020203020204" pitchFamily="34" charset="77"/>
              </a:rPr>
              <a:t>to nonlinear regression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 Light" panose="020B0402020203020204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 Light" panose="020B0402020203020204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 Light" panose="020B0402020203020204" pitchFamily="34" charset="77"/>
            </a:endParaRPr>
          </a:p>
          <a:p>
            <a:pPr lvl="1"/>
            <a:endParaRPr lang="en-GB" sz="1600" noProof="0" dirty="0">
              <a:latin typeface="Avenir Light" panose="020B0402020203020204" pitchFamily="34" charset="77"/>
            </a:endParaRPr>
          </a:p>
          <a:p>
            <a:pPr lvl="1"/>
            <a:endParaRPr lang="en-GB" sz="1600" noProof="0" dirty="0">
              <a:latin typeface="Avenir Light" panose="020B0402020203020204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 Light" panose="020B0402020203020204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 Light" panose="020B0402020203020204" pitchFamily="34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CB1FC4-C8D8-43D0-BC46-DDF212244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771" y="3284984"/>
            <a:ext cx="2514451" cy="26240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F24A5B-3C25-453E-8A34-523DCB4F9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764704"/>
            <a:ext cx="3163544" cy="17808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62588F-4902-4B57-B266-313AA64B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288" y="660958"/>
            <a:ext cx="2961007" cy="198829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22B725-DB4E-4EAF-83F7-CB4BF70D4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944" y="3645024"/>
            <a:ext cx="3659084" cy="19882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61A5E9-E3EA-4413-9274-A7FAB428DC54}"/>
              </a:ext>
            </a:extLst>
          </p:cNvPr>
          <p:cNvSpPr/>
          <p:nvPr/>
        </p:nvSpPr>
        <p:spPr>
          <a:xfrm>
            <a:off x="7197555" y="2856920"/>
            <a:ext cx="388843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6"/>
              </a:rPr>
              <a:t>https://fbpic.github.io/overview/pic_algorithm.html</a:t>
            </a:r>
            <a:r>
              <a:rPr lang="en-GB" sz="105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B58E09-FC33-4969-9FFF-C9F7BB3ED772}"/>
              </a:ext>
            </a:extLst>
          </p:cNvPr>
          <p:cNvSpPr/>
          <p:nvPr/>
        </p:nvSpPr>
        <p:spPr>
          <a:xfrm>
            <a:off x="5624700" y="5800635"/>
            <a:ext cx="5622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hlinkClick r:id="rId7"/>
              </a:rPr>
              <a:t>https://botpenguin.com/glossary/deep-neural-network</a:t>
            </a:r>
            <a:r>
              <a:rPr lang="en-GB" sz="10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BDA158-8C99-4B6D-9C20-5C5825DCDCB9}"/>
              </a:ext>
            </a:extLst>
          </p:cNvPr>
          <p:cNvSpPr/>
          <p:nvPr/>
        </p:nvSpPr>
        <p:spPr>
          <a:xfrm>
            <a:off x="8949050" y="5836937"/>
            <a:ext cx="32458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Jumper, J., et al. </a:t>
            </a:r>
            <a:r>
              <a:rPr lang="en-GB" sz="1000" i="1" dirty="0"/>
              <a:t>nature</a:t>
            </a:r>
            <a:r>
              <a:rPr lang="en-GB" sz="1000" dirty="0"/>
              <a:t> 596.7873 583-589 (2021).</a:t>
            </a:r>
          </a:p>
        </p:txBody>
      </p:sp>
    </p:spTree>
    <p:extLst>
      <p:ext uri="{BB962C8B-B14F-4D97-AF65-F5344CB8AC3E}">
        <p14:creationId xmlns:p14="http://schemas.microsoft.com/office/powerpoint/2010/main" val="152924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195242"/>
            <a:ext cx="11376025" cy="415093"/>
          </a:xfrm>
        </p:spPr>
        <p:txBody>
          <a:bodyPr/>
          <a:lstStyle/>
          <a:p>
            <a:r>
              <a:rPr lang="en-GB" sz="2400" noProof="0" dirty="0"/>
              <a:t>Machine learning and simulation in LPA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CF97986-41C7-49B3-BF46-628B8E044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9755"/>
            <a:ext cx="5455439" cy="327677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A183B87-3A2C-4CB7-A0F2-E5F439CD93B0}"/>
              </a:ext>
            </a:extLst>
          </p:cNvPr>
          <p:cNvSpPr txBox="1"/>
          <p:nvPr/>
        </p:nvSpPr>
        <p:spPr>
          <a:xfrm>
            <a:off x="563079" y="1151491"/>
            <a:ext cx="55294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1600" noProof="0" dirty="0">
              <a:latin typeface="Avenir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" panose="02000503020000020003" pitchFamily="2" charset="0"/>
              </a:rPr>
              <a:t>Different types of models: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" panose="02000503020000020003" pitchFamily="2" charset="0"/>
              </a:rPr>
              <a:t>Multi Layer Perceptron (MLP),  Gaussian process(GP), Decision trees(XGB),etc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" panose="02000503020000020003" pitchFamily="2" charset="0"/>
              </a:rPr>
              <a:t>Different types of problems to solve: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" panose="02000503020000020003" pitchFamily="2" charset="0"/>
              </a:rPr>
              <a:t>Forward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" panose="02000503020000020003" pitchFamily="2" charset="0"/>
              </a:rPr>
              <a:t>I</a:t>
            </a:r>
            <a:r>
              <a:rPr lang="en-GB" sz="1600" noProof="0" dirty="0" err="1">
                <a:latin typeface="Avenir" panose="02000503020000020003" pitchFamily="2" charset="0"/>
              </a:rPr>
              <a:t>nverse</a:t>
            </a:r>
            <a:r>
              <a:rPr lang="en-GB" sz="1600" noProof="0" dirty="0">
                <a:latin typeface="Avenir" panose="02000503020000020003" pitchFamily="2" charset="0"/>
              </a:rPr>
              <a:t>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" panose="02000503020000020003" pitchFamily="2" charset="0"/>
              </a:rPr>
              <a:t>ML enables the creation of efficient surrogate models, which facilitate the exploration of the parameter space</a:t>
            </a:r>
            <a:r>
              <a:rPr lang="en-GB" sz="1600" noProof="0" dirty="0">
                <a:latin typeface="Avenir" panose="02000503020000020003" pitchFamily="2" charset="0"/>
              </a:rPr>
              <a:t>.</a:t>
            </a:r>
          </a:p>
          <a:p>
            <a:endParaRPr lang="en-GB" sz="1600" noProof="0" dirty="0">
              <a:latin typeface="Avenir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" panose="02000503020000020003" pitchFamily="2" charset="0"/>
              </a:rPr>
              <a:t>Surrogate models enable the search for optimal operating points and stable regions of operation.</a:t>
            </a:r>
          </a:p>
          <a:p>
            <a:endParaRPr lang="en-GB" sz="1600" noProof="0" dirty="0">
              <a:latin typeface="Avenir" panose="02000503020000020003" pitchFamily="2" charset="0"/>
            </a:endParaRPr>
          </a:p>
          <a:p>
            <a:endParaRPr lang="en-GB" sz="1600" noProof="0" dirty="0">
              <a:latin typeface="Avenir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venir" panose="02000503020000020003" pitchFamily="2" charset="0"/>
              </a:rPr>
              <a:t>Better understanding of the relations between parameters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FEA451AC-200C-93F0-337F-02748328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789" y="3832699"/>
            <a:ext cx="4510293" cy="28207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B18569-EA0E-4338-B497-01FAF7A21459}"/>
              </a:ext>
            </a:extLst>
          </p:cNvPr>
          <p:cNvSpPr/>
          <p:nvPr/>
        </p:nvSpPr>
        <p:spPr>
          <a:xfrm>
            <a:off x="6394721" y="3413649"/>
            <a:ext cx="48370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CMBX12"/>
              </a:rPr>
              <a:t>A Dopp et al., Data-driven Science and Machine Learning Methods in Laser-Plasma Physics</a:t>
            </a:r>
          </a:p>
          <a:p>
            <a:r>
              <a:rPr lang="en-GB" sz="1000" dirty="0"/>
              <a:t>arXiv:2212.00026 </a:t>
            </a:r>
          </a:p>
          <a:p>
            <a:r>
              <a:rPr lang="en-GB" dirty="0"/>
              <a:t>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090BE2F2-60DF-479A-89B5-AF987A476FE1}"/>
              </a:ext>
            </a:extLst>
          </p:cNvPr>
          <p:cNvSpPr txBox="1"/>
          <p:nvPr/>
        </p:nvSpPr>
        <p:spPr>
          <a:xfrm>
            <a:off x="7127936" y="6546432"/>
            <a:ext cx="3029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effectLst/>
                <a:latin typeface="NimbusRomNo9L"/>
              </a:rPr>
              <a:t>M. </a:t>
            </a:r>
            <a:r>
              <a:rPr lang="en-GB" sz="1000" dirty="0" err="1">
                <a:effectLst/>
                <a:latin typeface="NimbusRomNo9L"/>
              </a:rPr>
              <a:t>Kirchen</a:t>
            </a:r>
            <a:r>
              <a:rPr lang="en-GB" sz="1000" dirty="0">
                <a:effectLst/>
                <a:latin typeface="NimbusRomNo9L"/>
              </a:rPr>
              <a:t>, et al., Phys. Rev. Lett. </a:t>
            </a:r>
            <a:r>
              <a:rPr lang="en-GB" sz="1000" b="0" dirty="0">
                <a:effectLst/>
                <a:latin typeface="NimbusRomNo9L"/>
              </a:rPr>
              <a:t>126</a:t>
            </a:r>
            <a:r>
              <a:rPr lang="en-GB" sz="1000" dirty="0">
                <a:effectLst/>
                <a:latin typeface="NimbusRomNo9L"/>
              </a:rPr>
              <a:t>, 174801 (2021).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101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C5FDA0-7376-4883-A345-1EC17575E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4820103"/>
            <a:ext cx="3168510" cy="7332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195242"/>
            <a:ext cx="11376025" cy="415093"/>
          </a:xfrm>
        </p:spPr>
        <p:txBody>
          <a:bodyPr/>
          <a:lstStyle/>
          <a:p>
            <a:r>
              <a:rPr lang="en-GB" sz="3200" noProof="0" dirty="0"/>
              <a:t>Methodology and data </a:t>
            </a:r>
            <a:r>
              <a:rPr lang="en-GB" sz="3200" dirty="0"/>
              <a:t>generations</a:t>
            </a:r>
            <a:endParaRPr lang="en-GB" sz="3200" noProof="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88BB3D-4C7C-4509-81CF-D2D2E397F871}"/>
              </a:ext>
            </a:extLst>
          </p:cNvPr>
          <p:cNvSpPr txBox="1"/>
          <p:nvPr/>
        </p:nvSpPr>
        <p:spPr>
          <a:xfrm>
            <a:off x="275719" y="908721"/>
            <a:ext cx="678648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3"/>
                </a:solidFill>
                <a:latin typeface="Avenir Book" panose="02000503020000020003" pitchFamily="2" charset="0"/>
              </a:rPr>
              <a:t>Dataset generation hyperspace random scan with low-fidelity PIC modelling</a:t>
            </a:r>
          </a:p>
          <a:p>
            <a:r>
              <a:rPr lang="en-GB" sz="1400" b="1" noProof="0" dirty="0">
                <a:solidFill>
                  <a:schemeClr val="accent3"/>
                </a:solidFill>
                <a:latin typeface="Avenir Book" panose="02000503020000020003" pitchFamily="2" charset="0"/>
              </a:rPr>
              <a:t> </a:t>
            </a:r>
            <a:endParaRPr lang="en-GB" sz="1200" b="1" noProof="0" dirty="0">
              <a:solidFill>
                <a:schemeClr val="accent3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noProof="0" dirty="0">
                <a:latin typeface="Avenir Book" panose="02000503020000020003" pitchFamily="2" charset="0"/>
              </a:rPr>
              <a:t>SMILEI PIC code – with </a:t>
            </a:r>
            <a:r>
              <a:rPr lang="en-GB" sz="1200" b="1" noProof="0" dirty="0">
                <a:latin typeface="Avenir Book" panose="02000503020000020003" pitchFamily="2" charset="0"/>
              </a:rPr>
              <a:t>envelope</a:t>
            </a:r>
            <a:r>
              <a:rPr lang="en-GB" sz="1200" noProof="0" dirty="0">
                <a:latin typeface="Avenir Book" panose="02000503020000020003" pitchFamily="2" charset="0"/>
              </a:rPr>
              <a:t> approximation, one azimuthal mode decomposition and a low number of  </a:t>
            </a:r>
            <a:r>
              <a:rPr lang="en-GB" sz="1200" b="1" noProof="0" dirty="0">
                <a:latin typeface="Avenir Book" panose="02000503020000020003" pitchFamily="2" charset="0"/>
              </a:rPr>
              <a:t>macro-</a:t>
            </a:r>
            <a:r>
              <a:rPr lang="en-GB" sz="1200" b="1" noProof="0" dirty="0" err="1">
                <a:latin typeface="Avenir Book" panose="02000503020000020003" pitchFamily="2" charset="0"/>
              </a:rPr>
              <a:t>particules</a:t>
            </a:r>
            <a:r>
              <a:rPr lang="en-GB" sz="1200" b="1" noProof="0" dirty="0">
                <a:latin typeface="Avenir Book" panose="02000503020000020003" pitchFamily="2" charset="0"/>
              </a:rPr>
              <a:t> / cell</a:t>
            </a:r>
            <a:r>
              <a:rPr lang="en-GB" sz="1200" noProof="0" dirty="0">
                <a:latin typeface="Avenir Book" panose="02000503020000020003" pitchFamily="2" charset="0"/>
              </a:rPr>
              <a:t> </a:t>
            </a:r>
          </a:p>
          <a:p>
            <a:r>
              <a:rPr lang="en-GB" sz="1200" noProof="0" dirty="0">
                <a:latin typeface="Avenir Book" panose="02000503020000020003" pitchFamily="2" charset="0"/>
              </a:rPr>
              <a:t>	=&gt; gain 50 on </a:t>
            </a:r>
            <a:r>
              <a:rPr lang="en-GB" sz="1200" noProof="0" dirty="0" err="1">
                <a:latin typeface="Avenir Book" panose="02000503020000020003" pitchFamily="2" charset="0"/>
              </a:rPr>
              <a:t>cpu</a:t>
            </a:r>
            <a:r>
              <a:rPr lang="en-GB" sz="1200" noProof="0" dirty="0">
                <a:latin typeface="Avenir Book" panose="02000503020000020003" pitchFamily="2" charset="0"/>
              </a:rPr>
              <a:t> time but low fidelity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noProof="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noProof="0" dirty="0">
                <a:latin typeface="Avenir Book" panose="02000503020000020003" pitchFamily="2" charset="0"/>
              </a:rPr>
              <a:t>15000 simulation of the electron source  </a:t>
            </a:r>
            <a:r>
              <a:rPr lang="en-GB" sz="1200" b="1" i="1" noProof="0" dirty="0">
                <a:latin typeface="Avenir Book" panose="02000503020000020003" pitchFamily="2" charset="0"/>
              </a:rPr>
              <a:t>Random scans </a:t>
            </a:r>
            <a:r>
              <a:rPr lang="en-GB" sz="1200" b="1" noProof="0" dirty="0">
                <a:latin typeface="Avenir Book" panose="02000503020000020003" pitchFamily="2" charset="0"/>
              </a:rPr>
              <a:t>:</a:t>
            </a:r>
          </a:p>
          <a:p>
            <a:endParaRPr lang="en-GB" sz="1400" b="1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venir Book" panose="02000503020000020003" pitchFamily="2" charset="0"/>
            </a:endParaRPr>
          </a:p>
          <a:p>
            <a:endParaRPr lang="en-GB" sz="1600" noProof="0" dirty="0">
              <a:latin typeface="Avenir Book" panose="02000503020000020003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BBA3BF6-CE66-40B3-A95C-ECFC00DAFA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62"/>
          <a:stretch/>
        </p:blipFill>
        <p:spPr>
          <a:xfrm>
            <a:off x="8316145" y="3665896"/>
            <a:ext cx="3813263" cy="2414680"/>
          </a:xfrm>
          <a:prstGeom prst="rect">
            <a:avLst/>
          </a:prstGeom>
        </p:spPr>
      </p:pic>
      <p:pic>
        <p:nvPicPr>
          <p:cNvPr id="16" name="Image 15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CE689574-5864-4BF5-A8EB-CAC15341F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26" y="187109"/>
            <a:ext cx="502186" cy="5021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D2B29A-CAAA-42D2-AC01-60E969E05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872" y="848943"/>
            <a:ext cx="4217691" cy="2343162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C4A4E46-E019-4756-9E1E-5B826DAC4853}"/>
              </a:ext>
            </a:extLst>
          </p:cNvPr>
          <p:cNvCxnSpPr>
            <a:cxnSpLocks/>
          </p:cNvCxnSpPr>
          <p:nvPr/>
        </p:nvCxnSpPr>
        <p:spPr>
          <a:xfrm flipV="1">
            <a:off x="6816080" y="2159760"/>
            <a:ext cx="500852" cy="2713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4FB3E5A-0805-6FAC-5C2B-D8B0A889566B}"/>
                  </a:ext>
                </a:extLst>
              </p:cNvPr>
              <p:cNvSpPr txBox="1"/>
              <p:nvPr/>
            </p:nvSpPr>
            <p:spPr>
              <a:xfrm>
                <a:off x="292418" y="3333907"/>
                <a:ext cx="8035829" cy="3123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noProof="0" dirty="0">
                    <a:solidFill>
                      <a:schemeClr val="accent3"/>
                    </a:solidFill>
                    <a:latin typeface="Avenir Book" panose="02000503020000020003" pitchFamily="2" charset="0"/>
                  </a:rPr>
                  <a:t>Method</a:t>
                </a:r>
              </a:p>
              <a:p>
                <a:endParaRPr lang="en-GB" sz="1400" b="1" noProof="0" dirty="0">
                  <a:solidFill>
                    <a:schemeClr val="accent3"/>
                  </a:solidFill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200" noProof="0" dirty="0">
                    <a:latin typeface="Avenir Book" panose="02000503020000020003" pitchFamily="2" charset="0"/>
                  </a:rPr>
                  <a:t>Injection prediction from the input data</a:t>
                </a:r>
              </a:p>
              <a:p>
                <a:endParaRPr lang="en-GB" sz="1200" noProof="0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200" noProof="0" dirty="0">
                    <a:latin typeface="Avenir Book" panose="02000503020000020003" pitchFamily="2" charset="0"/>
                  </a:rPr>
                  <a:t>Creation of surrogate models less computationally expensive than simulations, trained on simulation data.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200" b="0" i="1" noProof="0" smtClean="0">
                              <a:latin typeface="Cambria Math" panose="02040503050406030204" pitchFamily="18" charset="0"/>
                            </a:rPr>
                            <m:t>𝑚𝑒𝑑</m:t>
                          </m:r>
                          <m:r>
                            <a:rPr lang="en-GB" sz="1200" b="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r>
                        <a:rPr lang="en-GB" sz="12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GB" sz="1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1200" b="0" i="1" noProof="0" smtClean="0">
                              <a:latin typeface="Cambria Math" panose="02040503050406030204" pitchFamily="18" charset="0"/>
                            </a:rPr>
                            <m:t>𝑚𝑎𝑑</m:t>
                          </m:r>
                          <m:r>
                            <a:rPr lang="en-GB" sz="1200" b="0" i="1" noProof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</m:sub>
                      </m:sSub>
                      <m:sSub>
                        <m:sSubPr>
                          <m:ctrlPr>
                            <a:rPr lang="en-GB" sz="1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1200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12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200" b="0" i="1" noProof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sz="1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0" i="1" noProof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12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sSub>
                        <m:sSubPr>
                          <m:ctrlP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</m:sub>
                      </m:sSub>
                      <m:r>
                        <m:rPr>
                          <m:nor/>
                        </m:rPr>
                        <a:rPr lang="en-GB" sz="1200" noProof="0" smtClean="0">
                          <a:latin typeface="Avenir Book" panose="02000503020000020003" pitchFamily="2" charset="0"/>
                        </a:rPr>
                        <m:t>,</m:t>
                      </m:r>
                      <m:sSub>
                        <m:sSubPr>
                          <m:ctrlP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sSub>
                        <m:sSubPr>
                          <m:ctrlP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2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200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noProof="0" dirty="0">
                  <a:latin typeface="Avenir Book" panose="02000503020000020003" pitchFamily="2" charset="0"/>
                </a:endParaRPr>
              </a:p>
              <a:p>
                <a:endParaRPr lang="en-GB" sz="1200" noProof="0" dirty="0">
                  <a:latin typeface="Avenir Book" panose="02000503020000020003" pitchFamily="2" charset="0"/>
                </a:endParaRPr>
              </a:p>
              <a:p>
                <a:endParaRPr lang="en-GB" sz="1200" dirty="0">
                  <a:latin typeface="Avenir Book" panose="02000503020000020003" pitchFamily="2" charset="0"/>
                </a:endParaRPr>
              </a:p>
              <a:p>
                <a:endParaRPr lang="en-GB" sz="1200" dirty="0">
                  <a:latin typeface="Avenir Book" panose="02000503020000020003" pitchFamily="2" charset="0"/>
                </a:endParaRPr>
              </a:p>
              <a:p>
                <a:endParaRPr lang="en-GB" sz="1200" dirty="0">
                  <a:latin typeface="Avenir Book" panose="02000503020000020003" pitchFamily="2" charset="0"/>
                </a:endParaRPr>
              </a:p>
              <a:p>
                <a:endParaRPr lang="en-GB" sz="1200" noProof="0" dirty="0">
                  <a:latin typeface="Avenir Book" panose="02000503020000020003" pitchFamily="2" charset="0"/>
                </a:endParaRPr>
              </a:p>
              <a:p>
                <a:endParaRPr lang="en-GB" sz="1200" noProof="0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200" noProof="0" dirty="0">
                    <a:latin typeface="Avenir Book" panose="02000503020000020003" pitchFamily="2" charset="0"/>
                  </a:rPr>
                  <a:t>Using Both injection and surrogate models to find optimal and stable working points.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200" noProof="0" dirty="0">
                  <a:latin typeface="Avenir Book" panose="02000503020000020003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200" dirty="0">
                    <a:latin typeface="Avenir Book" panose="02000503020000020003" pitchFamily="2" charset="0"/>
                  </a:rPr>
                  <a:t>The surrogate models can be used as a particle source generator for start-to-end simulations design studies with beam-tracking code RF-TRACK[1] , ASTRA[3] or in Monte Carlo particle transport GEANT4 [3,4]</a:t>
                </a:r>
                <a:endParaRPr lang="en-GB" sz="1200" noProof="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4FB3E5A-0805-6FAC-5C2B-D8B0A8895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8" y="3333907"/>
                <a:ext cx="8035829" cy="3123356"/>
              </a:xfrm>
              <a:prstGeom prst="rect">
                <a:avLst/>
              </a:prstGeom>
              <a:blipFill>
                <a:blip r:embed="rId6"/>
                <a:stretch>
                  <a:fillRect l="-316" t="-405" b="-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 descr="Une image contenant texte, Police, blanc, ligne&#10;&#10;Le contenu généré par l’IA peut être incorrect.">
            <a:extLst>
              <a:ext uri="{FF2B5EF4-FFF2-40B4-BE49-F238E27FC236}">
                <a16:creationId xmlns:a16="http://schemas.microsoft.com/office/drawing/2014/main" id="{9EA25F49-371D-5DFF-839D-BA3C48DCC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4" y="2592515"/>
            <a:ext cx="3099669" cy="526943"/>
          </a:xfrm>
          <a:prstGeom prst="rect">
            <a:avLst/>
          </a:prstGeom>
        </p:spPr>
      </p:pic>
      <p:pic>
        <p:nvPicPr>
          <p:cNvPr id="13" name="Image 12" descr="Une image contenant texte, Police, nombre, ligne&#10;&#10;Le contenu généré par l’IA peut être incorrect.">
            <a:extLst>
              <a:ext uri="{FF2B5EF4-FFF2-40B4-BE49-F238E27FC236}">
                <a16:creationId xmlns:a16="http://schemas.microsoft.com/office/drawing/2014/main" id="{EBD1C623-9CFA-4A72-FB27-4758771134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34" y="2609366"/>
            <a:ext cx="3752498" cy="65548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3299CEC-CC2E-FFF1-3DCE-1A8AABF76FAC}"/>
              </a:ext>
            </a:extLst>
          </p:cNvPr>
          <p:cNvSpPr txBox="1"/>
          <p:nvPr/>
        </p:nvSpPr>
        <p:spPr>
          <a:xfrm>
            <a:off x="1494666" y="6493906"/>
            <a:ext cx="8194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>
                <a:latin typeface="Avenir Book" panose="02000503020000020003" pitchFamily="2" charset="0"/>
              </a:rPr>
              <a:t>[1] </a:t>
            </a:r>
            <a:r>
              <a:rPr lang="en-GB" sz="1000" dirty="0">
                <a:latin typeface="Avenir Book" panose="02000503020000020003" pitchFamily="2" charset="0"/>
                <a:hlinkClick r:id="rId9"/>
              </a:rPr>
              <a:t>https://gitlab.cern.ch/rf-track [2</a:t>
            </a:r>
            <a:r>
              <a:rPr lang="en-GB" sz="1000" dirty="0">
                <a:latin typeface="Avenir Book" panose="02000503020000020003" pitchFamily="2" charset="0"/>
              </a:rPr>
              <a:t>] </a:t>
            </a:r>
            <a:r>
              <a:rPr lang="en-GB" sz="1000" dirty="0">
                <a:latin typeface="Avenir Book" panose="02000503020000020003" pitchFamily="2" charset="0"/>
                <a:hlinkClick r:id="rId10"/>
              </a:rPr>
              <a:t>https://www.desy.de/~mpyflo/</a:t>
            </a:r>
            <a:r>
              <a:rPr lang="en-GB" sz="1000" dirty="0">
                <a:latin typeface="Avenir Book" panose="02000503020000020003" pitchFamily="2" charset="0"/>
              </a:rPr>
              <a:t>  [3] </a:t>
            </a:r>
            <a:r>
              <a:rPr lang="en-GB" sz="1000" dirty="0">
                <a:latin typeface="Avenir Book" panose="02000503020000020003" pitchFamily="2" charset="0"/>
                <a:hlinkClick r:id="rId11"/>
              </a:rPr>
              <a:t>https://geant4.web.cern.ch/</a:t>
            </a:r>
            <a:r>
              <a:rPr lang="en-GB" sz="1000" dirty="0">
                <a:latin typeface="Avenir Book" panose="02000503020000020003" pitchFamily="2" charset="0"/>
              </a:rPr>
              <a:t> [4]A. </a:t>
            </a:r>
            <a:r>
              <a:rPr lang="en-GB" sz="1000" dirty="0" err="1">
                <a:latin typeface="Avenir Book" panose="02000503020000020003" pitchFamily="2" charset="0"/>
              </a:rPr>
              <a:t>Sytov</a:t>
            </a:r>
            <a:r>
              <a:rPr lang="en-GB" sz="1000" dirty="0">
                <a:latin typeface="Avenir Book" panose="02000503020000020003" pitchFamily="2" charset="0"/>
              </a:rPr>
              <a:t> et al. arXiv2503.12154 (2025).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D48324-A798-B5FB-BDF1-B8CCD8B52FF5}"/>
              </a:ext>
            </a:extLst>
          </p:cNvPr>
          <p:cNvSpPr txBox="1"/>
          <p:nvPr/>
        </p:nvSpPr>
        <p:spPr>
          <a:xfrm>
            <a:off x="1631504" y="2378066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0070C0"/>
                </a:solidFill>
                <a:latin typeface="Avenir Book" panose="02000503020000020003" pitchFamily="2" charset="0"/>
              </a:rPr>
              <a:t>inputs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FEC581C-402E-4968-0CD7-0D429506ED33}"/>
              </a:ext>
            </a:extLst>
          </p:cNvPr>
          <p:cNvSpPr txBox="1"/>
          <p:nvPr/>
        </p:nvSpPr>
        <p:spPr>
          <a:xfrm>
            <a:off x="5231904" y="2353888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accent6"/>
                </a:solidFill>
                <a:latin typeface="Avenir Book" panose="02000503020000020003" pitchFamily="2" charset="0"/>
              </a:rPr>
              <a:t>outputs</a:t>
            </a:r>
          </a:p>
        </p:txBody>
      </p:sp>
    </p:spTree>
    <p:extLst>
      <p:ext uri="{BB962C8B-B14F-4D97-AF65-F5344CB8AC3E}">
        <p14:creationId xmlns:p14="http://schemas.microsoft.com/office/powerpoint/2010/main" val="3389096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318481"/>
            <a:ext cx="11376025" cy="415093"/>
          </a:xfrm>
        </p:spPr>
        <p:txBody>
          <a:bodyPr/>
          <a:lstStyle/>
          <a:p>
            <a:r>
              <a:rPr lang="en-GB" sz="2800" noProof="0" dirty="0"/>
              <a:t>Injection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399FC7C-C832-4C9A-90E0-95C85926F84B}"/>
                  </a:ext>
                </a:extLst>
              </p:cNvPr>
              <p:cNvSpPr txBox="1"/>
              <p:nvPr/>
            </p:nvSpPr>
            <p:spPr>
              <a:xfrm>
                <a:off x="6261611" y="1624800"/>
                <a:ext cx="5422810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Random forest classification algorithm to predict injection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noProof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GB" sz="1600" b="0" i="0" noProof="0" smtClean="0">
                        <a:latin typeface="Cambria Math" panose="02040503050406030204" pitchFamily="18" charset="0"/>
                      </a:rPr>
                      <m:t>&gt;25 </m:t>
                    </m:r>
                    <m:r>
                      <m:rPr>
                        <m:sty m:val="p"/>
                      </m:rPr>
                      <a:rPr lang="en-GB" sz="1600" b="0" i="0" noProof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GB" sz="1600" b="0" i="0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GB" sz="1600" b="0" i="0" noProof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GB" sz="1600" b="0" i="0" noProof="0" smtClean="0">
                        <a:latin typeface="Cambria Math" panose="02040503050406030204" pitchFamily="18" charset="0"/>
                      </a:rPr>
                      <m:t>&gt;3</m:t>
                    </m:r>
                    <m:r>
                      <m:rPr>
                        <m:sty m:val="p"/>
                      </m:rPr>
                      <a:rPr lang="en-GB" sz="1600" b="0" i="0" noProof="0" smtClean="0">
                        <a:latin typeface="Cambria Math" panose="02040503050406030204" pitchFamily="18" charset="0"/>
                      </a:rPr>
                      <m:t>pC</m:t>
                    </m:r>
                  </m:oMath>
                </a14:m>
                <a:r>
                  <a:rPr lang="en-GB" sz="1600" noProof="0" dirty="0">
                    <a:latin typeface="Avenir Light" panose="020B0402020203020204" pitchFamily="34" charset="77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Accuracy of the model is of 98%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Useful to save computational time before launching new simulation or as a constraint for Bayesian optimisation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The injection model follows the theoretical limits for self-focusing threshold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399FC7C-C832-4C9A-90E0-95C85926F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11" y="1624800"/>
                <a:ext cx="5422810" cy="3293209"/>
              </a:xfrm>
              <a:prstGeom prst="rect">
                <a:avLst/>
              </a:prstGeom>
              <a:blipFill>
                <a:blip r:embed="rId2"/>
                <a:stretch>
                  <a:fillRect l="-233" t="-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EAC4D7E9-851F-4478-9871-6A6260688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26" y="187109"/>
            <a:ext cx="502186" cy="5021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F727876-32E7-4906-9D4A-2AE7D1F11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4" y="1266274"/>
            <a:ext cx="6003232" cy="401026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68DF9F-BBB1-3B42-9683-0ACA6D8539BC}"/>
              </a:ext>
            </a:extLst>
          </p:cNvPr>
          <p:cNvSpPr txBox="1"/>
          <p:nvPr/>
        </p:nvSpPr>
        <p:spPr>
          <a:xfrm>
            <a:off x="1493820" y="5422449"/>
            <a:ext cx="3489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latin typeface="Avenir Book" panose="02000503020000020003" pitchFamily="2" charset="0"/>
              </a:rPr>
              <a:t>example of projection in 2 plan (a0,p1)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7DACA3F-B336-4603-A142-8FA6B05D1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050" y="4669974"/>
            <a:ext cx="42576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31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318481"/>
            <a:ext cx="11376025" cy="415093"/>
          </a:xfrm>
        </p:spPr>
        <p:txBody>
          <a:bodyPr/>
          <a:lstStyle/>
          <a:p>
            <a:r>
              <a:rPr lang="en-GB" sz="2800" noProof="0" dirty="0"/>
              <a:t>Surrogate model prediction accuracy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399FC7C-C832-4C9A-90E0-95C85926F84B}"/>
                  </a:ext>
                </a:extLst>
              </p:cNvPr>
              <p:cNvSpPr txBox="1"/>
              <p:nvPr/>
            </p:nvSpPr>
            <p:spPr>
              <a:xfrm>
                <a:off x="5859016" y="1061560"/>
                <a:ext cx="542281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Construction of surrogate models  with high predictive accuracy,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en-GB" sz="1600" b="0" i="0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600" noProof="0" dirty="0">
                    <a:latin typeface="Avenir Light" panose="020B0402020203020204" pitchFamily="34" charset="77"/>
                  </a:rPr>
                  <a:t>=0,97 for 3000 training points (MLP,GP)</a:t>
                </a:r>
              </a:p>
              <a:p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noProof="0" dirty="0">
                    <a:solidFill>
                      <a:schemeClr val="accent3"/>
                    </a:solidFill>
                    <a:latin typeface="Avenir Light" panose="020B0402020203020204" pitchFamily="34" charset="77"/>
                  </a:rPr>
                  <a:t>MLP generalize better and achieve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1" i="1" noProof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1" i="0" noProof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p>
                        <m:r>
                          <a:rPr lang="en-GB" sz="1600" b="1" i="0" noProof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1600" b="1" noProof="0" dirty="0">
                    <a:solidFill>
                      <a:schemeClr val="accent3"/>
                    </a:solidFill>
                    <a:latin typeface="Avenir Light" panose="020B0402020203020204" pitchFamily="34" charset="77"/>
                  </a:rPr>
                  <a:t>=0,93 for just 500 training points</a:t>
                </a:r>
              </a:p>
              <a:p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noProof="0" dirty="0">
                    <a:latin typeface="Avenir Light" panose="020B0402020203020204" pitchFamily="34" charset="77"/>
                  </a:rPr>
                  <a:t>Highlighting the importance of uniform training data.</a:t>
                </a:r>
              </a:p>
              <a:p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endParaRPr lang="en-GB" sz="1600" noProof="0" dirty="0">
                  <a:latin typeface="Avenir Light" panose="020B0402020203020204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noProof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399FC7C-C832-4C9A-90E0-95C85926F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016" y="1061560"/>
                <a:ext cx="5422810" cy="2554545"/>
              </a:xfrm>
              <a:prstGeom prst="rect">
                <a:avLst/>
              </a:prstGeom>
              <a:blipFill>
                <a:blip r:embed="rId2"/>
                <a:stretch>
                  <a:fillRect l="-467" t="-495" r="-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 descr="Une image contenant cercle, Police, capture d’écran, horloge&#10;&#10;Description générée automatiquement">
            <a:extLst>
              <a:ext uri="{FF2B5EF4-FFF2-40B4-BE49-F238E27FC236}">
                <a16:creationId xmlns:a16="http://schemas.microsoft.com/office/drawing/2014/main" id="{EAC4D7E9-851F-4478-9871-6A6260688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26" y="187109"/>
            <a:ext cx="502186" cy="5021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829E54-E238-4FBF-B708-136122676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2" y="3730447"/>
            <a:ext cx="4572731" cy="27805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A4F90F-D15F-49E8-9080-762B30E41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1" y="896374"/>
            <a:ext cx="4719392" cy="28849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CA7C90-1C0E-4F59-AD04-C5C93C12154A}"/>
              </a:ext>
            </a:extLst>
          </p:cNvPr>
          <p:cNvSpPr/>
          <p:nvPr/>
        </p:nvSpPr>
        <p:spPr>
          <a:xfrm>
            <a:off x="1127448" y="6530199"/>
            <a:ext cx="96103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/>
              <a:t>G. Kane </a:t>
            </a:r>
            <a:r>
              <a:rPr lang="en-GB" sz="900" i="1" dirty="0"/>
              <a:t>et al. </a:t>
            </a:r>
            <a:r>
              <a:rPr lang="en-GB" sz="900" dirty="0"/>
              <a:t>Surrogate Models studies for laser-plasma accelerator electron source design through numerical optimisation </a:t>
            </a:r>
            <a:r>
              <a:rPr lang="en-GB" sz="900" dirty="0">
                <a:hlinkClick r:id="rId6"/>
              </a:rPr>
              <a:t>https://hal-obspm.ccsd.cnrs.fr/X-LLR/hal-04675477v2</a:t>
            </a:r>
            <a:r>
              <a:rPr lang="en-GB" sz="900" dirty="0"/>
              <a:t> (2024)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72AD367-A009-457E-87D6-2E47754BA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062529"/>
            <a:ext cx="3816424" cy="34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Personnalisé 3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456487"/>
      </a:accent1>
      <a:accent2>
        <a:srgbClr val="FF6700"/>
      </a:accent2>
      <a:accent3>
        <a:srgbClr val="00284B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Avenir Book" panose="02000503020000020003" pitchFamily="2" charset="0"/>
          </a:defRPr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ijclab-modele-1" id="{37DB5B5A-AA25-7C4F-882F-3FD9F15EF106}" vid="{3E175101-EDEC-0F4D-9F66-C9640CE5DADE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4437</TotalTime>
  <Words>1647</Words>
  <Application>Microsoft Office PowerPoint</Application>
  <PresentationFormat>Grand écran</PresentationFormat>
  <Paragraphs>250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2" baseType="lpstr">
      <vt:lpstr>Arial</vt:lpstr>
      <vt:lpstr>Avenir</vt:lpstr>
      <vt:lpstr>Avenir Black</vt:lpstr>
      <vt:lpstr>Avenir Book</vt:lpstr>
      <vt:lpstr>Avenir Light</vt:lpstr>
      <vt:lpstr>Avenir Medium</vt:lpstr>
      <vt:lpstr>Cambria Math</vt:lpstr>
      <vt:lpstr>CMBX12</vt:lpstr>
      <vt:lpstr>Helvetica</vt:lpstr>
      <vt:lpstr>Helvetica Light</vt:lpstr>
      <vt:lpstr>Myriad Pro</vt:lpstr>
      <vt:lpstr>NimbusRomNo9L</vt:lpstr>
      <vt:lpstr>DESY</vt:lpstr>
      <vt:lpstr>Surrogate modelling for laser plasma acceleration  </vt:lpstr>
      <vt:lpstr>Laser plasma acceleration</vt:lpstr>
      <vt:lpstr>PALLAS </vt:lpstr>
      <vt:lpstr>PALLAS electron source numerical studies</vt:lpstr>
      <vt:lpstr>Machine learning (ML) and simulation in LPA</vt:lpstr>
      <vt:lpstr>Machine learning and simulation in LPA</vt:lpstr>
      <vt:lpstr>Methodology and data generations</vt:lpstr>
      <vt:lpstr>Injection model</vt:lpstr>
      <vt:lpstr>Surrogate model prediction accuracy</vt:lpstr>
      <vt:lpstr>Surrogate models in LPA</vt:lpstr>
      <vt:lpstr>Bayesian optimisation and Multi objective Bayesian optimisation</vt:lpstr>
      <vt:lpstr>Surrogate model for inverse problem</vt:lpstr>
      <vt:lpstr>Attempt at Spectrum reconstruction</vt:lpstr>
      <vt:lpstr>Conclusion</vt:lpstr>
      <vt:lpstr>Merci pour votre attention</vt:lpstr>
      <vt:lpstr>Surrogate models in LPA</vt:lpstr>
      <vt:lpstr>MLP</vt:lpstr>
      <vt:lpstr>GP</vt:lpstr>
      <vt:lpstr>Bayesian optimisation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Kevin Cassou</dc:creator>
  <cp:lastModifiedBy>Gueladio Kane</cp:lastModifiedBy>
  <cp:revision>173</cp:revision>
  <dcterms:created xsi:type="dcterms:W3CDTF">2021-04-20T07:38:44Z</dcterms:created>
  <dcterms:modified xsi:type="dcterms:W3CDTF">2025-05-12T20:41:42Z</dcterms:modified>
</cp:coreProperties>
</file>