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2" r:id="rId6"/>
    <p:sldId id="264" r:id="rId7"/>
    <p:sldId id="273" r:id="rId8"/>
    <p:sldId id="265" r:id="rId9"/>
    <p:sldId id="267" r:id="rId10"/>
    <p:sldId id="274" r:id="rId11"/>
    <p:sldId id="259" r:id="rId12"/>
    <p:sldId id="268" r:id="rId13"/>
    <p:sldId id="275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18CAF-9478-4CAC-93F1-38DA907A2397}" type="datetimeFigureOut">
              <a:rPr lang="fr-FR" smtClean="0"/>
              <a:t>14/05/2025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05236-C8BC-465F-AD82-95071083D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07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05236-C8BC-465F-AD82-95071083D6F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78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FBADD-064B-4978-9130-38806EF91B81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29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BE95-B8D0-420E-8838-BF8215924560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29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B296-5188-4B7A-B190-517B7A185509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93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3334-2D3B-4B26-BB5A-2667F076E765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42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B9CA3-5919-441F-A64D-93428C90D212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44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4B8D-478F-4B6B-BBBA-1474DB4C52F7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EE9AA-85B5-4A61-B82D-CA75D5FDCDAF}" type="datetime1">
              <a:rPr lang="fr-FR" smtClean="0"/>
              <a:t>14/05/2025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0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9B3-1E78-4594-B6CB-56A60E452C68}" type="datetime1">
              <a:rPr lang="fr-FR" smtClean="0"/>
              <a:t>14/05/2025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14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A3DC-3A0C-4E29-AD70-34B3C0C37421}" type="datetime1">
              <a:rPr lang="fr-FR" smtClean="0"/>
              <a:t>14/05/2025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96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8E2-3C5E-40A3-9848-376EB000F07A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3F6-FC9F-4301-952D-9616C69519FC}" type="datetime1">
              <a:rPr lang="fr-FR" smtClean="0"/>
              <a:t>14/05/2025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0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F8C14-7D60-4562-94DE-484940F60EBA}" type="datetime1">
              <a:rPr lang="fr-FR" smtClean="0"/>
              <a:t>14/05/2025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Alex C. Mueller, IJCLab, Journée de Commémoration Sébastien Bousson, 14 Mai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F4DD8-8D94-4A9F-9B65-5749FB08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21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merama.com/tech/1030796-on-a-teste-liphone-de-2007-mais-en-202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AD753-B308-F2E8-1425-79C365D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66144"/>
            <a:ext cx="7772400" cy="950966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latin typeface="Bahnschrift" panose="020B0502040204020203" pitchFamily="34" charset="0"/>
              </a:rPr>
              <a:t>in memoriam</a:t>
            </a:r>
            <a:br>
              <a:rPr lang="fr-FR" sz="3600" dirty="0">
                <a:latin typeface="Bahnschrift" panose="020B0502040204020203" pitchFamily="34" charset="0"/>
              </a:rPr>
            </a:br>
            <a:r>
              <a:rPr lang="fr-FR" sz="3600" dirty="0">
                <a:latin typeface="Bahnschrift" panose="020B0502040204020203" pitchFamily="34" charset="0"/>
              </a:rPr>
              <a:t>Sébastien </a:t>
            </a:r>
            <a:r>
              <a:rPr lang="fr-FR" sz="3600" dirty="0" err="1">
                <a:latin typeface="Bahnschrift" panose="020B0502040204020203" pitchFamily="34" charset="0"/>
              </a:rPr>
              <a:t>Bousson</a:t>
            </a:r>
            <a:r>
              <a:rPr lang="fr-FR" sz="3600" dirty="0">
                <a:latin typeface="Bahnschrift" panose="020B0502040204020203" pitchFamily="34" charset="0"/>
              </a:rPr>
              <a:t> :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83A2EA-BA13-6B11-46E1-608B6EC90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16" y="4452826"/>
            <a:ext cx="8642684" cy="145067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sz="54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Sébastien jeune à l'IPNO</a:t>
            </a:r>
            <a:endParaRPr lang="fr-FR" sz="5400" i="1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fr-FR" sz="2200" i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(par Alex C. Mueller, ACM Consult </a:t>
            </a:r>
            <a:r>
              <a:rPr lang="fr-FR" sz="2200" i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GmbH</a:t>
            </a:r>
            <a:r>
              <a:rPr lang="fr-FR" sz="2200" i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Mainz)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A8EBD7-13E0-D534-3316-8B6E382F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94" y="6098581"/>
            <a:ext cx="8642684" cy="681789"/>
          </a:xfrm>
        </p:spPr>
        <p:txBody>
          <a:bodyPr/>
          <a:lstStyle/>
          <a:p>
            <a:r>
              <a:rPr lang="fr-FR" sz="1600" dirty="0">
                <a:latin typeface="Bahnschrift" panose="020B0502040204020203" pitchFamily="34" charset="0"/>
              </a:rPr>
              <a:t>Alex C. Mueller, </a:t>
            </a:r>
            <a:r>
              <a:rPr lang="fr-FR" sz="1600" dirty="0" err="1">
                <a:latin typeface="Bahnschrift" panose="020B0502040204020203" pitchFamily="34" charset="0"/>
              </a:rPr>
              <a:t>IJCLab</a:t>
            </a:r>
            <a:r>
              <a:rPr lang="fr-FR" sz="16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600" dirty="0" err="1">
                <a:latin typeface="Bahnschrift" panose="020B0502040204020203" pitchFamily="34" charset="0"/>
              </a:rPr>
              <a:t>Bousson</a:t>
            </a:r>
            <a:r>
              <a:rPr lang="fr-FR" sz="1600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4976EC-FA53-D380-B916-2909F4140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67"/>
            <a:ext cx="9144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5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50BC995-914C-BDE8-6C91-E9E5B80B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740" y="6356351"/>
            <a:ext cx="7997588" cy="365125"/>
          </a:xfrm>
        </p:spPr>
        <p:txBody>
          <a:bodyPr/>
          <a:lstStyle/>
          <a:p>
            <a:r>
              <a:rPr lang="fr-FR" sz="1400" dirty="0">
                <a:latin typeface="Bahnschrift" panose="020B0502040204020203" pitchFamily="34" charset="0"/>
              </a:rPr>
              <a:t>Alex C. Mueller, </a:t>
            </a:r>
            <a:r>
              <a:rPr lang="fr-FR" sz="1400" dirty="0" err="1">
                <a:latin typeface="Bahnschrift" panose="020B0502040204020203" pitchFamily="34" charset="0"/>
              </a:rPr>
              <a:t>IJCLab</a:t>
            </a:r>
            <a:r>
              <a:rPr lang="fr-FR" sz="14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400" dirty="0" err="1">
                <a:latin typeface="Bahnschrift" panose="020B0502040204020203" pitchFamily="34" charset="0"/>
              </a:rPr>
              <a:t>Bousson</a:t>
            </a:r>
            <a:r>
              <a:rPr lang="fr-FR" sz="1400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BDED8C-E2C6-2567-502F-18152D77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42" y="0"/>
            <a:ext cx="4217158" cy="31628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93F4DE-EC08-3332-3A4D-52C5FCBF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" y="2756844"/>
            <a:ext cx="4787996" cy="359099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37805B3-E5BD-F7C6-F3DF-DB54A9F6262D}"/>
              </a:ext>
            </a:extLst>
          </p:cNvPr>
          <p:cNvSpPr txBox="1"/>
          <p:nvPr/>
        </p:nvSpPr>
        <p:spPr>
          <a:xfrm>
            <a:off x="232010" y="764271"/>
            <a:ext cx="4477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Réunion de conclusion pour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l'accélérateur du XADS à Capri sur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 l'invitation de l'INFN et de l'université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 de Naples (Marco Napolitano)</a:t>
            </a:r>
            <a:endParaRPr lang="fr-F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0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5F5E656-B3A0-DF50-5005-EA84DD25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17920"/>
            <a:ext cx="9144000" cy="432262"/>
          </a:xfrm>
        </p:spPr>
        <p:txBody>
          <a:bodyPr/>
          <a:lstStyle/>
          <a:p>
            <a:r>
              <a:rPr lang="fr-FR" sz="1600" dirty="0">
                <a:latin typeface="Bahnschrift" panose="020B0502040204020203" pitchFamily="34" charset="0"/>
              </a:rPr>
              <a:t>Alex C. Mueller, </a:t>
            </a:r>
            <a:r>
              <a:rPr lang="fr-FR" sz="1600" dirty="0" err="1">
                <a:latin typeface="Bahnschrift" panose="020B0502040204020203" pitchFamily="34" charset="0"/>
              </a:rPr>
              <a:t>IJCLab</a:t>
            </a:r>
            <a:r>
              <a:rPr lang="fr-FR" sz="16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600" dirty="0" err="1">
                <a:latin typeface="Bahnschrift" panose="020B0502040204020203" pitchFamily="34" charset="0"/>
              </a:rPr>
              <a:t>Bousson</a:t>
            </a:r>
            <a:r>
              <a:rPr lang="fr-FR" sz="1600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F03007-3475-8797-65F3-E83FFB83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49"/>
          <a:stretch/>
        </p:blipFill>
        <p:spPr>
          <a:xfrm>
            <a:off x="1512161" y="1481328"/>
            <a:ext cx="6571135" cy="46457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44E53A-9A76-CA6C-8490-C96784FBF11B}"/>
              </a:ext>
            </a:extLst>
          </p:cNvPr>
          <p:cNvSpPr/>
          <p:nvPr/>
        </p:nvSpPr>
        <p:spPr>
          <a:xfrm>
            <a:off x="1512161" y="1353312"/>
            <a:ext cx="6571135" cy="477381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67DE61-3AB6-3EFD-49CE-5960A337F379}"/>
              </a:ext>
            </a:extLst>
          </p:cNvPr>
          <p:cNvSpPr txBox="1"/>
          <p:nvPr/>
        </p:nvSpPr>
        <p:spPr>
          <a:xfrm>
            <a:off x="928045" y="491319"/>
            <a:ext cx="744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  <a:latin typeface="Bahnschrift" panose="020B0502040204020203" pitchFamily="34" charset="0"/>
              </a:rPr>
              <a:t>Ce qui donne lieu à des publications de référence……..</a:t>
            </a:r>
          </a:p>
        </p:txBody>
      </p:sp>
    </p:spTree>
    <p:extLst>
      <p:ext uri="{BB962C8B-B14F-4D97-AF65-F5344CB8AC3E}">
        <p14:creationId xmlns:p14="http://schemas.microsoft.com/office/powerpoint/2010/main" val="346497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4BE9-8315-C1CC-AE14-F98969DC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CC28FB1-A7DF-D68D-C427-0D18F539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445" y="6274463"/>
            <a:ext cx="7746603" cy="365125"/>
          </a:xfrm>
        </p:spPr>
        <p:txBody>
          <a:bodyPr/>
          <a:lstStyle/>
          <a:p>
            <a:r>
              <a:rPr lang="fr-FR" dirty="0">
                <a:latin typeface="Bahnschrift" panose="020B0502040204020203" pitchFamily="34" charset="0"/>
              </a:rPr>
              <a:t>Alex C. Mueller, </a:t>
            </a:r>
            <a:r>
              <a:rPr lang="fr-FR" dirty="0" err="1">
                <a:latin typeface="Bahnschrift" panose="020B0502040204020203" pitchFamily="34" charset="0"/>
              </a:rPr>
              <a:t>IJCLab</a:t>
            </a:r>
            <a:r>
              <a:rPr lang="fr-FR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dirty="0" err="1">
                <a:latin typeface="Bahnschrift" panose="020B0502040204020203" pitchFamily="34" charset="0"/>
              </a:rPr>
              <a:t>Bousson</a:t>
            </a:r>
            <a:r>
              <a:rPr lang="fr-FR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D5E301-FB9F-F6BC-C907-C74BFE79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8" y="210810"/>
            <a:ext cx="5373599" cy="4197419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0BBA191-DFC9-8D0C-C811-9023DFDBA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62" y="4449543"/>
            <a:ext cx="7239000" cy="422275"/>
          </a:xfrm>
          <a:prstGeom prst="rect">
            <a:avLst/>
          </a:prstGeom>
          <a:solidFill>
            <a:srgbClr val="FFFFCC"/>
          </a:solidFill>
          <a:ln w="254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2000">
                <a:solidFill>
                  <a:schemeClr val="tx2"/>
                </a:solidFill>
                <a:latin typeface="Comic Sans MS" panose="030F0702030302020204" pitchFamily="66" charset="0"/>
              </a:rPr>
              <a:t>Acknowledgment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3DD52-1D39-BD8D-EE37-1F186FED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4" y="4462690"/>
            <a:ext cx="852488" cy="47148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6A3896B6-3F49-2DB1-C453-EE897A97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5" y="5031892"/>
            <a:ext cx="8208963" cy="94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50000"/>
              </a:lnSpc>
              <a:buSzPct val="80000"/>
              <a:buFont typeface="ZapfDingbats" pitchFamily="82" charset="2"/>
              <a:buNone/>
            </a:pPr>
            <a:endParaRPr lang="en-US" altLang="fr-FR" b="1" dirty="0">
              <a:solidFill>
                <a:srgbClr val="9900CC"/>
              </a:solidFill>
              <a:latin typeface="Comic Sans MS" panose="030F0702030302020204" pitchFamily="66" charset="0"/>
            </a:endParaRPr>
          </a:p>
          <a:p>
            <a:pPr algn="just">
              <a:buSzPct val="80000"/>
              <a:buFont typeface="ZapfDingbats" pitchFamily="82" charset="2"/>
              <a:buChar char="l"/>
            </a:pPr>
            <a:r>
              <a:rPr lang="en-US" altLang="fr-FR" b="1" dirty="0">
                <a:solidFill>
                  <a:srgbClr val="9900CC"/>
                </a:solidFill>
                <a:latin typeface="Comic Sans MS" panose="030F0702030302020204" pitchFamily="66" charset="0"/>
              </a:rPr>
              <a:t> Relies on </a:t>
            </a:r>
            <a:r>
              <a:rPr lang="en-US" altLang="fr-FR" b="1" dirty="0" err="1">
                <a:solidFill>
                  <a:srgbClr val="9900CC"/>
                </a:solidFill>
                <a:latin typeface="Comic Sans MS" panose="030F0702030302020204" pitchFamily="66" charset="0"/>
              </a:rPr>
              <a:t>preceeding</a:t>
            </a:r>
            <a:r>
              <a:rPr lang="en-US" altLang="fr-FR" b="1" dirty="0">
                <a:solidFill>
                  <a:srgbClr val="9900CC"/>
                </a:solidFill>
                <a:latin typeface="Comic Sans MS" panose="030F0702030302020204" pitchFamily="66" charset="0"/>
              </a:rPr>
              <a:t> lectures, and </a:t>
            </a:r>
            <a:r>
              <a:rPr lang="en-US" altLang="fr-FR" b="1" dirty="0" err="1">
                <a:solidFill>
                  <a:srgbClr val="9900CC"/>
                </a:solidFill>
                <a:latin typeface="Comic Sans MS" panose="030F0702030302020204" pitchFamily="66" charset="0"/>
              </a:rPr>
              <a:t>particulary</a:t>
            </a:r>
            <a:r>
              <a:rPr lang="en-US" altLang="fr-FR" b="1" dirty="0">
                <a:solidFill>
                  <a:srgbClr val="9900CC"/>
                </a:solidFill>
                <a:latin typeface="Comic Sans MS" panose="030F0702030302020204" pitchFamily="66" charset="0"/>
              </a:rPr>
              <a:t> on Alex Mueller's course at JUAS 2004 </a:t>
            </a:r>
            <a:endParaRPr lang="fr-FR" altLang="fr-FR" b="1" dirty="0">
              <a:solidFill>
                <a:srgbClr val="9900CC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50000"/>
              </a:lnSpc>
              <a:buSzPct val="80000"/>
              <a:buFont typeface="ZapfDingbats" pitchFamily="82" charset="2"/>
              <a:buNone/>
            </a:pPr>
            <a:endParaRPr lang="fr-FR" altLang="fr-FR" b="1" dirty="0">
              <a:solidFill>
                <a:srgbClr val="99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AC6818-D3E5-EF63-7E17-AAA86D2F6997}"/>
              </a:ext>
            </a:extLst>
          </p:cNvPr>
          <p:cNvSpPr/>
          <p:nvPr/>
        </p:nvSpPr>
        <p:spPr>
          <a:xfrm>
            <a:off x="247324" y="226889"/>
            <a:ext cx="5603421" cy="40858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181ECC-FF2D-434A-1F34-028CCC7038CD}"/>
              </a:ext>
            </a:extLst>
          </p:cNvPr>
          <p:cNvSpPr txBox="1"/>
          <p:nvPr/>
        </p:nvSpPr>
        <p:spPr>
          <a:xfrm>
            <a:off x="6004683" y="347282"/>
            <a:ext cx="30437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Mais aussi à ce que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Sébastien prenne 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rapidement, dès 2005 mon cours au JUAS.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Ecole dirigée à cette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époque par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Joël le Duff</a:t>
            </a:r>
          </a:p>
        </p:txBody>
      </p:sp>
    </p:spTree>
    <p:extLst>
      <p:ext uri="{BB962C8B-B14F-4D97-AF65-F5344CB8AC3E}">
        <p14:creationId xmlns:p14="http://schemas.microsoft.com/office/powerpoint/2010/main" val="3222889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953870E-4CE9-83C2-152C-53F9195B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0070" y="6187441"/>
            <a:ext cx="8233410" cy="594996"/>
          </a:xfrm>
        </p:spPr>
        <p:txBody>
          <a:bodyPr/>
          <a:lstStyle/>
          <a:p>
            <a:r>
              <a:rPr lang="fr-FR" sz="1400" dirty="0">
                <a:latin typeface="Bahnschrift" panose="020B0502040204020203" pitchFamily="34" charset="0"/>
              </a:rPr>
              <a:t>Alex C. Mueller, </a:t>
            </a:r>
            <a:r>
              <a:rPr lang="fr-FR" sz="1400" dirty="0" err="1">
                <a:latin typeface="Bahnschrift" panose="020B0502040204020203" pitchFamily="34" charset="0"/>
              </a:rPr>
              <a:t>IJCLab</a:t>
            </a:r>
            <a:r>
              <a:rPr lang="fr-FR" sz="14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400" dirty="0" err="1">
                <a:latin typeface="Bahnschrift" panose="020B0502040204020203" pitchFamily="34" charset="0"/>
              </a:rPr>
              <a:t>Bousson</a:t>
            </a:r>
            <a:r>
              <a:rPr lang="fr-FR" sz="1400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C82581-2226-2833-2174-ECEC15CF5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5" r="3833"/>
          <a:stretch/>
        </p:blipFill>
        <p:spPr>
          <a:xfrm>
            <a:off x="163285" y="228600"/>
            <a:ext cx="3425962" cy="58129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EA2168-3E3D-E2C0-1707-5E1D46010F8A}"/>
              </a:ext>
            </a:extLst>
          </p:cNvPr>
          <p:cNvSpPr txBox="1"/>
          <p:nvPr/>
        </p:nvSpPr>
        <p:spPr>
          <a:xfrm>
            <a:off x="3780609" y="734786"/>
            <a:ext cx="510428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Finalement, il y a tout même une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photo où on voit Sébastien et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moi-même ensemble: A l'entrée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d'un des réacteurs de la centrale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de Gravelines.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Merci Jean-Claude pour avoir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organisé cette visite exceptionnelle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au cœur même d'un réacteur!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On en parlait avec Sébastien lors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de notre dernier déjeuner commun.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983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511E25D-1CFA-75E8-9866-08FEF015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8739" y="6356351"/>
            <a:ext cx="7410735" cy="365125"/>
          </a:xfrm>
        </p:spPr>
        <p:txBody>
          <a:bodyPr/>
          <a:lstStyle/>
          <a:p>
            <a:r>
              <a:rPr lang="fr-FR" dirty="0">
                <a:latin typeface="Bahnschrift" panose="020B0502040204020203" pitchFamily="34" charset="0"/>
              </a:rPr>
              <a:t>Alex C. Mueller, </a:t>
            </a:r>
            <a:r>
              <a:rPr lang="fr-FR" dirty="0" err="1">
                <a:latin typeface="Bahnschrift" panose="020B0502040204020203" pitchFamily="34" charset="0"/>
              </a:rPr>
              <a:t>IJCLab</a:t>
            </a:r>
            <a:r>
              <a:rPr lang="fr-FR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dirty="0" err="1">
                <a:latin typeface="Bahnschrift" panose="020B0502040204020203" pitchFamily="34" charset="0"/>
              </a:rPr>
              <a:t>Bousson</a:t>
            </a:r>
            <a:r>
              <a:rPr lang="fr-FR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7FF5D7-5AD5-F7CE-AE0D-5D002A9F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9" y="3429000"/>
            <a:ext cx="5733535" cy="27926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0ED63E-7B12-7B15-2EDD-4A4AE0CF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50" y="136524"/>
            <a:ext cx="2897268" cy="31865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389B6C-5821-58B9-84BA-64C4C05B3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986" y="3686649"/>
            <a:ext cx="3242014" cy="25349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941476-ADA4-DF1B-2217-700B7278A8A8}"/>
              </a:ext>
            </a:extLst>
          </p:cNvPr>
          <p:cNvSpPr txBox="1"/>
          <p:nvPr/>
        </p:nvSpPr>
        <p:spPr>
          <a:xfrm>
            <a:off x="235605" y="256677"/>
            <a:ext cx="56348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Ci-dessous deux photos que j'ai reçues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par le SCK il y a quelques jours pour le 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International Advisory </a:t>
            </a:r>
            <a:r>
              <a:rPr lang="fr-FR" sz="2400" dirty="0" err="1">
                <a:latin typeface="Bahnschrift" panose="020B0502040204020203" pitchFamily="34" charset="0"/>
              </a:rPr>
              <a:t>Committee</a:t>
            </a:r>
            <a:endParaRPr lang="fr-FR" sz="2400" dirty="0">
              <a:latin typeface="Bahnschrift" panose="020B0502040204020203" pitchFamily="34" charset="0"/>
            </a:endParaRPr>
          </a:p>
          <a:p>
            <a:r>
              <a:rPr lang="fr-FR" sz="2400" dirty="0">
                <a:latin typeface="Bahnschrift" panose="020B0502040204020203" pitchFamily="34" charset="0"/>
              </a:rPr>
              <a:t>MYRRHA-MINERVA</a:t>
            </a:r>
          </a:p>
          <a:p>
            <a:endParaRPr lang="fr-FR" sz="2400" dirty="0">
              <a:latin typeface="Bahnschrift" panose="020B0502040204020203" pitchFamily="34" charset="0"/>
            </a:endParaRPr>
          </a:p>
          <a:p>
            <a:r>
              <a:rPr lang="fr-FR" sz="2400" dirty="0">
                <a:latin typeface="Bahnschrift" panose="020B0502040204020203" pitchFamily="34" charset="0"/>
              </a:rPr>
              <a:t>la photo à droite avait été prise au 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même endroit en été 2022 </a:t>
            </a:r>
          </a:p>
        </p:txBody>
      </p:sp>
    </p:spTree>
    <p:extLst>
      <p:ext uri="{BB962C8B-B14F-4D97-AF65-F5344CB8AC3E}">
        <p14:creationId xmlns:p14="http://schemas.microsoft.com/office/powerpoint/2010/main" val="346209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83004-251A-C264-D115-1D0A3012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046"/>
            <a:ext cx="7886700" cy="818215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Bahnschrift" panose="020B0502040204020203" pitchFamily="34" charset="0"/>
              </a:rPr>
              <a:t>CAVEAT</a:t>
            </a:r>
            <a:endParaRPr lang="fr-FR" sz="3200" dirty="0">
              <a:latin typeface="Bahnschrift" panose="020B0502040204020203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C54D7A-B0EC-4236-1135-BFDDE01B1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94" y="1037990"/>
            <a:ext cx="8515350" cy="1204434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 Sébastien jeune à l'IPNO cela veut dire </a:t>
            </a:r>
            <a:r>
              <a:rPr lang="fr-FR" sz="2400" b="1" dirty="0">
                <a:solidFill>
                  <a:srgbClr val="FF0000"/>
                </a:solidFill>
                <a:latin typeface="Bahnschrift" panose="020B0502040204020203" pitchFamily="34" charset="0"/>
              </a:rPr>
              <a:t>avant</a:t>
            </a:r>
            <a:r>
              <a:rPr lang="fr-FR" sz="2400" dirty="0">
                <a:latin typeface="Bahnschrift" panose="020B0502040204020203" pitchFamily="34" charset="0"/>
              </a:rPr>
              <a:t> les "</a:t>
            </a:r>
            <a:r>
              <a:rPr lang="fr-FR" sz="2400" dirty="0" err="1">
                <a:latin typeface="Bahnschrift" panose="020B0502040204020203" pitchFamily="34" charset="0"/>
              </a:rPr>
              <a:t>smart-phones</a:t>
            </a:r>
            <a:r>
              <a:rPr lang="fr-FR" sz="2400" dirty="0">
                <a:latin typeface="Bahnschrift" panose="020B0502040204020203" pitchFamily="34" charset="0"/>
              </a:rPr>
              <a:t>" avec appareil photo intégré : </a:t>
            </a:r>
          </a:p>
          <a:p>
            <a:pPr marL="0" indent="0">
              <a:buNone/>
            </a:pPr>
            <a:endParaRPr lang="fr-FR" sz="2400" dirty="0">
              <a:latin typeface="Bahnschrift" panose="020B0502040204020203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FB91E4-1A4B-1870-C65F-A0BD5BBF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1" y="6311899"/>
            <a:ext cx="8678487" cy="409577"/>
          </a:xfrm>
        </p:spPr>
        <p:txBody>
          <a:bodyPr/>
          <a:lstStyle/>
          <a:p>
            <a:r>
              <a:rPr lang="fr-FR" sz="1600" dirty="0">
                <a:latin typeface="Bahnschrift" panose="020B0502040204020203" pitchFamily="34" charset="0"/>
              </a:rPr>
              <a:t>Alex C. Mueller, </a:t>
            </a:r>
            <a:r>
              <a:rPr lang="fr-FR" sz="1600" dirty="0" err="1">
                <a:latin typeface="Bahnschrift" panose="020B0502040204020203" pitchFamily="34" charset="0"/>
              </a:rPr>
              <a:t>IJCLab</a:t>
            </a:r>
            <a:r>
              <a:rPr lang="fr-FR" sz="16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600" dirty="0" err="1">
                <a:latin typeface="Bahnschrift" panose="020B0502040204020203" pitchFamily="34" charset="0"/>
              </a:rPr>
              <a:t>Bousson</a:t>
            </a:r>
            <a:r>
              <a:rPr lang="fr-FR" sz="1600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91B01B-6880-0BEA-CE39-52EFB03D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53"/>
          <a:stretch/>
        </p:blipFill>
        <p:spPr>
          <a:xfrm>
            <a:off x="688325" y="2058929"/>
            <a:ext cx="3758172" cy="20075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99D8D3-0878-133C-0986-795FE472F0F5}"/>
              </a:ext>
            </a:extLst>
          </p:cNvPr>
          <p:cNvSpPr txBox="1"/>
          <p:nvPr/>
        </p:nvSpPr>
        <p:spPr>
          <a:xfrm>
            <a:off x="4622862" y="1992681"/>
            <a:ext cx="4412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noProof="0" dirty="0"/>
              <a:t>Le J-Phone J-SH04 de Sharp, sorti en Novembre 2000  est considéré </a:t>
            </a:r>
            <a:r>
              <a:rPr lang="fr-FR" sz="2400" dirty="0"/>
              <a:t>comme</a:t>
            </a:r>
            <a:r>
              <a:rPr lang="fr-FR" sz="2400" noProof="0" dirty="0"/>
              <a:t> le premier téléphone GSM avec caméra intégrée, dotée d'un capteur CMOS</a:t>
            </a:r>
          </a:p>
          <a:p>
            <a:r>
              <a:rPr lang="fr-FR" sz="2400" noProof="0" dirty="0"/>
              <a:t> de (0.11 mégapixel)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03AE64-31AD-945E-F041-888FAA553E11}"/>
              </a:ext>
            </a:extLst>
          </p:cNvPr>
          <p:cNvSpPr txBox="1"/>
          <p:nvPr/>
        </p:nvSpPr>
        <p:spPr>
          <a:xfrm>
            <a:off x="258746" y="4331485"/>
            <a:ext cx="8515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Bahnschrift" panose="020B0502040204020203" pitchFamily="34" charset="0"/>
              </a:rPr>
              <a:t>Pour ce qui concerne les "vrais" </a:t>
            </a:r>
            <a:r>
              <a:rPr lang="fr-FR" sz="2400" dirty="0" err="1">
                <a:latin typeface="Bahnschrift" panose="020B0502040204020203" pitchFamily="34" charset="0"/>
              </a:rPr>
              <a:t>smart-phones</a:t>
            </a:r>
            <a:r>
              <a:rPr lang="fr-FR" sz="2400" dirty="0">
                <a:latin typeface="Bahnschrift" panose="020B0502040204020203" pitchFamily="34" charset="0"/>
              </a:rPr>
              <a:t>, c'est </a:t>
            </a:r>
          </a:p>
          <a:p>
            <a:r>
              <a:rPr lang="fr-FR" sz="2400" dirty="0">
                <a:latin typeface="Bahnschrift" panose="020B0502040204020203" pitchFamily="34" charset="0"/>
              </a:rPr>
              <a:t>    le 29 novembre 2007, 5 mois après les États-Unis, </a:t>
            </a:r>
            <a:r>
              <a:rPr lang="fr-FR" sz="2400" dirty="0">
                <a:latin typeface="Bahnschrift" panose="020B0502040204020203" pitchFamily="34" charset="0"/>
                <a:hlinkClick r:id="rId3"/>
              </a:rPr>
              <a:t>l’iPhone       débarquait en France</a:t>
            </a:r>
            <a:r>
              <a:rPr lang="fr-FR" sz="2400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Bahnschrift" panose="020B0502040204020203" pitchFamily="34" charset="0"/>
              </a:rPr>
              <a:t>Donc, </a:t>
            </a:r>
            <a:r>
              <a:rPr lang="fr-FR" sz="2400" dirty="0">
                <a:solidFill>
                  <a:srgbClr val="FF0000"/>
                </a:solidFill>
                <a:latin typeface="Bahnschrift" panose="020B0502040204020203" pitchFamily="34" charset="0"/>
              </a:rPr>
              <a:t>n'ayant aucune photo avec Sébastien "jeune" dans mes archives</a:t>
            </a:r>
            <a:r>
              <a:rPr lang="fr-FR" sz="2400" dirty="0">
                <a:latin typeface="Bahnschrift" panose="020B0502040204020203" pitchFamily="34" charset="0"/>
              </a:rPr>
              <a:t>, je remercie Tomas </a:t>
            </a:r>
            <a:r>
              <a:rPr lang="fr-FR" sz="2400" dirty="0" err="1">
                <a:latin typeface="Bahnschrift" panose="020B0502040204020203" pitchFamily="34" charset="0"/>
              </a:rPr>
              <a:t>Junquera</a:t>
            </a:r>
            <a:r>
              <a:rPr lang="fr-FR" sz="2400" dirty="0">
                <a:latin typeface="Bahnschrift" panose="020B0502040204020203" pitchFamily="34" charset="0"/>
              </a:rPr>
              <a:t> de son aide.  </a:t>
            </a:r>
            <a:r>
              <a:rPr lang="fr-FR" sz="24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endParaRPr lang="fr-F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1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5CFE6BA-1FDB-2200-7B4E-AE6A6DDD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004" y="6317674"/>
            <a:ext cx="8877991" cy="420428"/>
          </a:xfrm>
        </p:spPr>
        <p:txBody>
          <a:bodyPr/>
          <a:lstStyle/>
          <a:p>
            <a:r>
              <a:rPr lang="fr-FR" sz="1600" dirty="0">
                <a:latin typeface="Bahnschrift" panose="020B0502040204020203" pitchFamily="34" charset="0"/>
              </a:rPr>
              <a:t>Alex C. Mueller, </a:t>
            </a:r>
            <a:r>
              <a:rPr lang="fr-FR" sz="1600" dirty="0" err="1">
                <a:latin typeface="Bahnschrift" panose="020B0502040204020203" pitchFamily="34" charset="0"/>
              </a:rPr>
              <a:t>IJCLab</a:t>
            </a:r>
            <a:r>
              <a:rPr lang="fr-FR" sz="16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600" dirty="0" err="1">
                <a:latin typeface="Bahnschrift" panose="020B0502040204020203" pitchFamily="34" charset="0"/>
              </a:rPr>
              <a:t>Bousson</a:t>
            </a:r>
            <a:r>
              <a:rPr lang="fr-FR" sz="1600" dirty="0">
                <a:latin typeface="Bahnschrift" panose="020B0502040204020203" pitchFamily="34" charset="0"/>
              </a:rPr>
              <a:t>, 14 Mai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13DDCB-A404-E23E-CE12-8B668749ABD8}"/>
              </a:ext>
            </a:extLst>
          </p:cNvPr>
          <p:cNvSpPr txBox="1"/>
          <p:nvPr/>
        </p:nvSpPr>
        <p:spPr>
          <a:xfrm>
            <a:off x="4695949" y="392765"/>
            <a:ext cx="44170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Après son stage à l'IPN dans le cadre du DEA des grands instruments, Sébastien, de 1997 à 2000 y a effectué sa thèse, intitulée: 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Etude des phénomènes thermiques dans les cavités supraconductrices en niobium rigidifiées par projection thermique. </a:t>
            </a:r>
          </a:p>
          <a:p>
            <a:endParaRPr lang="fr-FR" sz="2000" dirty="0"/>
          </a:p>
          <a:p>
            <a:r>
              <a:rPr lang="fr-FR" sz="2000" dirty="0"/>
              <a:t>Sébastien est ici </a:t>
            </a:r>
            <a:r>
              <a:rPr lang="fr-FR" sz="2000" dirty="0">
                <a:solidFill>
                  <a:srgbClr val="FF0000"/>
                </a:solidFill>
              </a:rPr>
              <a:t>précurseur de IJCLAB:</a:t>
            </a:r>
          </a:p>
          <a:p>
            <a:r>
              <a:rPr lang="fr-FR" sz="2000" dirty="0"/>
              <a:t>Forte collaboration du LAL pour la partie mécanique mieux équipée (Jean Marini, Jean-Luc Borne, Laurent </a:t>
            </a:r>
            <a:r>
              <a:rPr lang="fr-FR" sz="2000" dirty="0" err="1"/>
              <a:t>Grandsire</a:t>
            </a:r>
            <a:r>
              <a:rPr lang="fr-FR" sz="2000" dirty="0"/>
              <a:t>) en synergie avec les équipements R&amp;D accélérateurs-supra de l'IPN, </a:t>
            </a:r>
            <a:r>
              <a:rPr lang="fr-FR" sz="2000" dirty="0" err="1"/>
              <a:t>CryHolab</a:t>
            </a:r>
            <a:r>
              <a:rPr lang="fr-FR" sz="2000" dirty="0"/>
              <a:t> et thermométrie "spin-off" accord construction LHC Nr4 CERN-IPNO)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43ED86-0330-49C5-A61D-BF8A65BC36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0" b="5910"/>
          <a:stretch/>
        </p:blipFill>
        <p:spPr>
          <a:xfrm>
            <a:off x="133004" y="106682"/>
            <a:ext cx="4417042" cy="6175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A83391-CC78-73F6-2E90-467B8A12E4C6}"/>
              </a:ext>
            </a:extLst>
          </p:cNvPr>
          <p:cNvSpPr/>
          <p:nvPr/>
        </p:nvSpPr>
        <p:spPr>
          <a:xfrm>
            <a:off x="31008" y="119898"/>
            <a:ext cx="4664941" cy="61977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40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BBEFD3E-2DB4-1326-BC45-F6885582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56351"/>
            <a:ext cx="8782050" cy="365125"/>
          </a:xfrm>
        </p:spPr>
        <p:txBody>
          <a:bodyPr/>
          <a:lstStyle/>
          <a:p>
            <a:r>
              <a:rPr lang="fr-FR" sz="1600" dirty="0"/>
              <a:t>Alex C. Mueller, </a:t>
            </a:r>
            <a:r>
              <a:rPr lang="fr-FR" sz="1600" dirty="0" err="1"/>
              <a:t>IJCLab</a:t>
            </a:r>
            <a:r>
              <a:rPr lang="fr-FR" sz="1600" dirty="0"/>
              <a:t>, Journée de Commémoration Sébastien </a:t>
            </a:r>
            <a:r>
              <a:rPr lang="fr-FR" sz="1600" dirty="0" err="1"/>
              <a:t>Bousson</a:t>
            </a:r>
            <a:r>
              <a:rPr lang="fr-FR" sz="1600" dirty="0"/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E87BAB-62B6-9FF6-F292-570A0DF3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1269348"/>
            <a:ext cx="7125318" cy="51784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5B2832-84C1-7109-A5D6-52442515E00B}"/>
              </a:ext>
            </a:extLst>
          </p:cNvPr>
          <p:cNvSpPr txBox="1"/>
          <p:nvPr/>
        </p:nvSpPr>
        <p:spPr>
          <a:xfrm>
            <a:off x="396240" y="167640"/>
            <a:ext cx="7940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Photos extraites de la thèse: </a:t>
            </a:r>
          </a:p>
          <a:p>
            <a:r>
              <a:rPr lang="fr-FR" sz="2400" dirty="0">
                <a:solidFill>
                  <a:srgbClr val="FF0000"/>
                </a:solidFill>
                <a:latin typeface="Bahnschrift" panose="020B0502040204020203" pitchFamily="34" charset="0"/>
              </a:rPr>
              <a:t>Sébastien très attiré par des technologies complexes et maîtrisant rapidement des appareillages sophistiqués  </a:t>
            </a:r>
          </a:p>
        </p:txBody>
      </p:sp>
    </p:spTree>
    <p:extLst>
      <p:ext uri="{BB962C8B-B14F-4D97-AF65-F5344CB8AC3E}">
        <p14:creationId xmlns:p14="http://schemas.microsoft.com/office/powerpoint/2010/main" val="7205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CA06BCA-B7E2-DB70-47E5-EEAEC0A2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777" y="6408605"/>
            <a:ext cx="8549920" cy="365125"/>
          </a:xfrm>
        </p:spPr>
        <p:txBody>
          <a:bodyPr/>
          <a:lstStyle/>
          <a:p>
            <a:r>
              <a:rPr lang="fr-FR" dirty="0"/>
              <a:t>Alex C. Mueller, </a:t>
            </a:r>
            <a:r>
              <a:rPr lang="fr-FR" dirty="0" err="1"/>
              <a:t>IJCLab</a:t>
            </a:r>
            <a:r>
              <a:rPr lang="fr-FR" dirty="0"/>
              <a:t>, Journée de Commémoration Sébastien </a:t>
            </a:r>
            <a:r>
              <a:rPr lang="fr-FR" dirty="0" err="1"/>
              <a:t>Bousson</a:t>
            </a:r>
            <a:r>
              <a:rPr lang="fr-FR" dirty="0"/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FA8E7B-70CB-A344-B1B1-4D1DD791D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7" t="3307" r="2998" b="9866"/>
          <a:stretch/>
        </p:blipFill>
        <p:spPr>
          <a:xfrm>
            <a:off x="177165" y="321467"/>
            <a:ext cx="5703570" cy="40233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26C2B8-4DD2-A42E-515D-AB0439AF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54" y="3426131"/>
            <a:ext cx="4878258" cy="29092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51B8BF-FAAC-76AA-C613-96FBD4102B8B}"/>
              </a:ext>
            </a:extLst>
          </p:cNvPr>
          <p:cNvSpPr txBox="1"/>
          <p:nvPr/>
        </p:nvSpPr>
        <p:spPr>
          <a:xfrm>
            <a:off x="5638343" y="1175801"/>
            <a:ext cx="3243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Un système d'acquisition de données performant</a:t>
            </a:r>
          </a:p>
          <a:p>
            <a:r>
              <a:rPr lang="fr-FR" sz="2000" dirty="0">
                <a:solidFill>
                  <a:schemeClr val="accent1"/>
                </a:solidFill>
              </a:rPr>
              <a:t>(64 thermomètres, détecteur</a:t>
            </a:r>
          </a:p>
          <a:p>
            <a:r>
              <a:rPr lang="fr-FR" sz="2000" dirty="0">
                <a:solidFill>
                  <a:schemeClr val="accent1"/>
                </a:solidFill>
              </a:rPr>
              <a:t>de rayons X, pilote HF avec mesure puissances incidentes et réfléchies…)……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C387A0-04C5-CCFB-5206-0A09564556CB}"/>
              </a:ext>
            </a:extLst>
          </p:cNvPr>
          <p:cNvSpPr txBox="1"/>
          <p:nvPr/>
        </p:nvSpPr>
        <p:spPr>
          <a:xfrm>
            <a:off x="184776" y="4532243"/>
            <a:ext cx="4195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.... ce qui permet à Sébastien de mesurer</a:t>
            </a:r>
          </a:p>
          <a:p>
            <a:r>
              <a:rPr lang="fr-FR" dirty="0">
                <a:solidFill>
                  <a:schemeClr val="accent1"/>
                </a:solidFill>
              </a:rPr>
              <a:t>les caractéristiques de nombreuses cavités</a:t>
            </a:r>
          </a:p>
          <a:p>
            <a:r>
              <a:rPr lang="fr-FR" dirty="0">
                <a:solidFill>
                  <a:schemeClr val="accent1"/>
                </a:solidFill>
              </a:rPr>
              <a:t>Supra (électrons et protons) après différentes méthodes de rigidification comme ci-contre pour la cavité LAL01#1  </a:t>
            </a:r>
          </a:p>
        </p:txBody>
      </p:sp>
    </p:spTree>
    <p:extLst>
      <p:ext uri="{BB962C8B-B14F-4D97-AF65-F5344CB8AC3E}">
        <p14:creationId xmlns:p14="http://schemas.microsoft.com/office/powerpoint/2010/main" val="375452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C1F6CEB-E693-B28F-E42E-E0E77AF4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325" y="6356351"/>
            <a:ext cx="8464503" cy="365125"/>
          </a:xfrm>
        </p:spPr>
        <p:txBody>
          <a:bodyPr/>
          <a:lstStyle/>
          <a:p>
            <a:r>
              <a:rPr lang="fr-FR" dirty="0"/>
              <a:t>Alex C. Mueller, </a:t>
            </a:r>
            <a:r>
              <a:rPr lang="fr-FR" dirty="0" err="1"/>
              <a:t>IJCLab</a:t>
            </a:r>
            <a:r>
              <a:rPr lang="fr-FR" dirty="0"/>
              <a:t>, Journée de Commémoration Sébastien </a:t>
            </a:r>
            <a:r>
              <a:rPr lang="fr-FR" dirty="0" err="1"/>
              <a:t>Bousson</a:t>
            </a:r>
            <a:r>
              <a:rPr lang="fr-FR" dirty="0"/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30F64D-A44B-C1EE-B7AC-8798D975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" t="10070" r="4803" b="12943"/>
          <a:stretch/>
        </p:blipFill>
        <p:spPr>
          <a:xfrm>
            <a:off x="174171" y="478963"/>
            <a:ext cx="4565337" cy="24122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F05840-ADC7-BD20-A539-AEA43034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6" r="906"/>
          <a:stretch/>
        </p:blipFill>
        <p:spPr>
          <a:xfrm>
            <a:off x="4993105" y="858422"/>
            <a:ext cx="3976724" cy="49047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880C0A-3C2E-2368-5DC2-5759CDB5EB55}"/>
              </a:ext>
            </a:extLst>
          </p:cNvPr>
          <p:cNvSpPr/>
          <p:nvPr/>
        </p:nvSpPr>
        <p:spPr>
          <a:xfrm>
            <a:off x="4993105" y="693818"/>
            <a:ext cx="3976724" cy="52698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029169-FBE5-D442-E7CB-475676EE7D62}"/>
              </a:ext>
            </a:extLst>
          </p:cNvPr>
          <p:cNvSpPr txBox="1"/>
          <p:nvPr/>
        </p:nvSpPr>
        <p:spPr>
          <a:xfrm>
            <a:off x="192503" y="2961177"/>
            <a:ext cx="457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Ci-dessus: la projection plasma, une des méthodes de rigidification de Sébastien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endParaRPr lang="fr-FR" dirty="0">
              <a:latin typeface="Bahnschrift" panose="020B0502040204020203" pitchFamily="34" charset="0"/>
            </a:endParaRPr>
          </a:p>
          <a:p>
            <a:r>
              <a:rPr lang="fr-FR" sz="2800" dirty="0">
                <a:solidFill>
                  <a:srgbClr val="FF0000"/>
                </a:solidFill>
                <a:latin typeface="Bahnschrift" panose="020B0502040204020203" pitchFamily="34" charset="0"/>
              </a:rPr>
              <a:t>Soutenance de thèse</a:t>
            </a:r>
          </a:p>
          <a:p>
            <a:r>
              <a:rPr lang="fr-FR" sz="2800" dirty="0">
                <a:solidFill>
                  <a:srgbClr val="FF0000"/>
                </a:solidFill>
                <a:latin typeface="Bahnschrift" panose="020B0502040204020203" pitchFamily="34" charset="0"/>
              </a:rPr>
              <a:t>le  22 - 02 - 2000</a:t>
            </a:r>
            <a:endParaRPr lang="fr-FR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endParaRPr lang="fr-FR" dirty="0">
              <a:latin typeface="Bahnschrift" panose="020B0502040204020203" pitchFamily="34" charset="0"/>
            </a:endParaRPr>
          </a:p>
          <a:p>
            <a:r>
              <a:rPr lang="fr-FR" dirty="0">
                <a:latin typeface="Bahnschrift" panose="020B0502040204020203" pitchFamily="34" charset="0"/>
              </a:rPr>
              <a:t>Puis</a:t>
            </a:r>
          </a:p>
          <a:p>
            <a:r>
              <a:rPr lang="fr-FR" dirty="0">
                <a:latin typeface="Bahnschrift" panose="020B0502040204020203" pitchFamily="34" charset="0"/>
              </a:rPr>
              <a:t>Postdoc pour 1 an dans le groupe de Bernard Aune à Saclay</a:t>
            </a:r>
          </a:p>
        </p:txBody>
      </p:sp>
    </p:spTree>
    <p:extLst>
      <p:ext uri="{BB962C8B-B14F-4D97-AF65-F5344CB8AC3E}">
        <p14:creationId xmlns:p14="http://schemas.microsoft.com/office/powerpoint/2010/main" val="89461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58EF098-CB7F-EDD4-A3D4-BFBC6DC1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947" y="6404477"/>
            <a:ext cx="8361947" cy="365125"/>
          </a:xfrm>
        </p:spPr>
        <p:txBody>
          <a:bodyPr/>
          <a:lstStyle/>
          <a:p>
            <a:r>
              <a:rPr lang="fr-FR" dirty="0"/>
              <a:t>Alex C. Mueller, </a:t>
            </a:r>
            <a:r>
              <a:rPr lang="fr-FR" dirty="0" err="1"/>
              <a:t>IJCLab</a:t>
            </a:r>
            <a:r>
              <a:rPr lang="fr-FR" dirty="0"/>
              <a:t>, Journée de Commémoration Sébastien </a:t>
            </a:r>
            <a:r>
              <a:rPr lang="fr-FR" dirty="0" err="1"/>
              <a:t>Bousson</a:t>
            </a:r>
            <a:r>
              <a:rPr lang="fr-FR" dirty="0"/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46FBE3-E16D-389C-4FF8-19B4A8CD9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9" y="141987"/>
            <a:ext cx="4653213" cy="62042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8BE21F-811E-1194-9FC2-75155F5CE1FC}"/>
              </a:ext>
            </a:extLst>
          </p:cNvPr>
          <p:cNvSpPr txBox="1"/>
          <p:nvPr/>
        </p:nvSpPr>
        <p:spPr>
          <a:xfrm>
            <a:off x="5406189" y="641684"/>
            <a:ext cx="349818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Formation de Sébastien pendant la thèse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au plus haut niveau international: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Ici CAS 1999 à Bénodet, 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la CERN Accelerator </a:t>
            </a:r>
            <a:r>
              <a:rPr lang="fr-FR" sz="2000" dirty="0" err="1">
                <a:latin typeface="Bahnschrift" panose="020B0502040204020203" pitchFamily="34" charset="0"/>
              </a:rPr>
              <a:t>School</a:t>
            </a:r>
            <a:endParaRPr lang="fr-FR" sz="2000" dirty="0">
              <a:latin typeface="Bahnschrift" panose="020B0502040204020203" pitchFamily="34" charset="0"/>
            </a:endParaRPr>
          </a:p>
          <a:p>
            <a:endParaRPr lang="fr-FR" sz="2000" dirty="0">
              <a:latin typeface="Bahnschrift" panose="020B0502040204020203" pitchFamily="34" charset="0"/>
            </a:endParaRPr>
          </a:p>
          <a:p>
            <a:r>
              <a:rPr lang="fr-FR" sz="2000" dirty="0">
                <a:latin typeface="Bahnschrift" panose="020B0502040204020203" pitchFamily="34" charset="0"/>
              </a:rPr>
              <a:t>(pendant l'après-midi libre on était sorti avec le directeur de l'école, 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Joël Le Duff et quelques 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élèves avec mon bateau</a:t>
            </a:r>
          </a:p>
          <a:p>
            <a:endParaRPr lang="fr-FR" sz="2000" dirty="0">
              <a:latin typeface="Bahnschrift" panose="020B0502040204020203" pitchFamily="34" charset="0"/>
            </a:endParaRPr>
          </a:p>
          <a:p>
            <a:r>
              <a:rPr lang="fr-FR" sz="2000" dirty="0">
                <a:latin typeface="Bahnschrift" panose="020B0502040204020203" pitchFamily="34" charset="0"/>
              </a:rPr>
              <a:t>Sébastien n'est pas sur la photo……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car c'est lui qui prenait des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photos  </a:t>
            </a:r>
          </a:p>
        </p:txBody>
      </p:sp>
    </p:spTree>
    <p:extLst>
      <p:ext uri="{BB962C8B-B14F-4D97-AF65-F5344CB8AC3E}">
        <p14:creationId xmlns:p14="http://schemas.microsoft.com/office/powerpoint/2010/main" val="60993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501C55-AA77-9422-8BFB-22EF8ABC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499" y="6448925"/>
            <a:ext cx="7098047" cy="336717"/>
          </a:xfrm>
        </p:spPr>
        <p:txBody>
          <a:bodyPr/>
          <a:lstStyle/>
          <a:p>
            <a:r>
              <a:rPr lang="fr-FR" sz="1400" dirty="0">
                <a:latin typeface="Bahnschrift" panose="020B0502040204020203" pitchFamily="34" charset="0"/>
              </a:rPr>
              <a:t>Alex C. Mueller, </a:t>
            </a:r>
            <a:r>
              <a:rPr lang="fr-FR" sz="1400" dirty="0" err="1">
                <a:latin typeface="Bahnschrift" panose="020B0502040204020203" pitchFamily="34" charset="0"/>
              </a:rPr>
              <a:t>IJCLab</a:t>
            </a:r>
            <a:r>
              <a:rPr lang="fr-FR" sz="14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400" dirty="0" err="1">
                <a:latin typeface="Bahnschrift" panose="020B0502040204020203" pitchFamily="34" charset="0"/>
              </a:rPr>
              <a:t>Bousson</a:t>
            </a:r>
            <a:r>
              <a:rPr lang="fr-FR" sz="1400" dirty="0">
                <a:latin typeface="Bahnschrift" panose="020B0502040204020203" pitchFamily="34" charset="0"/>
              </a:rPr>
              <a:t>, 14 Mai 202</a:t>
            </a:r>
            <a:r>
              <a:rPr lang="fr-FR" dirty="0"/>
              <a:t>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97F0B6-C15A-2E07-7F12-E749E585DC5F}"/>
              </a:ext>
            </a:extLst>
          </p:cNvPr>
          <p:cNvSpPr txBox="1"/>
          <p:nvPr/>
        </p:nvSpPr>
        <p:spPr>
          <a:xfrm>
            <a:off x="144379" y="160420"/>
            <a:ext cx="8855242" cy="378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Grace à la politique accélérateurs de l'IN2P3, initiée par Claude </a:t>
            </a:r>
            <a:r>
              <a:rPr lang="fr-FR" sz="2000" dirty="0" err="1">
                <a:latin typeface="Bahnschrift" panose="020B0502040204020203" pitchFamily="34" charset="0"/>
              </a:rPr>
              <a:t>Détraz</a:t>
            </a:r>
            <a:r>
              <a:rPr lang="fr-FR" sz="2000" dirty="0">
                <a:latin typeface="Bahnschrift" panose="020B0502040204020203" pitchFamily="34" charset="0"/>
              </a:rPr>
              <a:t> et François Dupont dans le contexte LHC et Spiral 1, suivi par Jean-Jacques Aubert et Marcel Lieuvin,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Sébastien est embauché comme Ingénieur de Recherche à la Division Accélérateurs de l'IPNO en 2001</a:t>
            </a:r>
          </a:p>
          <a:p>
            <a:endParaRPr lang="fr-FR" sz="2000" dirty="0">
              <a:latin typeface="Bahnschrift" panose="020B0502040204020203" pitchFamily="34" charset="0"/>
            </a:endParaRPr>
          </a:p>
          <a:p>
            <a:r>
              <a:rPr lang="fr-FR" sz="2000" dirty="0">
                <a:latin typeface="Bahnschrift" panose="020B0502040204020203" pitchFamily="34" charset="0"/>
              </a:rPr>
              <a:t>Sébastien va s'engager à fond dans le développement des cavités RF-Supra pour des accélérateurs de protons de forte puissance et va rapidement, en 2004, devenir le chef du groupe cavités supraconductrices à la Division Accélérateurs</a:t>
            </a:r>
          </a:p>
          <a:p>
            <a:endParaRPr lang="fr-FR" sz="2000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Bahnschrift" panose="020B0502040204020203" pitchFamily="34" charset="0"/>
              </a:rPr>
              <a:t>Appareil photo de Sébastien</a:t>
            </a:r>
            <a:r>
              <a:rPr lang="fr-FR" sz="2000" dirty="0">
                <a:latin typeface="Bahnschrift" panose="020B0502040204020203" pitchFamily="34" charset="0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F44B51-8827-B555-B385-F06793E77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14193"/>
          <a:stretch/>
        </p:blipFill>
        <p:spPr>
          <a:xfrm>
            <a:off x="4427622" y="3145145"/>
            <a:ext cx="4571999" cy="32645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0615D7-BFEF-CB96-02A1-9EA1653A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11"/>
          <a:stretch/>
        </p:blipFill>
        <p:spPr>
          <a:xfrm>
            <a:off x="273794" y="4154906"/>
            <a:ext cx="4047170" cy="2294432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6E0EECF-02DD-0CB5-3DEE-9AB391B59929}"/>
              </a:ext>
            </a:extLst>
          </p:cNvPr>
          <p:cNvSpPr/>
          <p:nvPr/>
        </p:nvSpPr>
        <p:spPr>
          <a:xfrm>
            <a:off x="5454316" y="4973052"/>
            <a:ext cx="786064" cy="747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46D80AB-9AD7-AB2E-6828-717C2984F60F}"/>
              </a:ext>
            </a:extLst>
          </p:cNvPr>
          <p:cNvCxnSpPr>
            <a:cxnSpLocks/>
          </p:cNvCxnSpPr>
          <p:nvPr/>
        </p:nvCxnSpPr>
        <p:spPr>
          <a:xfrm>
            <a:off x="3834063" y="3801979"/>
            <a:ext cx="1507958" cy="11069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199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E7EE5-4078-9232-FA5D-C94836E90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6D1D0D9-6B8A-D5A1-51F9-3533F53DC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062" y="6368716"/>
            <a:ext cx="7542797" cy="272550"/>
          </a:xfrm>
        </p:spPr>
        <p:txBody>
          <a:bodyPr/>
          <a:lstStyle/>
          <a:p>
            <a:r>
              <a:rPr lang="fr-FR" sz="1400" dirty="0">
                <a:latin typeface="Bahnschrift" panose="020B0502040204020203" pitchFamily="34" charset="0"/>
              </a:rPr>
              <a:t>Alex C. Mueller, </a:t>
            </a:r>
            <a:r>
              <a:rPr lang="fr-FR" sz="1400" dirty="0" err="1">
                <a:latin typeface="Bahnschrift" panose="020B0502040204020203" pitchFamily="34" charset="0"/>
              </a:rPr>
              <a:t>IJCLab</a:t>
            </a:r>
            <a:r>
              <a:rPr lang="fr-FR" sz="1400" dirty="0">
                <a:latin typeface="Bahnschrift" panose="020B0502040204020203" pitchFamily="34" charset="0"/>
              </a:rPr>
              <a:t>, Journée de Commémoration Sébastien </a:t>
            </a:r>
            <a:r>
              <a:rPr lang="fr-FR" sz="1400" dirty="0" err="1">
                <a:latin typeface="Bahnschrift" panose="020B0502040204020203" pitchFamily="34" charset="0"/>
              </a:rPr>
              <a:t>Bousson</a:t>
            </a:r>
            <a:r>
              <a:rPr lang="fr-FR" sz="1400" dirty="0">
                <a:latin typeface="Bahnschrift" panose="020B0502040204020203" pitchFamily="34" charset="0"/>
              </a:rPr>
              <a:t>, 14 Mai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627F84-4A7F-DA02-5F30-8FEB7DB6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430" y="3376197"/>
            <a:ext cx="3172327" cy="23792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548B33-B8D9-0163-CA16-8BF50EC2B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925" y="120316"/>
            <a:ext cx="3240283" cy="24302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A98C23-3C14-A1DB-9FA1-D9D8B051A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7472" r="12516" b="5388"/>
          <a:stretch/>
        </p:blipFill>
        <p:spPr>
          <a:xfrm>
            <a:off x="352925" y="2743199"/>
            <a:ext cx="3850106" cy="35050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CB7914-4449-24AF-16CD-5AACAC33AC08}"/>
              </a:ext>
            </a:extLst>
          </p:cNvPr>
          <p:cNvSpPr txBox="1"/>
          <p:nvPr/>
        </p:nvSpPr>
        <p:spPr>
          <a:xfrm>
            <a:off x="4094326" y="199328"/>
            <a:ext cx="49792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La R&amp;D sur les cavités protons donne ses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fruits: 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Invitations à des conférences, ici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à Los </a:t>
            </a:r>
            <a:r>
              <a:rPr lang="fr-FR" sz="2000" dirty="0" err="1">
                <a:latin typeface="Bahnschrift" panose="020B0502040204020203" pitchFamily="34" charset="0"/>
              </a:rPr>
              <a:t>Alamos</a:t>
            </a:r>
            <a:r>
              <a:rPr lang="fr-FR" sz="2000" dirty="0">
                <a:latin typeface="Bahnschrift" panose="020B0502040204020203" pitchFamily="34" charset="0"/>
              </a:rPr>
              <a:t> en 2002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et nombreux contrats Européens</a:t>
            </a:r>
          </a:p>
          <a:p>
            <a:r>
              <a:rPr lang="fr-FR" sz="2000" dirty="0">
                <a:latin typeface="Bahnschrift" panose="020B0502040204020203" pitchFamily="34" charset="0"/>
              </a:rPr>
              <a:t>(PDS-XADS, </a:t>
            </a:r>
            <a:r>
              <a:rPr lang="fr-FR" sz="2000" dirty="0" err="1">
                <a:latin typeface="Bahnschrift" panose="020B0502040204020203" pitchFamily="34" charset="0"/>
              </a:rPr>
              <a:t>Eurisol</a:t>
            </a:r>
            <a:r>
              <a:rPr lang="fr-FR" sz="2000" dirty="0">
                <a:latin typeface="Bahnschrift" panose="020B0502040204020203" pitchFamily="34" charset="0"/>
              </a:rPr>
              <a:t>, </a:t>
            </a:r>
            <a:r>
              <a:rPr lang="fr-FR" sz="2000" dirty="0" err="1">
                <a:latin typeface="Bahnschrift" panose="020B0502040204020203" pitchFamily="34" charset="0"/>
              </a:rPr>
              <a:t>Adopt</a:t>
            </a:r>
            <a:r>
              <a:rPr lang="fr-FR" sz="2000" dirty="0">
                <a:latin typeface="Bahnschrift" panose="020B0502040204020203" pitchFamily="34" charset="0"/>
              </a:rPr>
              <a:t>, </a:t>
            </a:r>
            <a:r>
              <a:rPr lang="fr-FR" sz="2000" dirty="0" err="1">
                <a:latin typeface="Bahnschrift" panose="020B0502040204020203" pitchFamily="34" charset="0"/>
              </a:rPr>
              <a:t>Eurotrans</a:t>
            </a:r>
            <a:r>
              <a:rPr lang="fr-FR" sz="2000" dirty="0">
                <a:latin typeface="Bahnschrift" panose="020B0502040204020203" pitchFamily="34" charset="0"/>
              </a:rPr>
              <a:t>….</a:t>
            </a:r>
          </a:p>
          <a:p>
            <a:endParaRPr lang="fr-FR" sz="2000" dirty="0">
              <a:latin typeface="Bahnschrift" panose="020B0502040204020203" pitchFamily="34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Bahnschrift" panose="020B0502040204020203" pitchFamily="34" charset="0"/>
              </a:rPr>
              <a:t>Notez l'appareil photo de Sébastien</a:t>
            </a:r>
          </a:p>
        </p:txBody>
      </p:sp>
    </p:spTree>
    <p:extLst>
      <p:ext uri="{BB962C8B-B14F-4D97-AF65-F5344CB8AC3E}">
        <p14:creationId xmlns:p14="http://schemas.microsoft.com/office/powerpoint/2010/main" val="5265645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410</TotalTime>
  <Words>899</Words>
  <Application>Microsoft Office PowerPoint</Application>
  <PresentationFormat>Affichage à l'écran (4:3)</PresentationFormat>
  <Paragraphs>105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Bahnschrift</vt:lpstr>
      <vt:lpstr>Calibri</vt:lpstr>
      <vt:lpstr>Calibri Light</vt:lpstr>
      <vt:lpstr>Comic Sans MS</vt:lpstr>
      <vt:lpstr>ZapfDingbats</vt:lpstr>
      <vt:lpstr>Thème Office</vt:lpstr>
      <vt:lpstr>in memoriam Sébastien Bousson :</vt:lpstr>
      <vt:lpstr>CAVEAT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Mueller</dc:creator>
  <cp:lastModifiedBy>Alex Mueller</cp:lastModifiedBy>
  <cp:revision>23</cp:revision>
  <dcterms:created xsi:type="dcterms:W3CDTF">2025-05-12T15:40:35Z</dcterms:created>
  <dcterms:modified xsi:type="dcterms:W3CDTF">2025-05-14T10:54:42Z</dcterms:modified>
</cp:coreProperties>
</file>