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8" r:id="rId4"/>
    <p:sldId id="277" r:id="rId5"/>
    <p:sldId id="279" r:id="rId6"/>
    <p:sldId id="259" r:id="rId7"/>
    <p:sldId id="280" r:id="rId8"/>
    <p:sldId id="272" r:id="rId9"/>
    <p:sldId id="275" r:id="rId10"/>
    <p:sldId id="271" r:id="rId11"/>
    <p:sldId id="260" r:id="rId12"/>
    <p:sldId id="269" r:id="rId13"/>
    <p:sldId id="276" r:id="rId14"/>
    <p:sldId id="268" r:id="rId15"/>
    <p:sldId id="265" r:id="rId16"/>
    <p:sldId id="270" r:id="rId17"/>
  </p:sldIdLst>
  <p:sldSz cx="12192000" cy="6858000"/>
  <p:notesSz cx="6792913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AAB06-5B16-43E0-A2FB-26785F7726FF}" v="70" dt="2025-05-14T09:23:22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0A6BAB-E36D-8F8E-E2A5-4054A260076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E28374-80CC-3A06-60CF-E67032BBEC4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7740" y="1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B838D919-DAAE-497B-878F-69E8FF92E19D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2F9DFD5-9DE9-CD09-E6BA-DE24F828F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E4AB123E-8313-33DA-CC9D-3CCF40E4EB7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292" y="4776429"/>
            <a:ext cx="5434330" cy="3907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563D24-790D-F8BE-1393-A5DE4AFF8A0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7070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514EE9-5CCD-49B6-9051-913F35B82C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F81A3AC-2A0B-4EA0-A4D0-1A49C2BADDEC}" type="slidenum">
              <a:t>‹N°›</a:t>
            </a:fld>
            <a:endParaRPr lang="fr-FR"/>
          </a:p>
        </p:txBody>
      </p:sp>
      <p:sp>
        <p:nvSpPr>
          <p:cNvPr id="8" name="Espace réservé de l'en-tête 1">
            <a:extLst>
              <a:ext uri="{FF2B5EF4-FFF2-40B4-BE49-F238E27FC236}">
                <a16:creationId xmlns:a16="http://schemas.microsoft.com/office/drawing/2014/main" id="{CF3536E0-FFCC-790E-E80D-0CBE9B20D13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1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64FAAD29-7DE1-C56F-0F45-351685B8CF3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47740" y="1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E92227E-B31C-4F99-9E8B-F51DF15506F6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10" name="Espace réservé de l'image des diapositives 3">
            <a:extLst>
              <a:ext uri="{FF2B5EF4-FFF2-40B4-BE49-F238E27FC236}">
                <a16:creationId xmlns:a16="http://schemas.microsoft.com/office/drawing/2014/main" id="{8BC79FFC-FE67-A223-73B4-9530ED2550C3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79292" y="1240632"/>
            <a:ext cx="5434330" cy="334970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Espace réservé des notes 4">
            <a:extLst>
              <a:ext uri="{FF2B5EF4-FFF2-40B4-BE49-F238E27FC236}">
                <a16:creationId xmlns:a16="http://schemas.microsoft.com/office/drawing/2014/main" id="{F283C509-5EE9-E7B9-4EA8-0D03778306F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79292" y="4776429"/>
            <a:ext cx="5434330" cy="3907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231BCE67-01DF-2084-94B3-D2CEA0037A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9427070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67B2F621-A1CD-7CA6-AF8B-2D5C756C74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E723A6A-2C46-4B2C-9682-A04724545FE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2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81A3AC-2A0B-4EA0-A4D0-1A49C2BADDEC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E723A6A-2C46-4B2C-9682-A04724545F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60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81A3AC-2A0B-4EA0-A4D0-1A49C2BADDEC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E723A6A-2C46-4B2C-9682-A04724545F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0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E7F89B-1DF5-D342-DC03-1EC08DB69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9E8FF4-C85B-1AE3-B009-94F57BA297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ED852-BFFF-A4FF-A83A-5E8221828E7F}"/>
              </a:ext>
            </a:extLst>
          </p:cNvPr>
          <p:cNvSpPr txBox="1"/>
          <p:nvPr/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290CAE-D263-4CB5-A486-AE8C7AD6D73D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C33C26-1097-5988-2F12-D9A6C858D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4713" cy="3351212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5F22437-1F6F-9131-40E3-894AB6DB9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2EF02D-E28E-EB11-7F8A-9B309227A26A}"/>
              </a:ext>
            </a:extLst>
          </p:cNvPr>
          <p:cNvSpPr txBox="1"/>
          <p:nvPr/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05622A-F1E7-4317-8448-0357598D932A}" type="slidenum"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4713" cy="33512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81A3AC-2A0B-4EA0-A4D0-1A49C2BADDEC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E723A6A-2C46-4B2C-9682-A04724545F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8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81A3AC-2A0B-4EA0-A4D0-1A49C2BADDEC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E723A6A-2C46-4B2C-9682-A04724545F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3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305756-54BA-672D-5955-77335235B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4713" cy="3351212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7A1D93-3218-355E-6F4F-4D24E66BD5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F2C5ED-B40B-E739-5B2F-33235F01C97B}"/>
              </a:ext>
            </a:extLst>
          </p:cNvPr>
          <p:cNvSpPr txBox="1"/>
          <p:nvPr/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F8EAB9-D731-440E-94D7-821A40BA1157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3A7691-9C8D-C7FF-1432-1459FD62A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4713" cy="3351212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681EB9-6295-13A5-7459-3CA2165BFE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3D7501-B6FA-9DB9-0F65-C69BDB1CDBB8}"/>
              </a:ext>
            </a:extLst>
          </p:cNvPr>
          <p:cNvSpPr txBox="1"/>
          <p:nvPr/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81EB1C-11C5-475C-AC7C-BDB1EC0AF237}" type="slidenum">
              <a:t>12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F3086D-253C-70A6-7649-5DFEC0422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42BA31-4CEC-7487-E216-0E521821F8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BDF1EE-7EA7-BE08-66FD-FAE5EC6D82A5}"/>
              </a:ext>
            </a:extLst>
          </p:cNvPr>
          <p:cNvSpPr txBox="1"/>
          <p:nvPr/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C624DD-8C0C-41DF-ACF4-6A1BBDC6714A}" type="slidenum">
              <a:t>14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E08EBA-968E-6544-E0B5-059232B41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4713" cy="3351212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A8EC87-EEA8-A96D-19B4-C8F846CC9A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DDD577-F508-99AC-631B-5A20D20B142B}"/>
              </a:ext>
            </a:extLst>
          </p:cNvPr>
          <p:cNvSpPr txBox="1"/>
          <p:nvPr/>
        </p:nvSpPr>
        <p:spPr>
          <a:xfrm>
            <a:off x="3847740" y="9427070"/>
            <a:ext cx="2943596" cy="49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CEB7A9-123F-4EBF-8D48-F47D201A4CBE}" type="slidenum">
              <a:t>15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504D5-BC24-3DC0-9F4A-C5B894234F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E3B114-1735-4F4C-F542-DF3EFCB173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5F303E-B250-FC43-FB73-9C89BAEE2E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24C542-6FAA-4978-A6E4-DA080A5E8994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E3D7E-73D9-7139-F0D1-894AE8F8B4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F789E9-1BE2-E764-4899-96C61697CE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9E416-1D0B-433B-A92A-DCE9ED435B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1768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1BE11-3AD2-EA2F-619C-B525D2C16B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177513-00D2-E4B6-AD9B-7CE9FEF07C8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01EB8-579F-6ADE-F7DB-8BEEA0635A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0AEA5-1957-4A04-A565-CB1FDC85BA84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375C5-6243-E521-EA9A-EE8E88B4E0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AC1BDA-DC79-411F-2D53-AA68A78806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D284F-9C89-4841-8687-32C2C1C2F74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BCA6B2-1A81-2503-EDD6-3279815BB34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9D8643-E85A-06D3-A36A-8C5CDC34C2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95EA43-4CD4-50C0-08AA-E8E601AB5F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732B1-6A18-42D0-A623-DD712AC3E932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56471-1574-A9CA-C350-AB4862954E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C737A3-9D02-51FB-58D9-45E92D4D0F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5B261-0EAC-4680-8976-D97E1257BEC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6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96F9C-3E84-95BD-6AFE-BD8D736C52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AECEA-BEA6-90CC-FA24-04D425679F5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065683-F8FE-BB81-F56F-BCD0397D99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E0680-B883-4158-A66C-A79C460C026C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C6D907-F3EF-E8BE-0038-BE8853FB58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4DC5E-9395-C01B-F48C-21E6C92254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62CE17-B078-44EF-9D5D-8F8C8C8D6FF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5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B3286-4840-523D-3FDA-487954AA2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996DA5-D4A8-BDFC-3AD1-69BC00E81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5CA6C-70B3-7F0A-D95E-9B31A92E92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A0D006-AF40-4679-90CF-96F4A8D9A536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9F64D8-BAF5-051C-CC3E-D356A7816B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07674-0C63-7AD8-CA28-39BF39837E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A68BDA-261F-4B78-B0A2-FE56E21FD4C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7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3BB41-F3BF-0196-C22B-F57AFB016B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73A13-EAB9-E1C7-3B9D-34AC9BAE10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BE7417-7BD5-AA22-B591-041C362976B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5AB394-C4BA-234E-0745-3EA3135FBA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E57CA4-CF2E-4834-AD2B-FB812CE80B6A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BF8BA-6F94-31A0-27ED-D704F547E0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D3FA60-43CE-E900-2329-EEAB45F284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36FD4B-9440-4765-8BEB-857772E364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716A8-550F-7DBB-736E-51B9CAD7F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89BDC0-4F03-5008-D7CA-869C822F8D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5EE2E7-0C0D-F065-8DD6-3CEB8B2874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02054F-96C1-A3BA-D557-F8E951497B9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F010D5-6B5D-9EA6-E0FC-7A866C9E4D4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757A57-6093-161F-D801-569098A6E2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A0C44-4457-4696-A929-397050275E77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B1FFB5-EDE4-B8C3-38BA-F6197B6F50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111786-BE87-683A-1B67-E17F175A36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93BD22-B95B-4915-AF73-5D697A0F554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04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867F6-53D9-8833-8722-41749E51C9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B9AFB0-8801-502B-D24B-CB45E6E79A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D767E8-8D81-45AC-9AC6-9B91D54795FF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C9C820-486E-7EEC-1904-18D65E7B7B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042151-B6CB-BCD9-DB60-C817AE9AC3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2467D2-97EC-4415-A844-78510200AC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723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95532D-AAD9-B335-496B-177049E9CB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20C36D-C362-4F95-BCE4-394D7CBCD537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FFE380-7438-124D-3463-37B4B9839A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82D26A-6A05-4EB6-EA84-2641290DB1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511CE6-8697-438F-BC81-1E51693689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527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AF566-88F0-5110-5F4B-BD428E13A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C1FB9-4132-69F0-B5AD-50F999E591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F29804-997F-9292-3324-E71CAD4751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4F6EF4-A4A6-3685-79DE-DD44D66262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DB1BE4-8B59-4E00-B373-7026EBB97436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0EE4CC-5A1E-7026-7EA5-C723A637A5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D516E8-81D7-E795-1F3E-EE28AD3CD0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2C5B60-CCA2-478B-ACD5-9D5A39BFDF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54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EF5B-8043-F15A-421A-48E0F59A21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F6AC17-6B8D-63B7-7A5E-4F7A49B7A21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B8722F-B890-AAC8-C7BB-D38C1A95830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F64CD7-F9E3-27E5-E6EC-CAE663000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B695CD-92DC-4296-AF70-3A2D6013C7F6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BB6B5-CCAA-5981-5CDE-544A05B003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66505C-6E1B-26CC-A179-30CD34F3A6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8E69E-8E3E-41F7-89B7-387284D0AF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CEA3D4-7E9C-926A-3D73-DF9600B444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9EC7E2-8B72-E96D-960F-A831AC3A1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E7133F-7B22-A0A4-301A-147528ACDA7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E9426175-21C5-44E9-B29A-B56F8BCBCBA6}" type="datetime1">
              <a:rPr lang="fr-FR"/>
              <a:pPr lvl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E09A37-7CEF-12E4-5E48-FD9163795DC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5A42F-7054-B4A4-6C8B-7FD89684DB1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22CD89FD-52B6-48CB-9B6D-52DB4EF61EE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CFD0-400E-801C-021D-C5C04BABFC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26235" y="2344667"/>
            <a:ext cx="9144000" cy="2309472"/>
          </a:xfrm>
        </p:spPr>
        <p:txBody>
          <a:bodyPr/>
          <a:lstStyle/>
          <a:p>
            <a:pPr lvl="0"/>
            <a:br>
              <a:rPr lang="fr-FR" sz="7200" b="1" dirty="0">
                <a:latin typeface="Dreaming Outloud Script Pro"/>
                <a:cs typeface="Dreaming Outloud Script Pro"/>
              </a:rPr>
            </a:br>
            <a:r>
              <a:rPr lang="fr-FR" sz="7200" b="1" dirty="0">
                <a:latin typeface="Dreaming Outloud Script Pro"/>
                <a:cs typeface="Dreaming Outloud Script Pro"/>
              </a:rPr>
              <a:t>once upon a time 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4F2284-DB38-7CA3-B50E-4EFB3B3229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40773" y="5160545"/>
            <a:ext cx="3853135" cy="122875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Jean-Claude LE SCORNET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Un des six fondateurs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14 mai 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3D0B4D-056E-F018-34B2-CC876AC0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35" y="767721"/>
            <a:ext cx="7142671" cy="12557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5071A3CA-0A70-8D0C-D09C-9101655D7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riangle isocèle 4">
            <a:extLst>
              <a:ext uri="{FF2B5EF4-FFF2-40B4-BE49-F238E27FC236}">
                <a16:creationId xmlns:a16="http://schemas.microsoft.com/office/drawing/2014/main" id="{A723F796-2256-7F09-CD14-BB470736AB21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ZoneTexte 6">
            <a:extLst>
              <a:ext uri="{FF2B5EF4-FFF2-40B4-BE49-F238E27FC236}">
                <a16:creationId xmlns:a16="http://schemas.microsoft.com/office/drawing/2014/main" id="{97CCDDDB-35A0-4E7C-C9ED-FA052CF9E9DD}"/>
              </a:ext>
            </a:extLst>
          </p:cNvPr>
          <p:cNvSpPr txBox="1"/>
          <p:nvPr/>
        </p:nvSpPr>
        <p:spPr>
          <a:xfrm>
            <a:off x="2838922" y="2044276"/>
            <a:ext cx="8975110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Évaluer, effectuer ou faire effectuer des recherches pour l'avancement de la science et le progrès économique, social et culturel du pays.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Contribuer à l'application et à la valorisation des résultats de ces recherches.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Développer l'information scientifique et l'accès aux travaux et données de la recherche, en favorisant l'usage de la langue française.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Apporter son concours à la formation à la recherche et par la recherche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F0EDF00-AD20-CECD-7C67-E515BAEECEEC}"/>
              </a:ext>
            </a:extLst>
          </p:cNvPr>
          <p:cNvSpPr txBox="1">
            <a:spLocks/>
          </p:cNvSpPr>
          <p:nvPr/>
        </p:nvSpPr>
        <p:spPr>
          <a:xfrm>
            <a:off x="3660992" y="69594"/>
            <a:ext cx="8436634" cy="1938070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Dis, Sébastien, </a:t>
            </a:r>
            <a:br>
              <a:rPr lang="fr-FR" sz="4000" b="1" dirty="0">
                <a:latin typeface="Dreaming Outloud Script Pro"/>
                <a:cs typeface="Dreaming Outloud Script Pro"/>
              </a:rPr>
            </a:br>
            <a:r>
              <a:rPr lang="fr-FR" sz="4000" b="1" dirty="0">
                <a:latin typeface="Dreaming Outloud Script Pro"/>
                <a:cs typeface="Dreaming Outloud Script Pro"/>
              </a:rPr>
              <a:t>comment faire un ACS en phase avec les missions du CNRS ?</a:t>
            </a: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F594637A-6040-47CA-8C26-2084A78875B4}"/>
              </a:ext>
            </a:extLst>
          </p:cNvPr>
          <p:cNvSpPr txBox="1"/>
          <p:nvPr/>
        </p:nvSpPr>
        <p:spPr>
          <a:xfrm>
            <a:off x="2012832" y="4386716"/>
            <a:ext cx="9937629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>
                <a:solidFill>
                  <a:srgbClr val="000000"/>
                </a:solidFill>
                <a:latin typeface="Dreaming Outloud Script Pro"/>
                <a:cs typeface="Dreaming Outloud Script Pro"/>
              </a:rPr>
              <a:t>Pour qu’ACS puisse exister, tel que nous le souhaitions, en liaison avec le CNRS, </a:t>
            </a:r>
            <a:r>
              <a:rPr lang="fr-FR" sz="36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nous devions pouvoir bénéficier d’un contrat de collaboration de recherche ACS/CNRS</a:t>
            </a:r>
            <a:endParaRPr lang="fr-FR" sz="3600" b="0" i="0" u="none" strike="noStrike" kern="1200" cap="none" spc="0" baseline="0" dirty="0">
              <a:solidFill>
                <a:srgbClr val="000000"/>
              </a:solidFill>
              <a:uFillTx/>
              <a:latin typeface="Dreaming Outloud Script Pro"/>
              <a:cs typeface="Dreaming Outloud Script Pro"/>
            </a:endParaRPr>
          </a:p>
        </p:txBody>
      </p:sp>
    </p:spTree>
    <p:extLst>
      <p:ext uri="{BB962C8B-B14F-4D97-AF65-F5344CB8AC3E}">
        <p14:creationId xmlns:p14="http://schemas.microsoft.com/office/powerpoint/2010/main" val="136117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5FB90A3C-F28C-AE34-DE76-2E127667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D524AEC0-EE3A-B85A-3A10-52F9076CAAC8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28BA4BE9-D3E8-F1BB-B5B0-7EA1AE390A07}"/>
              </a:ext>
            </a:extLst>
          </p:cNvPr>
          <p:cNvSpPr txBox="1"/>
          <p:nvPr/>
        </p:nvSpPr>
        <p:spPr>
          <a:xfrm>
            <a:off x="3879588" y="130402"/>
            <a:ext cx="8312408" cy="132343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Dis, Sébastien, </a:t>
            </a:r>
            <a:r>
              <a:rPr lang="fr-FR" sz="40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avons-nous bien utiliser ce </a:t>
            </a:r>
            <a:r>
              <a:rPr lang="fr-FR" sz="40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dont nous </a:t>
            </a:r>
            <a:r>
              <a:rPr lang="fr-FR" sz="40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disposions</a:t>
            </a:r>
            <a:r>
              <a:rPr lang="fr-FR" sz="40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 ?</a:t>
            </a:r>
            <a:endParaRPr lang="fr-FR" sz="3200" b="1" i="0" u="none" strike="noStrike" kern="1200" cap="none" spc="0" baseline="0" dirty="0">
              <a:solidFill>
                <a:srgbClr val="000000"/>
              </a:solidFill>
              <a:uFillTx/>
              <a:latin typeface="Dreaming Outloud Script Pro"/>
              <a:cs typeface="Dreaming Outloud Script Pro"/>
            </a:endParaRPr>
          </a:p>
        </p:txBody>
      </p:sp>
      <p:sp>
        <p:nvSpPr>
          <p:cNvPr id="5" name="ZoneTexte 10">
            <a:extLst>
              <a:ext uri="{FF2B5EF4-FFF2-40B4-BE49-F238E27FC236}">
                <a16:creationId xmlns:a16="http://schemas.microsoft.com/office/drawing/2014/main" id="{3184EB90-AEEF-91CB-1642-803E6825FC4D}"/>
              </a:ext>
            </a:extLst>
          </p:cNvPr>
          <p:cNvSpPr txBox="1"/>
          <p:nvPr/>
        </p:nvSpPr>
        <p:spPr>
          <a:xfrm>
            <a:off x="3032827" y="1462555"/>
            <a:ext cx="9159169" cy="45858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Nos réseaux dans le milieu scientifique et industriel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	créés par la très longue saga innovante des cavités supra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Notre expérience de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SUPRATech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à avoir su bousculer les inerties administratives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à avoir su mobiliser et entretenir les énergies </a:t>
            </a:r>
            <a:r>
              <a:rPr lang="fr-FR" sz="24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nécessaires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à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avoir su intéresser les financeurs extérieurs</a:t>
            </a:r>
            <a:endParaRPr lang="fr-FR" sz="2400" b="0" i="0" u="none" strike="noStrike" kern="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Notre immense naïveté 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au titre de laquelle</a:t>
            </a:r>
            <a:r>
              <a:rPr lang="fr-FR" sz="24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 nous pensions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: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être dans la ligne du Parti ( MESR, CNRS, IN2P3 …)</a:t>
            </a:r>
            <a:endParaRPr lang="fr-FR" sz="2400" b="0" i="0" u="none" strike="noStrike" kern="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pouvoir mobiliser autour du projet de la transmutation</a:t>
            </a:r>
            <a:endParaRPr lang="fr-FR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pouvoir obtenir les mesures d’exception prévues par la loi concernant les Appels d’Offre pour la Recherche</a:t>
            </a:r>
            <a:endParaRPr lang="fr-FR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" name="ZoneTexte 12">
            <a:extLst>
              <a:ext uri="{FF2B5EF4-FFF2-40B4-BE49-F238E27FC236}">
                <a16:creationId xmlns:a16="http://schemas.microsoft.com/office/drawing/2014/main" id="{4F9184B7-1462-D67C-F6E5-4188ED15AB38}"/>
              </a:ext>
            </a:extLst>
          </p:cNvPr>
          <p:cNvSpPr txBox="1"/>
          <p:nvPr/>
        </p:nvSpPr>
        <p:spPr>
          <a:xfrm>
            <a:off x="5693840" y="3636870"/>
            <a:ext cx="18277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Et surtout</a:t>
            </a:r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FDB92C2C-85D7-D825-EACF-C61E50501360}"/>
              </a:ext>
            </a:extLst>
          </p:cNvPr>
          <p:cNvSpPr txBox="1"/>
          <p:nvPr/>
        </p:nvSpPr>
        <p:spPr>
          <a:xfrm>
            <a:off x="1563669" y="6024853"/>
            <a:ext cx="957113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Seb, en parlait comme de notre « capital 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E7A3289F-7C68-384E-3281-C59DAE23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-1115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B0A8BE4F-73EE-41C8-7E48-31858FD241B0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DBACAE76-F0E7-E816-710D-6463A96C3051}"/>
              </a:ext>
            </a:extLst>
          </p:cNvPr>
          <p:cNvSpPr txBox="1"/>
          <p:nvPr/>
        </p:nvSpPr>
        <p:spPr>
          <a:xfrm>
            <a:off x="3592723" y="288346"/>
            <a:ext cx="8562661" cy="132343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Dis, Sébastien, comment avancer malgré </a:t>
            </a:r>
            <a:r>
              <a:rPr lang="fr-FR" sz="4000" b="1" kern="0" dirty="0">
                <a:solidFill>
                  <a:srgbClr val="000000"/>
                </a:solidFill>
                <a:latin typeface="Dreaming Outloud Script Pro" pitchFamily="66"/>
                <a:cs typeface="Dreaming Outloud Script Pro" pitchFamily="66"/>
              </a:rPr>
              <a:t>l</a:t>
            </a:r>
            <a:r>
              <a:rPr lang="fr-FR" sz="40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’apathie générale?</a:t>
            </a:r>
            <a:endParaRPr lang="fr-FR" sz="3200" b="1" i="0" u="none" strike="noStrike" kern="1200" cap="none" spc="0" baseline="0" dirty="0">
              <a:solidFill>
                <a:srgbClr val="000000"/>
              </a:solidFill>
              <a:uFillTx/>
              <a:latin typeface="Dreaming Outloud Script Pro" pitchFamily="66"/>
              <a:cs typeface="Dreaming Outloud Script Pro" pitchFamily="66"/>
            </a:endParaRPr>
          </a:p>
        </p:txBody>
      </p:sp>
      <p:sp>
        <p:nvSpPr>
          <p:cNvPr id="5" name="ZoneTexte 10">
            <a:extLst>
              <a:ext uri="{FF2B5EF4-FFF2-40B4-BE49-F238E27FC236}">
                <a16:creationId xmlns:a16="http://schemas.microsoft.com/office/drawing/2014/main" id="{75B0C380-FC7D-8D8F-1F98-495E3C1BE178}"/>
              </a:ext>
            </a:extLst>
          </p:cNvPr>
          <p:cNvSpPr txBox="1"/>
          <p:nvPr/>
        </p:nvSpPr>
        <p:spPr>
          <a:xfrm>
            <a:off x="2705737" y="1617244"/>
            <a:ext cx="9511744" cy="3046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	La peur du risque ? </a:t>
            </a:r>
            <a:r>
              <a:rPr lang="fr-FR" sz="24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C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elle du </a:t>
            </a:r>
            <a:r>
              <a:rPr lang="fr-FR" sz="2400" b="1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conflit d’intérêt 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A tétaniser tous les niveaux de l’administration française dans des réflexes compulsifs du « pas possible », a contrario de ses analogues européens!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A légitimer les résistances du milieu scientifique et de ses anciens blocages idéologiques, protecteurs du service public de la Recherche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A justifier l’inertie d’une institution et de ses membres face aux perturbations étrangères?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EA578A12-72E9-1BBD-7F42-DCD12ACE602C}"/>
              </a:ext>
            </a:extLst>
          </p:cNvPr>
          <p:cNvSpPr txBox="1"/>
          <p:nvPr/>
        </p:nvSpPr>
        <p:spPr>
          <a:xfrm>
            <a:off x="1848359" y="4617921"/>
            <a:ext cx="10199866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Tout ça était inacceptable pour Seb,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À cacher son indignation derrière son sourire, et nourrir d’avantage encore sa détermination à faire bouger les choses.</a:t>
            </a:r>
            <a:endParaRPr lang="fr-FR" sz="3600" b="1" i="0" u="none" strike="noStrike" kern="1200" cap="none" spc="0" baseline="0">
              <a:solidFill>
                <a:srgbClr val="000000"/>
              </a:solidFill>
              <a:uFillTx/>
              <a:latin typeface="Dreaming Outloud Script Pro" pitchFamily="66"/>
              <a:cs typeface="Dreaming Outloud Script Pro" pitchFamily="66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4E0E84B2-19F1-D582-714B-E46F4207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0" t="14559" r="61123" b="13629"/>
          <a:stretch>
            <a:fillRect/>
          </a:stretch>
        </p:blipFill>
        <p:spPr>
          <a:xfrm>
            <a:off x="-1115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riangle isocèle 4">
            <a:extLst>
              <a:ext uri="{FF2B5EF4-FFF2-40B4-BE49-F238E27FC236}">
                <a16:creationId xmlns:a16="http://schemas.microsoft.com/office/drawing/2014/main" id="{285F8D8C-6C5C-C21C-C587-79D4244F6D7D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89C7F3-2B0E-5A82-ED6F-742245350AEC}"/>
              </a:ext>
            </a:extLst>
          </p:cNvPr>
          <p:cNvSpPr txBox="1"/>
          <p:nvPr/>
        </p:nvSpPr>
        <p:spPr>
          <a:xfrm>
            <a:off x="8801101" y="6415862"/>
            <a:ext cx="235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d’époque_2010</a:t>
            </a:r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EE3F8CC6-1ECE-2856-3805-8340A9ADA11F}"/>
              </a:ext>
            </a:extLst>
          </p:cNvPr>
          <p:cNvSpPr txBox="1"/>
          <p:nvPr/>
        </p:nvSpPr>
        <p:spPr>
          <a:xfrm>
            <a:off x="3681352" y="292065"/>
            <a:ext cx="8069777" cy="132343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L’équipe fondatrice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et son potentiel conflit d’intérêt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B6845E-D9E2-5891-7AAD-5B00B6B8B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56" y="1975810"/>
            <a:ext cx="6397702" cy="4339804"/>
          </a:xfrm>
          <a:prstGeom prst="rect">
            <a:avLst/>
          </a:prstGeom>
          <a:noFill/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A1F2CFD4-4AF5-7BFC-4D8F-2DF3EAA8F029}"/>
              </a:ext>
            </a:extLst>
          </p:cNvPr>
          <p:cNvSpPr/>
          <p:nvPr/>
        </p:nvSpPr>
        <p:spPr>
          <a:xfrm>
            <a:off x="2964734" y="1734679"/>
            <a:ext cx="5308409" cy="836714"/>
          </a:xfrm>
          <a:prstGeom prst="wedgeEllipseCallout">
            <a:avLst>
              <a:gd name="adj1" fmla="val -54359"/>
              <a:gd name="adj2" fmla="val -552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Trois « 25-2 » se cachent parmi nous</a:t>
            </a:r>
          </a:p>
        </p:txBody>
      </p:sp>
    </p:spTree>
    <p:extLst>
      <p:ext uri="{BB962C8B-B14F-4D97-AF65-F5344CB8AC3E}">
        <p14:creationId xmlns:p14="http://schemas.microsoft.com/office/powerpoint/2010/main" val="141188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D18A308D-7845-1E5C-04B4-33E37CCD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FDDD6580-3E83-6AD2-80DC-1DA4DE173BEF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D27CBBBB-6D97-2192-AA3D-B7D529FE6BEF}"/>
              </a:ext>
            </a:extLst>
          </p:cNvPr>
          <p:cNvSpPr txBox="1"/>
          <p:nvPr/>
        </p:nvSpPr>
        <p:spPr>
          <a:xfrm>
            <a:off x="3593838" y="-46515"/>
            <a:ext cx="8327870" cy="193899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Dis, Sébastien, comment on a fait pour tenir 15 ans, à n’obtenir aucun marché du CNRS ?</a:t>
            </a: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F666E480-D7BB-62CF-C160-F8F075365EC0}"/>
              </a:ext>
            </a:extLst>
          </p:cNvPr>
          <p:cNvSpPr txBox="1"/>
          <p:nvPr/>
        </p:nvSpPr>
        <p:spPr>
          <a:xfrm>
            <a:off x="6391089" y="3356780"/>
            <a:ext cx="168507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Et aussi</a:t>
            </a:r>
          </a:p>
        </p:txBody>
      </p:sp>
      <p:sp>
        <p:nvSpPr>
          <p:cNvPr id="6" name="ZoneTexte 9">
            <a:extLst>
              <a:ext uri="{FF2B5EF4-FFF2-40B4-BE49-F238E27FC236}">
                <a16:creationId xmlns:a16="http://schemas.microsoft.com/office/drawing/2014/main" id="{0097D74D-DCF0-9BDB-D8FE-0CFC38FA28A7}"/>
              </a:ext>
            </a:extLst>
          </p:cNvPr>
          <p:cNvSpPr txBox="1"/>
          <p:nvPr/>
        </p:nvSpPr>
        <p:spPr>
          <a:xfrm>
            <a:off x="3437156" y="1756690"/>
            <a:ext cx="8402494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 faire avec d’autres universités et institutions scientifiques européennes,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ce que nous aurions pu faire aussi avec le CNRS et le labo?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Dans la R&amp;D des projets scientifiques et technologiques qui nous sont communs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	sur les cavités supra et des LINAC supra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	sur les systèmes cryogéniques qui leur sont liés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	sur l’optimisation du fonctionnement de ces équipements complexes</a:t>
            </a:r>
          </a:p>
        </p:txBody>
      </p:sp>
      <p:sp>
        <p:nvSpPr>
          <p:cNvPr id="7" name="ZoneTexte 10">
            <a:extLst>
              <a:ext uri="{FF2B5EF4-FFF2-40B4-BE49-F238E27FC236}">
                <a16:creationId xmlns:a16="http://schemas.microsoft.com/office/drawing/2014/main" id="{6434D3C6-7D0D-3D69-9258-77A851AEEE7C}"/>
              </a:ext>
            </a:extLst>
          </p:cNvPr>
          <p:cNvSpPr txBox="1"/>
          <p:nvPr/>
        </p:nvSpPr>
        <p:spPr>
          <a:xfrm>
            <a:off x="3017885" y="3747933"/>
            <a:ext cx="812879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De mettre à profit la réactivité et la souplesse de fonctionnement d’ACS au profit du montage technique, administratif et financier des projets et de leur réalisation</a:t>
            </a:r>
          </a:p>
        </p:txBody>
      </p:sp>
      <p:sp>
        <p:nvSpPr>
          <p:cNvPr id="8" name="ZoneTexte 11">
            <a:extLst>
              <a:ext uri="{FF2B5EF4-FFF2-40B4-BE49-F238E27FC236}">
                <a16:creationId xmlns:a16="http://schemas.microsoft.com/office/drawing/2014/main" id="{1CDDE16F-0339-BC73-240F-27C9422FC9A9}"/>
              </a:ext>
            </a:extLst>
          </p:cNvPr>
          <p:cNvSpPr txBox="1"/>
          <p:nvPr/>
        </p:nvSpPr>
        <p:spPr>
          <a:xfrm>
            <a:off x="1788538" y="4347615"/>
            <a:ext cx="10403457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C’était presque fait, à n’avoir pu conclure notre étude commune d’utilisation concertée de Supratech pour tester les séries de cavités du SCK et de </a:t>
            </a:r>
            <a:r>
              <a:rPr lang="fr-FR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PiP</a:t>
            </a: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 2</a:t>
            </a:r>
            <a:r>
              <a:rPr lang="fr-FR" sz="36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 …</a:t>
            </a: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 </a:t>
            </a:r>
            <a:r>
              <a:rPr lang="fr-FR" sz="36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avant que tu ne partes </a:t>
            </a: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Dreaming Outloud Script Pro" pitchFamily="66"/>
                <a:cs typeface="Dreaming Outloud Script Pro" pitchFamily="66"/>
              </a:rPr>
              <a:t>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0756EE50-B519-CE8D-938A-7D48621D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90B2BD92-3D0B-FCD3-3BE1-54CDC375502C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DF04D85D-197E-3D1A-794F-05CC48531E11}"/>
              </a:ext>
            </a:extLst>
          </p:cNvPr>
          <p:cNvSpPr txBox="1"/>
          <p:nvPr/>
        </p:nvSpPr>
        <p:spPr>
          <a:xfrm>
            <a:off x="3593838" y="233428"/>
            <a:ext cx="8614909" cy="193899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1200" cap="none" spc="0" baseline="0">
                <a:solidFill>
                  <a:srgbClr val="3A3A3A"/>
                </a:solidFill>
                <a:uFillTx/>
                <a:latin typeface="Dreaming Outloud Script Pro"/>
                <a:cs typeface="Dreaming Outloud Script Pro"/>
              </a:rPr>
              <a:t>Dis, Sébastien, comment aurai-tu réagi à la proposition de faire un laboratoire commun ACS/IJCLAB ?</a:t>
            </a: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84FF2AAB-366D-C153-2934-D986AC611F57}"/>
              </a:ext>
            </a:extLst>
          </p:cNvPr>
          <p:cNvSpPr txBox="1"/>
          <p:nvPr/>
        </p:nvSpPr>
        <p:spPr>
          <a:xfrm>
            <a:off x="3386716" y="2172422"/>
            <a:ext cx="8488982" cy="397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rPr>
              <a:t>Tu n'imagines pas à quel point ton absence nous a éprouvé, puis le Covid, à être à deux doigts fin 2023 de jeter l'éponge.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rPr>
              <a:t>Et puis comme dans une régate avec toi et Alex, à baisser la voilure pour  affronter le grain et pouvoir rebondir en 2024.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rPr>
              <a:t>Jusqu'à nous voir proposer de créer un laboratoire commun avec IJCLab.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rPr>
              <a:t>Avec deux doctorants CIFRE, Tomas à phosphorer sur PERLE, et demain des études sur son injecteur … et puis...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rPr>
              <a:t>Oui, tu peux franchement t'en réjouir.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ptos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ptos"/>
              <a:ea typeface="Calibri"/>
              <a:cs typeface="Calibri"/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C2FDF2EB-53CD-6B89-1BB1-9744FD87E1A7}"/>
              </a:ext>
            </a:extLst>
          </p:cNvPr>
          <p:cNvSpPr txBox="1"/>
          <p:nvPr/>
        </p:nvSpPr>
        <p:spPr>
          <a:xfrm>
            <a:off x="2323510" y="5741548"/>
            <a:ext cx="8614909" cy="70788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0" cap="none" spc="0" baseline="0" dirty="0">
                <a:solidFill>
                  <a:srgbClr val="3A3A3A"/>
                </a:solidFill>
                <a:uFillTx/>
                <a:latin typeface="Dreaming Outloud Script Pro"/>
                <a:cs typeface="Dreaming Outloud Script Pro"/>
              </a:rPr>
              <a:t>Merci Seb !</a:t>
            </a:r>
            <a:endParaRPr lang="fr-FR" sz="4000" b="1" i="0" u="none" strike="noStrike" kern="1200" cap="none" spc="0" baseline="0" dirty="0">
              <a:solidFill>
                <a:srgbClr val="3A3A3A"/>
              </a:solidFill>
              <a:uFillTx/>
              <a:latin typeface="Dreaming Outloud Script Pro"/>
              <a:cs typeface="Dreaming Outloud Script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Visage humain, habits, personne, mur&#10;&#10;Le contenu généré par l’IA peut être incorrect.">
            <a:extLst>
              <a:ext uri="{FF2B5EF4-FFF2-40B4-BE49-F238E27FC236}">
                <a16:creationId xmlns:a16="http://schemas.microsoft.com/office/drawing/2014/main" id="{87DA3280-DE23-D7C9-8DD3-80E0BC2A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9806"/>
            <a:ext cx="12191996" cy="39502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E5E746D-038F-A22F-597D-BA034C55A364}"/>
              </a:ext>
            </a:extLst>
          </p:cNvPr>
          <p:cNvSpPr txBox="1"/>
          <p:nvPr/>
        </p:nvSpPr>
        <p:spPr>
          <a:xfrm>
            <a:off x="2846352" y="224546"/>
            <a:ext cx="6659958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600" b="1" i="0" u="none" strike="noStrike" kern="0" cap="none" spc="0" baseline="0" dirty="0">
                <a:solidFill>
                  <a:srgbClr val="3A3A3A"/>
                </a:solidFill>
                <a:uFillTx/>
                <a:latin typeface="Dreaming Outloud Script Pro"/>
                <a:cs typeface="Dreaming Outloud Script Pro"/>
              </a:rPr>
              <a:t>Merci Seb !</a:t>
            </a:r>
            <a:endParaRPr lang="fr-FR" sz="9600" b="1" i="0" u="none" strike="noStrike" kern="1200" cap="none" spc="0" baseline="0" dirty="0">
              <a:solidFill>
                <a:srgbClr val="3A3A3A"/>
              </a:solidFill>
              <a:uFillTx/>
              <a:latin typeface="Dreaming Outloud Script Pro"/>
              <a:cs typeface="Dreaming Outloud Script Pr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AAC0C3-00C9-4850-B91A-FD97D98E77C9}"/>
              </a:ext>
            </a:extLst>
          </p:cNvPr>
          <p:cNvSpPr txBox="1"/>
          <p:nvPr/>
        </p:nvSpPr>
        <p:spPr>
          <a:xfrm>
            <a:off x="250245" y="1592301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Franck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150F8F-08F5-07A8-ACEE-2A67CE969703}"/>
              </a:ext>
            </a:extLst>
          </p:cNvPr>
          <p:cNvSpPr txBox="1"/>
          <p:nvPr/>
        </p:nvSpPr>
        <p:spPr>
          <a:xfrm>
            <a:off x="991252" y="1986487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Isabelle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21453D-C193-8312-53BF-623F2E7E9769}"/>
              </a:ext>
            </a:extLst>
          </p:cNvPr>
          <p:cNvSpPr txBox="1"/>
          <p:nvPr/>
        </p:nvSpPr>
        <p:spPr>
          <a:xfrm>
            <a:off x="2006481" y="1508869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Jean-Claude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FD5C1F-139D-1648-D173-B59CEB622162}"/>
              </a:ext>
            </a:extLst>
          </p:cNvPr>
          <p:cNvSpPr txBox="1"/>
          <p:nvPr/>
        </p:nvSpPr>
        <p:spPr>
          <a:xfrm>
            <a:off x="5098176" y="2018684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Tomas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B91769-6CC2-2DC3-DFC2-C57191337B95}"/>
              </a:ext>
            </a:extLst>
          </p:cNvPr>
          <p:cNvSpPr txBox="1"/>
          <p:nvPr/>
        </p:nvSpPr>
        <p:spPr>
          <a:xfrm>
            <a:off x="5774331" y="1528075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Daniel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D337E1-405A-21C7-8BE6-1C1BDD602B02}"/>
              </a:ext>
            </a:extLst>
          </p:cNvPr>
          <p:cNvSpPr txBox="1"/>
          <p:nvPr/>
        </p:nvSpPr>
        <p:spPr>
          <a:xfrm>
            <a:off x="6590883" y="1960264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Maguy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80236C-77CC-90EE-DDC6-E83F2066E902}"/>
              </a:ext>
            </a:extLst>
          </p:cNvPr>
          <p:cNvSpPr txBox="1"/>
          <p:nvPr/>
        </p:nvSpPr>
        <p:spPr>
          <a:xfrm>
            <a:off x="7201891" y="1664383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Sébastien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A253AD-923F-8455-4172-0FB63AF1402D}"/>
              </a:ext>
            </a:extLst>
          </p:cNvPr>
          <p:cNvSpPr txBox="1"/>
          <p:nvPr/>
        </p:nvSpPr>
        <p:spPr>
          <a:xfrm>
            <a:off x="8416657" y="1247207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Mathieu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78E25F-7091-0CF6-8CE2-B7FC56D9A434}"/>
              </a:ext>
            </a:extLst>
          </p:cNvPr>
          <p:cNvSpPr txBox="1"/>
          <p:nvPr/>
        </p:nvSpPr>
        <p:spPr>
          <a:xfrm>
            <a:off x="8191205" y="2089584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Florian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B72FFF-B0BB-A033-598D-F7C5FA543C89}"/>
              </a:ext>
            </a:extLst>
          </p:cNvPr>
          <p:cNvSpPr txBox="1"/>
          <p:nvPr/>
        </p:nvSpPr>
        <p:spPr>
          <a:xfrm>
            <a:off x="9213509" y="1635921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Jean-Pierre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CE379FC-074B-A002-7AB7-2CB4C632271E}"/>
              </a:ext>
            </a:extLst>
          </p:cNvPr>
          <p:cNvSpPr txBox="1"/>
          <p:nvPr/>
        </p:nvSpPr>
        <p:spPr>
          <a:xfrm>
            <a:off x="10240825" y="1987411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Guillaume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D7AAD8-B66F-F92A-207D-5AA5309FB76F}"/>
              </a:ext>
            </a:extLst>
          </p:cNvPr>
          <p:cNvSpPr txBox="1"/>
          <p:nvPr/>
        </p:nvSpPr>
        <p:spPr>
          <a:xfrm>
            <a:off x="2859370" y="1976537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Jean-Michel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8B29E-C29B-DAF3-8E78-76FAB747D4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2116" y="262771"/>
            <a:ext cx="5699080" cy="3069139"/>
          </a:xfrm>
        </p:spPr>
        <p:txBody>
          <a:bodyPr/>
          <a:lstStyle/>
          <a:p>
            <a:pPr lvl="0"/>
            <a:r>
              <a:rPr lang="fr-FR" sz="4000" b="1" dirty="0">
                <a:latin typeface="Dreaming Outloud Script Pro" pitchFamily="66"/>
                <a:cs typeface="Dreaming Outloud Script Pro" pitchFamily="66"/>
              </a:rPr>
              <a:t>Avec charme, </a:t>
            </a:r>
            <a:br>
              <a:rPr lang="fr-FR" sz="4000" b="1" dirty="0">
                <a:latin typeface="Dreaming Outloud Script Pro" pitchFamily="66"/>
                <a:cs typeface="Dreaming Outloud Script Pro" pitchFamily="66"/>
              </a:rPr>
            </a:br>
            <a:r>
              <a:rPr lang="fr-FR" sz="4000" b="1" dirty="0">
                <a:latin typeface="Dreaming Outloud Script Pro" pitchFamily="66"/>
                <a:cs typeface="Dreaming Outloud Script Pro" pitchFamily="66"/>
              </a:rPr>
              <a:t>élégance, </a:t>
            </a:r>
            <a:br>
              <a:rPr lang="fr-FR" sz="4000" b="1" dirty="0">
                <a:latin typeface="Dreaming Outloud Script Pro" pitchFamily="66"/>
                <a:cs typeface="Dreaming Outloud Script Pro" pitchFamily="66"/>
              </a:rPr>
            </a:br>
            <a:r>
              <a:rPr lang="fr-FR" sz="4000" b="1" dirty="0">
                <a:latin typeface="Dreaming Outloud Script Pro" pitchFamily="66"/>
                <a:cs typeface="Dreaming Outloud Script Pro" pitchFamily="66"/>
              </a:rPr>
              <a:t>compétence et détermination, </a:t>
            </a:r>
            <a:br>
              <a:rPr lang="fr-FR" sz="4000" b="1" dirty="0">
                <a:latin typeface="Dreaming Outloud Script Pro" pitchFamily="66"/>
                <a:cs typeface="Dreaming Outloud Script Pro" pitchFamily="66"/>
              </a:rPr>
            </a:br>
            <a:r>
              <a:rPr lang="fr-FR" sz="4000" b="1" dirty="0">
                <a:latin typeface="Dreaming Outloud Script Pro" pitchFamily="66"/>
                <a:cs typeface="Dreaming Outloud Script Pro" pitchFamily="66"/>
              </a:rPr>
              <a:t>mais pas que …</a:t>
            </a:r>
          </a:p>
        </p:txBody>
      </p:sp>
      <p:pic>
        <p:nvPicPr>
          <p:cNvPr id="3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B2C8178F-EE2B-3125-360A-66D5E720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riangle isocèle 4">
            <a:extLst>
              <a:ext uri="{FF2B5EF4-FFF2-40B4-BE49-F238E27FC236}">
                <a16:creationId xmlns:a16="http://schemas.microsoft.com/office/drawing/2014/main" id="{1973ECE8-16F0-8ACC-F02D-9A0E670C3E1C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90C73459-13A3-D492-BB8C-C8D7716C92A8}"/>
              </a:ext>
            </a:extLst>
          </p:cNvPr>
          <p:cNvSpPr txBox="1"/>
          <p:nvPr/>
        </p:nvSpPr>
        <p:spPr>
          <a:xfrm>
            <a:off x="2354808" y="3526090"/>
            <a:ext cx="9486378" cy="230832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… les</a:t>
            </a: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 tribulations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d’un </a:t>
            </a:r>
            <a:r>
              <a:rPr lang="fr-FR" sz="4800" b="1" i="0" u="none" strike="noStrike" kern="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entrepreneur</a:t>
            </a: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en milieu universitaire </a:t>
            </a:r>
            <a:r>
              <a:rPr lang="fr-FR" sz="4800" b="1" i="0" u="none" strike="noStrike" kern="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méfiant</a:t>
            </a: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Dreaming Outloud Script Pro"/>
              </a:rPr>
              <a:t> …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6DA6425-120C-62AB-7818-B55C5ACC2DFB}"/>
              </a:ext>
            </a:extLst>
          </p:cNvPr>
          <p:cNvSpPr txBox="1"/>
          <p:nvPr/>
        </p:nvSpPr>
        <p:spPr>
          <a:xfrm>
            <a:off x="1654899" y="5834420"/>
            <a:ext cx="10381832" cy="7608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400" b="0" i="0" u="none" strike="noStrike" kern="1200" cap="none" spc="0" baseline="0">
              <a:solidFill>
                <a:srgbClr val="000000"/>
              </a:solidFill>
              <a:uFillTx/>
              <a:latin typeface="Dreaming Outloud Script Pro" pitchFamily="66"/>
              <a:cs typeface="Dreaming Outloud Script Pro" pitchFamily="66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63278B36-EB8A-87A3-E8FC-D73A57CD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778616C1-2C18-20AE-6163-197C7FA64B3F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F586FC2-4379-6B1F-299C-8993D9E825C5}"/>
              </a:ext>
            </a:extLst>
          </p:cNvPr>
          <p:cNvSpPr txBox="1">
            <a:spLocks/>
          </p:cNvSpPr>
          <p:nvPr/>
        </p:nvSpPr>
        <p:spPr>
          <a:xfrm>
            <a:off x="6719255" y="0"/>
            <a:ext cx="5260518" cy="677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fr-FR" b="1" dirty="0">
                <a:latin typeface="Dreaming Outloud Script Pro"/>
                <a:cs typeface="Dreaming Outloud Script Pro"/>
              </a:rPr>
              <a:t>once upon a time …</a:t>
            </a:r>
          </a:p>
        </p:txBody>
      </p:sp>
      <p:sp>
        <p:nvSpPr>
          <p:cNvPr id="6" name="Légende : flèche vers la droite 5">
            <a:extLst>
              <a:ext uri="{FF2B5EF4-FFF2-40B4-BE49-F238E27FC236}">
                <a16:creationId xmlns:a16="http://schemas.microsoft.com/office/drawing/2014/main" id="{B39BCE55-63ED-AD31-659D-AA214B3BD221}"/>
              </a:ext>
            </a:extLst>
          </p:cNvPr>
          <p:cNvSpPr/>
          <p:nvPr/>
        </p:nvSpPr>
        <p:spPr>
          <a:xfrm>
            <a:off x="3485620" y="506157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1954</a:t>
            </a:r>
          </a:p>
        </p:txBody>
      </p:sp>
      <p:sp>
        <p:nvSpPr>
          <p:cNvPr id="7" name="Légende : flèche vers la droite 6">
            <a:extLst>
              <a:ext uri="{FF2B5EF4-FFF2-40B4-BE49-F238E27FC236}">
                <a16:creationId xmlns:a16="http://schemas.microsoft.com/office/drawing/2014/main" id="{96C52CA9-0599-0356-7F9D-14894395F0B0}"/>
              </a:ext>
            </a:extLst>
          </p:cNvPr>
          <p:cNvSpPr/>
          <p:nvPr/>
        </p:nvSpPr>
        <p:spPr>
          <a:xfrm>
            <a:off x="3485620" y="1171096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1956</a:t>
            </a:r>
          </a:p>
        </p:txBody>
      </p:sp>
      <p:sp>
        <p:nvSpPr>
          <p:cNvPr id="8" name="Légende : flèche vers la droite 7">
            <a:extLst>
              <a:ext uri="{FF2B5EF4-FFF2-40B4-BE49-F238E27FC236}">
                <a16:creationId xmlns:a16="http://schemas.microsoft.com/office/drawing/2014/main" id="{CF932E0D-90E0-A65B-29C0-5BB70A8E44FA}"/>
              </a:ext>
            </a:extLst>
          </p:cNvPr>
          <p:cNvSpPr/>
          <p:nvPr/>
        </p:nvSpPr>
        <p:spPr>
          <a:xfrm>
            <a:off x="3485620" y="1836035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1985</a:t>
            </a:r>
          </a:p>
        </p:txBody>
      </p:sp>
      <p:sp>
        <p:nvSpPr>
          <p:cNvPr id="9" name="Légende : flèche vers la droite 8">
            <a:extLst>
              <a:ext uri="{FF2B5EF4-FFF2-40B4-BE49-F238E27FC236}">
                <a16:creationId xmlns:a16="http://schemas.microsoft.com/office/drawing/2014/main" id="{8D3AE913-123E-75EC-A7A9-7B28CCDD3A89}"/>
              </a:ext>
            </a:extLst>
          </p:cNvPr>
          <p:cNvSpPr/>
          <p:nvPr/>
        </p:nvSpPr>
        <p:spPr>
          <a:xfrm>
            <a:off x="3485620" y="2500974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1991</a:t>
            </a:r>
          </a:p>
        </p:txBody>
      </p:sp>
      <p:sp>
        <p:nvSpPr>
          <p:cNvPr id="10" name="Légende : flèche vers la droite 9">
            <a:extLst>
              <a:ext uri="{FF2B5EF4-FFF2-40B4-BE49-F238E27FC236}">
                <a16:creationId xmlns:a16="http://schemas.microsoft.com/office/drawing/2014/main" id="{9064FF26-3924-807C-1990-BA1CD094CC34}"/>
              </a:ext>
            </a:extLst>
          </p:cNvPr>
          <p:cNvSpPr/>
          <p:nvPr/>
        </p:nvSpPr>
        <p:spPr>
          <a:xfrm>
            <a:off x="3485620" y="3165913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11" name="Légende : flèche vers la droite 10">
            <a:extLst>
              <a:ext uri="{FF2B5EF4-FFF2-40B4-BE49-F238E27FC236}">
                <a16:creationId xmlns:a16="http://schemas.microsoft.com/office/drawing/2014/main" id="{70022467-7C4C-96A9-93FE-B6E45EC4414A}"/>
              </a:ext>
            </a:extLst>
          </p:cNvPr>
          <p:cNvSpPr/>
          <p:nvPr/>
        </p:nvSpPr>
        <p:spPr>
          <a:xfrm>
            <a:off x="3485620" y="3830852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2004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4B6F20A-1E5C-F47E-58A4-7EF733768593}"/>
              </a:ext>
            </a:extLst>
          </p:cNvPr>
          <p:cNvSpPr txBox="1">
            <a:spLocks/>
          </p:cNvSpPr>
          <p:nvPr/>
        </p:nvSpPr>
        <p:spPr>
          <a:xfrm>
            <a:off x="1581198" y="5713293"/>
            <a:ext cx="10276113" cy="1212948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fr-FR" sz="4000" b="1" dirty="0">
                <a:latin typeface="Dreaming Outloud Script Pro"/>
                <a:cs typeface="Dreaming Outloud Script Pro"/>
              </a:rPr>
              <a:t>Héritier d’une histoire</a:t>
            </a:r>
          </a:p>
          <a:p>
            <a:r>
              <a:rPr lang="fr-FR" sz="4000" b="1" dirty="0">
                <a:latin typeface="Dreaming Outloud Script Pro"/>
                <a:cs typeface="Dreaming Outloud Script Pro"/>
              </a:rPr>
              <a:t>dont il s’est emparé avec audace et plaisir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2E8C20-408E-689F-CAA4-908222AC8187}"/>
              </a:ext>
            </a:extLst>
          </p:cNvPr>
          <p:cNvSpPr txBox="1"/>
          <p:nvPr/>
        </p:nvSpPr>
        <p:spPr>
          <a:xfrm>
            <a:off x="5189362" y="570928"/>
            <a:ext cx="246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Joliot Curie viré du CEA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F0FE8B-5C5D-37D5-7703-137BC1D9B5DB}"/>
              </a:ext>
            </a:extLst>
          </p:cNvPr>
          <p:cNvSpPr txBox="1"/>
          <p:nvPr/>
        </p:nvSpPr>
        <p:spPr>
          <a:xfrm>
            <a:off x="5189362" y="1094745"/>
            <a:ext cx="574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 de l’IPN</a:t>
            </a:r>
          </a:p>
          <a:p>
            <a:r>
              <a:rPr lang="fr-FR" dirty="0"/>
              <a:t>Création de postes de collaborateurs techniques </a:t>
            </a:r>
            <a:r>
              <a:rPr lang="fr-FR" dirty="0">
                <a:sym typeface="Wingdings" panose="05000000000000000000" pitchFamily="2" charset="2"/>
              </a:rPr>
              <a:t> TPN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12CD80-CA5E-07AD-0647-871E8CC4E03F}"/>
              </a:ext>
            </a:extLst>
          </p:cNvPr>
          <p:cNvSpPr txBox="1"/>
          <p:nvPr/>
        </p:nvSpPr>
        <p:spPr>
          <a:xfrm>
            <a:off x="5189362" y="1808473"/>
            <a:ext cx="699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Tomas Junquera à l’initiative au CNRS  de la R&amp;D sur les cavités supra</a:t>
            </a:r>
          </a:p>
          <a:p>
            <a:r>
              <a:rPr lang="fr-FR" dirty="0"/>
              <a:t>Collaboration sur ce thème avec le CEA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CB60FC3-0AB2-F0AE-E3A4-1007BD4A60D5}"/>
              </a:ext>
            </a:extLst>
          </p:cNvPr>
          <p:cNvSpPr txBox="1"/>
          <p:nvPr/>
        </p:nvSpPr>
        <p:spPr>
          <a:xfrm>
            <a:off x="5189362" y="2413341"/>
            <a:ext cx="515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Loi Bataille</a:t>
            </a:r>
          </a:p>
          <a:p>
            <a:r>
              <a:rPr lang="fr-FR" dirty="0"/>
              <a:t>Le CNRS en charge de la R&amp;D sur la transmutation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905B86-3EC2-E6E0-38B2-3922245294CC}"/>
              </a:ext>
            </a:extLst>
          </p:cNvPr>
          <p:cNvSpPr txBox="1"/>
          <p:nvPr/>
        </p:nvSpPr>
        <p:spPr>
          <a:xfrm>
            <a:off x="5189362" y="3094415"/>
            <a:ext cx="549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Alex Mueller crée la Division Accélérateurs de l’IPNO</a:t>
            </a:r>
          </a:p>
          <a:p>
            <a:r>
              <a:rPr lang="fr-FR" dirty="0"/>
              <a:t>Embauche de trois jeunes docteurs dont Sébastien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D11D4C-0FF5-2264-E9BE-9A019C78CDAE}"/>
              </a:ext>
            </a:extLst>
          </p:cNvPr>
          <p:cNvSpPr txBox="1"/>
          <p:nvPr/>
        </p:nvSpPr>
        <p:spPr>
          <a:xfrm>
            <a:off x="5189362" y="3900672"/>
            <a:ext cx="24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 de SupraTech</a:t>
            </a:r>
          </a:p>
        </p:txBody>
      </p:sp>
      <p:sp>
        <p:nvSpPr>
          <p:cNvPr id="19" name="Légende : flèche vers la droite 18">
            <a:extLst>
              <a:ext uri="{FF2B5EF4-FFF2-40B4-BE49-F238E27FC236}">
                <a16:creationId xmlns:a16="http://schemas.microsoft.com/office/drawing/2014/main" id="{E6E50668-64A3-2086-9706-D0B691E9B907}"/>
              </a:ext>
            </a:extLst>
          </p:cNvPr>
          <p:cNvSpPr/>
          <p:nvPr/>
        </p:nvSpPr>
        <p:spPr>
          <a:xfrm>
            <a:off x="3485620" y="4495790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2009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FD290A-DA16-B016-FC93-E8EAA40DBF56}"/>
              </a:ext>
            </a:extLst>
          </p:cNvPr>
          <p:cNvSpPr txBox="1"/>
          <p:nvPr/>
        </p:nvSpPr>
        <p:spPr>
          <a:xfrm>
            <a:off x="5189362" y="4560561"/>
            <a:ext cx="168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 d’ACS</a:t>
            </a:r>
          </a:p>
        </p:txBody>
      </p:sp>
      <p:sp>
        <p:nvSpPr>
          <p:cNvPr id="22" name="Légende : flèche vers la droite 21">
            <a:extLst>
              <a:ext uri="{FF2B5EF4-FFF2-40B4-BE49-F238E27FC236}">
                <a16:creationId xmlns:a16="http://schemas.microsoft.com/office/drawing/2014/main" id="{FEB38C6B-4514-F23D-866C-BB59AB544467}"/>
              </a:ext>
            </a:extLst>
          </p:cNvPr>
          <p:cNvSpPr/>
          <p:nvPr/>
        </p:nvSpPr>
        <p:spPr>
          <a:xfrm>
            <a:off x="3485620" y="5190730"/>
            <a:ext cx="1569495" cy="498874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395D32-DC18-5C97-6A78-8B2BBF914D37}"/>
              </a:ext>
            </a:extLst>
          </p:cNvPr>
          <p:cNvSpPr txBox="1"/>
          <p:nvPr/>
        </p:nvSpPr>
        <p:spPr>
          <a:xfrm>
            <a:off x="5189362" y="5255501"/>
            <a:ext cx="19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 d’IJCLab</a:t>
            </a:r>
          </a:p>
        </p:txBody>
      </p:sp>
    </p:spTree>
    <p:extLst>
      <p:ext uri="{BB962C8B-B14F-4D97-AF65-F5344CB8AC3E}">
        <p14:creationId xmlns:p14="http://schemas.microsoft.com/office/powerpoint/2010/main" val="311034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586DF12E-C7D7-DAD3-5909-6310F338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riangle isocèle 4">
            <a:extLst>
              <a:ext uri="{FF2B5EF4-FFF2-40B4-BE49-F238E27FC236}">
                <a16:creationId xmlns:a16="http://schemas.microsoft.com/office/drawing/2014/main" id="{14FE8BD9-5488-1B17-1DBB-6EAFE1D8ADBA}"/>
              </a:ext>
            </a:extLst>
          </p:cNvPr>
          <p:cNvSpPr/>
          <p:nvPr/>
        </p:nvSpPr>
        <p:spPr>
          <a:xfrm>
            <a:off x="1016598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2" name="Image 1" descr="Une image contenant habits, Visage humain, personne, homme&#10;&#10;Le contenu généré par l’IA peut être incorrect.">
            <a:extLst>
              <a:ext uri="{FF2B5EF4-FFF2-40B4-BE49-F238E27FC236}">
                <a16:creationId xmlns:a16="http://schemas.microsoft.com/office/drawing/2014/main" id="{CE1835B1-43AE-6595-E1FF-A3A8EBE9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34" y="2189042"/>
            <a:ext cx="6528237" cy="368304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26D32FC-2FE2-01BB-5FE4-22AEEE992DE3}"/>
              </a:ext>
            </a:extLst>
          </p:cNvPr>
          <p:cNvSpPr txBox="1">
            <a:spLocks/>
          </p:cNvSpPr>
          <p:nvPr/>
        </p:nvSpPr>
        <p:spPr>
          <a:xfrm>
            <a:off x="5948626" y="90094"/>
            <a:ext cx="5508670" cy="1287790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Le poids de l’Histoire</a:t>
            </a:r>
          </a:p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« même pas peur! »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FDDEDCDD-2668-64C1-834F-0FA3F19CE355}"/>
              </a:ext>
            </a:extLst>
          </p:cNvPr>
          <p:cNvSpPr/>
          <p:nvPr/>
        </p:nvSpPr>
        <p:spPr>
          <a:xfrm>
            <a:off x="3209663" y="1377884"/>
            <a:ext cx="6586586" cy="1043543"/>
          </a:xfrm>
          <a:prstGeom prst="wedgeEllipseCallout">
            <a:avLst>
              <a:gd name="adj1" fmla="val -52308"/>
              <a:gd name="adj2" fmla="val -415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CNRS et à ACS</a:t>
            </a:r>
          </a:p>
          <a:p>
            <a:pPr algn="ctr"/>
            <a:r>
              <a:rPr lang="fr-FR" dirty="0"/>
              <a:t>Ça s’appelle avoir le cul entre deux chaises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5822-FB66-C1A2-4B6B-C1BD882B964F}"/>
              </a:ext>
            </a:extLst>
          </p:cNvPr>
          <p:cNvSpPr txBox="1"/>
          <p:nvPr/>
        </p:nvSpPr>
        <p:spPr>
          <a:xfrm>
            <a:off x="5642527" y="6061760"/>
            <a:ext cx="5042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Débat dur l’avenir de SupraTech IN2P3/IPNO/ACS</a:t>
            </a:r>
          </a:p>
          <a:p>
            <a:r>
              <a:rPr lang="fr-FR" dirty="0"/>
              <a:t>Avec le Président de l’OPECST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E5F406-2876-17C1-6284-AEC1DA13F3B7}"/>
              </a:ext>
            </a:extLst>
          </p:cNvPr>
          <p:cNvSpPr txBox="1"/>
          <p:nvPr/>
        </p:nvSpPr>
        <p:spPr>
          <a:xfrm>
            <a:off x="1681515" y="5127171"/>
            <a:ext cx="3296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… un homme </a:t>
            </a:r>
          </a:p>
          <a:p>
            <a:r>
              <a:rPr lang="fr-FR" sz="40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audacieux …</a:t>
            </a:r>
          </a:p>
        </p:txBody>
      </p:sp>
    </p:spTree>
    <p:extLst>
      <p:ext uri="{BB962C8B-B14F-4D97-AF65-F5344CB8AC3E}">
        <p14:creationId xmlns:p14="http://schemas.microsoft.com/office/powerpoint/2010/main" val="11565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C7401440-6993-5BFB-1F39-FAC57899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9ABFA4C3-FAE5-8C10-6E38-8A6E70D2EF29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C06829E-CAAF-B1B1-8675-3098880148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-24481" b="24481"/>
          <a:stretch/>
        </p:blipFill>
        <p:spPr bwMode="auto">
          <a:xfrm>
            <a:off x="4857710" y="733989"/>
            <a:ext cx="6948059" cy="5210906"/>
          </a:xfrm>
          <a:prstGeom prst="rect">
            <a:avLst/>
          </a:prstGeom>
          <a:noFill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FF3BD7D-1FCC-7EE4-9EC1-D0A13AE06203}"/>
              </a:ext>
            </a:extLst>
          </p:cNvPr>
          <p:cNvSpPr txBox="1">
            <a:spLocks/>
          </p:cNvSpPr>
          <p:nvPr/>
        </p:nvSpPr>
        <p:spPr>
          <a:xfrm>
            <a:off x="4590122" y="90094"/>
            <a:ext cx="7014548" cy="1287790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Gérer les déchets nucléaires</a:t>
            </a:r>
          </a:p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« même pas peur! »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71BB328-0AAD-7DED-30BB-CD440755D299}"/>
              </a:ext>
            </a:extLst>
          </p:cNvPr>
          <p:cNvSpPr/>
          <p:nvPr/>
        </p:nvSpPr>
        <p:spPr>
          <a:xfrm>
            <a:off x="3209663" y="1377884"/>
            <a:ext cx="7436566" cy="1043543"/>
          </a:xfrm>
          <a:prstGeom prst="wedgeEllipseCallout">
            <a:avLst>
              <a:gd name="adj1" fmla="val -52308"/>
              <a:gd name="adj2" fmla="val -415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Donner sa place au CNRS dans les défis sociétaux</a:t>
            </a:r>
          </a:p>
          <a:p>
            <a:pPr algn="ctr"/>
            <a:r>
              <a:rPr lang="fr-FR" dirty="0"/>
              <a:t>Ça s’appelle aller au charbon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CDBF8F-A162-3851-F748-79EE73BFAC24}"/>
              </a:ext>
            </a:extLst>
          </p:cNvPr>
          <p:cNvSpPr txBox="1"/>
          <p:nvPr/>
        </p:nvSpPr>
        <p:spPr>
          <a:xfrm>
            <a:off x="5642527" y="6061760"/>
            <a:ext cx="587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Visite d’un réacteur de la centrale nucléaire de Gravelines</a:t>
            </a:r>
          </a:p>
          <a:p>
            <a:r>
              <a:rPr lang="fr-FR" dirty="0"/>
              <a:t>Avec la direction de l’ingénierie nucléaire d’EDF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05372A-7B36-8066-EAB5-784EA6B7707F}"/>
              </a:ext>
            </a:extLst>
          </p:cNvPr>
          <p:cNvSpPr txBox="1"/>
          <p:nvPr/>
        </p:nvSpPr>
        <p:spPr>
          <a:xfrm>
            <a:off x="1561615" y="5265351"/>
            <a:ext cx="35461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… un homme </a:t>
            </a:r>
          </a:p>
          <a:p>
            <a:r>
              <a:rPr lang="fr-FR" sz="40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de conviction.</a:t>
            </a:r>
          </a:p>
        </p:txBody>
      </p:sp>
    </p:spTree>
    <p:extLst>
      <p:ext uri="{BB962C8B-B14F-4D97-AF65-F5344CB8AC3E}">
        <p14:creationId xmlns:p14="http://schemas.microsoft.com/office/powerpoint/2010/main" val="315406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A8F71649-57CF-88F3-903A-2CE84C70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FF3B575B-17E3-2CD4-95D1-71ABFC0DC833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09165D14-3790-1679-21F1-D380B35B289B}"/>
              </a:ext>
            </a:extLst>
          </p:cNvPr>
          <p:cNvSpPr txBox="1"/>
          <p:nvPr/>
        </p:nvSpPr>
        <p:spPr>
          <a:xfrm>
            <a:off x="2705482" y="2355286"/>
            <a:ext cx="9379473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Il avait fallu trouver 10 millions d’€ pour financer la réalisation de SUPRATECH, essentiellement en sollicitant les subventions des collectivités territoriales (département et région).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 Nous avions évalué le cout de son fonctionnement et de sa maintenance  (salle blanche, chimie, hélium … hors personnel) à plusieurs centaines de k€/an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F650132-63DE-3C05-A15F-C17D4953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3838" y="81082"/>
            <a:ext cx="8436634" cy="219312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Dis, Sébastien, </a:t>
            </a:r>
            <a:br>
              <a:rPr lang="fr-FR" sz="4000" b="1" dirty="0">
                <a:latin typeface="Dreaming Outloud Script Pro"/>
                <a:cs typeface="Dreaming Outloud Script Pro"/>
              </a:rPr>
            </a:br>
            <a:r>
              <a:rPr lang="fr-FR" sz="4000" b="1" dirty="0">
                <a:latin typeface="Dreaming Outloud Script Pro"/>
                <a:cs typeface="Dreaming Outloud Script Pro"/>
              </a:rPr>
              <a:t>comment dans l’avenir </a:t>
            </a:r>
            <a:br>
              <a:rPr lang="fr-FR" sz="4000" b="1" dirty="0">
                <a:latin typeface="Dreaming Outloud Script Pro"/>
                <a:cs typeface="Dreaming Outloud Script Pro"/>
              </a:rPr>
            </a:br>
            <a:r>
              <a:rPr lang="fr-FR" sz="4000" b="1" dirty="0">
                <a:latin typeface="Dreaming Outloud Script Pro"/>
                <a:cs typeface="Dreaming Outloud Script Pro"/>
              </a:rPr>
              <a:t>assurer le fonctionnement et le développement de Supratech ?</a:t>
            </a:r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191DDDA0-5A4B-D8B1-E4C0-214414996B80}"/>
              </a:ext>
            </a:extLst>
          </p:cNvPr>
          <p:cNvSpPr txBox="1"/>
          <p:nvPr/>
        </p:nvSpPr>
        <p:spPr>
          <a:xfrm>
            <a:off x="1960569" y="4606643"/>
            <a:ext cx="10069903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Le devenir de Supratech, est l’origine première de la création d’ACS, d’autant que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>
                <a:solidFill>
                  <a:srgbClr val="000000"/>
                </a:solidFill>
                <a:latin typeface="Dreaming Outloud Script Pro"/>
                <a:cs typeface="Dreaming Outloud Script Pro"/>
              </a:rPr>
              <a:t>l</a:t>
            </a:r>
            <a:r>
              <a:rPr lang="fr-FR" sz="3600" b="1" i="0" u="none" strike="noStrike" kern="0" cap="none" spc="0" baseline="0" dirty="0">
                <a:solidFill>
                  <a:srgbClr val="000000"/>
                </a:solidFill>
                <a:uFillTx/>
                <a:latin typeface="Dreaming Outloud Script Pro"/>
                <a:cs typeface="Dreaming Outloud Script Pro"/>
              </a:rPr>
              <a:t>es subventions publiques reçues obligeaient à un usage partagé avec les industriels.</a:t>
            </a:r>
            <a:endParaRPr lang="fr-FR" sz="3600" b="0" i="0" u="none" strike="noStrike" kern="1200" cap="none" spc="0" baseline="0" dirty="0">
              <a:solidFill>
                <a:srgbClr val="000000"/>
              </a:solidFill>
              <a:uFillTx/>
              <a:latin typeface="Dreaming Outloud Script Pro"/>
              <a:cs typeface="Dreaming Outloud Script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FA2C48CC-293E-EB84-29FD-2ADF855D04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6685" b="12327"/>
          <a:stretch>
            <a:fillRect/>
          </a:stretch>
        </p:blipFill>
        <p:spPr bwMode="auto">
          <a:xfrm>
            <a:off x="4267254" y="2163170"/>
            <a:ext cx="7120772" cy="3844526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AE9F07-6656-AB87-49C6-FF5978452AF7}"/>
              </a:ext>
            </a:extLst>
          </p:cNvPr>
          <p:cNvSpPr txBox="1"/>
          <p:nvPr/>
        </p:nvSpPr>
        <p:spPr>
          <a:xfrm>
            <a:off x="6096000" y="918492"/>
            <a:ext cx="529202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1999 SESAME « CRYHOLAB »</a:t>
            </a:r>
          </a:p>
          <a:p>
            <a:r>
              <a:rPr lang="fr-FR" dirty="0"/>
              <a:t>2004 SESAME et ASTRE « SUPRATech »</a:t>
            </a:r>
          </a:p>
          <a:p>
            <a:r>
              <a:rPr lang="fr-FR" dirty="0"/>
              <a:t>2006 Convention CNRS-Département « Salle Blanche »</a:t>
            </a:r>
          </a:p>
          <a:p>
            <a:r>
              <a:rPr lang="fr-FR" dirty="0"/>
              <a:t>2009 SESAME « SUPRATech Phase 2 »</a:t>
            </a:r>
          </a:p>
          <a:p>
            <a:r>
              <a:rPr lang="fr-FR" dirty="0"/>
              <a:t>2012 ASTRE « ACCEL’VALO » </a:t>
            </a:r>
          </a:p>
        </p:txBody>
      </p:sp>
      <p:pic>
        <p:nvPicPr>
          <p:cNvPr id="5" name="Picture 2" descr="logo IDF">
            <a:extLst>
              <a:ext uri="{FF2B5EF4-FFF2-40B4-BE49-F238E27FC236}">
                <a16:creationId xmlns:a16="http://schemas.microsoft.com/office/drawing/2014/main" id="{9240A3C3-BA31-CA0B-F78D-37EA7D767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9329" y="5629133"/>
            <a:ext cx="1704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logojpg_2">
            <a:extLst>
              <a:ext uri="{FF2B5EF4-FFF2-40B4-BE49-F238E27FC236}">
                <a16:creationId xmlns:a16="http://schemas.microsoft.com/office/drawing/2014/main" id="{908E605A-7BA1-735F-38D7-16A55964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0056" y="5643424"/>
            <a:ext cx="1295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annerhaut">
            <a:extLst>
              <a:ext uri="{FF2B5EF4-FFF2-40B4-BE49-F238E27FC236}">
                <a16:creationId xmlns:a16="http://schemas.microsoft.com/office/drawing/2014/main" id="{0729C9A4-7C3F-A6D1-3676-70DBB742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97" t="7985" r="84109"/>
          <a:stretch>
            <a:fillRect/>
          </a:stretch>
        </p:blipFill>
        <p:spPr bwMode="auto">
          <a:xfrm>
            <a:off x="5661032" y="5414819"/>
            <a:ext cx="1057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30C3FEF9-00A0-66B1-90F3-14A9435458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riangle isocèle 4">
            <a:extLst>
              <a:ext uri="{FF2B5EF4-FFF2-40B4-BE49-F238E27FC236}">
                <a16:creationId xmlns:a16="http://schemas.microsoft.com/office/drawing/2014/main" id="{FDC82294-2E57-77DA-A25E-6744E0195F75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621F7E-2604-0BE7-E0A9-05FD9BE56D6C}"/>
              </a:ext>
            </a:extLst>
          </p:cNvPr>
          <p:cNvSpPr txBox="1"/>
          <p:nvPr/>
        </p:nvSpPr>
        <p:spPr>
          <a:xfrm>
            <a:off x="4500756" y="6129199"/>
            <a:ext cx="645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Inauguration officielle de SupraTech en 2004 avec les élus du Département de l’Essonne, et de la Région Ile de France</a:t>
            </a:r>
          </a:p>
        </p:txBody>
      </p:sp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A2520D9A-E684-5A08-6B91-54FE31676662}"/>
              </a:ext>
            </a:extLst>
          </p:cNvPr>
          <p:cNvSpPr/>
          <p:nvPr/>
        </p:nvSpPr>
        <p:spPr>
          <a:xfrm>
            <a:off x="1462549" y="3773237"/>
            <a:ext cx="3423150" cy="1870187"/>
          </a:xfrm>
          <a:prstGeom prst="wedgeEllipseCallout">
            <a:avLst>
              <a:gd name="adj1" fmla="val -11641"/>
              <a:gd name="adj2" fmla="val -1021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Encore trop jeune à l’époque pour m’afficher avec des personnalités politiques</a:t>
            </a:r>
          </a:p>
        </p:txBody>
      </p:sp>
    </p:spTree>
    <p:extLst>
      <p:ext uri="{BB962C8B-B14F-4D97-AF65-F5344CB8AC3E}">
        <p14:creationId xmlns:p14="http://schemas.microsoft.com/office/powerpoint/2010/main" val="99509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20AB6744-895B-51BC-A3B3-F51DF8E463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riangle isocèle 4">
            <a:extLst>
              <a:ext uri="{FF2B5EF4-FFF2-40B4-BE49-F238E27FC236}">
                <a16:creationId xmlns:a16="http://schemas.microsoft.com/office/drawing/2014/main" id="{E4DF7880-0B8D-D86E-5998-39A4404FA994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3D701BE-E8FE-DF11-124D-7F39A1A60136}"/>
              </a:ext>
            </a:extLst>
          </p:cNvPr>
          <p:cNvSpPr txBox="1">
            <a:spLocks/>
          </p:cNvSpPr>
          <p:nvPr/>
        </p:nvSpPr>
        <p:spPr>
          <a:xfrm>
            <a:off x="3593838" y="42844"/>
            <a:ext cx="8689174" cy="2501092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Dis, Sébastien, </a:t>
            </a:r>
            <a:br>
              <a:rPr lang="fr-FR" sz="4000" b="1" dirty="0">
                <a:latin typeface="Dreaming Outloud Script Pro"/>
                <a:cs typeface="Dreaming Outloud Script Pro"/>
              </a:rPr>
            </a:br>
            <a:r>
              <a:rPr lang="fr-FR" sz="4000" b="1" dirty="0">
                <a:latin typeface="Dreaming Outloud Script Pro"/>
                <a:cs typeface="Dreaming Outloud Script Pro"/>
              </a:rPr>
              <a:t>comment imaginer l’usage partagé de Supratech entre les besoins de la Recherche et ceux des industriels ?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F692060-6861-1BB2-C24C-3B835E6D186B}"/>
              </a:ext>
            </a:extLst>
          </p:cNvPr>
          <p:cNvSpPr txBox="1">
            <a:spLocks/>
          </p:cNvSpPr>
          <p:nvPr/>
        </p:nvSpPr>
        <p:spPr>
          <a:xfrm>
            <a:off x="1869056" y="4419918"/>
            <a:ext cx="10213676" cy="2438082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Pour faciliter cette collaboration </a:t>
            </a:r>
          </a:p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recherche-industrie indispensable </a:t>
            </a:r>
          </a:p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l’idée de « l’entreprise intermédiaire »,</a:t>
            </a:r>
          </a:p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« du chainon manquant » a conduit à ACS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F7A847-23CB-DA87-4E39-C331A11F07B5}"/>
              </a:ext>
            </a:extLst>
          </p:cNvPr>
          <p:cNvSpPr txBox="1"/>
          <p:nvPr/>
        </p:nvSpPr>
        <p:spPr>
          <a:xfrm>
            <a:off x="2610928" y="2480926"/>
            <a:ext cx="9531536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Les ressources propres du labo (IN2P3/CNRS/ Université et MESR) nécessaires au développement de Supratech seront à l’avenir insuffisantes ou trop pénalisantes pour le reste de ses activités.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</a:rPr>
              <a:t> Aucun industriel n’investira pareille plateforme technologique pour un marché qui restera un marché de niche.</a:t>
            </a:r>
          </a:p>
        </p:txBody>
      </p:sp>
    </p:spTree>
    <p:extLst>
      <p:ext uri="{BB962C8B-B14F-4D97-AF65-F5344CB8AC3E}">
        <p14:creationId xmlns:p14="http://schemas.microsoft.com/office/powerpoint/2010/main" val="30450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CCAD5A-1B83-A674-E691-1F53A966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20" y="2608846"/>
            <a:ext cx="4890472" cy="360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Image 3" descr="Une image contenant personne, habits, plein air, homme&#10;&#10;Le contenu généré par l’IA peut être incorrect.">
            <a:extLst>
              <a:ext uri="{FF2B5EF4-FFF2-40B4-BE49-F238E27FC236}">
                <a16:creationId xmlns:a16="http://schemas.microsoft.com/office/drawing/2014/main" id="{8A3ED95F-1979-9B18-5AF2-1620A424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0" t="14559" r="61123" b="13629"/>
          <a:stretch>
            <a:fillRect/>
          </a:stretch>
        </p:blipFill>
        <p:spPr>
          <a:xfrm>
            <a:off x="0" y="0"/>
            <a:ext cx="359383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riangle isocèle 4">
            <a:extLst>
              <a:ext uri="{FF2B5EF4-FFF2-40B4-BE49-F238E27FC236}">
                <a16:creationId xmlns:a16="http://schemas.microsoft.com/office/drawing/2014/main" id="{B1401208-44F9-2EE4-3986-DC043A2D929D}"/>
              </a:ext>
            </a:extLst>
          </p:cNvPr>
          <p:cNvSpPr/>
          <p:nvPr/>
        </p:nvSpPr>
        <p:spPr>
          <a:xfrm>
            <a:off x="996284" y="-68241"/>
            <a:ext cx="3316409" cy="6926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81015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AD65DE-A5BD-9FA0-A9FD-3B2D0963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108" y="2608846"/>
            <a:ext cx="4911428" cy="3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6C4CD6-0085-C1F5-092B-62836E101683}"/>
              </a:ext>
            </a:extLst>
          </p:cNvPr>
          <p:cNvSpPr txBox="1">
            <a:spLocks/>
          </p:cNvSpPr>
          <p:nvPr/>
        </p:nvSpPr>
        <p:spPr>
          <a:xfrm>
            <a:off x="3720187" y="179767"/>
            <a:ext cx="8184505" cy="1288211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000" b="1" dirty="0">
                <a:latin typeface="Dreaming Outloud Script Pro"/>
                <a:cs typeface="Dreaming Outloud Script Pro"/>
              </a:rPr>
              <a:t>Une de nos escapades communes dans les cabinets ministériels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3296FCC0-4906-F4E9-FC8E-9C286187A1AB}"/>
              </a:ext>
            </a:extLst>
          </p:cNvPr>
          <p:cNvSpPr/>
          <p:nvPr/>
        </p:nvSpPr>
        <p:spPr>
          <a:xfrm>
            <a:off x="3171563" y="1467978"/>
            <a:ext cx="6059523" cy="1043543"/>
          </a:xfrm>
          <a:prstGeom prst="wedgeEllipseCallout">
            <a:avLst>
              <a:gd name="adj1" fmla="val -52308"/>
              <a:gd name="adj2" fmla="val -415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Puisqu’on vous dit que c’est possible !</a:t>
            </a:r>
          </a:p>
          <a:p>
            <a:pPr algn="ctr"/>
            <a:r>
              <a:rPr lang="fr-FR" dirty="0"/>
              <a:t>Que c’est nécessaire! Que c’est la LOI !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45ED02B6-29C3-DBDC-4F28-3D044516D8FF}"/>
              </a:ext>
            </a:extLst>
          </p:cNvPr>
          <p:cNvSpPr/>
          <p:nvPr/>
        </p:nvSpPr>
        <p:spPr>
          <a:xfrm>
            <a:off x="5521248" y="5936799"/>
            <a:ext cx="5308409" cy="836714"/>
          </a:xfrm>
          <a:prstGeom prst="wedgeEllipseCallout">
            <a:avLst>
              <a:gd name="adj1" fmla="val -43490"/>
              <a:gd name="adj2" fmla="val -942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de me faire une note.</a:t>
            </a:r>
          </a:p>
        </p:txBody>
      </p:sp>
    </p:spTree>
    <p:extLst>
      <p:ext uri="{BB962C8B-B14F-4D97-AF65-F5344CB8AC3E}">
        <p14:creationId xmlns:p14="http://schemas.microsoft.com/office/powerpoint/2010/main" val="3659410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1182</Words>
  <Application>Microsoft Office PowerPoint</Application>
  <PresentationFormat>Grand écran</PresentationFormat>
  <Paragraphs>145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Dreaming Outloud Script Pro</vt:lpstr>
      <vt:lpstr>Roboto</vt:lpstr>
      <vt:lpstr>Wingdings</vt:lpstr>
      <vt:lpstr>Thème Office</vt:lpstr>
      <vt:lpstr> once upon a time …</vt:lpstr>
      <vt:lpstr>Avec charme,  élégance,  compétence et détermination,  mais pas que …</vt:lpstr>
      <vt:lpstr>Présentation PowerPoint</vt:lpstr>
      <vt:lpstr>Présentation PowerPoint</vt:lpstr>
      <vt:lpstr>Présentation PowerPoint</vt:lpstr>
      <vt:lpstr>Dis, Sébastien,  comment dans l’avenir  assurer le fonctionnement et le développement de Supratech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jean-claude LE SCORNET</dc:creator>
  <cp:lastModifiedBy>jean-claude LE SCORNET</cp:lastModifiedBy>
  <cp:revision>25</cp:revision>
  <cp:lastPrinted>2025-05-13T07:29:20Z</cp:lastPrinted>
  <dcterms:created xsi:type="dcterms:W3CDTF">2025-05-12T06:48:25Z</dcterms:created>
  <dcterms:modified xsi:type="dcterms:W3CDTF">2025-05-14T09:29:40Z</dcterms:modified>
</cp:coreProperties>
</file>