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ags/tag1.xml" ContentType="application/vnd.openxmlformats-officedocument.presentationml.tag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1"/>
  </p:sldMasterIdLst>
  <p:notesMasterIdLst>
    <p:notesMasterId r:id="rId23"/>
  </p:notesMasterIdLst>
  <p:sldIdLst>
    <p:sldId id="262" r:id="rId2"/>
    <p:sldId id="267" r:id="rId3"/>
    <p:sldId id="268" r:id="rId4"/>
    <p:sldId id="269" r:id="rId5"/>
    <p:sldId id="270" r:id="rId6"/>
    <p:sldId id="271" r:id="rId7"/>
    <p:sldId id="275" r:id="rId8"/>
    <p:sldId id="272" r:id="rId9"/>
    <p:sldId id="378" r:id="rId10"/>
    <p:sldId id="274" r:id="rId11"/>
    <p:sldId id="273" r:id="rId12"/>
    <p:sldId id="276" r:id="rId13"/>
    <p:sldId id="277" r:id="rId14"/>
    <p:sldId id="381" r:id="rId15"/>
    <p:sldId id="382" r:id="rId16"/>
    <p:sldId id="4301" r:id="rId17"/>
    <p:sldId id="4299" r:id="rId18"/>
    <p:sldId id="259" r:id="rId19"/>
    <p:sldId id="256" r:id="rId20"/>
    <p:sldId id="261" r:id="rId21"/>
    <p:sldId id="4300" r:id="rId22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CCCCC"/>
    <a:srgbClr val="666666"/>
    <a:srgbClr val="FECC99"/>
    <a:srgbClr val="FEE6CC"/>
    <a:srgbClr val="CCDFDB"/>
    <a:srgbClr val="E5F0EC"/>
    <a:srgbClr val="D7E59A"/>
    <a:srgbClr val="EBF1CB"/>
    <a:srgbClr val="CDD5E0"/>
    <a:srgbClr val="E6EBE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llanmörkt format 2 - Dekorfärg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7210" autoAdjust="0"/>
    <p:restoredTop sz="94681" autoAdjust="0"/>
  </p:normalViewPr>
  <p:slideViewPr>
    <p:cSldViewPr snapToGrid="0" snapToObjects="1">
      <p:cViewPr varScale="1">
        <p:scale>
          <a:sx n="147" d="100"/>
          <a:sy n="147" d="100"/>
        </p:scale>
        <p:origin x="224" y="25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3" name="Platshållare för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5216F17-FF12-814E-936A-620B3383A43B}" type="datetimeFigureOut">
              <a:rPr lang="sv-SE" smtClean="0"/>
              <a:t>2025-05-14</a:t>
            </a:fld>
            <a:endParaRPr/>
          </a:p>
        </p:txBody>
      </p:sp>
      <p:sp>
        <p:nvSpPr>
          <p:cNvPr id="4" name="Platshållare för bildobjekt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/>
          </a:p>
        </p:txBody>
      </p:sp>
      <p:sp>
        <p:nvSpPr>
          <p:cNvPr id="5" name="Platshållare för anteckninga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  <a:endParaRPr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AE5A434-646A-2746-9BDC-885B2382B33E}" type="slidenum">
              <a:rPr lang="sv-SE" smtClean="0"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23182275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Firs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ktangel 4">
            <a:extLst>
              <a:ext uri="{FF2B5EF4-FFF2-40B4-BE49-F238E27FC236}">
                <a16:creationId xmlns:a16="http://schemas.microsoft.com/office/drawing/2014/main" id="{5105BBA5-0B01-43EB-96EC-725AF28E5A8E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6" name="Rektangel 5">
            <a:extLst>
              <a:ext uri="{FF2B5EF4-FFF2-40B4-BE49-F238E27FC236}">
                <a16:creationId xmlns:a16="http://schemas.microsoft.com/office/drawing/2014/main" id="{BB3141B3-566C-47FF-8C29-67289995D2FA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7" name="Bildobjekt 6">
            <a:extLst>
              <a:ext uri="{FF2B5EF4-FFF2-40B4-BE49-F238E27FC236}">
                <a16:creationId xmlns:a16="http://schemas.microsoft.com/office/drawing/2014/main" id="{B965145F-CDA4-4965-A7C5-ACBA5939346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703069" y="1048935"/>
            <a:ext cx="8872165" cy="47601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874854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>
            <a:extLst>
              <a:ext uri="{FF2B5EF4-FFF2-40B4-BE49-F238E27FC236}">
                <a16:creationId xmlns:a16="http://schemas.microsoft.com/office/drawing/2014/main" id="{BE7B1DDB-F4AA-4E8D-BD07-905FE45A5555}"/>
              </a:ext>
            </a:extLst>
          </p:cNvPr>
          <p:cNvSpPr/>
          <p:nvPr userDrawn="1"/>
        </p:nvSpPr>
        <p:spPr>
          <a:xfrm>
            <a:off x="-2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34780BC8-191C-6D4B-93F3-54A06FD4FE7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30395" y="1153621"/>
            <a:ext cx="8640000" cy="2387600"/>
          </a:xfr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4200">
                <a:solidFill>
                  <a:schemeClr val="bg1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defRPr>
            </a:lvl1pPr>
          </a:lstStyle>
          <a:p>
            <a:r>
              <a:rPr lang="en-GB"/>
              <a:t>Click to edit Master title style</a:t>
            </a:r>
            <a:endParaRPr lang="sv-SE" dirty="0"/>
          </a:p>
        </p:txBody>
      </p:sp>
      <p:sp>
        <p:nvSpPr>
          <p:cNvPr id="3" name="Underrubrik 2">
            <a:extLst>
              <a:ext uri="{FF2B5EF4-FFF2-40B4-BE49-F238E27FC236}">
                <a16:creationId xmlns:a16="http://schemas.microsoft.com/office/drawing/2014/main" id="{81DF3056-F3A8-2949-876C-528413E342C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930395" y="3883393"/>
            <a:ext cx="8640000" cy="921363"/>
          </a:xfrm>
          <a:prstGeom prst="rect">
            <a:avLst/>
          </a:prstGeom>
        </p:spPr>
        <p:txBody>
          <a:bodyPr lIns="90000">
            <a:no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280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sv-SE" dirty="0"/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EC66F586-F662-4573-A59B-7D4EDD05A153}"/>
              </a:ext>
            </a:extLst>
          </p:cNvPr>
          <p:cNvSpPr/>
          <p:nvPr userDrawn="1"/>
        </p:nvSpPr>
        <p:spPr>
          <a:xfrm>
            <a:off x="-2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9" name="Bildobjekt 8">
            <a:extLst>
              <a:ext uri="{FF2B5EF4-FFF2-40B4-BE49-F238E27FC236}">
                <a16:creationId xmlns:a16="http://schemas.microsoft.com/office/drawing/2014/main" id="{3193CED5-E020-4279-918D-055F43A9188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24611" y="417443"/>
            <a:ext cx="826395" cy="800100"/>
          </a:xfrm>
          <a:prstGeom prst="rect">
            <a:avLst/>
          </a:prstGeom>
        </p:spPr>
      </p:pic>
      <p:sp>
        <p:nvSpPr>
          <p:cNvPr id="15" name="Platshållare för text 14">
            <a:extLst>
              <a:ext uri="{FF2B5EF4-FFF2-40B4-BE49-F238E27FC236}">
                <a16:creationId xmlns:a16="http://schemas.microsoft.com/office/drawing/2014/main" id="{EA5DA2EE-60AD-41D0-96B0-DDF02E0AE545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930395" y="5605695"/>
            <a:ext cx="6290892" cy="459883"/>
          </a:xfrm>
          <a:prstGeom prst="rect">
            <a:avLst/>
          </a:prstGeom>
        </p:spPr>
        <p:txBody>
          <a:bodyPr lIns="90000" tIns="18000" bIns="36000" anchor="b" anchorCtr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FontTx/>
              <a:buNone/>
              <a:defRPr sz="1200" b="1" strike="noStrike" cap="all" spc="120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sv-SE"/>
              <a:t>presented by &lt;name nameson&gt;</a:t>
            </a: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5CE429DE-35D4-F144-9881-2C3DD8ABB66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930395" y="6096663"/>
            <a:ext cx="1241068" cy="365125"/>
          </a:xfrm>
        </p:spPr>
        <p:txBody>
          <a:bodyPr/>
          <a:lstStyle>
            <a:lvl1pPr>
              <a:defRPr sz="1200"/>
            </a:lvl1pPr>
          </a:lstStyle>
          <a:p>
            <a:r>
              <a:rPr lang="sv-SE"/>
              <a:t>2025-05-14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4013846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ktangel 8">
            <a:extLst>
              <a:ext uri="{FF2B5EF4-FFF2-40B4-BE49-F238E27FC236}">
                <a16:creationId xmlns:a16="http://schemas.microsoft.com/office/drawing/2014/main" id="{9BCCEAFE-E21B-43CF-80C4-FF01C3F9D479}"/>
              </a:ext>
            </a:extLst>
          </p:cNvPr>
          <p:cNvSpPr/>
          <p:nvPr userDrawn="1"/>
        </p:nvSpPr>
        <p:spPr>
          <a:xfrm>
            <a:off x="0" y="16274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F7283078-D760-1647-8B80-66BA8B52336D}" type="slidenum">
              <a:rPr lang="sv-SE" smtClean="0"/>
              <a:pPr/>
              <a:t>‹#›</a:t>
            </a:fld>
            <a:endParaRPr lang="sv-SE"/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2" name="Bildobjekt 11">
            <a:extLst>
              <a:ext uri="{FF2B5EF4-FFF2-40B4-BE49-F238E27FC236}">
                <a16:creationId xmlns:a16="http://schemas.microsoft.com/office/drawing/2014/main" id="{6426DF26-09C3-4DAE-B43E-0C11D6A63538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24611" y="417443"/>
            <a:ext cx="826395" cy="800100"/>
          </a:xfrm>
          <a:prstGeom prst="rect">
            <a:avLst/>
          </a:prstGeom>
        </p:spPr>
      </p:pic>
      <p:sp>
        <p:nvSpPr>
          <p:cNvPr id="11" name="Platshållare för text 10">
            <a:extLst>
              <a:ext uri="{FF2B5EF4-FFF2-40B4-BE49-F238E27FC236}">
                <a16:creationId xmlns:a16="http://schemas.microsoft.com/office/drawing/2014/main" id="{5C48DF05-1B09-4DA6-AC56-07304871CCD2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1195647" y="1640719"/>
            <a:ext cx="10042073" cy="4375520"/>
          </a:xfrm>
        </p:spPr>
        <p:txBody>
          <a:bodyPr>
            <a:noAutofit/>
          </a:bodyPr>
          <a:lstStyle>
            <a:lvl1pPr marL="457200" indent="-457200">
              <a:buClr>
                <a:schemeClr val="bg1"/>
              </a:buClr>
              <a:buFont typeface="+mj-lt"/>
              <a:buAutoNum type="arabicPeriod"/>
              <a:defRPr>
                <a:solidFill>
                  <a:schemeClr val="bg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14" name="Platshållare för datum 3">
            <a:extLst>
              <a:ext uri="{FF2B5EF4-FFF2-40B4-BE49-F238E27FC236}">
                <a16:creationId xmlns:a16="http://schemas.microsoft.com/office/drawing/2014/main" id="{04D3287D-3E21-D845-8766-C307E676530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5398841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/breaker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ktangel 5">
            <a:extLst>
              <a:ext uri="{FF2B5EF4-FFF2-40B4-BE49-F238E27FC236}">
                <a16:creationId xmlns:a16="http://schemas.microsoft.com/office/drawing/2014/main" id="{250D024A-8F85-4618-9506-0F493B263A92}"/>
              </a:ext>
            </a:extLst>
          </p:cNvPr>
          <p:cNvSpPr/>
          <p:nvPr userDrawn="1"/>
        </p:nvSpPr>
        <p:spPr>
          <a:xfrm>
            <a:off x="0" y="0"/>
            <a:ext cx="6477712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628E18C2-A66E-436E-89DA-1C5D481CB4B4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13" name="Platshållare för bild 12">
            <a:extLst>
              <a:ext uri="{FF2B5EF4-FFF2-40B4-BE49-F238E27FC236}">
                <a16:creationId xmlns:a16="http://schemas.microsoft.com/office/drawing/2014/main" id="{4FD00856-A3E1-48A7-B9CD-D7B89BD6A06C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6477712" y="0"/>
            <a:ext cx="5714288" cy="6858000"/>
          </a:xfrm>
          <a:solidFill>
            <a:srgbClr val="ECECEC"/>
          </a:solidFill>
        </p:spPr>
        <p:txBody>
          <a:bodyPr>
            <a:normAutofit/>
          </a:bodyPr>
          <a:lstStyle>
            <a:lvl1pPr algn="ctr">
              <a:defRPr sz="800"/>
            </a:lvl1pPr>
          </a:lstStyle>
          <a:p>
            <a:r>
              <a:rPr lang="sv-SE"/>
              <a:t>INSERT IMAGE</a:t>
            </a:r>
          </a:p>
        </p:txBody>
      </p:sp>
      <p:sp>
        <p:nvSpPr>
          <p:cNvPr id="9" name="Platshållare för text 8">
            <a:extLst>
              <a:ext uri="{FF2B5EF4-FFF2-40B4-BE49-F238E27FC236}">
                <a16:creationId xmlns:a16="http://schemas.microsoft.com/office/drawing/2014/main" id="{A8D8C0FE-DA05-418D-9F18-A5A81125AD3F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10924611" y="417443"/>
            <a:ext cx="828000" cy="799200"/>
          </a:xfrm>
          <a:blipFill>
            <a:blip r:embed="rId2"/>
            <a:stretch>
              <a:fillRect/>
            </a:stretch>
          </a:blip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7" name="Platshållare för text 6">
            <a:extLst>
              <a:ext uri="{FF2B5EF4-FFF2-40B4-BE49-F238E27FC236}">
                <a16:creationId xmlns:a16="http://schemas.microsoft.com/office/drawing/2014/main" id="{1848DA8D-03CE-4CA5-A851-F6ABAE67A9B0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0" y="447675"/>
            <a:ext cx="292100" cy="6410325"/>
          </a:xfrm>
          <a:solidFill>
            <a:schemeClr val="bg1"/>
          </a:solid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3" name="Platshållare för text 2">
            <a:extLst>
              <a:ext uri="{FF2B5EF4-FFF2-40B4-BE49-F238E27FC236}">
                <a16:creationId xmlns:a16="http://schemas.microsoft.com/office/drawing/2014/main" id="{F55DE042-7DE8-4583-986C-40823753078B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230491" y="1051132"/>
            <a:ext cx="4255909" cy="829149"/>
          </a:xfrm>
        </p:spPr>
        <p:txBody>
          <a:bodyPr rIns="18000" anchor="b" anchorCtr="0"/>
          <a:lstStyle>
            <a:lvl1pPr marL="0" indent="0">
              <a:buFontTx/>
              <a:buNone/>
              <a:defRPr sz="4800">
                <a:solidFill>
                  <a:schemeClr val="bg1"/>
                </a:solidFill>
                <a:latin typeface="+mn-lt"/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# (chapter)</a:t>
            </a:r>
          </a:p>
        </p:txBody>
      </p:sp>
      <p:sp>
        <p:nvSpPr>
          <p:cNvPr id="11" name="Platshållare för text 2">
            <a:extLst>
              <a:ext uri="{FF2B5EF4-FFF2-40B4-BE49-F238E27FC236}">
                <a16:creationId xmlns:a16="http://schemas.microsoft.com/office/drawing/2014/main" id="{1DC53C5B-9DC3-4646-B6B3-DD59404D44D0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230491" y="2169209"/>
            <a:ext cx="4255909" cy="2462613"/>
          </a:xfrm>
        </p:spPr>
        <p:txBody>
          <a:bodyPr rIns="18000" anchor="t" anchorCtr="0"/>
          <a:lstStyle>
            <a:lvl1pPr marL="0" indent="0">
              <a:spcBef>
                <a:spcPts val="0"/>
              </a:spcBef>
              <a:buFontTx/>
              <a:buNone/>
              <a:defRPr sz="4200">
                <a:solidFill>
                  <a:schemeClr val="bg1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Headline</a:t>
            </a:r>
          </a:p>
        </p:txBody>
      </p:sp>
    </p:spTree>
    <p:extLst>
      <p:ext uri="{BB962C8B-B14F-4D97-AF65-F5344CB8AC3E}">
        <p14:creationId xmlns:p14="http://schemas.microsoft.com/office/powerpoint/2010/main" val="32546498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On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2" name="Platshållare för innehåll 2">
            <a:extLst>
              <a:ext uri="{FF2B5EF4-FFF2-40B4-BE49-F238E27FC236}">
                <a16:creationId xmlns:a16="http://schemas.microsoft.com/office/drawing/2014/main" id="{5917406D-4BE3-3B4C-BCFF-41B4F0FAB44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9365782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>
              <a:lnSpc>
                <a:spcPct val="100000"/>
              </a:lnSpc>
              <a:defRPr/>
            </a:lvl2pPr>
            <a:lvl3pPr>
              <a:lnSpc>
                <a:spcPct val="100000"/>
              </a:lnSpc>
              <a:defRPr/>
            </a:lvl3pPr>
            <a:lvl4pPr>
              <a:lnSpc>
                <a:spcPct val="100000"/>
              </a:lnSpc>
              <a:defRPr/>
            </a:lvl4pPr>
            <a:lvl5pPr>
              <a:lnSpc>
                <a:spcPct val="100000"/>
              </a:lnSpc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/>
          </a:p>
        </p:txBody>
      </p:sp>
      <p:sp>
        <p:nvSpPr>
          <p:cNvPr id="13" name="Platshållare för datum 3">
            <a:extLst>
              <a:ext uri="{FF2B5EF4-FFF2-40B4-BE49-F238E27FC236}">
                <a16:creationId xmlns:a16="http://schemas.microsoft.com/office/drawing/2014/main" id="{3E8E36C4-8565-B94E-A90D-FF5DD7F86A6D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00824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in 2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9" name="Platshållare för innehåll 2">
            <a:extLst>
              <a:ext uri="{FF2B5EF4-FFF2-40B4-BE49-F238E27FC236}">
                <a16:creationId xmlns:a16="http://schemas.microsoft.com/office/drawing/2014/main" id="{590CF35B-F516-4A5B-A8AB-7A0A283629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4993785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58775" indent="-215900">
              <a:lnSpc>
                <a:spcPct val="100000"/>
              </a:lnSpc>
              <a:tabLst/>
              <a:defRPr/>
            </a:lvl2pPr>
            <a:lvl3pPr marL="449263" indent="-196850">
              <a:lnSpc>
                <a:spcPct val="100000"/>
              </a:lnSpc>
              <a:tabLst/>
              <a:defRPr/>
            </a:lvl3pPr>
            <a:lvl4pPr marL="541338" indent="-18000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 dirty="0"/>
          </a:p>
        </p:txBody>
      </p:sp>
      <p:sp>
        <p:nvSpPr>
          <p:cNvPr id="12" name="Platshållare för innehåll 2">
            <a:extLst>
              <a:ext uri="{FF2B5EF4-FFF2-40B4-BE49-F238E27FC236}">
                <a16:creationId xmlns:a16="http://schemas.microsoft.com/office/drawing/2014/main" id="{BA21051E-3C35-41FB-8E6B-797DB8F26971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6373692" y="1562400"/>
            <a:ext cx="4993785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40000" indent="-180000">
              <a:lnSpc>
                <a:spcPct val="100000"/>
              </a:lnSpc>
              <a:tabLst/>
              <a:defRPr/>
            </a:lvl4pPr>
            <a:lvl5pPr marL="62865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5" name="Rektangel 14">
            <a:extLst>
              <a:ext uri="{FF2B5EF4-FFF2-40B4-BE49-F238E27FC236}">
                <a16:creationId xmlns:a16="http://schemas.microsoft.com/office/drawing/2014/main" id="{87E2C692-2C39-4CA8-AA87-45E0F36B6A0E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6" name="Bildobjekt 15">
            <a:extLst>
              <a:ext uri="{FF2B5EF4-FFF2-40B4-BE49-F238E27FC236}">
                <a16:creationId xmlns:a16="http://schemas.microsoft.com/office/drawing/2014/main" id="{E327627C-4BB8-4965-8107-0E7E741F830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1" name="Platshållare för datum 3">
            <a:extLst>
              <a:ext uri="{FF2B5EF4-FFF2-40B4-BE49-F238E27FC236}">
                <a16:creationId xmlns:a16="http://schemas.microsoft.com/office/drawing/2014/main" id="{154C1432-4F85-1F42-8016-9B83B89CC804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1351087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in 3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9" name="Platshållare för innehåll 2">
            <a:extLst>
              <a:ext uri="{FF2B5EF4-FFF2-40B4-BE49-F238E27FC236}">
                <a16:creationId xmlns:a16="http://schemas.microsoft.com/office/drawing/2014/main" id="{590CF35B-F516-4A5B-A8AB-7A0A283629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3255409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49263" indent="-196850">
              <a:lnSpc>
                <a:spcPct val="100000"/>
              </a:lnSpc>
              <a:tabLst/>
              <a:defRPr/>
            </a:lvl3pPr>
            <a:lvl4pPr marL="541338" indent="-180975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5" name="Rektangel 14">
            <a:extLst>
              <a:ext uri="{FF2B5EF4-FFF2-40B4-BE49-F238E27FC236}">
                <a16:creationId xmlns:a16="http://schemas.microsoft.com/office/drawing/2014/main" id="{87E2C692-2C39-4CA8-AA87-45E0F36B6A0E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6" name="Bildobjekt 15">
            <a:extLst>
              <a:ext uri="{FF2B5EF4-FFF2-40B4-BE49-F238E27FC236}">
                <a16:creationId xmlns:a16="http://schemas.microsoft.com/office/drawing/2014/main" id="{E327627C-4BB8-4965-8107-0E7E741F830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3" name="Platshållare för innehåll 2">
            <a:extLst>
              <a:ext uri="{FF2B5EF4-FFF2-40B4-BE49-F238E27FC236}">
                <a16:creationId xmlns:a16="http://schemas.microsoft.com/office/drawing/2014/main" id="{B2D0E559-A900-41F3-93C5-387A7764A152}"/>
              </a:ext>
            </a:extLst>
          </p:cNvPr>
          <p:cNvSpPr>
            <a:spLocks noGrp="1"/>
          </p:cNvSpPr>
          <p:nvPr>
            <p:ph idx="15"/>
          </p:nvPr>
        </p:nvSpPr>
        <p:spPr>
          <a:xfrm>
            <a:off x="4605297" y="1562400"/>
            <a:ext cx="3255409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39750" indent="-19685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 dirty="0"/>
          </a:p>
        </p:txBody>
      </p:sp>
      <p:sp>
        <p:nvSpPr>
          <p:cNvPr id="17" name="Platshållare för innehåll 2">
            <a:extLst>
              <a:ext uri="{FF2B5EF4-FFF2-40B4-BE49-F238E27FC236}">
                <a16:creationId xmlns:a16="http://schemas.microsoft.com/office/drawing/2014/main" id="{E4E99B3B-ADB3-4D1A-9A7F-AA1B8528E6C7}"/>
              </a:ext>
            </a:extLst>
          </p:cNvPr>
          <p:cNvSpPr>
            <a:spLocks noGrp="1"/>
          </p:cNvSpPr>
          <p:nvPr>
            <p:ph idx="16"/>
          </p:nvPr>
        </p:nvSpPr>
        <p:spPr>
          <a:xfrm>
            <a:off x="8116194" y="1562400"/>
            <a:ext cx="3255409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40000" indent="-18000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 dirty="0"/>
          </a:p>
        </p:txBody>
      </p:sp>
      <p:sp>
        <p:nvSpPr>
          <p:cNvPr id="12" name="Platshållare för datum 3">
            <a:extLst>
              <a:ext uri="{FF2B5EF4-FFF2-40B4-BE49-F238E27FC236}">
                <a16:creationId xmlns:a16="http://schemas.microsoft.com/office/drawing/2014/main" id="{F91A8E7B-C629-D343-8A83-7EB0ADF608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6676667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+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latshållare för bild 6">
            <a:extLst>
              <a:ext uri="{FF2B5EF4-FFF2-40B4-BE49-F238E27FC236}">
                <a16:creationId xmlns:a16="http://schemas.microsoft.com/office/drawing/2014/main" id="{16B191E2-1C71-4B4C-B562-DD793673C24E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6373813" y="1562100"/>
            <a:ext cx="4994275" cy="4768850"/>
          </a:xfrm>
          <a:solidFill>
            <a:schemeClr val="bg1">
              <a:lumMod val="85000"/>
            </a:schemeClr>
          </a:solidFill>
        </p:spPr>
        <p:txBody>
          <a:bodyPr>
            <a:normAutofit/>
          </a:bodyPr>
          <a:lstStyle>
            <a:lvl1pPr marL="0" indent="0" algn="ctr">
              <a:buFontTx/>
              <a:buNone/>
              <a:defRPr sz="800">
                <a:solidFill>
                  <a:srgbClr val="666666"/>
                </a:solidFill>
              </a:defRPr>
            </a:lvl1pPr>
          </a:lstStyle>
          <a:p>
            <a:r>
              <a:rPr lang="sv-SE"/>
              <a:t>INSERT IMAGE</a:t>
            </a:r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9" name="Platshållare för innehåll 2">
            <a:extLst>
              <a:ext uri="{FF2B5EF4-FFF2-40B4-BE49-F238E27FC236}">
                <a16:creationId xmlns:a16="http://schemas.microsoft.com/office/drawing/2014/main" id="{590CF35B-F516-4A5B-A8AB-7A0A283629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4993785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40000" indent="-18000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1" name="Rektangel 10">
            <a:extLst>
              <a:ext uri="{FF2B5EF4-FFF2-40B4-BE49-F238E27FC236}">
                <a16:creationId xmlns:a16="http://schemas.microsoft.com/office/drawing/2014/main" id="{BC4F3A85-66E6-412A-97CD-99D922EFBEE2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3" name="Bildobjekt 12">
            <a:extLst>
              <a:ext uri="{FF2B5EF4-FFF2-40B4-BE49-F238E27FC236}">
                <a16:creationId xmlns:a16="http://schemas.microsoft.com/office/drawing/2014/main" id="{506E76ED-0FF0-4A03-8EB9-06B57B12EC1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2" name="Platshållare för datum 3">
            <a:extLst>
              <a:ext uri="{FF2B5EF4-FFF2-40B4-BE49-F238E27FC236}">
                <a16:creationId xmlns:a16="http://schemas.microsoft.com/office/drawing/2014/main" id="{5D496E45-863B-704B-B14F-5E0F58578D8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0665588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mage. Full widt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Platshållare för bild 12">
            <a:extLst>
              <a:ext uri="{FF2B5EF4-FFF2-40B4-BE49-F238E27FC236}">
                <a16:creationId xmlns:a16="http://schemas.microsoft.com/office/drawing/2014/main" id="{4FD00856-A3E1-48A7-B9CD-D7B89BD6A06C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0" y="0"/>
            <a:ext cx="12192000" cy="6858000"/>
          </a:xfrm>
          <a:solidFill>
            <a:schemeClr val="bg1">
              <a:lumMod val="85000"/>
            </a:schemeClr>
          </a:solidFill>
        </p:spPr>
        <p:txBody>
          <a:bodyPr>
            <a:normAutofit/>
          </a:bodyPr>
          <a:lstStyle>
            <a:lvl1pPr algn="ctr">
              <a:defRPr sz="800"/>
            </a:lvl1pPr>
          </a:lstStyle>
          <a:p>
            <a:r>
              <a:rPr lang="sv-SE" dirty="0"/>
              <a:t>INSERT IMAGE</a:t>
            </a:r>
          </a:p>
        </p:txBody>
      </p:sp>
      <p:sp>
        <p:nvSpPr>
          <p:cNvPr id="9" name="Platshållare för text 8">
            <a:extLst>
              <a:ext uri="{FF2B5EF4-FFF2-40B4-BE49-F238E27FC236}">
                <a16:creationId xmlns:a16="http://schemas.microsoft.com/office/drawing/2014/main" id="{A8D8C0FE-DA05-418D-9F18-A5A81125AD3F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10924611" y="417443"/>
            <a:ext cx="828000" cy="799200"/>
          </a:xfrm>
          <a:blipFill>
            <a:blip r:embed="rId2"/>
            <a:stretch>
              <a:fillRect/>
            </a:stretch>
          </a:blip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7" name="Platshållare för text 6">
            <a:extLst>
              <a:ext uri="{FF2B5EF4-FFF2-40B4-BE49-F238E27FC236}">
                <a16:creationId xmlns:a16="http://schemas.microsoft.com/office/drawing/2014/main" id="{1848DA8D-03CE-4CA5-A851-F6ABAE67A9B0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0" y="447675"/>
            <a:ext cx="292100" cy="6410325"/>
          </a:xfrm>
          <a:solidFill>
            <a:schemeClr val="bg1"/>
          </a:solid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Rubrik 1">
            <a:extLst>
              <a:ext uri="{FF2B5EF4-FFF2-40B4-BE49-F238E27FC236}">
                <a16:creationId xmlns:a16="http://schemas.microsoft.com/office/drawing/2014/main" id="{8F5BB748-C0D0-CB4F-BA93-7488E4BA705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sv-SE" dirty="0"/>
              <a:t>Image </a:t>
            </a:r>
            <a:r>
              <a:rPr lang="sv-SE" dirty="0" err="1"/>
              <a:t>title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5328653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Grap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4" name="Platshållare för datum 3">
            <a:extLst>
              <a:ext uri="{FF2B5EF4-FFF2-40B4-BE49-F238E27FC236}">
                <a16:creationId xmlns:a16="http://schemas.microsoft.com/office/drawing/2014/main" id="{996A591D-7BEE-2A48-BD08-DCDF3D90DE3E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Journée de Commémoration Sébastien Bousson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7" name="Platshållare för diagram 6">
            <a:extLst>
              <a:ext uri="{FF2B5EF4-FFF2-40B4-BE49-F238E27FC236}">
                <a16:creationId xmlns:a16="http://schemas.microsoft.com/office/drawing/2014/main" id="{FA784AEE-BB11-4271-AB33-DE0774105604}"/>
              </a:ext>
            </a:extLst>
          </p:cNvPr>
          <p:cNvSpPr>
            <a:spLocks noGrp="1"/>
          </p:cNvSpPr>
          <p:nvPr>
            <p:ph type="chart" sz="quarter" idx="15"/>
          </p:nvPr>
        </p:nvSpPr>
        <p:spPr>
          <a:xfrm>
            <a:off x="1103313" y="1657350"/>
            <a:ext cx="7767637" cy="4445000"/>
          </a:xfrm>
        </p:spPr>
        <p:txBody>
          <a:bodyPr/>
          <a:lstStyle>
            <a:lvl1pPr algn="ctr">
              <a:defRPr sz="800" cap="all" baseline="0"/>
            </a:lvl1pPr>
          </a:lstStyle>
          <a:p>
            <a:r>
              <a:rPr lang="en-GB"/>
              <a:t>Click icon to add chart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3175525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8" name="Platshållare för tabell 7">
            <a:extLst>
              <a:ext uri="{FF2B5EF4-FFF2-40B4-BE49-F238E27FC236}">
                <a16:creationId xmlns:a16="http://schemas.microsoft.com/office/drawing/2014/main" id="{489D1BD7-202A-4115-BE6C-1B053CFFDE1E}"/>
              </a:ext>
            </a:extLst>
          </p:cNvPr>
          <p:cNvSpPr>
            <a:spLocks noGrp="1"/>
          </p:cNvSpPr>
          <p:nvPr>
            <p:ph type="tbl" sz="quarter" idx="15"/>
          </p:nvPr>
        </p:nvSpPr>
        <p:spPr>
          <a:xfrm>
            <a:off x="1103313" y="1614488"/>
            <a:ext cx="9359900" cy="4406900"/>
          </a:xfrm>
        </p:spPr>
        <p:txBody>
          <a:bodyPr/>
          <a:lstStyle>
            <a:lvl1pPr algn="ctr">
              <a:defRPr sz="800" cap="all" baseline="0"/>
            </a:lvl1pPr>
          </a:lstStyle>
          <a:p>
            <a:r>
              <a:rPr lang="en-GB"/>
              <a:t>Click icon to add table</a:t>
            </a:r>
            <a:endParaRPr lang="sv-SE"/>
          </a:p>
        </p:txBody>
      </p:sp>
      <p:sp>
        <p:nvSpPr>
          <p:cNvPr id="12" name="Platshållare för datum 3">
            <a:extLst>
              <a:ext uri="{FF2B5EF4-FFF2-40B4-BE49-F238E27FC236}">
                <a16:creationId xmlns:a16="http://schemas.microsoft.com/office/drawing/2014/main" id="{EF177138-95E5-674B-B010-143A8CD1453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42251890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>
            <a:extLst>
              <a:ext uri="{FF2B5EF4-FFF2-40B4-BE49-F238E27FC236}">
                <a16:creationId xmlns:a16="http://schemas.microsoft.com/office/drawing/2014/main" id="{BE7B1DDB-F4AA-4E8D-BD07-905FE45A5555}"/>
              </a:ext>
            </a:extLst>
          </p:cNvPr>
          <p:cNvSpPr/>
          <p:nvPr userDrawn="1"/>
        </p:nvSpPr>
        <p:spPr>
          <a:xfrm>
            <a:off x="0" y="388593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34780BC8-191C-6D4B-93F3-54A06FD4FE7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30395" y="1153621"/>
            <a:ext cx="8640000" cy="2387600"/>
          </a:xfr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4200">
                <a:solidFill>
                  <a:schemeClr val="bg1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defRPr>
            </a:lvl1pPr>
          </a:lstStyle>
          <a:p>
            <a:r>
              <a:rPr lang="en-GB"/>
              <a:t>Click to edit Master title style</a:t>
            </a:r>
            <a:endParaRPr lang="sv-SE" dirty="0"/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EC66F586-F662-4573-A59B-7D4EDD05A153}"/>
              </a:ext>
            </a:extLst>
          </p:cNvPr>
          <p:cNvSpPr/>
          <p:nvPr userDrawn="1"/>
        </p:nvSpPr>
        <p:spPr>
          <a:xfrm>
            <a:off x="-2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9" name="Bildobjekt 8">
            <a:extLst>
              <a:ext uri="{FF2B5EF4-FFF2-40B4-BE49-F238E27FC236}">
                <a16:creationId xmlns:a16="http://schemas.microsoft.com/office/drawing/2014/main" id="{3193CED5-E020-4279-918D-055F43A9188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24611" y="417443"/>
            <a:ext cx="826395" cy="800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97967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HD layout no titl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7" name="Platshållare för sidfot 4">
            <a:extLst>
              <a:ext uri="{FF2B5EF4-FFF2-40B4-BE49-F238E27FC236}">
                <a16:creationId xmlns:a16="http://schemas.microsoft.com/office/drawing/2014/main" id="{5CF2C8D0-2448-45AB-9FE2-D6C1EBCEBC5B}"/>
              </a:ext>
            </a:extLst>
          </p:cNvPr>
          <p:cNvSpPr txBox="1">
            <a:spLocks/>
          </p:cNvSpPr>
          <p:nvPr userDrawn="1"/>
        </p:nvSpPr>
        <p:spPr>
          <a:xfrm>
            <a:off x="1103709" y="6470267"/>
            <a:ext cx="129659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sv-SE"/>
            </a:defPPr>
            <a:lvl1pPr marL="0" algn="l" defTabSz="914400" rtl="0" eaLnBrk="1" latinLnBrk="0" hangingPunct="1">
              <a:defRPr sz="800" kern="1200" cap="all" spc="80" baseline="0">
                <a:solidFill>
                  <a:srgbClr val="CCCCCC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sz="900" cap="none">
                <a:solidFill>
                  <a:schemeClr val="tx1">
                    <a:lumMod val="50000"/>
                    <a:lumOff val="50000"/>
                  </a:schemeClr>
                </a:solidFill>
              </a:rPr>
              <a:t>Håkan Danared         </a:t>
            </a:r>
            <a:endParaRPr lang="en-GB" sz="900" cap="none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9" name="Platshållare för sidfot 4">
            <a:extLst>
              <a:ext uri="{FF2B5EF4-FFF2-40B4-BE49-F238E27FC236}">
                <a16:creationId xmlns:a16="http://schemas.microsoft.com/office/drawing/2014/main" id="{5CF2C8D0-2448-45AB-9FE2-D6C1EBCEBC5B}"/>
              </a:ext>
            </a:extLst>
          </p:cNvPr>
          <p:cNvSpPr txBox="1">
            <a:spLocks/>
          </p:cNvSpPr>
          <p:nvPr userDrawn="1"/>
        </p:nvSpPr>
        <p:spPr>
          <a:xfrm>
            <a:off x="10314384" y="6475512"/>
            <a:ext cx="129659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sv-SE"/>
            </a:defPPr>
            <a:lvl1pPr marL="0" algn="l" defTabSz="914400" rtl="0" eaLnBrk="1" latinLnBrk="0" hangingPunct="1">
              <a:defRPr sz="800" kern="1200" cap="all" spc="80" baseline="0">
                <a:solidFill>
                  <a:srgbClr val="CCCCCC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fld id="{3DC48FE7-0B5F-43F6-BEAF-27D6DEE02286}" type="slidenum">
              <a:rPr lang="en-GB" sz="900" cap="none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‹#›</a:t>
            </a:fld>
            <a:r>
              <a:rPr lang="en-GB" sz="900" cap="none">
                <a:solidFill>
                  <a:schemeClr val="tx1">
                    <a:lumMod val="50000"/>
                    <a:lumOff val="50000"/>
                  </a:schemeClr>
                </a:solidFill>
              </a:rPr>
              <a:t>         </a:t>
            </a:r>
            <a:endParaRPr lang="en-GB" sz="900" cap="none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  <p:sp>
        <p:nvSpPr>
          <p:cNvPr id="12" name="Platshållare för sidfot 4">
            <a:extLst>
              <a:ext uri="{FF2B5EF4-FFF2-40B4-BE49-F238E27FC236}">
                <a16:creationId xmlns:a16="http://schemas.microsoft.com/office/drawing/2014/main" id="{5CF2C8D0-2448-45AB-9FE2-D6C1EBCEBC5B}"/>
              </a:ext>
            </a:extLst>
          </p:cNvPr>
          <p:cNvSpPr txBox="1">
            <a:spLocks/>
          </p:cNvSpPr>
          <p:nvPr userDrawn="1"/>
        </p:nvSpPr>
        <p:spPr>
          <a:xfrm>
            <a:off x="4428912" y="6499346"/>
            <a:ext cx="3424488" cy="37037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sv-SE"/>
            </a:defPPr>
            <a:lvl1pPr marL="0" algn="l" defTabSz="914400" rtl="0" eaLnBrk="1" latinLnBrk="0" hangingPunct="1">
              <a:defRPr sz="800" kern="1200" cap="all" spc="80" baseline="0">
                <a:solidFill>
                  <a:srgbClr val="CCCCCC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GB" sz="900" cap="none">
                <a:solidFill>
                  <a:schemeClr val="tx1">
                    <a:lumMod val="50000"/>
                    <a:lumOff val="50000"/>
                  </a:schemeClr>
                </a:solidFill>
              </a:rPr>
              <a:t>Technical Board/Collaboration Board, 13 March 2025        </a:t>
            </a:r>
            <a:endParaRPr lang="en-GB" sz="900" cap="none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51772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>
            <a:extLst>
              <a:ext uri="{FF2B5EF4-FFF2-40B4-BE49-F238E27FC236}">
                <a16:creationId xmlns:a16="http://schemas.microsoft.com/office/drawing/2014/main" id="{81532B06-EA3A-AA45-A1FA-C8E1873FD09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9" y="281999"/>
            <a:ext cx="9478393" cy="657340"/>
          </a:xfrm>
          <a:prstGeom prst="rect">
            <a:avLst/>
          </a:prstGeom>
        </p:spPr>
        <p:txBody>
          <a:bodyPr vert="horz" lIns="90000" tIns="45720" rIns="91440" bIns="45720" rtlCol="0" anchor="t" anchorCtr="0">
            <a:noAutofit/>
          </a:bodyPr>
          <a:lstStyle/>
          <a:p>
            <a:r>
              <a:rPr lang="sv-SE"/>
              <a:t>Klicka här för att ändra mall för rubrikformat</a:t>
            </a:r>
          </a:p>
        </p:txBody>
      </p:sp>
      <p:sp>
        <p:nvSpPr>
          <p:cNvPr id="4" name="Platshållare för datum 3">
            <a:extLst>
              <a:ext uri="{FF2B5EF4-FFF2-40B4-BE49-F238E27FC236}">
                <a16:creationId xmlns:a16="http://schemas.microsoft.com/office/drawing/2014/main" id="{66E4D6F2-5CFB-9D4E-AED8-120937FE257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195647" y="6483583"/>
            <a:ext cx="832658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00" spc="80" baseline="0">
                <a:solidFill>
                  <a:srgbClr val="CCCCCC"/>
                </a:solidFill>
              </a:defRPr>
            </a:lvl1pPr>
          </a:lstStyle>
          <a:p>
            <a:r>
              <a:rPr lang="sv-SE"/>
              <a:t>2025-05-14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515FD9D7-4C35-3343-B008-A413FF500A9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053244" y="6483583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00" cap="all" spc="80" baseline="0">
                <a:solidFill>
                  <a:srgbClr val="CCCCCC"/>
                </a:solidFill>
              </a:defRPr>
            </a:lvl1pPr>
          </a:lstStyle>
          <a:p>
            <a:r>
              <a:rPr lang="sv-SE"/>
              <a:t>Journée de Commémoration Sébastien Bousson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AF6B396D-270A-E047-8DAD-6D51B53CAD6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735292" y="6483583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800" b="1">
                <a:solidFill>
                  <a:schemeClr val="accent1"/>
                </a:solidFill>
              </a:defRPr>
            </a:lvl1pPr>
          </a:lstStyle>
          <a:p>
            <a:fld id="{F7283078-D760-1647-8B80-66BA8B52336D}" type="slidenum">
              <a:rPr lang="sv-SE" smtClean="0"/>
              <a:pPr/>
              <a:t>‹#›</a:t>
            </a:fld>
            <a:endParaRPr lang="sv-SE"/>
          </a:p>
        </p:txBody>
      </p:sp>
      <p:sp>
        <p:nvSpPr>
          <p:cNvPr id="11" name="Platshållare för text 2">
            <a:extLst>
              <a:ext uri="{FF2B5EF4-FFF2-40B4-BE49-F238E27FC236}">
                <a16:creationId xmlns:a16="http://schemas.microsoft.com/office/drawing/2014/main" id="{CD0A89FF-22DC-4B6A-B9ED-60B2F32ED89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095894" y="1561865"/>
            <a:ext cx="9561022" cy="4565397"/>
          </a:xfrm>
          <a:prstGeom prst="rect">
            <a:avLst/>
          </a:prstGeom>
        </p:spPr>
        <p:txBody>
          <a:bodyPr vert="horz" lIns="0" tIns="45720" rIns="91440" bIns="45720" rtlCol="0">
            <a:no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</p:spTree>
    <p:extLst>
      <p:ext uri="{BB962C8B-B14F-4D97-AF65-F5344CB8AC3E}">
        <p14:creationId xmlns:p14="http://schemas.microsoft.com/office/powerpoint/2010/main" val="82584875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5" r:id="rId1"/>
    <p:sldLayoutId id="2147483649" r:id="rId2"/>
    <p:sldLayoutId id="2147483665" r:id="rId3"/>
    <p:sldLayoutId id="2147483667" r:id="rId4"/>
    <p:sldLayoutId id="2147483669" r:id="rId5"/>
    <p:sldLayoutId id="2147483650" r:id="rId6"/>
    <p:sldLayoutId id="2147483668" r:id="rId7"/>
    <p:sldLayoutId id="2147483662" r:id="rId8"/>
    <p:sldLayoutId id="2147483664" r:id="rId9"/>
    <p:sldLayoutId id="2147483663" r:id="rId10"/>
    <p:sldLayoutId id="2147483666" r:id="rId11"/>
    <p:sldLayoutId id="2147483670" r:id="rId12"/>
    <p:sldLayoutId id="2147483671" r:id="rId13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200" kern="1200">
          <a:solidFill>
            <a:srgbClr val="666666"/>
          </a:solidFill>
          <a:latin typeface="+mj-lt"/>
          <a:ea typeface="+mj-ea"/>
          <a:cs typeface="+mj-cs"/>
        </a:defRPr>
      </a:lvl1pPr>
    </p:titleStyle>
    <p:bodyStyle>
      <a:lvl1pPr marL="101600" indent="-101600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Segoe UI" panose="020B0502040204020203" pitchFamily="34" charset="0"/>
        <a:buChar char=" "/>
        <a:defRPr sz="2000" kern="1200">
          <a:solidFill>
            <a:srgbClr val="666666"/>
          </a:solidFill>
          <a:latin typeface="+mn-lt"/>
          <a:ea typeface="+mn-ea"/>
          <a:cs typeface="+mn-cs"/>
        </a:defRPr>
      </a:lvl1pPr>
      <a:lvl2pPr marL="315913" indent="-233363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Wingdings" panose="05000000000000000000" pitchFamily="2" charset="2"/>
        <a:buChar char=""/>
        <a:defRPr sz="2000" kern="1200">
          <a:solidFill>
            <a:srgbClr val="666666"/>
          </a:solidFill>
          <a:latin typeface="+mn-lt"/>
          <a:ea typeface="+mn-ea"/>
          <a:cs typeface="+mn-cs"/>
        </a:defRPr>
      </a:lvl2pPr>
      <a:lvl3pPr marL="582613" indent="-250825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Arial" panose="020B0604020202020204" pitchFamily="34" charset="0"/>
        <a:buChar char="−"/>
        <a:defRPr sz="1800" kern="1200">
          <a:solidFill>
            <a:srgbClr val="666666"/>
          </a:solidFill>
          <a:latin typeface="+mn-lt"/>
          <a:ea typeface="+mn-ea"/>
          <a:cs typeface="+mn-cs"/>
        </a:defRPr>
      </a:lvl3pPr>
      <a:lvl4pPr marL="839788" indent="-233363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Arial" panose="020B0604020202020204" pitchFamily="34" charset="0"/>
        <a:buChar char="−"/>
        <a:defRPr sz="1600" kern="1200">
          <a:solidFill>
            <a:srgbClr val="666666"/>
          </a:solidFill>
          <a:latin typeface="+mn-lt"/>
          <a:ea typeface="+mn-ea"/>
          <a:cs typeface="+mn-cs"/>
        </a:defRPr>
      </a:lvl4pPr>
      <a:lvl5pPr marL="1055688" indent="-200025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Arial" panose="020B0604020202020204" pitchFamily="34" charset="0"/>
        <a:buChar char="−"/>
        <a:defRPr sz="1400" kern="1200">
          <a:solidFill>
            <a:srgbClr val="666666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g"/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1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5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6.pn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13" Type="http://schemas.openxmlformats.org/officeDocument/2006/relationships/image" Target="../media/image28.png"/><Relationship Id="rId18" Type="http://schemas.openxmlformats.org/officeDocument/2006/relationships/image" Target="../media/image33.png"/><Relationship Id="rId3" Type="http://schemas.openxmlformats.org/officeDocument/2006/relationships/image" Target="../media/image18.jpeg"/><Relationship Id="rId7" Type="http://schemas.openxmlformats.org/officeDocument/2006/relationships/image" Target="../media/image22.jpeg"/><Relationship Id="rId12" Type="http://schemas.openxmlformats.org/officeDocument/2006/relationships/image" Target="../media/image27.png"/><Relationship Id="rId17" Type="http://schemas.openxmlformats.org/officeDocument/2006/relationships/image" Target="../media/image32.png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31.png"/><Relationship Id="rId20" Type="http://schemas.openxmlformats.org/officeDocument/2006/relationships/image" Target="../media/image35.png"/><Relationship Id="rId1" Type="http://schemas.openxmlformats.org/officeDocument/2006/relationships/tags" Target="../tags/tag1.xml"/><Relationship Id="rId6" Type="http://schemas.openxmlformats.org/officeDocument/2006/relationships/image" Target="../media/image21.jpeg"/><Relationship Id="rId11" Type="http://schemas.openxmlformats.org/officeDocument/2006/relationships/image" Target="../media/image26.png"/><Relationship Id="rId5" Type="http://schemas.openxmlformats.org/officeDocument/2006/relationships/image" Target="../media/image20.jpeg"/><Relationship Id="rId15" Type="http://schemas.openxmlformats.org/officeDocument/2006/relationships/image" Target="../media/image30.png"/><Relationship Id="rId10" Type="http://schemas.openxmlformats.org/officeDocument/2006/relationships/image" Target="../media/image25.jpeg"/><Relationship Id="rId19" Type="http://schemas.openxmlformats.org/officeDocument/2006/relationships/image" Target="../media/image34.png"/><Relationship Id="rId4" Type="http://schemas.openxmlformats.org/officeDocument/2006/relationships/image" Target="../media/image19.jpeg"/><Relationship Id="rId9" Type="http://schemas.openxmlformats.org/officeDocument/2006/relationships/image" Target="../media/image24.jpeg"/><Relationship Id="rId14" Type="http://schemas.openxmlformats.org/officeDocument/2006/relationships/image" Target="../media/image29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jpg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41.png"/><Relationship Id="rId4" Type="http://schemas.openxmlformats.org/officeDocument/2006/relationships/image" Target="../media/image40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5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4.jpg"/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46.jpeg"/><Relationship Id="rId4" Type="http://schemas.openxmlformats.org/officeDocument/2006/relationships/image" Target="../media/image45.jp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G"/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9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jpeg"/><Relationship Id="rId1" Type="http://schemas.openxmlformats.org/officeDocument/2006/relationships/slideLayout" Target="../slideLayouts/slideLayout9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jpeg"/><Relationship Id="rId2" Type="http://schemas.openxmlformats.org/officeDocument/2006/relationships/image" Target="../media/image50.jpeg"/><Relationship Id="rId1" Type="http://schemas.openxmlformats.org/officeDocument/2006/relationships/slideLayout" Target="../slideLayouts/slideLayout9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5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4.png"/><Relationship Id="rId1" Type="http://schemas.openxmlformats.org/officeDocument/2006/relationships/slideLayout" Target="../slideLayouts/slideLayout5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png"/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5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1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9026776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83145CF3-C12C-4347-8E68-43E7983404D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r-FR" noProof="0"/>
              <a:t>L’aventure de ESS</a:t>
            </a:r>
          </a:p>
        </p:txBody>
      </p:sp>
      <p:sp>
        <p:nvSpPr>
          <p:cNvPr id="3" name="Underrubrik 2">
            <a:extLst>
              <a:ext uri="{FF2B5EF4-FFF2-40B4-BE49-F238E27FC236}">
                <a16:creationId xmlns:a16="http://schemas.microsoft.com/office/drawing/2014/main" id="{9D51EF2D-F832-4781-89C3-3F5E4843BF42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GB" dirty="0"/>
              <a:t>ESS, IPNO and Sébastien</a:t>
            </a:r>
          </a:p>
        </p:txBody>
      </p:sp>
      <p:sp>
        <p:nvSpPr>
          <p:cNvPr id="4" name="Platshållare för text 3">
            <a:extLst>
              <a:ext uri="{FF2B5EF4-FFF2-40B4-BE49-F238E27FC236}">
                <a16:creationId xmlns:a16="http://schemas.microsoft.com/office/drawing/2014/main" id="{D26DA0E2-82BB-493E-9B68-2D93A245C5B3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1930394" y="5605695"/>
            <a:ext cx="9591045" cy="459883"/>
          </a:xfrm>
        </p:spPr>
        <p:txBody>
          <a:bodyPr/>
          <a:lstStyle/>
          <a:p>
            <a:r>
              <a:rPr lang="en-GB" dirty="0"/>
              <a:t>PRESENTED BY Paolo PIERINI, </a:t>
            </a:r>
            <a:br>
              <a:rPr lang="en-GB" dirty="0"/>
            </a:br>
            <a:r>
              <a:rPr lang="en-GB" dirty="0"/>
              <a:t>LINAC GROUP LEADER &amp; MACHINE SECTION COORDINATOR LINAC TUNNEL, </a:t>
            </a:r>
            <a:r>
              <a:rPr lang="en-GB" dirty="0" err="1"/>
              <a:t>AccELERATOR</a:t>
            </a:r>
            <a:r>
              <a:rPr lang="en-GB" dirty="0"/>
              <a:t> DIVISION, ESS</a:t>
            </a:r>
          </a:p>
        </p:txBody>
      </p:sp>
      <p:sp>
        <p:nvSpPr>
          <p:cNvPr id="5" name="Platshållare för datum 4">
            <a:extLst>
              <a:ext uri="{FF2B5EF4-FFF2-40B4-BE49-F238E27FC236}">
                <a16:creationId xmlns:a16="http://schemas.microsoft.com/office/drawing/2014/main" id="{30E777A6-9513-43F3-BB24-ED0539ADDD88}"/>
              </a:ext>
            </a:extLst>
          </p:cNvPr>
          <p:cNvSpPr>
            <a:spLocks noGrp="1"/>
          </p:cNvSpPr>
          <p:nvPr>
            <p:ph type="dt" sz="half" idx="11"/>
          </p:nvPr>
        </p:nvSpPr>
        <p:spPr>
          <a:xfrm>
            <a:off x="1930395" y="6117873"/>
            <a:ext cx="3215183" cy="459883"/>
          </a:xfrm>
        </p:spPr>
        <p:txBody>
          <a:bodyPr/>
          <a:lstStyle/>
          <a:p>
            <a:r>
              <a:rPr lang="sv-SE" sz="1200" b="1">
                <a:solidFill>
                  <a:schemeClr val="bg1"/>
                </a:solidFill>
              </a:rPr>
              <a:t>2025-05-14</a:t>
            </a:r>
            <a:endParaRPr lang="en-GB" sz="1200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419964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14C621AB-5566-92EE-063A-32A7D41ED95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A long adventure</a:t>
            </a:r>
          </a:p>
        </p:txBody>
      </p:sp>
      <p:sp>
        <p:nvSpPr>
          <p:cNvPr id="16" name="Content Placeholder 15">
            <a:extLst>
              <a:ext uri="{FF2B5EF4-FFF2-40B4-BE49-F238E27FC236}">
                <a16:creationId xmlns:a16="http://schemas.microsoft.com/office/drawing/2014/main" id="{BA45A660-4E07-1220-558C-C7C418AA6F7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62728" y="1645059"/>
            <a:ext cx="3976606" cy="4768062"/>
          </a:xfrm>
        </p:spPr>
        <p:txBody>
          <a:bodyPr/>
          <a:lstStyle/>
          <a:p>
            <a:r>
              <a:rPr lang="en-SE" dirty="0"/>
              <a:t>20 Nov 2022, Sébastien</a:t>
            </a:r>
          </a:p>
          <a:p>
            <a:r>
              <a:rPr lang="en-SE" dirty="0"/>
              <a:t>2 May 2024, Mats</a:t>
            </a:r>
          </a:p>
          <a:p>
            <a:endParaRPr lang="en-SE" dirty="0"/>
          </a:p>
          <a:p>
            <a:endParaRPr lang="en-SE" dirty="0"/>
          </a:p>
          <a:p>
            <a:endParaRPr lang="en-SE" dirty="0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BC072B02-0E34-3416-FDAC-67EF6F99D550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GB" dirty="0"/>
              <a:t>W</a:t>
            </a:r>
            <a:r>
              <a:rPr lang="en-SE" dirty="0"/>
              <a:t>e lost two friends and key players… right before the finish line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038FE91-18B3-48BC-E93D-6F6F22A973F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7AB9A72C-01C4-C16B-1D26-952FD130FE21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10143"/>
          <a:stretch/>
        </p:blipFill>
        <p:spPr>
          <a:xfrm>
            <a:off x="4339333" y="1562400"/>
            <a:ext cx="7852667" cy="5295600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9A1D8F76-AD0A-A1B8-8A73-5CCB21CA18E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2727" y="2510734"/>
            <a:ext cx="3878006" cy="4329661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B1343A34-C038-1D0D-EEBD-F99CC4C986DA}"/>
              </a:ext>
            </a:extLst>
          </p:cNvPr>
          <p:cNvSpPr txBox="1"/>
          <p:nvPr/>
        </p:nvSpPr>
        <p:spPr>
          <a:xfrm>
            <a:off x="1988676" y="2963537"/>
            <a:ext cx="136447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19/05/2025</a:t>
            </a:r>
          </a:p>
        </p:txBody>
      </p:sp>
      <p:sp>
        <p:nvSpPr>
          <p:cNvPr id="20" name="Footer Placeholder 19">
            <a:extLst>
              <a:ext uri="{FF2B5EF4-FFF2-40B4-BE49-F238E27FC236}">
                <a16:creationId xmlns:a16="http://schemas.microsoft.com/office/drawing/2014/main" id="{67D60839-44E5-7DAE-CCDC-D784570C1D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21" name="Slide Number Placeholder 20">
            <a:extLst>
              <a:ext uri="{FF2B5EF4-FFF2-40B4-BE49-F238E27FC236}">
                <a16:creationId xmlns:a16="http://schemas.microsoft.com/office/drawing/2014/main" id="{B00AB531-C376-F8EA-57C1-D51D629F2A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3</a:t>
            </a:fld>
            <a:endParaRPr lang="sv-SE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286BD1C9-EDA3-0061-81B0-B5035A086798}"/>
              </a:ext>
            </a:extLst>
          </p:cNvPr>
          <p:cNvSpPr txBox="1"/>
          <p:nvPr/>
        </p:nvSpPr>
        <p:spPr>
          <a:xfrm>
            <a:off x="9138354" y="6457665"/>
            <a:ext cx="20008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chemeClr val="bg1"/>
                </a:solidFill>
              </a:rPr>
              <a:t>Courtesy C. Darve</a:t>
            </a:r>
          </a:p>
        </p:txBody>
      </p:sp>
    </p:spTree>
    <p:extLst>
      <p:ext uri="{BB962C8B-B14F-4D97-AF65-F5344CB8AC3E}">
        <p14:creationId xmlns:p14="http://schemas.microsoft.com/office/powerpoint/2010/main" val="33461004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16" grpId="0" uiExpand="1" build="p"/>
      <p:bldP spid="8" grpId="0" build="p"/>
      <p:bldP spid="19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>
            <a:extLst>
              <a:ext uri="{FF2B5EF4-FFF2-40B4-BE49-F238E27FC236}">
                <a16:creationId xmlns:a16="http://schemas.microsoft.com/office/drawing/2014/main" id="{6837F6C3-7CA1-87A7-1DE4-B6F766BCD2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A personal link through our careers…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3DD2F5F-3C2A-CA79-3BB3-E635DCFF142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BEF7CF4-0482-E64F-5BCF-8F8DAE13A7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4</a:t>
            </a:fld>
            <a:endParaRPr lang="sv-SE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3A512ACB-E399-2753-F66F-2808F0349960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My connection with IPNO &amp; Séb dates back since the 2000s</a:t>
            </a:r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26111448-7C3E-0BE5-9A17-CAE560E2E8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  <p:pic>
        <p:nvPicPr>
          <p:cNvPr id="15" name="Picture 14" descr="A group of people posing for a photo&#10;&#10;AI-generated content may be incorrect.">
            <a:extLst>
              <a:ext uri="{FF2B5EF4-FFF2-40B4-BE49-F238E27FC236}">
                <a16:creationId xmlns:a16="http://schemas.microsoft.com/office/drawing/2014/main" id="{83B04DA0-5346-C1F6-5212-9FC8391A723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207790" y="1819130"/>
            <a:ext cx="6984210" cy="4656140"/>
          </a:xfrm>
          <a:prstGeom prst="rect">
            <a:avLst/>
          </a:prstGeom>
        </p:spPr>
      </p:pic>
      <p:pic>
        <p:nvPicPr>
          <p:cNvPr id="17" name="Picture 16" descr="A few men standing in a room&#10;&#10;AI-generated content may be incorrect.">
            <a:extLst>
              <a:ext uri="{FF2B5EF4-FFF2-40B4-BE49-F238E27FC236}">
                <a16:creationId xmlns:a16="http://schemas.microsoft.com/office/drawing/2014/main" id="{88E68CC5-6557-91C1-BA14-250A7F0995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88944" y="3429000"/>
            <a:ext cx="4569405" cy="3046270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61247B97-37C4-1CB9-B58D-7C25B79C7FEB}"/>
              </a:ext>
            </a:extLst>
          </p:cNvPr>
          <p:cNvSpPr txBox="1"/>
          <p:nvPr/>
        </p:nvSpPr>
        <p:spPr>
          <a:xfrm>
            <a:off x="5441307" y="1879553"/>
            <a:ext cx="354481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chemeClr val="bg1"/>
                </a:solidFill>
              </a:rPr>
              <a:t>2010 Eurotrans/Max Cryomodule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69DD6FF8-E082-E33B-25F8-BE1ED59620C9}"/>
              </a:ext>
            </a:extLst>
          </p:cNvPr>
          <p:cNvSpPr txBox="1"/>
          <p:nvPr/>
        </p:nvSpPr>
        <p:spPr>
          <a:xfrm>
            <a:off x="4290586" y="3575058"/>
            <a:ext cx="68480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/>
              <a:t>2009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10A005AF-E93C-1673-18BD-D9ECD914E799}"/>
              </a:ext>
            </a:extLst>
          </p:cNvPr>
          <p:cNvSpPr txBox="1"/>
          <p:nvPr/>
        </p:nvSpPr>
        <p:spPr>
          <a:xfrm>
            <a:off x="521626" y="1601645"/>
            <a:ext cx="4569405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Unfortunately I was not able to find copies of nice pictures of the many meetings during early ADS times (TRASCO/ASH, PDS-XADS, EUROTRANS, MAX). </a:t>
            </a:r>
            <a:br>
              <a:rPr lang="en-SE" dirty="0">
                <a:solidFill>
                  <a:srgbClr val="666666"/>
                </a:solidFill>
              </a:rPr>
            </a:br>
            <a:r>
              <a:rPr lang="en-SE" dirty="0">
                <a:solidFill>
                  <a:srgbClr val="666666"/>
                </a:solidFill>
              </a:rPr>
              <a:t>Memory goes to us all playing darts in LASA, lost in the pre-digital era…</a:t>
            </a:r>
          </a:p>
        </p:txBody>
      </p:sp>
    </p:spTree>
    <p:extLst>
      <p:ext uri="{BB962C8B-B14F-4D97-AF65-F5344CB8AC3E}">
        <p14:creationId xmlns:p14="http://schemas.microsoft.com/office/powerpoint/2010/main" val="30612042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1ADB9C7-4FBE-F590-6C54-90F2BFE7267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ESS has a long story </a:t>
            </a:r>
            <a:r>
              <a:rPr lang="en-SE" sz="2400" dirty="0"/>
              <a:t>(though I’ll make it shorter…)</a:t>
            </a:r>
            <a:endParaRPr lang="en-SE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1DA8903-5DAF-85D5-8CD7-F5C098346D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50B313F-7E70-B4E5-D36A-8A642E75167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5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CDB2FB4-C485-65CB-82F3-60EFE7B7AB6A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 2002: The FZJ proposal with competing NC (RAL) and SC (CEA)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A90FA031-D3F5-5AAE-60BD-4FF2A2438BA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F7C1C40B-C93F-15EF-EBA3-D96A74746EC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7168" y="1501154"/>
            <a:ext cx="3502898" cy="4974116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1D897E29-9380-D441-DAC4-CA9A2C058F5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06909" y="1438102"/>
            <a:ext cx="4953880" cy="2442538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67441293-69AD-EB72-4C3F-6D2B4569D92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14843" y="3517341"/>
            <a:ext cx="4740173" cy="3012127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405604D4-CCCC-0A53-59BA-52CE789594E3}"/>
              </a:ext>
            </a:extLst>
          </p:cNvPr>
          <p:cNvSpPr txBox="1"/>
          <p:nvPr/>
        </p:nvSpPr>
        <p:spPr>
          <a:xfrm>
            <a:off x="9260789" y="2181419"/>
            <a:ext cx="231666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280/560 MHz full NC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9E38D433-E3A1-5BFC-2251-DF18C23BA2EC}"/>
              </a:ext>
            </a:extLst>
          </p:cNvPr>
          <p:cNvSpPr txBox="1"/>
          <p:nvPr/>
        </p:nvSpPr>
        <p:spPr>
          <a:xfrm>
            <a:off x="9261296" y="4773567"/>
            <a:ext cx="2404826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352/704 MHz NC/SCL</a:t>
            </a:r>
            <a:br>
              <a:rPr lang="en-SE" dirty="0">
                <a:solidFill>
                  <a:srgbClr val="666666"/>
                </a:solidFill>
              </a:rPr>
            </a:br>
            <a:r>
              <a:rPr lang="en-SE" dirty="0">
                <a:solidFill>
                  <a:srgbClr val="666666"/>
                </a:solidFill>
              </a:rPr>
              <a:t>transition at 185 MeV</a:t>
            </a:r>
          </a:p>
          <a:p>
            <a:pPr algn="l"/>
            <a:r>
              <a:rPr lang="en-SE" dirty="0">
                <a:solidFill>
                  <a:srgbClr val="666666"/>
                </a:solidFill>
              </a:rPr>
              <a:t>(The CONCERT input)</a:t>
            </a:r>
          </a:p>
        </p:txBody>
      </p:sp>
    </p:spTree>
    <p:extLst>
      <p:ext uri="{BB962C8B-B14F-4D97-AF65-F5344CB8AC3E}">
        <p14:creationId xmlns:p14="http://schemas.microsoft.com/office/powerpoint/2010/main" val="33081925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40FCAD-58F0-2720-522B-060F8D6B068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2002 Design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3B74901-0FCD-4648-1922-8D526BA1F5C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7ACCFA9-A9CF-9B02-377F-C9764489E1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6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20D000F-0DF9-D28A-CBE2-9B2961C15092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SRF not favored below beta=0.6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133C86E-486A-D910-491C-525270D9204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0946A7E6-6037-5107-C965-F51179AE781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028305" y="1697357"/>
            <a:ext cx="7772400" cy="279420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57A3257B-6D6F-67E5-49A3-2CE63FB9AF7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09800" y="4750821"/>
            <a:ext cx="7772400" cy="1458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98635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9400E4-E496-20EB-1BE9-DBD649272D9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The ESFRI Roadmap: 2006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23457CB-8D10-B83E-48F6-F751FBEED6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90C42AB-3A04-FB71-5EB9-715D984CEC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7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E478EAC-1A10-4A3A-504E-6EA77BE7D052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A game-changer, EU strategic approach to large Infrastructures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B9E1243-87FB-DB6F-CFE4-3D8CFAF22B9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AE22F534-6440-5A8B-1CD3-9196925FD9B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867654" y="1568397"/>
            <a:ext cx="3359443" cy="4768062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DB153529-AA08-C8F0-E3A1-BED4016110D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73692" y="1568397"/>
            <a:ext cx="3359443" cy="4776577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9F2EF931-1DB4-DCF9-4A97-2CEE8F93D123}"/>
              </a:ext>
            </a:extLst>
          </p:cNvPr>
          <p:cNvSpPr txBox="1"/>
          <p:nvPr/>
        </p:nvSpPr>
        <p:spPr>
          <a:xfrm>
            <a:off x="10106892" y="1759133"/>
            <a:ext cx="1776549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A golden opportunity for a generation of accelerator scientists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65AB32EE-F8BF-D609-F7DC-4D0C9187C3BF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7410" r="13668"/>
          <a:stretch/>
        </p:blipFill>
        <p:spPr>
          <a:xfrm>
            <a:off x="10106892" y="3249975"/>
            <a:ext cx="1929545" cy="2853871"/>
          </a:xfrm>
          <a:prstGeom prst="rect">
            <a:avLst/>
          </a:prstGeom>
        </p:spPr>
      </p:pic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ECDB8562-FC84-44CC-F078-2E69508574BF}"/>
              </a:ext>
            </a:extLst>
          </p:cNvPr>
          <p:cNvCxnSpPr/>
          <p:nvPr/>
        </p:nvCxnSpPr>
        <p:spPr>
          <a:xfrm>
            <a:off x="10184124" y="3820226"/>
            <a:ext cx="1676995" cy="0"/>
          </a:xfrm>
          <a:prstGeom prst="line">
            <a:avLst/>
          </a:prstGeom>
          <a:ln w="152400">
            <a:solidFill>
              <a:srgbClr val="FFFF00">
                <a:alpha val="26000"/>
              </a:srgb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C0AF3851-27B4-AD04-ECE9-5D7A45B20012}"/>
              </a:ext>
            </a:extLst>
          </p:cNvPr>
          <p:cNvCxnSpPr/>
          <p:nvPr/>
        </p:nvCxnSpPr>
        <p:spPr>
          <a:xfrm>
            <a:off x="10184123" y="3587035"/>
            <a:ext cx="1676995" cy="0"/>
          </a:xfrm>
          <a:prstGeom prst="line">
            <a:avLst/>
          </a:prstGeom>
          <a:ln w="152400">
            <a:solidFill>
              <a:srgbClr val="FFFF00">
                <a:alpha val="26000"/>
              </a:srgb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11F3822D-34A2-10EB-D9AE-A6B6A6A97E15}"/>
              </a:ext>
            </a:extLst>
          </p:cNvPr>
          <p:cNvCxnSpPr/>
          <p:nvPr/>
        </p:nvCxnSpPr>
        <p:spPr>
          <a:xfrm>
            <a:off x="10156668" y="4159913"/>
            <a:ext cx="1676995" cy="0"/>
          </a:xfrm>
          <a:prstGeom prst="line">
            <a:avLst/>
          </a:prstGeom>
          <a:ln w="152400">
            <a:solidFill>
              <a:srgbClr val="FFFF00">
                <a:alpha val="26000"/>
              </a:srgb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8853F786-A0CA-FEA5-DB1E-B0B5A7F6EDC5}"/>
              </a:ext>
            </a:extLst>
          </p:cNvPr>
          <p:cNvCxnSpPr/>
          <p:nvPr/>
        </p:nvCxnSpPr>
        <p:spPr>
          <a:xfrm>
            <a:off x="10184122" y="5988713"/>
            <a:ext cx="1676995" cy="0"/>
          </a:xfrm>
          <a:prstGeom prst="line">
            <a:avLst/>
          </a:prstGeom>
          <a:ln w="152400">
            <a:solidFill>
              <a:srgbClr val="FFFF00">
                <a:alpha val="26000"/>
              </a:srgb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41259662-9103-731E-8342-81480305C237}"/>
              </a:ext>
            </a:extLst>
          </p:cNvPr>
          <p:cNvCxnSpPr/>
          <p:nvPr/>
        </p:nvCxnSpPr>
        <p:spPr>
          <a:xfrm>
            <a:off x="10233166" y="5228549"/>
            <a:ext cx="1676995" cy="0"/>
          </a:xfrm>
          <a:prstGeom prst="line">
            <a:avLst/>
          </a:prstGeom>
          <a:ln w="152400">
            <a:solidFill>
              <a:srgbClr val="FFFF00">
                <a:alpha val="26000"/>
              </a:srgb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8114289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85B7229-D9AB-11CE-98E3-0DA479C927E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2009: ESS@Lund, ADU starts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772AC09B-E63F-637B-9719-290BBA7574F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2523" y="1167788"/>
            <a:ext cx="6785749" cy="5266079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9842721C-1BF2-1597-D575-7E59EF551CE3}"/>
              </a:ext>
            </a:extLst>
          </p:cNvPr>
          <p:cNvSpPr txBox="1"/>
          <p:nvPr/>
        </p:nvSpPr>
        <p:spPr>
          <a:xfrm>
            <a:off x="6688155" y="2950479"/>
            <a:ext cx="4781321" cy="34778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SE" sz="2000" dirty="0">
                <a:solidFill>
                  <a:srgbClr val="666666"/>
                </a:solidFill>
              </a:rPr>
              <a:t>Opening the discussion:</a:t>
            </a:r>
            <a:br>
              <a:rPr lang="en-SE" sz="2000" dirty="0">
                <a:solidFill>
                  <a:srgbClr val="666666"/>
                </a:solidFill>
              </a:rPr>
            </a:br>
            <a:r>
              <a:rPr lang="en-SE" sz="2000" dirty="0">
                <a:solidFill>
                  <a:srgbClr val="666666"/>
                </a:solidFill>
              </a:rPr>
              <a:t>why not SRF earlier?</a:t>
            </a:r>
          </a:p>
          <a:p>
            <a:pPr algn="l"/>
            <a:endParaRPr lang="en-SE" sz="2000" dirty="0">
              <a:solidFill>
                <a:srgbClr val="666666"/>
              </a:solidFill>
            </a:endParaRPr>
          </a:p>
          <a:p>
            <a:pPr algn="l"/>
            <a:r>
              <a:rPr lang="en-SE" sz="2000" dirty="0">
                <a:solidFill>
                  <a:srgbClr val="666666"/>
                </a:solidFill>
              </a:rPr>
              <a:t>S</a:t>
            </a:r>
            <a:r>
              <a:rPr lang="en-GB" sz="2000" dirty="0">
                <a:solidFill>
                  <a:srgbClr val="666666"/>
                </a:solidFill>
              </a:rPr>
              <a:t>y</a:t>
            </a:r>
            <a:r>
              <a:rPr lang="en-SE" sz="2000" dirty="0">
                <a:solidFill>
                  <a:srgbClr val="666666"/>
                </a:solidFill>
              </a:rPr>
              <a:t>nergy with CERN-SPL proposal.</a:t>
            </a:r>
          </a:p>
          <a:p>
            <a:pPr algn="l"/>
            <a:r>
              <a:rPr lang="en-SE" sz="2000" dirty="0">
                <a:solidFill>
                  <a:srgbClr val="666666"/>
                </a:solidFill>
              </a:rPr>
              <a:t>Can we gather more momentum (collaborators) around ESS?</a:t>
            </a:r>
          </a:p>
          <a:p>
            <a:pPr algn="l"/>
            <a:endParaRPr lang="en-SE" sz="2000" dirty="0">
              <a:solidFill>
                <a:srgbClr val="666666"/>
              </a:solidFill>
            </a:endParaRPr>
          </a:p>
          <a:p>
            <a:pPr algn="l"/>
            <a:r>
              <a:rPr lang="en-SE" sz="2000" dirty="0">
                <a:solidFill>
                  <a:srgbClr val="666666"/>
                </a:solidFill>
              </a:rPr>
              <a:t>IPNO already engaged in all sort of low beta structures R&amp;D.</a:t>
            </a:r>
          </a:p>
          <a:p>
            <a:pPr algn="l"/>
            <a:endParaRPr lang="en-SE" sz="2000" dirty="0">
              <a:solidFill>
                <a:srgbClr val="666666"/>
              </a:solidFill>
            </a:endParaRPr>
          </a:p>
          <a:p>
            <a:pPr algn="l"/>
            <a:r>
              <a:rPr lang="en-SE" sz="2000" dirty="0">
                <a:solidFill>
                  <a:srgbClr val="666666"/>
                </a:solidFill>
              </a:rPr>
              <a:t>Start of the IK EOI phase/ADU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F7366C0C-C99A-3ADF-7CFA-3D7E99DF1565}"/>
              </a:ext>
            </a:extLst>
          </p:cNvPr>
          <p:cNvSpPr txBox="1"/>
          <p:nvPr/>
        </p:nvSpPr>
        <p:spPr>
          <a:xfrm>
            <a:off x="9078816" y="1399142"/>
            <a:ext cx="1333827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Accelerator</a:t>
            </a:r>
            <a:br>
              <a:rPr lang="en-SE" dirty="0">
                <a:solidFill>
                  <a:srgbClr val="666666"/>
                </a:solidFill>
              </a:rPr>
            </a:br>
            <a:r>
              <a:rPr lang="en-SE" dirty="0">
                <a:solidFill>
                  <a:srgbClr val="666666"/>
                </a:solidFill>
              </a:rPr>
              <a:t>Design</a:t>
            </a:r>
            <a:br>
              <a:rPr lang="en-SE" dirty="0">
                <a:solidFill>
                  <a:srgbClr val="666666"/>
                </a:solidFill>
              </a:rPr>
            </a:br>
            <a:r>
              <a:rPr lang="en-SE" dirty="0">
                <a:solidFill>
                  <a:srgbClr val="666666"/>
                </a:solidFill>
              </a:rPr>
              <a:t>Update</a:t>
            </a:r>
          </a:p>
        </p:txBody>
      </p:sp>
      <p:sp>
        <p:nvSpPr>
          <p:cNvPr id="19" name="Date Placeholder 18">
            <a:extLst>
              <a:ext uri="{FF2B5EF4-FFF2-40B4-BE49-F238E27FC236}">
                <a16:creationId xmlns:a16="http://schemas.microsoft.com/office/drawing/2014/main" id="{1482A019-F99A-06D4-9966-A20B5A4D3FB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  <p:sp>
        <p:nvSpPr>
          <p:cNvPr id="20" name="Footer Placeholder 19">
            <a:extLst>
              <a:ext uri="{FF2B5EF4-FFF2-40B4-BE49-F238E27FC236}">
                <a16:creationId xmlns:a16="http://schemas.microsoft.com/office/drawing/2014/main" id="{8CEA5420-18BF-442A-2505-C110F23011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21" name="Slide Number Placeholder 20">
            <a:extLst>
              <a:ext uri="{FF2B5EF4-FFF2-40B4-BE49-F238E27FC236}">
                <a16:creationId xmlns:a16="http://schemas.microsoft.com/office/drawing/2014/main" id="{2E952058-D840-D15C-3A08-030FEF3A2B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8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939704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E34B45C-E26D-E714-E2CC-A144C877C32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ubrik 2">
            <a:extLst>
              <a:ext uri="{FF2B5EF4-FFF2-40B4-BE49-F238E27FC236}">
                <a16:creationId xmlns:a16="http://schemas.microsoft.com/office/drawing/2014/main" id="{501AED21-2091-E6F4-970B-CA8050A857AC}"/>
              </a:ext>
            </a:extLst>
          </p:cNvPr>
          <p:cNvSpPr txBox="1">
            <a:spLocks/>
          </p:cNvSpPr>
          <p:nvPr/>
        </p:nvSpPr>
        <p:spPr>
          <a:xfrm>
            <a:off x="1079998" y="386112"/>
            <a:ext cx="10585975" cy="775029"/>
          </a:xfrm>
          <a:prstGeom prst="rect">
            <a:avLst/>
          </a:prstGeom>
        </p:spPr>
        <p:txBody>
          <a:bodyPr vert="horz" lIns="90000" tIns="45720" rIns="91440" bIns="45720" rtlCol="0" anchor="t" anchorCtr="0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200" kern="1200">
                <a:solidFill>
                  <a:srgbClr val="666666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GB"/>
              <a:t>Technical Board 2011</a:t>
            </a:r>
            <a:endParaRPr lang="en-GB" sz="2400" dirty="0"/>
          </a:p>
        </p:txBody>
      </p:sp>
      <p:sp>
        <p:nvSpPr>
          <p:cNvPr id="2" name="Content Placeholder 2">
            <a:extLst>
              <a:ext uri="{FF2B5EF4-FFF2-40B4-BE49-F238E27FC236}">
                <a16:creationId xmlns:a16="http://schemas.microsoft.com/office/drawing/2014/main" id="{21E23793-69EA-C542-B45B-A69C1E3C9A1E}"/>
              </a:ext>
            </a:extLst>
          </p:cNvPr>
          <p:cNvSpPr txBox="1">
            <a:spLocks/>
          </p:cNvSpPr>
          <p:nvPr/>
        </p:nvSpPr>
        <p:spPr bwMode="auto">
          <a:xfrm>
            <a:off x="2045123" y="2666428"/>
            <a:ext cx="8840453" cy="2438400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>
            <a:prstTxWarp prst="textNoShape">
              <a:avLst/>
            </a:prstTxWarp>
            <a:normAutofit/>
          </a:bodyPr>
          <a:lstStyle>
            <a:lvl1pPr marL="101600" indent="-101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1pPr>
            <a:lvl2pPr marL="315913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Wingdings" panose="05000000000000000000" pitchFamily="2" charset="2"/>
              <a:buChar char=""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2pPr>
            <a:lvl3pPr marL="582613" indent="-2508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8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3pPr>
            <a:lvl4pPr marL="839788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6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4pPr>
            <a:lvl5pPr marL="1055688" indent="-2000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4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spcBef>
                <a:spcPts val="0"/>
              </a:spcBef>
              <a:buFont typeface="Segoe UI" panose="020B0502040204020203" pitchFamily="34" charset="0"/>
              <a:buNone/>
            </a:pPr>
            <a:r>
              <a:rPr lang="en-GB" sz="1400" b="1">
                <a:solidFill>
                  <a:srgbClr val="0000E5"/>
                </a:solidFill>
              </a:rPr>
              <a:t>Work Package (work areas)</a:t>
            </a:r>
          </a:p>
          <a:p>
            <a:pPr algn="ctr">
              <a:spcBef>
                <a:spcPts val="0"/>
              </a:spcBef>
              <a:buFont typeface="Segoe UI" panose="020B0502040204020203" pitchFamily="34" charset="0"/>
              <a:buNone/>
            </a:pPr>
            <a:endParaRPr lang="en-US" sz="1400">
              <a:solidFill>
                <a:srgbClr val="0000E5"/>
              </a:solidFill>
            </a:endParaRPr>
          </a:p>
          <a:p>
            <a:pPr algn="ctr">
              <a:spcBef>
                <a:spcPts val="0"/>
              </a:spcBef>
              <a:buFont typeface="Segoe UI" panose="020B0502040204020203" pitchFamily="34" charset="0"/>
              <a:buNone/>
            </a:pPr>
            <a:r>
              <a:rPr lang="en-GB" sz="1400" b="1">
                <a:solidFill>
                  <a:srgbClr val="0000E5"/>
                </a:solidFill>
              </a:rPr>
              <a:t>1</a:t>
            </a:r>
            <a:r>
              <a:rPr lang="en-US" sz="1400">
                <a:solidFill>
                  <a:srgbClr val="0000E5"/>
                </a:solidFill>
              </a:rPr>
              <a:t>. </a:t>
            </a:r>
            <a:r>
              <a:rPr lang="en-GB" sz="1400">
                <a:solidFill>
                  <a:srgbClr val="0000E5"/>
                </a:solidFill>
              </a:rPr>
              <a:t>Management Coordination – ESS (Mats Lindroos)</a:t>
            </a:r>
            <a:endParaRPr lang="en-US" sz="1400">
              <a:solidFill>
                <a:srgbClr val="0000E5"/>
              </a:solidFill>
            </a:endParaRPr>
          </a:p>
          <a:p>
            <a:pPr algn="ctr">
              <a:spcBef>
                <a:spcPts val="0"/>
              </a:spcBef>
              <a:buFont typeface="Segoe UI" panose="020B0502040204020203" pitchFamily="34" charset="0"/>
              <a:buNone/>
            </a:pPr>
            <a:r>
              <a:rPr lang="en-GB" sz="1400" b="1">
                <a:solidFill>
                  <a:srgbClr val="0000E5"/>
                </a:solidFill>
              </a:rPr>
              <a:t>2</a:t>
            </a:r>
            <a:r>
              <a:rPr lang="en-US" sz="1400">
                <a:solidFill>
                  <a:srgbClr val="0000E5"/>
                </a:solidFill>
              </a:rPr>
              <a:t>. </a:t>
            </a:r>
            <a:r>
              <a:rPr lang="en-GB" sz="1400">
                <a:solidFill>
                  <a:srgbClr val="0000E5"/>
                </a:solidFill>
              </a:rPr>
              <a:t>Accelerator Science – ESS (Steve Peggs)</a:t>
            </a:r>
            <a:endParaRPr lang="en-US" sz="1400">
              <a:solidFill>
                <a:srgbClr val="0000E5"/>
              </a:solidFill>
            </a:endParaRPr>
          </a:p>
          <a:p>
            <a:pPr algn="ctr">
              <a:spcBef>
                <a:spcPts val="0"/>
              </a:spcBef>
              <a:buFont typeface="Segoe UI" panose="020B0502040204020203" pitchFamily="34" charset="0"/>
              <a:buNone/>
            </a:pPr>
            <a:r>
              <a:rPr lang="en-GB" sz="1400" b="1">
                <a:solidFill>
                  <a:srgbClr val="0000E5"/>
                </a:solidFill>
              </a:rPr>
              <a:t>3</a:t>
            </a:r>
            <a:r>
              <a:rPr lang="en-US" sz="1400">
                <a:solidFill>
                  <a:srgbClr val="0000E5"/>
                </a:solidFill>
              </a:rPr>
              <a:t>. </a:t>
            </a:r>
            <a:r>
              <a:rPr lang="en-GB" sz="1400">
                <a:solidFill>
                  <a:srgbClr val="0000E5"/>
                </a:solidFill>
              </a:rPr>
              <a:t>Infrastructure Services – Tekniker, Bilbao (Josu Eguia)</a:t>
            </a:r>
            <a:endParaRPr lang="en-US" sz="1400">
              <a:solidFill>
                <a:srgbClr val="0000E5"/>
              </a:solidFill>
            </a:endParaRPr>
          </a:p>
          <a:p>
            <a:pPr algn="ctr">
              <a:spcBef>
                <a:spcPts val="0"/>
              </a:spcBef>
              <a:buFont typeface="Segoe UI" panose="020B0502040204020203" pitchFamily="34" charset="0"/>
              <a:buNone/>
            </a:pPr>
            <a:r>
              <a:rPr lang="en-GB" sz="1400" b="1">
                <a:solidFill>
                  <a:srgbClr val="0000E5"/>
                </a:solidFill>
              </a:rPr>
              <a:t>4</a:t>
            </a:r>
            <a:r>
              <a:rPr lang="en-GB" sz="1400">
                <a:solidFill>
                  <a:srgbClr val="0000E5"/>
                </a:solidFill>
              </a:rPr>
              <a:t>. SCRF Spoke cavities – IPN, Orsay (Sebastien Bousson)</a:t>
            </a:r>
          </a:p>
          <a:p>
            <a:pPr algn="ctr">
              <a:spcBef>
                <a:spcPts val="0"/>
              </a:spcBef>
              <a:buFont typeface="Segoe UI" panose="020B0502040204020203" pitchFamily="34" charset="0"/>
              <a:buNone/>
            </a:pPr>
            <a:r>
              <a:rPr lang="en-GB" sz="1400" b="1">
                <a:solidFill>
                  <a:srgbClr val="0000E5"/>
                </a:solidFill>
              </a:rPr>
              <a:t>5</a:t>
            </a:r>
            <a:r>
              <a:rPr lang="en-GB" sz="1400">
                <a:solidFill>
                  <a:srgbClr val="0000E5"/>
                </a:solidFill>
              </a:rPr>
              <a:t>. SCRF Elliptical cavities – CEA, Saclay (Guillaume Devanz)</a:t>
            </a:r>
            <a:endParaRPr lang="en-US" sz="1400">
              <a:solidFill>
                <a:srgbClr val="0000E5"/>
              </a:solidFill>
            </a:endParaRPr>
          </a:p>
          <a:p>
            <a:pPr algn="ctr">
              <a:spcBef>
                <a:spcPts val="0"/>
              </a:spcBef>
              <a:buFont typeface="Segoe UI" panose="020B0502040204020203" pitchFamily="34" charset="0"/>
              <a:buNone/>
            </a:pPr>
            <a:r>
              <a:rPr lang="en-GB" sz="1400" b="1">
                <a:solidFill>
                  <a:srgbClr val="0000E5"/>
                </a:solidFill>
              </a:rPr>
              <a:t>6</a:t>
            </a:r>
            <a:r>
              <a:rPr lang="en-US" sz="1400">
                <a:solidFill>
                  <a:srgbClr val="0000E5"/>
                </a:solidFill>
              </a:rPr>
              <a:t>. </a:t>
            </a:r>
            <a:r>
              <a:rPr lang="en-GB" sz="1400">
                <a:solidFill>
                  <a:srgbClr val="0000E5"/>
                </a:solidFill>
              </a:rPr>
              <a:t>Front End and NC linac – INFN, Catania (Santo Gammino)</a:t>
            </a:r>
            <a:endParaRPr lang="en-US" sz="1400">
              <a:solidFill>
                <a:srgbClr val="0000E5"/>
              </a:solidFill>
            </a:endParaRPr>
          </a:p>
          <a:p>
            <a:pPr algn="ctr">
              <a:spcBef>
                <a:spcPts val="0"/>
              </a:spcBef>
              <a:buFont typeface="Segoe UI" panose="020B0502040204020203" pitchFamily="34" charset="0"/>
              <a:buNone/>
            </a:pPr>
            <a:r>
              <a:rPr lang="en-GB" sz="1400" b="1">
                <a:solidFill>
                  <a:srgbClr val="0000E5"/>
                </a:solidFill>
              </a:rPr>
              <a:t>7</a:t>
            </a:r>
            <a:r>
              <a:rPr lang="en-US" sz="1400">
                <a:solidFill>
                  <a:srgbClr val="0000E5"/>
                </a:solidFill>
              </a:rPr>
              <a:t>. Beam transport, NC magnets and </a:t>
            </a:r>
            <a:r>
              <a:rPr lang="en-GB" sz="1400">
                <a:solidFill>
                  <a:srgbClr val="0000E5"/>
                </a:solidFill>
              </a:rPr>
              <a:t>Power Supplies – Århus University (Søren Pape Møller)</a:t>
            </a:r>
            <a:endParaRPr lang="en-US" sz="1400">
              <a:solidFill>
                <a:srgbClr val="0000E5"/>
              </a:solidFill>
            </a:endParaRPr>
          </a:p>
          <a:p>
            <a:pPr algn="ctr">
              <a:spcBef>
                <a:spcPts val="0"/>
              </a:spcBef>
              <a:buFont typeface="Segoe UI" panose="020B0502040204020203" pitchFamily="34" charset="0"/>
              <a:buNone/>
            </a:pPr>
            <a:r>
              <a:rPr lang="en-GB" sz="1400" b="1">
                <a:solidFill>
                  <a:srgbClr val="0000E5"/>
                </a:solidFill>
              </a:rPr>
              <a:t>8</a:t>
            </a:r>
            <a:r>
              <a:rPr lang="en-US" sz="1400">
                <a:solidFill>
                  <a:srgbClr val="0000E5"/>
                </a:solidFill>
              </a:rPr>
              <a:t>. </a:t>
            </a:r>
            <a:r>
              <a:rPr lang="en-GB" sz="1400">
                <a:solidFill>
                  <a:srgbClr val="0000E5"/>
                </a:solidFill>
              </a:rPr>
              <a:t>RF Systems – Uppsala university (Roger Ruber)</a:t>
            </a:r>
            <a:endParaRPr lang="en-US" sz="1400" dirty="0">
              <a:solidFill>
                <a:srgbClr val="0000E5"/>
              </a:solidFill>
            </a:endParaRPr>
          </a:p>
        </p:txBody>
      </p:sp>
      <p:grpSp>
        <p:nvGrpSpPr>
          <p:cNvPr id="3" name="Group 27">
            <a:extLst>
              <a:ext uri="{FF2B5EF4-FFF2-40B4-BE49-F238E27FC236}">
                <a16:creationId xmlns:a16="http://schemas.microsoft.com/office/drawing/2014/main" id="{FB9EFEA4-22FE-EB84-A372-985392116E0D}"/>
              </a:ext>
            </a:extLst>
          </p:cNvPr>
          <p:cNvGrpSpPr/>
          <p:nvPr/>
        </p:nvGrpSpPr>
        <p:grpSpPr>
          <a:xfrm>
            <a:off x="8065547" y="1601988"/>
            <a:ext cx="979487" cy="1349375"/>
            <a:chOff x="6611938" y="1238250"/>
            <a:chExt cx="979487" cy="1349375"/>
          </a:xfrm>
        </p:grpSpPr>
        <p:pic>
          <p:nvPicPr>
            <p:cNvPr id="4" name="Picture 7" descr="Eguia.JPG">
              <a:extLst>
                <a:ext uri="{FF2B5EF4-FFF2-40B4-BE49-F238E27FC236}">
                  <a16:creationId xmlns:a16="http://schemas.microsoft.com/office/drawing/2014/main" id="{449B1187-6F62-798A-B72C-4EBEFF8A688D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lum bright="20000"/>
            </a:blip>
            <a:srcRect/>
            <a:stretch>
              <a:fillRect/>
            </a:stretch>
          </p:blipFill>
          <p:spPr bwMode="auto">
            <a:xfrm>
              <a:off x="6611938" y="1238250"/>
              <a:ext cx="979487" cy="11033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5" name="TextBox 17">
              <a:extLst>
                <a:ext uri="{FF2B5EF4-FFF2-40B4-BE49-F238E27FC236}">
                  <a16:creationId xmlns:a16="http://schemas.microsoft.com/office/drawing/2014/main" id="{C9E03605-5819-75F4-4460-2BCFC9861313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6662740" y="2341563"/>
              <a:ext cx="863600" cy="24606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 lIns="91425" tIns="45713" rIns="91425" bIns="45713">
              <a:prstTxWarp prst="textNoShape">
                <a:avLst/>
              </a:prstTxWarp>
              <a:spAutoFit/>
            </a:bodyPr>
            <a:lstStyle/>
            <a:p>
              <a:pPr defTabSz="455613" fontAlgn="base">
                <a:spcBef>
                  <a:spcPct val="0"/>
                </a:spcBef>
                <a:spcAft>
                  <a:spcPct val="0"/>
                </a:spcAft>
              </a:pPr>
              <a:r>
                <a:rPr lang="en-US" sz="1000">
                  <a:solidFill>
                    <a:prstClr val="black"/>
                  </a:solidFill>
                </a:rPr>
                <a:t>Josu Eguia</a:t>
              </a:r>
            </a:p>
          </p:txBody>
        </p:sp>
      </p:grpSp>
      <p:grpSp>
        <p:nvGrpSpPr>
          <p:cNvPr id="6" name="Group 26">
            <a:extLst>
              <a:ext uri="{FF2B5EF4-FFF2-40B4-BE49-F238E27FC236}">
                <a16:creationId xmlns:a16="http://schemas.microsoft.com/office/drawing/2014/main" id="{597C1D53-E650-BC29-5158-1785F221CEA8}"/>
              </a:ext>
            </a:extLst>
          </p:cNvPr>
          <p:cNvGrpSpPr/>
          <p:nvPr/>
        </p:nvGrpSpPr>
        <p:grpSpPr>
          <a:xfrm>
            <a:off x="9284747" y="2897388"/>
            <a:ext cx="1273175" cy="1311275"/>
            <a:chOff x="7383463" y="2686050"/>
            <a:chExt cx="1273175" cy="1311275"/>
          </a:xfrm>
        </p:grpSpPr>
        <p:pic>
          <p:nvPicPr>
            <p:cNvPr id="7" name="Picture 3" descr="Devanz.JPG">
              <a:extLst>
                <a:ext uri="{FF2B5EF4-FFF2-40B4-BE49-F238E27FC236}">
                  <a16:creationId xmlns:a16="http://schemas.microsoft.com/office/drawing/2014/main" id="{43864133-4DF3-286A-C624-20E43C025CE4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lum bright="20000"/>
            </a:blip>
            <a:srcRect/>
            <a:stretch>
              <a:fillRect/>
            </a:stretch>
          </p:blipFill>
          <p:spPr bwMode="auto">
            <a:xfrm>
              <a:off x="7475538" y="2686050"/>
              <a:ext cx="1031875" cy="10652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8" name="TextBox 18">
              <a:extLst>
                <a:ext uri="{FF2B5EF4-FFF2-40B4-BE49-F238E27FC236}">
                  <a16:creationId xmlns:a16="http://schemas.microsoft.com/office/drawing/2014/main" id="{247E97C5-AFDA-9784-CAD4-BC3D8CC60A12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7383463" y="3751263"/>
              <a:ext cx="1273175" cy="24606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91425" tIns="45713" rIns="91425" bIns="45713">
              <a:prstTxWarp prst="textNoShape">
                <a:avLst/>
              </a:prstTxWarp>
              <a:spAutoFit/>
            </a:bodyPr>
            <a:lstStyle/>
            <a:p>
              <a:pPr defTabSz="455613" fontAlgn="base">
                <a:spcBef>
                  <a:spcPct val="0"/>
                </a:spcBef>
                <a:spcAft>
                  <a:spcPct val="0"/>
                </a:spcAft>
              </a:pPr>
              <a:r>
                <a:rPr lang="en-US" sz="1000">
                  <a:solidFill>
                    <a:prstClr val="black"/>
                  </a:solidFill>
                </a:rPr>
                <a:t>Guillaume Devanz</a:t>
              </a:r>
            </a:p>
          </p:txBody>
        </p:sp>
      </p:grpSp>
      <p:grpSp>
        <p:nvGrpSpPr>
          <p:cNvPr id="10" name="Group 25">
            <a:extLst>
              <a:ext uri="{FF2B5EF4-FFF2-40B4-BE49-F238E27FC236}">
                <a16:creationId xmlns:a16="http://schemas.microsoft.com/office/drawing/2014/main" id="{D3C596B6-6595-91BC-6FA2-77898278A1B0}"/>
              </a:ext>
            </a:extLst>
          </p:cNvPr>
          <p:cNvGrpSpPr/>
          <p:nvPr/>
        </p:nvGrpSpPr>
        <p:grpSpPr>
          <a:xfrm>
            <a:off x="9056147" y="4640797"/>
            <a:ext cx="1354138" cy="1287463"/>
            <a:chOff x="7594600" y="4140200"/>
            <a:chExt cx="1354138" cy="1287463"/>
          </a:xfrm>
        </p:grpSpPr>
        <p:pic>
          <p:nvPicPr>
            <p:cNvPr id="11" name="Picture 5" descr="Bousson.jpg">
              <a:extLst>
                <a:ext uri="{FF2B5EF4-FFF2-40B4-BE49-F238E27FC236}">
                  <a16:creationId xmlns:a16="http://schemas.microsoft.com/office/drawing/2014/main" id="{C07B52FC-8A97-2DA1-0FEE-F9C8F58DB164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lum bright="20000"/>
            </a:blip>
            <a:srcRect/>
            <a:stretch>
              <a:fillRect/>
            </a:stretch>
          </p:blipFill>
          <p:spPr bwMode="auto">
            <a:xfrm>
              <a:off x="7708900" y="4140200"/>
              <a:ext cx="1041400" cy="10414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2" name="TextBox 19">
              <a:extLst>
                <a:ext uri="{FF2B5EF4-FFF2-40B4-BE49-F238E27FC236}">
                  <a16:creationId xmlns:a16="http://schemas.microsoft.com/office/drawing/2014/main" id="{F9ABF942-92B0-CFB2-C175-84502ABC4AC7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7594600" y="5181600"/>
              <a:ext cx="1354138" cy="2460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91425" tIns="45713" rIns="91425" bIns="45713">
              <a:prstTxWarp prst="textNoShape">
                <a:avLst/>
              </a:prstTxWarp>
              <a:spAutoFit/>
            </a:bodyPr>
            <a:lstStyle/>
            <a:p>
              <a:pPr defTabSz="455613" fontAlgn="base">
                <a:spcBef>
                  <a:spcPct val="0"/>
                </a:spcBef>
                <a:spcAft>
                  <a:spcPct val="0"/>
                </a:spcAft>
              </a:pPr>
              <a:r>
                <a:rPr lang="en-US" sz="1000">
                  <a:solidFill>
                    <a:prstClr val="black"/>
                  </a:solidFill>
                </a:rPr>
                <a:t>Sebastien Bousson</a:t>
              </a:r>
            </a:p>
          </p:txBody>
        </p:sp>
      </p:grpSp>
      <p:grpSp>
        <p:nvGrpSpPr>
          <p:cNvPr id="13" name="Group 23">
            <a:extLst>
              <a:ext uri="{FF2B5EF4-FFF2-40B4-BE49-F238E27FC236}">
                <a16:creationId xmlns:a16="http://schemas.microsoft.com/office/drawing/2014/main" id="{636DC07E-EF7F-A75D-CBDA-11C261AA6602}"/>
              </a:ext>
            </a:extLst>
          </p:cNvPr>
          <p:cNvGrpSpPr/>
          <p:nvPr/>
        </p:nvGrpSpPr>
        <p:grpSpPr>
          <a:xfrm>
            <a:off x="5144547" y="5083915"/>
            <a:ext cx="1320800" cy="1406525"/>
            <a:chOff x="3251200" y="5283200"/>
            <a:chExt cx="1320800" cy="1406525"/>
          </a:xfrm>
        </p:grpSpPr>
        <p:pic>
          <p:nvPicPr>
            <p:cNvPr id="14" name="Picture 9" descr="Pape Møller.jpg">
              <a:extLst>
                <a:ext uri="{FF2B5EF4-FFF2-40B4-BE49-F238E27FC236}">
                  <a16:creationId xmlns:a16="http://schemas.microsoft.com/office/drawing/2014/main" id="{FBA85144-2909-535E-FE30-8615CA470D2B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lum bright="20000"/>
            </a:blip>
            <a:srcRect/>
            <a:stretch>
              <a:fillRect/>
            </a:stretch>
          </p:blipFill>
          <p:spPr bwMode="auto">
            <a:xfrm>
              <a:off x="3416300" y="5283200"/>
              <a:ext cx="930275" cy="11604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5" name="TextBox 21">
              <a:extLst>
                <a:ext uri="{FF2B5EF4-FFF2-40B4-BE49-F238E27FC236}">
                  <a16:creationId xmlns:a16="http://schemas.microsoft.com/office/drawing/2014/main" id="{F8D4BAD9-87A3-5DD7-5F8C-67823E4DCF1D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3251200" y="6443663"/>
              <a:ext cx="1320800" cy="24606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91425" tIns="45713" rIns="91425" bIns="45713">
              <a:prstTxWarp prst="textNoShape">
                <a:avLst/>
              </a:prstTxWarp>
              <a:spAutoFit/>
            </a:bodyPr>
            <a:lstStyle/>
            <a:p>
              <a:pPr defTabSz="455613" fontAlgn="base">
                <a:spcBef>
                  <a:spcPct val="0"/>
                </a:spcBef>
                <a:spcAft>
                  <a:spcPct val="0"/>
                </a:spcAft>
              </a:pPr>
              <a:r>
                <a:rPr lang="en-US" sz="1000">
                  <a:solidFill>
                    <a:prstClr val="black"/>
                  </a:solidFill>
                </a:rPr>
                <a:t>Søren Pape Møller</a:t>
              </a:r>
            </a:p>
          </p:txBody>
        </p:sp>
      </p:grpSp>
      <p:grpSp>
        <p:nvGrpSpPr>
          <p:cNvPr id="16" name="Group 28">
            <a:extLst>
              <a:ext uri="{FF2B5EF4-FFF2-40B4-BE49-F238E27FC236}">
                <a16:creationId xmlns:a16="http://schemas.microsoft.com/office/drawing/2014/main" id="{79EB1EC3-9464-7610-EF6C-96DE8F8FFE9C}"/>
              </a:ext>
            </a:extLst>
          </p:cNvPr>
          <p:cNvGrpSpPr/>
          <p:nvPr/>
        </p:nvGrpSpPr>
        <p:grpSpPr>
          <a:xfrm>
            <a:off x="3281616" y="4919863"/>
            <a:ext cx="992188" cy="1160462"/>
            <a:chOff x="892175" y="4589463"/>
            <a:chExt cx="992188" cy="1160462"/>
          </a:xfrm>
        </p:grpSpPr>
        <p:pic>
          <p:nvPicPr>
            <p:cNvPr id="17" name="Picture 11" descr="RUBER.jpg">
              <a:extLst>
                <a:ext uri="{FF2B5EF4-FFF2-40B4-BE49-F238E27FC236}">
                  <a16:creationId xmlns:a16="http://schemas.microsoft.com/office/drawing/2014/main" id="{7BFCB597-5819-2346-83FE-4971142A4BFB}"/>
                </a:ext>
              </a:extLst>
            </p:cNvPr>
            <p:cNvPicPr>
              <a:picLocks noChangeAspect="1"/>
            </p:cNvPicPr>
            <p:nvPr/>
          </p:nvPicPr>
          <p:blipFill>
            <a:blip r:embed="rId7">
              <a:lum bright="20000"/>
            </a:blip>
            <a:srcRect/>
            <a:stretch>
              <a:fillRect/>
            </a:stretch>
          </p:blipFill>
          <p:spPr bwMode="auto">
            <a:xfrm>
              <a:off x="960438" y="4589463"/>
              <a:ext cx="852487" cy="9144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8" name="TextBox 22">
              <a:extLst>
                <a:ext uri="{FF2B5EF4-FFF2-40B4-BE49-F238E27FC236}">
                  <a16:creationId xmlns:a16="http://schemas.microsoft.com/office/drawing/2014/main" id="{69828F37-9C51-1EAF-379A-ADCF211E99C4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892175" y="5503863"/>
              <a:ext cx="992188" cy="24606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91425" tIns="45713" rIns="91425" bIns="45713">
              <a:prstTxWarp prst="textNoShape">
                <a:avLst/>
              </a:prstTxWarp>
              <a:spAutoFit/>
            </a:bodyPr>
            <a:lstStyle/>
            <a:p>
              <a:pPr defTabSz="455613" fontAlgn="base">
                <a:spcBef>
                  <a:spcPct val="0"/>
                </a:spcBef>
                <a:spcAft>
                  <a:spcPct val="0"/>
                </a:spcAft>
              </a:pPr>
              <a:r>
                <a:rPr lang="en-US" sz="1000">
                  <a:solidFill>
                    <a:prstClr val="black"/>
                  </a:solidFill>
                </a:rPr>
                <a:t>Roger Ruber</a:t>
              </a:r>
            </a:p>
          </p:txBody>
        </p:sp>
      </p:grpSp>
      <p:grpSp>
        <p:nvGrpSpPr>
          <p:cNvPr id="19" name="Group 21">
            <a:extLst>
              <a:ext uri="{FF2B5EF4-FFF2-40B4-BE49-F238E27FC236}">
                <a16:creationId xmlns:a16="http://schemas.microsoft.com/office/drawing/2014/main" id="{B3A0F835-CE0E-D702-346D-A0EDD1815545}"/>
              </a:ext>
            </a:extLst>
          </p:cNvPr>
          <p:cNvGrpSpPr/>
          <p:nvPr/>
        </p:nvGrpSpPr>
        <p:grpSpPr>
          <a:xfrm>
            <a:off x="2262710" y="1812605"/>
            <a:ext cx="1425575" cy="1497013"/>
            <a:chOff x="250825" y="1168400"/>
            <a:chExt cx="1425575" cy="1497013"/>
          </a:xfrm>
        </p:grpSpPr>
        <p:sp>
          <p:nvSpPr>
            <p:cNvPr id="20" name="TextBox 16">
              <a:extLst>
                <a:ext uri="{FF2B5EF4-FFF2-40B4-BE49-F238E27FC236}">
                  <a16:creationId xmlns:a16="http://schemas.microsoft.com/office/drawing/2014/main" id="{7547F763-8787-08AF-5CB7-8867C0DEDC19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50825" y="2265363"/>
              <a:ext cx="1425575" cy="4000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91425" tIns="45713" rIns="91425" bIns="45713">
              <a:prstTxWarp prst="textNoShape">
                <a:avLst/>
              </a:prstTxWarp>
              <a:spAutoFit/>
            </a:bodyPr>
            <a:lstStyle/>
            <a:p>
              <a:pPr algn="ctr" defTabSz="455613" fontAlgn="base">
                <a:spcBef>
                  <a:spcPct val="0"/>
                </a:spcBef>
                <a:spcAft>
                  <a:spcPct val="0"/>
                </a:spcAft>
              </a:pPr>
              <a:r>
                <a:rPr lang="en-US" sz="1000" dirty="0" err="1">
                  <a:solidFill>
                    <a:prstClr val="black"/>
                  </a:solidFill>
                </a:rPr>
                <a:t>Romuald</a:t>
              </a:r>
              <a:r>
                <a:rPr lang="en-US" sz="1000" dirty="0">
                  <a:solidFill>
                    <a:prstClr val="black"/>
                  </a:solidFill>
                </a:rPr>
                <a:t> </a:t>
              </a:r>
              <a:r>
                <a:rPr lang="en-US" sz="1000" dirty="0" err="1">
                  <a:solidFill>
                    <a:prstClr val="black"/>
                  </a:solidFill>
                </a:rPr>
                <a:t>Duperrier</a:t>
              </a:r>
              <a:r>
                <a:rPr lang="en-US" sz="1000" dirty="0">
                  <a:solidFill>
                    <a:prstClr val="black"/>
                  </a:solidFill>
                </a:rPr>
                <a:t> (30 years ago)</a:t>
              </a:r>
            </a:p>
          </p:txBody>
        </p:sp>
        <p:pic>
          <p:nvPicPr>
            <p:cNvPr id="21" name="Picture 23">
              <a:extLst>
                <a:ext uri="{FF2B5EF4-FFF2-40B4-BE49-F238E27FC236}">
                  <a16:creationId xmlns:a16="http://schemas.microsoft.com/office/drawing/2014/main" id="{C27CA545-7B87-120C-F9AF-50B541862046}"/>
                </a:ext>
              </a:extLst>
            </p:cNvPr>
            <p:cNvPicPr>
              <a:picLocks noChangeAspect="1"/>
            </p:cNvPicPr>
            <p:nvPr/>
          </p:nvPicPr>
          <p:blipFill>
            <a:blip r:embed="rId8">
              <a:lum bright="20000"/>
            </a:blip>
            <a:srcRect/>
            <a:stretch>
              <a:fillRect/>
            </a:stretch>
          </p:blipFill>
          <p:spPr bwMode="auto">
            <a:xfrm>
              <a:off x="592138" y="1168400"/>
              <a:ext cx="736600" cy="10969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grpSp>
        <p:nvGrpSpPr>
          <p:cNvPr id="22" name="Group 34">
            <a:extLst>
              <a:ext uri="{FF2B5EF4-FFF2-40B4-BE49-F238E27FC236}">
                <a16:creationId xmlns:a16="http://schemas.microsoft.com/office/drawing/2014/main" id="{C8718E7F-4984-22A6-850C-A53611ACE80D}"/>
              </a:ext>
            </a:extLst>
          </p:cNvPr>
          <p:cNvGrpSpPr/>
          <p:nvPr/>
        </p:nvGrpSpPr>
        <p:grpSpPr>
          <a:xfrm>
            <a:off x="3701510" y="1324176"/>
            <a:ext cx="1384300" cy="1168400"/>
            <a:chOff x="1808163" y="900113"/>
            <a:chExt cx="1384300" cy="1168400"/>
          </a:xfrm>
        </p:grpSpPr>
        <p:pic>
          <p:nvPicPr>
            <p:cNvPr id="23" name="Picture 10" descr="Peggs.jpg">
              <a:extLst>
                <a:ext uri="{FF2B5EF4-FFF2-40B4-BE49-F238E27FC236}">
                  <a16:creationId xmlns:a16="http://schemas.microsoft.com/office/drawing/2014/main" id="{AAC6AF05-A079-0521-9B8C-176BEA6F5201}"/>
                </a:ext>
              </a:extLst>
            </p:cNvPr>
            <p:cNvPicPr>
              <a:picLocks noChangeAspect="1"/>
            </p:cNvPicPr>
            <p:nvPr/>
          </p:nvPicPr>
          <p:blipFill>
            <a:blip r:embed="rId9">
              <a:lum bright="20000"/>
            </a:blip>
            <a:srcRect/>
            <a:stretch>
              <a:fillRect/>
            </a:stretch>
          </p:blipFill>
          <p:spPr bwMode="auto">
            <a:xfrm>
              <a:off x="1808163" y="900113"/>
              <a:ext cx="1384300" cy="9223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24" name="TextBox 24">
              <a:extLst>
                <a:ext uri="{FF2B5EF4-FFF2-40B4-BE49-F238E27FC236}">
                  <a16:creationId xmlns:a16="http://schemas.microsoft.com/office/drawing/2014/main" id="{FA7A3DBA-9B5B-A859-0B25-6E284B882946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2038350" y="1822450"/>
              <a:ext cx="944563" cy="2460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91425" tIns="45713" rIns="91425" bIns="45713">
              <a:prstTxWarp prst="textNoShape">
                <a:avLst/>
              </a:prstTxWarp>
              <a:spAutoFit/>
            </a:bodyPr>
            <a:lstStyle/>
            <a:p>
              <a:pPr defTabSz="455613" fontAlgn="base">
                <a:spcBef>
                  <a:spcPct val="0"/>
                </a:spcBef>
                <a:spcAft>
                  <a:spcPct val="0"/>
                </a:spcAft>
              </a:pPr>
              <a:r>
                <a:rPr lang="en-US" sz="1000" dirty="0">
                  <a:solidFill>
                    <a:prstClr val="black"/>
                  </a:solidFill>
                </a:rPr>
                <a:t>Steve </a:t>
              </a:r>
              <a:r>
                <a:rPr lang="en-US" sz="1000" dirty="0" err="1">
                  <a:solidFill>
                    <a:prstClr val="black"/>
                  </a:solidFill>
                </a:rPr>
                <a:t>Peggs</a:t>
              </a:r>
              <a:endParaRPr lang="en-US" sz="1000" dirty="0">
                <a:solidFill>
                  <a:prstClr val="black"/>
                </a:solidFill>
              </a:endParaRPr>
            </a:p>
          </p:txBody>
        </p:sp>
      </p:grpSp>
      <p:grpSp>
        <p:nvGrpSpPr>
          <p:cNvPr id="25" name="Group 35">
            <a:extLst>
              <a:ext uri="{FF2B5EF4-FFF2-40B4-BE49-F238E27FC236}">
                <a16:creationId xmlns:a16="http://schemas.microsoft.com/office/drawing/2014/main" id="{F3AFF9CB-6CFD-14E3-3A7D-E56DE9159539}"/>
              </a:ext>
            </a:extLst>
          </p:cNvPr>
          <p:cNvGrpSpPr/>
          <p:nvPr/>
        </p:nvGrpSpPr>
        <p:grpSpPr>
          <a:xfrm>
            <a:off x="6084347" y="1252368"/>
            <a:ext cx="1029741" cy="1249507"/>
            <a:chOff x="3542259" y="819150"/>
            <a:chExt cx="1029741" cy="1249507"/>
          </a:xfrm>
        </p:grpSpPr>
        <p:pic>
          <p:nvPicPr>
            <p:cNvPr id="26" name="Picture 25" descr="IMGP7042 - Version 2.jpg">
              <a:extLst>
                <a:ext uri="{FF2B5EF4-FFF2-40B4-BE49-F238E27FC236}">
                  <a16:creationId xmlns:a16="http://schemas.microsoft.com/office/drawing/2014/main" id="{5FAA6906-A308-BD3E-061F-9CFEC572CD73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lum bright="20000"/>
            </a:blip>
            <a:srcRect l="30371" t="3218" r="7813"/>
            <a:stretch>
              <a:fillRect/>
            </a:stretch>
          </p:blipFill>
          <p:spPr>
            <a:xfrm>
              <a:off x="3542259" y="819150"/>
              <a:ext cx="962742" cy="1003300"/>
            </a:xfrm>
            <a:prstGeom prst="rect">
              <a:avLst/>
            </a:prstGeom>
          </p:spPr>
        </p:pic>
        <p:sp>
          <p:nvSpPr>
            <p:cNvPr id="27" name="TextBox 24">
              <a:extLst>
                <a:ext uri="{FF2B5EF4-FFF2-40B4-BE49-F238E27FC236}">
                  <a16:creationId xmlns:a16="http://schemas.microsoft.com/office/drawing/2014/main" id="{C19528CA-60E6-C91B-D096-081575262301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3568168" y="1822450"/>
              <a:ext cx="1003832" cy="24620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 lIns="91425" tIns="45713" rIns="91425" bIns="45713">
              <a:prstTxWarp prst="textNoShape">
                <a:avLst/>
              </a:prstTxWarp>
              <a:spAutoFit/>
            </a:bodyPr>
            <a:lstStyle/>
            <a:p>
              <a:pPr defTabSz="455613" fontAlgn="base">
                <a:spcBef>
                  <a:spcPct val="0"/>
                </a:spcBef>
                <a:spcAft>
                  <a:spcPct val="0"/>
                </a:spcAft>
              </a:pPr>
              <a:r>
                <a:rPr lang="en-US" sz="1000" dirty="0">
                  <a:solidFill>
                    <a:prstClr val="black"/>
                  </a:solidFill>
                </a:rPr>
                <a:t>Cristina </a:t>
              </a:r>
              <a:r>
                <a:rPr lang="en-US" sz="1000" dirty="0" err="1">
                  <a:solidFill>
                    <a:prstClr val="black"/>
                  </a:solidFill>
                </a:rPr>
                <a:t>Oyon</a:t>
              </a:r>
              <a:endParaRPr lang="en-US" sz="1000" dirty="0">
                <a:solidFill>
                  <a:prstClr val="black"/>
                </a:solidFill>
              </a:endParaRPr>
            </a:p>
          </p:txBody>
        </p:sp>
      </p:grpSp>
      <p:grpSp>
        <p:nvGrpSpPr>
          <p:cNvPr id="28" name="Group 33">
            <a:extLst>
              <a:ext uri="{FF2B5EF4-FFF2-40B4-BE49-F238E27FC236}">
                <a16:creationId xmlns:a16="http://schemas.microsoft.com/office/drawing/2014/main" id="{354E83B5-47E8-D97E-BCDE-07925E72EF61}"/>
              </a:ext>
            </a:extLst>
          </p:cNvPr>
          <p:cNvGrpSpPr/>
          <p:nvPr/>
        </p:nvGrpSpPr>
        <p:grpSpPr>
          <a:xfrm>
            <a:off x="2138616" y="3472063"/>
            <a:ext cx="1210736" cy="1008063"/>
            <a:chOff x="245269" y="3048000"/>
            <a:chExt cx="1210736" cy="1008063"/>
          </a:xfrm>
        </p:grpSpPr>
        <p:pic>
          <p:nvPicPr>
            <p:cNvPr id="29" name="Picture 28">
              <a:extLst>
                <a:ext uri="{FF2B5EF4-FFF2-40B4-BE49-F238E27FC236}">
                  <a16:creationId xmlns:a16="http://schemas.microsoft.com/office/drawing/2014/main" id="{079AC40E-F34B-74C0-FCFF-45FBA5C10D6B}"/>
                </a:ext>
              </a:extLst>
            </p:cNvPr>
            <p:cNvPicPr>
              <a:picLocks noChangeAspect="1"/>
            </p:cNvPicPr>
            <p:nvPr/>
          </p:nvPicPr>
          <p:blipFill>
            <a:blip r:embed="rId11">
              <a:lum bright="20000"/>
            </a:blip>
            <a:stretch>
              <a:fillRect/>
            </a:stretch>
          </p:blipFill>
          <p:spPr>
            <a:xfrm>
              <a:off x="245269" y="3048000"/>
              <a:ext cx="1143000" cy="762000"/>
            </a:xfrm>
            <a:prstGeom prst="rect">
              <a:avLst/>
            </a:prstGeom>
          </p:spPr>
        </p:pic>
        <p:sp>
          <p:nvSpPr>
            <p:cNvPr id="30" name="TextBox 24">
              <a:extLst>
                <a:ext uri="{FF2B5EF4-FFF2-40B4-BE49-F238E27FC236}">
                  <a16:creationId xmlns:a16="http://schemas.microsoft.com/office/drawing/2014/main" id="{38F2798F-6BB0-F6E3-A2AF-F5DB7C5FDC24}"/>
                </a:ext>
              </a:extLst>
            </p:cNvPr>
            <p:cNvSpPr txBox="1">
              <a:spLocks noChangeArrowheads="1"/>
            </p:cNvSpPr>
            <p:nvPr/>
          </p:nvSpPr>
          <p:spPr bwMode="auto">
            <a:xfrm>
              <a:off x="313005" y="3810000"/>
              <a:ext cx="1143000" cy="2460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 lIns="91425" tIns="45713" rIns="91425" bIns="45713">
              <a:prstTxWarp prst="textNoShape">
                <a:avLst/>
              </a:prstTxWarp>
              <a:spAutoFit/>
            </a:bodyPr>
            <a:lstStyle/>
            <a:p>
              <a:pPr defTabSz="455613" fontAlgn="base">
                <a:spcBef>
                  <a:spcPct val="0"/>
                </a:spcBef>
                <a:spcAft>
                  <a:spcPct val="0"/>
                </a:spcAft>
              </a:pPr>
              <a:r>
                <a:rPr lang="en-US" sz="1000" dirty="0">
                  <a:solidFill>
                    <a:prstClr val="black"/>
                  </a:solidFill>
                </a:rPr>
                <a:t>Mats Lindroos</a:t>
              </a:r>
            </a:p>
          </p:txBody>
        </p:sp>
      </p:grpSp>
      <p:grpSp>
        <p:nvGrpSpPr>
          <p:cNvPr id="31" name="Group 64">
            <a:extLst>
              <a:ext uri="{FF2B5EF4-FFF2-40B4-BE49-F238E27FC236}">
                <a16:creationId xmlns:a16="http://schemas.microsoft.com/office/drawing/2014/main" id="{B4208B2D-08D7-0968-C7A7-9CB54DD6BACA}"/>
              </a:ext>
            </a:extLst>
          </p:cNvPr>
          <p:cNvGrpSpPr/>
          <p:nvPr/>
        </p:nvGrpSpPr>
        <p:grpSpPr>
          <a:xfrm>
            <a:off x="7489285" y="4996063"/>
            <a:ext cx="1871662" cy="1450975"/>
            <a:chOff x="5595938" y="5146675"/>
            <a:chExt cx="1871662" cy="1450975"/>
          </a:xfrm>
        </p:grpSpPr>
        <p:grpSp>
          <p:nvGrpSpPr>
            <p:cNvPr id="32" name="Group 24">
              <a:extLst>
                <a:ext uri="{FF2B5EF4-FFF2-40B4-BE49-F238E27FC236}">
                  <a16:creationId xmlns:a16="http://schemas.microsoft.com/office/drawing/2014/main" id="{5A5365BD-5944-554E-ED32-6F5621D21897}"/>
                </a:ext>
              </a:extLst>
            </p:cNvPr>
            <p:cNvGrpSpPr/>
            <p:nvPr/>
          </p:nvGrpSpPr>
          <p:grpSpPr>
            <a:xfrm>
              <a:off x="5595938" y="5146675"/>
              <a:ext cx="1236662" cy="1450975"/>
              <a:chOff x="5595938" y="5283200"/>
              <a:chExt cx="1236662" cy="1450975"/>
            </a:xfrm>
          </p:grpSpPr>
          <p:pic>
            <p:nvPicPr>
              <p:cNvPr id="34" name="Picture 8" descr="Gammino.tiff">
                <a:extLst>
                  <a:ext uri="{FF2B5EF4-FFF2-40B4-BE49-F238E27FC236}">
                    <a16:creationId xmlns:a16="http://schemas.microsoft.com/office/drawing/2014/main" id="{FA0E6A27-6851-3D04-F283-0857DBF1B2B4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2">
                <a:lum bright="20000"/>
              </a:blip>
              <a:srcRect/>
              <a:stretch>
                <a:fillRect/>
              </a:stretch>
            </p:blipFill>
            <p:spPr bwMode="auto">
              <a:xfrm>
                <a:off x="5732463" y="5283200"/>
                <a:ext cx="830262" cy="1204913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35" name="TextBox 20">
                <a:extLst>
                  <a:ext uri="{FF2B5EF4-FFF2-40B4-BE49-F238E27FC236}">
                    <a16:creationId xmlns:a16="http://schemas.microsoft.com/office/drawing/2014/main" id="{A52A21F5-0295-3D2A-F046-210544C0413C}"/>
                  </a:ext>
                </a:extLst>
              </p:cNvPr>
              <p:cNvSpPr txBox="1">
                <a:spLocks noChangeArrowheads="1"/>
              </p:cNvSpPr>
              <p:nvPr/>
            </p:nvSpPr>
            <p:spPr bwMode="auto">
              <a:xfrm>
                <a:off x="5595938" y="6488113"/>
                <a:ext cx="1236662" cy="24606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lIns="91425" tIns="45713" rIns="91425" bIns="45713">
                <a:prstTxWarp prst="textNoShape">
                  <a:avLst/>
                </a:prstTxWarp>
                <a:spAutoFit/>
              </a:bodyPr>
              <a:lstStyle/>
              <a:p>
                <a:pPr defTabSz="455613" fontAlgn="base">
                  <a:spcBef>
                    <a:spcPct val="0"/>
                  </a:spcBef>
                  <a:spcAft>
                    <a:spcPct val="0"/>
                  </a:spcAft>
                </a:pPr>
                <a:r>
                  <a:rPr lang="en-US" sz="1000">
                    <a:solidFill>
                      <a:prstClr val="black"/>
                    </a:solidFill>
                  </a:rPr>
                  <a:t>Santo Gammino</a:t>
                </a:r>
              </a:p>
            </p:txBody>
          </p:sp>
        </p:grpSp>
        <p:pic>
          <p:nvPicPr>
            <p:cNvPr id="33" name="Picture 65" descr="logoinfn-piccolo">
              <a:extLst>
                <a:ext uri="{FF2B5EF4-FFF2-40B4-BE49-F238E27FC236}">
                  <a16:creationId xmlns:a16="http://schemas.microsoft.com/office/drawing/2014/main" id="{5DD70F59-4039-254B-76D7-E605DACBB83C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13">
              <a:lum bright="20000"/>
            </a:blip>
            <a:srcRect/>
            <a:stretch>
              <a:fillRect/>
            </a:stretch>
          </p:blipFill>
          <p:spPr bwMode="auto">
            <a:xfrm>
              <a:off x="6705600" y="6019800"/>
              <a:ext cx="762000" cy="5715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pic>
        <p:nvPicPr>
          <p:cNvPr id="36" name="Picture 72" descr="logo_division">
            <a:extLst>
              <a:ext uri="{FF2B5EF4-FFF2-40B4-BE49-F238E27FC236}">
                <a16:creationId xmlns:a16="http://schemas.microsoft.com/office/drawing/2014/main" id="{315C1696-21AF-5145-ED1A-71813CA01B0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14"/>
          <a:srcRect/>
          <a:stretch>
            <a:fillRect/>
          </a:stretch>
        </p:blipFill>
        <p:spPr bwMode="auto">
          <a:xfrm>
            <a:off x="10046747" y="5183388"/>
            <a:ext cx="910758" cy="503237"/>
          </a:xfrm>
          <a:prstGeom prst="rect">
            <a:avLst/>
          </a:prstGeom>
          <a:noFill/>
          <a:ln w="19050">
            <a:solidFill>
              <a:srgbClr val="333399"/>
            </a:solidFill>
            <a:miter lim="800000"/>
            <a:headEnd/>
            <a:tailEnd/>
          </a:ln>
        </p:spPr>
      </p:pic>
      <p:pic>
        <p:nvPicPr>
          <p:cNvPr id="37" name="Picture 36">
            <a:extLst>
              <a:ext uri="{FF2B5EF4-FFF2-40B4-BE49-F238E27FC236}">
                <a16:creationId xmlns:a16="http://schemas.microsoft.com/office/drawing/2014/main" id="{11F78B77-75AA-E312-ECAA-4DB145EBC072}"/>
              </a:ext>
            </a:extLst>
          </p:cNvPr>
          <p:cNvPicPr>
            <a:picLocks noChangeAspect="1"/>
          </p:cNvPicPr>
          <p:nvPr/>
        </p:nvPicPr>
        <p:blipFill>
          <a:blip r:embed="rId15"/>
          <a:stretch>
            <a:fillRect/>
          </a:stretch>
        </p:blipFill>
        <p:spPr>
          <a:xfrm>
            <a:off x="10316312" y="3309921"/>
            <a:ext cx="673100" cy="667922"/>
          </a:xfrm>
          <a:prstGeom prst="rect">
            <a:avLst/>
          </a:prstGeom>
        </p:spPr>
      </p:pic>
      <p:pic>
        <p:nvPicPr>
          <p:cNvPr id="38" name="Picture 37">
            <a:extLst>
              <a:ext uri="{FF2B5EF4-FFF2-40B4-BE49-F238E27FC236}">
                <a16:creationId xmlns:a16="http://schemas.microsoft.com/office/drawing/2014/main" id="{A5BBF86E-3DCD-DF29-3A6D-C725952E2086}"/>
              </a:ext>
            </a:extLst>
          </p:cNvPr>
          <p:cNvPicPr>
            <a:picLocks noChangeAspect="1"/>
          </p:cNvPicPr>
          <p:nvPr/>
        </p:nvPicPr>
        <p:blipFill>
          <a:blip r:embed="rId15"/>
          <a:stretch>
            <a:fillRect/>
          </a:stretch>
        </p:blipFill>
        <p:spPr>
          <a:xfrm>
            <a:off x="2045747" y="1525788"/>
            <a:ext cx="673100" cy="667922"/>
          </a:xfrm>
          <a:prstGeom prst="rect">
            <a:avLst/>
          </a:prstGeom>
        </p:spPr>
      </p:pic>
      <p:pic>
        <p:nvPicPr>
          <p:cNvPr id="39" name="Picture 38">
            <a:extLst>
              <a:ext uri="{FF2B5EF4-FFF2-40B4-BE49-F238E27FC236}">
                <a16:creationId xmlns:a16="http://schemas.microsoft.com/office/drawing/2014/main" id="{4CB909F5-5F9D-95CF-DF9A-29C10F5EF015}"/>
              </a:ext>
            </a:extLst>
          </p:cNvPr>
          <p:cNvPicPr>
            <a:picLocks noChangeAspect="1"/>
          </p:cNvPicPr>
          <p:nvPr/>
        </p:nvPicPr>
        <p:blipFill>
          <a:blip r:embed="rId16"/>
          <a:srcRect r="58879"/>
          <a:stretch>
            <a:fillRect/>
          </a:stretch>
        </p:blipFill>
        <p:spPr>
          <a:xfrm>
            <a:off x="8903747" y="1373388"/>
            <a:ext cx="877945" cy="749300"/>
          </a:xfrm>
          <a:prstGeom prst="rect">
            <a:avLst/>
          </a:prstGeom>
        </p:spPr>
      </p:pic>
      <p:pic>
        <p:nvPicPr>
          <p:cNvPr id="40" name="Picture 39">
            <a:extLst>
              <a:ext uri="{FF2B5EF4-FFF2-40B4-BE49-F238E27FC236}">
                <a16:creationId xmlns:a16="http://schemas.microsoft.com/office/drawing/2014/main" id="{5545DD7E-3ACB-5B82-52AD-41A01708C389}"/>
              </a:ext>
            </a:extLst>
          </p:cNvPr>
          <p:cNvPicPr>
            <a:picLocks noChangeAspect="1"/>
          </p:cNvPicPr>
          <p:nvPr/>
        </p:nvPicPr>
        <p:blipFill>
          <a:blip r:embed="rId17"/>
          <a:stretch>
            <a:fillRect/>
          </a:stretch>
        </p:blipFill>
        <p:spPr>
          <a:xfrm>
            <a:off x="6275802" y="5869095"/>
            <a:ext cx="736600" cy="558800"/>
          </a:xfrm>
          <a:prstGeom prst="rect">
            <a:avLst/>
          </a:prstGeom>
        </p:spPr>
      </p:pic>
      <p:pic>
        <p:nvPicPr>
          <p:cNvPr id="41" name="Picture 40">
            <a:extLst>
              <a:ext uri="{FF2B5EF4-FFF2-40B4-BE49-F238E27FC236}">
                <a16:creationId xmlns:a16="http://schemas.microsoft.com/office/drawing/2014/main" id="{A8ACF4EB-17F9-3E63-F499-33C9E24ED85D}"/>
              </a:ext>
            </a:extLst>
          </p:cNvPr>
          <p:cNvPicPr>
            <a:picLocks noChangeAspect="1"/>
          </p:cNvPicPr>
          <p:nvPr/>
        </p:nvPicPr>
        <p:blipFill>
          <a:blip r:embed="rId18"/>
          <a:stretch>
            <a:fillRect/>
          </a:stretch>
        </p:blipFill>
        <p:spPr>
          <a:xfrm>
            <a:off x="3950747" y="5259588"/>
            <a:ext cx="1016000" cy="1016000"/>
          </a:xfrm>
          <a:prstGeom prst="rect">
            <a:avLst/>
          </a:prstGeom>
        </p:spPr>
      </p:pic>
      <p:pic>
        <p:nvPicPr>
          <p:cNvPr id="42" name="Picture 41">
            <a:extLst>
              <a:ext uri="{FF2B5EF4-FFF2-40B4-BE49-F238E27FC236}">
                <a16:creationId xmlns:a16="http://schemas.microsoft.com/office/drawing/2014/main" id="{0D68AC4C-4DDF-6C39-D4C1-1510A42C4C38}"/>
              </a:ext>
            </a:extLst>
          </p:cNvPr>
          <p:cNvPicPr>
            <a:picLocks noChangeAspect="1"/>
          </p:cNvPicPr>
          <p:nvPr/>
        </p:nvPicPr>
        <p:blipFill>
          <a:blip r:embed="rId19"/>
          <a:srcRect l="79710" r="1449"/>
          <a:stretch>
            <a:fillRect/>
          </a:stretch>
        </p:blipFill>
        <p:spPr>
          <a:xfrm>
            <a:off x="6922547" y="1176168"/>
            <a:ext cx="838200" cy="488950"/>
          </a:xfrm>
          <a:prstGeom prst="rect">
            <a:avLst/>
          </a:prstGeom>
        </p:spPr>
      </p:pic>
      <p:pic>
        <p:nvPicPr>
          <p:cNvPr id="43" name="Picture 32" descr="ESS_new-old_logo_v2">
            <a:extLst>
              <a:ext uri="{FF2B5EF4-FFF2-40B4-BE49-F238E27FC236}">
                <a16:creationId xmlns:a16="http://schemas.microsoft.com/office/drawing/2014/main" id="{E877DF82-048D-37B3-5613-03D59772B28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0"/>
          <a:srcRect/>
          <a:stretch>
            <a:fillRect/>
          </a:stretch>
        </p:blipFill>
        <p:spPr bwMode="auto">
          <a:xfrm>
            <a:off x="4941347" y="1089210"/>
            <a:ext cx="462210" cy="53339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4" name="Picture 32" descr="ESS_new-old_logo_v2">
            <a:extLst>
              <a:ext uri="{FF2B5EF4-FFF2-40B4-BE49-F238E27FC236}">
                <a16:creationId xmlns:a16="http://schemas.microsoft.com/office/drawing/2014/main" id="{A0B4B739-497D-367D-B7C4-64A7614EB2B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0"/>
          <a:srcRect/>
          <a:stretch>
            <a:fillRect/>
          </a:stretch>
        </p:blipFill>
        <p:spPr bwMode="auto">
          <a:xfrm>
            <a:off x="3188747" y="3278388"/>
            <a:ext cx="462210" cy="53339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41049710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/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itle 12">
            <a:extLst>
              <a:ext uri="{FF2B5EF4-FFF2-40B4-BE49-F238E27FC236}">
                <a16:creationId xmlns:a16="http://schemas.microsoft.com/office/drawing/2014/main" id="{C71A7CF9-0EE8-2277-5197-EB434CAECE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From R&amp;D to accelerator components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94205EB-5649-E2EF-8667-839F874B06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91B9EDF-1C3C-2F92-2A13-4CBF0128652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10</a:t>
            </a:fld>
            <a:endParaRPr lang="sv-SE" dirty="0"/>
          </a:p>
        </p:txBody>
      </p:sp>
      <p:sp>
        <p:nvSpPr>
          <p:cNvPr id="14" name="Content Placeholder 13">
            <a:extLst>
              <a:ext uri="{FF2B5EF4-FFF2-40B4-BE49-F238E27FC236}">
                <a16:creationId xmlns:a16="http://schemas.microsoft.com/office/drawing/2014/main" id="{0527AC93-B023-BAE9-AB29-96C40E0ACDF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4320449" cy="982496"/>
          </a:xfrm>
        </p:spPr>
        <p:txBody>
          <a:bodyPr/>
          <a:lstStyle/>
          <a:p>
            <a:r>
              <a:rPr lang="en-SE" dirty="0"/>
              <a:t>A few years later…</a:t>
            </a:r>
          </a:p>
        </p:txBody>
      </p:sp>
      <p:sp>
        <p:nvSpPr>
          <p:cNvPr id="16" name="Text Placeholder 15">
            <a:extLst>
              <a:ext uri="{FF2B5EF4-FFF2-40B4-BE49-F238E27FC236}">
                <a16:creationId xmlns:a16="http://schemas.microsoft.com/office/drawing/2014/main" id="{3D9DF19F-FA07-7135-EA83-F968E748D292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The ADU opportunity, with strong support from IPNO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7430F4E-61C3-E6C0-F276-4D9B2B65189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  <p:pic>
        <p:nvPicPr>
          <p:cNvPr id="12" name="Content Placeholder 8" descr="A group of people standing in a room&#10;&#10;AI-generated content may be incorrect.">
            <a:extLst>
              <a:ext uri="{FF2B5EF4-FFF2-40B4-BE49-F238E27FC236}">
                <a16:creationId xmlns:a16="http://schemas.microsoft.com/office/drawing/2014/main" id="{ACC7C27A-4D0F-085B-C929-DAE69457244B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17606" r="17490"/>
          <a:stretch/>
        </p:blipFill>
        <p:spPr>
          <a:xfrm>
            <a:off x="6190095" y="2169558"/>
            <a:ext cx="5748948" cy="4305712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77CA9798-51C1-6E3E-CF96-EE22ED18FBE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5259" y="2714211"/>
            <a:ext cx="5550741" cy="3761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239042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2CBD203-F425-50A9-19A2-46D0FE38594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Picture 13">
            <a:extLst>
              <a:ext uri="{FF2B5EF4-FFF2-40B4-BE49-F238E27FC236}">
                <a16:creationId xmlns:a16="http://schemas.microsoft.com/office/drawing/2014/main" id="{EB12EEE2-6567-64C8-BAEC-A2E943C5748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03045" y="5154865"/>
            <a:ext cx="10681166" cy="1668154"/>
          </a:xfrm>
          <a:prstGeom prst="rect">
            <a:avLst/>
          </a:prstGeom>
        </p:spPr>
      </p:pic>
      <p:sp>
        <p:nvSpPr>
          <p:cNvPr id="5" name="Bent Arrow 4">
            <a:extLst>
              <a:ext uri="{FF2B5EF4-FFF2-40B4-BE49-F238E27FC236}">
                <a16:creationId xmlns:a16="http://schemas.microsoft.com/office/drawing/2014/main" id="{7971494D-8278-F6AF-61F1-6F7479027321}"/>
              </a:ext>
            </a:extLst>
          </p:cNvPr>
          <p:cNvSpPr/>
          <p:nvPr/>
        </p:nvSpPr>
        <p:spPr>
          <a:xfrm rot="16200000" flipH="1">
            <a:off x="-81371" y="2694880"/>
            <a:ext cx="3892317" cy="1360217"/>
          </a:xfrm>
          <a:prstGeom prst="bentArrow">
            <a:avLst/>
          </a:prstGeom>
          <a:gradFill flip="none" rotWithShape="1">
            <a:gsLst>
              <a:gs pos="0">
                <a:schemeClr val="accent1">
                  <a:tint val="66000"/>
                  <a:satMod val="160000"/>
                </a:schemeClr>
              </a:gs>
              <a:gs pos="61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13500000" scaled="1"/>
            <a:tileRect/>
          </a:gra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E">
              <a:solidFill>
                <a:schemeClr val="tx1"/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C26A7CD-3483-7378-9192-56864DCB3DB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Evolution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D33B8B8-085B-2EBE-749E-CE74CB49A7A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D9E6EB1-0803-584E-0FE2-660406D790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11</a:t>
            </a:fld>
            <a:endParaRPr lang="sv-SE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AD94AC58-A5AF-8E01-51E8-212824C4762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8C79772A-D5BF-0D41-3A42-5C77489235CE}"/>
              </a:ext>
            </a:extLst>
          </p:cNvPr>
          <p:cNvPicPr>
            <a:picLocks noChangeAspect="1"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363342" y="828947"/>
            <a:ext cx="7772400" cy="1399236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690E7DD1-1D80-85B5-5514-5AF2C3D9D3BB}"/>
              </a:ext>
            </a:extLst>
          </p:cNvPr>
          <p:cNvSpPr txBox="1"/>
          <p:nvPr/>
        </p:nvSpPr>
        <p:spPr>
          <a:xfrm>
            <a:off x="864103" y="1432183"/>
            <a:ext cx="118974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CDR 2012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EEF4EAEB-E6B7-C50C-12D9-11013B540BEA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2ECEC"/>
              </a:clrFrom>
              <a:clrTo>
                <a:srgbClr val="F2ECEC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3363342" y="2194895"/>
            <a:ext cx="7772400" cy="1464365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B8BF633A-422C-B1F7-6071-94AAB4D2AC4E}"/>
              </a:ext>
            </a:extLst>
          </p:cNvPr>
          <p:cNvSpPr txBox="1"/>
          <p:nvPr/>
        </p:nvSpPr>
        <p:spPr>
          <a:xfrm>
            <a:off x="864103" y="2917913"/>
            <a:ext cx="21323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Cavity Review 2012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31E6E1BF-FB75-327F-FECB-200A16901FF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295604" y="3675838"/>
            <a:ext cx="7953535" cy="1512852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C18DB24B-EDBF-023D-1E12-B0943BC77462}"/>
              </a:ext>
            </a:extLst>
          </p:cNvPr>
          <p:cNvSpPr txBox="1"/>
          <p:nvPr/>
        </p:nvSpPr>
        <p:spPr>
          <a:xfrm>
            <a:off x="864103" y="4310996"/>
            <a:ext cx="116730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TDR 2013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E52B5BE8-12FB-2B97-1182-23B03E974598}"/>
              </a:ext>
            </a:extLst>
          </p:cNvPr>
          <p:cNvSpPr txBox="1"/>
          <p:nvPr/>
        </p:nvSpPr>
        <p:spPr>
          <a:xfrm>
            <a:off x="441399" y="5527277"/>
            <a:ext cx="1170577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Garoby, </a:t>
            </a:r>
            <a:br>
              <a:rPr lang="en-SE" dirty="0">
                <a:solidFill>
                  <a:srgbClr val="666666"/>
                </a:solidFill>
              </a:rPr>
            </a:br>
            <a:r>
              <a:rPr lang="en-SE" dirty="0">
                <a:solidFill>
                  <a:srgbClr val="666666"/>
                </a:solidFill>
              </a:rPr>
              <a:t>Phys. Scr. </a:t>
            </a:r>
            <a:br>
              <a:rPr lang="en-SE" dirty="0">
                <a:solidFill>
                  <a:srgbClr val="666666"/>
                </a:solidFill>
              </a:rPr>
            </a:br>
            <a:r>
              <a:rPr lang="en-SE" dirty="0">
                <a:solidFill>
                  <a:srgbClr val="666666"/>
                </a:solidFill>
              </a:rPr>
              <a:t>2018</a:t>
            </a:r>
          </a:p>
        </p:txBody>
      </p:sp>
    </p:spTree>
    <p:extLst>
      <p:ext uri="{BB962C8B-B14F-4D97-AF65-F5344CB8AC3E}">
        <p14:creationId xmlns:p14="http://schemas.microsoft.com/office/powerpoint/2010/main" val="4361480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A8C438-DE1F-6A1B-453D-68092FFA6F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T</a:t>
            </a:r>
            <a:r>
              <a:rPr lang="en-GB" dirty="0"/>
              <a:t>h</a:t>
            </a:r>
            <a:r>
              <a:rPr lang="en-SE" dirty="0"/>
              <a:t>e prototype (2018)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037A20B7-C74F-1665-E471-C0224958B10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1129B52-1C85-4C9C-A1F7-0AA68434B77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12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DA911BB-9B2D-D28E-8449-5B5E10642D70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2018 (picture courtesy C. Darve)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ED8EF24-BE85-B172-95EA-61D57CEC23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  <p:pic>
        <p:nvPicPr>
          <p:cNvPr id="12" name="Content Placeholder 8">
            <a:extLst>
              <a:ext uri="{FF2B5EF4-FFF2-40B4-BE49-F238E27FC236}">
                <a16:creationId xmlns:a16="http://schemas.microsoft.com/office/drawing/2014/main" id="{114BA079-9F7A-26AB-548B-D0E4375F242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90271" y="1561612"/>
            <a:ext cx="6045021" cy="47688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396922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91F614-FC38-AA72-1165-6FC6BEB43A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Supporting and Promoting ESS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5EB05F4-EA91-D27F-7A56-166F445A78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3B9F968-3C62-1EDB-CC29-62FC4607AE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13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67CBC22-105F-8B59-0535-D6A0CFC7606B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SE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6D69B43-6BF5-4C37-4741-AF1051CD414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  <p:pic>
        <p:nvPicPr>
          <p:cNvPr id="9" name="Picture 8" descr="A person standing in front of a large round metal object&#10;&#10;AI-generated content may be incorrect.">
            <a:extLst>
              <a:ext uri="{FF2B5EF4-FFF2-40B4-BE49-F238E27FC236}">
                <a16:creationId xmlns:a16="http://schemas.microsoft.com/office/drawing/2014/main" id="{882A5944-777D-2567-5974-AF7DB6AE661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7717" y="1717165"/>
            <a:ext cx="2360174" cy="3145166"/>
          </a:xfrm>
          <a:prstGeom prst="rect">
            <a:avLst/>
          </a:prstGeom>
        </p:spPr>
      </p:pic>
      <p:pic>
        <p:nvPicPr>
          <p:cNvPr id="11" name="Picture 10" descr="A person standing next to a glass wall&#10;&#10;AI-generated content may be incorrect.">
            <a:extLst>
              <a:ext uri="{FF2B5EF4-FFF2-40B4-BE49-F238E27FC236}">
                <a16:creationId xmlns:a16="http://schemas.microsoft.com/office/drawing/2014/main" id="{619E6B29-9469-1FB3-8C09-ACFA030430D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47148" y="1582108"/>
            <a:ext cx="4555591" cy="3415281"/>
          </a:xfrm>
          <a:prstGeom prst="rect">
            <a:avLst/>
          </a:prstGeom>
        </p:spPr>
      </p:pic>
      <p:pic>
        <p:nvPicPr>
          <p:cNvPr id="13" name="Picture 12" descr="A group of people standing in front of a glass wall&#10;&#10;AI-generated content may be incorrect.">
            <a:extLst>
              <a:ext uri="{FF2B5EF4-FFF2-40B4-BE49-F238E27FC236}">
                <a16:creationId xmlns:a16="http://schemas.microsoft.com/office/drawing/2014/main" id="{738F6A94-A762-F07D-AE05-ED317B91F56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481996" y="1582108"/>
            <a:ext cx="4572000" cy="3429000"/>
          </a:xfrm>
          <a:prstGeom prst="rect">
            <a:avLst/>
          </a:prstGeom>
        </p:spPr>
      </p:pic>
      <p:pic>
        <p:nvPicPr>
          <p:cNvPr id="15" name="Picture 14" descr="A person holding a card and a card in his hand&#10;&#10;AI-generated content may be incorrect.">
            <a:extLst>
              <a:ext uri="{FF2B5EF4-FFF2-40B4-BE49-F238E27FC236}">
                <a16:creationId xmlns:a16="http://schemas.microsoft.com/office/drawing/2014/main" id="{EF52538F-094B-A801-2FFE-8D9FF22A04D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87554" y="3535794"/>
            <a:ext cx="3214177" cy="3304601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66A16C4A-22AC-D4E9-216E-5B7FECBD9477}"/>
              </a:ext>
            </a:extLst>
          </p:cNvPr>
          <p:cNvSpPr txBox="1"/>
          <p:nvPr/>
        </p:nvSpPr>
        <p:spPr>
          <a:xfrm>
            <a:off x="8735292" y="5189191"/>
            <a:ext cx="234448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Courtesty of C. Darve</a:t>
            </a:r>
          </a:p>
        </p:txBody>
      </p:sp>
    </p:spTree>
    <p:extLst>
      <p:ext uri="{BB962C8B-B14F-4D97-AF65-F5344CB8AC3E}">
        <p14:creationId xmlns:p14="http://schemas.microsoft.com/office/powerpoint/2010/main" val="42644731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Placeholder 17">
            <a:extLst>
              <a:ext uri="{FF2B5EF4-FFF2-40B4-BE49-F238E27FC236}">
                <a16:creationId xmlns:a16="http://schemas.microsoft.com/office/drawing/2014/main" id="{8BFCD87F-4DFA-9A2D-CB39-A84C49DEEEEE}"/>
              </a:ext>
            </a:extLst>
          </p:cNvPr>
          <p:cNvPicPr>
            <a:picLocks noGrp="1" noChangeAspect="1"/>
          </p:cNvPicPr>
          <p:nvPr>
            <p:ph type="pic" sz="quarter" idx="12"/>
          </p:nvPr>
        </p:nvPicPr>
        <p:blipFill>
          <a:blip r:embed="rId2"/>
          <a:srcRect l="1063" r="1063"/>
          <a:stretch>
            <a:fillRect/>
          </a:stretch>
        </p:blipFill>
        <p:spPr>
          <a:xfrm>
            <a:off x="0" y="0"/>
            <a:ext cx="12192000" cy="6858000"/>
          </a:xfrm>
        </p:spPr>
      </p:pic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A1DB6632-3F45-3F15-9EF2-7AD148CA859E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63712910-CDFC-ABAE-41DE-91B38F8110C6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6" name="Title 5">
            <a:extLst>
              <a:ext uri="{FF2B5EF4-FFF2-40B4-BE49-F238E27FC236}">
                <a16:creationId xmlns:a16="http://schemas.microsoft.com/office/drawing/2014/main" id="{CAEC79ED-005E-3DB1-29DA-7A987A1E02E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vert="horz" lIns="90000" tIns="45720" rIns="91440" bIns="18000" rtlCol="0" anchor="t" anchorCtr="0">
            <a:noAutofit/>
          </a:bodyPr>
          <a:lstStyle/>
          <a:p>
            <a:r>
              <a:rPr lang="en-SE" b="1" dirty="0">
                <a:ln w="3175">
                  <a:solidFill>
                    <a:schemeClr val="bg1"/>
                  </a:solidFill>
                  <a:prstDash val="solid"/>
                </a:ln>
                <a:solidFill>
                  <a:schemeClr val="accent1"/>
                </a:solidFill>
                <a:effectLst>
                  <a:innerShdw blurRad="63500" dist="50800">
                    <a:prstClr val="black">
                      <a:alpha val="50000"/>
                    </a:prstClr>
                  </a:innerShdw>
                </a:effectLst>
              </a:rPr>
              <a:t>The adventure slowly moves to Lund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1ADF4AD8-9900-E006-BEB2-7492B6FAD94A}"/>
              </a:ext>
            </a:extLst>
          </p:cNvPr>
          <p:cNvSpPr txBox="1"/>
          <p:nvPr/>
        </p:nvSpPr>
        <p:spPr>
          <a:xfrm>
            <a:off x="4080865" y="4934366"/>
            <a:ext cx="4237057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sz="3200" dirty="0">
                <a:solidFill>
                  <a:schemeClr val="bg1"/>
                </a:solidFill>
              </a:rPr>
              <a:t>2017: an empty tunnel</a:t>
            </a:r>
          </a:p>
        </p:txBody>
      </p:sp>
      <p:grpSp>
        <p:nvGrpSpPr>
          <p:cNvPr id="5" name="Group 4">
            <a:extLst>
              <a:ext uri="{FF2B5EF4-FFF2-40B4-BE49-F238E27FC236}">
                <a16:creationId xmlns:a16="http://schemas.microsoft.com/office/drawing/2014/main" id="{9D1C1F9A-0791-6AC1-A87F-0329C3389CCE}"/>
              </a:ext>
            </a:extLst>
          </p:cNvPr>
          <p:cNvGrpSpPr/>
          <p:nvPr/>
        </p:nvGrpSpPr>
        <p:grpSpPr>
          <a:xfrm>
            <a:off x="8991600" y="4457700"/>
            <a:ext cx="3200400" cy="2400300"/>
            <a:chOff x="8991600" y="4457700"/>
            <a:chExt cx="3200400" cy="2400300"/>
          </a:xfrm>
        </p:grpSpPr>
        <p:pic>
          <p:nvPicPr>
            <p:cNvPr id="3" name="Picture 2" descr="Long hallway with pipes and pipes&#10;&#10;AI-generated content may be incorrect.">
              <a:extLst>
                <a:ext uri="{FF2B5EF4-FFF2-40B4-BE49-F238E27FC236}">
                  <a16:creationId xmlns:a16="http://schemas.microsoft.com/office/drawing/2014/main" id="{4B968FB9-9FD1-0CFB-2136-5683FB44747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8991600" y="4457700"/>
              <a:ext cx="3200400" cy="2400300"/>
            </a:xfrm>
            <a:prstGeom prst="rect">
              <a:avLst/>
            </a:prstGeom>
          </p:spPr>
        </p:pic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0AEFDFDF-C75F-DBE5-B299-A03598B2D4DA}"/>
                </a:ext>
              </a:extLst>
            </p:cNvPr>
            <p:cNvSpPr txBox="1"/>
            <p:nvPr/>
          </p:nvSpPr>
          <p:spPr>
            <a:xfrm>
              <a:off x="9505348" y="6148169"/>
              <a:ext cx="2172903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l"/>
              <a:r>
                <a:rPr lang="en-SE" sz="1600" dirty="0">
                  <a:solidFill>
                    <a:schemeClr val="bg1"/>
                  </a:solidFill>
                </a:rPr>
                <a:t>2013, my previous job</a:t>
              </a:r>
              <a:br>
                <a:rPr lang="en-SE" sz="1600" dirty="0">
                  <a:solidFill>
                    <a:schemeClr val="bg1"/>
                  </a:solidFill>
                </a:rPr>
              </a:br>
              <a:r>
                <a:rPr lang="en-SE" sz="1600" dirty="0">
                  <a:solidFill>
                    <a:schemeClr val="bg1"/>
                  </a:solidFill>
                </a:rPr>
                <a:t>an empty tunnel…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40984055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Placeholder 5">
            <a:extLst>
              <a:ext uri="{FF2B5EF4-FFF2-40B4-BE49-F238E27FC236}">
                <a16:creationId xmlns:a16="http://schemas.microsoft.com/office/drawing/2014/main" id="{2065A52F-573D-7043-6B45-B5D8E84B4C47}"/>
              </a:ext>
            </a:extLst>
          </p:cNvPr>
          <p:cNvPicPr>
            <a:picLocks noGrp="1" noChangeAspect="1"/>
          </p:cNvPicPr>
          <p:nvPr>
            <p:ph type="pic" sz="quarter" idx="12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12629" b="12629"/>
          <a:stretch>
            <a:fillRect/>
          </a:stretch>
        </p:blipFill>
        <p:spPr>
          <a:prstGeom prst="rect">
            <a:avLst/>
          </a:prstGeom>
        </p:spPr>
      </p:pic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A17F8B5-6D2F-8D6A-C53A-1111619398AF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9D39FA6-C2A2-42C0-80A2-55EF812E9F4E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A3B61E22-A4AD-C03F-CBF9-6B660B2A047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b="1" dirty="0">
                <a:ln w="3175">
                  <a:solidFill>
                    <a:schemeClr val="bg1"/>
                  </a:solidFill>
                  <a:prstDash val="solid"/>
                </a:ln>
                <a:solidFill>
                  <a:schemeClr val="accent1"/>
                </a:solidFill>
                <a:effectLst>
                  <a:innerShdw blurRad="63500" dist="50800">
                    <a:prstClr val="black">
                      <a:alpha val="50000"/>
                    </a:prstClr>
                  </a:innerShdw>
                </a:effectLst>
              </a:rPr>
              <a:t>The whole SPK section in place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AA67339-1590-CC90-BF75-66F7DC568E91}"/>
              </a:ext>
            </a:extLst>
          </p:cNvPr>
          <p:cNvSpPr txBox="1"/>
          <p:nvPr/>
        </p:nvSpPr>
        <p:spPr>
          <a:xfrm>
            <a:off x="7401698" y="6117391"/>
            <a:ext cx="4790302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dirty="0">
                <a:solidFill>
                  <a:schemeClr val="bg1"/>
                </a:solidFill>
              </a:rPr>
              <a:t>2 Pilot CM Apr-June 2023, </a:t>
            </a:r>
          </a:p>
          <a:p>
            <a:r>
              <a:rPr lang="en-GB" dirty="0">
                <a:solidFill>
                  <a:schemeClr val="bg1"/>
                </a:solidFill>
              </a:rPr>
              <a:t>25 CMs from Aug 2023 to Jul 2024 (~ 1/</a:t>
            </a:r>
            <a:r>
              <a:rPr lang="en-GB" dirty="0" err="1">
                <a:solidFill>
                  <a:schemeClr val="bg1"/>
                </a:solidFill>
              </a:rPr>
              <a:t>mo</a:t>
            </a:r>
            <a:r>
              <a:rPr lang="en-GB" dirty="0">
                <a:solidFill>
                  <a:schemeClr val="bg1"/>
                </a:solidFill>
              </a:rPr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42292236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Content Placeholder 8">
            <a:extLst>
              <a:ext uri="{FF2B5EF4-FFF2-40B4-BE49-F238E27FC236}">
                <a16:creationId xmlns:a16="http://schemas.microsoft.com/office/drawing/2014/main" id="{D0ADA2B7-C53E-3B1A-9F02-7D0D13AC0A47}"/>
              </a:ext>
            </a:extLst>
          </p:cNvPr>
          <p:cNvPicPr>
            <a:picLocks noGrp="1" noChangeAspect="1"/>
          </p:cNvPicPr>
          <p:nvPr>
            <p:ph type="pic" sz="quarter" idx="12"/>
          </p:nvPr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8757" b="8757"/>
          <a:stretch>
            <a:fillRect/>
          </a:stretch>
        </p:blipFill>
        <p:spPr>
          <a:prstGeom prst="rect">
            <a:avLst/>
          </a:prstGeom>
        </p:spPr>
      </p:pic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B519375-C2C6-C49A-6D2F-766F46218B74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11713CC-FD6E-0EE6-3E4F-9D810657588F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0FCA7035-EAB8-FEF6-9639-904F23E7DC8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A royal christening</a:t>
            </a:r>
          </a:p>
        </p:txBody>
      </p:sp>
      <p:pic>
        <p:nvPicPr>
          <p:cNvPr id="7" name="Content Placeholder 11">
            <a:extLst>
              <a:ext uri="{FF2B5EF4-FFF2-40B4-BE49-F238E27FC236}">
                <a16:creationId xmlns:a16="http://schemas.microsoft.com/office/drawing/2014/main" id="{5CDD92BB-6A3E-7D0B-0B8D-0313C797ED01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446928" y="2158940"/>
            <a:ext cx="2659292" cy="20274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058628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48620E-5F10-17CE-5BD1-B45AD40C97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CM performances test/design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F28E418-F73D-B76F-5C3C-4C7F361D299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Journée de Commémoration Sébastien Bousson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C346847-7691-1B79-E472-6B2A87092D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17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B67F6B44-3AFE-2146-3619-E21BB00B45B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E.g. use low performance CM at MBL start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87F70145-8543-B361-23BE-3EB14CC01C80}"/>
              </a:ext>
            </a:extLst>
          </p:cNvPr>
          <p:cNvSpPr>
            <a:spLocks noGrp="1"/>
          </p:cNvSpPr>
          <p:nvPr>
            <p:ph idx="16"/>
          </p:nvPr>
        </p:nvSpPr>
        <p:spPr>
          <a:xfrm>
            <a:off x="8340917" y="1562400"/>
            <a:ext cx="3255409" cy="4768062"/>
          </a:xfrm>
        </p:spPr>
        <p:txBody>
          <a:bodyPr/>
          <a:lstStyle/>
          <a:p>
            <a:r>
              <a:rPr lang="en-SE" b="1" dirty="0">
                <a:solidFill>
                  <a:srgbClr val="0432FF"/>
                </a:solidFill>
              </a:rPr>
              <a:t>Blue line: </a:t>
            </a:r>
            <a:r>
              <a:rPr lang="en-SE" dirty="0"/>
              <a:t>Average CM Eacc</a:t>
            </a:r>
          </a:p>
          <a:p>
            <a:r>
              <a:rPr lang="en-SE" b="1" dirty="0">
                <a:solidFill>
                  <a:srgbClr val="149BCA"/>
                </a:solidFill>
              </a:rPr>
              <a:t>B</a:t>
            </a:r>
            <a:r>
              <a:rPr lang="en-SE" b="1" dirty="0">
                <a:solidFill>
                  <a:srgbClr val="003567"/>
                </a:solidFill>
              </a:rPr>
              <a:t>a</a:t>
            </a:r>
            <a:r>
              <a:rPr lang="en-SE" b="1" dirty="0">
                <a:solidFill>
                  <a:srgbClr val="9EB100"/>
                </a:solidFill>
              </a:rPr>
              <a:t>r</a:t>
            </a:r>
            <a:r>
              <a:rPr lang="en-SE" b="1" dirty="0">
                <a:solidFill>
                  <a:srgbClr val="186645"/>
                </a:solidFill>
              </a:rPr>
              <a:t>s</a:t>
            </a:r>
            <a:r>
              <a:rPr lang="en-SE" b="1" dirty="0"/>
              <a:t>:</a:t>
            </a:r>
            <a:r>
              <a:rPr lang="en-SE" dirty="0"/>
              <a:t> Individual CAV Eacc</a:t>
            </a:r>
          </a:p>
          <a:p>
            <a:r>
              <a:rPr lang="en-SE" b="1" dirty="0">
                <a:solidFill>
                  <a:srgbClr val="FC9898"/>
                </a:solidFill>
              </a:rPr>
              <a:t>Red line: </a:t>
            </a:r>
            <a:r>
              <a:rPr lang="en-SE" dirty="0"/>
              <a:t>BP design</a:t>
            </a:r>
          </a:p>
          <a:p>
            <a:pPr lvl="3"/>
            <a:endParaRPr lang="en-SE" dirty="0"/>
          </a:p>
          <a:p>
            <a:r>
              <a:rPr lang="en-SE" dirty="0"/>
              <a:t>Frequency transition at the end of the SPK section (352.2 MHz -&gt; 704.4 MHz)</a:t>
            </a:r>
          </a:p>
          <a:p>
            <a:r>
              <a:rPr lang="en-SE" dirty="0"/>
              <a:t>First part of the MB section performs the longitudinal phase advance matching</a:t>
            </a:r>
          </a:p>
          <a:p>
            <a:pPr lvl="3"/>
            <a:endParaRPr lang="en-SE" dirty="0"/>
          </a:p>
          <a:p>
            <a:r>
              <a:rPr lang="en-SE" dirty="0"/>
              <a:t>Average CM gradient above design over all sections</a:t>
            </a:r>
          </a:p>
        </p:txBody>
      </p:sp>
      <p:sp>
        <p:nvSpPr>
          <p:cNvPr id="9" name="Date Placeholder 8">
            <a:extLst>
              <a:ext uri="{FF2B5EF4-FFF2-40B4-BE49-F238E27FC236}">
                <a16:creationId xmlns:a16="http://schemas.microsoft.com/office/drawing/2014/main" id="{60591ACE-DAC6-E7EF-BE74-6603A26BBD4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sv-SE"/>
              <a:t>2025-05-14</a:t>
            </a:r>
            <a:endParaRPr lang="sv-SE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ED268F46-B218-1192-818D-20486F481E6C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6099" b="2133"/>
          <a:stretch/>
        </p:blipFill>
        <p:spPr>
          <a:xfrm>
            <a:off x="329260" y="1426559"/>
            <a:ext cx="8011657" cy="5048711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61E24739-621B-01B2-F989-B09EA3290248}"/>
              </a:ext>
            </a:extLst>
          </p:cNvPr>
          <p:cNvSpPr/>
          <p:nvPr/>
        </p:nvSpPr>
        <p:spPr>
          <a:xfrm>
            <a:off x="811200" y="2220130"/>
            <a:ext cx="3277891" cy="131735"/>
          </a:xfrm>
          <a:prstGeom prst="rect">
            <a:avLst/>
          </a:prstGeom>
        </p:spPr>
        <p:style>
          <a:lnRef idx="2">
            <a:schemeClr val="accent3">
              <a:shade val="15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SE" sz="1200" dirty="0"/>
              <a:t>SPK x 13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38BB8BC3-25B2-5C66-9113-E186C6C0D032}"/>
              </a:ext>
            </a:extLst>
          </p:cNvPr>
          <p:cNvSpPr/>
          <p:nvPr/>
        </p:nvSpPr>
        <p:spPr>
          <a:xfrm>
            <a:off x="4156249" y="2220130"/>
            <a:ext cx="2344133" cy="131735"/>
          </a:xfrm>
          <a:prstGeom prst="rect">
            <a:avLst/>
          </a:prstGeom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SE" sz="1200" dirty="0"/>
              <a:t>MBL x 9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5B9F962F-8220-F9CC-2C1F-09D35CD1F900}"/>
              </a:ext>
            </a:extLst>
          </p:cNvPr>
          <p:cNvSpPr/>
          <p:nvPr/>
        </p:nvSpPr>
        <p:spPr>
          <a:xfrm>
            <a:off x="6567540" y="2220131"/>
            <a:ext cx="1312636" cy="131735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SE" sz="1200" dirty="0"/>
              <a:t>HBL x 5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E873BDC-F490-F6F0-C65D-E8FC6F8C1F8F}"/>
              </a:ext>
            </a:extLst>
          </p:cNvPr>
          <p:cNvSpPr txBox="1"/>
          <p:nvPr/>
        </p:nvSpPr>
        <p:spPr>
          <a:xfrm>
            <a:off x="1103709" y="3315138"/>
            <a:ext cx="235994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ALL SPKS ~ 12 MV/m</a:t>
            </a:r>
          </a:p>
        </p:txBody>
      </p:sp>
    </p:spTree>
    <p:extLst>
      <p:ext uri="{BB962C8B-B14F-4D97-AF65-F5344CB8AC3E}">
        <p14:creationId xmlns:p14="http://schemas.microsoft.com/office/powerpoint/2010/main" val="15919678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062B953-E84C-0F61-EABC-DE2064E3D60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Linac Status from Control Room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8119ACC-9E62-1333-65FC-52FC7C9853D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A75CD34-6F33-6DFE-4E5B-11BE781DF4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18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10AD9BE-64CB-44C0-5E79-330B02DC8CE6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The “Linac Wall”: all cavities up, May 4th 2025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186F52E-552E-8BC5-9FC1-92CFDF0CDE4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2025-05-14</a:t>
            </a:fld>
            <a:endParaRPr lang="sv-SE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77E5CABF-AAED-F3C2-C969-5AC4932F050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5647" y="1402164"/>
            <a:ext cx="10651278" cy="5438231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CE6781AD-AE62-A324-0201-C62EC6D8E156}"/>
              </a:ext>
            </a:extLst>
          </p:cNvPr>
          <p:cNvSpPr txBox="1"/>
          <p:nvPr/>
        </p:nvSpPr>
        <p:spPr>
          <a:xfrm>
            <a:off x="10946925" y="1661658"/>
            <a:ext cx="1173719" cy="13849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SE" sz="1400" dirty="0"/>
              <a:t>Closed Loop</a:t>
            </a:r>
          </a:p>
          <a:p>
            <a:endParaRPr lang="en-SE" sz="1400" dirty="0"/>
          </a:p>
          <a:p>
            <a:r>
              <a:rPr lang="en-SE" sz="1400" dirty="0"/>
              <a:t>ALL NCL</a:t>
            </a:r>
          </a:p>
          <a:p>
            <a:r>
              <a:rPr lang="en-SE" sz="1400" dirty="0"/>
              <a:t>ALL SPK</a:t>
            </a:r>
          </a:p>
          <a:p>
            <a:r>
              <a:rPr lang="en-SE" sz="1400" dirty="0"/>
              <a:t>ALL MBL</a:t>
            </a:r>
          </a:p>
          <a:p>
            <a:r>
              <a:rPr lang="en-SE" sz="1400" dirty="0"/>
              <a:t>ALL HBL </a:t>
            </a:r>
          </a:p>
        </p:txBody>
      </p:sp>
      <p:sp>
        <p:nvSpPr>
          <p:cNvPr id="8" name="Rounded Rectangle 7">
            <a:extLst>
              <a:ext uri="{FF2B5EF4-FFF2-40B4-BE49-F238E27FC236}">
                <a16:creationId xmlns:a16="http://schemas.microsoft.com/office/drawing/2014/main" id="{453ED213-D15F-EE99-E99D-15058A0FF1B3}"/>
              </a:ext>
            </a:extLst>
          </p:cNvPr>
          <p:cNvSpPr/>
          <p:nvPr/>
        </p:nvSpPr>
        <p:spPr>
          <a:xfrm>
            <a:off x="1334530" y="3978876"/>
            <a:ext cx="9612395" cy="1149178"/>
          </a:xfrm>
          <a:prstGeom prst="roundRect">
            <a:avLst/>
          </a:prstGeom>
          <a:noFill/>
          <a:ln w="76200">
            <a:solidFill>
              <a:srgbClr val="00B05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E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7FB7BAB2-951D-659E-9BA7-B88A2AAA896D}"/>
              </a:ext>
            </a:extLst>
          </p:cNvPr>
          <p:cNvSpPr txBox="1"/>
          <p:nvPr/>
        </p:nvSpPr>
        <p:spPr>
          <a:xfrm>
            <a:off x="10946925" y="3936613"/>
            <a:ext cx="1245075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SE" sz="1400" b="1" dirty="0">
                <a:solidFill>
                  <a:srgbClr val="00B050"/>
                </a:solidFill>
              </a:rPr>
              <a:t>NCL and SPK section phased at nominal, </a:t>
            </a:r>
            <a:br>
              <a:rPr lang="en-SE" sz="1400" b="1" dirty="0">
                <a:solidFill>
                  <a:srgbClr val="00B050"/>
                </a:solidFill>
              </a:rPr>
            </a:br>
            <a:r>
              <a:rPr lang="en-SE" sz="1400" b="1" dirty="0">
                <a:solidFill>
                  <a:srgbClr val="00B050"/>
                </a:solidFill>
              </a:rPr>
              <a:t>216 MeV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7FF9731-BCF0-88F4-EA04-0A33B7B542F8}"/>
              </a:ext>
            </a:extLst>
          </p:cNvPr>
          <p:cNvSpPr txBox="1"/>
          <p:nvPr/>
        </p:nvSpPr>
        <p:spPr>
          <a:xfrm>
            <a:off x="10871849" y="5368077"/>
            <a:ext cx="1245075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SE" sz="1600" dirty="0">
                <a:solidFill>
                  <a:srgbClr val="666666"/>
                </a:solidFill>
              </a:rPr>
              <a:t>MBL/HBL off beam</a:t>
            </a:r>
          </a:p>
        </p:txBody>
      </p:sp>
    </p:spTree>
    <p:extLst>
      <p:ext uri="{BB962C8B-B14F-4D97-AF65-F5344CB8AC3E}">
        <p14:creationId xmlns:p14="http://schemas.microsoft.com/office/powerpoint/2010/main" val="35816991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F6C93BB-B872-E138-F2FC-09E8F423C18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SCL Status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BCD1DBE-F1BB-5363-4B24-46D2B4868786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SPK: All Systems in Closed Loop, Ready for Beam, At BP working point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DDB95F7-B58A-9C0B-9B8D-8CD4244F7C7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3709" y="1361649"/>
            <a:ext cx="9360000" cy="5496351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CB2D6DFE-4D24-E536-7FDC-A256AF9C5AEF}"/>
              </a:ext>
            </a:extLst>
          </p:cNvPr>
          <p:cNvSpPr txBox="1"/>
          <p:nvPr/>
        </p:nvSpPr>
        <p:spPr>
          <a:xfrm>
            <a:off x="10543142" y="2588964"/>
            <a:ext cx="1487277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Settings used</a:t>
            </a:r>
            <a:br>
              <a:rPr lang="en-SE" dirty="0">
                <a:solidFill>
                  <a:srgbClr val="666666"/>
                </a:solidFill>
              </a:rPr>
            </a:br>
            <a:r>
              <a:rPr lang="en-SE" dirty="0">
                <a:solidFill>
                  <a:srgbClr val="666666"/>
                </a:solidFill>
              </a:rPr>
              <a:t>for BOD at 216 MeV,</a:t>
            </a:r>
          </a:p>
          <a:p>
            <a:pPr algn="l"/>
            <a:r>
              <a:rPr lang="en-GB" dirty="0">
                <a:solidFill>
                  <a:srgbClr val="666666"/>
                </a:solidFill>
              </a:rPr>
              <a:t>A</a:t>
            </a:r>
            <a:r>
              <a:rPr lang="en-SE" dirty="0">
                <a:solidFill>
                  <a:srgbClr val="666666"/>
                </a:solidFill>
              </a:rPr>
              <a:t>mplitude and phase scans performed on all section</a:t>
            </a:r>
          </a:p>
        </p:txBody>
      </p:sp>
    </p:spTree>
    <p:extLst>
      <p:ext uri="{BB962C8B-B14F-4D97-AF65-F5344CB8AC3E}">
        <p14:creationId xmlns:p14="http://schemas.microsoft.com/office/powerpoint/2010/main" val="8375814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059502-2D34-D8E4-2A2E-F2A4F5A6E04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SPK/MBL cavities in Closed Loop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83873F5-AEE2-B246-F601-BF96755F96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6665E3C-EAE3-D023-D712-0C858D9047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20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F50BA6C-CC43-70B2-D48B-ED861105C253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1 ms RF pulse estabilished on all structures, 300 us fill time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FA8545E-18AD-89E8-2EE7-666615BB04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2025-05-14</a:t>
            </a:fld>
            <a:endParaRPr lang="sv-SE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1FC6688A-CD8D-8004-E2A1-ABCDE101C5B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3709" y="1438102"/>
            <a:ext cx="3816748" cy="5562393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C5773C8A-15F4-297D-2908-630FFC23D2E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45899" y="1446416"/>
            <a:ext cx="3716853" cy="5411584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A09F0FF4-65FA-F44D-8075-FD6999DB9B1D}"/>
              </a:ext>
            </a:extLst>
          </p:cNvPr>
          <p:cNvSpPr txBox="1"/>
          <p:nvPr/>
        </p:nvSpPr>
        <p:spPr>
          <a:xfrm>
            <a:off x="4920457" y="5301049"/>
            <a:ext cx="1848391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Uncompensated</a:t>
            </a:r>
            <a:br>
              <a:rPr lang="en-SE" dirty="0">
                <a:solidFill>
                  <a:srgbClr val="666666"/>
                </a:solidFill>
              </a:rPr>
            </a:br>
            <a:r>
              <a:rPr lang="en-SE" dirty="0">
                <a:solidFill>
                  <a:srgbClr val="666666"/>
                </a:solidFill>
              </a:rPr>
              <a:t>Lorenz Force </a:t>
            </a:r>
            <a:br>
              <a:rPr lang="en-SE" dirty="0">
                <a:solidFill>
                  <a:srgbClr val="666666"/>
                </a:solidFill>
              </a:rPr>
            </a:br>
            <a:r>
              <a:rPr lang="en-SE" dirty="0">
                <a:solidFill>
                  <a:srgbClr val="666666"/>
                </a:solidFill>
              </a:rPr>
              <a:t>Detuning </a:t>
            </a:r>
            <a:br>
              <a:rPr lang="en-SE" dirty="0">
                <a:solidFill>
                  <a:srgbClr val="666666"/>
                </a:solidFill>
              </a:rPr>
            </a:br>
            <a:r>
              <a:rPr lang="en-SE" dirty="0">
                <a:solidFill>
                  <a:srgbClr val="666666"/>
                </a:solidFill>
              </a:rPr>
              <a:t>(piezo off)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8B38C3D9-8C2E-2795-334A-9520BC28382C}"/>
              </a:ext>
            </a:extLst>
          </p:cNvPr>
          <p:cNvSpPr txBox="1"/>
          <p:nvPr/>
        </p:nvSpPr>
        <p:spPr>
          <a:xfrm>
            <a:off x="4920457" y="1758778"/>
            <a:ext cx="1930337" cy="1477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SE" dirty="0">
                <a:solidFill>
                  <a:srgbClr val="666666"/>
                </a:solidFill>
              </a:rPr>
              <a:t>SPK @ 10 MV/m</a:t>
            </a:r>
          </a:p>
          <a:p>
            <a:pPr algn="l"/>
            <a:r>
              <a:rPr lang="en-SE" dirty="0">
                <a:solidFill>
                  <a:srgbClr val="666666"/>
                </a:solidFill>
              </a:rPr>
              <a:t>(Nominal 9)</a:t>
            </a:r>
          </a:p>
          <a:p>
            <a:pPr algn="l"/>
            <a:endParaRPr lang="en-SE" dirty="0">
              <a:solidFill>
                <a:srgbClr val="666666"/>
              </a:solidFill>
            </a:endParaRPr>
          </a:p>
          <a:p>
            <a:pPr algn="l"/>
            <a:r>
              <a:rPr lang="en-SE" dirty="0">
                <a:solidFill>
                  <a:srgbClr val="666666"/>
                </a:solidFill>
              </a:rPr>
              <a:t>MBL @ 19 MV/m</a:t>
            </a:r>
          </a:p>
          <a:p>
            <a:pPr algn="l"/>
            <a:r>
              <a:rPr lang="en-SE" dirty="0">
                <a:solidFill>
                  <a:srgbClr val="666666"/>
                </a:solidFill>
              </a:rPr>
              <a:t>(Nominal 16.7)</a:t>
            </a:r>
          </a:p>
        </p:txBody>
      </p:sp>
    </p:spTree>
    <p:extLst>
      <p:ext uri="{BB962C8B-B14F-4D97-AF65-F5344CB8AC3E}">
        <p14:creationId xmlns:p14="http://schemas.microsoft.com/office/powerpoint/2010/main" val="40953876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BBE782F0-11F2-4586-3B76-101CC1762E9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77083" y="1515280"/>
            <a:ext cx="11037834" cy="534272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24890DA9-CB0B-53FB-4995-AF8A94E6D0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Beam out of the SPK section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887F13D-8593-815C-95CE-6A1B52D6ADDB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216 MeV (est.), almost full transmission of the probe beam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F24F4261-DE92-6DC2-8580-19FBFE21840B}"/>
              </a:ext>
            </a:extLst>
          </p:cNvPr>
          <p:cNvSpPr txBox="1"/>
          <p:nvPr/>
        </p:nvSpPr>
        <p:spPr>
          <a:xfrm>
            <a:off x="579105" y="6407961"/>
            <a:ext cx="687329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GB" dirty="0">
                <a:solidFill>
                  <a:schemeClr val="bg1"/>
                </a:solidFill>
              </a:rPr>
              <a:t>Not the end, </a:t>
            </a:r>
            <a:r>
              <a:rPr lang="en-SE" dirty="0">
                <a:solidFill>
                  <a:schemeClr val="bg1"/>
                </a:solidFill>
              </a:rPr>
              <a:t>the adventure will go on, for the next 40 years or so…</a:t>
            </a:r>
          </a:p>
        </p:txBody>
      </p:sp>
    </p:spTree>
    <p:extLst>
      <p:ext uri="{BB962C8B-B14F-4D97-AF65-F5344CB8AC3E}">
        <p14:creationId xmlns:p14="http://schemas.microsoft.com/office/powerpoint/2010/main" val="39817252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1.4|8.9|7.1|15.9"/>
</p:tagLst>
</file>

<file path=ppt/theme/theme1.xml><?xml version="1.0" encoding="utf-8"?>
<a:theme xmlns:a="http://schemas.openxmlformats.org/drawingml/2006/main" name="Office-tema">
  <a:themeElements>
    <a:clrScheme name="ESS 1">
      <a:dk1>
        <a:srgbClr val="000000"/>
      </a:dk1>
      <a:lt1>
        <a:srgbClr val="FFFFFF"/>
      </a:lt1>
      <a:dk2>
        <a:srgbClr val="000000"/>
      </a:dk2>
      <a:lt2>
        <a:srgbClr val="FFFFFF"/>
      </a:lt2>
      <a:accent1>
        <a:srgbClr val="0099DC"/>
      </a:accent1>
      <a:accent2>
        <a:srgbClr val="003366"/>
      </a:accent2>
      <a:accent3>
        <a:srgbClr val="99BE00"/>
      </a:accent3>
      <a:accent4>
        <a:srgbClr val="006646"/>
      </a:accent4>
      <a:accent5>
        <a:srgbClr val="FF7D00"/>
      </a:accent5>
      <a:accent6>
        <a:srgbClr val="821482"/>
      </a:accent6>
      <a:hlink>
        <a:srgbClr val="0099DC"/>
      </a:hlink>
      <a:folHlink>
        <a:srgbClr val="0099DC"/>
      </a:folHlink>
    </a:clrScheme>
    <a:fontScheme name="ESS">
      <a:majorFont>
        <a:latin typeface="Segoe UI Light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</a:spPr>
      <a:bodyPr wrap="square" rtlCol="0">
        <a:spAutoFit/>
      </a:bodyPr>
      <a:lstStyle>
        <a:defPPr algn="l">
          <a:defRPr smtClean="0">
            <a:solidFill>
              <a:srgbClr val="666666"/>
            </a:solidFill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C8E05FD6-4408-40A1-AAFA-F1913A6B3D38}" vid="{2ACFAA60-6D1B-4172-9AA5-52CCB5CBBC40}"/>
    </a:ext>
  </a:extLst>
</a:theme>
</file>

<file path=ppt/theme/theme2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1250</TotalTime>
  <Words>862</Words>
  <Application>Microsoft Macintosh PowerPoint</Application>
  <PresentationFormat>Widescreen</PresentationFormat>
  <Paragraphs>154</Paragraphs>
  <Slides>21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8" baseType="lpstr">
      <vt:lpstr>Arial</vt:lpstr>
      <vt:lpstr>Calibri</vt:lpstr>
      <vt:lpstr>Segoe UI</vt:lpstr>
      <vt:lpstr>Segoe UI Light</vt:lpstr>
      <vt:lpstr>Segoe UI Semibold</vt:lpstr>
      <vt:lpstr>Wingdings</vt:lpstr>
      <vt:lpstr>Office-tema</vt:lpstr>
      <vt:lpstr>PowerPoint Presentation</vt:lpstr>
      <vt:lpstr>L’aventure de ESS</vt:lpstr>
      <vt:lpstr>A long adventure</vt:lpstr>
      <vt:lpstr>A personal link through our careers…</vt:lpstr>
      <vt:lpstr>ESS has a long story (though I’ll make it shorter…)</vt:lpstr>
      <vt:lpstr>2002 Design</vt:lpstr>
      <vt:lpstr>The ESFRI Roadmap: 2006</vt:lpstr>
      <vt:lpstr>2009: ESS@Lund, ADU starts</vt:lpstr>
      <vt:lpstr>PowerPoint Presentation</vt:lpstr>
      <vt:lpstr>From R&amp;D to accelerator components</vt:lpstr>
      <vt:lpstr>Evolution</vt:lpstr>
      <vt:lpstr>The prototype (2018)</vt:lpstr>
      <vt:lpstr>Supporting and Promoting ESS</vt:lpstr>
      <vt:lpstr>The adventure slowly moves to Lund</vt:lpstr>
      <vt:lpstr>The whole SPK section in place</vt:lpstr>
      <vt:lpstr>A royal christening</vt:lpstr>
      <vt:lpstr>CM performances test/design</vt:lpstr>
      <vt:lpstr>Linac Status from Control Room</vt:lpstr>
      <vt:lpstr>SCL Status</vt:lpstr>
      <vt:lpstr>SPK/MBL cavities in Closed Loop</vt:lpstr>
      <vt:lpstr>Beam out of the SPK section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Paolo Pierini</dc:creator>
  <cp:lastModifiedBy>Paolo Pierini</cp:lastModifiedBy>
  <cp:revision>10</cp:revision>
  <cp:lastPrinted>2019-03-08T10:27:30Z</cp:lastPrinted>
  <dcterms:created xsi:type="dcterms:W3CDTF">2025-05-12T20:42:01Z</dcterms:created>
  <dcterms:modified xsi:type="dcterms:W3CDTF">2025-05-13T22:08:55Z</dcterms:modified>
</cp:coreProperties>
</file>