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7" r:id="rId1"/>
  </p:sldMasterIdLst>
  <p:notesMasterIdLst>
    <p:notesMasterId r:id="rId22"/>
  </p:notesMasterIdLst>
  <p:sldIdLst>
    <p:sldId id="630" r:id="rId2"/>
    <p:sldId id="305" r:id="rId3"/>
    <p:sldId id="632" r:id="rId4"/>
    <p:sldId id="612" r:id="rId5"/>
    <p:sldId id="614" r:id="rId6"/>
    <p:sldId id="613" r:id="rId7"/>
    <p:sldId id="615" r:id="rId8"/>
    <p:sldId id="616" r:id="rId9"/>
    <p:sldId id="617" r:id="rId10"/>
    <p:sldId id="618" r:id="rId11"/>
    <p:sldId id="619" r:id="rId12"/>
    <p:sldId id="620" r:id="rId13"/>
    <p:sldId id="622" r:id="rId14"/>
    <p:sldId id="621" r:id="rId15"/>
    <p:sldId id="623" r:id="rId16"/>
    <p:sldId id="624" r:id="rId17"/>
    <p:sldId id="631" r:id="rId18"/>
    <p:sldId id="625" r:id="rId19"/>
    <p:sldId id="626" r:id="rId20"/>
    <p:sldId id="627" r:id="rId21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6EC9"/>
    <a:srgbClr val="1588CF"/>
    <a:srgbClr val="16A2CE"/>
    <a:srgbClr val="FF6700"/>
    <a:srgbClr val="5CC486"/>
    <a:srgbClr val="F39200"/>
    <a:srgbClr val="00294B"/>
    <a:srgbClr val="456487"/>
    <a:srgbClr val="E05314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52" autoAdjust="0"/>
    <p:restoredTop sz="50000" autoAdjust="0"/>
  </p:normalViewPr>
  <p:slideViewPr>
    <p:cSldViewPr>
      <p:cViewPr varScale="1">
        <p:scale>
          <a:sx n="86" d="100"/>
          <a:sy n="86" d="100"/>
        </p:scale>
        <p:origin x="164" y="68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0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14/05/2025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14/05/2025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Sébastien,  Orsay et la création d'IJCLab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25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14/05/2025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Sébastien,  Orsay et la création d'IJCLab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070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-slide-fili-perso">
  <p:cSld name="1_Intro-slide-fili-perso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6" y="1"/>
            <a:ext cx="10772420" cy="605928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8"/>
          <p:cNvSpPr txBox="1">
            <a:spLocks noGrp="1"/>
          </p:cNvSpPr>
          <p:nvPr>
            <p:ph type="body" idx="1"/>
          </p:nvPr>
        </p:nvSpPr>
        <p:spPr>
          <a:xfrm>
            <a:off x="741364" y="1485904"/>
            <a:ext cx="4557712" cy="727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b" anchorCtr="0">
            <a:normAutofit/>
          </a:bodyPr>
          <a:lstStyle>
            <a:lvl1pPr marL="538627" lvl="0" indent="-269314" algn="l">
              <a:lnSpc>
                <a:spcPct val="90000"/>
              </a:lnSpc>
              <a:spcBef>
                <a:spcPts val="942"/>
              </a:spcBef>
              <a:spcAft>
                <a:spcPts val="0"/>
              </a:spcAft>
              <a:buClr>
                <a:srgbClr val="00294B"/>
              </a:buClr>
              <a:buSzPts val="2000"/>
              <a:buNone/>
              <a:defRPr sz="2356" b="1">
                <a:solidFill>
                  <a:srgbClr val="00294B"/>
                </a:solidFill>
              </a:defRPr>
            </a:lvl1pPr>
            <a:lvl2pPr marL="1077255" lvl="1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003" b="1"/>
            </a:lvl2pPr>
            <a:lvl3pPr marL="1615882" lvl="2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767" b="1"/>
            </a:lvl3pPr>
            <a:lvl4pPr marL="2154509" lvl="3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4pPr>
            <a:lvl5pPr marL="2693137" lvl="4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5pPr>
            <a:lvl6pPr marL="3231764" lvl="5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6pPr>
            <a:lvl7pPr marL="3770391" lvl="6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7pPr>
            <a:lvl8pPr marL="4309019" lvl="7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8pPr>
            <a:lvl9pPr marL="4847646" lvl="8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9pPr>
          </a:lstStyle>
          <a:p>
            <a:endParaRPr/>
          </a:p>
        </p:txBody>
      </p:sp>
      <p:sp>
        <p:nvSpPr>
          <p:cNvPr id="179" name="Google Shape;179;p28"/>
          <p:cNvSpPr txBox="1">
            <a:spLocks noGrp="1"/>
          </p:cNvSpPr>
          <p:nvPr>
            <p:ph type="body" idx="2"/>
          </p:nvPr>
        </p:nvSpPr>
        <p:spPr>
          <a:xfrm>
            <a:off x="741364" y="2212980"/>
            <a:ext cx="4557712" cy="325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t" anchorCtr="0">
            <a:normAutofit/>
          </a:bodyPr>
          <a:lstStyle>
            <a:lvl1pPr marL="538627" lvl="0" indent="-448856" algn="l">
              <a:lnSpc>
                <a:spcPct val="90000"/>
              </a:lnSpc>
              <a:spcBef>
                <a:spcPts val="942"/>
              </a:spcBef>
              <a:spcAft>
                <a:spcPts val="0"/>
              </a:spcAft>
              <a:buClr>
                <a:srgbClr val="FF6700"/>
              </a:buClr>
              <a:buSzPts val="2400"/>
              <a:buChar char="•"/>
              <a:defRPr>
                <a:solidFill>
                  <a:srgbClr val="FF6700"/>
                </a:solidFill>
              </a:defRPr>
            </a:lvl1pPr>
            <a:lvl2pPr marL="1077255" lvl="1" indent="-418932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rgbClr val="00294B"/>
              </a:buClr>
              <a:buSzPts val="2000"/>
              <a:buChar char="•"/>
              <a:defRPr>
                <a:solidFill>
                  <a:srgbClr val="00294B"/>
                </a:solidFill>
              </a:defRPr>
            </a:lvl2pPr>
            <a:lvl3pPr marL="1615882" lvl="2" indent="-396490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rgbClr val="456487"/>
              </a:buClr>
              <a:buSzPts val="1700"/>
              <a:buChar char="•"/>
              <a:defRPr>
                <a:solidFill>
                  <a:srgbClr val="456487"/>
                </a:solidFill>
              </a:defRPr>
            </a:lvl3pPr>
            <a:lvl4pPr marL="2154509" lvl="3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4pPr>
            <a:lvl5pPr marL="2693137" lvl="4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5pPr>
            <a:lvl6pPr marL="3231764" lvl="5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3770391" lvl="6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4309019" lvl="7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4847646" lvl="8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180" name="Google Shape;180;p28"/>
          <p:cNvSpPr txBox="1">
            <a:spLocks noGrp="1"/>
          </p:cNvSpPr>
          <p:nvPr>
            <p:ph type="body" idx="3"/>
          </p:nvPr>
        </p:nvSpPr>
        <p:spPr>
          <a:xfrm>
            <a:off x="5453062" y="1485904"/>
            <a:ext cx="4579937" cy="727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b" anchorCtr="0">
            <a:normAutofit/>
          </a:bodyPr>
          <a:lstStyle>
            <a:lvl1pPr marL="538627" lvl="0" indent="-269314" algn="l">
              <a:lnSpc>
                <a:spcPct val="90000"/>
              </a:lnSpc>
              <a:spcBef>
                <a:spcPts val="942"/>
              </a:spcBef>
              <a:spcAft>
                <a:spcPts val="0"/>
              </a:spcAft>
              <a:buClr>
                <a:srgbClr val="00294B"/>
              </a:buClr>
              <a:buSzPts val="2000"/>
              <a:buNone/>
              <a:defRPr sz="2356" b="1">
                <a:solidFill>
                  <a:srgbClr val="00294B"/>
                </a:solidFill>
              </a:defRPr>
            </a:lvl1pPr>
            <a:lvl2pPr marL="1077255" lvl="1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003" b="1"/>
            </a:lvl2pPr>
            <a:lvl3pPr marL="1615882" lvl="2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767" b="1"/>
            </a:lvl3pPr>
            <a:lvl4pPr marL="2154509" lvl="3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4pPr>
            <a:lvl5pPr marL="2693137" lvl="4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5pPr>
            <a:lvl6pPr marL="3231764" lvl="5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6pPr>
            <a:lvl7pPr marL="3770391" lvl="6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7pPr>
            <a:lvl8pPr marL="4309019" lvl="7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8pPr>
            <a:lvl9pPr marL="4847646" lvl="8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9pPr>
          </a:lstStyle>
          <a:p>
            <a:endParaRPr/>
          </a:p>
        </p:txBody>
      </p:sp>
      <p:sp>
        <p:nvSpPr>
          <p:cNvPr id="181" name="Google Shape;181;p28"/>
          <p:cNvSpPr txBox="1">
            <a:spLocks noGrp="1"/>
          </p:cNvSpPr>
          <p:nvPr>
            <p:ph type="body" idx="4"/>
          </p:nvPr>
        </p:nvSpPr>
        <p:spPr>
          <a:xfrm>
            <a:off x="5453062" y="2212980"/>
            <a:ext cx="4579937" cy="325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t" anchorCtr="0">
            <a:normAutofit/>
          </a:bodyPr>
          <a:lstStyle>
            <a:lvl1pPr marL="538627" lvl="0" indent="-448856" algn="l">
              <a:lnSpc>
                <a:spcPct val="90000"/>
              </a:lnSpc>
              <a:spcBef>
                <a:spcPts val="942"/>
              </a:spcBef>
              <a:spcAft>
                <a:spcPts val="0"/>
              </a:spcAft>
              <a:buClr>
                <a:srgbClr val="FF6700"/>
              </a:buClr>
              <a:buSzPts val="2400"/>
              <a:buChar char="•"/>
              <a:defRPr sz="2827">
                <a:solidFill>
                  <a:srgbClr val="FF6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77255" lvl="1" indent="-418932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rgbClr val="00294B"/>
              </a:buClr>
              <a:buSzPts val="2000"/>
              <a:buChar char="•"/>
              <a:defRPr sz="2356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615882" lvl="2" indent="-396490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rgbClr val="456487"/>
              </a:buClr>
              <a:buSzPts val="1700"/>
              <a:buChar char="•"/>
              <a:defRPr sz="2003">
                <a:solidFill>
                  <a:srgbClr val="4564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154509" lvl="3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4pPr>
            <a:lvl5pPr marL="2693137" lvl="4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5pPr>
            <a:lvl6pPr marL="3231764" lvl="5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3770391" lvl="6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4309019" lvl="7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4847646" lvl="8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28"/>
          <p:cNvSpPr txBox="1">
            <a:spLocks noGrp="1"/>
          </p:cNvSpPr>
          <p:nvPr>
            <p:ph type="dt" idx="10"/>
          </p:nvPr>
        </p:nvSpPr>
        <p:spPr>
          <a:xfrm>
            <a:off x="201812" y="5714832"/>
            <a:ext cx="2411556" cy="322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en-US"/>
              <a:t>14/05/2025</a:t>
            </a:r>
            <a:endParaRPr/>
          </a:p>
        </p:txBody>
      </p:sp>
      <p:sp>
        <p:nvSpPr>
          <p:cNvPr id="183" name="Google Shape;183;p28"/>
          <p:cNvSpPr txBox="1">
            <a:spLocks noGrp="1"/>
          </p:cNvSpPr>
          <p:nvPr>
            <p:ph type="ftr" idx="11"/>
          </p:nvPr>
        </p:nvSpPr>
        <p:spPr>
          <a:xfrm>
            <a:off x="2938117" y="5714832"/>
            <a:ext cx="4896544" cy="322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fr-FR"/>
              <a:t>Sébastien,  Orsay et la création d'IJCLab</a:t>
            </a:r>
            <a:endParaRPr/>
          </a:p>
        </p:txBody>
      </p:sp>
      <p:sp>
        <p:nvSpPr>
          <p:cNvPr id="184" name="Google Shape;184;p28"/>
          <p:cNvSpPr txBox="1">
            <a:spLocks noGrp="1"/>
          </p:cNvSpPr>
          <p:nvPr>
            <p:ph type="sldNum" idx="12"/>
          </p:nvPr>
        </p:nvSpPr>
        <p:spPr>
          <a:xfrm>
            <a:off x="8159408" y="5714832"/>
            <a:ext cx="2422525" cy="322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1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1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1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1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1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1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1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1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1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85" name="Google Shape;185;p28"/>
          <p:cNvSpPr txBox="1">
            <a:spLocks noGrp="1"/>
          </p:cNvSpPr>
          <p:nvPr>
            <p:ph type="title"/>
          </p:nvPr>
        </p:nvSpPr>
        <p:spPr>
          <a:xfrm>
            <a:off x="2290045" y="149425"/>
            <a:ext cx="5688632" cy="432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000"/>
              <a:buFont typeface="Calibri"/>
              <a:buNone/>
              <a:defRPr sz="2356" b="1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3785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14/05/2025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Sébastien,  Orsay et la création d'IJCLab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56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208911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14/05/2025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Sébastien,  Orsay et la création d'IJCLab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26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14/05/2025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Sébastien,  Orsay et la création d'IJCLab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062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14/05/2025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Sébastien,  Orsay et la création d'IJCLab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8009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14/05/2025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Sébastien,  Orsay et la création d'IJCLab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91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14/05/2025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Sébastien,  Orsay et la création d'IJCLab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1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14/05/2025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Sébastien,  Orsay et la création d'IJCLab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14/05/2025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Sébastien,  Orsay et la création d'IJCLab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10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14/05/2025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Sébastien,  Orsay et la création d'IJCLab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1" r:id="rId3"/>
    <p:sldLayoutId id="2147483708" r:id="rId4"/>
    <p:sldLayoutId id="2147483709" r:id="rId5"/>
    <p:sldLayoutId id="2147483702" r:id="rId6"/>
    <p:sldLayoutId id="2147483703" r:id="rId7"/>
    <p:sldLayoutId id="2147483704" r:id="rId8"/>
    <p:sldLayoutId id="2147483710" r:id="rId9"/>
    <p:sldLayoutId id="2147483711" r:id="rId10"/>
    <p:sldLayoutId id="214748371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6DAAE8-68E5-4C9E-AEEC-407683D0D652}"/>
              </a:ext>
            </a:extLst>
          </p:cNvPr>
          <p:cNvSpPr/>
          <p:nvPr/>
        </p:nvSpPr>
        <p:spPr>
          <a:xfrm>
            <a:off x="0" y="606357"/>
            <a:ext cx="10772775" cy="5092268"/>
          </a:xfrm>
          <a:prstGeom prst="rect">
            <a:avLst/>
          </a:prstGeom>
          <a:solidFill>
            <a:srgbClr val="1B6E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220D396-BCF7-4431-B847-A389277A0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14/05/2025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840A239-1EED-40B9-8AF2-476E87B6F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Sébastien,  Orsay et la création d'IJCLab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E53BC53-B410-4DB2-9186-D14813C0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C10788F-FAD7-41CE-BCC1-E54ACAACBF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1760" b="19523"/>
          <a:stretch/>
        </p:blipFill>
        <p:spPr>
          <a:xfrm>
            <a:off x="2434059" y="606357"/>
            <a:ext cx="6132994" cy="509226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C521FFA-B9A6-4AF2-9C2C-41E8E646E7C3}"/>
              </a:ext>
            </a:extLst>
          </p:cNvPr>
          <p:cNvSpPr txBox="1"/>
          <p:nvPr/>
        </p:nvSpPr>
        <p:spPr>
          <a:xfrm>
            <a:off x="4465127" y="606357"/>
            <a:ext cx="60945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Sébastien, </a:t>
            </a:r>
          </a:p>
          <a:p>
            <a:pPr algn="ctr"/>
            <a:endParaRPr lang="fr-FR" sz="3200" dirty="0">
              <a:solidFill>
                <a:schemeClr val="bg1"/>
              </a:solidFill>
            </a:endParaRPr>
          </a:p>
          <a:p>
            <a:pPr algn="ctr"/>
            <a:r>
              <a:rPr lang="fr-FR" sz="3200" b="1" dirty="0">
                <a:solidFill>
                  <a:schemeClr val="bg1"/>
                </a:solidFill>
              </a:rPr>
              <a:t>Orsay et la création d'</a:t>
            </a:r>
            <a:r>
              <a:rPr lang="fr-FR" sz="3200" b="1" dirty="0" err="1">
                <a:solidFill>
                  <a:schemeClr val="bg1"/>
                </a:solidFill>
              </a:rPr>
              <a:t>IJCLab</a:t>
            </a:r>
            <a:endParaRPr lang="fr-FR" sz="3200" b="1" dirty="0">
              <a:solidFill>
                <a:schemeClr val="bg1"/>
              </a:solidFill>
            </a:endParaRPr>
          </a:p>
          <a:p>
            <a:pPr algn="ctr"/>
            <a:endParaRPr lang="fr-FR" sz="3200" dirty="0">
              <a:solidFill>
                <a:schemeClr val="bg1"/>
              </a:solidFill>
            </a:endParaRPr>
          </a:p>
          <a:p>
            <a:pPr algn="ctr"/>
            <a:r>
              <a:rPr lang="fr-FR" sz="2800" i="1" dirty="0">
                <a:solidFill>
                  <a:schemeClr val="bg1"/>
                </a:solidFill>
              </a:rPr>
              <a:t>Un point de vue personnel</a:t>
            </a:r>
            <a:endParaRPr lang="en-GB" sz="2800" i="1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C3B4635-E8D4-4A8D-97AC-58D83EBCC1BE}"/>
              </a:ext>
            </a:extLst>
          </p:cNvPr>
          <p:cNvSpPr txBox="1"/>
          <p:nvPr/>
        </p:nvSpPr>
        <p:spPr>
          <a:xfrm>
            <a:off x="4899914" y="5132069"/>
            <a:ext cx="5713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chemeClr val="bg1"/>
                </a:solidFill>
              </a:rPr>
              <a:t>Journée de Commémoration Sébastien </a:t>
            </a:r>
            <a:r>
              <a:rPr lang="fr-FR" i="1" dirty="0" err="1">
                <a:solidFill>
                  <a:schemeClr val="bg1"/>
                </a:solidFill>
              </a:rPr>
              <a:t>Bousson</a:t>
            </a:r>
            <a:endParaRPr lang="en-GB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74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508B203-A256-4F07-916B-4B18F2D44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14/05/2025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CEEF136-3FCA-49CE-97D4-9FC4AE10A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Sébastien,  Orsay et la création d'IJCLab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6D156B5-188D-40CC-AAE6-F33F4AA7A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C181C29-2C63-470A-962B-340069A44D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34" y="660617"/>
            <a:ext cx="7581305" cy="505420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BEF2523-70DE-483C-A7E1-F90E23CF97D5}"/>
              </a:ext>
            </a:extLst>
          </p:cNvPr>
          <p:cNvSpPr txBox="1"/>
          <p:nvPr/>
        </p:nvSpPr>
        <p:spPr>
          <a:xfrm>
            <a:off x="6394499" y="660617"/>
            <a:ext cx="4378276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+mn-lt"/>
              </a:rPr>
              <a:t>En 2016  « 60 ans du LAL et de l’IPN »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0355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07F42C-8212-4F61-8B42-99018C570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935" y="176451"/>
            <a:ext cx="8748972" cy="432048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+mn-lt"/>
              </a:rPr>
              <a:t>Nous avons voyagé ensemble pour voir ce qui se faisait de mieux ailleurs</a:t>
            </a:r>
            <a:endParaRPr lang="en-GB" dirty="0">
              <a:latin typeface="+mn-lt"/>
            </a:endParaRP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508B203-A256-4F07-916B-4B18F2D44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14/05/2025</a:t>
            </a:r>
            <a:endParaRPr lang="fr-FR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CEEF136-3FCA-49CE-97D4-9FC4AE10A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Sébastien,  Orsay et la création d'IJCLab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6D156B5-188D-40CC-AAE6-F33F4AA7A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11</a:t>
            </a:fld>
            <a:endParaRPr lang="fr-FR" dirty="0">
              <a:latin typeface="+mn-lt"/>
            </a:endParaRPr>
          </a:p>
        </p:txBody>
      </p:sp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EC63FB78-BB05-46D3-BC11-E4BC0260CA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508" y="1253331"/>
            <a:ext cx="5247780" cy="393583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196317A-F171-4C87-8F7A-AF328D38B9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51" y="1791984"/>
            <a:ext cx="4572000" cy="3429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DE9AAC5-F5F3-4B1F-9697-C5DBCA610D3E}"/>
              </a:ext>
            </a:extLst>
          </p:cNvPr>
          <p:cNvSpPr txBox="1"/>
          <p:nvPr/>
        </p:nvSpPr>
        <p:spPr>
          <a:xfrm>
            <a:off x="754526" y="734043"/>
            <a:ext cx="7649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n-lt"/>
              </a:rPr>
              <a:t>Une visite à </a:t>
            </a:r>
            <a:r>
              <a:rPr lang="fr-FR" dirty="0" err="1">
                <a:latin typeface="+mn-lt"/>
              </a:rPr>
              <a:t>Daresbury</a:t>
            </a:r>
            <a:r>
              <a:rPr lang="fr-FR" dirty="0">
                <a:latin typeface="+mn-lt"/>
              </a:rPr>
              <a:t> en 2016 pour étudier le laboratoire et l’ERL ALICE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0055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508B203-A256-4F07-916B-4B18F2D44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14/05/2025</a:t>
            </a:r>
            <a:endParaRPr lang="fr-FR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CEEF136-3FCA-49CE-97D4-9FC4AE10A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Sébastien,  Orsay et la création d'IJCLab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6D156B5-188D-40CC-AAE6-F33F4AA7A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12</a:t>
            </a:fld>
            <a:endParaRPr lang="fr-FR" dirty="0">
              <a:latin typeface="+mn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1740819-F33A-4791-8FD1-1E37FFCA62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80" y="1098059"/>
            <a:ext cx="4787465" cy="359059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E85ADA4-D5F0-4F70-B8A2-61A60F939319}"/>
              </a:ext>
            </a:extLst>
          </p:cNvPr>
          <p:cNvSpPr txBox="1"/>
          <p:nvPr/>
        </p:nvSpPr>
        <p:spPr>
          <a:xfrm>
            <a:off x="6019739" y="1251874"/>
            <a:ext cx="2211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n-lt"/>
              </a:rPr>
              <a:t>Encore à </a:t>
            </a:r>
            <a:r>
              <a:rPr lang="fr-FR" dirty="0" err="1">
                <a:latin typeface="+mn-lt"/>
              </a:rPr>
              <a:t>Daresbury</a:t>
            </a:r>
            <a:endParaRPr lang="en-GB" dirty="0">
              <a:latin typeface="+mn-lt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ADDD924-E12E-44B5-8819-F1BB785037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345" y="1821610"/>
            <a:ext cx="4004604" cy="300345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5C9FFD9-823B-4FD1-96F6-D0C41EF9D935}"/>
              </a:ext>
            </a:extLst>
          </p:cNvPr>
          <p:cNvSpPr txBox="1"/>
          <p:nvPr/>
        </p:nvSpPr>
        <p:spPr>
          <a:xfrm>
            <a:off x="561850" y="4688658"/>
            <a:ext cx="792088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+mn-lt"/>
              </a:rPr>
              <a:t>Sébastien disait, il faut investir plus dans les matériaux et il m’a dit </a:t>
            </a:r>
          </a:p>
          <a:p>
            <a:pPr algn="ctr"/>
            <a:r>
              <a:rPr lang="fr-FR" sz="1600" dirty="0">
                <a:latin typeface="+mn-lt"/>
              </a:rPr>
              <a:t>« </a:t>
            </a:r>
            <a:r>
              <a:rPr lang="fr-FR" sz="1600" i="1" dirty="0">
                <a:latin typeface="+mn-lt"/>
              </a:rPr>
              <a:t>il faut que l’on fasse absolument un laboratoire comme celui-ci : Vide &amp; Surface ! </a:t>
            </a:r>
            <a:r>
              <a:rPr lang="fr-FR" sz="1600" dirty="0">
                <a:latin typeface="+mn-lt"/>
              </a:rPr>
              <a:t>»</a:t>
            </a:r>
            <a:endParaRPr lang="en-GB" sz="1600" dirty="0">
              <a:latin typeface="+mn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B5829C9-0AFB-4607-9CFB-23273D5AF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184315" y="484474"/>
            <a:ext cx="2813720" cy="211029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F69879A-781B-4328-904C-6F5A218CE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412968" y="3347003"/>
            <a:ext cx="2525688" cy="189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47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07F42C-8212-4F61-8B42-99018C570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3" y="149425"/>
            <a:ext cx="6624735" cy="432048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+mn-lt"/>
              </a:rPr>
              <a:t>Sébastien en action dans le processus de refondation</a:t>
            </a:r>
            <a:endParaRPr lang="en-GB" dirty="0">
              <a:latin typeface="+mn-lt"/>
            </a:endParaRP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508B203-A256-4F07-916B-4B18F2D44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14/05/2025</a:t>
            </a:r>
            <a:endParaRPr lang="fr-FR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CEEF136-3FCA-49CE-97D4-9FC4AE10A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Sébastien,  Orsay et la création d'IJCLab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6D156B5-188D-40CC-AAE6-F33F4AA7A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13</a:t>
            </a:fld>
            <a:endParaRPr lang="fr-FR" dirty="0">
              <a:latin typeface="+mn-lt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67EABF4-C2A6-4679-83A6-F8CF85B3EACE}"/>
              </a:ext>
            </a:extLst>
          </p:cNvPr>
          <p:cNvSpPr txBox="1"/>
          <p:nvPr/>
        </p:nvSpPr>
        <p:spPr>
          <a:xfrm>
            <a:off x="174983" y="693648"/>
            <a:ext cx="3195180" cy="107721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i="1" dirty="0">
                <a:latin typeface="+mn-lt"/>
              </a:rPr>
              <a:t>AG de restitution des </a:t>
            </a:r>
            <a:r>
              <a:rPr lang="fr-FR" sz="1600" i="1" dirty="0" err="1">
                <a:latin typeface="+mn-lt"/>
              </a:rPr>
              <a:t>GTs</a:t>
            </a:r>
            <a:r>
              <a:rPr lang="fr-FR" sz="1600" i="1" dirty="0">
                <a:latin typeface="+mn-lt"/>
              </a:rPr>
              <a:t> </a:t>
            </a:r>
          </a:p>
          <a:p>
            <a:pPr algn="ctr"/>
            <a:r>
              <a:rPr lang="fr-FR" sz="1600" i="1" dirty="0">
                <a:latin typeface="+mn-lt"/>
              </a:rPr>
              <a:t>4 juillet 2017 </a:t>
            </a:r>
          </a:p>
          <a:p>
            <a:pPr algn="ctr"/>
            <a:r>
              <a:rPr lang="fr-FR" sz="1600" i="1" dirty="0">
                <a:latin typeface="+mn-lt"/>
              </a:rPr>
              <a:t>Quelques mots de conclusion, </a:t>
            </a:r>
          </a:p>
          <a:p>
            <a:pPr algn="ctr"/>
            <a:r>
              <a:rPr lang="fr-FR" sz="1600" i="1" dirty="0">
                <a:latin typeface="+mn-lt"/>
              </a:rPr>
              <a:t>beaucoup de choses tirées au vol.</a:t>
            </a:r>
            <a:endParaRPr lang="en-GB" sz="1600" i="1" dirty="0"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783DE2-282B-413F-8180-5C489B26F1BF}"/>
              </a:ext>
            </a:extLst>
          </p:cNvPr>
          <p:cNvSpPr/>
          <p:nvPr/>
        </p:nvSpPr>
        <p:spPr>
          <a:xfrm>
            <a:off x="1746901" y="2872085"/>
            <a:ext cx="8991678" cy="2800767"/>
          </a:xfrm>
          <a:prstGeom prst="rect">
            <a:avLst/>
          </a:prstGeom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2000" b="1" u="sng" dirty="0">
                <a:solidFill>
                  <a:srgbClr val="FF0000"/>
                </a:solidFill>
                <a:latin typeface="+mn-lt"/>
              </a:rPr>
              <a:t>GT 11 : Accélérateurs &amp; technos associées</a:t>
            </a:r>
          </a:p>
          <a:p>
            <a:endParaRPr lang="fr-FR" sz="1200" dirty="0">
              <a:latin typeface="+mn-lt"/>
            </a:endParaRPr>
          </a:p>
          <a:p>
            <a:r>
              <a:rPr lang="fr-FR" sz="1200" dirty="0">
                <a:solidFill>
                  <a:srgbClr val="FF0000"/>
                </a:solidFill>
                <a:latin typeface="+mn-lt"/>
              </a:rPr>
              <a:t>A la lumière de ce qui précède, il se dégage quelques projets nécessitant le développement de techniques innovantes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FF0000"/>
                </a:solidFill>
                <a:latin typeface="+mn-lt"/>
              </a:rPr>
              <a:t>Accélération laser-plasma : tests de structures accélératrices plasma variées, transport faisceau avancé, stabilisation du faisceau, accélération multi-étages, synchronisation et diagnostics ultrabrefs,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FF0000"/>
                </a:solidFill>
                <a:latin typeface="+mn-lt"/>
              </a:rPr>
              <a:t>Complexe accélérateur basé sur un </a:t>
            </a:r>
            <a:r>
              <a:rPr lang="fr-FR" sz="1200" dirty="0" err="1">
                <a:solidFill>
                  <a:srgbClr val="FF0000"/>
                </a:solidFill>
                <a:latin typeface="+mn-lt"/>
              </a:rPr>
              <a:t>linac</a:t>
            </a:r>
            <a:r>
              <a:rPr lang="fr-FR" sz="1200" dirty="0">
                <a:solidFill>
                  <a:srgbClr val="FF0000"/>
                </a:solidFill>
                <a:latin typeface="+mn-lt"/>
              </a:rPr>
              <a:t> supraconducteur électrons en mode standard ou ERL à électrons hautes performances (paquets de charge élevée, faible émittance, faibles pertes RF pour opération en mode CW) pouvant desservir plusieurs applications: R&amp;D accélérateur et cavités, faisceau test pour détecteurs, source gamma jusqu’à 10 MeV.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200" dirty="0">
              <a:solidFill>
                <a:srgbClr val="FF0000"/>
              </a:solidFill>
              <a:latin typeface="+mn-lt"/>
            </a:endParaRPr>
          </a:p>
          <a:p>
            <a:r>
              <a:rPr lang="fr-FR" sz="1200" i="1" dirty="0">
                <a:latin typeface="+mn-lt"/>
                <a:sym typeface="Wingdings" panose="05000000000000000000" pitchFamily="2" charset="2"/>
              </a:rPr>
              <a:t> Commentaires du COPIL pour l’étape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i="1" dirty="0">
                <a:latin typeface="+mn-lt"/>
              </a:rPr>
              <a:t>Examiner les forces/besoins/organisation nécessaire pour relever ces défis.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i="1" dirty="0">
                <a:latin typeface="+mn-lt"/>
              </a:rPr>
              <a:t>Discussion en quoi l’ambition sur les accélérateurs a besoin des plateformes existantes/des nouvelles plateformes (faut ils les pérenniser 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i="1" dirty="0">
                <a:latin typeface="+mn-lt"/>
              </a:rPr>
              <a:t>En particulier le point 2 (pas seulement) lien avec la physique que l’on pourrait faire avec les ERL (</a:t>
            </a:r>
            <a:r>
              <a:rPr lang="fr-FR" sz="1200" i="1" dirty="0" err="1">
                <a:latin typeface="+mn-lt"/>
              </a:rPr>
              <a:t>LHeC</a:t>
            </a:r>
            <a:r>
              <a:rPr lang="fr-FR" sz="1200" i="1" dirty="0">
                <a:latin typeface="+mn-lt"/>
              </a:rPr>
              <a:t>, EIC) et avec un démonstrateur d’un ERL à plus basse énergie;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FD04D2-5FAB-4A95-B3BA-18E1E15846F7}"/>
              </a:ext>
            </a:extLst>
          </p:cNvPr>
          <p:cNvSpPr/>
          <p:nvPr/>
        </p:nvSpPr>
        <p:spPr>
          <a:xfrm rot="20771144">
            <a:off x="520225" y="1277437"/>
            <a:ext cx="9546168" cy="807768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fr-FR" sz="160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6C9E9FC-BFE8-4C47-BD10-4E6126D094F4}"/>
              </a:ext>
            </a:extLst>
          </p:cNvPr>
          <p:cNvSpPr txBox="1"/>
          <p:nvPr/>
        </p:nvSpPr>
        <p:spPr>
          <a:xfrm rot="20760265">
            <a:off x="492834" y="1413657"/>
            <a:ext cx="941398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>
                <a:latin typeface="+mn-lt"/>
              </a:rPr>
              <a:t>Un pôle de </a:t>
            </a:r>
            <a:r>
              <a:rPr lang="fr-FR" sz="1600" b="1" dirty="0">
                <a:latin typeface="+mn-lt"/>
              </a:rPr>
              <a:t>Physique des accélérateurs </a:t>
            </a:r>
            <a:r>
              <a:rPr lang="fr-FR" sz="1600" dirty="0">
                <a:latin typeface="+mn-lt"/>
              </a:rPr>
              <a:t>fort et regroupé, capable de construire et concevoir  des accélérateurs en local et à l’international (&gt;</a:t>
            </a:r>
            <a:r>
              <a:rPr lang="fr-FR" sz="1600" b="1" dirty="0">
                <a:latin typeface="+mn-lt"/>
              </a:rPr>
              <a:t>100 personnes</a:t>
            </a:r>
            <a:r>
              <a:rPr lang="fr-FR" sz="1600" dirty="0"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08765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07F42C-8212-4F61-8B42-99018C570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947" y="149425"/>
            <a:ext cx="8640959" cy="432048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+mn-lt"/>
              </a:rPr>
              <a:t>… et 4 ans de réunions intenses et animées… et parfois décontractées</a:t>
            </a:r>
            <a:endParaRPr lang="en-GB" dirty="0">
              <a:latin typeface="+mn-lt"/>
            </a:endParaRP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508B203-A256-4F07-916B-4B18F2D44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14/05/2025</a:t>
            </a:r>
            <a:endParaRPr lang="fr-FR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CEEF136-3FCA-49CE-97D4-9FC4AE10A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Sébastien,  Orsay et la création d'IJCLab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6D156B5-188D-40CC-AAE6-F33F4AA7A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14</a:t>
            </a:fld>
            <a:endParaRPr lang="fr-FR" dirty="0">
              <a:latin typeface="+mn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F1A138B-558C-4813-B116-59F055CFB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208" y="702693"/>
            <a:ext cx="5591738" cy="489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24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508B203-A256-4F07-916B-4B18F2D44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14/05/2025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CEEF136-3FCA-49CE-97D4-9FC4AE10A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Sébastien,  Orsay et la création d'IJCLab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6D156B5-188D-40CC-AAE6-F33F4AA7A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527D66C-8E54-4FD0-A850-4A07F768A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35" y="1085528"/>
            <a:ext cx="9778876" cy="3970224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F3254D12-CD5E-4A70-B4BC-243E80989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947" y="149225"/>
            <a:ext cx="6552828" cy="431800"/>
          </a:xfrm>
        </p:spPr>
        <p:txBody>
          <a:bodyPr>
            <a:normAutofit/>
          </a:bodyPr>
          <a:lstStyle/>
          <a:p>
            <a:r>
              <a:rPr lang="fr-FR" dirty="0">
                <a:latin typeface="+mn-lt"/>
              </a:rPr>
              <a:t>Et une synthèse magistrale de Sébastien…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3104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508B203-A256-4F07-916B-4B18F2D44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14/05/2025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CEEF136-3FCA-49CE-97D4-9FC4AE10A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Sébastien,  Orsay et la création d'IJCLab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6D156B5-188D-40CC-AAE6-F33F4AA7A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00073F3-D37A-41F3-8EDB-C06A89CC7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955" y="941512"/>
            <a:ext cx="7992888" cy="4372041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22" name="Titre 1">
            <a:extLst>
              <a:ext uri="{FF2B5EF4-FFF2-40B4-BE49-F238E27FC236}">
                <a16:creationId xmlns:a16="http://schemas.microsoft.com/office/drawing/2014/main" id="{E24F0F83-B896-4497-8563-040BD43D6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947" y="149225"/>
            <a:ext cx="6552828" cy="431800"/>
          </a:xfrm>
        </p:spPr>
        <p:txBody>
          <a:bodyPr>
            <a:normAutofit/>
          </a:bodyPr>
          <a:lstStyle/>
          <a:p>
            <a:r>
              <a:rPr lang="fr-FR" dirty="0">
                <a:latin typeface="+mn-lt"/>
              </a:rPr>
              <a:t>Et une synthèse magistrale de Sébastien...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9758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DEB161-7393-41C0-90BF-06774A137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Et nous voilà au début d’</a:t>
            </a:r>
            <a:r>
              <a:rPr lang="fr-FR" dirty="0" err="1">
                <a:latin typeface="+mn-lt"/>
              </a:rPr>
              <a:t>IJCLab</a:t>
            </a:r>
            <a:r>
              <a:rPr lang="fr-FR" dirty="0">
                <a:latin typeface="+mn-lt"/>
              </a:rPr>
              <a:t> !</a:t>
            </a:r>
            <a:endParaRPr lang="en-GB" dirty="0">
              <a:latin typeface="+mn-lt"/>
            </a:endParaRP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AC4F797-7C23-4ECC-A933-0D711B868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14/05/2025</a:t>
            </a:r>
            <a:endParaRPr lang="fr-FR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2C31FF1-5268-4DAB-9203-1290B88D6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Sébastien,  Orsay et la création d'IJCLab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81B713C-3F34-44F3-BFB0-B0BC664F9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17</a:t>
            </a:fld>
            <a:endParaRPr lang="fr-FR" dirty="0">
              <a:latin typeface="+mn-lt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8EC3FD2-FA90-4C1D-AA69-2621B6915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717" y="654549"/>
            <a:ext cx="3299314" cy="484446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FD783E0-495C-4748-B9A7-696BBF39B15A}"/>
              </a:ext>
            </a:extLst>
          </p:cNvPr>
          <p:cNvSpPr txBox="1"/>
          <p:nvPr/>
        </p:nvSpPr>
        <p:spPr>
          <a:xfrm>
            <a:off x="6247031" y="2615119"/>
            <a:ext cx="45222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n-lt"/>
              </a:rPr>
              <a:t>Comme Sébastien répétait souvent :</a:t>
            </a:r>
          </a:p>
          <a:p>
            <a:pPr algn="ctr"/>
            <a:endParaRPr lang="fr-FR" dirty="0">
              <a:latin typeface="+mn-lt"/>
            </a:endParaRPr>
          </a:p>
          <a:p>
            <a:pPr algn="ctr"/>
            <a:r>
              <a:rPr lang="fr-FR" i="1" dirty="0">
                <a:latin typeface="+mn-lt"/>
              </a:rPr>
              <a:t>« Il  faut bien montrer que nous sommes un laboratoire constructeur ! »</a:t>
            </a:r>
            <a:endParaRPr lang="en-GB" i="1" dirty="0">
              <a:latin typeface="+mn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891A9A6-C16A-4CC5-B015-D751826B52EE}"/>
              </a:ext>
            </a:extLst>
          </p:cNvPr>
          <p:cNvSpPr txBox="1"/>
          <p:nvPr/>
        </p:nvSpPr>
        <p:spPr>
          <a:xfrm>
            <a:off x="57795" y="654549"/>
            <a:ext cx="1071498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n-lt"/>
              </a:rPr>
              <a:t>Et voilà ! Le tout premier directeur associé du pôle de la physique des accélérateurs à l’œuvre !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562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07F42C-8212-4F61-8B42-99018C570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latin typeface="+mn-lt"/>
              </a:rPr>
              <a:t>… et nous avons continué à travailler ensemble </a:t>
            </a:r>
            <a:endParaRPr lang="en-GB" dirty="0">
              <a:latin typeface="+mn-lt"/>
            </a:endParaRP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508B203-A256-4F07-916B-4B18F2D44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14/05/2025</a:t>
            </a:r>
            <a:endParaRPr lang="fr-FR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CEEF136-3FCA-49CE-97D4-9FC4AE10A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Sébastien,  Orsay et la création d'IJCLab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6D156B5-188D-40CC-AAE6-F33F4AA7A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18</a:t>
            </a:fld>
            <a:endParaRPr lang="fr-FR" dirty="0">
              <a:latin typeface="+mn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00EA2C5-0CF3-4C97-AB84-D821746E85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73" y="1013521"/>
            <a:ext cx="4800534" cy="36004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541B235-5F13-455A-A4B2-66012420ABA3}"/>
              </a:ext>
            </a:extLst>
          </p:cNvPr>
          <p:cNvSpPr txBox="1"/>
          <p:nvPr/>
        </p:nvSpPr>
        <p:spPr>
          <a:xfrm>
            <a:off x="302773" y="1001997"/>
            <a:ext cx="3302571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+mn-lt"/>
              </a:rPr>
              <a:t>ESS – la dernière ligne droite !</a:t>
            </a:r>
            <a:endParaRPr lang="en-GB" dirty="0">
              <a:latin typeface="+mn-lt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880E328-B0D5-4566-BBFC-7C976BDFF3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5689" y="1572927"/>
            <a:ext cx="4567435" cy="342557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64D4D09-0520-4949-BF1F-66A82850682E}"/>
              </a:ext>
            </a:extLst>
          </p:cNvPr>
          <p:cNvSpPr txBox="1"/>
          <p:nvPr/>
        </p:nvSpPr>
        <p:spPr>
          <a:xfrm>
            <a:off x="6446618" y="856610"/>
            <a:ext cx="3625993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+mn-lt"/>
              </a:rPr>
              <a:t>Ambassadeur des accélérateurs !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2652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508B203-A256-4F07-916B-4B18F2D44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14/05/2025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CEEF136-3FCA-49CE-97D4-9FC4AE10A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Sébastien,  Orsay et la création d'IJCLab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6D156B5-188D-40CC-AAE6-F33F4AA7A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8F88E5A-0912-4C11-AF9D-C81FAEBF7E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7" b="31100"/>
          <a:stretch/>
        </p:blipFill>
        <p:spPr>
          <a:xfrm>
            <a:off x="180506" y="1517576"/>
            <a:ext cx="3477689" cy="356114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F9EBCAD-BFE9-4781-95D4-6762D4F6C7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32993" y="1512632"/>
            <a:ext cx="4553744" cy="341530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01889DD-9D5A-4592-823B-249A2BE23F55}"/>
              </a:ext>
            </a:extLst>
          </p:cNvPr>
          <p:cNvSpPr txBox="1"/>
          <p:nvPr/>
        </p:nvSpPr>
        <p:spPr>
          <a:xfrm>
            <a:off x="180506" y="989677"/>
            <a:ext cx="3477689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+mn-lt"/>
              </a:rPr>
              <a:t>À la CNIM, à finaliser le grand chantier du Transfert du savoir-faire technologique de l’assemblage des </a:t>
            </a:r>
            <a:r>
              <a:rPr lang="fr-FR" sz="1400" dirty="0" err="1">
                <a:latin typeface="+mn-lt"/>
              </a:rPr>
              <a:t>Cryomodules</a:t>
            </a:r>
            <a:endParaRPr lang="en-GB" sz="1400" dirty="0">
              <a:latin typeface="+mn-lt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AFB1CE0-37C9-49F0-B9FF-02AF71C1CB69}"/>
              </a:ext>
            </a:extLst>
          </p:cNvPr>
          <p:cNvSpPr txBox="1"/>
          <p:nvPr/>
        </p:nvSpPr>
        <p:spPr>
          <a:xfrm>
            <a:off x="3802212" y="932801"/>
            <a:ext cx="3456383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+mn-lt"/>
              </a:rPr>
              <a:t>En Belgique, à Mol et à Louvain-la-Neuve… pour discuter avec nos partenaires belges sur </a:t>
            </a:r>
            <a:r>
              <a:rPr lang="en-GB" sz="1400" dirty="0"/>
              <a:t>MYRRHA</a:t>
            </a:r>
            <a:r>
              <a:rPr lang="fr-FR" sz="1400" dirty="0">
                <a:latin typeface="+mn-lt"/>
              </a:rPr>
              <a:t> </a:t>
            </a:r>
            <a:endParaRPr lang="en-GB" sz="1400" dirty="0">
              <a:latin typeface="+mn-lt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16D183CA-F781-4349-94C7-AE3C22200E3A}"/>
              </a:ext>
            </a:extLst>
          </p:cNvPr>
          <p:cNvSpPr txBox="1">
            <a:spLocks/>
          </p:cNvSpPr>
          <p:nvPr/>
        </p:nvSpPr>
        <p:spPr>
          <a:xfrm>
            <a:off x="2448757" y="165180"/>
            <a:ext cx="568863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>
                <a:latin typeface="+mn-lt"/>
              </a:rPr>
              <a:t>… et nous avons continué à travailler ensemble </a:t>
            </a:r>
            <a:endParaRPr lang="en-GB" dirty="0">
              <a:latin typeface="+mn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4AA5BE4-993B-41D7-8D20-9616003CE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6547" y="2358170"/>
            <a:ext cx="3946228" cy="2959671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9C14658F-4437-49D4-A100-BBB9A12E63BD}"/>
              </a:ext>
            </a:extLst>
          </p:cNvPr>
          <p:cNvSpPr txBox="1"/>
          <p:nvPr/>
        </p:nvSpPr>
        <p:spPr>
          <a:xfrm>
            <a:off x="6826547" y="2358170"/>
            <a:ext cx="3946228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+mn-lt"/>
              </a:rPr>
              <a:t>En Espagne à ESS-Bilbao</a:t>
            </a:r>
            <a:endParaRPr lang="en-GB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5009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074EAC2-8DD2-409F-9125-23140ACDB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400">
                <a:latin typeface="+mn-lt"/>
              </a:rPr>
              <a:t>14/05/2025</a:t>
            </a:r>
            <a:endParaRPr lang="en-ZA" sz="140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DE57E7A-CCEB-4698-8FBB-1DB425BAE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z="1400">
                <a:latin typeface="+mn-lt"/>
              </a:rPr>
              <a:t>Sébastien,  Orsay et la création d'IJCLab</a:t>
            </a:r>
            <a:endParaRPr lang="en-ZA" sz="140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698F7C2-4B21-4F74-9EDA-46838B3ED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E71596-5F9D-49C5-9701-16B3CA54319D}" type="slidenum">
              <a:rPr lang="en-ZA" sz="1400" smtClean="0">
                <a:latin typeface="+mn-lt"/>
              </a:rPr>
              <a:t>2</a:t>
            </a:fld>
            <a:endParaRPr lang="en-ZA" sz="1400">
              <a:latin typeface="+mn-lt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41FC001-6805-44D2-8675-519EC1C28C61}"/>
              </a:ext>
            </a:extLst>
          </p:cNvPr>
          <p:cNvSpPr txBox="1"/>
          <p:nvPr/>
        </p:nvSpPr>
        <p:spPr>
          <a:xfrm>
            <a:off x="921891" y="1445568"/>
            <a:ext cx="8747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+mn-lt"/>
              </a:rPr>
              <a:t>Sébastien :  grand scientifique et figure de référence </a:t>
            </a:r>
          </a:p>
          <a:p>
            <a:pPr algn="ctr"/>
            <a:r>
              <a:rPr lang="fr-FR" sz="2400" b="1" dirty="0">
                <a:latin typeface="+mn-lt"/>
              </a:rPr>
              <a:t>dans la physique accélérateurs à Orsay et à l’international</a:t>
            </a:r>
            <a:endParaRPr lang="en-GB" sz="2400" b="1" dirty="0">
              <a:latin typeface="+mn-lt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C40930C-E6B6-431F-AB57-1BEA38E68907}"/>
              </a:ext>
            </a:extLst>
          </p:cNvPr>
          <p:cNvSpPr txBox="1"/>
          <p:nvPr/>
        </p:nvSpPr>
        <p:spPr>
          <a:xfrm>
            <a:off x="129803" y="3121204"/>
            <a:ext cx="105131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i="1" dirty="0">
                <a:latin typeface="+mn-lt"/>
              </a:rPr>
              <a:t>Les projets : …</a:t>
            </a:r>
            <a:r>
              <a:rPr lang="fr-FR" b="1" dirty="0">
                <a:latin typeface="+mn-lt"/>
              </a:rPr>
              <a:t>SPIRAL2, ESS, FREIA, le LHC, MYRRHA, la création de </a:t>
            </a:r>
            <a:r>
              <a:rPr lang="fr-FR" b="1" dirty="0" err="1">
                <a:latin typeface="+mn-lt"/>
              </a:rPr>
              <a:t>Supratech</a:t>
            </a:r>
            <a:endParaRPr lang="fr-FR" sz="2000" b="1" i="1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i="1" dirty="0">
                <a:latin typeface="+mn-lt"/>
              </a:rPr>
              <a:t>La direction </a:t>
            </a:r>
            <a:r>
              <a:rPr lang="fr-FR" sz="2000" b="1" i="1" dirty="0">
                <a:latin typeface="+mn-lt"/>
              </a:rPr>
              <a:t>de la Division Accélérateur de l ’IPN</a:t>
            </a:r>
            <a:r>
              <a:rPr lang="fr-FR" sz="2000" i="1" dirty="0">
                <a:latin typeface="+mn-lt"/>
              </a:rPr>
              <a:t>,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b="1" i="1" dirty="0">
                <a:latin typeface="+mn-lt"/>
              </a:rPr>
              <a:t>La création d’</a:t>
            </a:r>
            <a:r>
              <a:rPr lang="fr-FR" sz="2000" b="1" i="1" dirty="0" err="1">
                <a:latin typeface="+mn-lt"/>
              </a:rPr>
              <a:t>IJCLab</a:t>
            </a:r>
            <a:r>
              <a:rPr lang="fr-FR" sz="2000" i="1" dirty="0">
                <a:latin typeface="+mn-lt"/>
              </a:rPr>
              <a:t>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b="1" i="1" dirty="0">
                <a:latin typeface="+mn-lt"/>
              </a:rPr>
              <a:t>La direction du pôle de la physique des accélérateurs d’</a:t>
            </a:r>
            <a:r>
              <a:rPr lang="fr-FR" sz="2000" b="1" i="1" dirty="0" err="1">
                <a:latin typeface="+mn-lt"/>
              </a:rPr>
              <a:t>IJCLab</a:t>
            </a:r>
            <a:endParaRPr lang="en-GB" sz="2000" b="1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5303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508B203-A256-4F07-916B-4B18F2D44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14/05/2025</a:t>
            </a:r>
            <a:endParaRPr lang="fr-FR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CEEF136-3FCA-49CE-97D4-9FC4AE10A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Sébastien,  Orsay et la création d'IJCLab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6D156B5-188D-40CC-AAE6-F33F4AA7A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20</a:t>
            </a:fld>
            <a:endParaRPr lang="fr-FR" dirty="0">
              <a:latin typeface="+mn-lt"/>
            </a:endParaRPr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AE961A11-91B1-4097-B662-D9F3BFD80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813" y="1126177"/>
            <a:ext cx="1038012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La Vallée d’Orsay porte l’empreinte de Sébastien </a:t>
            </a:r>
            <a:r>
              <a:rPr kumimoji="0" lang="fr-FR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Bousson</a:t>
            </a:r>
            <a:r>
              <a:rPr kumimoji="0" lang="fr-FR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kumimoji="0" lang="fr-FR" altLang="en-US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Sébastien a été un acteur clé du développement et de l’essor des accélérateurs à Orsay et à l’international.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kumimoji="0" lang="fr-FR" altLang="en-US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Il a largement contribué à la création d’</a:t>
            </a:r>
            <a:r>
              <a:rPr kumimoji="0" lang="fr-FR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IJCLab</a:t>
            </a:r>
            <a:r>
              <a:rPr kumimoji="0" lang="fr-FR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et y a imprimé sa vision, notamment pour son positionnement dans la physique des accélérateurs.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kumimoji="0" lang="fr-FR" altLang="en-US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Sébastien nous manque profondément.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kumimoji="0" lang="fr-FR" altLang="en-US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Le travail qu’il a initié se poursuit, et je suis convaincu qu’il en </a:t>
            </a:r>
            <a:r>
              <a:rPr lang="fr-FR" altLang="en-US" sz="2400" dirty="0">
                <a:latin typeface="+mn-lt"/>
              </a:rPr>
              <a:t>est</a:t>
            </a:r>
            <a:r>
              <a:rPr kumimoji="0" lang="fr-FR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toujours fier.</a:t>
            </a:r>
          </a:p>
        </p:txBody>
      </p:sp>
    </p:spTree>
    <p:extLst>
      <p:ext uri="{BB962C8B-B14F-4D97-AF65-F5344CB8AC3E}">
        <p14:creationId xmlns:p14="http://schemas.microsoft.com/office/powerpoint/2010/main" val="1602200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8A0F887-85A3-43FB-96CB-13F9FFDAC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14/05/2025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1A2C69F-4815-4AE2-8FDD-0F062486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Sébastien,  Orsay et la création d'IJCLab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262E63E-BB33-48BE-8BBC-A54C31382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6B6C6BE-FD5F-4AE5-9B22-55F5B7168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678" y="996909"/>
            <a:ext cx="3295379" cy="439383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2EC00A1-1781-4F88-B5A1-09DCF7D2A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662" y="1044101"/>
            <a:ext cx="5363435" cy="402257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BDC573F9-6B31-4E8A-B94C-4FF26A9FD729}"/>
              </a:ext>
            </a:extLst>
          </p:cNvPr>
          <p:cNvSpPr txBox="1"/>
          <p:nvPr/>
        </p:nvSpPr>
        <p:spPr>
          <a:xfrm>
            <a:off x="3010122" y="148711"/>
            <a:ext cx="40926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latin typeface="+mn-lt"/>
              </a:rPr>
              <a:t>Sébastien pendant sa thèse en 1997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3680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2F1A9766-72DA-4130-B8B5-2B6E2CCB8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199" y="1914422"/>
            <a:ext cx="5184576" cy="391300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D07F42C-8212-4F61-8B42-99018C570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latin typeface="+mn-lt"/>
              </a:rPr>
              <a:t>SupraTech</a:t>
            </a:r>
            <a:r>
              <a:rPr lang="fr-FR" dirty="0">
                <a:latin typeface="+mn-lt"/>
              </a:rPr>
              <a:t> !</a:t>
            </a:r>
            <a:endParaRPr lang="en-GB" dirty="0">
              <a:latin typeface="+mn-lt"/>
            </a:endParaRP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508B203-A256-4F07-916B-4B18F2D442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545356" y="5749903"/>
            <a:ext cx="2411556" cy="322263"/>
          </a:xfrm>
        </p:spPr>
        <p:txBody>
          <a:bodyPr/>
          <a:lstStyle/>
          <a:p>
            <a:r>
              <a:rPr lang="en-US">
                <a:latin typeface="+mn-lt"/>
              </a:rPr>
              <a:t>14/05/2025</a:t>
            </a:r>
            <a:endParaRPr lang="fr-FR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CEEF136-3FCA-49CE-97D4-9FC4AE10A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0948" y="5749903"/>
            <a:ext cx="4896544" cy="322263"/>
          </a:xfrm>
        </p:spPr>
        <p:txBody>
          <a:bodyPr/>
          <a:lstStyle/>
          <a:p>
            <a:r>
              <a:rPr lang="fr-FR">
                <a:latin typeface="+mn-lt"/>
              </a:rPr>
              <a:t>Sébastien,  Orsay et la création d'IJCLab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6D156B5-188D-40CC-AAE6-F33F4AA7A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12239" y="5749903"/>
            <a:ext cx="2422525" cy="322263"/>
          </a:xfrm>
        </p:spPr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4</a:t>
            </a:fld>
            <a:endParaRPr lang="fr-FR" dirty="0">
              <a:latin typeface="+mn-lt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8664F02-485D-4113-B4EA-327B7EB7AF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52" y="725488"/>
            <a:ext cx="5869506" cy="391300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FEE00FE-A963-404B-9A5D-77AAFE7BB95B}"/>
              </a:ext>
            </a:extLst>
          </p:cNvPr>
          <p:cNvSpPr txBox="1"/>
          <p:nvPr/>
        </p:nvSpPr>
        <p:spPr>
          <a:xfrm>
            <a:off x="299621" y="717507"/>
            <a:ext cx="6368645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+mn-lt"/>
              </a:rPr>
              <a:t>SupraTech</a:t>
            </a:r>
            <a:r>
              <a:rPr lang="fr-FR" dirty="0">
                <a:latin typeface="+mn-lt"/>
              </a:rPr>
              <a:t>, il est déjà là en 2008 et dans ce bâtiment !</a:t>
            </a:r>
            <a:endParaRPr lang="en-GB" dirty="0">
              <a:latin typeface="+mn-lt"/>
            </a:endParaRPr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02F66DD0-CE9B-4A55-B1DF-CCB77EAA271D}"/>
              </a:ext>
            </a:extLst>
          </p:cNvPr>
          <p:cNvSpPr/>
          <p:nvPr/>
        </p:nvSpPr>
        <p:spPr>
          <a:xfrm rot="1128187">
            <a:off x="5640193" y="208549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35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07F42C-8212-4F61-8B42-99018C570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La contribution au CERN </a:t>
            </a:r>
            <a:endParaRPr lang="en-GB" dirty="0">
              <a:latin typeface="+mn-lt"/>
            </a:endParaRP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508B203-A256-4F07-916B-4B18F2D44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14/05/2025</a:t>
            </a:r>
            <a:endParaRPr lang="fr-FR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CEEF136-3FCA-49CE-97D4-9FC4AE10A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Sébastien,  Orsay et la création d'IJCLab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6D156B5-188D-40CC-AAE6-F33F4AA7A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5</a:t>
            </a:fld>
            <a:endParaRPr lang="fr-FR" dirty="0">
              <a:latin typeface="+mn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1C4320C-07B5-4432-8916-271E54FF7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60" y="809535"/>
            <a:ext cx="5767031" cy="434675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C0613AE-D20A-4B5B-ACD3-3C627B30C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594" y="1661592"/>
            <a:ext cx="2624885" cy="279877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92207A8-CBE3-4233-AAFF-1BB914D571D6}"/>
              </a:ext>
            </a:extLst>
          </p:cNvPr>
          <p:cNvSpPr txBox="1"/>
          <p:nvPr/>
        </p:nvSpPr>
        <p:spPr>
          <a:xfrm>
            <a:off x="7121083" y="1147451"/>
            <a:ext cx="2862515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+mn-lt"/>
              </a:rPr>
              <a:t>Exposé au 50 ans de L’IPN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257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07F42C-8212-4F61-8B42-99018C570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044" y="149424"/>
            <a:ext cx="5688632" cy="432048"/>
          </a:xfrm>
        </p:spPr>
        <p:txBody>
          <a:bodyPr/>
          <a:lstStyle/>
          <a:p>
            <a:r>
              <a:rPr lang="fr-FR" dirty="0">
                <a:latin typeface="+mn-lt"/>
              </a:rPr>
              <a:t>SPIRAL  2  -  Les cavités </a:t>
            </a:r>
            <a:r>
              <a:rPr lang="en-GB" dirty="0">
                <a:latin typeface="+mn-lt"/>
              </a:rPr>
              <a:t>quart-</a:t>
            </a:r>
            <a:r>
              <a:rPr lang="en-GB" dirty="0" err="1">
                <a:latin typeface="+mn-lt"/>
              </a:rPr>
              <a:t>d'onde</a:t>
            </a:r>
            <a:endParaRPr lang="en-GB" dirty="0">
              <a:latin typeface="+mn-lt"/>
            </a:endParaRP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508B203-A256-4F07-916B-4B18F2D44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14/05/2025</a:t>
            </a:r>
            <a:endParaRPr lang="fr-FR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CEEF136-3FCA-49CE-97D4-9FC4AE10A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Sébastien,  Orsay et la création d'IJCLab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6D156B5-188D-40CC-AAE6-F33F4AA7A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6</a:t>
            </a:fld>
            <a:endParaRPr lang="fr-FR" dirty="0">
              <a:latin typeface="+mn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FD0CDC7-E758-4B4E-AA01-D59CABE9D1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774" y="2267907"/>
            <a:ext cx="4483265" cy="298920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460D0CE-E599-481B-9F99-15B498A284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48" y="1216979"/>
            <a:ext cx="5310787" cy="354095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AC144B0-2A80-4088-AEB5-8F6E2AB117EC}"/>
              </a:ext>
            </a:extLst>
          </p:cNvPr>
          <p:cNvSpPr txBox="1"/>
          <p:nvPr/>
        </p:nvSpPr>
        <p:spPr>
          <a:xfrm>
            <a:off x="6394499" y="910914"/>
            <a:ext cx="324036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+mn-lt"/>
              </a:rPr>
              <a:t>SPIRAL 2  - photo de 2010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94190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508B203-A256-4F07-916B-4B18F2D44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14/05/2025</a:t>
            </a:r>
            <a:endParaRPr lang="fr-FR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CEEF136-3FCA-49CE-97D4-9FC4AE10A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Sébastien,  Orsay et la création d'IJCLab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6D156B5-188D-40CC-AAE6-F33F4AA7A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7</a:t>
            </a:fld>
            <a:endParaRPr lang="fr-FR" dirty="0">
              <a:latin typeface="+mn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290939D-C285-4715-806C-C59C966095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87" y="347841"/>
            <a:ext cx="5350995" cy="535099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3C07A38-89B2-4E18-BFC4-3392F09A7E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0" y="1309581"/>
            <a:ext cx="5666528" cy="31874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17D4C11-42AC-4114-902C-8425DFC0BE72}"/>
              </a:ext>
            </a:extLst>
          </p:cNvPr>
          <p:cNvSpPr txBox="1"/>
          <p:nvPr/>
        </p:nvSpPr>
        <p:spPr>
          <a:xfrm>
            <a:off x="749667" y="558901"/>
            <a:ext cx="5307863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+mn-lt"/>
              </a:rPr>
              <a:t>Couronné par le Cristal du CNRS en 2015</a:t>
            </a:r>
            <a:endParaRPr lang="en-GB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3056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972D2958-1B1B-4C39-8EF5-CFB2E1B08F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3" y="680309"/>
            <a:ext cx="5057416" cy="3793062"/>
          </a:xfrm>
          <a:prstGeom prst="rect">
            <a:avLst/>
          </a:prstGeom>
        </p:spPr>
      </p:pic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508B203-A256-4F07-916B-4B18F2D44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14/05/2025</a:t>
            </a:r>
            <a:endParaRPr lang="fr-FR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CEEF136-3FCA-49CE-97D4-9FC4AE10A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Sébastien,  Orsay et la création d'IJCLab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6D156B5-188D-40CC-AAE6-F33F4AA7A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8</a:t>
            </a:fld>
            <a:endParaRPr lang="fr-FR" dirty="0">
              <a:latin typeface="+mn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FC532C-8DAA-4BBE-A5EE-587F68B45F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34543" y="1936753"/>
            <a:ext cx="3919774" cy="293983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F4F0AEB-9B89-479E-8116-DA40122FFD86}"/>
              </a:ext>
            </a:extLst>
          </p:cNvPr>
          <p:cNvSpPr txBox="1"/>
          <p:nvPr/>
        </p:nvSpPr>
        <p:spPr>
          <a:xfrm>
            <a:off x="5524515" y="692936"/>
            <a:ext cx="5057417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+mn-lt"/>
              </a:rPr>
              <a:t>Sébastien apprécié de tous et aimé pour ses qualités humaines </a:t>
            </a:r>
            <a:endParaRPr lang="en-GB" sz="2400" dirty="0">
              <a:latin typeface="+mn-lt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CF43C72-7E16-4FB2-B7D7-948FD95A4D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747" y="1879074"/>
            <a:ext cx="2022160" cy="303172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D473529-61F0-41A8-8D5C-40B3680F8D72}"/>
              </a:ext>
            </a:extLst>
          </p:cNvPr>
          <p:cNvSpPr txBox="1"/>
          <p:nvPr/>
        </p:nvSpPr>
        <p:spPr>
          <a:xfrm>
            <a:off x="201812" y="713652"/>
            <a:ext cx="5256583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+mn-lt"/>
              </a:rPr>
              <a:t>Sébastien pédagogue et </a:t>
            </a:r>
            <a:r>
              <a:rPr lang="en-GB" sz="2000" dirty="0" err="1"/>
              <a:t>passeur</a:t>
            </a:r>
            <a:r>
              <a:rPr lang="en-GB" sz="2000" dirty="0"/>
              <a:t> de savoir</a:t>
            </a:r>
            <a:endParaRPr lang="en-GB" sz="2400" dirty="0">
              <a:latin typeface="+mn-lt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BC93BC3-09B0-44D4-B7AC-E5BD92CB81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965" y="3981278"/>
            <a:ext cx="2079213" cy="155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84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07F42C-8212-4F61-8B42-99018C570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La création d’</a:t>
            </a:r>
            <a:r>
              <a:rPr lang="fr-FR" dirty="0" err="1">
                <a:latin typeface="+mn-lt"/>
              </a:rPr>
              <a:t>IJCLab</a:t>
            </a:r>
            <a:endParaRPr lang="en-GB" dirty="0">
              <a:latin typeface="+mn-lt"/>
            </a:endParaRP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508B203-A256-4F07-916B-4B18F2D44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14/05/2025</a:t>
            </a:r>
            <a:endParaRPr lang="fr-FR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CEEF136-3FCA-49CE-97D4-9FC4AE10A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Sébastien,  Orsay et la création d'IJCLab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6D156B5-188D-40CC-AAE6-F33F4AA7A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9</a:t>
            </a:fld>
            <a:endParaRPr lang="fr-FR" dirty="0">
              <a:latin typeface="+mn-lt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2EDFCE5-5BEE-4A1F-93AF-95CE13570F9F}"/>
              </a:ext>
            </a:extLst>
          </p:cNvPr>
          <p:cNvSpPr txBox="1"/>
          <p:nvPr/>
        </p:nvSpPr>
        <p:spPr>
          <a:xfrm>
            <a:off x="201812" y="1085528"/>
            <a:ext cx="1051316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latin typeface="+mn-lt"/>
              </a:rPr>
              <a:t>Sébastien  a été un compagnon de route  de la première heure dans la création d’</a:t>
            </a:r>
            <a:r>
              <a:rPr lang="fr-FR" sz="2200" dirty="0" err="1">
                <a:latin typeface="+mn-lt"/>
              </a:rPr>
              <a:t>IJCLab</a:t>
            </a:r>
            <a:r>
              <a:rPr lang="fr-FR" sz="2200" dirty="0">
                <a:latin typeface="+mn-lt"/>
              </a:rPr>
              <a:t>.</a:t>
            </a:r>
          </a:p>
          <a:p>
            <a:endParaRPr lang="fr-FR" sz="2200" dirty="0">
              <a:latin typeface="+mn-lt"/>
            </a:endParaRPr>
          </a:p>
          <a:p>
            <a:r>
              <a:rPr lang="fr-FR" sz="2200" i="1" dirty="0">
                <a:latin typeface="+mn-lt"/>
              </a:rPr>
              <a:t>Les toutes premières discussions avec lui remontent à 2015, lors de nos rencontres de « </a:t>
            </a:r>
            <a:r>
              <a:rPr lang="fr-FR" sz="2200" i="1" dirty="0" err="1">
                <a:latin typeface="+mn-lt"/>
              </a:rPr>
              <a:t>brain</a:t>
            </a:r>
            <a:r>
              <a:rPr lang="fr-FR" sz="2200" i="1" dirty="0">
                <a:latin typeface="+mn-lt"/>
              </a:rPr>
              <a:t> </a:t>
            </a:r>
            <a:r>
              <a:rPr lang="fr-FR" sz="2200" i="1" dirty="0" err="1">
                <a:latin typeface="+mn-lt"/>
              </a:rPr>
              <a:t>storming</a:t>
            </a:r>
            <a:r>
              <a:rPr lang="fr-FR" sz="2200" i="1" dirty="0">
                <a:latin typeface="+mn-lt"/>
              </a:rPr>
              <a:t> » à Orsay, dans de nombreuses missions…</a:t>
            </a:r>
          </a:p>
          <a:p>
            <a:endParaRPr lang="fr-FR" sz="2200" dirty="0">
              <a:latin typeface="+mn-lt"/>
            </a:endParaRPr>
          </a:p>
          <a:p>
            <a:r>
              <a:rPr lang="fr-FR" sz="2200" dirty="0">
                <a:latin typeface="+mn-lt"/>
              </a:rPr>
              <a:t>Il a œuvré pour la création de ce laboratoire en contribuant sur tous les aspects : scientifique, technique et organisationnel.</a:t>
            </a:r>
          </a:p>
          <a:p>
            <a:endParaRPr lang="fr-FR" sz="2200" dirty="0">
              <a:latin typeface="+mn-lt"/>
            </a:endParaRPr>
          </a:p>
          <a:p>
            <a:r>
              <a:rPr lang="fr-FR" sz="2200" dirty="0">
                <a:latin typeface="+mn-lt"/>
              </a:rPr>
              <a:t>Il avait et il portait une vision claire du laboratoire et surtout pour la création d’un pôle de recherche en physique des accélérateurs.</a:t>
            </a:r>
          </a:p>
          <a:p>
            <a:endParaRPr lang="en-GB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9542621"/>
      </p:ext>
    </p:extLst>
  </p:cSld>
  <p:clrMapOvr>
    <a:masterClrMapping/>
  </p:clrMapOvr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36811</TotalTime>
  <Words>944</Words>
  <Application>Microsoft Office PowerPoint</Application>
  <PresentationFormat>Personnalisé</PresentationFormat>
  <Paragraphs>136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1_modele-IJCLAb-powerpoint</vt:lpstr>
      <vt:lpstr>Présentation PowerPoint</vt:lpstr>
      <vt:lpstr>Présentation PowerPoint</vt:lpstr>
      <vt:lpstr>Présentation PowerPoint</vt:lpstr>
      <vt:lpstr>SupraTech !</vt:lpstr>
      <vt:lpstr>La contribution au CERN </vt:lpstr>
      <vt:lpstr>SPIRAL  2  -  Les cavités quart-d'onde</vt:lpstr>
      <vt:lpstr>Présentation PowerPoint</vt:lpstr>
      <vt:lpstr>Présentation PowerPoint</vt:lpstr>
      <vt:lpstr>La création d’IJCLab</vt:lpstr>
      <vt:lpstr>Présentation PowerPoint</vt:lpstr>
      <vt:lpstr>Nous avons voyagé ensemble pour voir ce qui se faisait de mieux ailleurs</vt:lpstr>
      <vt:lpstr>Présentation PowerPoint</vt:lpstr>
      <vt:lpstr>Sébastien en action dans le processus de refondation</vt:lpstr>
      <vt:lpstr>… et 4 ans de réunions intenses et animées… et parfois décontractées</vt:lpstr>
      <vt:lpstr>Et une synthèse magistrale de Sébastien…</vt:lpstr>
      <vt:lpstr>Et une synthèse magistrale de Sébastien...</vt:lpstr>
      <vt:lpstr>Et nous voilà au début d’IJCLab !</vt:lpstr>
      <vt:lpstr>… et nous avons continué à travailler ensemble 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Achille Stocchi</cp:lastModifiedBy>
  <cp:revision>1693</cp:revision>
  <dcterms:created xsi:type="dcterms:W3CDTF">2011-03-09T16:37:49Z</dcterms:created>
  <dcterms:modified xsi:type="dcterms:W3CDTF">2025-05-14T09:50:13Z</dcterms:modified>
</cp:coreProperties>
</file>