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1"/>
  </p:notesMasterIdLst>
  <p:sldIdLst>
    <p:sldId id="350" r:id="rId2"/>
    <p:sldId id="351" r:id="rId3"/>
    <p:sldId id="352" r:id="rId4"/>
    <p:sldId id="353" r:id="rId5"/>
    <p:sldId id="354" r:id="rId6"/>
    <p:sldId id="356" r:id="rId7"/>
    <p:sldId id="357" r:id="rId8"/>
    <p:sldId id="345" r:id="rId9"/>
    <p:sldId id="326" r:id="rId10"/>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D4D4D"/>
    <a:srgbClr val="6600CC"/>
    <a:srgbClr val="F39200"/>
    <a:srgbClr val="FF6700"/>
    <a:srgbClr val="CC0066"/>
    <a:srgbClr val="00294B"/>
    <a:srgbClr val="456487"/>
    <a:srgbClr val="E05314"/>
    <a:srgbClr val="511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3" autoAdjust="0"/>
    <p:restoredTop sz="76914" autoAdjust="0"/>
  </p:normalViewPr>
  <p:slideViewPr>
    <p:cSldViewPr>
      <p:cViewPr varScale="1">
        <p:scale>
          <a:sx n="100" d="100"/>
          <a:sy n="100" d="100"/>
        </p:scale>
        <p:origin x="1164" y="84"/>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17/01/2025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C3BC699F-DBFB-4FA7-9A20-949047200EDB}" type="slidenum">
              <a:rPr lang="fr-FR" smtClean="0"/>
              <a:pPr>
                <a:defRPr/>
              </a:pPr>
              <a:t>1</a:t>
            </a:fld>
            <a:endParaRPr lang="fr-FR"/>
          </a:p>
        </p:txBody>
      </p:sp>
    </p:spTree>
    <p:extLst>
      <p:ext uri="{BB962C8B-B14F-4D97-AF65-F5344CB8AC3E}">
        <p14:creationId xmlns:p14="http://schemas.microsoft.com/office/powerpoint/2010/main" val="90209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Basically</a:t>
            </a:r>
            <a:r>
              <a:rPr lang="en-US" baseline="0" dirty="0" smtClean="0"/>
              <a:t> I separated PERLE, in terms of diags, into 4 locations.</a:t>
            </a:r>
          </a:p>
          <a:p>
            <a:endParaRPr lang="en-US" baseline="0" dirty="0" smtClean="0"/>
          </a:p>
          <a:p>
            <a:r>
              <a:rPr lang="en-US" baseline="0" dirty="0" smtClean="0"/>
              <a:t>First the GUN and that because of the milestone regarding the funding ERL4ALL (Q1 2026)</a:t>
            </a:r>
          </a:p>
          <a:p>
            <a:endParaRPr lang="en-US" baseline="0" dirty="0" smtClean="0"/>
          </a:p>
          <a:p>
            <a:r>
              <a:rPr lang="en-US" baseline="0" dirty="0" smtClean="0"/>
              <a:t>Second, the Injector because it’s milestone is the next one (Q4 2027) with the hope to characterize the beam at booster exit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Third, diagnostics line entrance is mirroring the entrance of the cryomodule. Therefore, this would allow the monitoring of the beam at cryomodule entrance.</a:t>
            </a:r>
          </a:p>
          <a:p>
            <a:r>
              <a:rPr lang="en-US" baseline="0" dirty="0" smtClean="0"/>
              <a:t>the diag line milestone is just 1 year later that the injector </a:t>
            </a:r>
          </a:p>
          <a:p>
            <a:endParaRPr lang="en-US" baseline="0" dirty="0" smtClean="0"/>
          </a:p>
          <a:p>
            <a:r>
              <a:rPr lang="en-US" baseline="0" dirty="0" smtClean="0"/>
              <a:t>And last the ring (1 turn and then 3 turns) where we aim to monitor the beam in accelerating and decelerating phases.</a:t>
            </a:r>
          </a:p>
          <a:p>
            <a:endParaRPr lang="en-US" baseline="0" dirty="0" smtClean="0"/>
          </a:p>
          <a:p>
            <a:r>
              <a:rPr lang="en-US" baseline="0" dirty="0" smtClean="0"/>
              <a:t>This work package is related to 7 other work packages in PERLE and asks for credentials in different teams  </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pPr>
              <a:defRPr/>
            </a:pPr>
            <a:fld id="{C3BC699F-DBFB-4FA7-9A20-949047200EDB}" type="slidenum">
              <a:rPr lang="fr-FR" smtClean="0"/>
              <a:pPr>
                <a:defRPr/>
              </a:pPr>
              <a:t>2</a:t>
            </a:fld>
            <a:endParaRPr lang="fr-FR"/>
          </a:p>
        </p:txBody>
      </p:sp>
    </p:spTree>
    <p:extLst>
      <p:ext uri="{BB962C8B-B14F-4D97-AF65-F5344CB8AC3E}">
        <p14:creationId xmlns:p14="http://schemas.microsoft.com/office/powerpoint/2010/main" val="22045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en-US" dirty="0" smtClean="0"/>
              <a:t>As I mentioned</a:t>
            </a:r>
            <a:r>
              <a:rPr lang="en-US" baseline="0" dirty="0" smtClean="0"/>
              <a:t> before, the milestone for the gun is </a:t>
            </a:r>
            <a:r>
              <a:rPr lang="en-US" baseline="0" dirty="0" err="1" smtClean="0"/>
              <a:t>kinda</a:t>
            </a:r>
            <a:r>
              <a:rPr lang="en-US" baseline="0" dirty="0" smtClean="0"/>
              <a:t> tomorrow and hopefully in the RI deal we got 2 BPMs to monitor the position of the beam; a view screen to check it’s transverse profile and we ordered a faraday cup to measure the beam current profile. The faraday cup should be available and monitored fall of this year</a:t>
            </a:r>
          </a:p>
          <a:p>
            <a:endParaRPr lang="en-US" baseline="0" dirty="0" smtClean="0"/>
          </a:p>
          <a:p>
            <a:r>
              <a:rPr lang="en-US" baseline="0" dirty="0" smtClean="0"/>
              <a:t>Following discussions with beam dynamics, current will be also checked at booster exit, this task is driven by ESS Bilbao since last month and discussions should start in this semester.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Specific diagnostics (emittance, energy and longitudinal length) will be first used to monitor the beam at the booster exit, then they will be definitely installed on the diagnostics line. The corresponding task managers are Raphael Roux, Sandry Wallon from IJClab, and </a:t>
            </a:r>
            <a:r>
              <a:rPr lang="en-US" baseline="0" dirty="0" err="1" smtClean="0"/>
              <a:t>Chaker</a:t>
            </a:r>
            <a:r>
              <a:rPr lang="en-US" baseline="0" dirty="0" smtClean="0"/>
              <a:t> </a:t>
            </a:r>
            <a:r>
              <a:rPr lang="en-US" baseline="0" dirty="0" err="1" smtClean="0"/>
              <a:t>Maazouzi</a:t>
            </a:r>
            <a:r>
              <a:rPr lang="en-US" baseline="0" dirty="0" smtClean="0"/>
              <a:t> from IPHC in Strasbourg. Timeline are quite well defined and discussion with IPHC should also start this semester.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p>
          <a:p>
            <a:r>
              <a:rPr lang="en-US" baseline="0" dirty="0" smtClean="0"/>
              <a:t>View Screens are needed for these specific measurements but also at specific locations along the ring, this transverse task is handled by </a:t>
            </a:r>
            <a:r>
              <a:rPr lang="en-US" baseline="0" dirty="0" err="1" smtClean="0"/>
              <a:t>sandry</a:t>
            </a:r>
            <a:r>
              <a:rPr lang="en-US" baseline="0" dirty="0" smtClean="0"/>
              <a:t> </a:t>
            </a:r>
            <a:r>
              <a:rPr lang="en-US" baseline="0" dirty="0" err="1" smtClean="0"/>
              <a:t>wallon</a:t>
            </a:r>
            <a:r>
              <a:rPr lang="en-US" baseline="0" dirty="0" smtClean="0"/>
              <a:t> and it ms on the right track</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Position and losses are checked along all the injector diag line and ring. Therefore, big workload is on BPMs (40 are needed) and BLMs (65 are needed)</a:t>
            </a:r>
          </a:p>
          <a:p>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pPr>
              <a:defRPr/>
            </a:pPr>
            <a:fld id="{C3BC699F-DBFB-4FA7-9A20-949047200EDB}" type="slidenum">
              <a:rPr lang="fr-FR" smtClean="0"/>
              <a:pPr>
                <a:defRPr/>
              </a:pPr>
              <a:t>3</a:t>
            </a:fld>
            <a:endParaRPr lang="fr-FR"/>
          </a:p>
        </p:txBody>
      </p:sp>
    </p:spTree>
    <p:extLst>
      <p:ext uri="{BB962C8B-B14F-4D97-AF65-F5344CB8AC3E}">
        <p14:creationId xmlns:p14="http://schemas.microsoft.com/office/powerpoint/2010/main" val="419466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C3BC699F-DBFB-4FA7-9A20-949047200EDB}" type="slidenum">
              <a:rPr lang="fr-FR" smtClean="0"/>
              <a:pPr>
                <a:defRPr/>
              </a:pPr>
              <a:t>4</a:t>
            </a:fld>
            <a:endParaRPr lang="fr-FR"/>
          </a:p>
        </p:txBody>
      </p:sp>
    </p:spTree>
    <p:extLst>
      <p:ext uri="{BB962C8B-B14F-4D97-AF65-F5344CB8AC3E}">
        <p14:creationId xmlns:p14="http://schemas.microsoft.com/office/powerpoint/2010/main" val="338538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C3BC699F-DBFB-4FA7-9A20-949047200EDB}" type="slidenum">
              <a:rPr lang="fr-FR" smtClean="0"/>
              <a:pPr>
                <a:defRPr/>
              </a:pPr>
              <a:t>5</a:t>
            </a:fld>
            <a:endParaRPr lang="fr-FR"/>
          </a:p>
        </p:txBody>
      </p:sp>
    </p:spTree>
    <p:extLst>
      <p:ext uri="{BB962C8B-B14F-4D97-AF65-F5344CB8AC3E}">
        <p14:creationId xmlns:p14="http://schemas.microsoft.com/office/powerpoint/2010/main" val="427440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C3BC699F-DBFB-4FA7-9A20-949047200EDB}" type="slidenum">
              <a:rPr lang="fr-FR" smtClean="0"/>
              <a:pPr>
                <a:defRPr/>
              </a:pPr>
              <a:t>6</a:t>
            </a:fld>
            <a:endParaRPr lang="fr-FR"/>
          </a:p>
        </p:txBody>
      </p:sp>
    </p:spTree>
    <p:extLst>
      <p:ext uri="{BB962C8B-B14F-4D97-AF65-F5344CB8AC3E}">
        <p14:creationId xmlns:p14="http://schemas.microsoft.com/office/powerpoint/2010/main" val="379275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C3BC699F-DBFB-4FA7-9A20-949047200EDB}" type="slidenum">
              <a:rPr lang="fr-FR" smtClean="0"/>
              <a:pPr>
                <a:defRPr/>
              </a:pPr>
              <a:t>7</a:t>
            </a:fld>
            <a:endParaRPr lang="fr-FR"/>
          </a:p>
        </p:txBody>
      </p:sp>
    </p:spTree>
    <p:extLst>
      <p:ext uri="{BB962C8B-B14F-4D97-AF65-F5344CB8AC3E}">
        <p14:creationId xmlns:p14="http://schemas.microsoft.com/office/powerpoint/2010/main" val="47210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baseline="0" dirty="0" smtClean="0"/>
          </a:p>
          <a:p>
            <a:endParaRPr lang="en-US" baseline="0" dirty="0" smtClean="0"/>
          </a:p>
          <a:p>
            <a:r>
              <a:rPr lang="en-US" baseline="0" dirty="0" smtClean="0"/>
              <a:t> </a:t>
            </a:r>
            <a:endParaRPr lang="en-US" dirty="0"/>
          </a:p>
        </p:txBody>
      </p:sp>
      <p:sp>
        <p:nvSpPr>
          <p:cNvPr id="4" name="Espace réservé du numéro de diapositive 3"/>
          <p:cNvSpPr>
            <a:spLocks noGrp="1"/>
          </p:cNvSpPr>
          <p:nvPr>
            <p:ph type="sldNum" sz="quarter" idx="10"/>
          </p:nvPr>
        </p:nvSpPr>
        <p:spPr/>
        <p:txBody>
          <a:bodyPr/>
          <a:lstStyle/>
          <a:p>
            <a:pPr>
              <a:defRPr/>
            </a:pPr>
            <a:fld id="{C3BC699F-DBFB-4FA7-9A20-949047200EDB}" type="slidenum">
              <a:rPr lang="fr-FR" smtClean="0"/>
              <a:pPr>
                <a:defRPr/>
              </a:pPr>
              <a:t>9</a:t>
            </a:fld>
            <a:endParaRPr lang="fr-FR"/>
          </a:p>
        </p:txBody>
      </p:sp>
    </p:spTree>
    <p:extLst>
      <p:ext uri="{BB962C8B-B14F-4D97-AF65-F5344CB8AC3E}">
        <p14:creationId xmlns:p14="http://schemas.microsoft.com/office/powerpoint/2010/main" val="3597360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en-US" smtClean="0"/>
              <a:t>06/11/2024</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smtClean="0"/>
              <a:t>PERLE Diagnostics WBS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Ellipse 10"/>
          <p:cNvSpPr/>
          <p:nvPr userDrawn="1"/>
        </p:nvSpPr>
        <p:spPr>
          <a:xfrm rot="20947518">
            <a:off x="109593" y="136345"/>
            <a:ext cx="1993692" cy="1058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9FCDDD6A-6318-C941-9A67-09D5B75CB229}"/>
              </a:ext>
            </a:extLst>
          </p:cNvPr>
          <p:cNvPicPr>
            <a:picLocks noChangeAspect="1"/>
          </p:cNvPicPr>
          <p:nvPr userDrawn="1"/>
        </p:nvPicPr>
        <p:blipFill rotWithShape="1">
          <a:blip r:embed="rId3"/>
          <a:srcRect b="16288"/>
          <a:stretch/>
        </p:blipFill>
        <p:spPr>
          <a:xfrm>
            <a:off x="71902" y="718146"/>
            <a:ext cx="846279" cy="466077"/>
          </a:xfrm>
          <a:prstGeom prst="rect">
            <a:avLst/>
          </a:prstGeom>
        </p:spPr>
      </p:pic>
      <p:pic>
        <p:nvPicPr>
          <p:cNvPr id="13" name="Image 12">
            <a:extLst>
              <a:ext uri="{FF2B5EF4-FFF2-40B4-BE49-F238E27FC236}">
                <a16:creationId xmlns:a16="http://schemas.microsoft.com/office/drawing/2014/main" id="{CEA73405-F1D4-E64B-9AD0-873C04D618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6908" y="281852"/>
            <a:ext cx="1010145" cy="610190"/>
          </a:xfrm>
          <a:prstGeom prst="rect">
            <a:avLst/>
          </a:prstGeom>
        </p:spPr>
      </p:pic>
      <p:pic>
        <p:nvPicPr>
          <p:cNvPr id="14" name="Image 13">
            <a:extLst>
              <a:ext uri="{FF2B5EF4-FFF2-40B4-BE49-F238E27FC236}">
                <a16:creationId xmlns:a16="http://schemas.microsoft.com/office/drawing/2014/main" id="{9CE3602F-F131-0C4F-9881-9C6BA266FB23}"/>
              </a:ext>
            </a:extLst>
          </p:cNvPr>
          <p:cNvPicPr>
            <a:picLocks noChangeAspect="1"/>
          </p:cNvPicPr>
          <p:nvPr userDrawn="1"/>
        </p:nvPicPr>
        <p:blipFill rotWithShape="1">
          <a:blip r:embed="rId5"/>
          <a:srcRect b="27800"/>
          <a:stretch/>
        </p:blipFill>
        <p:spPr>
          <a:xfrm>
            <a:off x="26363" y="25887"/>
            <a:ext cx="1030695" cy="561841"/>
          </a:xfrm>
          <a:prstGeom prst="rect">
            <a:avLst/>
          </a:prstGeom>
        </p:spPr>
      </p:pic>
    </p:spTree>
    <p:extLst>
      <p:ext uri="{BB962C8B-B14F-4D97-AF65-F5344CB8AC3E}">
        <p14:creationId xmlns:p14="http://schemas.microsoft.com/office/powerpoint/2010/main" val="31706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8D861AC4-9170-4F20-A2F1-79B19EA6A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en-US" smtClean="0"/>
              <a:t>06/11/2024</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smtClean="0"/>
              <a:t>PERLE Diagnostics WBS </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5" name="Rectangle 14"/>
          <p:cNvSpPr/>
          <p:nvPr userDrawn="1"/>
        </p:nvSpPr>
        <p:spPr>
          <a:xfrm>
            <a:off x="0" y="0"/>
            <a:ext cx="921891" cy="653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1454340B-8381-4544-B0A1-5ED0B3EEF73B}"/>
              </a:ext>
            </a:extLst>
          </p:cNvPr>
          <p:cNvSpPr/>
          <p:nvPr userDrawn="1"/>
        </p:nvSpPr>
        <p:spPr>
          <a:xfrm rot="20947518">
            <a:off x="109593" y="136345"/>
            <a:ext cx="1993692" cy="1058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9FCDDD6A-6318-C941-9A67-09D5B75CB229}"/>
              </a:ext>
            </a:extLst>
          </p:cNvPr>
          <p:cNvPicPr>
            <a:picLocks noChangeAspect="1"/>
          </p:cNvPicPr>
          <p:nvPr userDrawn="1"/>
        </p:nvPicPr>
        <p:blipFill rotWithShape="1">
          <a:blip r:embed="rId3"/>
          <a:srcRect b="16288"/>
          <a:stretch/>
        </p:blipFill>
        <p:spPr>
          <a:xfrm>
            <a:off x="71902" y="718146"/>
            <a:ext cx="846279" cy="466077"/>
          </a:xfrm>
          <a:prstGeom prst="rect">
            <a:avLst/>
          </a:prstGeom>
        </p:spPr>
      </p:pic>
      <p:pic>
        <p:nvPicPr>
          <p:cNvPr id="22" name="Image 21">
            <a:extLst>
              <a:ext uri="{FF2B5EF4-FFF2-40B4-BE49-F238E27FC236}">
                <a16:creationId xmlns:a16="http://schemas.microsoft.com/office/drawing/2014/main" id="{C0B8294E-85F2-4768-AED7-34D1D8612E2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6908" y="281852"/>
            <a:ext cx="1010145" cy="610190"/>
          </a:xfrm>
          <a:prstGeom prst="rect">
            <a:avLst/>
          </a:prstGeom>
        </p:spPr>
      </p:pic>
      <p:pic>
        <p:nvPicPr>
          <p:cNvPr id="18" name="Image 17">
            <a:extLst>
              <a:ext uri="{FF2B5EF4-FFF2-40B4-BE49-F238E27FC236}">
                <a16:creationId xmlns:a16="http://schemas.microsoft.com/office/drawing/2014/main" id="{9CE3602F-F131-0C4F-9881-9C6BA266FB23}"/>
              </a:ext>
            </a:extLst>
          </p:cNvPr>
          <p:cNvPicPr>
            <a:picLocks noChangeAspect="1"/>
          </p:cNvPicPr>
          <p:nvPr userDrawn="1"/>
        </p:nvPicPr>
        <p:blipFill rotWithShape="1">
          <a:blip r:embed="rId5"/>
          <a:srcRect b="27800"/>
          <a:stretch/>
        </p:blipFill>
        <p:spPr>
          <a:xfrm>
            <a:off x="26363" y="25887"/>
            <a:ext cx="1030695" cy="561841"/>
          </a:xfrm>
          <a:prstGeom prst="rect">
            <a:avLst/>
          </a:prstGeom>
        </p:spPr>
      </p:pic>
    </p:spTree>
    <p:extLst>
      <p:ext uri="{BB962C8B-B14F-4D97-AF65-F5344CB8AC3E}">
        <p14:creationId xmlns:p14="http://schemas.microsoft.com/office/powerpoint/2010/main" val="33561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simple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4"/>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smtClean="0"/>
              <a:t>Modifiez le style du titre</a:t>
            </a:r>
            <a:endParaRPr lang="fr-FR" dirty="0"/>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559EED68-CB98-4B02-A34D-AB6A0D8F9355}" type="datetime1">
              <a:rPr lang="fr-FR" smtClean="0"/>
              <a:t>17/01/2025</a:t>
            </a:fld>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836691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06/11/2024</a:t>
            </a:r>
            <a:endParaRPr lang="fr-FR" dirty="0"/>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PERLE Diagnostics WBS </a:t>
            </a:r>
            <a:endParaRPr lang="fr-FR" dirty="0"/>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4" r:id="rId1"/>
    <p:sldLayoutId id="2147483710" r:id="rId2"/>
    <p:sldLayoutId id="2147483711"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7E71596-5F9D-49C5-9701-16B3CA54319D}" type="slidenum">
              <a:rPr lang="fr-FR" smtClean="0"/>
              <a:pPr/>
              <a:t>1</a:t>
            </a:fld>
            <a:endParaRPr lang="fr-FR" dirty="0"/>
          </a:p>
        </p:txBody>
      </p:sp>
      <p:sp>
        <p:nvSpPr>
          <p:cNvPr id="14" name="Espace réservé du numéro de diapositive 6">
            <a:extLst>
              <a:ext uri="{FF2B5EF4-FFF2-40B4-BE49-F238E27FC236}">
                <a16:creationId xmlns:a16="http://schemas.microsoft.com/office/drawing/2014/main" id="{0D07A81A-6C77-4A99-ABCE-88F6992AC18B}"/>
              </a:ext>
            </a:extLst>
          </p:cNvPr>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1</a:t>
            </a:fld>
            <a:endParaRPr lang="fr-FR" dirty="0"/>
          </a:p>
        </p:txBody>
      </p:sp>
      <p:sp>
        <p:nvSpPr>
          <p:cNvPr id="15" name="Espace réservé de la date 2">
            <a:extLst>
              <a:ext uri="{FF2B5EF4-FFF2-40B4-BE49-F238E27FC236}">
                <a16:creationId xmlns:a16="http://schemas.microsoft.com/office/drawing/2014/main" id="{2429DF77-A478-FFF4-2246-33D934A1FF26}"/>
              </a:ext>
            </a:extLst>
          </p:cNvPr>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16/01/2025</a:t>
            </a:r>
            <a:endParaRPr lang="fr-FR" dirty="0"/>
          </a:p>
        </p:txBody>
      </p:sp>
      <p:pic>
        <p:nvPicPr>
          <p:cNvPr id="16" name="Image 15">
            <a:extLst>
              <a:ext uri="{FF2B5EF4-FFF2-40B4-BE49-F238E27FC236}">
                <a16:creationId xmlns:a16="http://schemas.microsoft.com/office/drawing/2014/main" id="{8CE213AC-7DC4-881A-BE68-5F6D90102AD1}"/>
              </a:ext>
            </a:extLst>
          </p:cNvPr>
          <p:cNvPicPr>
            <a:picLocks noChangeAspect="1"/>
          </p:cNvPicPr>
          <p:nvPr/>
        </p:nvPicPr>
        <p:blipFill rotWithShape="1">
          <a:blip r:embed="rId3" cstate="screen">
            <a:alphaModFix amt="54000"/>
            <a:extLst>
              <a:ext uri="{28A0092B-C50C-407E-A947-70E740481C1C}">
                <a14:useLocalDpi xmlns:a14="http://schemas.microsoft.com/office/drawing/2010/main"/>
              </a:ext>
            </a:extLst>
          </a:blip>
          <a:srcRect/>
          <a:stretch/>
        </p:blipFill>
        <p:spPr>
          <a:xfrm>
            <a:off x="3336252" y="1712099"/>
            <a:ext cx="4426399" cy="3477885"/>
          </a:xfrm>
          <a:prstGeom prst="rect">
            <a:avLst/>
          </a:prstGeom>
        </p:spPr>
      </p:pic>
      <p:sp>
        <p:nvSpPr>
          <p:cNvPr id="17" name="ZoneTexte 16">
            <a:extLst>
              <a:ext uri="{FF2B5EF4-FFF2-40B4-BE49-F238E27FC236}">
                <a16:creationId xmlns:a16="http://schemas.microsoft.com/office/drawing/2014/main" id="{27E7CFD6-0172-42A9-A91E-F497F6A95F1D}"/>
              </a:ext>
            </a:extLst>
          </p:cNvPr>
          <p:cNvSpPr txBox="1"/>
          <p:nvPr/>
        </p:nvSpPr>
        <p:spPr>
          <a:xfrm>
            <a:off x="993899" y="1733600"/>
            <a:ext cx="9145016" cy="3170099"/>
          </a:xfrm>
          <a:prstGeom prst="rect">
            <a:avLst/>
          </a:prstGeom>
          <a:noFill/>
        </p:spPr>
        <p:txBody>
          <a:bodyPr wrap="square" rtlCol="0">
            <a:spAutoFit/>
          </a:bodyPr>
          <a:lstStyle/>
          <a:p>
            <a:pPr algn="ctr"/>
            <a:r>
              <a:rPr lang="fr-FR" sz="3600" dirty="0">
                <a:solidFill>
                  <a:schemeClr val="accent1">
                    <a:lumMod val="75000"/>
                  </a:schemeClr>
                </a:solidFill>
                <a:latin typeface="+mn-lt"/>
              </a:rPr>
              <a:t>Project Progress </a:t>
            </a:r>
            <a:r>
              <a:rPr lang="fr-FR" sz="3600" dirty="0" err="1">
                <a:solidFill>
                  <a:schemeClr val="accent1">
                    <a:lumMod val="75000"/>
                  </a:schemeClr>
                </a:solidFill>
                <a:latin typeface="+mn-lt"/>
              </a:rPr>
              <a:t>Review</a:t>
            </a:r>
            <a:r>
              <a:rPr lang="fr-FR" sz="3600" dirty="0">
                <a:solidFill>
                  <a:schemeClr val="accent1">
                    <a:lumMod val="75000"/>
                  </a:schemeClr>
                </a:solidFill>
                <a:latin typeface="+mn-lt"/>
              </a:rPr>
              <a:t> (PPR) </a:t>
            </a:r>
            <a:r>
              <a:rPr lang="fr-FR" sz="3600" dirty="0" smtClean="0">
                <a:solidFill>
                  <a:schemeClr val="accent1">
                    <a:lumMod val="75000"/>
                  </a:schemeClr>
                </a:solidFill>
                <a:latin typeface="+mn-lt"/>
              </a:rPr>
              <a:t>2-2025</a:t>
            </a:r>
            <a:endParaRPr lang="fr-FR" sz="3600" dirty="0">
              <a:solidFill>
                <a:schemeClr val="accent1">
                  <a:lumMod val="75000"/>
                </a:schemeClr>
              </a:solidFill>
              <a:latin typeface="+mn-lt"/>
            </a:endParaRPr>
          </a:p>
          <a:p>
            <a:pPr algn="ctr"/>
            <a:endParaRPr lang="fr-FR" sz="3600" dirty="0">
              <a:solidFill>
                <a:schemeClr val="accent1">
                  <a:lumMod val="75000"/>
                </a:schemeClr>
              </a:solidFill>
              <a:latin typeface="+mn-lt"/>
            </a:endParaRPr>
          </a:p>
          <a:p>
            <a:pPr algn="ctr"/>
            <a:r>
              <a:rPr lang="fr-FR" sz="2800" dirty="0">
                <a:latin typeface="+mn-lt"/>
              </a:rPr>
              <a:t>WP- </a:t>
            </a:r>
            <a:r>
              <a:rPr lang="fr-FR" sz="2800" dirty="0" smtClean="0">
                <a:latin typeface="+mn-lt"/>
              </a:rPr>
              <a:t>03 </a:t>
            </a:r>
            <a:endParaRPr lang="fr-FR" sz="2800" dirty="0">
              <a:latin typeface="+mn-lt"/>
            </a:endParaRPr>
          </a:p>
          <a:p>
            <a:pPr algn="ctr"/>
            <a:r>
              <a:rPr lang="fr-FR" sz="2800" dirty="0" smtClean="0">
                <a:latin typeface="+mn-lt"/>
              </a:rPr>
              <a:t>Mohammed Ben Abdillah</a:t>
            </a:r>
            <a:endParaRPr lang="fr-FR" sz="2800" dirty="0">
              <a:latin typeface="+mn-lt"/>
            </a:endParaRPr>
          </a:p>
          <a:p>
            <a:pPr algn="ctr"/>
            <a:endParaRPr lang="fr-FR" sz="2400" dirty="0">
              <a:latin typeface="+mn-lt"/>
            </a:endParaRPr>
          </a:p>
          <a:p>
            <a:pPr algn="ctr"/>
            <a:endParaRPr lang="fr-FR" sz="2400" dirty="0">
              <a:latin typeface="+mn-lt"/>
            </a:endParaRPr>
          </a:p>
          <a:p>
            <a:pPr algn="ctr"/>
            <a:r>
              <a:rPr lang="en-US" sz="2400" dirty="0" smtClean="0">
                <a:latin typeface="+mn-lt"/>
              </a:rPr>
              <a:t>January 16</a:t>
            </a:r>
            <a:r>
              <a:rPr lang="en-US" sz="2400" baseline="30000" dirty="0" smtClean="0">
                <a:latin typeface="+mn-lt"/>
              </a:rPr>
              <a:t>th</a:t>
            </a:r>
            <a:r>
              <a:rPr lang="en-US" sz="2400" dirty="0" smtClean="0">
                <a:latin typeface="+mn-lt"/>
              </a:rPr>
              <a:t> 2025</a:t>
            </a:r>
            <a:endParaRPr lang="en-US" sz="2400" dirty="0">
              <a:latin typeface="+mn-lt"/>
            </a:endParaRPr>
          </a:p>
        </p:txBody>
      </p:sp>
      <p:pic>
        <p:nvPicPr>
          <p:cNvPr id="18" name="Image 17">
            <a:extLst>
              <a:ext uri="{FF2B5EF4-FFF2-40B4-BE49-F238E27FC236}">
                <a16:creationId xmlns:a16="http://schemas.microsoft.com/office/drawing/2014/main" id="{E0537CC1-C2DF-C452-B89B-2387774B0826}"/>
              </a:ext>
            </a:extLst>
          </p:cNvPr>
          <p:cNvPicPr>
            <a:picLocks noChangeAspect="1"/>
          </p:cNvPicPr>
          <p:nvPr/>
        </p:nvPicPr>
        <p:blipFill>
          <a:blip r:embed="rId4"/>
          <a:stretch>
            <a:fillRect/>
          </a:stretch>
        </p:blipFill>
        <p:spPr>
          <a:xfrm>
            <a:off x="4988867" y="774789"/>
            <a:ext cx="1117600" cy="762000"/>
          </a:xfrm>
          <a:prstGeom prst="rect">
            <a:avLst/>
          </a:prstGeom>
        </p:spPr>
      </p:pic>
      <p:sp>
        <p:nvSpPr>
          <p:cNvPr id="19" name="Espace réservé du pied de page 10">
            <a:extLst>
              <a:ext uri="{FF2B5EF4-FFF2-40B4-BE49-F238E27FC236}">
                <a16:creationId xmlns:a16="http://schemas.microsoft.com/office/drawing/2014/main" id="{F989C989-18D5-49B8-83F0-25407A2D7F55}"/>
              </a:ext>
            </a:extLst>
          </p:cNvPr>
          <p:cNvSpPr txBox="1">
            <a:spLocks/>
          </p:cNvSpPr>
          <p:nvPr/>
        </p:nvSpPr>
        <p:spPr>
          <a:xfrm>
            <a:off x="2938116" y="5714820"/>
            <a:ext cx="4896544" cy="322263"/>
          </a:xfrm>
          <a:prstGeom prst="rect">
            <a:avLst/>
          </a:prstGeom>
        </p:spPr>
        <p:txBody>
          <a:bodyPr vert="horz" lIns="91440" tIns="45720" rIns="91440" bIns="45720" rtlCol="0" anchor="ctr"/>
          <a:lstStyle>
            <a:defPPr>
              <a:defRPr lang="fr-FR"/>
            </a:defPPr>
            <a:lvl1pPr algn="ct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PERLE- Project Progress </a:t>
            </a:r>
            <a:r>
              <a:rPr lang="fr-FR" dirty="0" err="1" smtClean="0"/>
              <a:t>Review</a:t>
            </a:r>
            <a:endParaRPr lang="fr-FR" dirty="0"/>
          </a:p>
        </p:txBody>
      </p:sp>
    </p:spTree>
    <p:extLst>
      <p:ext uri="{BB962C8B-B14F-4D97-AF65-F5344CB8AC3E}">
        <p14:creationId xmlns:p14="http://schemas.microsoft.com/office/powerpoint/2010/main" val="4033767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9EED68-CB98-4B02-A34D-AB6A0D8F9355}" type="datetime1">
              <a:rPr lang="fr-FR" smtClean="0"/>
              <a:t>17/01/2025</a:t>
            </a:fld>
            <a:endParaRPr lang="fr-FR" dirty="0"/>
          </a:p>
        </p:txBody>
      </p:sp>
      <p:sp>
        <p:nvSpPr>
          <p:cNvPr id="5" name="Espace réservé du numéro de diapositive 4"/>
          <p:cNvSpPr>
            <a:spLocks noGrp="1"/>
          </p:cNvSpPr>
          <p:nvPr>
            <p:ph type="sldNum" sz="quarter" idx="12"/>
          </p:nvPr>
        </p:nvSpPr>
        <p:spPr/>
        <p:txBody>
          <a:bodyPr/>
          <a:lstStyle/>
          <a:p>
            <a:fld id="{77E71596-5F9D-49C5-9701-16B3CA54319D}" type="slidenum">
              <a:rPr lang="fr-FR" smtClean="0"/>
              <a:pPr/>
              <a:t>2</a:t>
            </a:fld>
            <a:endParaRPr lang="fr-FR" dirty="0"/>
          </a:p>
        </p:txBody>
      </p:sp>
      <p:sp>
        <p:nvSpPr>
          <p:cNvPr id="14" name="Espace réservé du numéro de diapositive 6">
            <a:extLst>
              <a:ext uri="{FF2B5EF4-FFF2-40B4-BE49-F238E27FC236}">
                <a16:creationId xmlns:a16="http://schemas.microsoft.com/office/drawing/2014/main" id="{0D07A81A-6C77-4A99-ABCE-88F6992AC18B}"/>
              </a:ext>
            </a:extLst>
          </p:cNvPr>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2</a:t>
            </a:fld>
            <a:endParaRPr lang="fr-FR" dirty="0"/>
          </a:p>
        </p:txBody>
      </p:sp>
      <p:sp>
        <p:nvSpPr>
          <p:cNvPr id="15" name="Espace réservé de la date 2">
            <a:extLst>
              <a:ext uri="{FF2B5EF4-FFF2-40B4-BE49-F238E27FC236}">
                <a16:creationId xmlns:a16="http://schemas.microsoft.com/office/drawing/2014/main" id="{2429DF77-A478-FFF4-2246-33D934A1FF26}"/>
              </a:ext>
            </a:extLst>
          </p:cNvPr>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16/01/2025</a:t>
            </a:r>
            <a:endParaRPr lang="fr-FR" dirty="0"/>
          </a:p>
        </p:txBody>
      </p:sp>
      <p:sp>
        <p:nvSpPr>
          <p:cNvPr id="19" name="Espace réservé du pied de page 10">
            <a:extLst>
              <a:ext uri="{FF2B5EF4-FFF2-40B4-BE49-F238E27FC236}">
                <a16:creationId xmlns:a16="http://schemas.microsoft.com/office/drawing/2014/main" id="{F989C989-18D5-49B8-83F0-25407A2D7F55}"/>
              </a:ext>
            </a:extLst>
          </p:cNvPr>
          <p:cNvSpPr txBox="1">
            <a:spLocks/>
          </p:cNvSpPr>
          <p:nvPr/>
        </p:nvSpPr>
        <p:spPr>
          <a:xfrm>
            <a:off x="2938116" y="5714820"/>
            <a:ext cx="4896544" cy="322263"/>
          </a:xfrm>
          <a:prstGeom prst="rect">
            <a:avLst/>
          </a:prstGeom>
        </p:spPr>
        <p:txBody>
          <a:bodyPr vert="horz" lIns="91440" tIns="45720" rIns="91440" bIns="45720" rtlCol="0" anchor="ctr"/>
          <a:lstStyle>
            <a:defPPr>
              <a:defRPr lang="fr-FR"/>
            </a:defPPr>
            <a:lvl1pPr algn="ct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PERLE- Project Progress </a:t>
            </a:r>
            <a:r>
              <a:rPr lang="fr-FR" dirty="0" err="1" smtClean="0"/>
              <a:t>Review</a:t>
            </a:r>
            <a:endParaRPr lang="fr-FR" dirty="0"/>
          </a:p>
        </p:txBody>
      </p:sp>
      <p:sp>
        <p:nvSpPr>
          <p:cNvPr id="10" name="Titre 1">
            <a:extLst>
              <a:ext uri="{FF2B5EF4-FFF2-40B4-BE49-F238E27FC236}">
                <a16:creationId xmlns:a16="http://schemas.microsoft.com/office/drawing/2014/main" id="{5E0FDC77-D16B-400A-82D6-CAA80BA2A4EC}"/>
              </a:ext>
            </a:extLst>
          </p:cNvPr>
          <p:cNvSpPr>
            <a:spLocks noGrp="1"/>
          </p:cNvSpPr>
          <p:nvPr>
            <p:ph type="title"/>
          </p:nvPr>
        </p:nvSpPr>
        <p:spPr>
          <a:xfrm>
            <a:off x="2290044" y="149425"/>
            <a:ext cx="5688632" cy="432048"/>
          </a:xfrm>
        </p:spPr>
        <p:txBody>
          <a:bodyPr/>
          <a:lstStyle/>
          <a:p>
            <a:r>
              <a:rPr lang="fr-FR" smtClean="0"/>
              <a:t>  Diagnostics in PERLE</a:t>
            </a:r>
            <a:endParaRPr lang="fr-FR" dirty="0"/>
          </a:p>
        </p:txBody>
      </p:sp>
      <p:pic>
        <p:nvPicPr>
          <p:cNvPr id="11" name="Image 10">
            <a:extLst>
              <a:ext uri="{FF2B5EF4-FFF2-40B4-BE49-F238E27FC236}">
                <a16:creationId xmlns:a16="http://schemas.microsoft.com/office/drawing/2014/main" id="{AFA40009-97F6-4A6E-8D10-42A2C3188462}"/>
              </a:ext>
            </a:extLst>
          </p:cNvPr>
          <p:cNvPicPr>
            <a:picLocks noChangeAspect="1"/>
          </p:cNvPicPr>
          <p:nvPr/>
        </p:nvPicPr>
        <p:blipFill>
          <a:blip r:embed="rId3"/>
          <a:stretch>
            <a:fillRect/>
          </a:stretch>
        </p:blipFill>
        <p:spPr>
          <a:xfrm>
            <a:off x="337897" y="1684672"/>
            <a:ext cx="5443996" cy="2713224"/>
          </a:xfrm>
          <a:prstGeom prst="rect">
            <a:avLst/>
          </a:prstGeom>
        </p:spPr>
      </p:pic>
      <p:grpSp>
        <p:nvGrpSpPr>
          <p:cNvPr id="12" name="Groupe 11"/>
          <p:cNvGrpSpPr/>
          <p:nvPr/>
        </p:nvGrpSpPr>
        <p:grpSpPr>
          <a:xfrm>
            <a:off x="-87095" y="1553896"/>
            <a:ext cx="769886" cy="650390"/>
            <a:chOff x="-87095" y="1553896"/>
            <a:chExt cx="769886" cy="650390"/>
          </a:xfrm>
        </p:grpSpPr>
        <p:sp>
          <p:nvSpPr>
            <p:cNvPr id="13" name="Rectangle à coins arrondis 12"/>
            <p:cNvSpPr/>
            <p:nvPr/>
          </p:nvSpPr>
          <p:spPr>
            <a:xfrm rot="1993189">
              <a:off x="316659" y="1553896"/>
              <a:ext cx="366132" cy="45859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0" name="ZoneTexte 19"/>
            <p:cNvSpPr txBox="1"/>
            <p:nvPr/>
          </p:nvSpPr>
          <p:spPr>
            <a:xfrm>
              <a:off x="-87095" y="1934967"/>
              <a:ext cx="412687" cy="269319"/>
            </a:xfrm>
            <a:prstGeom prst="rect">
              <a:avLst/>
            </a:prstGeom>
            <a:noFill/>
          </p:spPr>
          <p:txBody>
            <a:bodyPr wrap="none" rtlCol="0">
              <a:spAutoFit/>
            </a:bodyPr>
            <a:lstStyle/>
            <a:p>
              <a:r>
                <a:rPr lang="fr-FR" b="1" dirty="0" smtClean="0"/>
                <a:t>Gun</a:t>
              </a:r>
            </a:p>
          </p:txBody>
        </p:sp>
      </p:grpSp>
      <p:grpSp>
        <p:nvGrpSpPr>
          <p:cNvPr id="21" name="Groupe 20"/>
          <p:cNvGrpSpPr/>
          <p:nvPr/>
        </p:nvGrpSpPr>
        <p:grpSpPr>
          <a:xfrm>
            <a:off x="208273" y="2023647"/>
            <a:ext cx="1616993" cy="682809"/>
            <a:chOff x="208273" y="2023647"/>
            <a:chExt cx="1616993" cy="682809"/>
          </a:xfrm>
        </p:grpSpPr>
        <p:sp>
          <p:nvSpPr>
            <p:cNvPr id="22" name="Rectangle à coins arrondis 21"/>
            <p:cNvSpPr/>
            <p:nvPr/>
          </p:nvSpPr>
          <p:spPr>
            <a:xfrm rot="1960729">
              <a:off x="567016" y="2023647"/>
              <a:ext cx="1258250" cy="48202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3" name="ZoneTexte 22"/>
            <p:cNvSpPr txBox="1"/>
            <p:nvPr/>
          </p:nvSpPr>
          <p:spPr>
            <a:xfrm>
              <a:off x="208273" y="2437137"/>
              <a:ext cx="656392" cy="269319"/>
            </a:xfrm>
            <a:prstGeom prst="rect">
              <a:avLst/>
            </a:prstGeom>
            <a:noFill/>
          </p:spPr>
          <p:txBody>
            <a:bodyPr wrap="none" rtlCol="0">
              <a:spAutoFit/>
            </a:bodyPr>
            <a:lstStyle/>
            <a:p>
              <a:r>
                <a:rPr lang="fr-FR" b="1" dirty="0" smtClean="0"/>
                <a:t>Injector</a:t>
              </a:r>
              <a:endParaRPr lang="fr-FR" b="1" dirty="0"/>
            </a:p>
          </p:txBody>
        </p:sp>
      </p:grpSp>
      <p:grpSp>
        <p:nvGrpSpPr>
          <p:cNvPr id="24" name="Groupe 23"/>
          <p:cNvGrpSpPr/>
          <p:nvPr/>
        </p:nvGrpSpPr>
        <p:grpSpPr>
          <a:xfrm>
            <a:off x="1564800" y="3106995"/>
            <a:ext cx="3289586" cy="872451"/>
            <a:chOff x="1564800" y="3106995"/>
            <a:chExt cx="3289586" cy="872451"/>
          </a:xfrm>
        </p:grpSpPr>
        <p:sp>
          <p:nvSpPr>
            <p:cNvPr id="25" name="Rectangle à coins arrondis 24"/>
            <p:cNvSpPr/>
            <p:nvPr/>
          </p:nvSpPr>
          <p:spPr>
            <a:xfrm>
              <a:off x="1564800" y="3106995"/>
              <a:ext cx="2335171" cy="87245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6" name="ZoneTexte 25"/>
            <p:cNvSpPr txBox="1"/>
            <p:nvPr/>
          </p:nvSpPr>
          <p:spPr>
            <a:xfrm>
              <a:off x="3885065" y="3446281"/>
              <a:ext cx="969321" cy="476487"/>
            </a:xfrm>
            <a:prstGeom prst="rect">
              <a:avLst/>
            </a:prstGeom>
            <a:noFill/>
          </p:spPr>
          <p:txBody>
            <a:bodyPr wrap="none" rtlCol="0">
              <a:spAutoFit/>
            </a:bodyPr>
            <a:lstStyle/>
            <a:p>
              <a:r>
                <a:rPr lang="fr-FR" b="1" dirty="0" smtClean="0"/>
                <a:t>Diagnostics</a:t>
              </a:r>
            </a:p>
            <a:p>
              <a:r>
                <a:rPr lang="fr-FR" b="1" dirty="0" smtClean="0"/>
                <a:t>Line</a:t>
              </a:r>
              <a:endParaRPr lang="fr-FR" b="1" dirty="0"/>
            </a:p>
          </p:txBody>
        </p:sp>
      </p:grpSp>
      <p:cxnSp>
        <p:nvCxnSpPr>
          <p:cNvPr id="27" name="Connecteur droit avec flèche 26"/>
          <p:cNvCxnSpPr/>
          <p:nvPr/>
        </p:nvCxnSpPr>
        <p:spPr>
          <a:xfrm flipH="1">
            <a:off x="4844762" y="2649571"/>
            <a:ext cx="117225" cy="215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679962" y="2328794"/>
            <a:ext cx="446825" cy="269319"/>
          </a:xfrm>
          <a:prstGeom prst="rect">
            <a:avLst/>
          </a:prstGeom>
          <a:noFill/>
        </p:spPr>
        <p:txBody>
          <a:bodyPr wrap="none" rtlCol="0">
            <a:spAutoFit/>
          </a:bodyPr>
          <a:lstStyle/>
          <a:p>
            <a:r>
              <a:rPr lang="fr-FR" b="1" dirty="0" smtClean="0"/>
              <a:t>Ring</a:t>
            </a:r>
            <a:endParaRPr lang="fr-FR" b="1" dirty="0"/>
          </a:p>
        </p:txBody>
      </p:sp>
      <p:grpSp>
        <p:nvGrpSpPr>
          <p:cNvPr id="29" name="Groupe 28"/>
          <p:cNvGrpSpPr/>
          <p:nvPr/>
        </p:nvGrpSpPr>
        <p:grpSpPr>
          <a:xfrm>
            <a:off x="4016025" y="3640707"/>
            <a:ext cx="6554938" cy="1707420"/>
            <a:chOff x="4016025" y="3640707"/>
            <a:chExt cx="6554938" cy="1707420"/>
          </a:xfrm>
        </p:grpSpPr>
        <p:sp>
          <p:nvSpPr>
            <p:cNvPr id="30" name="Ellipse 29"/>
            <p:cNvSpPr/>
            <p:nvPr/>
          </p:nvSpPr>
          <p:spPr>
            <a:xfrm>
              <a:off x="6223703" y="3640707"/>
              <a:ext cx="1935704" cy="5660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Diagnostics</a:t>
              </a:r>
              <a:endParaRPr lang="en-US" dirty="0"/>
            </a:p>
          </p:txBody>
        </p:sp>
        <p:sp>
          <p:nvSpPr>
            <p:cNvPr id="31" name="Ellipse 30"/>
            <p:cNvSpPr/>
            <p:nvPr/>
          </p:nvSpPr>
          <p:spPr>
            <a:xfrm>
              <a:off x="8653723" y="4808430"/>
              <a:ext cx="1917240" cy="5128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Mechanics</a:t>
              </a:r>
              <a:endParaRPr lang="en-US" dirty="0"/>
            </a:p>
          </p:txBody>
        </p:sp>
        <p:sp>
          <p:nvSpPr>
            <p:cNvPr id="32" name="Ellipse 31"/>
            <p:cNvSpPr/>
            <p:nvPr/>
          </p:nvSpPr>
          <p:spPr>
            <a:xfrm>
              <a:off x="4016025" y="4834601"/>
              <a:ext cx="1891923" cy="51352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Electronics </a:t>
              </a:r>
              <a:endParaRPr lang="en-US" dirty="0"/>
            </a:p>
          </p:txBody>
        </p:sp>
        <p:sp>
          <p:nvSpPr>
            <p:cNvPr id="33" name="Ellipse 32"/>
            <p:cNvSpPr/>
            <p:nvPr/>
          </p:nvSpPr>
          <p:spPr>
            <a:xfrm>
              <a:off x="5973298" y="4837830"/>
              <a:ext cx="1598994" cy="4834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Software</a:t>
              </a:r>
              <a:endParaRPr lang="en-US" dirty="0"/>
            </a:p>
          </p:txBody>
        </p:sp>
        <p:sp>
          <p:nvSpPr>
            <p:cNvPr id="34" name="Ellipse 33"/>
            <p:cNvSpPr/>
            <p:nvPr/>
          </p:nvSpPr>
          <p:spPr>
            <a:xfrm>
              <a:off x="7637642" y="4833452"/>
              <a:ext cx="903297" cy="50654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RF</a:t>
              </a:r>
              <a:endParaRPr lang="en-US" dirty="0"/>
            </a:p>
          </p:txBody>
        </p:sp>
        <p:cxnSp>
          <p:nvCxnSpPr>
            <p:cNvPr id="35" name="Connecteur droit avec flèche 34"/>
            <p:cNvCxnSpPr>
              <a:stCxn id="30" idx="4"/>
              <a:endCxn id="31" idx="0"/>
            </p:cNvCxnSpPr>
            <p:nvPr/>
          </p:nvCxnSpPr>
          <p:spPr>
            <a:xfrm>
              <a:off x="7191555" y="4206761"/>
              <a:ext cx="2420788" cy="60166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6" name="Connecteur droit avec flèche 35"/>
            <p:cNvCxnSpPr>
              <a:stCxn id="30" idx="4"/>
              <a:endCxn id="32" idx="0"/>
            </p:cNvCxnSpPr>
            <p:nvPr/>
          </p:nvCxnSpPr>
          <p:spPr>
            <a:xfrm flipH="1">
              <a:off x="4961987" y="4206761"/>
              <a:ext cx="2229568" cy="62784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7" name="Connecteur droit avec flèche 36"/>
            <p:cNvCxnSpPr>
              <a:stCxn id="30" idx="4"/>
              <a:endCxn id="33" idx="0"/>
            </p:cNvCxnSpPr>
            <p:nvPr/>
          </p:nvCxnSpPr>
          <p:spPr>
            <a:xfrm flipH="1">
              <a:off x="6772795" y="4206761"/>
              <a:ext cx="418760" cy="63106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8" name="Connecteur droit avec flèche 37"/>
            <p:cNvCxnSpPr>
              <a:stCxn id="30" idx="4"/>
              <a:endCxn id="34" idx="0"/>
            </p:cNvCxnSpPr>
            <p:nvPr/>
          </p:nvCxnSpPr>
          <p:spPr>
            <a:xfrm>
              <a:off x="7191555" y="4206761"/>
              <a:ext cx="897736" cy="62669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grpSp>
        <p:nvGrpSpPr>
          <p:cNvPr id="39" name="Groupe 38"/>
          <p:cNvGrpSpPr/>
          <p:nvPr/>
        </p:nvGrpSpPr>
        <p:grpSpPr>
          <a:xfrm>
            <a:off x="5281506" y="696196"/>
            <a:ext cx="5445192" cy="2410799"/>
            <a:chOff x="5281506" y="696196"/>
            <a:chExt cx="5445192" cy="2410799"/>
          </a:xfrm>
        </p:grpSpPr>
        <p:grpSp>
          <p:nvGrpSpPr>
            <p:cNvPr id="40" name="Groupe 39"/>
            <p:cNvGrpSpPr/>
            <p:nvPr/>
          </p:nvGrpSpPr>
          <p:grpSpPr>
            <a:xfrm>
              <a:off x="5281506" y="696196"/>
              <a:ext cx="5445192" cy="2410799"/>
              <a:chOff x="9773" y="689225"/>
              <a:chExt cx="5436231" cy="3474597"/>
            </a:xfrm>
          </p:grpSpPr>
          <p:sp>
            <p:nvSpPr>
              <p:cNvPr id="43" name="Ellipse 42"/>
              <p:cNvSpPr/>
              <p:nvPr/>
            </p:nvSpPr>
            <p:spPr>
              <a:xfrm>
                <a:off x="2009725" y="1880296"/>
                <a:ext cx="2004409" cy="127088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Diagnostics</a:t>
                </a:r>
                <a:endParaRPr lang="en-US" dirty="0"/>
              </a:p>
            </p:txBody>
          </p:sp>
          <p:sp>
            <p:nvSpPr>
              <p:cNvPr id="44" name="Ellipse 43"/>
              <p:cNvSpPr/>
              <p:nvPr/>
            </p:nvSpPr>
            <p:spPr>
              <a:xfrm>
                <a:off x="9773" y="2110898"/>
                <a:ext cx="1731414" cy="83028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Beam Dynamics</a:t>
                </a:r>
                <a:endParaRPr lang="en-US" dirty="0"/>
              </a:p>
            </p:txBody>
          </p:sp>
          <p:sp>
            <p:nvSpPr>
              <p:cNvPr id="45" name="Ellipse 44"/>
              <p:cNvSpPr/>
              <p:nvPr/>
            </p:nvSpPr>
            <p:spPr>
              <a:xfrm>
                <a:off x="777874" y="3076160"/>
                <a:ext cx="1435415" cy="83456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Injector </a:t>
                </a:r>
                <a:endParaRPr lang="en-US" dirty="0"/>
              </a:p>
            </p:txBody>
          </p:sp>
          <p:sp>
            <p:nvSpPr>
              <p:cNvPr id="46" name="Ellipse 45"/>
              <p:cNvSpPr/>
              <p:nvPr/>
            </p:nvSpPr>
            <p:spPr>
              <a:xfrm>
                <a:off x="2232694" y="3528381"/>
                <a:ext cx="1547824" cy="63544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Magnets</a:t>
                </a:r>
                <a:endParaRPr lang="en-US" dirty="0"/>
              </a:p>
            </p:txBody>
          </p:sp>
          <p:sp>
            <p:nvSpPr>
              <p:cNvPr id="47" name="Ellipse 46"/>
              <p:cNvSpPr/>
              <p:nvPr/>
            </p:nvSpPr>
            <p:spPr>
              <a:xfrm>
                <a:off x="3799922" y="3128261"/>
                <a:ext cx="1646082" cy="80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RF systems</a:t>
                </a:r>
                <a:endParaRPr lang="en-US" dirty="0"/>
              </a:p>
            </p:txBody>
          </p:sp>
          <p:cxnSp>
            <p:nvCxnSpPr>
              <p:cNvPr id="48" name="Connecteur droit avec flèche 47"/>
              <p:cNvCxnSpPr>
                <a:stCxn id="43" idx="2"/>
                <a:endCxn id="44" idx="6"/>
              </p:cNvCxnSpPr>
              <p:nvPr/>
            </p:nvCxnSpPr>
            <p:spPr>
              <a:xfrm flipH="1">
                <a:off x="1741187" y="2515738"/>
                <a:ext cx="268538" cy="1030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9" name="Connecteur droit avec flèche 48"/>
              <p:cNvCxnSpPr>
                <a:stCxn id="43" idx="3"/>
                <a:endCxn id="45" idx="7"/>
              </p:cNvCxnSpPr>
              <p:nvPr/>
            </p:nvCxnSpPr>
            <p:spPr>
              <a:xfrm flipH="1">
                <a:off x="2003077" y="2965062"/>
                <a:ext cx="300187" cy="23331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0" name="Connecteur droit avec flèche 49"/>
              <p:cNvCxnSpPr>
                <a:stCxn id="43" idx="4"/>
                <a:endCxn id="46" idx="0"/>
              </p:cNvCxnSpPr>
              <p:nvPr/>
            </p:nvCxnSpPr>
            <p:spPr>
              <a:xfrm flipH="1">
                <a:off x="3006606" y="3151180"/>
                <a:ext cx="5324" cy="37720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1" name="Connecteur droit avec flèche 50"/>
              <p:cNvCxnSpPr>
                <a:stCxn id="43" idx="5"/>
                <a:endCxn id="47" idx="1"/>
              </p:cNvCxnSpPr>
              <p:nvPr/>
            </p:nvCxnSpPr>
            <p:spPr>
              <a:xfrm>
                <a:off x="3720595" y="2965062"/>
                <a:ext cx="320390" cy="28166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2" name="Ellipse 51"/>
              <p:cNvSpPr/>
              <p:nvPr/>
            </p:nvSpPr>
            <p:spPr>
              <a:xfrm>
                <a:off x="4438427" y="2168694"/>
                <a:ext cx="947961" cy="69408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C&amp;C </a:t>
                </a:r>
                <a:endParaRPr lang="en-US" dirty="0"/>
              </a:p>
            </p:txBody>
          </p:sp>
          <p:cxnSp>
            <p:nvCxnSpPr>
              <p:cNvPr id="53" name="Connecteur droit avec flèche 52"/>
              <p:cNvCxnSpPr>
                <a:stCxn id="43" idx="6"/>
                <a:endCxn id="52" idx="2"/>
              </p:cNvCxnSpPr>
              <p:nvPr/>
            </p:nvCxnSpPr>
            <p:spPr>
              <a:xfrm flipV="1">
                <a:off x="4014134" y="2515737"/>
                <a:ext cx="424293"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4" name="Connecteur droit avec flèche 53"/>
              <p:cNvCxnSpPr>
                <a:stCxn id="55" idx="3"/>
                <a:endCxn id="43" idx="7"/>
              </p:cNvCxnSpPr>
              <p:nvPr/>
            </p:nvCxnSpPr>
            <p:spPr>
              <a:xfrm flipH="1">
                <a:off x="3720595" y="1735139"/>
                <a:ext cx="218679" cy="33127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5" name="Ellipse 54"/>
              <p:cNvSpPr/>
              <p:nvPr/>
            </p:nvSpPr>
            <p:spPr>
              <a:xfrm>
                <a:off x="3728052" y="1192756"/>
                <a:ext cx="1442311" cy="63544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Vacuum</a:t>
                </a:r>
                <a:endParaRPr lang="en-US" dirty="0"/>
              </a:p>
            </p:txBody>
          </p:sp>
          <p:sp>
            <p:nvSpPr>
              <p:cNvPr id="56" name="Ellipse 55"/>
              <p:cNvSpPr/>
              <p:nvPr/>
            </p:nvSpPr>
            <p:spPr>
              <a:xfrm>
                <a:off x="2248830" y="689225"/>
                <a:ext cx="1547824" cy="63544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MPS</a:t>
                </a:r>
                <a:endParaRPr lang="en-US" dirty="0"/>
              </a:p>
            </p:txBody>
          </p:sp>
          <p:cxnSp>
            <p:nvCxnSpPr>
              <p:cNvPr id="57" name="Connecteur droit avec flèche 56"/>
              <p:cNvCxnSpPr>
                <a:stCxn id="56" idx="4"/>
                <a:endCxn id="43" idx="0"/>
              </p:cNvCxnSpPr>
              <p:nvPr/>
            </p:nvCxnSpPr>
            <p:spPr>
              <a:xfrm flipH="1">
                <a:off x="3011930" y="1324666"/>
                <a:ext cx="10812" cy="55563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41" name="Ellipse 40"/>
            <p:cNvSpPr/>
            <p:nvPr/>
          </p:nvSpPr>
          <p:spPr>
            <a:xfrm>
              <a:off x="5295545" y="894764"/>
              <a:ext cx="2378940" cy="64205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Project  Management</a:t>
              </a:r>
              <a:endParaRPr lang="en-US" dirty="0"/>
            </a:p>
          </p:txBody>
        </p:sp>
        <p:cxnSp>
          <p:nvCxnSpPr>
            <p:cNvPr id="42" name="Connecteur droit avec flèche 41"/>
            <p:cNvCxnSpPr>
              <a:stCxn id="41" idx="5"/>
              <a:endCxn id="43" idx="1"/>
            </p:cNvCxnSpPr>
            <p:nvPr/>
          </p:nvCxnSpPr>
          <p:spPr>
            <a:xfrm>
              <a:off x="7326097" y="1442788"/>
              <a:ext cx="252681" cy="20894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171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 fill="hold"/>
                                        <p:tgtEl>
                                          <p:spTgt spid="29"/>
                                        </p:tgtEl>
                                        <p:attrNameLst>
                                          <p:attrName>ppt_x</p:attrName>
                                        </p:attrNameLst>
                                      </p:cBhvr>
                                      <p:tavLst>
                                        <p:tav tm="0">
                                          <p:val>
                                            <p:strVal val="#ppt_x"/>
                                          </p:val>
                                        </p:tav>
                                        <p:tav tm="100000">
                                          <p:val>
                                            <p:strVal val="#ppt_x"/>
                                          </p:val>
                                        </p:tav>
                                      </p:tavLst>
                                    </p:anim>
                                    <p:anim calcmode="lin" valueType="num">
                                      <p:cBhvr additive="base">
                                        <p:cTn id="16" dur="1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9EED68-CB98-4B02-A34D-AB6A0D8F9355}" type="datetime1">
              <a:rPr lang="fr-FR" smtClean="0"/>
              <a:t>17/01/2025</a:t>
            </a:fld>
            <a:endParaRPr lang="fr-FR" dirty="0"/>
          </a:p>
        </p:txBody>
      </p:sp>
      <p:sp>
        <p:nvSpPr>
          <p:cNvPr id="5" name="Espace réservé du numéro de diapositive 4"/>
          <p:cNvSpPr>
            <a:spLocks noGrp="1"/>
          </p:cNvSpPr>
          <p:nvPr>
            <p:ph type="sldNum" sz="quarter" idx="12"/>
          </p:nvPr>
        </p:nvSpPr>
        <p:spPr/>
        <p:txBody>
          <a:bodyPr/>
          <a:lstStyle/>
          <a:p>
            <a:fld id="{77E71596-5F9D-49C5-9701-16B3CA54319D}" type="slidenum">
              <a:rPr lang="fr-FR" smtClean="0"/>
              <a:pPr/>
              <a:t>3</a:t>
            </a:fld>
            <a:endParaRPr lang="fr-FR" dirty="0"/>
          </a:p>
        </p:txBody>
      </p:sp>
      <p:sp>
        <p:nvSpPr>
          <p:cNvPr id="14" name="Espace réservé du numéro de diapositive 6">
            <a:extLst>
              <a:ext uri="{FF2B5EF4-FFF2-40B4-BE49-F238E27FC236}">
                <a16:creationId xmlns:a16="http://schemas.microsoft.com/office/drawing/2014/main" id="{0D07A81A-6C77-4A99-ABCE-88F6992AC18B}"/>
              </a:ext>
            </a:extLst>
          </p:cNvPr>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3</a:t>
            </a:fld>
            <a:endParaRPr lang="fr-FR" dirty="0"/>
          </a:p>
        </p:txBody>
      </p:sp>
      <p:sp>
        <p:nvSpPr>
          <p:cNvPr id="15" name="Espace réservé de la date 2">
            <a:extLst>
              <a:ext uri="{FF2B5EF4-FFF2-40B4-BE49-F238E27FC236}">
                <a16:creationId xmlns:a16="http://schemas.microsoft.com/office/drawing/2014/main" id="{2429DF77-A478-FFF4-2246-33D934A1FF26}"/>
              </a:ext>
            </a:extLst>
          </p:cNvPr>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smtClean="0"/>
              <a:t>16/01/2025</a:t>
            </a:r>
            <a:endParaRPr lang="fr-FR" dirty="0"/>
          </a:p>
        </p:txBody>
      </p:sp>
      <p:sp>
        <p:nvSpPr>
          <p:cNvPr id="19" name="Espace réservé du pied de page 10">
            <a:extLst>
              <a:ext uri="{FF2B5EF4-FFF2-40B4-BE49-F238E27FC236}">
                <a16:creationId xmlns:a16="http://schemas.microsoft.com/office/drawing/2014/main" id="{F989C989-18D5-49B8-83F0-25407A2D7F55}"/>
              </a:ext>
            </a:extLst>
          </p:cNvPr>
          <p:cNvSpPr txBox="1">
            <a:spLocks/>
          </p:cNvSpPr>
          <p:nvPr/>
        </p:nvSpPr>
        <p:spPr>
          <a:xfrm>
            <a:off x="2938116" y="5714820"/>
            <a:ext cx="4896544" cy="322263"/>
          </a:xfrm>
          <a:prstGeom prst="rect">
            <a:avLst/>
          </a:prstGeom>
        </p:spPr>
        <p:txBody>
          <a:bodyPr vert="horz" lIns="91440" tIns="45720" rIns="91440" bIns="45720" rtlCol="0" anchor="ctr"/>
          <a:lstStyle>
            <a:defPPr>
              <a:defRPr lang="fr-FR"/>
            </a:defPPr>
            <a:lvl1pPr algn="ct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PERLE- Project Progress </a:t>
            </a:r>
            <a:r>
              <a:rPr lang="fr-FR" dirty="0" err="1" smtClean="0"/>
              <a:t>Review</a:t>
            </a:r>
            <a:endParaRPr lang="fr-FR" dirty="0"/>
          </a:p>
        </p:txBody>
      </p:sp>
      <p:sp>
        <p:nvSpPr>
          <p:cNvPr id="11" name="Titre 1">
            <a:extLst>
              <a:ext uri="{FF2B5EF4-FFF2-40B4-BE49-F238E27FC236}">
                <a16:creationId xmlns:a16="http://schemas.microsoft.com/office/drawing/2014/main" id="{70E6569A-1A8B-43CC-A105-3D1476D4976C}"/>
              </a:ext>
            </a:extLst>
          </p:cNvPr>
          <p:cNvSpPr>
            <a:spLocks noGrp="1"/>
          </p:cNvSpPr>
          <p:nvPr>
            <p:ph type="title"/>
          </p:nvPr>
        </p:nvSpPr>
        <p:spPr>
          <a:xfrm>
            <a:off x="2290043" y="149425"/>
            <a:ext cx="6768751" cy="432048"/>
          </a:xfrm>
        </p:spPr>
        <p:txBody>
          <a:bodyPr>
            <a:noAutofit/>
          </a:bodyPr>
          <a:lstStyle/>
          <a:p>
            <a:r>
              <a:rPr lang="fr-FR" dirty="0" smtClean="0"/>
              <a:t>PERLE Beam Diagnostics: </a:t>
            </a:r>
            <a:r>
              <a:rPr lang="fr-FR" dirty="0" err="1" smtClean="0"/>
              <a:t>mind</a:t>
            </a:r>
            <a:r>
              <a:rPr lang="fr-FR" dirty="0" smtClean="0"/>
              <a:t> </a:t>
            </a:r>
            <a:r>
              <a:rPr lang="fr-FR" dirty="0" err="1" smtClean="0"/>
              <a:t>view</a:t>
            </a:r>
            <a:endParaRPr lang="fr-FR" dirty="0"/>
          </a:p>
        </p:txBody>
      </p:sp>
      <p:pic>
        <p:nvPicPr>
          <p:cNvPr id="39" name="Image 38"/>
          <p:cNvPicPr>
            <a:picLocks noChangeAspect="1"/>
          </p:cNvPicPr>
          <p:nvPr/>
        </p:nvPicPr>
        <p:blipFill>
          <a:blip r:embed="rId3"/>
          <a:stretch>
            <a:fillRect/>
          </a:stretch>
        </p:blipFill>
        <p:spPr>
          <a:xfrm>
            <a:off x="3848365" y="878358"/>
            <a:ext cx="5860514" cy="4887690"/>
          </a:xfrm>
          <a:prstGeom prst="rect">
            <a:avLst/>
          </a:prstGeom>
        </p:spPr>
      </p:pic>
      <p:sp>
        <p:nvSpPr>
          <p:cNvPr id="40" name="Rectangle 39"/>
          <p:cNvSpPr/>
          <p:nvPr/>
        </p:nvSpPr>
        <p:spPr>
          <a:xfrm>
            <a:off x="4834257" y="619185"/>
            <a:ext cx="2560316" cy="830997"/>
          </a:xfrm>
          <a:prstGeom prst="rect">
            <a:avLst/>
          </a:prstGeom>
        </p:spPr>
        <p:txBody>
          <a:bodyPr wrap="none">
            <a:spAutoFit/>
          </a:bodyPr>
          <a:lstStyle/>
          <a:p>
            <a:r>
              <a:rPr lang="en-US" sz="1600" b="1" dirty="0" smtClean="0">
                <a:solidFill>
                  <a:srgbClr val="00B050"/>
                </a:solidFill>
              </a:rPr>
              <a:t>J.W (Cockcroft Institute)</a:t>
            </a:r>
          </a:p>
          <a:p>
            <a:endParaRPr lang="en-US" sz="1600" b="1" dirty="0" smtClean="0">
              <a:solidFill>
                <a:srgbClr val="00B050"/>
              </a:solidFill>
            </a:endParaRPr>
          </a:p>
          <a:p>
            <a:r>
              <a:rPr lang="en-US" sz="1600" b="1" dirty="0" smtClean="0">
                <a:solidFill>
                  <a:srgbClr val="00B050"/>
                </a:solidFill>
              </a:rPr>
              <a:t>Deadline </a:t>
            </a:r>
            <a:r>
              <a:rPr lang="en-US" sz="1600" b="1" dirty="0">
                <a:solidFill>
                  <a:srgbClr val="00B050"/>
                </a:solidFill>
              </a:rPr>
              <a:t>Q4-31 </a:t>
            </a:r>
            <a:endParaRPr lang="en-US" sz="1600" b="1" dirty="0" smtClean="0">
              <a:solidFill>
                <a:srgbClr val="00B050"/>
              </a:solidFill>
            </a:endParaRPr>
          </a:p>
        </p:txBody>
      </p:sp>
      <p:grpSp>
        <p:nvGrpSpPr>
          <p:cNvPr id="41" name="Groupe 40"/>
          <p:cNvGrpSpPr/>
          <p:nvPr/>
        </p:nvGrpSpPr>
        <p:grpSpPr>
          <a:xfrm>
            <a:off x="8050684" y="653480"/>
            <a:ext cx="2880320" cy="2020913"/>
            <a:chOff x="8050684" y="634275"/>
            <a:chExt cx="2880320" cy="2020913"/>
          </a:xfrm>
        </p:grpSpPr>
        <p:sp>
          <p:nvSpPr>
            <p:cNvPr id="42" name="Rectangle 41"/>
            <p:cNvSpPr/>
            <p:nvPr/>
          </p:nvSpPr>
          <p:spPr>
            <a:xfrm>
              <a:off x="8744445" y="634275"/>
              <a:ext cx="651140" cy="338554"/>
            </a:xfrm>
            <a:prstGeom prst="rect">
              <a:avLst/>
            </a:prstGeom>
          </p:spPr>
          <p:txBody>
            <a:bodyPr wrap="none">
              <a:spAutoFit/>
            </a:bodyPr>
            <a:lstStyle/>
            <a:p>
              <a:r>
                <a:rPr lang="en-US" sz="1600" b="1" dirty="0" smtClean="0"/>
                <a:t>MBA</a:t>
              </a:r>
              <a:endParaRPr lang="en-US" sz="1600" b="1" dirty="0"/>
            </a:p>
          </p:txBody>
        </p:sp>
        <p:sp>
          <p:nvSpPr>
            <p:cNvPr id="43" name="Rectangle 42"/>
            <p:cNvSpPr/>
            <p:nvPr/>
          </p:nvSpPr>
          <p:spPr>
            <a:xfrm>
              <a:off x="8050684" y="1085528"/>
              <a:ext cx="2880320" cy="1569660"/>
            </a:xfrm>
            <a:prstGeom prst="rect">
              <a:avLst/>
            </a:prstGeom>
          </p:spPr>
          <p:txBody>
            <a:bodyPr wrap="square">
              <a:spAutoFit/>
            </a:bodyPr>
            <a:lstStyle/>
            <a:p>
              <a:r>
                <a:rPr lang="en-US" sz="1600" b="1" dirty="0" smtClean="0">
                  <a:solidFill>
                    <a:srgbClr val="FF0000"/>
                  </a:solidFill>
                </a:rPr>
                <a:t>Workload &amp; deadlines</a:t>
              </a:r>
              <a:r>
                <a:rPr lang="en-US" sz="1600" b="1" dirty="0" smtClean="0"/>
                <a:t> </a:t>
              </a:r>
            </a:p>
            <a:p>
              <a:r>
                <a:rPr lang="en-US" sz="1600" dirty="0" smtClean="0">
                  <a:solidFill>
                    <a:srgbClr val="FF6700"/>
                  </a:solidFill>
                </a:rPr>
                <a:t>Up to 10 BPMs for Q4-27</a:t>
              </a:r>
            </a:p>
            <a:p>
              <a:r>
                <a:rPr lang="en-US" sz="1600" dirty="0" smtClean="0">
                  <a:solidFill>
                    <a:srgbClr val="FF6700"/>
                  </a:solidFill>
                </a:rPr>
                <a:t>At least 10 </a:t>
              </a:r>
              <a:r>
                <a:rPr lang="en-US" sz="1600" dirty="0">
                  <a:solidFill>
                    <a:srgbClr val="FF6700"/>
                  </a:solidFill>
                </a:rPr>
                <a:t>BPMs </a:t>
              </a:r>
              <a:r>
                <a:rPr lang="en-US" sz="1600" dirty="0" smtClean="0">
                  <a:solidFill>
                    <a:srgbClr val="FF6700"/>
                  </a:solidFill>
                </a:rPr>
                <a:t>for Q4-28</a:t>
              </a:r>
            </a:p>
            <a:p>
              <a:r>
                <a:rPr lang="en-US" sz="1600" dirty="0" smtClean="0">
                  <a:solidFill>
                    <a:srgbClr val="00B050"/>
                  </a:solidFill>
                </a:rPr>
                <a:t>At least 20 BPMs for Q4-31</a:t>
              </a:r>
            </a:p>
            <a:p>
              <a:r>
                <a:rPr lang="en-US" sz="1600" dirty="0" smtClean="0"/>
                <a:t>Specific electronics needed</a:t>
              </a:r>
              <a:endParaRPr lang="en-US" sz="1600" dirty="0"/>
            </a:p>
            <a:p>
              <a:r>
                <a:rPr lang="en-US" sz="1600" dirty="0" smtClean="0"/>
                <a:t>Update on next slide</a:t>
              </a:r>
              <a:endParaRPr lang="en-US" sz="1600" dirty="0"/>
            </a:p>
          </p:txBody>
        </p:sp>
      </p:grpSp>
      <p:grpSp>
        <p:nvGrpSpPr>
          <p:cNvPr id="44" name="Groupe 43"/>
          <p:cNvGrpSpPr/>
          <p:nvPr/>
        </p:nvGrpSpPr>
        <p:grpSpPr>
          <a:xfrm>
            <a:off x="7632846" y="2638387"/>
            <a:ext cx="3154141" cy="1385575"/>
            <a:chOff x="7632846" y="2619182"/>
            <a:chExt cx="3154141" cy="1385575"/>
          </a:xfrm>
        </p:grpSpPr>
        <p:sp>
          <p:nvSpPr>
            <p:cNvPr id="45" name="Rectangle 44"/>
            <p:cNvSpPr/>
            <p:nvPr/>
          </p:nvSpPr>
          <p:spPr>
            <a:xfrm>
              <a:off x="8414194" y="2619182"/>
              <a:ext cx="572593" cy="338554"/>
            </a:xfrm>
            <a:prstGeom prst="rect">
              <a:avLst/>
            </a:prstGeom>
          </p:spPr>
          <p:txBody>
            <a:bodyPr wrap="none">
              <a:spAutoFit/>
            </a:bodyPr>
            <a:lstStyle/>
            <a:p>
              <a:r>
                <a:rPr lang="en-US" sz="1600" b="1" dirty="0" smtClean="0">
                  <a:solidFill>
                    <a:srgbClr val="6600CC"/>
                  </a:solidFill>
                </a:rPr>
                <a:t>S.W</a:t>
              </a:r>
              <a:endParaRPr lang="en-US" sz="1600" b="1" dirty="0">
                <a:solidFill>
                  <a:srgbClr val="6600CC"/>
                </a:solidFill>
              </a:endParaRPr>
            </a:p>
          </p:txBody>
        </p:sp>
        <p:sp>
          <p:nvSpPr>
            <p:cNvPr id="46" name="Rectangle 45"/>
            <p:cNvSpPr/>
            <p:nvPr/>
          </p:nvSpPr>
          <p:spPr>
            <a:xfrm>
              <a:off x="7632846" y="3173760"/>
              <a:ext cx="3154141" cy="830997"/>
            </a:xfrm>
            <a:prstGeom prst="rect">
              <a:avLst/>
            </a:prstGeom>
          </p:spPr>
          <p:txBody>
            <a:bodyPr wrap="square">
              <a:spAutoFit/>
            </a:bodyPr>
            <a:lstStyle/>
            <a:p>
              <a:r>
                <a:rPr lang="en-US" sz="1600" dirty="0" smtClean="0">
                  <a:solidFill>
                    <a:srgbClr val="6600CC"/>
                  </a:solidFill>
                </a:rPr>
                <a:t>Up to 10 view screens </a:t>
              </a:r>
            </a:p>
            <a:p>
              <a:r>
                <a:rPr lang="en-US" sz="1600" dirty="0" smtClean="0">
                  <a:solidFill>
                    <a:srgbClr val="6600CC"/>
                  </a:solidFill>
                </a:rPr>
                <a:t>Duration</a:t>
              </a:r>
              <a:r>
                <a:rPr lang="en-US" sz="1600" dirty="0">
                  <a:solidFill>
                    <a:srgbClr val="6600CC"/>
                  </a:solidFill>
                </a:rPr>
                <a:t>: 24 </a:t>
              </a:r>
              <a:r>
                <a:rPr lang="en-US" sz="1600" dirty="0" smtClean="0">
                  <a:solidFill>
                    <a:srgbClr val="6600CC"/>
                  </a:solidFill>
                </a:rPr>
                <a:t>m, </a:t>
              </a:r>
              <a:r>
                <a:rPr lang="en-US" sz="1600" dirty="0">
                  <a:solidFill>
                    <a:srgbClr val="6600CC"/>
                  </a:solidFill>
                </a:rPr>
                <a:t>Deadline Q4-28</a:t>
              </a:r>
            </a:p>
            <a:p>
              <a:r>
                <a:rPr lang="en-US" sz="1600" dirty="0" smtClean="0">
                  <a:solidFill>
                    <a:srgbClr val="6600CC"/>
                  </a:solidFill>
                </a:rPr>
                <a:t>Timeline</a:t>
              </a:r>
              <a:r>
                <a:rPr lang="en-US" sz="1600" dirty="0">
                  <a:solidFill>
                    <a:srgbClr val="6600CC"/>
                  </a:solidFill>
                </a:rPr>
                <a:t>: </a:t>
              </a:r>
              <a:r>
                <a:rPr lang="en-US" sz="1600" dirty="0" smtClean="0">
                  <a:solidFill>
                    <a:srgbClr val="6600CC"/>
                  </a:solidFill>
                </a:rPr>
                <a:t>Q2-25 </a:t>
              </a:r>
              <a:r>
                <a:rPr lang="en-US" sz="1600" dirty="0">
                  <a:solidFill>
                    <a:srgbClr val="6600CC"/>
                  </a:solidFill>
                </a:rPr>
                <a:t>to </a:t>
              </a:r>
              <a:r>
                <a:rPr lang="en-US" sz="1600" dirty="0" smtClean="0">
                  <a:solidFill>
                    <a:srgbClr val="6600CC"/>
                  </a:solidFill>
                </a:rPr>
                <a:t>Q1-27</a:t>
              </a:r>
              <a:endParaRPr lang="en-US" sz="1600" dirty="0">
                <a:solidFill>
                  <a:srgbClr val="6600CC"/>
                </a:solidFill>
              </a:endParaRPr>
            </a:p>
          </p:txBody>
        </p:sp>
      </p:grpSp>
      <p:grpSp>
        <p:nvGrpSpPr>
          <p:cNvPr id="47" name="Groupe 46"/>
          <p:cNvGrpSpPr/>
          <p:nvPr/>
        </p:nvGrpSpPr>
        <p:grpSpPr>
          <a:xfrm>
            <a:off x="7955425" y="4129069"/>
            <a:ext cx="2880320" cy="1512168"/>
            <a:chOff x="7955425" y="4109864"/>
            <a:chExt cx="2880320" cy="1512168"/>
          </a:xfrm>
        </p:grpSpPr>
        <p:sp>
          <p:nvSpPr>
            <p:cNvPr id="48" name="Rectangle 47"/>
            <p:cNvSpPr/>
            <p:nvPr/>
          </p:nvSpPr>
          <p:spPr>
            <a:xfrm>
              <a:off x="8414194" y="4109864"/>
              <a:ext cx="550151" cy="338554"/>
            </a:xfrm>
            <a:prstGeom prst="rect">
              <a:avLst/>
            </a:prstGeom>
          </p:spPr>
          <p:txBody>
            <a:bodyPr wrap="none">
              <a:spAutoFit/>
            </a:bodyPr>
            <a:lstStyle/>
            <a:p>
              <a:r>
                <a:rPr lang="en-US" sz="1600" b="1" dirty="0" smtClean="0"/>
                <a:t>H.G</a:t>
              </a:r>
              <a:endParaRPr lang="en-US" sz="1600" b="1" dirty="0"/>
            </a:p>
          </p:txBody>
        </p:sp>
        <p:sp>
          <p:nvSpPr>
            <p:cNvPr id="49" name="Rectangle 48"/>
            <p:cNvSpPr/>
            <p:nvPr/>
          </p:nvSpPr>
          <p:spPr>
            <a:xfrm>
              <a:off x="7955425" y="4544814"/>
              <a:ext cx="2880320" cy="1077218"/>
            </a:xfrm>
            <a:prstGeom prst="rect">
              <a:avLst/>
            </a:prstGeom>
          </p:spPr>
          <p:txBody>
            <a:bodyPr wrap="square">
              <a:spAutoFit/>
            </a:bodyPr>
            <a:lstStyle/>
            <a:p>
              <a:r>
                <a:rPr lang="en-US" sz="1600" dirty="0" smtClean="0">
                  <a:solidFill>
                    <a:srgbClr val="FF6700"/>
                  </a:solidFill>
                </a:rPr>
                <a:t>10 BLMs for Q4-27</a:t>
              </a:r>
            </a:p>
            <a:p>
              <a:r>
                <a:rPr lang="en-US" sz="1600" dirty="0" smtClean="0">
                  <a:solidFill>
                    <a:srgbClr val="FF6700"/>
                  </a:solidFill>
                </a:rPr>
                <a:t>25 BLMs for Q4-28</a:t>
              </a:r>
            </a:p>
            <a:p>
              <a:r>
                <a:rPr lang="en-US" sz="1600" dirty="0" smtClean="0">
                  <a:solidFill>
                    <a:srgbClr val="00B050"/>
                  </a:solidFill>
                </a:rPr>
                <a:t>30 BLMs for Q4-31</a:t>
              </a:r>
            </a:p>
            <a:p>
              <a:r>
                <a:rPr lang="en-US" sz="1600" b="1" dirty="0" smtClean="0">
                  <a:solidFill>
                    <a:srgbClr val="FF0000"/>
                  </a:solidFill>
                </a:rPr>
                <a:t>No update</a:t>
              </a:r>
            </a:p>
          </p:txBody>
        </p:sp>
      </p:grpSp>
      <p:grpSp>
        <p:nvGrpSpPr>
          <p:cNvPr id="57" name="Groupe 56"/>
          <p:cNvGrpSpPr/>
          <p:nvPr/>
        </p:nvGrpSpPr>
        <p:grpSpPr>
          <a:xfrm>
            <a:off x="143628" y="4921157"/>
            <a:ext cx="5327718" cy="830997"/>
            <a:chOff x="143628" y="4901952"/>
            <a:chExt cx="5327718" cy="830997"/>
          </a:xfrm>
        </p:grpSpPr>
        <p:sp>
          <p:nvSpPr>
            <p:cNvPr id="58" name="Rectangle 57"/>
            <p:cNvSpPr/>
            <p:nvPr/>
          </p:nvSpPr>
          <p:spPr>
            <a:xfrm>
              <a:off x="4055574" y="4949982"/>
              <a:ext cx="1415772" cy="584775"/>
            </a:xfrm>
            <a:prstGeom prst="rect">
              <a:avLst/>
            </a:prstGeom>
          </p:spPr>
          <p:txBody>
            <a:bodyPr wrap="none">
              <a:spAutoFit/>
            </a:bodyPr>
            <a:lstStyle/>
            <a:p>
              <a:pPr algn="ctr"/>
              <a:r>
                <a:rPr lang="en-US" sz="1600" b="1" dirty="0" smtClean="0">
                  <a:solidFill>
                    <a:srgbClr val="FF00FF"/>
                  </a:solidFill>
                </a:rPr>
                <a:t>S.V </a:t>
              </a:r>
            </a:p>
            <a:p>
              <a:pPr algn="ctr"/>
              <a:r>
                <a:rPr lang="en-US" sz="1600" b="1" dirty="0" smtClean="0">
                  <a:solidFill>
                    <a:srgbClr val="FF00FF"/>
                  </a:solidFill>
                </a:rPr>
                <a:t>(ESS Bilbao)</a:t>
              </a:r>
              <a:endParaRPr lang="en-US" sz="1600" b="1" dirty="0">
                <a:solidFill>
                  <a:srgbClr val="FF00FF"/>
                </a:solidFill>
              </a:endParaRPr>
            </a:p>
          </p:txBody>
        </p:sp>
        <p:sp>
          <p:nvSpPr>
            <p:cNvPr id="59" name="ZoneTexte 58"/>
            <p:cNvSpPr txBox="1"/>
            <p:nvPr/>
          </p:nvSpPr>
          <p:spPr>
            <a:xfrm flipH="1">
              <a:off x="143628" y="4901952"/>
              <a:ext cx="3198570" cy="830997"/>
            </a:xfrm>
            <a:prstGeom prst="rect">
              <a:avLst/>
            </a:prstGeom>
            <a:noFill/>
          </p:spPr>
          <p:txBody>
            <a:bodyPr wrap="square" rtlCol="0">
              <a:spAutoFit/>
            </a:bodyPr>
            <a:lstStyle/>
            <a:p>
              <a:r>
                <a:rPr lang="en-US" sz="1600" dirty="0" smtClean="0">
                  <a:solidFill>
                    <a:srgbClr val="FF00FF"/>
                  </a:solidFill>
                </a:rPr>
                <a:t>Solution to be discussed</a:t>
              </a:r>
            </a:p>
            <a:p>
              <a:r>
                <a:rPr lang="en-US" sz="1600" dirty="0" smtClean="0">
                  <a:solidFill>
                    <a:srgbClr val="FF00FF"/>
                  </a:solidFill>
                </a:rPr>
                <a:t>Duration: 12 m</a:t>
              </a:r>
              <a:r>
                <a:rPr lang="en-US" sz="1600" dirty="0">
                  <a:solidFill>
                    <a:srgbClr val="FF00FF"/>
                  </a:solidFill>
                </a:rPr>
                <a:t>, Deadline Q4-27</a:t>
              </a:r>
            </a:p>
            <a:p>
              <a:r>
                <a:rPr lang="en-US" sz="1600" dirty="0" smtClean="0">
                  <a:solidFill>
                    <a:srgbClr val="FF00FF"/>
                  </a:solidFill>
                </a:rPr>
                <a:t>Timeline: Q2-25 to Q1-26</a:t>
              </a:r>
            </a:p>
          </p:txBody>
        </p:sp>
      </p:grpSp>
      <p:grpSp>
        <p:nvGrpSpPr>
          <p:cNvPr id="60" name="Groupe 59"/>
          <p:cNvGrpSpPr/>
          <p:nvPr/>
        </p:nvGrpSpPr>
        <p:grpSpPr>
          <a:xfrm>
            <a:off x="111602" y="3841037"/>
            <a:ext cx="5153211" cy="1080120"/>
            <a:chOff x="111602" y="3821832"/>
            <a:chExt cx="5153211" cy="1080120"/>
          </a:xfrm>
        </p:grpSpPr>
        <p:sp>
          <p:nvSpPr>
            <p:cNvPr id="61" name="Rectangle 60"/>
            <p:cNvSpPr/>
            <p:nvPr/>
          </p:nvSpPr>
          <p:spPr>
            <a:xfrm>
              <a:off x="4613673" y="4563398"/>
              <a:ext cx="651140" cy="338554"/>
            </a:xfrm>
            <a:prstGeom prst="rect">
              <a:avLst/>
            </a:prstGeom>
          </p:spPr>
          <p:txBody>
            <a:bodyPr wrap="none">
              <a:spAutoFit/>
            </a:bodyPr>
            <a:lstStyle/>
            <a:p>
              <a:r>
                <a:rPr lang="en-US" sz="1600" b="1" dirty="0" smtClean="0">
                  <a:solidFill>
                    <a:srgbClr val="FF0000"/>
                  </a:solidFill>
                </a:rPr>
                <a:t>MBA</a:t>
              </a:r>
              <a:endParaRPr lang="en-US" sz="1600" b="1" dirty="0">
                <a:solidFill>
                  <a:srgbClr val="FF0000"/>
                </a:solidFill>
              </a:endParaRPr>
            </a:p>
          </p:txBody>
        </p:sp>
        <p:sp>
          <p:nvSpPr>
            <p:cNvPr id="62" name="Rectangle 61"/>
            <p:cNvSpPr/>
            <p:nvPr/>
          </p:nvSpPr>
          <p:spPr>
            <a:xfrm>
              <a:off x="4613673" y="3821832"/>
              <a:ext cx="651140" cy="338554"/>
            </a:xfrm>
            <a:prstGeom prst="rect">
              <a:avLst/>
            </a:prstGeom>
          </p:spPr>
          <p:txBody>
            <a:bodyPr wrap="none">
              <a:spAutoFit/>
            </a:bodyPr>
            <a:lstStyle/>
            <a:p>
              <a:r>
                <a:rPr lang="en-US" sz="1600" b="1" dirty="0" smtClean="0">
                  <a:solidFill>
                    <a:srgbClr val="FF0000"/>
                  </a:solidFill>
                </a:rPr>
                <a:t>MBA</a:t>
              </a:r>
              <a:endParaRPr lang="en-US" sz="1600" b="1" dirty="0">
                <a:solidFill>
                  <a:srgbClr val="FF0000"/>
                </a:solidFill>
              </a:endParaRPr>
            </a:p>
          </p:txBody>
        </p:sp>
        <p:sp>
          <p:nvSpPr>
            <p:cNvPr id="63" name="ZoneTexte 62"/>
            <p:cNvSpPr txBox="1"/>
            <p:nvPr/>
          </p:nvSpPr>
          <p:spPr>
            <a:xfrm flipH="1">
              <a:off x="111602" y="4045718"/>
              <a:ext cx="3230595" cy="584775"/>
            </a:xfrm>
            <a:prstGeom prst="rect">
              <a:avLst/>
            </a:prstGeom>
            <a:noFill/>
          </p:spPr>
          <p:txBody>
            <a:bodyPr wrap="square" rtlCol="0">
              <a:spAutoFit/>
            </a:bodyPr>
            <a:lstStyle/>
            <a:p>
              <a:r>
                <a:rPr lang="en-US" sz="1600" dirty="0">
                  <a:solidFill>
                    <a:srgbClr val="FF0000"/>
                  </a:solidFill>
                </a:rPr>
                <a:t>D</a:t>
              </a:r>
              <a:r>
                <a:rPr lang="en-US" sz="1600" dirty="0" smtClean="0">
                  <a:solidFill>
                    <a:srgbClr val="FF0000"/>
                  </a:solidFill>
                </a:rPr>
                <a:t>uration: 12 </a:t>
              </a:r>
              <a:r>
                <a:rPr lang="en-US" sz="1600" dirty="0">
                  <a:solidFill>
                    <a:srgbClr val="FF0000"/>
                  </a:solidFill>
                </a:rPr>
                <a:t>m, Deadline </a:t>
              </a:r>
              <a:r>
                <a:rPr lang="en-US" sz="1600" dirty="0" smtClean="0">
                  <a:solidFill>
                    <a:srgbClr val="FF0000"/>
                  </a:solidFill>
                </a:rPr>
                <a:t>Q4-25</a:t>
              </a:r>
              <a:endParaRPr lang="en-US" sz="1600" dirty="0">
                <a:solidFill>
                  <a:srgbClr val="FF0000"/>
                </a:solidFill>
              </a:endParaRPr>
            </a:p>
            <a:p>
              <a:r>
                <a:rPr lang="en-US" sz="1600" dirty="0" smtClean="0">
                  <a:solidFill>
                    <a:srgbClr val="FF0000"/>
                  </a:solidFill>
                </a:rPr>
                <a:t>Timeline: Q4-24 to Q4-25</a:t>
              </a:r>
            </a:p>
          </p:txBody>
        </p:sp>
      </p:grpSp>
      <p:grpSp>
        <p:nvGrpSpPr>
          <p:cNvPr id="2" name="Groupe 1"/>
          <p:cNvGrpSpPr/>
          <p:nvPr/>
        </p:nvGrpSpPr>
        <p:grpSpPr>
          <a:xfrm>
            <a:off x="134994" y="1374637"/>
            <a:ext cx="6271361" cy="2577317"/>
            <a:chOff x="134994" y="1374637"/>
            <a:chExt cx="6271361" cy="2577317"/>
          </a:xfrm>
        </p:grpSpPr>
        <p:grpSp>
          <p:nvGrpSpPr>
            <p:cNvPr id="50" name="Groupe 49"/>
            <p:cNvGrpSpPr/>
            <p:nvPr/>
          </p:nvGrpSpPr>
          <p:grpSpPr>
            <a:xfrm>
              <a:off x="134994" y="1374637"/>
              <a:ext cx="5251394" cy="2577317"/>
              <a:chOff x="134994" y="1355432"/>
              <a:chExt cx="5251394" cy="2577317"/>
            </a:xfrm>
          </p:grpSpPr>
          <p:sp>
            <p:nvSpPr>
              <p:cNvPr id="51" name="Rectangle 50"/>
              <p:cNvSpPr/>
              <p:nvPr/>
            </p:nvSpPr>
            <p:spPr>
              <a:xfrm>
                <a:off x="4342091" y="1444114"/>
                <a:ext cx="537327" cy="338554"/>
              </a:xfrm>
              <a:prstGeom prst="rect">
                <a:avLst/>
              </a:prstGeom>
            </p:spPr>
            <p:txBody>
              <a:bodyPr wrap="none">
                <a:spAutoFit/>
              </a:bodyPr>
              <a:lstStyle/>
              <a:p>
                <a:r>
                  <a:rPr lang="en-US" sz="1600" b="1" dirty="0" smtClean="0">
                    <a:solidFill>
                      <a:srgbClr val="00B0F0"/>
                    </a:solidFill>
                  </a:rPr>
                  <a:t>R.R</a:t>
                </a:r>
                <a:endParaRPr lang="en-US" sz="1600" b="1" dirty="0">
                  <a:solidFill>
                    <a:srgbClr val="00B0F0"/>
                  </a:solidFill>
                </a:endParaRPr>
              </a:p>
            </p:txBody>
          </p:sp>
          <p:sp>
            <p:nvSpPr>
              <p:cNvPr id="52" name="Rectangle 51"/>
              <p:cNvSpPr/>
              <p:nvPr/>
            </p:nvSpPr>
            <p:spPr>
              <a:xfrm>
                <a:off x="4477164" y="2294224"/>
                <a:ext cx="572593" cy="338554"/>
              </a:xfrm>
              <a:prstGeom prst="rect">
                <a:avLst/>
              </a:prstGeom>
            </p:spPr>
            <p:txBody>
              <a:bodyPr wrap="none">
                <a:spAutoFit/>
              </a:bodyPr>
              <a:lstStyle/>
              <a:p>
                <a:r>
                  <a:rPr lang="en-US" sz="1600" b="1" dirty="0" smtClean="0">
                    <a:solidFill>
                      <a:srgbClr val="6600CC"/>
                    </a:solidFill>
                  </a:rPr>
                  <a:t>S.W</a:t>
                </a:r>
                <a:endParaRPr lang="en-US" sz="1600" b="1" dirty="0">
                  <a:solidFill>
                    <a:srgbClr val="6600CC"/>
                  </a:solidFill>
                </a:endParaRPr>
              </a:p>
            </p:txBody>
          </p:sp>
          <p:sp>
            <p:nvSpPr>
              <p:cNvPr id="53" name="Rectangle 52"/>
              <p:cNvSpPr/>
              <p:nvPr/>
            </p:nvSpPr>
            <p:spPr>
              <a:xfrm>
                <a:off x="4140534" y="3144334"/>
                <a:ext cx="1245854" cy="338554"/>
              </a:xfrm>
              <a:prstGeom prst="rect">
                <a:avLst/>
              </a:prstGeom>
            </p:spPr>
            <p:txBody>
              <a:bodyPr wrap="none">
                <a:spAutoFit/>
              </a:bodyPr>
              <a:lstStyle/>
              <a:p>
                <a:r>
                  <a:rPr lang="en-US" sz="1600" b="1" dirty="0" smtClean="0">
                    <a:solidFill>
                      <a:schemeClr val="accent2">
                        <a:lumMod val="50000"/>
                      </a:schemeClr>
                    </a:solidFill>
                  </a:rPr>
                  <a:t>C.M (IPHC)</a:t>
                </a:r>
                <a:endParaRPr lang="en-US" sz="1600" b="1" dirty="0">
                  <a:solidFill>
                    <a:schemeClr val="accent2">
                      <a:lumMod val="50000"/>
                    </a:schemeClr>
                  </a:solidFill>
                </a:endParaRPr>
              </a:p>
            </p:txBody>
          </p:sp>
          <p:sp>
            <p:nvSpPr>
              <p:cNvPr id="54" name="ZoneTexte 53"/>
              <p:cNvSpPr txBox="1"/>
              <p:nvPr/>
            </p:nvSpPr>
            <p:spPr>
              <a:xfrm flipH="1">
                <a:off x="134994" y="1355432"/>
                <a:ext cx="3298543" cy="830997"/>
              </a:xfrm>
              <a:prstGeom prst="rect">
                <a:avLst/>
              </a:prstGeom>
              <a:noFill/>
            </p:spPr>
            <p:txBody>
              <a:bodyPr wrap="square" rtlCol="0">
                <a:spAutoFit/>
              </a:bodyPr>
              <a:lstStyle/>
              <a:p>
                <a:r>
                  <a:rPr lang="en-US" sz="1600" dirty="0" smtClean="0">
                    <a:solidFill>
                      <a:srgbClr val="00B0F0"/>
                    </a:solidFill>
                  </a:rPr>
                  <a:t>Solution to be discussed</a:t>
                </a:r>
              </a:p>
              <a:p>
                <a:r>
                  <a:rPr lang="en-US" sz="1600" dirty="0" smtClean="0">
                    <a:solidFill>
                      <a:srgbClr val="00B0F0"/>
                    </a:solidFill>
                  </a:rPr>
                  <a:t>Duration: 12 </a:t>
                </a:r>
                <a:r>
                  <a:rPr lang="en-US" sz="1600" dirty="0">
                    <a:solidFill>
                      <a:srgbClr val="00B0F0"/>
                    </a:solidFill>
                  </a:rPr>
                  <a:t>m, Deadline Q4-28</a:t>
                </a:r>
              </a:p>
              <a:p>
                <a:r>
                  <a:rPr lang="en-US" sz="1600" dirty="0" smtClean="0">
                    <a:solidFill>
                      <a:srgbClr val="00B0F0"/>
                    </a:solidFill>
                  </a:rPr>
                  <a:t>Timeline: Q1 to Q4-26.</a:t>
                </a:r>
              </a:p>
            </p:txBody>
          </p:sp>
          <p:sp>
            <p:nvSpPr>
              <p:cNvPr id="55" name="ZoneTexte 54"/>
              <p:cNvSpPr txBox="1"/>
              <p:nvPr/>
            </p:nvSpPr>
            <p:spPr>
              <a:xfrm flipH="1">
                <a:off x="143628" y="2300953"/>
                <a:ext cx="2960964" cy="584775"/>
              </a:xfrm>
              <a:prstGeom prst="rect">
                <a:avLst/>
              </a:prstGeom>
              <a:noFill/>
            </p:spPr>
            <p:txBody>
              <a:bodyPr wrap="square" rtlCol="0">
                <a:spAutoFit/>
              </a:bodyPr>
              <a:lstStyle/>
              <a:p>
                <a:r>
                  <a:rPr lang="en-US" sz="1600" dirty="0">
                    <a:solidFill>
                      <a:srgbClr val="6600CC"/>
                    </a:solidFill>
                  </a:rPr>
                  <a:t>D</a:t>
                </a:r>
                <a:r>
                  <a:rPr lang="en-US" sz="1600" dirty="0" smtClean="0">
                    <a:solidFill>
                      <a:srgbClr val="6600CC"/>
                    </a:solidFill>
                  </a:rPr>
                  <a:t>uration: 6 </a:t>
                </a:r>
                <a:r>
                  <a:rPr lang="en-US" sz="1600" dirty="0">
                    <a:solidFill>
                      <a:srgbClr val="6600CC"/>
                    </a:solidFill>
                  </a:rPr>
                  <a:t>m, Deadline Q4-27</a:t>
                </a:r>
              </a:p>
              <a:p>
                <a:r>
                  <a:rPr lang="en-US" sz="1600" dirty="0" smtClean="0">
                    <a:solidFill>
                      <a:srgbClr val="6600CC"/>
                    </a:solidFill>
                  </a:rPr>
                  <a:t>Timeline: Q3 &amp; Q4-25</a:t>
                </a:r>
              </a:p>
            </p:txBody>
          </p:sp>
          <p:sp>
            <p:nvSpPr>
              <p:cNvPr id="56" name="Rectangle 55"/>
              <p:cNvSpPr/>
              <p:nvPr/>
            </p:nvSpPr>
            <p:spPr>
              <a:xfrm>
                <a:off x="143628" y="3101752"/>
                <a:ext cx="3392597" cy="830997"/>
              </a:xfrm>
              <a:prstGeom prst="rect">
                <a:avLst/>
              </a:prstGeom>
            </p:spPr>
            <p:txBody>
              <a:bodyPr wrap="square">
                <a:spAutoFit/>
              </a:bodyPr>
              <a:lstStyle/>
              <a:p>
                <a:r>
                  <a:rPr lang="en-US" sz="1600" dirty="0">
                    <a:solidFill>
                      <a:schemeClr val="accent2">
                        <a:lumMod val="50000"/>
                      </a:schemeClr>
                    </a:solidFill>
                  </a:rPr>
                  <a:t>Solution to be </a:t>
                </a:r>
                <a:r>
                  <a:rPr lang="en-US" sz="1600" dirty="0" smtClean="0">
                    <a:solidFill>
                      <a:schemeClr val="accent2">
                        <a:lumMod val="50000"/>
                      </a:schemeClr>
                    </a:solidFill>
                  </a:rPr>
                  <a:t>discussed</a:t>
                </a:r>
              </a:p>
              <a:p>
                <a:r>
                  <a:rPr lang="en-US" sz="1600" dirty="0" smtClean="0">
                    <a:solidFill>
                      <a:schemeClr val="accent2">
                        <a:lumMod val="50000"/>
                      </a:schemeClr>
                    </a:solidFill>
                  </a:rPr>
                  <a:t>Duration</a:t>
                </a:r>
                <a:r>
                  <a:rPr lang="en-US" sz="1600" dirty="0">
                    <a:solidFill>
                      <a:schemeClr val="accent2">
                        <a:lumMod val="50000"/>
                      </a:schemeClr>
                    </a:solidFill>
                  </a:rPr>
                  <a:t>: </a:t>
                </a:r>
                <a:r>
                  <a:rPr lang="en-US" sz="1600" dirty="0" smtClean="0">
                    <a:solidFill>
                      <a:schemeClr val="accent2">
                        <a:lumMod val="50000"/>
                      </a:schemeClr>
                    </a:solidFill>
                  </a:rPr>
                  <a:t>12 m, </a:t>
                </a:r>
                <a:r>
                  <a:rPr lang="en-US" sz="1600" dirty="0">
                    <a:solidFill>
                      <a:schemeClr val="accent2">
                        <a:lumMod val="50000"/>
                      </a:schemeClr>
                    </a:solidFill>
                  </a:rPr>
                  <a:t>Deadline: Q4 2027 </a:t>
                </a:r>
              </a:p>
              <a:p>
                <a:r>
                  <a:rPr lang="en-US" sz="1600" dirty="0" smtClean="0">
                    <a:solidFill>
                      <a:schemeClr val="accent2">
                        <a:lumMod val="50000"/>
                      </a:schemeClr>
                    </a:solidFill>
                  </a:rPr>
                  <a:t>Timeline: </a:t>
                </a:r>
                <a:r>
                  <a:rPr lang="en-US" sz="1600" dirty="0">
                    <a:solidFill>
                      <a:schemeClr val="accent2">
                        <a:lumMod val="50000"/>
                      </a:schemeClr>
                    </a:solidFill>
                  </a:rPr>
                  <a:t>to be </a:t>
                </a:r>
                <a:r>
                  <a:rPr lang="en-US" sz="1600" dirty="0" smtClean="0">
                    <a:solidFill>
                      <a:schemeClr val="accent2">
                        <a:lumMod val="50000"/>
                      </a:schemeClr>
                    </a:solidFill>
                  </a:rPr>
                  <a:t>scheduled</a:t>
                </a:r>
              </a:p>
            </p:txBody>
          </p:sp>
        </p:grpSp>
        <p:sp>
          <p:nvSpPr>
            <p:cNvPr id="33" name="Rectangle 32"/>
            <p:cNvSpPr/>
            <p:nvPr/>
          </p:nvSpPr>
          <p:spPr>
            <a:xfrm>
              <a:off x="5856204" y="2674393"/>
              <a:ext cx="550151" cy="338554"/>
            </a:xfrm>
            <a:prstGeom prst="rect">
              <a:avLst/>
            </a:prstGeom>
          </p:spPr>
          <p:txBody>
            <a:bodyPr wrap="none">
              <a:spAutoFit/>
            </a:bodyPr>
            <a:lstStyle/>
            <a:p>
              <a:r>
                <a:rPr lang="en-US" sz="1600" b="1" dirty="0" smtClean="0"/>
                <a:t>H.G</a:t>
              </a:r>
              <a:endParaRPr lang="en-US" sz="1600" b="1" dirty="0"/>
            </a:p>
          </p:txBody>
        </p:sp>
      </p:grpSp>
    </p:spTree>
    <p:extLst>
      <p:ext uri="{BB962C8B-B14F-4D97-AF65-F5344CB8AC3E}">
        <p14:creationId xmlns:p14="http://schemas.microsoft.com/office/powerpoint/2010/main" val="12189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9EED68-CB98-4B02-A34D-AB6A0D8F9355}" type="datetime1">
              <a:rPr lang="fr-FR" smtClean="0"/>
              <a:t>17/01/2025</a:t>
            </a:fld>
            <a:endParaRPr lang="fr-FR" dirty="0"/>
          </a:p>
        </p:txBody>
      </p:sp>
      <p:sp>
        <p:nvSpPr>
          <p:cNvPr id="5" name="Espace réservé du numéro de diapositive 4"/>
          <p:cNvSpPr>
            <a:spLocks noGrp="1"/>
          </p:cNvSpPr>
          <p:nvPr>
            <p:ph type="sldNum" sz="quarter" idx="12"/>
          </p:nvPr>
        </p:nvSpPr>
        <p:spPr/>
        <p:txBody>
          <a:bodyPr/>
          <a:lstStyle/>
          <a:p>
            <a:fld id="{77E71596-5F9D-49C5-9701-16B3CA54319D}" type="slidenum">
              <a:rPr lang="fr-FR" smtClean="0"/>
              <a:pPr/>
              <a:t>4</a:t>
            </a:fld>
            <a:endParaRPr lang="fr-FR" dirty="0"/>
          </a:p>
        </p:txBody>
      </p:sp>
      <p:sp>
        <p:nvSpPr>
          <p:cNvPr id="14" name="Espace réservé du numéro de diapositive 6">
            <a:extLst>
              <a:ext uri="{FF2B5EF4-FFF2-40B4-BE49-F238E27FC236}">
                <a16:creationId xmlns:a16="http://schemas.microsoft.com/office/drawing/2014/main" id="{0D07A81A-6C77-4A99-ABCE-88F6992AC18B}"/>
              </a:ext>
            </a:extLst>
          </p:cNvPr>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4</a:t>
            </a:fld>
            <a:endParaRPr lang="fr-FR" dirty="0"/>
          </a:p>
        </p:txBody>
      </p:sp>
      <p:sp>
        <p:nvSpPr>
          <p:cNvPr id="15" name="Espace réservé de la date 2">
            <a:extLst>
              <a:ext uri="{FF2B5EF4-FFF2-40B4-BE49-F238E27FC236}">
                <a16:creationId xmlns:a16="http://schemas.microsoft.com/office/drawing/2014/main" id="{2429DF77-A478-FFF4-2246-33D934A1FF26}"/>
              </a:ext>
            </a:extLst>
          </p:cNvPr>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smtClean="0"/>
              <a:t>16/01/2025</a:t>
            </a:r>
            <a:endParaRPr lang="fr-FR" dirty="0"/>
          </a:p>
        </p:txBody>
      </p:sp>
      <p:pic>
        <p:nvPicPr>
          <p:cNvPr id="16" name="Image 15">
            <a:extLst>
              <a:ext uri="{FF2B5EF4-FFF2-40B4-BE49-F238E27FC236}">
                <a16:creationId xmlns:a16="http://schemas.microsoft.com/office/drawing/2014/main" id="{8CE213AC-7DC4-881A-BE68-5F6D90102AD1}"/>
              </a:ext>
            </a:extLst>
          </p:cNvPr>
          <p:cNvPicPr>
            <a:picLocks noChangeAspect="1"/>
          </p:cNvPicPr>
          <p:nvPr/>
        </p:nvPicPr>
        <p:blipFill rotWithShape="1">
          <a:blip r:embed="rId3" cstate="screen">
            <a:alphaModFix amt="54000"/>
            <a:extLst>
              <a:ext uri="{28A0092B-C50C-407E-A947-70E740481C1C}">
                <a14:useLocalDpi xmlns:a14="http://schemas.microsoft.com/office/drawing/2010/main"/>
              </a:ext>
            </a:extLst>
          </a:blip>
          <a:srcRect/>
          <a:stretch/>
        </p:blipFill>
        <p:spPr>
          <a:xfrm>
            <a:off x="3336252" y="1712099"/>
            <a:ext cx="4426399" cy="3477885"/>
          </a:xfrm>
          <a:prstGeom prst="rect">
            <a:avLst/>
          </a:prstGeom>
        </p:spPr>
      </p:pic>
      <p:sp>
        <p:nvSpPr>
          <p:cNvPr id="19" name="Espace réservé du pied de page 10">
            <a:extLst>
              <a:ext uri="{FF2B5EF4-FFF2-40B4-BE49-F238E27FC236}">
                <a16:creationId xmlns:a16="http://schemas.microsoft.com/office/drawing/2014/main" id="{F989C989-18D5-49B8-83F0-25407A2D7F55}"/>
              </a:ext>
            </a:extLst>
          </p:cNvPr>
          <p:cNvSpPr txBox="1">
            <a:spLocks/>
          </p:cNvSpPr>
          <p:nvPr/>
        </p:nvSpPr>
        <p:spPr>
          <a:xfrm>
            <a:off x="2938116" y="5714820"/>
            <a:ext cx="4896544" cy="322263"/>
          </a:xfrm>
          <a:prstGeom prst="rect">
            <a:avLst/>
          </a:prstGeom>
        </p:spPr>
        <p:txBody>
          <a:bodyPr vert="horz" lIns="91440" tIns="45720" rIns="91440" bIns="45720" rtlCol="0" anchor="ctr"/>
          <a:lstStyle>
            <a:defPPr>
              <a:defRPr lang="fr-FR"/>
            </a:defPPr>
            <a:lvl1pPr algn="ct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PERLE- Project Progress </a:t>
            </a:r>
            <a:r>
              <a:rPr lang="fr-FR" dirty="0" err="1" smtClean="0"/>
              <a:t>Review</a:t>
            </a:r>
            <a:endParaRPr lang="fr-FR" dirty="0"/>
          </a:p>
        </p:txBody>
      </p:sp>
      <p:sp>
        <p:nvSpPr>
          <p:cNvPr id="8" name="Titre 1"/>
          <p:cNvSpPr>
            <a:spLocks noGrp="1"/>
          </p:cNvSpPr>
          <p:nvPr>
            <p:ph type="title"/>
          </p:nvPr>
        </p:nvSpPr>
        <p:spPr>
          <a:xfrm>
            <a:off x="2290044" y="149425"/>
            <a:ext cx="5688632" cy="432048"/>
          </a:xfrm>
        </p:spPr>
        <p:txBody>
          <a:bodyPr/>
          <a:lstStyle/>
          <a:p>
            <a:r>
              <a:rPr lang="fr-FR" dirty="0"/>
              <a:t>PERLE Beam </a:t>
            </a:r>
            <a:r>
              <a:rPr lang="fr-FR" dirty="0" smtClean="0"/>
              <a:t>Diagnostics: Tasks </a:t>
            </a:r>
            <a:r>
              <a:rPr lang="fr-FR" dirty="0" err="1" smtClean="0"/>
              <a:t>Status</a:t>
            </a:r>
            <a:endParaRPr lang="en-US" dirty="0"/>
          </a:p>
        </p:txBody>
      </p:sp>
      <p:graphicFrame>
        <p:nvGraphicFramePr>
          <p:cNvPr id="9" name="Tableau 8"/>
          <p:cNvGraphicFramePr>
            <a:graphicFrameLocks noGrp="1"/>
          </p:cNvGraphicFramePr>
          <p:nvPr>
            <p:extLst>
              <p:ext uri="{D42A27DB-BD31-4B8C-83A1-F6EECF244321}">
                <p14:modId xmlns:p14="http://schemas.microsoft.com/office/powerpoint/2010/main" val="2702451259"/>
              </p:ext>
            </p:extLst>
          </p:nvPr>
        </p:nvGraphicFramePr>
        <p:xfrm>
          <a:off x="0" y="797496"/>
          <a:ext cx="10772775" cy="4790838"/>
        </p:xfrm>
        <a:graphic>
          <a:graphicData uri="http://schemas.openxmlformats.org/drawingml/2006/table">
            <a:tbl>
              <a:tblPr firstRow="1" bandRow="1">
                <a:tableStyleId>{5C22544A-7EE6-4342-B048-85BDC9FD1C3A}</a:tableStyleId>
              </a:tblPr>
              <a:tblGrid>
                <a:gridCol w="1425947">
                  <a:extLst>
                    <a:ext uri="{9D8B030D-6E8A-4147-A177-3AD203B41FA5}">
                      <a16:colId xmlns:a16="http://schemas.microsoft.com/office/drawing/2014/main" val="2664375530"/>
                    </a:ext>
                  </a:extLst>
                </a:gridCol>
                <a:gridCol w="3096344">
                  <a:extLst>
                    <a:ext uri="{9D8B030D-6E8A-4147-A177-3AD203B41FA5}">
                      <a16:colId xmlns:a16="http://schemas.microsoft.com/office/drawing/2014/main" val="533093992"/>
                    </a:ext>
                  </a:extLst>
                </a:gridCol>
                <a:gridCol w="2016224">
                  <a:extLst>
                    <a:ext uri="{9D8B030D-6E8A-4147-A177-3AD203B41FA5}">
                      <a16:colId xmlns:a16="http://schemas.microsoft.com/office/drawing/2014/main" val="2549218053"/>
                    </a:ext>
                  </a:extLst>
                </a:gridCol>
                <a:gridCol w="2160240">
                  <a:extLst>
                    <a:ext uri="{9D8B030D-6E8A-4147-A177-3AD203B41FA5}">
                      <a16:colId xmlns:a16="http://schemas.microsoft.com/office/drawing/2014/main" val="245895220"/>
                    </a:ext>
                  </a:extLst>
                </a:gridCol>
                <a:gridCol w="2074020">
                  <a:extLst>
                    <a:ext uri="{9D8B030D-6E8A-4147-A177-3AD203B41FA5}">
                      <a16:colId xmlns:a16="http://schemas.microsoft.com/office/drawing/2014/main" val="4188942070"/>
                    </a:ext>
                  </a:extLst>
                </a:gridCol>
              </a:tblGrid>
              <a:tr h="371238">
                <a:tc>
                  <a:txBody>
                    <a:bodyPr/>
                    <a:lstStyle/>
                    <a:p>
                      <a:r>
                        <a:rPr lang="en-US" dirty="0" smtClean="0"/>
                        <a:t>Task</a:t>
                      </a:r>
                      <a:endParaRPr lang="en-US" dirty="0"/>
                    </a:p>
                  </a:txBody>
                  <a:tcPr/>
                </a:tc>
                <a:tc>
                  <a:txBody>
                    <a:bodyPr/>
                    <a:lstStyle/>
                    <a:p>
                      <a:r>
                        <a:rPr lang="en-US" dirty="0" smtClean="0"/>
                        <a:t>News</a:t>
                      </a:r>
                      <a:endParaRPr lang="en-US" dirty="0"/>
                    </a:p>
                  </a:txBody>
                  <a:tcPr/>
                </a:tc>
                <a:tc>
                  <a:txBody>
                    <a:bodyPr/>
                    <a:lstStyle/>
                    <a:p>
                      <a:r>
                        <a:rPr lang="en-US" dirty="0" smtClean="0"/>
                        <a:t>Mechanics</a:t>
                      </a:r>
                      <a:endParaRPr lang="en-US" dirty="0"/>
                    </a:p>
                  </a:txBody>
                  <a:tcPr/>
                </a:tc>
                <a:tc>
                  <a:txBody>
                    <a:bodyPr/>
                    <a:lstStyle/>
                    <a:p>
                      <a:r>
                        <a:rPr lang="en-US" dirty="0" smtClean="0"/>
                        <a:t>Electronics</a:t>
                      </a:r>
                      <a:endParaRPr lang="en-US" dirty="0"/>
                    </a:p>
                  </a:txBody>
                  <a:tcPr/>
                </a:tc>
                <a:tc>
                  <a:txBody>
                    <a:bodyPr/>
                    <a:lstStyle/>
                    <a:p>
                      <a:r>
                        <a:rPr lang="en-US" dirty="0" smtClean="0"/>
                        <a:t>Other</a:t>
                      </a:r>
                      <a:endParaRPr lang="en-US" dirty="0"/>
                    </a:p>
                  </a:txBody>
                  <a:tcPr/>
                </a:tc>
                <a:extLst>
                  <a:ext uri="{0D108BD9-81ED-4DB2-BD59-A6C34878D82A}">
                    <a16:rowId xmlns:a16="http://schemas.microsoft.com/office/drawing/2014/main" val="3551449943"/>
                  </a:ext>
                </a:extLst>
              </a:tr>
              <a:tr h="370840">
                <a:tc>
                  <a:txBody>
                    <a:bodyPr/>
                    <a:lstStyle/>
                    <a:p>
                      <a:r>
                        <a:rPr lang="en-US" dirty="0" err="1" smtClean="0"/>
                        <a:t>FCup</a:t>
                      </a:r>
                      <a:endParaRPr lang="en-US" dirty="0"/>
                    </a:p>
                  </a:txBody>
                  <a:tcPr/>
                </a:tc>
                <a:tc>
                  <a:txBody>
                    <a:bodyPr/>
                    <a:lstStyle/>
                    <a:p>
                      <a:r>
                        <a:rPr lang="en-US" dirty="0" smtClean="0"/>
                        <a:t>Ordered 12/24</a:t>
                      </a:r>
                      <a:endParaRPr lang="en-US" dirty="0"/>
                    </a:p>
                  </a:txBody>
                  <a:tcPr/>
                </a:tc>
                <a:tc>
                  <a:txBody>
                    <a:bodyPr/>
                    <a:lstStyle/>
                    <a:p>
                      <a:r>
                        <a:rPr lang="en-US" baseline="0" dirty="0" smtClean="0"/>
                        <a:t>PBS &amp; WBS fixed </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86504062"/>
                  </a:ext>
                </a:extLst>
              </a:tr>
              <a:tr h="370840">
                <a:tc>
                  <a:txBody>
                    <a:bodyPr/>
                    <a:lstStyle/>
                    <a:p>
                      <a:r>
                        <a:rPr lang="en-US" dirty="0" smtClean="0"/>
                        <a:t>CT</a:t>
                      </a:r>
                      <a:endParaRPr lang="en-US" dirty="0"/>
                    </a:p>
                  </a:txBody>
                  <a:tcPr/>
                </a:tc>
                <a:tc>
                  <a:txBody>
                    <a:bodyPr/>
                    <a:lstStyle/>
                    <a:p>
                      <a:r>
                        <a:rPr lang="en-US" dirty="0" smtClean="0"/>
                        <a:t>Task</a:t>
                      </a:r>
                      <a:r>
                        <a:rPr lang="en-US" baseline="0" dirty="0" smtClean="0"/>
                        <a:t> attribution 12/24</a:t>
                      </a:r>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Planned</a:t>
                      </a:r>
                      <a:r>
                        <a:rPr lang="en-US" baseline="0" dirty="0" smtClean="0"/>
                        <a:t> Q2-26: </a:t>
                      </a:r>
                      <a:r>
                        <a:rPr lang="en-US" dirty="0" smtClean="0"/>
                        <a:t>ESS Bilbao or </a:t>
                      </a:r>
                      <a:r>
                        <a:rPr lang="en-US" b="1" dirty="0" smtClean="0"/>
                        <a:t>Bergoz</a:t>
                      </a:r>
                      <a:endParaRPr lang="en-US" b="1" dirty="0"/>
                    </a:p>
                  </a:txBody>
                  <a:tcPr/>
                </a:tc>
                <a:tc hMerge="1">
                  <a:txBody>
                    <a:bodyPr/>
                    <a:lstStyle/>
                    <a:p>
                      <a:endParaRPr lang="en-US" b="1" dirty="0"/>
                    </a:p>
                  </a:txBody>
                  <a:tcPr/>
                </a:tc>
                <a:tc>
                  <a:txBody>
                    <a:bodyPr/>
                    <a:lstStyle/>
                    <a:p>
                      <a:endParaRPr lang="en-US" dirty="0"/>
                    </a:p>
                  </a:txBody>
                  <a:tcPr/>
                </a:tc>
                <a:extLst>
                  <a:ext uri="{0D108BD9-81ED-4DB2-BD59-A6C34878D82A}">
                    <a16:rowId xmlns:a16="http://schemas.microsoft.com/office/drawing/2014/main" val="103016029"/>
                  </a:ext>
                </a:extLst>
              </a:tr>
              <a:tr h="370840">
                <a:tc>
                  <a:txBody>
                    <a:bodyPr/>
                    <a:lstStyle/>
                    <a:p>
                      <a:r>
                        <a:rPr lang="en-US" dirty="0" smtClean="0"/>
                        <a:t>Injector BPMs</a:t>
                      </a:r>
                      <a:endParaRPr lang="en-US" dirty="0"/>
                    </a:p>
                  </a:txBody>
                  <a:tcPr/>
                </a:tc>
                <a:tc>
                  <a:txBody>
                    <a:bodyPr/>
                    <a:lstStyle/>
                    <a:p>
                      <a:r>
                        <a:rPr lang="en-US" dirty="0" smtClean="0"/>
                        <a:t>BPM model</a:t>
                      </a:r>
                    </a:p>
                    <a:p>
                      <a:r>
                        <a:rPr lang="en-US" dirty="0" smtClean="0"/>
                        <a:t>Calibration</a:t>
                      </a:r>
                      <a:r>
                        <a:rPr lang="en-US" baseline="0" dirty="0" smtClean="0"/>
                        <a:t> planned Q2-25</a:t>
                      </a:r>
                      <a:endParaRPr lang="en-US" dirty="0"/>
                    </a:p>
                  </a:txBody>
                  <a:tcPr/>
                </a:tc>
                <a:tc>
                  <a:txBody>
                    <a:bodyPr/>
                    <a:lstStyle/>
                    <a:p>
                      <a:r>
                        <a:rPr lang="en-US" baseline="0" dirty="0" smtClean="0"/>
                        <a:t>PBS &amp; WBS fixed </a:t>
                      </a:r>
                      <a:endParaRPr lang="en-US" dirty="0"/>
                    </a:p>
                  </a:txBody>
                  <a:tcPr/>
                </a:tc>
                <a:tc>
                  <a:txBody>
                    <a:bodyPr/>
                    <a:lstStyle/>
                    <a:p>
                      <a:r>
                        <a:rPr lang="en-US" dirty="0" smtClean="0"/>
                        <a:t>Internal or </a:t>
                      </a:r>
                      <a:r>
                        <a:rPr lang="en-US" b="1" dirty="0" smtClean="0"/>
                        <a:t>Libera</a:t>
                      </a:r>
                      <a:endParaRPr lang="en-US" dirty="0"/>
                    </a:p>
                  </a:txBody>
                  <a:tcPr/>
                </a:tc>
                <a:tc>
                  <a:txBody>
                    <a:bodyPr/>
                    <a:lstStyle/>
                    <a:p>
                      <a:r>
                        <a:rPr lang="en-US" dirty="0" smtClean="0"/>
                        <a:t>Task</a:t>
                      </a:r>
                      <a:r>
                        <a:rPr lang="en-US" baseline="0" dirty="0" smtClean="0"/>
                        <a:t> load for RF</a:t>
                      </a:r>
                      <a:r>
                        <a:rPr lang="en-US" dirty="0" smtClean="0"/>
                        <a:t> if internal solution</a:t>
                      </a:r>
                      <a:endParaRPr lang="en-US" dirty="0"/>
                    </a:p>
                  </a:txBody>
                  <a:tcPr/>
                </a:tc>
                <a:extLst>
                  <a:ext uri="{0D108BD9-81ED-4DB2-BD59-A6C34878D82A}">
                    <a16:rowId xmlns:a16="http://schemas.microsoft.com/office/drawing/2014/main" val="2350487207"/>
                  </a:ext>
                </a:extLst>
              </a:tr>
              <a:tr h="370840">
                <a:tc>
                  <a:txBody>
                    <a:bodyPr/>
                    <a:lstStyle/>
                    <a:p>
                      <a:r>
                        <a:rPr lang="en-US" dirty="0" smtClean="0"/>
                        <a:t>1</a:t>
                      </a:r>
                      <a:r>
                        <a:rPr lang="en-US" baseline="30000" dirty="0" smtClean="0"/>
                        <a:t>st</a:t>
                      </a:r>
                      <a:r>
                        <a:rPr lang="en-US" dirty="0" smtClean="0"/>
                        <a:t> turn  BPMs</a:t>
                      </a:r>
                      <a:endParaRPr lang="en-US" dirty="0"/>
                    </a:p>
                  </a:txBody>
                  <a:tcPr/>
                </a:tc>
                <a:tc>
                  <a:txBody>
                    <a:bodyPr/>
                    <a:lstStyle/>
                    <a:p>
                      <a:r>
                        <a:rPr lang="en-US" dirty="0" smtClean="0"/>
                        <a:t>Simulations</a:t>
                      </a:r>
                      <a:r>
                        <a:rPr lang="en-US" baseline="0" dirty="0" smtClean="0"/>
                        <a:t> launched</a:t>
                      </a:r>
                    </a:p>
                    <a:p>
                      <a:r>
                        <a:rPr lang="en-US" baseline="0" dirty="0" smtClean="0"/>
                        <a:t>Electronics: </a:t>
                      </a:r>
                      <a:r>
                        <a:rPr lang="en-US" dirty="0" smtClean="0"/>
                        <a:t>3</a:t>
                      </a:r>
                      <a:r>
                        <a:rPr lang="en-US" baseline="0" dirty="0" smtClean="0"/>
                        <a:t> possible solutions. Decision on Q3-25</a:t>
                      </a:r>
                    </a:p>
                  </a:txBody>
                  <a:tcPr/>
                </a:tc>
                <a:tc>
                  <a:txBody>
                    <a:bodyPr/>
                    <a:lstStyle/>
                    <a:p>
                      <a:r>
                        <a:rPr lang="en-US" dirty="0" smtClean="0"/>
                        <a:t>PBS and WBS to be discussed</a:t>
                      </a:r>
                    </a:p>
                  </a:txBody>
                  <a:tcPr/>
                </a:tc>
                <a:tc>
                  <a:txBody>
                    <a:bodyPr/>
                    <a:lstStyle/>
                    <a:p>
                      <a:r>
                        <a:rPr lang="en-US" dirty="0" smtClean="0"/>
                        <a:t>Task</a:t>
                      </a:r>
                      <a:r>
                        <a:rPr lang="en-US" baseline="0" dirty="0" smtClean="0"/>
                        <a:t> load &amp; planning depends on solution</a:t>
                      </a:r>
                      <a:endParaRPr lang="en-US" dirty="0"/>
                    </a:p>
                  </a:txBody>
                  <a:tcPr/>
                </a:tc>
                <a:tc>
                  <a:txBody>
                    <a:bodyPr/>
                    <a:lstStyle/>
                    <a:p>
                      <a:r>
                        <a:rPr lang="en-US" dirty="0" smtClean="0"/>
                        <a:t>RF Task</a:t>
                      </a:r>
                      <a:r>
                        <a:rPr lang="en-US" baseline="0" dirty="0" smtClean="0"/>
                        <a:t> load &amp; planning depends on solution</a:t>
                      </a:r>
                      <a:endParaRPr lang="en-US" dirty="0"/>
                    </a:p>
                  </a:txBody>
                  <a:tcPr/>
                </a:tc>
                <a:extLst>
                  <a:ext uri="{0D108BD9-81ED-4DB2-BD59-A6C34878D82A}">
                    <a16:rowId xmlns:a16="http://schemas.microsoft.com/office/drawing/2014/main" val="1821438145"/>
                  </a:ext>
                </a:extLst>
              </a:tr>
              <a:tr h="370840">
                <a:tc>
                  <a:txBody>
                    <a:bodyPr/>
                    <a:lstStyle/>
                    <a:p>
                      <a:r>
                        <a:rPr lang="en-US" dirty="0" smtClean="0"/>
                        <a:t>View Screens</a:t>
                      </a:r>
                      <a:endParaRPr lang="en-US" dirty="0"/>
                    </a:p>
                  </a:txBody>
                  <a:tcPr/>
                </a:tc>
                <a:tc>
                  <a:txBody>
                    <a:bodyPr/>
                    <a:lstStyle/>
                    <a:p>
                      <a:r>
                        <a:rPr lang="en-US" baseline="0" dirty="0" smtClean="0"/>
                        <a:t>PBS and WBS fixed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Planned</a:t>
                      </a:r>
                      <a:r>
                        <a:rPr lang="en-US" baseline="0" dirty="0" smtClean="0"/>
                        <a:t> in 26 &amp; 27</a:t>
                      </a:r>
                      <a:endParaRPr lang="en-US" dirty="0" smtClean="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1396829"/>
                  </a:ext>
                </a:extLst>
              </a:tr>
              <a:tr h="370840">
                <a:tc>
                  <a:txBody>
                    <a:bodyPr/>
                    <a:lstStyle/>
                    <a:p>
                      <a:r>
                        <a:rPr lang="en-US" dirty="0" smtClean="0">
                          <a:solidFill>
                            <a:schemeClr val="tx1"/>
                          </a:solidFill>
                        </a:rPr>
                        <a:t>Loss</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Task</a:t>
                      </a:r>
                      <a:r>
                        <a:rPr lang="en-US" baseline="0" dirty="0" smtClean="0">
                          <a:solidFill>
                            <a:schemeClr val="tx1"/>
                          </a:solidFill>
                        </a:rPr>
                        <a:t> attribution 10/24</a:t>
                      </a:r>
                      <a:endParaRPr lang="en-US" dirty="0" smtClean="0">
                        <a:solidFill>
                          <a:schemeClr val="tx1"/>
                        </a:solidFill>
                      </a:endParaRPr>
                    </a:p>
                  </a:txBody>
                  <a:tcPr/>
                </a:tc>
                <a:tc>
                  <a:txBody>
                    <a:bodyPr/>
                    <a:lstStyle/>
                    <a:p>
                      <a:r>
                        <a:rPr lang="en-US" dirty="0" smtClean="0">
                          <a:solidFill>
                            <a:schemeClr val="tx1"/>
                          </a:solidFill>
                        </a:rPr>
                        <a:t>No Update</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No Update</a:t>
                      </a:r>
                    </a:p>
                  </a:txBody>
                  <a:tcPr/>
                </a:tc>
                <a:tc>
                  <a:txBody>
                    <a:bodyPr/>
                    <a:lstStyle/>
                    <a:p>
                      <a:endParaRPr lang="en-US" dirty="0"/>
                    </a:p>
                  </a:txBody>
                  <a:tcPr/>
                </a:tc>
                <a:extLst>
                  <a:ext uri="{0D108BD9-81ED-4DB2-BD59-A6C34878D82A}">
                    <a16:rowId xmlns:a16="http://schemas.microsoft.com/office/drawing/2014/main" val="1053179280"/>
                  </a:ext>
                </a:extLst>
              </a:tr>
              <a:tr h="370840">
                <a:tc>
                  <a:txBody>
                    <a:bodyPr/>
                    <a:lstStyle/>
                    <a:p>
                      <a:r>
                        <a:rPr lang="en-US" dirty="0" smtClean="0"/>
                        <a:t>Energy</a:t>
                      </a:r>
                      <a:endParaRPr lang="en-US" dirty="0"/>
                    </a:p>
                  </a:txBody>
                  <a:tcPr/>
                </a:tc>
                <a:tc>
                  <a:txBody>
                    <a:bodyPr/>
                    <a:lstStyle/>
                    <a:p>
                      <a:r>
                        <a:rPr lang="en-US" dirty="0" smtClean="0"/>
                        <a:t>PBS and WBS to be agreed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PBS &amp; WBS fixed </a:t>
                      </a:r>
                      <a:endParaRPr lang="en-US" dirty="0" smtClean="0"/>
                    </a:p>
                  </a:txBody>
                  <a:tcPr/>
                </a:tc>
                <a:tc>
                  <a:txBody>
                    <a:bodyPr/>
                    <a:lstStyle/>
                    <a:p>
                      <a:endParaRPr lang="en-US" dirty="0"/>
                    </a:p>
                  </a:txBody>
                  <a:tcPr/>
                </a:tc>
                <a:tc>
                  <a:txBody>
                    <a:bodyPr/>
                    <a:lstStyle/>
                    <a:p>
                      <a:r>
                        <a:rPr lang="en-US" dirty="0" smtClean="0"/>
                        <a:t>Task</a:t>
                      </a:r>
                      <a:r>
                        <a:rPr lang="en-US" baseline="0" dirty="0" smtClean="0"/>
                        <a:t> load for Magnets </a:t>
                      </a:r>
                      <a:endParaRPr lang="en-US" dirty="0"/>
                    </a:p>
                  </a:txBody>
                  <a:tcPr/>
                </a:tc>
                <a:extLst>
                  <a:ext uri="{0D108BD9-81ED-4DB2-BD59-A6C34878D82A}">
                    <a16:rowId xmlns:a16="http://schemas.microsoft.com/office/drawing/2014/main" val="3048666087"/>
                  </a:ext>
                </a:extLst>
              </a:tr>
              <a:tr h="370840">
                <a:tc>
                  <a:txBody>
                    <a:bodyPr/>
                    <a:lstStyle/>
                    <a:p>
                      <a:r>
                        <a:rPr lang="en-US" dirty="0" smtClean="0"/>
                        <a:t>Length</a:t>
                      </a:r>
                      <a:endParaRPr lang="en-US" dirty="0"/>
                    </a:p>
                  </a:txBody>
                  <a:tcPr/>
                </a:tc>
                <a:tc>
                  <a:txBody>
                    <a:bodyPr/>
                    <a:lstStyle/>
                    <a:p>
                      <a:r>
                        <a:rPr lang="en-US" dirty="0" smtClean="0"/>
                        <a:t>Solution with BPM under study</a:t>
                      </a:r>
                      <a:endParaRPr lang="en-US" dirty="0"/>
                    </a:p>
                  </a:txBody>
                  <a:tcPr/>
                </a:tc>
                <a:tc gridSpan="3">
                  <a:txBody>
                    <a:bodyPr/>
                    <a:lstStyle/>
                    <a:p>
                      <a:r>
                        <a:rPr lang="en-US" dirty="0" smtClean="0"/>
                        <a:t>Strong Work load on mechanics if BPM solution is</a:t>
                      </a:r>
                      <a:r>
                        <a:rPr lang="en-US" baseline="0" dirty="0" smtClean="0"/>
                        <a:t> not OK</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64765042"/>
                  </a:ext>
                </a:extLst>
              </a:tr>
              <a:tr h="370840">
                <a:tc>
                  <a:txBody>
                    <a:bodyPr/>
                    <a:lstStyle/>
                    <a:p>
                      <a:r>
                        <a:rPr lang="en-US" dirty="0" smtClean="0"/>
                        <a:t>Emittance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Task</a:t>
                      </a:r>
                      <a:r>
                        <a:rPr lang="en-US" baseline="0" dirty="0" smtClean="0"/>
                        <a:t> attribution 12/24</a:t>
                      </a:r>
                      <a:endParaRPr lang="en-US" dirty="0" smtClean="0"/>
                    </a:p>
                  </a:txBody>
                  <a:tcPr/>
                </a:tc>
                <a:tc gridSpan="3">
                  <a:txBody>
                    <a:bodyPr/>
                    <a:lstStyle/>
                    <a:p>
                      <a:r>
                        <a:rPr lang="en-US" dirty="0" smtClean="0"/>
                        <a:t>Back</a:t>
                      </a:r>
                      <a:r>
                        <a:rPr lang="en-US" baseline="0" dirty="0" smtClean="0"/>
                        <a:t> up solution with Quads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33926557"/>
                  </a:ext>
                </a:extLst>
              </a:tr>
            </a:tbl>
          </a:graphicData>
        </a:graphic>
      </p:graphicFrame>
    </p:spTree>
    <p:extLst>
      <p:ext uri="{BB962C8B-B14F-4D97-AF65-F5344CB8AC3E}">
        <p14:creationId xmlns:p14="http://schemas.microsoft.com/office/powerpoint/2010/main" val="1775998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9EED68-CB98-4B02-A34D-AB6A0D8F9355}" type="datetime1">
              <a:rPr lang="fr-FR" smtClean="0"/>
              <a:t>17/01/2025</a:t>
            </a:fld>
            <a:endParaRPr lang="fr-FR" dirty="0"/>
          </a:p>
        </p:txBody>
      </p:sp>
      <p:sp>
        <p:nvSpPr>
          <p:cNvPr id="5" name="Espace réservé du numéro de diapositive 4"/>
          <p:cNvSpPr>
            <a:spLocks noGrp="1"/>
          </p:cNvSpPr>
          <p:nvPr>
            <p:ph type="sldNum" sz="quarter" idx="12"/>
          </p:nvPr>
        </p:nvSpPr>
        <p:spPr/>
        <p:txBody>
          <a:bodyPr/>
          <a:lstStyle/>
          <a:p>
            <a:fld id="{77E71596-5F9D-49C5-9701-16B3CA54319D}" type="slidenum">
              <a:rPr lang="fr-FR" smtClean="0"/>
              <a:pPr/>
              <a:t>5</a:t>
            </a:fld>
            <a:endParaRPr lang="fr-FR" dirty="0"/>
          </a:p>
        </p:txBody>
      </p:sp>
      <p:sp>
        <p:nvSpPr>
          <p:cNvPr id="14" name="Espace réservé du numéro de diapositive 6">
            <a:extLst>
              <a:ext uri="{FF2B5EF4-FFF2-40B4-BE49-F238E27FC236}">
                <a16:creationId xmlns:a16="http://schemas.microsoft.com/office/drawing/2014/main" id="{0D07A81A-6C77-4A99-ABCE-88F6992AC18B}"/>
              </a:ext>
            </a:extLst>
          </p:cNvPr>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5</a:t>
            </a:fld>
            <a:endParaRPr lang="fr-FR" dirty="0"/>
          </a:p>
        </p:txBody>
      </p:sp>
      <p:sp>
        <p:nvSpPr>
          <p:cNvPr id="15" name="Espace réservé de la date 2">
            <a:extLst>
              <a:ext uri="{FF2B5EF4-FFF2-40B4-BE49-F238E27FC236}">
                <a16:creationId xmlns:a16="http://schemas.microsoft.com/office/drawing/2014/main" id="{2429DF77-A478-FFF4-2246-33D934A1FF26}"/>
              </a:ext>
            </a:extLst>
          </p:cNvPr>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smtClean="0"/>
              <a:t>16/01/2025</a:t>
            </a:r>
            <a:endParaRPr lang="fr-FR" dirty="0"/>
          </a:p>
        </p:txBody>
      </p:sp>
      <p:sp>
        <p:nvSpPr>
          <p:cNvPr id="19" name="Espace réservé du pied de page 10">
            <a:extLst>
              <a:ext uri="{FF2B5EF4-FFF2-40B4-BE49-F238E27FC236}">
                <a16:creationId xmlns:a16="http://schemas.microsoft.com/office/drawing/2014/main" id="{F989C989-18D5-49B8-83F0-25407A2D7F55}"/>
              </a:ext>
            </a:extLst>
          </p:cNvPr>
          <p:cNvSpPr txBox="1">
            <a:spLocks/>
          </p:cNvSpPr>
          <p:nvPr/>
        </p:nvSpPr>
        <p:spPr>
          <a:xfrm>
            <a:off x="2938116" y="5714820"/>
            <a:ext cx="4896544" cy="322263"/>
          </a:xfrm>
          <a:prstGeom prst="rect">
            <a:avLst/>
          </a:prstGeom>
        </p:spPr>
        <p:txBody>
          <a:bodyPr vert="horz" lIns="91440" tIns="45720" rIns="91440" bIns="45720" rtlCol="0" anchor="ctr"/>
          <a:lstStyle>
            <a:defPPr>
              <a:defRPr lang="fr-FR"/>
            </a:defPPr>
            <a:lvl1pPr algn="ct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PERLE- Project Progress </a:t>
            </a:r>
            <a:r>
              <a:rPr lang="fr-FR" dirty="0" err="1" smtClean="0"/>
              <a:t>Review</a:t>
            </a:r>
            <a:endParaRPr lang="fr-FR" dirty="0"/>
          </a:p>
        </p:txBody>
      </p:sp>
      <p:sp>
        <p:nvSpPr>
          <p:cNvPr id="8" name="Titre 1"/>
          <p:cNvSpPr>
            <a:spLocks noGrp="1"/>
          </p:cNvSpPr>
          <p:nvPr>
            <p:ph type="title"/>
          </p:nvPr>
        </p:nvSpPr>
        <p:spPr>
          <a:xfrm>
            <a:off x="2290043" y="149425"/>
            <a:ext cx="6912767" cy="432048"/>
          </a:xfrm>
        </p:spPr>
        <p:txBody>
          <a:bodyPr>
            <a:normAutofit/>
          </a:bodyPr>
          <a:lstStyle/>
          <a:p>
            <a:r>
              <a:rPr lang="fr-FR" dirty="0"/>
              <a:t>PERLE Beam </a:t>
            </a:r>
            <a:r>
              <a:rPr lang="fr-FR" dirty="0" smtClean="0"/>
              <a:t>Diagnostics: FTE issues (</a:t>
            </a:r>
            <a:r>
              <a:rPr lang="fr-FR" dirty="0" err="1" smtClean="0"/>
              <a:t>period</a:t>
            </a:r>
            <a:r>
              <a:rPr lang="fr-FR" dirty="0" smtClean="0"/>
              <a:t> 2025 to 2029)</a:t>
            </a:r>
            <a:endParaRPr lang="en-US" dirty="0"/>
          </a:p>
        </p:txBody>
      </p:sp>
      <p:sp>
        <p:nvSpPr>
          <p:cNvPr id="9" name="Espace réservé du numéro de diapositive 8"/>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5</a:t>
            </a:fld>
            <a:endParaRPr lang="fr-FR" dirty="0"/>
          </a:p>
        </p:txBody>
      </p:sp>
      <p:sp>
        <p:nvSpPr>
          <p:cNvPr id="10" name="Espace réservé de la date 6"/>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en-US" smtClean="0"/>
              <a:t>16/01/2025</a:t>
            </a:r>
            <a:endParaRPr lang="fr-FR" dirty="0"/>
          </a:p>
        </p:txBody>
      </p:sp>
      <p:graphicFrame>
        <p:nvGraphicFramePr>
          <p:cNvPr id="13" name="Tableau 12"/>
          <p:cNvGraphicFramePr>
            <a:graphicFrameLocks noGrp="1"/>
          </p:cNvGraphicFramePr>
          <p:nvPr>
            <p:extLst>
              <p:ext uri="{D42A27DB-BD31-4B8C-83A1-F6EECF244321}">
                <p14:modId xmlns:p14="http://schemas.microsoft.com/office/powerpoint/2010/main" val="4065230003"/>
              </p:ext>
            </p:extLst>
          </p:nvPr>
        </p:nvGraphicFramePr>
        <p:xfrm>
          <a:off x="201812" y="1293548"/>
          <a:ext cx="10498957" cy="1854598"/>
        </p:xfrm>
        <a:graphic>
          <a:graphicData uri="http://schemas.openxmlformats.org/drawingml/2006/table">
            <a:tbl>
              <a:tblPr firstRow="1" bandRow="1">
                <a:tableStyleId>{5C22544A-7EE6-4342-B048-85BDC9FD1C3A}</a:tableStyleId>
              </a:tblPr>
              <a:tblGrid>
                <a:gridCol w="1459592">
                  <a:extLst>
                    <a:ext uri="{9D8B030D-6E8A-4147-A177-3AD203B41FA5}">
                      <a16:colId xmlns:a16="http://schemas.microsoft.com/office/drawing/2014/main" val="2664375530"/>
                    </a:ext>
                  </a:extLst>
                </a:gridCol>
                <a:gridCol w="1104756">
                  <a:extLst>
                    <a:ext uri="{9D8B030D-6E8A-4147-A177-3AD203B41FA5}">
                      <a16:colId xmlns:a16="http://schemas.microsoft.com/office/drawing/2014/main" val="533093992"/>
                    </a:ext>
                  </a:extLst>
                </a:gridCol>
                <a:gridCol w="1126036">
                  <a:extLst>
                    <a:ext uri="{9D8B030D-6E8A-4147-A177-3AD203B41FA5}">
                      <a16:colId xmlns:a16="http://schemas.microsoft.com/office/drawing/2014/main" val="2549218053"/>
                    </a:ext>
                  </a:extLst>
                </a:gridCol>
                <a:gridCol w="6808573">
                  <a:extLst>
                    <a:ext uri="{9D8B030D-6E8A-4147-A177-3AD203B41FA5}">
                      <a16:colId xmlns:a16="http://schemas.microsoft.com/office/drawing/2014/main" val="245895220"/>
                    </a:ext>
                  </a:extLst>
                </a:gridCol>
              </a:tblGrid>
              <a:tr h="371238">
                <a:tc>
                  <a:txBody>
                    <a:bodyPr/>
                    <a:lstStyle/>
                    <a:p>
                      <a:r>
                        <a:rPr lang="en-US" dirty="0" smtClean="0"/>
                        <a:t>FTE</a:t>
                      </a:r>
                      <a:endParaRPr lang="en-US" dirty="0"/>
                    </a:p>
                  </a:txBody>
                  <a:tcPr/>
                </a:tc>
                <a:tc>
                  <a:txBody>
                    <a:bodyPr/>
                    <a:lstStyle/>
                    <a:p>
                      <a:r>
                        <a:rPr lang="en-US" dirty="0" smtClean="0"/>
                        <a:t>Total</a:t>
                      </a:r>
                      <a:endParaRPr lang="en-US" dirty="0"/>
                    </a:p>
                  </a:txBody>
                  <a:tcPr/>
                </a:tc>
                <a:tc>
                  <a:txBody>
                    <a:bodyPr/>
                    <a:lstStyle/>
                    <a:p>
                      <a:r>
                        <a:rPr lang="en-US" dirty="0" smtClean="0"/>
                        <a:t>Missing</a:t>
                      </a:r>
                    </a:p>
                  </a:txBody>
                  <a:tcPr/>
                </a:tc>
                <a:tc>
                  <a:txBody>
                    <a:bodyPr/>
                    <a:lstStyle/>
                    <a:p>
                      <a:r>
                        <a:rPr lang="en-US" dirty="0" smtClean="0"/>
                        <a:t>Comments</a:t>
                      </a:r>
                      <a:endParaRPr lang="en-US" dirty="0"/>
                    </a:p>
                  </a:txBody>
                  <a:tcPr/>
                </a:tc>
                <a:extLst>
                  <a:ext uri="{0D108BD9-81ED-4DB2-BD59-A6C34878D82A}">
                    <a16:rowId xmlns:a16="http://schemas.microsoft.com/office/drawing/2014/main" val="35514499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Mechanics</a:t>
                      </a:r>
                    </a:p>
                  </a:txBody>
                  <a:tcPr/>
                </a:tc>
                <a:tc>
                  <a:txBody>
                    <a:bodyPr/>
                    <a:lstStyle/>
                    <a:p>
                      <a:r>
                        <a:rPr lang="en-US" dirty="0" smtClean="0"/>
                        <a:t>1</a:t>
                      </a:r>
                      <a:r>
                        <a:rPr lang="en-US" baseline="0" dirty="0" smtClean="0"/>
                        <a:t> to 2</a:t>
                      </a:r>
                      <a:endParaRPr lang="en-US" dirty="0"/>
                    </a:p>
                  </a:txBody>
                  <a:tcPr/>
                </a:tc>
                <a:tc>
                  <a:txBody>
                    <a:bodyPr/>
                    <a:lstStyle/>
                    <a:p>
                      <a:r>
                        <a:rPr lang="en-US" dirty="0" smtClean="0"/>
                        <a:t>0.5</a:t>
                      </a:r>
                      <a:r>
                        <a:rPr lang="en-US" baseline="0" dirty="0" smtClean="0"/>
                        <a:t> to 1</a:t>
                      </a:r>
                      <a:endParaRPr lang="en-US" dirty="0"/>
                    </a:p>
                  </a:txBody>
                  <a:tcPr/>
                </a:tc>
                <a:tc>
                  <a:txBody>
                    <a:bodyPr/>
                    <a:lstStyle/>
                    <a:p>
                      <a:r>
                        <a:rPr lang="en-US" dirty="0" smtClean="0"/>
                        <a:t>It depends on the chosen solution for length and emittance monitors</a:t>
                      </a:r>
                      <a:endParaRPr lang="en-US" dirty="0"/>
                    </a:p>
                  </a:txBody>
                  <a:tcPr/>
                </a:tc>
                <a:extLst>
                  <a:ext uri="{0D108BD9-81ED-4DB2-BD59-A6C34878D82A}">
                    <a16:rowId xmlns:a16="http://schemas.microsoft.com/office/drawing/2014/main" val="4186504062"/>
                  </a:ext>
                </a:extLst>
              </a:tr>
              <a:tr h="370840">
                <a:tc>
                  <a:txBody>
                    <a:bodyPr/>
                    <a:lstStyle/>
                    <a:p>
                      <a:r>
                        <a:rPr lang="en-US" dirty="0" smtClean="0"/>
                        <a:t>Electronics</a:t>
                      </a:r>
                      <a:endParaRPr lang="en-US" dirty="0"/>
                    </a:p>
                  </a:txBody>
                  <a:tcPr/>
                </a:tc>
                <a:tc>
                  <a:txBody>
                    <a:bodyPr/>
                    <a:lstStyle/>
                    <a:p>
                      <a:r>
                        <a:rPr lang="en-US" baseline="0" dirty="0" smtClean="0"/>
                        <a:t>1 to 2</a:t>
                      </a:r>
                      <a:endParaRPr lang="en-US" dirty="0"/>
                    </a:p>
                  </a:txBody>
                  <a:tcPr/>
                </a:tc>
                <a:tc>
                  <a:txBody>
                    <a:bodyPr/>
                    <a:lstStyle/>
                    <a:p>
                      <a:r>
                        <a:rPr lang="en-US" dirty="0" smtClean="0"/>
                        <a:t>0 to 1</a:t>
                      </a:r>
                      <a:endParaRPr lang="en-US" dirty="0"/>
                    </a:p>
                  </a:txBody>
                  <a:tcPr/>
                </a:tc>
                <a:tc>
                  <a:txBody>
                    <a:bodyPr/>
                    <a:lstStyle/>
                    <a:p>
                      <a:r>
                        <a:rPr lang="en-US" dirty="0" smtClean="0"/>
                        <a:t>It</a:t>
                      </a:r>
                      <a:r>
                        <a:rPr lang="en-US" baseline="0" dirty="0" smtClean="0"/>
                        <a:t> </a:t>
                      </a:r>
                      <a:r>
                        <a:rPr lang="en-US" dirty="0" smtClean="0"/>
                        <a:t>depends on the chosen solution</a:t>
                      </a:r>
                      <a:r>
                        <a:rPr lang="en-US" baseline="0" dirty="0" smtClean="0"/>
                        <a:t> + with or without Libera</a:t>
                      </a:r>
                      <a:endParaRPr lang="en-US" dirty="0"/>
                    </a:p>
                  </a:txBody>
                  <a:tcPr/>
                </a:tc>
                <a:extLst>
                  <a:ext uri="{0D108BD9-81ED-4DB2-BD59-A6C34878D82A}">
                    <a16:rowId xmlns:a16="http://schemas.microsoft.com/office/drawing/2014/main" val="103016029"/>
                  </a:ext>
                </a:extLst>
              </a:tr>
              <a:tr h="370840">
                <a:tc>
                  <a:txBody>
                    <a:bodyPr/>
                    <a:lstStyle/>
                    <a:p>
                      <a:r>
                        <a:rPr lang="en-US" dirty="0" smtClean="0"/>
                        <a:t>RF</a:t>
                      </a:r>
                      <a:endParaRPr lang="en-US" dirty="0"/>
                    </a:p>
                  </a:txBody>
                  <a:tcPr/>
                </a:tc>
                <a:tc>
                  <a:txBody>
                    <a:bodyPr/>
                    <a:lstStyle/>
                    <a:p>
                      <a:r>
                        <a:rPr lang="en-US" dirty="0" smtClean="0"/>
                        <a:t>0.2</a:t>
                      </a:r>
                      <a:r>
                        <a:rPr lang="en-US" baseline="0" dirty="0" smtClean="0"/>
                        <a:t> to 0.5</a:t>
                      </a:r>
                      <a:endParaRPr lang="en-US" dirty="0"/>
                    </a:p>
                  </a:txBody>
                  <a:tcPr/>
                </a:tc>
                <a:tc>
                  <a:txBody>
                    <a:bodyPr/>
                    <a:lstStyle/>
                    <a:p>
                      <a:r>
                        <a:rPr lang="en-US" dirty="0" smtClean="0"/>
                        <a:t>0</a:t>
                      </a:r>
                      <a:r>
                        <a:rPr lang="en-US" baseline="0" dirty="0" smtClean="0"/>
                        <a:t> to 0.3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a:t>
                      </a:r>
                      <a:r>
                        <a:rPr lang="en-US" dirty="0" smtClean="0"/>
                        <a:t>depends on the chosen solution </a:t>
                      </a:r>
                      <a:r>
                        <a:rPr lang="en-US" baseline="0" dirty="0" smtClean="0"/>
                        <a:t>+ with or without Libera</a:t>
                      </a:r>
                      <a:endParaRPr lang="en-US" dirty="0" smtClean="0"/>
                    </a:p>
                  </a:txBody>
                  <a:tcPr/>
                </a:tc>
                <a:extLst>
                  <a:ext uri="{0D108BD9-81ED-4DB2-BD59-A6C34878D82A}">
                    <a16:rowId xmlns:a16="http://schemas.microsoft.com/office/drawing/2014/main" val="2350487207"/>
                  </a:ext>
                </a:extLst>
              </a:tr>
              <a:tr h="370840">
                <a:tc>
                  <a:txBody>
                    <a:bodyPr/>
                    <a:lstStyle/>
                    <a:p>
                      <a:r>
                        <a:rPr lang="en-US" dirty="0" smtClean="0"/>
                        <a:t>Other</a:t>
                      </a:r>
                      <a:endParaRPr lang="en-US" dirty="0"/>
                    </a:p>
                  </a:txBody>
                  <a:tcPr/>
                </a:tc>
                <a:tc gridSpan="3">
                  <a:txBody>
                    <a:bodyPr/>
                    <a:lstStyle/>
                    <a:p>
                      <a:r>
                        <a:rPr lang="en-US" baseline="0" dirty="0" smtClean="0"/>
                        <a:t>Depending on the task: check C&amp;C, Vacuum, RF sources, Magnets presentation</a:t>
                      </a:r>
                    </a:p>
                  </a:txBody>
                  <a:tcPr/>
                </a:tc>
                <a:tc hMerge="1">
                  <a:txBody>
                    <a:bodyPr/>
                    <a:lstStyle/>
                    <a:p>
                      <a:endParaRPr lang="en-US" dirty="0" smtClean="0"/>
                    </a:p>
                  </a:txBody>
                  <a:tcPr/>
                </a:tc>
                <a:tc hMerge="1">
                  <a:txBody>
                    <a:bodyPr/>
                    <a:lstStyle/>
                    <a:p>
                      <a:endParaRPr lang="en-US" dirty="0"/>
                    </a:p>
                  </a:txBody>
                  <a:tcPr/>
                </a:tc>
                <a:extLst>
                  <a:ext uri="{0D108BD9-81ED-4DB2-BD59-A6C34878D82A}">
                    <a16:rowId xmlns:a16="http://schemas.microsoft.com/office/drawing/2014/main" val="1821438145"/>
                  </a:ext>
                </a:extLst>
              </a:tr>
            </a:tbl>
          </a:graphicData>
        </a:graphic>
      </p:graphicFrame>
      <p:sp>
        <p:nvSpPr>
          <p:cNvPr id="2" name="Rectangle 1"/>
          <p:cNvSpPr/>
          <p:nvPr/>
        </p:nvSpPr>
        <p:spPr>
          <a:xfrm>
            <a:off x="3442171" y="893438"/>
            <a:ext cx="2574744" cy="400110"/>
          </a:xfrm>
          <a:prstGeom prst="rect">
            <a:avLst/>
          </a:prstGeom>
        </p:spPr>
        <p:txBody>
          <a:bodyPr wrap="none">
            <a:spAutoFit/>
          </a:bodyPr>
          <a:lstStyle/>
          <a:p>
            <a:r>
              <a:rPr lang="en-US" b="1" dirty="0"/>
              <a:t>Injector &amp; </a:t>
            </a:r>
            <a:r>
              <a:rPr lang="en-US" b="1" dirty="0" smtClean="0"/>
              <a:t>Diag line </a:t>
            </a:r>
            <a:endParaRPr lang="en-US" dirty="0"/>
          </a:p>
        </p:txBody>
      </p:sp>
      <p:graphicFrame>
        <p:nvGraphicFramePr>
          <p:cNvPr id="17" name="Tableau 16"/>
          <p:cNvGraphicFramePr>
            <a:graphicFrameLocks noGrp="1"/>
          </p:cNvGraphicFramePr>
          <p:nvPr>
            <p:extLst>
              <p:ext uri="{D42A27DB-BD31-4B8C-83A1-F6EECF244321}">
                <p14:modId xmlns:p14="http://schemas.microsoft.com/office/powerpoint/2010/main" val="3228714743"/>
              </p:ext>
            </p:extLst>
          </p:nvPr>
        </p:nvGraphicFramePr>
        <p:xfrm>
          <a:off x="201812" y="3623418"/>
          <a:ext cx="10498957" cy="1854598"/>
        </p:xfrm>
        <a:graphic>
          <a:graphicData uri="http://schemas.openxmlformats.org/drawingml/2006/table">
            <a:tbl>
              <a:tblPr firstRow="1" bandRow="1">
                <a:tableStyleId>{5C22544A-7EE6-4342-B048-85BDC9FD1C3A}</a:tableStyleId>
              </a:tblPr>
              <a:tblGrid>
                <a:gridCol w="1459592">
                  <a:extLst>
                    <a:ext uri="{9D8B030D-6E8A-4147-A177-3AD203B41FA5}">
                      <a16:colId xmlns:a16="http://schemas.microsoft.com/office/drawing/2014/main" val="2664375530"/>
                    </a:ext>
                  </a:extLst>
                </a:gridCol>
                <a:gridCol w="1104756">
                  <a:extLst>
                    <a:ext uri="{9D8B030D-6E8A-4147-A177-3AD203B41FA5}">
                      <a16:colId xmlns:a16="http://schemas.microsoft.com/office/drawing/2014/main" val="533093992"/>
                    </a:ext>
                  </a:extLst>
                </a:gridCol>
                <a:gridCol w="1126036">
                  <a:extLst>
                    <a:ext uri="{9D8B030D-6E8A-4147-A177-3AD203B41FA5}">
                      <a16:colId xmlns:a16="http://schemas.microsoft.com/office/drawing/2014/main" val="2549218053"/>
                    </a:ext>
                  </a:extLst>
                </a:gridCol>
                <a:gridCol w="6808573">
                  <a:extLst>
                    <a:ext uri="{9D8B030D-6E8A-4147-A177-3AD203B41FA5}">
                      <a16:colId xmlns:a16="http://schemas.microsoft.com/office/drawing/2014/main" val="245895220"/>
                    </a:ext>
                  </a:extLst>
                </a:gridCol>
              </a:tblGrid>
              <a:tr h="371238">
                <a:tc>
                  <a:txBody>
                    <a:bodyPr/>
                    <a:lstStyle/>
                    <a:p>
                      <a:r>
                        <a:rPr lang="en-US" dirty="0" smtClean="0"/>
                        <a:t>FTE</a:t>
                      </a:r>
                      <a:endParaRPr lang="en-US" dirty="0"/>
                    </a:p>
                  </a:txBody>
                  <a:tcPr/>
                </a:tc>
                <a:tc>
                  <a:txBody>
                    <a:bodyPr/>
                    <a:lstStyle/>
                    <a:p>
                      <a:r>
                        <a:rPr lang="en-US" dirty="0" smtClean="0"/>
                        <a:t>Total</a:t>
                      </a:r>
                      <a:endParaRPr lang="en-US" dirty="0"/>
                    </a:p>
                  </a:txBody>
                  <a:tcPr/>
                </a:tc>
                <a:tc>
                  <a:txBody>
                    <a:bodyPr/>
                    <a:lstStyle/>
                    <a:p>
                      <a:r>
                        <a:rPr lang="en-US" dirty="0" smtClean="0"/>
                        <a:t>Missing</a:t>
                      </a:r>
                    </a:p>
                  </a:txBody>
                  <a:tcPr/>
                </a:tc>
                <a:tc>
                  <a:txBody>
                    <a:bodyPr/>
                    <a:lstStyle/>
                    <a:p>
                      <a:r>
                        <a:rPr lang="en-US" dirty="0" smtClean="0"/>
                        <a:t>Comments</a:t>
                      </a:r>
                      <a:endParaRPr lang="en-US" dirty="0"/>
                    </a:p>
                  </a:txBody>
                  <a:tcPr/>
                </a:tc>
                <a:extLst>
                  <a:ext uri="{0D108BD9-81ED-4DB2-BD59-A6C34878D82A}">
                    <a16:rowId xmlns:a16="http://schemas.microsoft.com/office/drawing/2014/main" val="35514499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Mechanics</a:t>
                      </a:r>
                    </a:p>
                  </a:txBody>
                  <a:tcPr/>
                </a:tc>
                <a:tc>
                  <a:txBody>
                    <a:bodyPr/>
                    <a:lstStyle/>
                    <a:p>
                      <a:r>
                        <a:rPr lang="en-US" baseline="0" dirty="0" smtClean="0"/>
                        <a:t>0.5</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86504062"/>
                  </a:ext>
                </a:extLst>
              </a:tr>
              <a:tr h="370840">
                <a:tc>
                  <a:txBody>
                    <a:bodyPr/>
                    <a:lstStyle/>
                    <a:p>
                      <a:r>
                        <a:rPr lang="en-US" dirty="0" smtClean="0"/>
                        <a:t>Electronics</a:t>
                      </a:r>
                      <a:endParaRPr lang="en-US" dirty="0"/>
                    </a:p>
                  </a:txBody>
                  <a:tcPr/>
                </a:tc>
                <a:tc>
                  <a:txBody>
                    <a:bodyPr/>
                    <a:lstStyle/>
                    <a:p>
                      <a:r>
                        <a:rPr lang="en-US" baseline="0" dirty="0" smtClean="0"/>
                        <a:t>1 </a:t>
                      </a:r>
                      <a:endParaRPr lang="en-US" dirty="0"/>
                    </a:p>
                  </a:txBody>
                  <a:tcPr/>
                </a:tc>
                <a:tc>
                  <a:txBody>
                    <a:bodyPr/>
                    <a:lstStyle/>
                    <a:p>
                      <a:r>
                        <a:rPr lang="en-US" dirty="0" smtClean="0"/>
                        <a:t>0 to 0.7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a:t>
                      </a:r>
                      <a:r>
                        <a:rPr lang="en-US" dirty="0" smtClean="0"/>
                        <a:t>depends on the chosen solution </a:t>
                      </a:r>
                      <a:r>
                        <a:rPr lang="en-US" baseline="0" dirty="0" smtClean="0"/>
                        <a:t>+ with or without Libera</a:t>
                      </a:r>
                      <a:endParaRPr lang="en-US" dirty="0" smtClean="0"/>
                    </a:p>
                  </a:txBody>
                  <a:tcPr/>
                </a:tc>
                <a:extLst>
                  <a:ext uri="{0D108BD9-81ED-4DB2-BD59-A6C34878D82A}">
                    <a16:rowId xmlns:a16="http://schemas.microsoft.com/office/drawing/2014/main" val="103016029"/>
                  </a:ext>
                </a:extLst>
              </a:tr>
              <a:tr h="370840">
                <a:tc>
                  <a:txBody>
                    <a:bodyPr/>
                    <a:lstStyle/>
                    <a:p>
                      <a:r>
                        <a:rPr lang="en-US" dirty="0" smtClean="0"/>
                        <a:t>RF</a:t>
                      </a:r>
                      <a:endParaRPr lang="en-US" dirty="0"/>
                    </a:p>
                  </a:txBody>
                  <a:tcPr/>
                </a:tc>
                <a:tc>
                  <a:txBody>
                    <a:bodyPr/>
                    <a:lstStyle/>
                    <a:p>
                      <a:r>
                        <a:rPr lang="en-US" dirty="0" smtClean="0"/>
                        <a:t>0.5</a:t>
                      </a:r>
                      <a:r>
                        <a:rPr lang="en-US" baseline="0" dirty="0" smtClean="0"/>
                        <a:t> to 1</a:t>
                      </a:r>
                      <a:endParaRPr lang="en-US" dirty="0"/>
                    </a:p>
                  </a:txBody>
                  <a:tcPr/>
                </a:tc>
                <a:tc>
                  <a:txBody>
                    <a:bodyPr/>
                    <a:lstStyle/>
                    <a:p>
                      <a:r>
                        <a:rPr lang="en-US" dirty="0" smtClean="0"/>
                        <a:t>0</a:t>
                      </a:r>
                      <a:r>
                        <a:rPr lang="en-US" baseline="0" dirty="0" smtClean="0"/>
                        <a:t> to 0.5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a:t>
                      </a:r>
                      <a:r>
                        <a:rPr lang="en-US" dirty="0" smtClean="0"/>
                        <a:t>depends on the chosen solution (with</a:t>
                      </a:r>
                      <a:r>
                        <a:rPr lang="en-US" baseline="0" dirty="0" smtClean="0"/>
                        <a:t> or without LIBERA)</a:t>
                      </a:r>
                      <a:endParaRPr lang="en-US" dirty="0" smtClean="0"/>
                    </a:p>
                  </a:txBody>
                  <a:tcPr/>
                </a:tc>
                <a:extLst>
                  <a:ext uri="{0D108BD9-81ED-4DB2-BD59-A6C34878D82A}">
                    <a16:rowId xmlns:a16="http://schemas.microsoft.com/office/drawing/2014/main" val="2350487207"/>
                  </a:ext>
                </a:extLst>
              </a:tr>
              <a:tr h="370840">
                <a:tc>
                  <a:txBody>
                    <a:bodyPr/>
                    <a:lstStyle/>
                    <a:p>
                      <a:r>
                        <a:rPr lang="en-US" dirty="0" smtClean="0"/>
                        <a:t>Other</a:t>
                      </a:r>
                      <a:endParaRPr lang="en-US" dirty="0"/>
                    </a:p>
                  </a:txBody>
                  <a:tcPr/>
                </a:tc>
                <a:tc gridSpan="3">
                  <a:txBody>
                    <a:bodyPr/>
                    <a:lstStyle/>
                    <a:p>
                      <a:r>
                        <a:rPr lang="en-US" baseline="0" dirty="0" smtClean="0"/>
                        <a:t>Depending on the task: check C&amp;C, Vacuum, RF sources, Magnets presentation</a:t>
                      </a:r>
                    </a:p>
                  </a:txBody>
                  <a:tcPr/>
                </a:tc>
                <a:tc hMerge="1">
                  <a:txBody>
                    <a:bodyPr/>
                    <a:lstStyle/>
                    <a:p>
                      <a:endParaRPr lang="en-US" dirty="0" smtClean="0"/>
                    </a:p>
                  </a:txBody>
                  <a:tcPr/>
                </a:tc>
                <a:tc hMerge="1">
                  <a:txBody>
                    <a:bodyPr/>
                    <a:lstStyle/>
                    <a:p>
                      <a:endParaRPr lang="en-US" dirty="0"/>
                    </a:p>
                  </a:txBody>
                  <a:tcPr/>
                </a:tc>
                <a:extLst>
                  <a:ext uri="{0D108BD9-81ED-4DB2-BD59-A6C34878D82A}">
                    <a16:rowId xmlns:a16="http://schemas.microsoft.com/office/drawing/2014/main" val="1821438145"/>
                  </a:ext>
                </a:extLst>
              </a:tr>
            </a:tbl>
          </a:graphicData>
        </a:graphic>
      </p:graphicFrame>
      <p:sp>
        <p:nvSpPr>
          <p:cNvPr id="18" name="Rectangle 17"/>
          <p:cNvSpPr/>
          <p:nvPr/>
        </p:nvSpPr>
        <p:spPr>
          <a:xfrm>
            <a:off x="4015143" y="3223308"/>
            <a:ext cx="1119217" cy="400110"/>
          </a:xfrm>
          <a:prstGeom prst="rect">
            <a:avLst/>
          </a:prstGeom>
        </p:spPr>
        <p:txBody>
          <a:bodyPr wrap="none">
            <a:spAutoFit/>
          </a:bodyPr>
          <a:lstStyle/>
          <a:p>
            <a:r>
              <a:rPr lang="en-US" b="1" dirty="0" smtClean="0"/>
              <a:t>1</a:t>
            </a:r>
            <a:r>
              <a:rPr lang="en-US" b="1" baseline="30000" dirty="0" smtClean="0"/>
              <a:t>st</a:t>
            </a:r>
            <a:r>
              <a:rPr lang="en-US" b="1" dirty="0" smtClean="0"/>
              <a:t> turn </a:t>
            </a:r>
            <a:endParaRPr lang="en-US" dirty="0"/>
          </a:p>
        </p:txBody>
      </p:sp>
    </p:spTree>
    <p:extLst>
      <p:ext uri="{BB962C8B-B14F-4D97-AF65-F5344CB8AC3E}">
        <p14:creationId xmlns:p14="http://schemas.microsoft.com/office/powerpoint/2010/main" val="315259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9EED68-CB98-4B02-A34D-AB6A0D8F9355}" type="datetime1">
              <a:rPr lang="fr-FR" smtClean="0"/>
              <a:t>17/01/2025</a:t>
            </a:fld>
            <a:endParaRPr lang="fr-FR" dirty="0"/>
          </a:p>
        </p:txBody>
      </p:sp>
      <p:sp>
        <p:nvSpPr>
          <p:cNvPr id="5" name="Espace réservé du numéro de diapositive 4"/>
          <p:cNvSpPr>
            <a:spLocks noGrp="1"/>
          </p:cNvSpPr>
          <p:nvPr>
            <p:ph type="sldNum" sz="quarter" idx="12"/>
          </p:nvPr>
        </p:nvSpPr>
        <p:spPr/>
        <p:txBody>
          <a:bodyPr/>
          <a:lstStyle/>
          <a:p>
            <a:fld id="{77E71596-5F9D-49C5-9701-16B3CA54319D}" type="slidenum">
              <a:rPr lang="fr-FR" smtClean="0"/>
              <a:pPr/>
              <a:t>6</a:t>
            </a:fld>
            <a:endParaRPr lang="fr-FR" dirty="0"/>
          </a:p>
        </p:txBody>
      </p:sp>
      <p:sp>
        <p:nvSpPr>
          <p:cNvPr id="14" name="Espace réservé du numéro de diapositive 6">
            <a:extLst>
              <a:ext uri="{FF2B5EF4-FFF2-40B4-BE49-F238E27FC236}">
                <a16:creationId xmlns:a16="http://schemas.microsoft.com/office/drawing/2014/main" id="{0D07A81A-6C77-4A99-ABCE-88F6992AC18B}"/>
              </a:ext>
            </a:extLst>
          </p:cNvPr>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6</a:t>
            </a:fld>
            <a:endParaRPr lang="fr-FR" dirty="0"/>
          </a:p>
        </p:txBody>
      </p:sp>
      <p:sp>
        <p:nvSpPr>
          <p:cNvPr id="15" name="Espace réservé de la date 2">
            <a:extLst>
              <a:ext uri="{FF2B5EF4-FFF2-40B4-BE49-F238E27FC236}">
                <a16:creationId xmlns:a16="http://schemas.microsoft.com/office/drawing/2014/main" id="{2429DF77-A478-FFF4-2246-33D934A1FF26}"/>
              </a:ext>
            </a:extLst>
          </p:cNvPr>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smtClean="0"/>
              <a:t>16/01/2025</a:t>
            </a:r>
            <a:endParaRPr lang="fr-FR" dirty="0"/>
          </a:p>
        </p:txBody>
      </p:sp>
      <p:pic>
        <p:nvPicPr>
          <p:cNvPr id="16" name="Image 15">
            <a:extLst>
              <a:ext uri="{FF2B5EF4-FFF2-40B4-BE49-F238E27FC236}">
                <a16:creationId xmlns:a16="http://schemas.microsoft.com/office/drawing/2014/main" id="{8CE213AC-7DC4-881A-BE68-5F6D90102AD1}"/>
              </a:ext>
            </a:extLst>
          </p:cNvPr>
          <p:cNvPicPr>
            <a:picLocks noChangeAspect="1"/>
          </p:cNvPicPr>
          <p:nvPr/>
        </p:nvPicPr>
        <p:blipFill rotWithShape="1">
          <a:blip r:embed="rId3" cstate="screen">
            <a:alphaModFix amt="54000"/>
            <a:extLst>
              <a:ext uri="{28A0092B-C50C-407E-A947-70E740481C1C}">
                <a14:useLocalDpi xmlns:a14="http://schemas.microsoft.com/office/drawing/2010/main"/>
              </a:ext>
            </a:extLst>
          </a:blip>
          <a:srcRect/>
          <a:stretch/>
        </p:blipFill>
        <p:spPr>
          <a:xfrm>
            <a:off x="3336252" y="1712099"/>
            <a:ext cx="4426399" cy="3477885"/>
          </a:xfrm>
          <a:prstGeom prst="rect">
            <a:avLst/>
          </a:prstGeom>
        </p:spPr>
      </p:pic>
      <p:sp>
        <p:nvSpPr>
          <p:cNvPr id="19" name="Espace réservé du pied de page 10">
            <a:extLst>
              <a:ext uri="{FF2B5EF4-FFF2-40B4-BE49-F238E27FC236}">
                <a16:creationId xmlns:a16="http://schemas.microsoft.com/office/drawing/2014/main" id="{F989C989-18D5-49B8-83F0-25407A2D7F55}"/>
              </a:ext>
            </a:extLst>
          </p:cNvPr>
          <p:cNvSpPr txBox="1">
            <a:spLocks/>
          </p:cNvSpPr>
          <p:nvPr/>
        </p:nvSpPr>
        <p:spPr>
          <a:xfrm>
            <a:off x="2938116" y="5714820"/>
            <a:ext cx="4896544" cy="322263"/>
          </a:xfrm>
          <a:prstGeom prst="rect">
            <a:avLst/>
          </a:prstGeom>
        </p:spPr>
        <p:txBody>
          <a:bodyPr vert="horz" lIns="91440" tIns="45720" rIns="91440" bIns="45720" rtlCol="0" anchor="ctr"/>
          <a:lstStyle>
            <a:defPPr>
              <a:defRPr lang="fr-FR"/>
            </a:defPPr>
            <a:lvl1pPr algn="ct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PERLE- Project Progress </a:t>
            </a:r>
            <a:r>
              <a:rPr lang="fr-FR" dirty="0" err="1" smtClean="0"/>
              <a:t>Review</a:t>
            </a:r>
            <a:endParaRPr lang="fr-FR" dirty="0"/>
          </a:p>
        </p:txBody>
      </p:sp>
      <p:sp>
        <p:nvSpPr>
          <p:cNvPr id="8" name="Titre 1"/>
          <p:cNvSpPr>
            <a:spLocks noGrp="1"/>
          </p:cNvSpPr>
          <p:nvPr>
            <p:ph type="title"/>
          </p:nvPr>
        </p:nvSpPr>
        <p:spPr>
          <a:xfrm>
            <a:off x="1769031" y="146449"/>
            <a:ext cx="7560840" cy="432048"/>
          </a:xfrm>
        </p:spPr>
        <p:txBody>
          <a:bodyPr>
            <a:normAutofit/>
          </a:bodyPr>
          <a:lstStyle/>
          <a:p>
            <a:r>
              <a:rPr lang="fr-FR" dirty="0"/>
              <a:t>PERLE Beam </a:t>
            </a:r>
            <a:r>
              <a:rPr lang="fr-FR" dirty="0" smtClean="0"/>
              <a:t>Diagnostics: </a:t>
            </a:r>
            <a:r>
              <a:rPr lang="fr-FR" dirty="0" err="1" smtClean="0"/>
              <a:t>Costs</a:t>
            </a:r>
            <a:r>
              <a:rPr lang="fr-FR" dirty="0" smtClean="0"/>
              <a:t> (</a:t>
            </a:r>
            <a:r>
              <a:rPr lang="fr-FR" dirty="0" err="1" smtClean="0">
                <a:solidFill>
                  <a:srgbClr val="FF0000"/>
                </a:solidFill>
              </a:rPr>
              <a:t>based</a:t>
            </a:r>
            <a:r>
              <a:rPr lang="fr-FR" dirty="0" smtClean="0">
                <a:solidFill>
                  <a:srgbClr val="FF0000"/>
                </a:solidFill>
              </a:rPr>
              <a:t> on Libera &amp; </a:t>
            </a:r>
            <a:r>
              <a:rPr lang="fr-FR" dirty="0">
                <a:solidFill>
                  <a:srgbClr val="FF0000"/>
                </a:solidFill>
              </a:rPr>
              <a:t>B</a:t>
            </a:r>
            <a:r>
              <a:rPr lang="fr-FR" dirty="0" smtClean="0">
                <a:solidFill>
                  <a:srgbClr val="FF0000"/>
                </a:solidFill>
              </a:rPr>
              <a:t>ergoz Options</a:t>
            </a:r>
            <a:r>
              <a:rPr lang="fr-FR" dirty="0" smtClean="0"/>
              <a:t>)</a:t>
            </a:r>
            <a:endParaRPr lang="en-US" dirty="0"/>
          </a:p>
        </p:txBody>
      </p:sp>
      <p:sp>
        <p:nvSpPr>
          <p:cNvPr id="9" name="Espace réservé du numéro de diapositive 8"/>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6</a:t>
            </a:fld>
            <a:endParaRPr lang="fr-FR" dirty="0"/>
          </a:p>
        </p:txBody>
      </p:sp>
      <p:sp>
        <p:nvSpPr>
          <p:cNvPr id="10" name="Espace réservé de la date 6"/>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en-US" smtClean="0"/>
              <a:t>16/01/2025</a:t>
            </a:r>
            <a:endParaRPr lang="fr-FR" dirty="0"/>
          </a:p>
        </p:txBody>
      </p:sp>
      <p:graphicFrame>
        <p:nvGraphicFramePr>
          <p:cNvPr id="13" name="Tableau 12"/>
          <p:cNvGraphicFramePr>
            <a:graphicFrameLocks noGrp="1"/>
          </p:cNvGraphicFramePr>
          <p:nvPr>
            <p:extLst>
              <p:ext uri="{D42A27DB-BD31-4B8C-83A1-F6EECF244321}">
                <p14:modId xmlns:p14="http://schemas.microsoft.com/office/powerpoint/2010/main" val="2751976530"/>
              </p:ext>
            </p:extLst>
          </p:nvPr>
        </p:nvGraphicFramePr>
        <p:xfrm>
          <a:off x="257447" y="581473"/>
          <a:ext cx="10324485" cy="5192158"/>
        </p:xfrm>
        <a:graphic>
          <a:graphicData uri="http://schemas.openxmlformats.org/drawingml/2006/table">
            <a:tbl>
              <a:tblPr bandRow="1">
                <a:tableStyleId>{5C22544A-7EE6-4342-B048-85BDC9FD1C3A}</a:tableStyleId>
              </a:tblPr>
              <a:tblGrid>
                <a:gridCol w="1625730">
                  <a:extLst>
                    <a:ext uri="{9D8B030D-6E8A-4147-A177-3AD203B41FA5}">
                      <a16:colId xmlns:a16="http://schemas.microsoft.com/office/drawing/2014/main" val="2664375530"/>
                    </a:ext>
                  </a:extLst>
                </a:gridCol>
                <a:gridCol w="2160240">
                  <a:extLst>
                    <a:ext uri="{9D8B030D-6E8A-4147-A177-3AD203B41FA5}">
                      <a16:colId xmlns:a16="http://schemas.microsoft.com/office/drawing/2014/main" val="80912226"/>
                    </a:ext>
                  </a:extLst>
                </a:gridCol>
                <a:gridCol w="1201032">
                  <a:extLst>
                    <a:ext uri="{9D8B030D-6E8A-4147-A177-3AD203B41FA5}">
                      <a16:colId xmlns:a16="http://schemas.microsoft.com/office/drawing/2014/main" val="533093992"/>
                    </a:ext>
                  </a:extLst>
                </a:gridCol>
                <a:gridCol w="1087176">
                  <a:extLst>
                    <a:ext uri="{9D8B030D-6E8A-4147-A177-3AD203B41FA5}">
                      <a16:colId xmlns:a16="http://schemas.microsoft.com/office/drawing/2014/main" val="2549218053"/>
                    </a:ext>
                  </a:extLst>
                </a:gridCol>
                <a:gridCol w="1185270">
                  <a:extLst>
                    <a:ext uri="{9D8B030D-6E8A-4147-A177-3AD203B41FA5}">
                      <a16:colId xmlns:a16="http://schemas.microsoft.com/office/drawing/2014/main" val="245895220"/>
                    </a:ext>
                  </a:extLst>
                </a:gridCol>
                <a:gridCol w="1325876">
                  <a:extLst>
                    <a:ext uri="{9D8B030D-6E8A-4147-A177-3AD203B41FA5}">
                      <a16:colId xmlns:a16="http://schemas.microsoft.com/office/drawing/2014/main" val="3889951888"/>
                    </a:ext>
                  </a:extLst>
                </a:gridCol>
                <a:gridCol w="1739161">
                  <a:extLst>
                    <a:ext uri="{9D8B030D-6E8A-4147-A177-3AD203B41FA5}">
                      <a16:colId xmlns:a16="http://schemas.microsoft.com/office/drawing/2014/main" val="4066135745"/>
                    </a:ext>
                  </a:extLst>
                </a:gridCol>
              </a:tblGrid>
              <a:tr h="371238">
                <a:tc>
                  <a:txBody>
                    <a:bodyPr/>
                    <a:lstStyle/>
                    <a:p>
                      <a:r>
                        <a:rPr lang="en-US" dirty="0" smtClean="0"/>
                        <a:t>Task</a:t>
                      </a:r>
                      <a:endParaRPr lang="en-US" dirty="0"/>
                    </a:p>
                  </a:txBody>
                  <a:tcPr/>
                </a:tc>
                <a:tc>
                  <a:txBody>
                    <a:bodyPr/>
                    <a:lstStyle/>
                    <a:p>
                      <a:r>
                        <a:rPr lang="en-US" dirty="0" smtClean="0"/>
                        <a:t>Sub task</a:t>
                      </a:r>
                      <a:endParaRPr lang="en-US" dirty="0"/>
                    </a:p>
                  </a:txBody>
                  <a:tcPr/>
                </a:tc>
                <a:tc>
                  <a:txBody>
                    <a:bodyPr/>
                    <a:lstStyle/>
                    <a:p>
                      <a:r>
                        <a:rPr lang="en-US" dirty="0" smtClean="0"/>
                        <a:t>Number</a:t>
                      </a:r>
                      <a:endParaRPr lang="en-US" dirty="0"/>
                    </a:p>
                  </a:txBody>
                  <a:tcPr/>
                </a:tc>
                <a:tc>
                  <a:txBody>
                    <a:bodyPr/>
                    <a:lstStyle/>
                    <a:p>
                      <a:r>
                        <a:rPr lang="en-US" dirty="0" smtClean="0"/>
                        <a:t>Cost (k€)</a:t>
                      </a:r>
                      <a:endParaRPr lang="en-US" dirty="0"/>
                    </a:p>
                  </a:txBody>
                  <a:tcPr/>
                </a:tc>
                <a:tc gridSpan="2">
                  <a:txBody>
                    <a:bodyPr/>
                    <a:lstStyle/>
                    <a:p>
                      <a:r>
                        <a:rPr lang="en-US" dirty="0" smtClean="0"/>
                        <a:t>Delivery Time</a:t>
                      </a:r>
                      <a:r>
                        <a:rPr lang="en-US" baseline="0" dirty="0" smtClean="0"/>
                        <a:t> (months)</a:t>
                      </a:r>
                      <a:endParaRPr lang="en-US" dirty="0"/>
                    </a:p>
                  </a:txBody>
                  <a:tcPr/>
                </a:tc>
                <a:tc hMerge="1">
                  <a:txBody>
                    <a:bodyPr/>
                    <a:lstStyle/>
                    <a:p>
                      <a:endParaRPr lang="en-US"/>
                    </a:p>
                  </a:txBody>
                  <a:tcPr/>
                </a:tc>
                <a:tc>
                  <a:txBody>
                    <a:bodyPr/>
                    <a:lstStyle/>
                    <a:p>
                      <a:r>
                        <a:rPr lang="en-US" dirty="0" smtClean="0"/>
                        <a:t>Comments</a:t>
                      </a:r>
                    </a:p>
                  </a:txBody>
                  <a:tcPr/>
                </a:tc>
                <a:extLst>
                  <a:ext uri="{0D108BD9-81ED-4DB2-BD59-A6C34878D82A}">
                    <a16:rowId xmlns:a16="http://schemas.microsoft.com/office/drawing/2014/main" val="3551449943"/>
                  </a:ext>
                </a:extLst>
              </a:tr>
              <a:tr h="370840">
                <a:tc>
                  <a:txBody>
                    <a:bodyPr/>
                    <a:lstStyle/>
                    <a:p>
                      <a:pPr algn="ctr"/>
                      <a:r>
                        <a:rPr lang="en-US" dirty="0" smtClean="0"/>
                        <a:t>Faraday Cup</a:t>
                      </a:r>
                      <a:endParaRPr lang="en-US" dirty="0"/>
                    </a:p>
                  </a:txBody>
                  <a:tcPr/>
                </a:tc>
                <a:tc>
                  <a:txBody>
                    <a:bodyPr/>
                    <a:lstStyle/>
                    <a:p>
                      <a:pPr algn="ctr"/>
                      <a:endParaRPr lang="en-US" dirty="0"/>
                    </a:p>
                  </a:txBody>
                  <a:tcPr/>
                </a:tc>
                <a:tc>
                  <a:txBody>
                    <a:bodyPr/>
                    <a:lstStyle/>
                    <a:p>
                      <a:pPr algn="ctr"/>
                      <a:r>
                        <a:rPr lang="en-US" dirty="0" smtClean="0"/>
                        <a:t>1</a:t>
                      </a:r>
                      <a:endParaRPr lang="en-US" dirty="0"/>
                    </a:p>
                  </a:txBody>
                  <a:tcPr/>
                </a:tc>
                <a:tc>
                  <a:txBody>
                    <a:bodyPr/>
                    <a:lstStyle/>
                    <a:p>
                      <a:pPr algn="ctr"/>
                      <a:r>
                        <a:rPr lang="en-US" dirty="0" smtClean="0"/>
                        <a:t>62</a:t>
                      </a:r>
                      <a:endParaRPr lang="en-US" dirty="0"/>
                    </a:p>
                  </a:txBody>
                  <a:tcPr/>
                </a:tc>
                <a:tc gridSpan="2">
                  <a:txBody>
                    <a:bodyPr/>
                    <a:lstStyle/>
                    <a:p>
                      <a:pPr algn="ctr"/>
                      <a:r>
                        <a:rPr lang="en-US" dirty="0" smtClean="0"/>
                        <a:t>10</a:t>
                      </a:r>
                    </a:p>
                  </a:txBody>
                  <a:tcPr/>
                </a:tc>
                <a:tc hMerge="1">
                  <a:txBody>
                    <a:bodyPr/>
                    <a:lstStyle/>
                    <a:p>
                      <a:endParaRPr lang="en-US"/>
                    </a:p>
                  </a:txBody>
                  <a:tcPr/>
                </a:tc>
                <a:tc>
                  <a:txBody>
                    <a:bodyPr/>
                    <a:lstStyle/>
                    <a:p>
                      <a:pPr algn="ctr"/>
                      <a:r>
                        <a:rPr lang="en-US" dirty="0" smtClean="0"/>
                        <a:t>Purchased</a:t>
                      </a:r>
                      <a:endParaRPr lang="en-US" dirty="0"/>
                    </a:p>
                  </a:txBody>
                  <a:tcPr/>
                </a:tc>
                <a:extLst>
                  <a:ext uri="{0D108BD9-81ED-4DB2-BD59-A6C34878D82A}">
                    <a16:rowId xmlns:a16="http://schemas.microsoft.com/office/drawing/2014/main" val="4186504062"/>
                  </a:ext>
                </a:extLst>
              </a:tr>
              <a:tr h="370840">
                <a:tc rowSpan="2">
                  <a:txBody>
                    <a:bodyPr/>
                    <a:lstStyle/>
                    <a:p>
                      <a:pPr algn="ctr"/>
                      <a:r>
                        <a:rPr lang="en-US" dirty="0" smtClean="0"/>
                        <a:t>CT</a:t>
                      </a:r>
                    </a:p>
                  </a:txBody>
                  <a:tcPr anchor="ctr"/>
                </a:tc>
                <a:tc>
                  <a:txBody>
                    <a:bodyPr/>
                    <a:lstStyle/>
                    <a:p>
                      <a:pPr algn="ctr"/>
                      <a:r>
                        <a:rPr lang="en-US" dirty="0" smtClean="0"/>
                        <a:t>Detector</a:t>
                      </a:r>
                      <a:endParaRPr lang="en-US" dirty="0"/>
                    </a:p>
                  </a:txBody>
                  <a:tcPr/>
                </a:tc>
                <a:tc>
                  <a:txBody>
                    <a:bodyPr/>
                    <a:lstStyle/>
                    <a:p>
                      <a:pPr algn="ctr"/>
                      <a:r>
                        <a:rPr lang="en-US" dirty="0" smtClean="0"/>
                        <a:t>Up</a:t>
                      </a:r>
                      <a:r>
                        <a:rPr lang="en-US" baseline="0" dirty="0" smtClean="0"/>
                        <a:t> to 2</a:t>
                      </a:r>
                      <a:endParaRPr lang="en-US" dirty="0"/>
                    </a:p>
                  </a:txBody>
                  <a:tcPr/>
                </a:tc>
                <a:tc>
                  <a:txBody>
                    <a:bodyPr/>
                    <a:lstStyle/>
                    <a:p>
                      <a:pPr algn="ctr"/>
                      <a:r>
                        <a:rPr lang="en-US" dirty="0" smtClean="0"/>
                        <a:t>Up to 36</a:t>
                      </a:r>
                      <a:endParaRPr lang="en-US" dirty="0"/>
                    </a:p>
                  </a:txBody>
                  <a:tcPr/>
                </a:tc>
                <a:tc gridSpan="2">
                  <a:txBody>
                    <a:bodyPr/>
                    <a:lstStyle/>
                    <a:p>
                      <a:pPr algn="ctr"/>
                      <a:r>
                        <a:rPr lang="en-US" dirty="0" smtClean="0"/>
                        <a:t>6</a:t>
                      </a:r>
                      <a:endParaRPr lang="en-US" dirty="0"/>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3016029"/>
                  </a:ext>
                </a:extLst>
              </a:tr>
              <a:tr h="370840">
                <a:tc vMerge="1">
                  <a:txBody>
                    <a:bodyPr/>
                    <a:lstStyle/>
                    <a:p>
                      <a:pPr algn="ctr"/>
                      <a:endParaRPr lang="en-US" dirty="0"/>
                    </a:p>
                  </a:txBody>
                  <a:tcPr/>
                </a:tc>
                <a:tc>
                  <a:txBody>
                    <a:bodyPr/>
                    <a:lstStyle/>
                    <a:p>
                      <a:pPr algn="ctr"/>
                      <a:r>
                        <a:rPr lang="en-US" dirty="0" smtClean="0"/>
                        <a:t>Electronics</a:t>
                      </a:r>
                      <a:endParaRPr lang="en-US" dirty="0"/>
                    </a:p>
                  </a:txBody>
                  <a:tcPr/>
                </a:tc>
                <a:tc>
                  <a:txBody>
                    <a:bodyPr/>
                    <a:lstStyle/>
                    <a:p>
                      <a:pPr algn="ctr"/>
                      <a:r>
                        <a:rPr lang="en-US" dirty="0" smtClean="0"/>
                        <a:t>Up to 2</a:t>
                      </a:r>
                      <a:endParaRPr lang="en-US" dirty="0"/>
                    </a:p>
                  </a:txBody>
                  <a:tcPr/>
                </a:tc>
                <a:tc>
                  <a:txBody>
                    <a:bodyPr/>
                    <a:lstStyle/>
                    <a:p>
                      <a:pPr algn="ctr"/>
                      <a:r>
                        <a:rPr lang="en-US" dirty="0" smtClean="0"/>
                        <a:t>Up to 12</a:t>
                      </a:r>
                      <a:endParaRPr lang="en-US" dirty="0"/>
                    </a:p>
                  </a:txBody>
                  <a:tcPr/>
                </a:tc>
                <a:tc gridSpan="2">
                  <a:txBody>
                    <a:bodyPr/>
                    <a:lstStyle/>
                    <a:p>
                      <a:pPr algn="ctr"/>
                      <a:r>
                        <a:rPr lang="en-US" dirty="0" smtClean="0"/>
                        <a:t>6</a:t>
                      </a:r>
                      <a:endParaRPr lang="en-US" dirty="0"/>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2350487207"/>
                  </a:ext>
                </a:extLst>
              </a:tr>
              <a:tr h="370840">
                <a:tc rowSpan="2">
                  <a:txBody>
                    <a:bodyPr/>
                    <a:lstStyle/>
                    <a:p>
                      <a:pPr algn="ctr"/>
                      <a:r>
                        <a:rPr lang="en-US" dirty="0" smtClean="0"/>
                        <a:t>Injector &amp; Diag</a:t>
                      </a:r>
                      <a:r>
                        <a:rPr lang="en-US" baseline="0" dirty="0" smtClean="0"/>
                        <a:t> line </a:t>
                      </a:r>
                      <a:r>
                        <a:rPr lang="en-US" dirty="0" smtClean="0"/>
                        <a:t>BPMs</a:t>
                      </a:r>
                      <a:endParaRPr lang="en-US" dirty="0"/>
                    </a:p>
                  </a:txBody>
                  <a:tcPr/>
                </a:tc>
                <a:tc>
                  <a:txBody>
                    <a:bodyPr/>
                    <a:lstStyle/>
                    <a:p>
                      <a:pPr algn="ctr"/>
                      <a:r>
                        <a:rPr lang="en-US" dirty="0" smtClean="0"/>
                        <a:t>Detector</a:t>
                      </a:r>
                      <a:endParaRPr lang="en-US" dirty="0"/>
                    </a:p>
                  </a:txBody>
                  <a:tcPr/>
                </a:tc>
                <a:tc>
                  <a:txBody>
                    <a:bodyPr/>
                    <a:lstStyle/>
                    <a:p>
                      <a:pPr algn="ctr"/>
                      <a:r>
                        <a:rPr lang="en-US" dirty="0" smtClean="0"/>
                        <a:t>Up</a:t>
                      </a:r>
                      <a:r>
                        <a:rPr lang="en-US" baseline="0" dirty="0" smtClean="0"/>
                        <a:t> to 8</a:t>
                      </a:r>
                      <a:endParaRPr lang="en-US" dirty="0"/>
                    </a:p>
                  </a:txBody>
                  <a:tcPr/>
                </a:tc>
                <a:tc>
                  <a:txBody>
                    <a:bodyPr/>
                    <a:lstStyle/>
                    <a:p>
                      <a:pPr algn="ctr"/>
                      <a:r>
                        <a:rPr lang="en-US" dirty="0" smtClean="0"/>
                        <a:t>Up to 55</a:t>
                      </a:r>
                      <a:endParaRPr lang="en-US" dirty="0"/>
                    </a:p>
                  </a:txBody>
                  <a:tcPr/>
                </a:tc>
                <a:tc gridSpan="2">
                  <a:txBody>
                    <a:bodyPr/>
                    <a:lstStyle/>
                    <a:p>
                      <a:pPr algn="ctr"/>
                      <a:r>
                        <a:rPr lang="en-US" dirty="0" smtClean="0"/>
                        <a:t>12</a:t>
                      </a:r>
                      <a:endParaRPr lang="en-US" dirty="0"/>
                    </a:p>
                  </a:txBody>
                  <a:tcPr/>
                </a:tc>
                <a:tc hMerge="1">
                  <a:txBody>
                    <a:bodyPr/>
                    <a:lstStyle/>
                    <a:p>
                      <a:endParaRPr lang="en-US"/>
                    </a:p>
                  </a:txBody>
                  <a:tcPr/>
                </a:tc>
                <a:tc>
                  <a:txBody>
                    <a:bodyPr/>
                    <a:lstStyle/>
                    <a:p>
                      <a:pPr algn="ctr"/>
                      <a:r>
                        <a:rPr lang="en-US" dirty="0" smtClean="0"/>
                        <a:t>2</a:t>
                      </a:r>
                      <a:r>
                        <a:rPr lang="en-US" baseline="0" dirty="0" smtClean="0"/>
                        <a:t> Purchased</a:t>
                      </a:r>
                      <a:endParaRPr lang="en-US" dirty="0"/>
                    </a:p>
                  </a:txBody>
                  <a:tcPr/>
                </a:tc>
                <a:extLst>
                  <a:ext uri="{0D108BD9-81ED-4DB2-BD59-A6C34878D82A}">
                    <a16:rowId xmlns:a16="http://schemas.microsoft.com/office/drawing/2014/main" val="1821438145"/>
                  </a:ext>
                </a:extLst>
              </a:tr>
              <a:tr h="370840">
                <a:tc vMerge="1">
                  <a:txBody>
                    <a:bodyPr/>
                    <a:lstStyle/>
                    <a:p>
                      <a:pPr algn="ctr"/>
                      <a:endParaRPr lang="en-US" dirty="0"/>
                    </a:p>
                  </a:txBody>
                  <a:tcPr/>
                </a:tc>
                <a:tc>
                  <a:txBody>
                    <a:bodyPr/>
                    <a:lstStyle/>
                    <a:p>
                      <a:pPr algn="ctr"/>
                      <a:r>
                        <a:rPr lang="en-US" dirty="0" smtClean="0"/>
                        <a:t>Electronics</a:t>
                      </a:r>
                      <a:endParaRPr lang="en-US" dirty="0"/>
                    </a:p>
                  </a:txBody>
                  <a:tcPr/>
                </a:tc>
                <a:tc>
                  <a:txBody>
                    <a:bodyPr/>
                    <a:lstStyle/>
                    <a:p>
                      <a:pPr algn="ctr"/>
                      <a:r>
                        <a:rPr lang="en-US" dirty="0" smtClean="0"/>
                        <a:t>Up to 8</a:t>
                      </a:r>
                      <a:endParaRPr lang="en-US" dirty="0"/>
                    </a:p>
                  </a:txBody>
                  <a:tcPr/>
                </a:tc>
                <a:tc>
                  <a:txBody>
                    <a:bodyPr/>
                    <a:lstStyle/>
                    <a:p>
                      <a:pPr algn="ctr"/>
                      <a:r>
                        <a:rPr lang="en-US" dirty="0" smtClean="0"/>
                        <a:t>Up to 60</a:t>
                      </a:r>
                      <a:endParaRPr lang="en-US" dirty="0"/>
                    </a:p>
                  </a:txBody>
                  <a:tcPr/>
                </a:tc>
                <a:tc gridSpan="2">
                  <a:txBody>
                    <a:bodyPr/>
                    <a:lstStyle/>
                    <a:p>
                      <a:pPr algn="ctr"/>
                      <a:r>
                        <a:rPr lang="en-US" dirty="0" smtClean="0"/>
                        <a:t>12</a:t>
                      </a:r>
                      <a:r>
                        <a:rPr lang="en-US" baseline="0" dirty="0" smtClean="0"/>
                        <a:t> to 18 months</a:t>
                      </a:r>
                      <a:endParaRPr lang="en-US" dirty="0"/>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3631396829"/>
                  </a:ext>
                </a:extLst>
              </a:tr>
              <a:tr h="370840">
                <a:tc rowSpan="2">
                  <a:txBody>
                    <a:bodyPr/>
                    <a:lstStyle/>
                    <a:p>
                      <a:pPr algn="ctr"/>
                      <a:r>
                        <a:rPr lang="en-US" dirty="0" smtClean="0"/>
                        <a:t>1st Turn</a:t>
                      </a:r>
                      <a:r>
                        <a:rPr lang="en-US" baseline="0" dirty="0" smtClean="0"/>
                        <a:t> </a:t>
                      </a:r>
                      <a:r>
                        <a:rPr lang="en-US" dirty="0" smtClean="0"/>
                        <a:t>BPMs</a:t>
                      </a:r>
                      <a:endParaRPr lang="en-US" dirty="0"/>
                    </a:p>
                  </a:txBody>
                  <a:tcPr/>
                </a:tc>
                <a:tc>
                  <a:txBody>
                    <a:bodyPr/>
                    <a:lstStyle/>
                    <a:p>
                      <a:pPr algn="ctr"/>
                      <a:r>
                        <a:rPr lang="en-US" dirty="0" smtClean="0"/>
                        <a:t>Detector</a:t>
                      </a:r>
                      <a:endParaRPr lang="en-US" dirty="0"/>
                    </a:p>
                  </a:txBody>
                  <a:tcPr/>
                </a:tc>
                <a:tc>
                  <a:txBody>
                    <a:bodyPr/>
                    <a:lstStyle/>
                    <a:p>
                      <a:pPr algn="ctr"/>
                      <a:r>
                        <a:rPr lang="en-US" baseline="0" dirty="0" smtClean="0"/>
                        <a:t>10</a:t>
                      </a:r>
                    </a:p>
                  </a:txBody>
                  <a:tcPr/>
                </a:tc>
                <a:tc>
                  <a:txBody>
                    <a:bodyPr/>
                    <a:lstStyle/>
                    <a:p>
                      <a:pPr algn="ctr"/>
                      <a:r>
                        <a:rPr lang="en-US" dirty="0" smtClean="0"/>
                        <a:t>90</a:t>
                      </a:r>
                      <a:endParaRPr lang="en-US" dirty="0"/>
                    </a:p>
                  </a:txBody>
                  <a:tcPr/>
                </a:tc>
                <a:tc gridSpan="2">
                  <a:txBody>
                    <a:bodyPr/>
                    <a:lstStyle/>
                    <a:p>
                      <a:pPr algn="ctr"/>
                      <a:r>
                        <a:rPr lang="en-US" dirty="0" smtClean="0"/>
                        <a:t>12</a:t>
                      </a:r>
                      <a:endParaRPr lang="en-US" dirty="0"/>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53179280"/>
                  </a:ext>
                </a:extLst>
              </a:tr>
              <a:tr h="370840">
                <a:tc vMerge="1">
                  <a:txBody>
                    <a:bodyPr/>
                    <a:lstStyle/>
                    <a:p>
                      <a:pPr algn="ctr"/>
                      <a:endParaRPr lang="en-US" dirty="0"/>
                    </a:p>
                  </a:txBody>
                  <a:tcPr/>
                </a:tc>
                <a:tc>
                  <a:txBody>
                    <a:bodyPr/>
                    <a:lstStyle/>
                    <a:p>
                      <a:pPr algn="ctr"/>
                      <a:r>
                        <a:rPr lang="en-US" dirty="0" smtClean="0"/>
                        <a:t>Electronics</a:t>
                      </a:r>
                      <a:endParaRPr lang="en-US" dirty="0"/>
                    </a:p>
                  </a:txBody>
                  <a:tcPr/>
                </a:tc>
                <a:tc>
                  <a:txBody>
                    <a:bodyPr/>
                    <a:lstStyle/>
                    <a:p>
                      <a:pPr algn="ctr"/>
                      <a:r>
                        <a:rPr lang="en-US" dirty="0" smtClean="0"/>
                        <a:t>20</a:t>
                      </a:r>
                      <a:endParaRPr lang="en-US" dirty="0"/>
                    </a:p>
                  </a:txBody>
                  <a:tcPr/>
                </a:tc>
                <a:tc>
                  <a:txBody>
                    <a:bodyPr/>
                    <a:lstStyle/>
                    <a:p>
                      <a:pPr algn="ctr"/>
                      <a:r>
                        <a:rPr lang="en-US" dirty="0" smtClean="0"/>
                        <a:t>140(*)</a:t>
                      </a:r>
                      <a:endParaRPr lang="en-US" dirty="0"/>
                    </a:p>
                  </a:txBody>
                  <a:tcPr/>
                </a:tc>
                <a:tc gridSpan="3">
                  <a:txBody>
                    <a:bodyPr/>
                    <a:lstStyle/>
                    <a:p>
                      <a:pPr algn="ctr"/>
                      <a:r>
                        <a:rPr lang="en-US" b="1" dirty="0" smtClean="0"/>
                        <a:t>(*): only position of </a:t>
                      </a:r>
                      <a:r>
                        <a:rPr lang="en-US" b="1" dirty="0" err="1" smtClean="0"/>
                        <a:t>Acc</a:t>
                      </a:r>
                      <a:r>
                        <a:rPr lang="en-US" b="1" baseline="0" dirty="0" smtClean="0"/>
                        <a:t> &amp; Dec Beams</a:t>
                      </a:r>
                      <a:endParaRPr lang="en-US" b="1"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398725"/>
                  </a:ext>
                </a:extLst>
              </a:tr>
              <a:tr h="370840">
                <a:tc rowSpan="2">
                  <a:txBody>
                    <a:bodyPr/>
                    <a:lstStyle/>
                    <a:p>
                      <a:pPr algn="ctr"/>
                      <a:r>
                        <a:rPr lang="en-US" dirty="0" smtClean="0"/>
                        <a:t>View Screens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Injector &amp; Diag</a:t>
                      </a:r>
                      <a:r>
                        <a:rPr lang="en-US" baseline="0" dirty="0" smtClean="0"/>
                        <a:t> line</a:t>
                      </a:r>
                      <a:endParaRPr lang="en-US" dirty="0" smtClean="0"/>
                    </a:p>
                  </a:txBody>
                  <a:tcPr/>
                </a:tc>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25</a:t>
                      </a:r>
                    </a:p>
                  </a:txBody>
                  <a:tcPr/>
                </a:tc>
                <a:tc gridSpan="2">
                  <a:txBody>
                    <a:bodyPr/>
                    <a:lstStyle/>
                    <a:p>
                      <a:pPr algn="ctr"/>
                      <a:endParaRPr lang="en-US" dirty="0"/>
                    </a:p>
                  </a:txBody>
                  <a:tcPr/>
                </a:tc>
                <a:tc hMerge="1">
                  <a:txBody>
                    <a:bodyPr/>
                    <a:lstStyle/>
                    <a:p>
                      <a:endParaRPr lang="en-US"/>
                    </a:p>
                  </a:txBody>
                  <a:tcPr/>
                </a:tc>
                <a:tc>
                  <a:txBody>
                    <a:bodyPr/>
                    <a:lstStyle/>
                    <a:p>
                      <a:pPr algn="ctr"/>
                      <a:r>
                        <a:rPr lang="en-US" dirty="0" smtClean="0"/>
                        <a:t>1</a:t>
                      </a:r>
                      <a:r>
                        <a:rPr lang="en-US" baseline="0" dirty="0" smtClean="0"/>
                        <a:t> Purchased</a:t>
                      </a:r>
                      <a:endParaRPr lang="en-US" dirty="0"/>
                    </a:p>
                  </a:txBody>
                  <a:tcPr/>
                </a:tc>
                <a:extLst>
                  <a:ext uri="{0D108BD9-81ED-4DB2-BD59-A6C34878D82A}">
                    <a16:rowId xmlns:a16="http://schemas.microsoft.com/office/drawing/2014/main" val="3875256184"/>
                  </a:ext>
                </a:extLst>
              </a:tr>
              <a:tr h="370840">
                <a:tc vMerge="1">
                  <a:txBody>
                    <a:bodyPr/>
                    <a:lstStyle/>
                    <a:p>
                      <a:pPr algn="ctr"/>
                      <a:endParaRPr lang="en-US" dirty="0"/>
                    </a:p>
                  </a:txBody>
                  <a:tcPr/>
                </a:tc>
                <a:tc>
                  <a:txBody>
                    <a:bodyPr/>
                    <a:lstStyle/>
                    <a:p>
                      <a:pPr algn="ctr"/>
                      <a:r>
                        <a:rPr lang="en-US" dirty="0" smtClean="0"/>
                        <a:t>1st Turn</a:t>
                      </a:r>
                      <a:r>
                        <a:rPr lang="en-US" baseline="0" dirty="0" smtClean="0"/>
                        <a:t> </a:t>
                      </a:r>
                      <a:endParaRPr lang="en-US" dirty="0"/>
                    </a:p>
                  </a:txBody>
                  <a:tcPr/>
                </a:tc>
                <a:tc>
                  <a:txBody>
                    <a:bodyPr/>
                    <a:lstStyle/>
                    <a:p>
                      <a:pPr algn="ctr"/>
                      <a:r>
                        <a:rPr lang="en-US" dirty="0" smtClean="0"/>
                        <a:t>Up to 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15</a:t>
                      </a:r>
                    </a:p>
                  </a:txBody>
                  <a:tcPr/>
                </a:tc>
                <a:tc rowSpan="2">
                  <a:txBody>
                    <a:bodyPr/>
                    <a:lstStyle/>
                    <a:p>
                      <a:pPr algn="ctr"/>
                      <a:r>
                        <a:rPr lang="en-US" b="1" dirty="0" smtClean="0">
                          <a:solidFill>
                            <a:srgbClr val="FF0000"/>
                          </a:solidFill>
                        </a:rPr>
                        <a:t>SUB</a:t>
                      </a:r>
                      <a:r>
                        <a:rPr lang="en-US" b="1" baseline="0" dirty="0" smtClean="0">
                          <a:solidFill>
                            <a:srgbClr val="FF0000"/>
                          </a:solidFill>
                        </a:rPr>
                        <a:t> PARTS</a:t>
                      </a:r>
                      <a:endParaRPr lang="en-US" b="1" dirty="0">
                        <a:solidFill>
                          <a:srgbClr val="FF0000"/>
                        </a:solidFill>
                      </a:endParaRPr>
                    </a:p>
                  </a:txBody>
                  <a:tcPr anchor="ctr"/>
                </a:tc>
                <a:tc rowSpan="2">
                  <a:txBody>
                    <a:bodyPr/>
                    <a:lstStyle/>
                    <a:p>
                      <a:pPr algn="ctr"/>
                      <a:r>
                        <a:rPr lang="en-US" b="1" dirty="0" smtClean="0">
                          <a:solidFill>
                            <a:srgbClr val="FF0000"/>
                          </a:solidFill>
                        </a:rPr>
                        <a:t>Total</a:t>
                      </a:r>
                      <a:r>
                        <a:rPr lang="en-US" b="1" baseline="0" dirty="0" smtClean="0">
                          <a:solidFill>
                            <a:srgbClr val="FF0000"/>
                          </a:solidFill>
                        </a:rPr>
                        <a:t> cost (k€)</a:t>
                      </a:r>
                      <a:endParaRPr lang="en-US" b="1" dirty="0">
                        <a:solidFill>
                          <a:srgbClr val="FF0000"/>
                        </a:solidFill>
                      </a:endParaRPr>
                    </a:p>
                  </a:txBody>
                  <a:tcPr anchor="ctr"/>
                </a:tc>
                <a:tc rowSpan="2">
                  <a:txBody>
                    <a:bodyPr/>
                    <a:lstStyle/>
                    <a:p>
                      <a:pPr algn="ctr"/>
                      <a:r>
                        <a:rPr lang="en-US" b="1" baseline="0" dirty="0" smtClean="0">
                          <a:solidFill>
                            <a:srgbClr val="FF0000"/>
                          </a:solidFill>
                        </a:rPr>
                        <a:t>Cost due to Libera &amp; Bergoz</a:t>
                      </a:r>
                      <a:endParaRPr lang="en-US" b="1" dirty="0">
                        <a:solidFill>
                          <a:srgbClr val="FF0000"/>
                        </a:solidFill>
                      </a:endParaRPr>
                    </a:p>
                  </a:txBody>
                  <a:tcPr anchor="ctr"/>
                </a:tc>
                <a:extLst>
                  <a:ext uri="{0D108BD9-81ED-4DB2-BD59-A6C34878D82A}">
                    <a16:rowId xmlns:a16="http://schemas.microsoft.com/office/drawing/2014/main" val="3283660897"/>
                  </a:ext>
                </a:extLst>
              </a:tr>
              <a:tr h="370840">
                <a:tc rowSpan="2">
                  <a:txBody>
                    <a:bodyPr/>
                    <a:lstStyle/>
                    <a:p>
                      <a:pPr algn="ctr"/>
                      <a:r>
                        <a:rPr lang="en-US" dirty="0" smtClean="0"/>
                        <a:t>Injector &amp; Diag</a:t>
                      </a:r>
                      <a:r>
                        <a:rPr lang="en-US" baseline="0" dirty="0" smtClean="0"/>
                        <a:t> line </a:t>
                      </a:r>
                      <a:r>
                        <a:rPr lang="en-US" dirty="0" smtClean="0"/>
                        <a:t>BLMs</a:t>
                      </a:r>
                      <a:endParaRPr lang="en-US" dirty="0"/>
                    </a:p>
                  </a:txBody>
                  <a:tcPr/>
                </a:tc>
                <a:tc>
                  <a:txBody>
                    <a:bodyPr/>
                    <a:lstStyle/>
                    <a:p>
                      <a:pPr algn="ctr"/>
                      <a:r>
                        <a:rPr lang="en-US" dirty="0" smtClean="0"/>
                        <a:t>Detector</a:t>
                      </a:r>
                      <a:endParaRPr lang="en-US" dirty="0"/>
                    </a:p>
                  </a:txBody>
                  <a:tcPr/>
                </a:tc>
                <a:tc>
                  <a:txBody>
                    <a:bodyPr/>
                    <a:lstStyle/>
                    <a:p>
                      <a:pPr algn="ctr"/>
                      <a:r>
                        <a:rPr lang="en-US" baseline="0" dirty="0" smtClean="0"/>
                        <a:t>8 to 12</a:t>
                      </a:r>
                      <a:endParaRPr lang="en-US" dirty="0"/>
                    </a:p>
                  </a:txBody>
                  <a:tcPr/>
                </a:tc>
                <a:tc>
                  <a:txBody>
                    <a:bodyPr/>
                    <a:lstStyle/>
                    <a:p>
                      <a:pPr algn="ctr"/>
                      <a:r>
                        <a:rPr lang="en-US" dirty="0" smtClean="0"/>
                        <a:t>6</a:t>
                      </a:r>
                      <a:r>
                        <a:rPr lang="en-US" baseline="0" dirty="0" smtClean="0"/>
                        <a:t> to 9</a:t>
                      </a:r>
                      <a:endParaRPr lang="en-US" dirty="0"/>
                    </a:p>
                  </a:txBody>
                  <a:tcPr/>
                </a:tc>
                <a:tc vMerge="1">
                  <a:txBody>
                    <a:bodyPr/>
                    <a:lstStyle/>
                    <a:p>
                      <a:pPr algn="ctr"/>
                      <a:endParaRPr lang="en-US" b="1" dirty="0">
                        <a:solidFill>
                          <a:srgbClr val="FF0000"/>
                        </a:solidFill>
                      </a:endParaRP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97071062"/>
                  </a:ext>
                </a:extLst>
              </a:tr>
              <a:tr h="370840">
                <a:tc vMerge="1">
                  <a:txBody>
                    <a:bodyPr/>
                    <a:lstStyle/>
                    <a:p>
                      <a:pPr algn="ctr"/>
                      <a:endParaRPr lang="en-US" dirty="0"/>
                    </a:p>
                  </a:txBody>
                  <a:tcPr/>
                </a:tc>
                <a:tc>
                  <a:txBody>
                    <a:bodyPr/>
                    <a:lstStyle/>
                    <a:p>
                      <a:pPr algn="ctr"/>
                      <a:r>
                        <a:rPr lang="en-US" dirty="0" smtClean="0"/>
                        <a:t>Electronics</a:t>
                      </a:r>
                      <a:endParaRPr lang="en-US" dirty="0"/>
                    </a:p>
                  </a:txBody>
                  <a:tcPr/>
                </a:tc>
                <a:tc>
                  <a:txBody>
                    <a:bodyPr/>
                    <a:lstStyle/>
                    <a:p>
                      <a:pPr algn="ctr"/>
                      <a:r>
                        <a:rPr lang="en-US" dirty="0" smtClean="0"/>
                        <a:t>2 to 3 </a:t>
                      </a:r>
                      <a:endParaRPr lang="en-US" dirty="0"/>
                    </a:p>
                  </a:txBody>
                  <a:tcPr/>
                </a:tc>
                <a:tc>
                  <a:txBody>
                    <a:bodyPr/>
                    <a:lstStyle/>
                    <a:p>
                      <a:pPr algn="ctr"/>
                      <a:r>
                        <a:rPr lang="en-US" dirty="0" smtClean="0"/>
                        <a:t>14</a:t>
                      </a:r>
                      <a:r>
                        <a:rPr lang="en-US" baseline="0" dirty="0" smtClean="0"/>
                        <a:t> to 21</a:t>
                      </a:r>
                      <a:endParaRPr lang="en-US"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Injector &amp; Diag</a:t>
                      </a:r>
                      <a:r>
                        <a:rPr lang="en-US" b="0" baseline="0" dirty="0" smtClean="0">
                          <a:solidFill>
                            <a:srgbClr val="FF0000"/>
                          </a:solidFill>
                        </a:rPr>
                        <a:t> line</a:t>
                      </a:r>
                      <a:endParaRPr lang="en-US" b="0" dirty="0" smtClean="0">
                        <a:solidFill>
                          <a:srgbClr val="FF0000"/>
                        </a:solidFill>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Up to 220</a:t>
                      </a:r>
                    </a:p>
                  </a:txBody>
                  <a:tcPr anchor="ctr"/>
                </a:tc>
                <a:tc rowSpan="2">
                  <a:txBody>
                    <a:bodyPr/>
                    <a:lstStyle/>
                    <a:p>
                      <a:pPr algn="ctr"/>
                      <a:r>
                        <a:rPr lang="en-US" b="0" dirty="0" smtClean="0">
                          <a:solidFill>
                            <a:srgbClr val="FF0000"/>
                          </a:solidFill>
                        </a:rPr>
                        <a:t>Up to 110</a:t>
                      </a:r>
                      <a:endParaRPr lang="en-US" b="0" dirty="0">
                        <a:solidFill>
                          <a:srgbClr val="FF0000"/>
                        </a:solidFill>
                      </a:endParaRPr>
                    </a:p>
                  </a:txBody>
                  <a:tcPr anchor="ctr"/>
                </a:tc>
                <a:extLst>
                  <a:ext uri="{0D108BD9-81ED-4DB2-BD59-A6C34878D82A}">
                    <a16:rowId xmlns:a16="http://schemas.microsoft.com/office/drawing/2014/main" val="558571515"/>
                  </a:ext>
                </a:extLst>
              </a:tr>
              <a:tr h="370840">
                <a:tc rowSpan="2">
                  <a:txBody>
                    <a:bodyPr/>
                    <a:lstStyle/>
                    <a:p>
                      <a:pPr algn="ctr"/>
                      <a:r>
                        <a:rPr lang="en-US" dirty="0" smtClean="0"/>
                        <a:t>1st Turn</a:t>
                      </a:r>
                      <a:r>
                        <a:rPr lang="en-US" baseline="0" dirty="0" smtClean="0"/>
                        <a:t> </a:t>
                      </a:r>
                      <a:r>
                        <a:rPr lang="en-US" dirty="0" smtClean="0"/>
                        <a:t>BLMs</a:t>
                      </a:r>
                      <a:endParaRPr lang="en-US" dirty="0"/>
                    </a:p>
                  </a:txBody>
                  <a:tcPr/>
                </a:tc>
                <a:tc>
                  <a:txBody>
                    <a:bodyPr/>
                    <a:lstStyle/>
                    <a:p>
                      <a:pPr algn="ctr"/>
                      <a:r>
                        <a:rPr lang="en-US" dirty="0" smtClean="0"/>
                        <a:t>Detector</a:t>
                      </a:r>
                      <a:endParaRPr lang="en-US" dirty="0"/>
                    </a:p>
                  </a:txBody>
                  <a:tcPr/>
                </a:tc>
                <a:tc>
                  <a:txBody>
                    <a:bodyPr/>
                    <a:lstStyle/>
                    <a:p>
                      <a:pPr algn="ctr"/>
                      <a:r>
                        <a:rPr lang="en-US" baseline="0" dirty="0" smtClean="0"/>
                        <a:t>12 to 16</a:t>
                      </a:r>
                      <a:endParaRPr lang="en-US" dirty="0"/>
                    </a:p>
                  </a:txBody>
                  <a:tcPr/>
                </a:tc>
                <a:tc>
                  <a:txBody>
                    <a:bodyPr/>
                    <a:lstStyle/>
                    <a:p>
                      <a:pPr algn="ctr"/>
                      <a:r>
                        <a:rPr lang="en-US" baseline="0" dirty="0" smtClean="0"/>
                        <a:t>9 to 12</a:t>
                      </a:r>
                      <a:endParaRPr lang="en-US" dirty="0"/>
                    </a:p>
                  </a:txBody>
                  <a:tcPr/>
                </a:tc>
                <a:tc vMerge="1">
                  <a:txBody>
                    <a:bodyPr/>
                    <a:lstStyle/>
                    <a:p>
                      <a:endParaRPr lang="en-US"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4047763"/>
                  </a:ext>
                </a:extLst>
              </a:tr>
              <a:tr h="370840">
                <a:tc vMerge="1">
                  <a:txBody>
                    <a:bodyPr/>
                    <a:lstStyle/>
                    <a:p>
                      <a:pPr algn="ctr"/>
                      <a:endParaRPr lang="en-US" dirty="0"/>
                    </a:p>
                  </a:txBody>
                  <a:tcPr/>
                </a:tc>
                <a:tc>
                  <a:txBody>
                    <a:bodyPr/>
                    <a:lstStyle/>
                    <a:p>
                      <a:pPr algn="ctr"/>
                      <a:r>
                        <a:rPr lang="en-US" dirty="0" smtClean="0"/>
                        <a:t>Electronics</a:t>
                      </a:r>
                      <a:endParaRPr lang="en-US" dirty="0"/>
                    </a:p>
                  </a:txBody>
                  <a:tcPr/>
                </a:tc>
                <a:tc>
                  <a:txBody>
                    <a:bodyPr/>
                    <a:lstStyle/>
                    <a:p>
                      <a:pPr algn="ctr"/>
                      <a:r>
                        <a:rPr lang="en-US" dirty="0" smtClean="0"/>
                        <a:t>2 to 3 </a:t>
                      </a:r>
                      <a:endParaRPr lang="en-US" dirty="0"/>
                    </a:p>
                  </a:txBody>
                  <a:tcPr/>
                </a:tc>
                <a:tc>
                  <a:txBody>
                    <a:bodyPr/>
                    <a:lstStyle/>
                    <a:p>
                      <a:pPr algn="ctr"/>
                      <a:r>
                        <a:rPr lang="en-US" baseline="0" dirty="0" smtClean="0"/>
                        <a:t>21 to 28</a:t>
                      </a:r>
                      <a:endParaRPr lang="en-US" dirty="0"/>
                    </a:p>
                  </a:txBody>
                  <a:tcPr/>
                </a:tc>
                <a:tc>
                  <a:txBody>
                    <a:bodyPr/>
                    <a:lstStyle/>
                    <a:p>
                      <a:pPr algn="ctr"/>
                      <a:r>
                        <a:rPr lang="en-US" dirty="0" smtClean="0">
                          <a:solidFill>
                            <a:srgbClr val="FF0000"/>
                          </a:solidFill>
                        </a:rPr>
                        <a:t>1st Turn</a:t>
                      </a:r>
                      <a:r>
                        <a:rPr lang="en-US" baseline="0" dirty="0" smtClean="0">
                          <a:solidFill>
                            <a:srgbClr val="FF0000"/>
                          </a:solidFill>
                        </a:rPr>
                        <a:t> </a:t>
                      </a:r>
                      <a:endParaRPr lang="en-US" b="0" dirty="0">
                        <a:solidFill>
                          <a:srgbClr val="FF0000"/>
                        </a:solidFill>
                      </a:endParaRPr>
                    </a:p>
                  </a:txBody>
                  <a:tcPr/>
                </a:tc>
                <a:tc>
                  <a:txBody>
                    <a:bodyPr/>
                    <a:lstStyle/>
                    <a:p>
                      <a:pPr algn="ctr"/>
                      <a:r>
                        <a:rPr lang="en-US" b="0" dirty="0" smtClean="0">
                          <a:solidFill>
                            <a:srgbClr val="FF0000"/>
                          </a:solidFill>
                        </a:rPr>
                        <a:t>Up</a:t>
                      </a:r>
                      <a:r>
                        <a:rPr lang="en-US" b="0" baseline="0" dirty="0" smtClean="0">
                          <a:solidFill>
                            <a:srgbClr val="FF0000"/>
                          </a:solidFill>
                        </a:rPr>
                        <a:t> to 290</a:t>
                      </a:r>
                      <a:endParaRPr lang="en-US" b="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Up to 190</a:t>
                      </a:r>
                    </a:p>
                  </a:txBody>
                  <a:tcPr/>
                </a:tc>
                <a:extLst>
                  <a:ext uri="{0D108BD9-81ED-4DB2-BD59-A6C34878D82A}">
                    <a16:rowId xmlns:a16="http://schemas.microsoft.com/office/drawing/2014/main" val="673199481"/>
                  </a:ext>
                </a:extLst>
              </a:tr>
            </a:tbl>
          </a:graphicData>
        </a:graphic>
      </p:graphicFrame>
    </p:spTree>
    <p:extLst>
      <p:ext uri="{BB962C8B-B14F-4D97-AF65-F5344CB8AC3E}">
        <p14:creationId xmlns:p14="http://schemas.microsoft.com/office/powerpoint/2010/main" val="1191188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9EED68-CB98-4B02-A34D-AB6A0D8F9355}" type="datetime1">
              <a:rPr lang="fr-FR" smtClean="0"/>
              <a:t>17/01/2025</a:t>
            </a:fld>
            <a:endParaRPr lang="fr-FR" dirty="0"/>
          </a:p>
        </p:txBody>
      </p:sp>
      <p:sp>
        <p:nvSpPr>
          <p:cNvPr id="5" name="Espace réservé du numéro de diapositive 4"/>
          <p:cNvSpPr>
            <a:spLocks noGrp="1"/>
          </p:cNvSpPr>
          <p:nvPr>
            <p:ph type="sldNum" sz="quarter" idx="12"/>
          </p:nvPr>
        </p:nvSpPr>
        <p:spPr/>
        <p:txBody>
          <a:bodyPr/>
          <a:lstStyle/>
          <a:p>
            <a:fld id="{77E71596-5F9D-49C5-9701-16B3CA54319D}" type="slidenum">
              <a:rPr lang="fr-FR" smtClean="0"/>
              <a:pPr/>
              <a:t>7</a:t>
            </a:fld>
            <a:endParaRPr lang="fr-FR" dirty="0"/>
          </a:p>
        </p:txBody>
      </p:sp>
      <p:sp>
        <p:nvSpPr>
          <p:cNvPr id="14" name="Espace réservé du numéro de diapositive 6">
            <a:extLst>
              <a:ext uri="{FF2B5EF4-FFF2-40B4-BE49-F238E27FC236}">
                <a16:creationId xmlns:a16="http://schemas.microsoft.com/office/drawing/2014/main" id="{0D07A81A-6C77-4A99-ABCE-88F6992AC18B}"/>
              </a:ext>
            </a:extLst>
          </p:cNvPr>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7</a:t>
            </a:fld>
            <a:endParaRPr lang="fr-FR" dirty="0"/>
          </a:p>
        </p:txBody>
      </p:sp>
      <p:sp>
        <p:nvSpPr>
          <p:cNvPr id="15" name="Espace réservé de la date 2">
            <a:extLst>
              <a:ext uri="{FF2B5EF4-FFF2-40B4-BE49-F238E27FC236}">
                <a16:creationId xmlns:a16="http://schemas.microsoft.com/office/drawing/2014/main" id="{2429DF77-A478-FFF4-2246-33D934A1FF26}"/>
              </a:ext>
            </a:extLst>
          </p:cNvPr>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smtClean="0"/>
              <a:t>16/01/2025</a:t>
            </a:r>
            <a:endParaRPr lang="fr-FR" dirty="0"/>
          </a:p>
        </p:txBody>
      </p:sp>
      <p:sp>
        <p:nvSpPr>
          <p:cNvPr id="19" name="Espace réservé du pied de page 10">
            <a:extLst>
              <a:ext uri="{FF2B5EF4-FFF2-40B4-BE49-F238E27FC236}">
                <a16:creationId xmlns:a16="http://schemas.microsoft.com/office/drawing/2014/main" id="{F989C989-18D5-49B8-83F0-25407A2D7F55}"/>
              </a:ext>
            </a:extLst>
          </p:cNvPr>
          <p:cNvSpPr txBox="1">
            <a:spLocks/>
          </p:cNvSpPr>
          <p:nvPr/>
        </p:nvSpPr>
        <p:spPr>
          <a:xfrm>
            <a:off x="2938116" y="5714820"/>
            <a:ext cx="4896544" cy="322263"/>
          </a:xfrm>
          <a:prstGeom prst="rect">
            <a:avLst/>
          </a:prstGeom>
        </p:spPr>
        <p:txBody>
          <a:bodyPr vert="horz" lIns="91440" tIns="45720" rIns="91440" bIns="45720" rtlCol="0" anchor="ctr"/>
          <a:lstStyle>
            <a:defPPr>
              <a:defRPr lang="fr-FR"/>
            </a:defPPr>
            <a:lvl1pPr algn="ct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fr-FR" dirty="0" smtClean="0"/>
              <a:t>PERLE- Project Progress </a:t>
            </a:r>
            <a:r>
              <a:rPr lang="fr-FR" dirty="0" err="1" smtClean="0"/>
              <a:t>Review</a:t>
            </a:r>
            <a:endParaRPr lang="fr-FR" dirty="0"/>
          </a:p>
        </p:txBody>
      </p:sp>
      <p:sp>
        <p:nvSpPr>
          <p:cNvPr id="8" name="Titre 1"/>
          <p:cNvSpPr>
            <a:spLocks noGrp="1"/>
          </p:cNvSpPr>
          <p:nvPr>
            <p:ph type="title"/>
          </p:nvPr>
        </p:nvSpPr>
        <p:spPr>
          <a:xfrm>
            <a:off x="2290043" y="149425"/>
            <a:ext cx="7560840" cy="432048"/>
          </a:xfrm>
        </p:spPr>
        <p:txBody>
          <a:bodyPr>
            <a:normAutofit/>
          </a:bodyPr>
          <a:lstStyle/>
          <a:p>
            <a:r>
              <a:rPr lang="fr-FR" dirty="0"/>
              <a:t>PERLE Beam </a:t>
            </a:r>
            <a:r>
              <a:rPr lang="fr-FR" dirty="0" smtClean="0"/>
              <a:t>Diagnostics: Conclusions</a:t>
            </a:r>
            <a:endParaRPr lang="en-US" dirty="0"/>
          </a:p>
        </p:txBody>
      </p:sp>
      <p:sp>
        <p:nvSpPr>
          <p:cNvPr id="9" name="Espace réservé du numéro de diapositive 8"/>
          <p:cNvSpPr txBox="1">
            <a:spLocks/>
          </p:cNvSpPr>
          <p:nvPr/>
        </p:nvSpPr>
        <p:spPr>
          <a:xfrm>
            <a:off x="8159407" y="5714820"/>
            <a:ext cx="2422525" cy="322263"/>
          </a:xfrm>
          <a:prstGeom prst="rect">
            <a:avLst/>
          </a:prstGeom>
        </p:spPr>
        <p:txBody>
          <a:bodyPr vert="horz" lIns="91440" tIns="45720" rIns="91440" bIns="45720" rtlCol="0" anchor="ctr"/>
          <a:lstStyle>
            <a:defPPr>
              <a:defRPr lang="fr-FR"/>
            </a:defPPr>
            <a:lvl1pPr algn="r"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fld id="{77E71596-5F9D-49C5-9701-16B3CA54319D}" type="slidenum">
              <a:rPr lang="fr-FR" smtClean="0"/>
              <a:pPr/>
              <a:t>7</a:t>
            </a:fld>
            <a:endParaRPr lang="fr-FR" dirty="0"/>
          </a:p>
        </p:txBody>
      </p:sp>
      <p:sp>
        <p:nvSpPr>
          <p:cNvPr id="10" name="Espace réservé de la date 6"/>
          <p:cNvSpPr txBox="1">
            <a:spLocks/>
          </p:cNvSpPr>
          <p:nvPr/>
        </p:nvSpPr>
        <p:spPr>
          <a:xfrm>
            <a:off x="201812" y="5714820"/>
            <a:ext cx="2411556" cy="322263"/>
          </a:xfrm>
          <a:prstGeom prst="rect">
            <a:avLst/>
          </a:prstGeom>
        </p:spPr>
        <p:txBody>
          <a:bodyPr vert="horz" lIns="91440" tIns="45720" rIns="91440" bIns="45720" rtlCol="0" anchor="ctr"/>
          <a:lstStyle>
            <a:defPPr>
              <a:defRPr lang="fr-FR"/>
            </a:defPPr>
            <a:lvl1pPr algn="l" defTabSz="1004888" rtl="0" fontAlgn="base">
              <a:spcBef>
                <a:spcPct val="0"/>
              </a:spcBef>
              <a:spcAft>
                <a:spcPct val="0"/>
              </a:spcAft>
              <a:defRPr sz="1200" kern="1200">
                <a:solidFill>
                  <a:schemeClr val="bg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r>
              <a:rPr lang="en-US" smtClean="0"/>
              <a:t>16/01/2025</a:t>
            </a:r>
            <a:endParaRPr lang="fr-FR" dirty="0"/>
          </a:p>
        </p:txBody>
      </p:sp>
      <p:sp>
        <p:nvSpPr>
          <p:cNvPr id="2" name="ZoneTexte 1"/>
          <p:cNvSpPr txBox="1"/>
          <p:nvPr/>
        </p:nvSpPr>
        <p:spPr>
          <a:xfrm>
            <a:off x="129803" y="861948"/>
            <a:ext cx="10642972"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Diagnostics WP quite well structured</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Some tasks are starting, strong workload on other tasks</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Studies to be run to finalize WBS and timeline of some Tasks </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Missing </a:t>
            </a:r>
            <a:r>
              <a:rPr lang="en-US" sz="2800" dirty="0"/>
              <a:t>FTE's particularly on </a:t>
            </a:r>
            <a:r>
              <a:rPr lang="en-US" sz="2800" dirty="0" smtClean="0"/>
              <a:t>electronics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Cost estimation with least FTE and abandoned features.</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Funding for diagnostics will be an issue in 2026 and later </a:t>
            </a:r>
          </a:p>
        </p:txBody>
      </p:sp>
    </p:spTree>
    <p:extLst>
      <p:ext uri="{BB962C8B-B14F-4D97-AF65-F5344CB8AC3E}">
        <p14:creationId xmlns:p14="http://schemas.microsoft.com/office/powerpoint/2010/main" val="3578975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6569A-1A8B-43CC-A105-3D1476D4976C}"/>
              </a:ext>
            </a:extLst>
          </p:cNvPr>
          <p:cNvSpPr>
            <a:spLocks noGrp="1"/>
          </p:cNvSpPr>
          <p:nvPr>
            <p:ph type="title"/>
          </p:nvPr>
        </p:nvSpPr>
        <p:spPr>
          <a:xfrm>
            <a:off x="2290043" y="149425"/>
            <a:ext cx="7159345" cy="432048"/>
          </a:xfrm>
        </p:spPr>
        <p:txBody>
          <a:bodyPr>
            <a:normAutofit/>
          </a:bodyPr>
          <a:lstStyle/>
          <a:p>
            <a:r>
              <a:rPr lang="fr-FR" dirty="0"/>
              <a:t>PERLE Beam </a:t>
            </a:r>
            <a:r>
              <a:rPr lang="fr-FR" dirty="0" smtClean="0"/>
              <a:t>Diagnostics: </a:t>
            </a:r>
            <a:r>
              <a:rPr lang="en-US" dirty="0" smtClean="0"/>
              <a:t>FTE estimations 2025 to 2029</a:t>
            </a:r>
            <a:endParaRPr lang="en-US" u="sng" dirty="0">
              <a:solidFill>
                <a:srgbClr val="00B050"/>
              </a:solidFill>
              <a:effectLst>
                <a:outerShdw blurRad="38100" dist="38100" dir="2700000" algn="tl">
                  <a:srgbClr val="000000">
                    <a:alpha val="43137"/>
                  </a:srgbClr>
                </a:outerShdw>
              </a:effectLst>
              <a:latin typeface="+mn-lt"/>
            </a:endParaRPr>
          </a:p>
        </p:txBody>
      </p:sp>
      <p:sp>
        <p:nvSpPr>
          <p:cNvPr id="4" name="Espace réservé du numéro de diapositive 3"/>
          <p:cNvSpPr>
            <a:spLocks noGrp="1"/>
          </p:cNvSpPr>
          <p:nvPr>
            <p:ph type="sldNum" sz="quarter" idx="12"/>
          </p:nvPr>
        </p:nvSpPr>
        <p:spPr/>
        <p:txBody>
          <a:bodyPr/>
          <a:lstStyle/>
          <a:p>
            <a:fld id="{77E71596-5F9D-49C5-9701-16B3CA54319D}" type="slidenum">
              <a:rPr lang="fr-FR" smtClean="0"/>
              <a:pPr/>
              <a:t>8</a:t>
            </a:fld>
            <a:endParaRPr lang="fr-FR" dirty="0"/>
          </a:p>
        </p:txBody>
      </p:sp>
      <p:graphicFrame>
        <p:nvGraphicFramePr>
          <p:cNvPr id="11" name="Tableau 10"/>
          <p:cNvGraphicFramePr>
            <a:graphicFrameLocks noGrp="1"/>
          </p:cNvGraphicFramePr>
          <p:nvPr>
            <p:extLst/>
          </p:nvPr>
        </p:nvGraphicFramePr>
        <p:xfrm>
          <a:off x="633859" y="807856"/>
          <a:ext cx="9973609" cy="4606862"/>
        </p:xfrm>
        <a:graphic>
          <a:graphicData uri="http://schemas.openxmlformats.org/drawingml/2006/table">
            <a:tbl>
              <a:tblPr>
                <a:tableStyleId>{5C22544A-7EE6-4342-B048-85BDC9FD1C3A}</a:tableStyleId>
              </a:tblPr>
              <a:tblGrid>
                <a:gridCol w="792088">
                  <a:extLst>
                    <a:ext uri="{9D8B030D-6E8A-4147-A177-3AD203B41FA5}">
                      <a16:colId xmlns:a16="http://schemas.microsoft.com/office/drawing/2014/main" val="1266849235"/>
                    </a:ext>
                  </a:extLst>
                </a:gridCol>
                <a:gridCol w="636195">
                  <a:extLst>
                    <a:ext uri="{9D8B030D-6E8A-4147-A177-3AD203B41FA5}">
                      <a16:colId xmlns:a16="http://schemas.microsoft.com/office/drawing/2014/main" val="2112159839"/>
                    </a:ext>
                  </a:extLst>
                </a:gridCol>
                <a:gridCol w="1021806">
                  <a:extLst>
                    <a:ext uri="{9D8B030D-6E8A-4147-A177-3AD203B41FA5}">
                      <a16:colId xmlns:a16="http://schemas.microsoft.com/office/drawing/2014/main" val="4126635845"/>
                    </a:ext>
                  </a:extLst>
                </a:gridCol>
                <a:gridCol w="794945">
                  <a:extLst>
                    <a:ext uri="{9D8B030D-6E8A-4147-A177-3AD203B41FA5}">
                      <a16:colId xmlns:a16="http://schemas.microsoft.com/office/drawing/2014/main" val="157099332"/>
                    </a:ext>
                  </a:extLst>
                </a:gridCol>
                <a:gridCol w="1371207">
                  <a:extLst>
                    <a:ext uri="{9D8B030D-6E8A-4147-A177-3AD203B41FA5}">
                      <a16:colId xmlns:a16="http://schemas.microsoft.com/office/drawing/2014/main" val="738241060"/>
                    </a:ext>
                  </a:extLst>
                </a:gridCol>
                <a:gridCol w="587091">
                  <a:extLst>
                    <a:ext uri="{9D8B030D-6E8A-4147-A177-3AD203B41FA5}">
                      <a16:colId xmlns:a16="http://schemas.microsoft.com/office/drawing/2014/main" val="3750929824"/>
                    </a:ext>
                  </a:extLst>
                </a:gridCol>
                <a:gridCol w="215507">
                  <a:extLst>
                    <a:ext uri="{9D8B030D-6E8A-4147-A177-3AD203B41FA5}">
                      <a16:colId xmlns:a16="http://schemas.microsoft.com/office/drawing/2014/main" val="1255308487"/>
                    </a:ext>
                  </a:extLst>
                </a:gridCol>
                <a:gridCol w="209157">
                  <a:extLst>
                    <a:ext uri="{9D8B030D-6E8A-4147-A177-3AD203B41FA5}">
                      <a16:colId xmlns:a16="http://schemas.microsoft.com/office/drawing/2014/main" val="3568375578"/>
                    </a:ext>
                  </a:extLst>
                </a:gridCol>
                <a:gridCol w="234557">
                  <a:extLst>
                    <a:ext uri="{9D8B030D-6E8A-4147-A177-3AD203B41FA5}">
                      <a16:colId xmlns:a16="http://schemas.microsoft.com/office/drawing/2014/main" val="4126909172"/>
                    </a:ext>
                  </a:extLst>
                </a:gridCol>
                <a:gridCol w="234557">
                  <a:extLst>
                    <a:ext uri="{9D8B030D-6E8A-4147-A177-3AD203B41FA5}">
                      <a16:colId xmlns:a16="http://schemas.microsoft.com/office/drawing/2014/main" val="1504484658"/>
                    </a:ext>
                  </a:extLst>
                </a:gridCol>
                <a:gridCol w="234557">
                  <a:extLst>
                    <a:ext uri="{9D8B030D-6E8A-4147-A177-3AD203B41FA5}">
                      <a16:colId xmlns:a16="http://schemas.microsoft.com/office/drawing/2014/main" val="534403602"/>
                    </a:ext>
                  </a:extLst>
                </a:gridCol>
                <a:gridCol w="234557">
                  <a:extLst>
                    <a:ext uri="{9D8B030D-6E8A-4147-A177-3AD203B41FA5}">
                      <a16:colId xmlns:a16="http://schemas.microsoft.com/office/drawing/2014/main" val="4242760555"/>
                    </a:ext>
                  </a:extLst>
                </a:gridCol>
                <a:gridCol w="234557">
                  <a:extLst>
                    <a:ext uri="{9D8B030D-6E8A-4147-A177-3AD203B41FA5}">
                      <a16:colId xmlns:a16="http://schemas.microsoft.com/office/drawing/2014/main" val="228968466"/>
                    </a:ext>
                  </a:extLst>
                </a:gridCol>
                <a:gridCol w="3172828">
                  <a:extLst>
                    <a:ext uri="{9D8B030D-6E8A-4147-A177-3AD203B41FA5}">
                      <a16:colId xmlns:a16="http://schemas.microsoft.com/office/drawing/2014/main" val="159083782"/>
                    </a:ext>
                  </a:extLst>
                </a:gridCol>
              </a:tblGrid>
              <a:tr h="164372">
                <a:tc rowSpan="3">
                  <a:txBody>
                    <a:bodyPr/>
                    <a:lstStyle/>
                    <a:p>
                      <a:pPr algn="l" fontAlgn="b"/>
                      <a:r>
                        <a:rPr lang="en-US" sz="800" b="1" u="none" strike="noStrike" dirty="0">
                          <a:effectLst/>
                        </a:rPr>
                        <a:t>Work Package</a:t>
                      </a:r>
                      <a:endParaRPr lang="en-US" sz="800" b="1" i="0" u="none" strike="noStrike" dirty="0">
                        <a:solidFill>
                          <a:srgbClr val="FFFFFF"/>
                        </a:solidFill>
                        <a:effectLst/>
                        <a:latin typeface="Calibri" panose="020F0502020204030204" pitchFamily="34" charset="0"/>
                      </a:endParaRPr>
                    </a:p>
                  </a:txBody>
                  <a:tcPr marL="4566" marR="4566" marT="4566" marB="0" anchor="b"/>
                </a:tc>
                <a:tc>
                  <a:txBody>
                    <a:bodyPr/>
                    <a:lstStyle/>
                    <a:p>
                      <a:pPr algn="l" fontAlgn="b"/>
                      <a:r>
                        <a:rPr lang="en-US" sz="800" b="1" u="none" strike="noStrike">
                          <a:effectLst/>
                        </a:rPr>
                        <a:t> </a:t>
                      </a:r>
                      <a:endParaRPr lang="en-US" sz="800" b="1" i="0" u="none" strike="noStrike">
                        <a:solidFill>
                          <a:srgbClr val="FFFFFF"/>
                        </a:solidFill>
                        <a:effectLst/>
                        <a:latin typeface="Calibri" panose="020F0502020204030204" pitchFamily="34" charset="0"/>
                      </a:endParaRPr>
                    </a:p>
                  </a:txBody>
                  <a:tcPr marL="4566" marR="4566" marT="4566" marB="0" anchor="b"/>
                </a:tc>
                <a:tc rowSpan="3">
                  <a:txBody>
                    <a:bodyPr/>
                    <a:lstStyle/>
                    <a:p>
                      <a:pPr algn="l" fontAlgn="b"/>
                      <a:r>
                        <a:rPr lang="en-US" sz="800" b="1" u="none" strike="noStrike">
                          <a:effectLst/>
                        </a:rPr>
                        <a:t>Collaborator</a:t>
                      </a:r>
                      <a:endParaRPr lang="en-US" sz="800" b="1" i="0" u="none" strike="noStrike">
                        <a:solidFill>
                          <a:srgbClr val="FFFFFF"/>
                        </a:solidFill>
                        <a:effectLst/>
                        <a:latin typeface="Calibri" panose="020F0502020204030204" pitchFamily="34" charset="0"/>
                      </a:endParaRPr>
                    </a:p>
                  </a:txBody>
                  <a:tcPr marL="4566" marR="4566" marT="4566" marB="0" anchor="b"/>
                </a:tc>
                <a:tc rowSpan="3">
                  <a:txBody>
                    <a:bodyPr/>
                    <a:lstStyle/>
                    <a:p>
                      <a:pPr algn="ctr" fontAlgn="b"/>
                      <a:r>
                        <a:rPr lang="en-US" sz="800" b="1" u="none" strike="noStrike">
                          <a:effectLst/>
                        </a:rPr>
                        <a:t>Affiliation</a:t>
                      </a:r>
                      <a:endParaRPr lang="en-US" sz="800" b="1" i="0" u="none" strike="noStrike">
                        <a:solidFill>
                          <a:srgbClr val="FFFFFF"/>
                        </a:solidFill>
                        <a:effectLst/>
                        <a:latin typeface="Calibri" panose="020F0502020204030204" pitchFamily="34" charset="0"/>
                      </a:endParaRPr>
                    </a:p>
                  </a:txBody>
                  <a:tcPr marL="4566" marR="4566" marT="4566" marB="0" anchor="b"/>
                </a:tc>
                <a:tc rowSpan="3">
                  <a:txBody>
                    <a:bodyPr/>
                    <a:lstStyle/>
                    <a:p>
                      <a:pPr algn="ctr" fontAlgn="b"/>
                      <a:r>
                        <a:rPr lang="en-US" sz="800" b="1" u="none" strike="noStrike">
                          <a:effectLst/>
                        </a:rPr>
                        <a:t>Division-Team</a:t>
                      </a:r>
                      <a:endParaRPr lang="en-US" sz="800" b="1" i="0" u="none" strike="noStrike">
                        <a:solidFill>
                          <a:srgbClr val="FFFFFF"/>
                        </a:solidFill>
                        <a:effectLst/>
                        <a:latin typeface="Calibri" panose="020F0502020204030204" pitchFamily="34" charset="0"/>
                      </a:endParaRPr>
                    </a:p>
                  </a:txBody>
                  <a:tcPr marL="4566" marR="4566" marT="4566" marB="0" anchor="b"/>
                </a:tc>
                <a:tc rowSpan="3">
                  <a:txBody>
                    <a:bodyPr/>
                    <a:lstStyle/>
                    <a:p>
                      <a:pPr algn="ctr" fontAlgn="b"/>
                      <a:r>
                        <a:rPr lang="en-US" sz="800" b="1" u="none" strike="noStrike">
                          <a:effectLst/>
                        </a:rPr>
                        <a:t>Resource available (Yes/No)</a:t>
                      </a:r>
                      <a:endParaRPr lang="en-US" sz="800" b="1" i="0" u="none" strike="noStrike">
                        <a:solidFill>
                          <a:srgbClr val="FFFFFF"/>
                        </a:solidFill>
                        <a:effectLst/>
                        <a:latin typeface="Calibri" panose="020F0502020204030204" pitchFamily="34" charset="0"/>
                      </a:endParaRPr>
                    </a:p>
                  </a:txBody>
                  <a:tcPr marL="4566" marR="4566" marT="4566" marB="0" anchor="b"/>
                </a:tc>
                <a:tc gridSpan="7">
                  <a:txBody>
                    <a:bodyPr/>
                    <a:lstStyle/>
                    <a:p>
                      <a:pPr algn="ctr" fontAlgn="b"/>
                      <a:r>
                        <a:rPr lang="en-US" sz="800" b="1" u="none" strike="noStrike">
                          <a:effectLst/>
                        </a:rPr>
                        <a:t>Implication (FTE)</a:t>
                      </a:r>
                      <a:endParaRPr lang="en-US" sz="800" b="1" i="0" u="none" strike="noStrike">
                        <a:solidFill>
                          <a:srgbClr val="FFFFFF"/>
                        </a:solidFill>
                        <a:effectLst/>
                        <a:latin typeface="Calibri" panose="020F0502020204030204" pitchFamily="34" charset="0"/>
                      </a:endParaRPr>
                    </a:p>
                  </a:txBody>
                  <a:tcPr marL="4566" marR="4566" marT="456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l" fontAlgn="b"/>
                      <a:r>
                        <a:rPr lang="en-US" sz="800" b="1" u="none" strike="noStrike" dirty="0">
                          <a:effectLst/>
                        </a:rPr>
                        <a:t>Task in the project</a:t>
                      </a:r>
                      <a:endParaRPr lang="en-US" sz="800" b="1" i="0" u="none" strike="noStrike" dirty="0">
                        <a:solidFill>
                          <a:srgbClr val="FFFFFF"/>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1423022153"/>
                  </a:ext>
                </a:extLst>
              </a:tr>
              <a:tr h="121452">
                <a:tc vMerge="1">
                  <a:txBody>
                    <a:bodyPr/>
                    <a:lstStyle/>
                    <a:p>
                      <a:endParaRPr lang="en-US"/>
                    </a:p>
                  </a:txBody>
                  <a:tcPr/>
                </a:tc>
                <a:tc>
                  <a:txBody>
                    <a:bodyPr/>
                    <a:lstStyle/>
                    <a:p>
                      <a:pPr algn="l" fontAlgn="b"/>
                      <a:r>
                        <a:rPr lang="en-US" sz="800" b="1" u="none" strike="noStrike" dirty="0">
                          <a:effectLst/>
                        </a:rPr>
                        <a:t> </a:t>
                      </a:r>
                      <a:endParaRPr lang="en-US" sz="800" b="1" i="0" u="none" strike="noStrike" dirty="0">
                        <a:solidFill>
                          <a:srgbClr val="FFFFFF"/>
                        </a:solidFill>
                        <a:effectLst/>
                        <a:latin typeface="Calibri" panose="020F0502020204030204" pitchFamily="34" charset="0"/>
                      </a:endParaRPr>
                    </a:p>
                  </a:txBody>
                  <a:tcPr marL="4566" marR="4566" marT="4566"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800" b="1" u="none" strike="noStrike">
                          <a:effectLst/>
                        </a:rPr>
                        <a:t>2024</a:t>
                      </a:r>
                      <a:endParaRPr lang="en-US" sz="800" b="1" i="0" u="none" strike="noStrike">
                        <a:solidFill>
                          <a:srgbClr val="FFFFFF"/>
                        </a:solidFill>
                        <a:effectLst/>
                        <a:latin typeface="Calibri" panose="020F0502020204030204" pitchFamily="34" charset="0"/>
                      </a:endParaRPr>
                    </a:p>
                  </a:txBody>
                  <a:tcPr marL="4566" marR="4566" marT="4566" marB="0" anchor="ctr"/>
                </a:tc>
                <a:tc hMerge="1">
                  <a:txBody>
                    <a:bodyPr/>
                    <a:lstStyle/>
                    <a:p>
                      <a:endParaRPr lang="en-US"/>
                    </a:p>
                  </a:txBody>
                  <a:tcPr/>
                </a:tc>
                <a:tc rowSpan="2">
                  <a:txBody>
                    <a:bodyPr/>
                    <a:lstStyle/>
                    <a:p>
                      <a:pPr algn="ctr" fontAlgn="ctr"/>
                      <a:r>
                        <a:rPr lang="en-US" sz="800" b="1" u="none" strike="noStrike">
                          <a:effectLst/>
                        </a:rPr>
                        <a:t>2025</a:t>
                      </a:r>
                      <a:endParaRPr lang="en-US" sz="800" b="1" i="0" u="none" strike="noStrike">
                        <a:solidFill>
                          <a:srgbClr val="FFFFFF"/>
                        </a:solidFill>
                        <a:effectLst/>
                        <a:latin typeface="Calibri" panose="020F0502020204030204" pitchFamily="34" charset="0"/>
                      </a:endParaRPr>
                    </a:p>
                  </a:txBody>
                  <a:tcPr marL="4566" marR="4566" marT="4566" marB="0" anchor="ctr"/>
                </a:tc>
                <a:tc rowSpan="2">
                  <a:txBody>
                    <a:bodyPr/>
                    <a:lstStyle/>
                    <a:p>
                      <a:pPr algn="ctr" fontAlgn="ctr"/>
                      <a:r>
                        <a:rPr lang="en-US" sz="800" b="1" u="none" strike="noStrike">
                          <a:effectLst/>
                        </a:rPr>
                        <a:t>2026</a:t>
                      </a:r>
                      <a:endParaRPr lang="en-US" sz="800" b="1" i="0" u="none" strike="noStrike">
                        <a:solidFill>
                          <a:srgbClr val="FFFFFF"/>
                        </a:solidFill>
                        <a:effectLst/>
                        <a:latin typeface="Calibri" panose="020F0502020204030204" pitchFamily="34" charset="0"/>
                      </a:endParaRPr>
                    </a:p>
                  </a:txBody>
                  <a:tcPr marL="4566" marR="4566" marT="4566" marB="0" anchor="ctr"/>
                </a:tc>
                <a:tc rowSpan="2">
                  <a:txBody>
                    <a:bodyPr/>
                    <a:lstStyle/>
                    <a:p>
                      <a:pPr algn="ctr" fontAlgn="ctr"/>
                      <a:r>
                        <a:rPr lang="en-US" sz="800" b="1" u="none" strike="noStrike">
                          <a:effectLst/>
                        </a:rPr>
                        <a:t>2027</a:t>
                      </a:r>
                      <a:endParaRPr lang="en-US" sz="800" b="1" i="0" u="none" strike="noStrike">
                        <a:solidFill>
                          <a:srgbClr val="FFFFFF"/>
                        </a:solidFill>
                        <a:effectLst/>
                        <a:latin typeface="Calibri" panose="020F0502020204030204" pitchFamily="34" charset="0"/>
                      </a:endParaRPr>
                    </a:p>
                  </a:txBody>
                  <a:tcPr marL="4566" marR="4566" marT="4566" marB="0" anchor="ctr"/>
                </a:tc>
                <a:tc rowSpan="2">
                  <a:txBody>
                    <a:bodyPr/>
                    <a:lstStyle/>
                    <a:p>
                      <a:pPr algn="ctr" fontAlgn="ctr"/>
                      <a:r>
                        <a:rPr lang="en-US" sz="800" b="1" u="none" strike="noStrike">
                          <a:effectLst/>
                        </a:rPr>
                        <a:t>2028</a:t>
                      </a:r>
                      <a:endParaRPr lang="en-US" sz="800" b="1" i="0" u="none" strike="noStrike">
                        <a:solidFill>
                          <a:srgbClr val="FFFFFF"/>
                        </a:solidFill>
                        <a:effectLst/>
                        <a:latin typeface="Calibri" panose="020F0502020204030204" pitchFamily="34" charset="0"/>
                      </a:endParaRPr>
                    </a:p>
                  </a:txBody>
                  <a:tcPr marL="4566" marR="4566" marT="4566" marB="0" anchor="ctr"/>
                </a:tc>
                <a:tc rowSpan="2">
                  <a:txBody>
                    <a:bodyPr/>
                    <a:lstStyle/>
                    <a:p>
                      <a:pPr algn="ctr" fontAlgn="ctr"/>
                      <a:r>
                        <a:rPr lang="en-US" sz="800" b="1" u="none" strike="noStrike" dirty="0">
                          <a:effectLst/>
                        </a:rPr>
                        <a:t>2029</a:t>
                      </a:r>
                      <a:endParaRPr lang="en-US" sz="800" b="1" i="0" u="none" strike="noStrike" dirty="0">
                        <a:solidFill>
                          <a:srgbClr val="FFFFFF"/>
                        </a:solidFill>
                        <a:effectLst/>
                        <a:latin typeface="Calibri" panose="020F0502020204030204" pitchFamily="34" charset="0"/>
                      </a:endParaRPr>
                    </a:p>
                  </a:txBody>
                  <a:tcPr marL="4566" marR="4566" marT="4566" marB="0" anchor="ctr"/>
                </a:tc>
                <a:tc vMerge="1">
                  <a:txBody>
                    <a:bodyPr/>
                    <a:lstStyle/>
                    <a:p>
                      <a:endParaRPr lang="en-US"/>
                    </a:p>
                  </a:txBody>
                  <a:tcPr/>
                </a:tc>
                <a:extLst>
                  <a:ext uri="{0D108BD9-81ED-4DB2-BD59-A6C34878D82A}">
                    <a16:rowId xmlns:a16="http://schemas.microsoft.com/office/drawing/2014/main" val="700392915"/>
                  </a:ext>
                </a:extLst>
              </a:tr>
              <a:tr h="121452">
                <a:tc vMerge="1">
                  <a:txBody>
                    <a:bodyPr/>
                    <a:lstStyle/>
                    <a:p>
                      <a:endParaRPr lang="en-US"/>
                    </a:p>
                  </a:txBody>
                  <a:tcPr/>
                </a:tc>
                <a:tc>
                  <a:txBody>
                    <a:bodyPr/>
                    <a:lstStyle/>
                    <a:p>
                      <a:pPr algn="l" fontAlgn="b"/>
                      <a:r>
                        <a:rPr lang="en-US" sz="800" u="none" strike="noStrike" smtClean="0">
                          <a:effectLst/>
                        </a:rPr>
                        <a:t>Tasks</a:t>
                      </a:r>
                      <a:endParaRPr lang="en-US" sz="800" b="1" i="0" u="none" strike="noStrike" dirty="0">
                        <a:solidFill>
                          <a:srgbClr val="FFFFFF"/>
                        </a:solidFill>
                        <a:effectLst/>
                        <a:latin typeface="Calibri" panose="020F0502020204030204" pitchFamily="34" charset="0"/>
                      </a:endParaRPr>
                    </a:p>
                  </a:txBody>
                  <a:tcPr marL="4566" marR="4566" marT="4566"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800" u="none" strike="noStrike">
                          <a:effectLst/>
                        </a:rPr>
                        <a:t>S1</a:t>
                      </a:r>
                      <a:endParaRPr lang="en-US" sz="800" b="1" i="0" u="none" strike="noStrike">
                        <a:solidFill>
                          <a:srgbClr val="FFFFFF"/>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S2</a:t>
                      </a:r>
                      <a:endParaRPr lang="en-US" sz="800" b="1" i="0" u="none" strike="noStrike" dirty="0">
                        <a:solidFill>
                          <a:srgbClr val="FFFFFF"/>
                        </a:solidFill>
                        <a:effectLst/>
                        <a:latin typeface="Calibri" panose="020F0502020204030204" pitchFamily="34" charset="0"/>
                      </a:endParaRPr>
                    </a:p>
                  </a:txBody>
                  <a:tcPr marL="4566" marR="4566" marT="4566"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58168876"/>
                  </a:ext>
                </a:extLst>
              </a:tr>
              <a:tr h="95884">
                <a:tc rowSpan="28">
                  <a:txBody>
                    <a:bodyPr/>
                    <a:lstStyle/>
                    <a:p>
                      <a:pPr algn="l" fontAlgn="ctr"/>
                      <a:r>
                        <a:rPr lang="en-US" sz="800" u="none" strike="noStrike">
                          <a:effectLst/>
                        </a:rPr>
                        <a:t>WP3:Diagnostics and Instrumentation</a:t>
                      </a:r>
                      <a:endParaRPr lang="en-US" sz="800" b="1" i="0" u="none" strike="noStrike">
                        <a:solidFill>
                          <a:srgbClr val="000000"/>
                        </a:solidFill>
                        <a:effectLst/>
                        <a:latin typeface="Calibri" panose="020F0502020204030204" pitchFamily="34" charset="0"/>
                      </a:endParaRPr>
                    </a:p>
                  </a:txBody>
                  <a:tcPr marL="4566" marR="4566" marT="4566" marB="0" anchor="ctr"/>
                </a:tc>
                <a:tc rowSpan="9">
                  <a:txBody>
                    <a:bodyPr/>
                    <a:lstStyle/>
                    <a:p>
                      <a:pPr algn="l" fontAlgn="ctr"/>
                      <a:r>
                        <a:rPr lang="en-US" sz="800" u="none" strike="noStrike">
                          <a:effectLst/>
                        </a:rPr>
                        <a:t>BPMs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ctr"/>
                      <a:r>
                        <a:rPr lang="en-US" sz="800" u="none" strike="noStrike">
                          <a:effectLst/>
                        </a:rPr>
                        <a:t>Mohammed Ben Abdillah</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0,2</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0,04</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0,2</a:t>
                      </a:r>
                      <a:endParaRPr lang="en-US" sz="800" b="1" i="0" u="none" strike="noStrike" dirty="0">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0,5</a:t>
                      </a:r>
                      <a:endParaRPr lang="en-US" sz="800" b="1" i="0" u="none" strike="noStrike" dirty="0">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BPM design specifications and procurements</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2539252033"/>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Fabrice Fournier</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0,25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BPM qualification and characterization</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96222530"/>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Christophe Joly</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0</a:t>
                      </a:r>
                      <a:endParaRPr lang="en-US" sz="800" b="1" i="0" u="none" strike="noStrike">
                        <a:solidFill>
                          <a:srgbClr val="305496"/>
                        </a:solidFill>
                        <a:effectLst/>
                        <a:latin typeface="Calibri (Corps)"/>
                      </a:endParaRPr>
                    </a:p>
                  </a:txBody>
                  <a:tcPr marL="4566" marR="4566" marT="4566" marB="0" anchor="b"/>
                </a:tc>
                <a:tc>
                  <a:txBody>
                    <a:bodyPr/>
                    <a:lstStyle/>
                    <a:p>
                      <a:pPr algn="l" fontAlgn="b"/>
                      <a:r>
                        <a:rPr lang="en-US" sz="800" u="none" strike="noStrike">
                          <a:effectLst/>
                        </a:rPr>
                        <a:t> </a:t>
                      </a:r>
                      <a:endParaRPr lang="en-US" sz="800" b="0" i="0" u="none" strike="noStrike">
                        <a:solidFill>
                          <a:srgbClr val="C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RF sources</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3286747664"/>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dirty="0">
                          <a:effectLst/>
                        </a:rPr>
                        <a:t>Electronics CAO &amp; </a:t>
                      </a:r>
                      <a:r>
                        <a:rPr lang="en-US" sz="800" u="none" strike="noStrike" dirty="0" err="1">
                          <a:effectLst/>
                        </a:rPr>
                        <a:t>cablage</a:t>
                      </a:r>
                      <a:endParaRPr lang="en-US" sz="800" b="1" i="0" u="none" strike="noStrike" dirty="0">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Ingenerie ou CDD IR </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0</a:t>
                      </a:r>
                      <a:endParaRPr lang="en-US" sz="800" b="1" i="0" u="none" strike="noStrike">
                        <a:solidFill>
                          <a:srgbClr val="305496"/>
                        </a:solidFill>
                        <a:effectLst/>
                        <a:latin typeface="Calibri (Corps)"/>
                      </a:endParaRPr>
                    </a:p>
                  </a:txBody>
                  <a:tcPr marL="4566" marR="4566" marT="4566" marB="0" anchor="b"/>
                </a:tc>
                <a:tc>
                  <a:txBody>
                    <a:bodyPr/>
                    <a:lstStyle/>
                    <a:p>
                      <a:pPr algn="ctr" fontAlgn="b"/>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0,5</a:t>
                      </a:r>
                      <a:endParaRPr lang="en-US" sz="800" b="1" i="0" u="none" strike="noStrike" dirty="0">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BPM electronics design </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3419923350"/>
                  </a:ext>
                </a:extLst>
              </a:tr>
              <a:tr h="179896">
                <a:tc vMerge="1">
                  <a:txBody>
                    <a:bodyPr/>
                    <a:lstStyle/>
                    <a:p>
                      <a:endParaRPr lang="en-US"/>
                    </a:p>
                  </a:txBody>
                  <a:tcPr/>
                </a:tc>
                <a:tc vMerge="1">
                  <a:txBody>
                    <a:bodyPr/>
                    <a:lstStyle/>
                    <a:p>
                      <a:endParaRPr lang="en-US"/>
                    </a:p>
                  </a:txBody>
                  <a:tcPr/>
                </a:tc>
                <a:tc>
                  <a:txBody>
                    <a:bodyPr/>
                    <a:lstStyle/>
                    <a:p>
                      <a:pPr algn="l" fontAlgn="ctr"/>
                      <a:r>
                        <a:rPr lang="en-US" sz="800" b="1" u="none" strike="noStrike" dirty="0">
                          <a:solidFill>
                            <a:srgbClr val="FF0000"/>
                          </a:solidFill>
                          <a:effectLst/>
                        </a:rPr>
                        <a:t>Mechanics</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IJCLab</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a:solidFill>
                            <a:srgbClr val="FF0000"/>
                          </a:solidFill>
                          <a:effectLst/>
                        </a:rPr>
                        <a:t>Pôle Ingenerie-Service CPR</a:t>
                      </a:r>
                      <a:endParaRPr lang="en-US" sz="800" b="1" i="0" u="none" strike="noStrike">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 </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a:solidFill>
                            <a:srgbClr val="FF0000"/>
                          </a:solidFill>
                          <a:effectLst/>
                        </a:rPr>
                        <a:t>0</a:t>
                      </a:r>
                      <a:endParaRPr lang="en-US" sz="800" b="1" i="0" u="none" strike="noStrike">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sng" strike="noStrike" dirty="0">
                          <a:solidFill>
                            <a:srgbClr val="FF0000"/>
                          </a:solidFill>
                          <a:effectLst/>
                        </a:rPr>
                        <a:t>0</a:t>
                      </a:r>
                      <a:endParaRPr lang="en-US" sz="800" b="1" i="0" u="sng"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sng" strike="noStrike" dirty="0">
                          <a:solidFill>
                            <a:srgbClr val="FF0000"/>
                          </a:solidFill>
                          <a:effectLst/>
                        </a:rPr>
                        <a:t>0</a:t>
                      </a:r>
                      <a:endParaRPr lang="en-US" sz="800" b="1" i="0" u="sng"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0,3</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0,3</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0,1</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l" fontAlgn="b"/>
                      <a:r>
                        <a:rPr lang="en-US" sz="800" b="1" u="none" strike="noStrike" dirty="0">
                          <a:solidFill>
                            <a:srgbClr val="FF0000"/>
                          </a:solidFill>
                          <a:effectLst/>
                        </a:rPr>
                        <a:t>BPM Mechanical Design (Manufacturing File) Fabrication follow up</a:t>
                      </a:r>
                      <a:endParaRPr lang="en-US" sz="800" b="1" i="0" u="none" strike="noStrike" dirty="0">
                        <a:solidFill>
                          <a:srgbClr val="FF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1761427443"/>
                  </a:ext>
                </a:extLst>
              </a:tr>
              <a:tr h="95884">
                <a:tc vMerge="1">
                  <a:txBody>
                    <a:bodyPr/>
                    <a:lstStyle/>
                    <a:p>
                      <a:endParaRPr lang="en-US"/>
                    </a:p>
                  </a:txBody>
                  <a:tcPr/>
                </a:tc>
                <a:tc vMerge="1">
                  <a:txBody>
                    <a:bodyPr/>
                    <a:lstStyle/>
                    <a:p>
                      <a:endParaRPr lang="en-US"/>
                    </a:p>
                  </a:txBody>
                  <a:tcPr/>
                </a:tc>
                <a:tc>
                  <a:txBody>
                    <a:bodyPr/>
                    <a:lstStyle/>
                    <a:p>
                      <a:pPr algn="l" fontAlgn="ctr"/>
                      <a:r>
                        <a:rPr lang="en-US" sz="800" u="none" strike="noStrike">
                          <a:effectLst/>
                        </a:rPr>
                        <a:t>C&amp;C</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Pôle Ingénieurie - Service Online</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a:t>
                      </a:r>
                      <a:endParaRPr lang="en-US" sz="800" b="1" i="0" u="none" strike="noStrike">
                        <a:solidFill>
                          <a:srgbClr val="305496"/>
                        </a:solidFill>
                        <a:effectLst/>
                        <a:latin typeface="Calibri" panose="020F0502020204030204" pitchFamily="34" charset="0"/>
                      </a:endParaRPr>
                    </a:p>
                  </a:txBody>
                  <a:tcPr marL="4566" marR="4566" marT="4566"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l" fontAlgn="b"/>
                      <a:r>
                        <a:rPr lang="en-US" sz="800" u="none" strike="noStrike" dirty="0">
                          <a:effectLst/>
                        </a:rPr>
                        <a:t>Integration, IHM</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629734349"/>
                  </a:ext>
                </a:extLst>
              </a:tr>
              <a:tr h="95884">
                <a:tc vMerge="1">
                  <a:txBody>
                    <a:bodyPr/>
                    <a:lstStyle/>
                    <a:p>
                      <a:endParaRPr lang="en-US"/>
                    </a:p>
                  </a:txBody>
                  <a:tcPr/>
                </a:tc>
                <a:tc vMerge="1">
                  <a:txBody>
                    <a:bodyPr/>
                    <a:lstStyle/>
                    <a:p>
                      <a:endParaRPr lang="en-US"/>
                    </a:p>
                  </a:txBody>
                  <a:tcPr/>
                </a:tc>
                <a:tc>
                  <a:txBody>
                    <a:bodyPr/>
                    <a:lstStyle/>
                    <a:p>
                      <a:pPr algn="l" fontAlgn="ctr"/>
                      <a:r>
                        <a:rPr lang="en-US" sz="800" u="none" strike="noStrike">
                          <a:effectLst/>
                        </a:rPr>
                        <a:t>O. Frossard</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Yes</a:t>
                      </a:r>
                      <a:endParaRPr lang="en-US" sz="800" b="1" i="0" u="none" strike="noStrike" dirty="0">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305496"/>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Racks Installation / RF cables paths</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119359117"/>
                  </a:ext>
                </a:extLst>
              </a:tr>
              <a:tr h="95884">
                <a:tc vMerge="1">
                  <a:txBody>
                    <a:bodyPr/>
                    <a:lstStyle/>
                    <a:p>
                      <a:endParaRPr lang="en-US"/>
                    </a:p>
                  </a:txBody>
                  <a:tcPr/>
                </a:tc>
                <a:tc vMerge="1">
                  <a:txBody>
                    <a:bodyPr/>
                    <a:lstStyle/>
                    <a:p>
                      <a:endParaRPr lang="en-US"/>
                    </a:p>
                  </a:txBody>
                  <a:tcPr/>
                </a:tc>
                <a:tc>
                  <a:txBody>
                    <a:bodyPr/>
                    <a:lstStyle/>
                    <a:p>
                      <a:pPr algn="l" fontAlgn="ctr"/>
                      <a:r>
                        <a:rPr lang="en-US" sz="800" u="none" strike="noStrike">
                          <a:effectLst/>
                        </a:rPr>
                        <a:t>S. Berthelot</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Yes</a:t>
                      </a:r>
                      <a:endParaRPr lang="en-US" sz="800" b="1" i="0" u="none" strike="noStrike" dirty="0">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305496"/>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RF Racks and Crates</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988206162"/>
                  </a:ext>
                </a:extLst>
              </a:tr>
              <a:tr h="179896">
                <a:tc vMerge="1">
                  <a:txBody>
                    <a:bodyPr/>
                    <a:lstStyle/>
                    <a:p>
                      <a:endParaRPr lang="en-US"/>
                    </a:p>
                  </a:txBody>
                  <a:tcPr/>
                </a:tc>
                <a:tc vMerge="1">
                  <a:txBody>
                    <a:bodyPr/>
                    <a:lstStyle/>
                    <a:p>
                      <a:endParaRPr lang="en-US"/>
                    </a:p>
                  </a:txBody>
                  <a:tcPr/>
                </a:tc>
                <a:tc>
                  <a:txBody>
                    <a:bodyPr/>
                    <a:lstStyle/>
                    <a:p>
                      <a:pPr algn="l" fontAlgn="b"/>
                      <a:r>
                        <a:rPr lang="en-US" sz="800" b="1" u="none" strike="noStrike" dirty="0">
                          <a:solidFill>
                            <a:srgbClr val="FF0000"/>
                          </a:solidFill>
                          <a:effectLst/>
                        </a:rPr>
                        <a:t>Olivier Pochon</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ctr"/>
                      <a:r>
                        <a:rPr lang="en-US" sz="800" b="1" u="none" strike="noStrike">
                          <a:solidFill>
                            <a:srgbClr val="FF0000"/>
                          </a:solidFill>
                          <a:effectLst/>
                        </a:rPr>
                        <a:t>IJCLab</a:t>
                      </a:r>
                      <a:endParaRPr lang="en-US" sz="800" b="1" i="0" u="none" strike="noStrike">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err="1">
                          <a:solidFill>
                            <a:srgbClr val="FF0000"/>
                          </a:solidFill>
                          <a:effectLst/>
                        </a:rPr>
                        <a:t>Pôle</a:t>
                      </a:r>
                      <a:r>
                        <a:rPr lang="en-US" sz="800" b="1" u="none" strike="noStrike" dirty="0">
                          <a:solidFill>
                            <a:srgbClr val="FF0000"/>
                          </a:solidFill>
                          <a:effectLst/>
                        </a:rPr>
                        <a:t> </a:t>
                      </a:r>
                      <a:r>
                        <a:rPr lang="en-US" sz="800" b="1" u="none" strike="noStrike" dirty="0" err="1">
                          <a:solidFill>
                            <a:srgbClr val="FF0000"/>
                          </a:solidFill>
                          <a:effectLst/>
                        </a:rPr>
                        <a:t>Ingénieurie</a:t>
                      </a:r>
                      <a:r>
                        <a:rPr lang="en-US" sz="800" b="1" u="none" strike="noStrike" dirty="0">
                          <a:solidFill>
                            <a:srgbClr val="FF0000"/>
                          </a:solidFill>
                          <a:effectLst/>
                        </a:rPr>
                        <a:t> -BE </a:t>
                      </a:r>
                      <a:r>
                        <a:rPr lang="en-US" sz="800" b="1" u="none" strike="noStrike" dirty="0" err="1">
                          <a:solidFill>
                            <a:srgbClr val="FF0000"/>
                          </a:solidFill>
                          <a:effectLst/>
                        </a:rPr>
                        <a:t>Mécanique</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Yes</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0</a:t>
                      </a:r>
                      <a:endParaRPr lang="en-US" sz="800" b="1" i="0" u="none" strike="noStrike" dirty="0">
                        <a:solidFill>
                          <a:srgbClr val="FF0000"/>
                        </a:solidFill>
                        <a:effectLst/>
                        <a:latin typeface="Calibri (Corps)"/>
                      </a:endParaRPr>
                    </a:p>
                  </a:txBody>
                  <a:tcPr marL="4566" marR="4566" marT="4566" marB="0" anchor="ctr"/>
                </a:tc>
                <a:tc>
                  <a:txBody>
                    <a:bodyPr/>
                    <a:lstStyle/>
                    <a:p>
                      <a:pPr algn="ctr" fontAlgn="ctr"/>
                      <a:r>
                        <a:rPr lang="en-US" sz="800" b="1"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0,05</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0,05</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 </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dirty="0">
                          <a:solidFill>
                            <a:srgbClr val="FF0000"/>
                          </a:solidFill>
                          <a:effectLst/>
                        </a:rPr>
                        <a:t> </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ctr"/>
                      <a:r>
                        <a:rPr lang="en-US" sz="800" b="1"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ctr"/>
                </a:tc>
                <a:tc>
                  <a:txBody>
                    <a:bodyPr/>
                    <a:lstStyle/>
                    <a:p>
                      <a:pPr algn="l" fontAlgn="b"/>
                      <a:r>
                        <a:rPr lang="fr-FR" sz="800" b="1" u="none" strike="noStrike" dirty="0" err="1" smtClean="0">
                          <a:solidFill>
                            <a:srgbClr val="FF0000"/>
                          </a:solidFill>
                          <a:effectLst/>
                        </a:rPr>
                        <a:t>Matchning</a:t>
                      </a:r>
                      <a:r>
                        <a:rPr lang="fr-FR" sz="800" b="1" u="none" strike="noStrike" dirty="0" smtClean="0">
                          <a:solidFill>
                            <a:srgbClr val="FF0000"/>
                          </a:solidFill>
                          <a:effectLst/>
                        </a:rPr>
                        <a:t> </a:t>
                      </a:r>
                      <a:r>
                        <a:rPr lang="fr-FR" sz="800" b="1" u="none" strike="noStrike" dirty="0" err="1" smtClean="0">
                          <a:solidFill>
                            <a:srgbClr val="FF0000"/>
                          </a:solidFill>
                          <a:effectLst/>
                        </a:rPr>
                        <a:t>pieces</a:t>
                      </a:r>
                      <a:r>
                        <a:rPr lang="fr-FR" sz="800" b="1" u="none" strike="noStrike" dirty="0" smtClean="0">
                          <a:solidFill>
                            <a:srgbClr val="FF0000"/>
                          </a:solidFill>
                          <a:effectLst/>
                        </a:rPr>
                        <a:t> of the </a:t>
                      </a:r>
                      <a:r>
                        <a:rPr lang="fr-FR" sz="800" b="1" u="none" strike="noStrike" dirty="0" err="1" smtClean="0">
                          <a:solidFill>
                            <a:srgbClr val="FF0000"/>
                          </a:solidFill>
                          <a:effectLst/>
                        </a:rPr>
                        <a:t>BPMs</a:t>
                      </a:r>
                      <a:r>
                        <a:rPr lang="fr-FR" sz="800" b="1" u="none" strike="noStrike" dirty="0" smtClean="0">
                          <a:solidFill>
                            <a:srgbClr val="FF0000"/>
                          </a:solidFill>
                          <a:effectLst/>
                        </a:rPr>
                        <a:t> to IJClab test </a:t>
                      </a:r>
                      <a:r>
                        <a:rPr lang="fr-FR" sz="800" b="1" u="none" strike="noStrike" dirty="0" err="1" smtClean="0">
                          <a:solidFill>
                            <a:srgbClr val="FF0000"/>
                          </a:solidFill>
                          <a:effectLst/>
                        </a:rPr>
                        <a:t>Bench</a:t>
                      </a:r>
                      <a:endParaRPr lang="fr-FR" sz="800" b="1" i="0" u="none" strike="noStrike" dirty="0">
                        <a:solidFill>
                          <a:srgbClr val="FF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869539252"/>
                  </a:ext>
                </a:extLst>
              </a:tr>
              <a:tr h="95884">
                <a:tc vMerge="1">
                  <a:txBody>
                    <a:bodyPr/>
                    <a:lstStyle/>
                    <a:p>
                      <a:endParaRPr lang="en-US"/>
                    </a:p>
                  </a:txBody>
                  <a:tcPr/>
                </a:tc>
                <a:tc rowSpan="4">
                  <a:txBody>
                    <a:bodyPr/>
                    <a:lstStyle/>
                    <a:p>
                      <a:pPr algn="l" fontAlgn="ctr"/>
                      <a:r>
                        <a:rPr lang="en-US" sz="800" u="none" strike="noStrike">
                          <a:effectLst/>
                        </a:rPr>
                        <a:t>BCMs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ctr"/>
                      <a:r>
                        <a:rPr lang="en-US" sz="800" u="none" strike="noStrike">
                          <a:effectLst/>
                        </a:rPr>
                        <a:t>Mohammed Ben Abdillah</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0,05</a:t>
                      </a:r>
                      <a:endParaRPr lang="en-US" sz="800" b="1" i="0" u="none" strike="noStrike" dirty="0">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0</a:t>
                      </a:r>
                      <a:endParaRPr lang="en-US" sz="800" b="1" i="0" u="none" strike="noStrike" dirty="0">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Faraday Cup</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3863337549"/>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Seadat Varnasseri</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ESS bilbao</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 </a:t>
                      </a:r>
                      <a:endParaRPr lang="en-US" sz="800" b="1" i="0" u="none" strike="noStrike">
                        <a:solidFill>
                          <a:srgbClr val="305496"/>
                        </a:solidFill>
                        <a:effectLst/>
                        <a:latin typeface="Calibri (Corps)"/>
                      </a:endParaRPr>
                    </a:p>
                  </a:txBody>
                  <a:tcPr marL="4566" marR="4566" marT="4566" marB="0" anchor="b"/>
                </a:tc>
                <a:tc>
                  <a:txBody>
                    <a:bodyPr/>
                    <a:lstStyle/>
                    <a:p>
                      <a:pPr algn="ctr" fontAlgn="b"/>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Current Transformer </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2408832640"/>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C&amp;C</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Pôle Ingénieurie - Service Online</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 </a:t>
                      </a:r>
                      <a:endParaRPr lang="en-US" sz="800" b="1" i="0" u="none" strike="noStrike">
                        <a:solidFill>
                          <a:srgbClr val="305496"/>
                        </a:solidFill>
                        <a:effectLst/>
                        <a:latin typeface="Calibri (Corps)"/>
                      </a:endParaRPr>
                    </a:p>
                  </a:txBody>
                  <a:tcPr marL="4566" marR="4566" marT="4566" marB="0" anchor="b"/>
                </a:tc>
                <a:tc>
                  <a:txBody>
                    <a:bodyPr/>
                    <a:lstStyle/>
                    <a:p>
                      <a:pPr algn="ctr" fontAlgn="b"/>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l" fontAlgn="b"/>
                      <a:r>
                        <a:rPr lang="en-US" sz="800" u="none" strike="noStrike">
                          <a:effectLst/>
                        </a:rPr>
                        <a:t>Integration, IHM</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4025845659"/>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dirty="0">
                          <a:solidFill>
                            <a:srgbClr val="FF0000"/>
                          </a:solidFill>
                          <a:effectLst/>
                        </a:rPr>
                        <a:t>Mechanics</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ctr"/>
                      <a:r>
                        <a:rPr lang="en-US" sz="800" u="none" strike="noStrike" dirty="0">
                          <a:solidFill>
                            <a:srgbClr val="FF0000"/>
                          </a:solidFill>
                          <a:effectLst/>
                        </a:rPr>
                        <a:t>IJCLab</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ctr" fontAlgn="b"/>
                      <a:r>
                        <a:rPr lang="en-US" sz="800" u="none" strike="noStrike">
                          <a:solidFill>
                            <a:srgbClr val="FF0000"/>
                          </a:solidFill>
                          <a:effectLst/>
                        </a:rPr>
                        <a:t>Pôle Ingénieurie -BE Mécanique</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u="none" strike="noStrike" dirty="0">
                          <a:solidFill>
                            <a:srgbClr val="FF0000"/>
                          </a:solidFill>
                          <a:effectLst/>
                        </a:rPr>
                        <a:t> </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u="none" strike="noStrike">
                          <a:solidFill>
                            <a:srgbClr val="FF0000"/>
                          </a:solidFill>
                          <a:effectLst/>
                        </a:rPr>
                        <a:t> </a:t>
                      </a:r>
                      <a:endParaRPr lang="en-US" sz="800" b="1" i="0" u="none" strike="noStrike">
                        <a:solidFill>
                          <a:srgbClr val="FF0000"/>
                        </a:solidFill>
                        <a:effectLst/>
                        <a:latin typeface="Calibri (Corps)"/>
                      </a:endParaRPr>
                    </a:p>
                  </a:txBody>
                  <a:tcPr marL="4566" marR="4566" marT="4566" marB="0" anchor="b"/>
                </a:tc>
                <a:tc>
                  <a:txBody>
                    <a:bodyPr/>
                    <a:lstStyle/>
                    <a:p>
                      <a:pPr algn="ctr" fontAlgn="b"/>
                      <a:r>
                        <a:rPr lang="en-US" sz="800"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u="sng" strike="noStrike" dirty="0">
                          <a:solidFill>
                            <a:srgbClr val="FF0000"/>
                          </a:solidFill>
                          <a:effectLst/>
                        </a:rPr>
                        <a:t>0,02</a:t>
                      </a:r>
                      <a:endParaRPr lang="en-US" sz="800" b="1" i="0" u="sng"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u="none" strike="noStrike">
                          <a:solidFill>
                            <a:srgbClr val="FF0000"/>
                          </a:solidFill>
                          <a:effectLst/>
                        </a:rPr>
                        <a:t>0,02</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u="none" strike="noStrike">
                          <a:solidFill>
                            <a:srgbClr val="FF0000"/>
                          </a:solidFill>
                          <a:effectLst/>
                        </a:rPr>
                        <a:t>0,02</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u="none" strike="noStrike">
                          <a:solidFill>
                            <a:srgbClr val="FF0000"/>
                          </a:solidFill>
                          <a:effectLst/>
                        </a:rPr>
                        <a:t>0</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u="none" strike="noStrike" dirty="0">
                          <a:solidFill>
                            <a:srgbClr val="FF0000"/>
                          </a:solidFill>
                          <a:effectLst/>
                        </a:rPr>
                        <a:t>0</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dirty="0">
                          <a:solidFill>
                            <a:srgbClr val="FF0000"/>
                          </a:solidFill>
                          <a:effectLst/>
                        </a:rPr>
                        <a:t>Installation</a:t>
                      </a:r>
                      <a:endParaRPr lang="en-US" sz="800" b="1" i="0" u="none" strike="noStrike" dirty="0">
                        <a:solidFill>
                          <a:srgbClr val="FF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3871481370"/>
                  </a:ext>
                </a:extLst>
              </a:tr>
              <a:tr h="95884">
                <a:tc vMerge="1">
                  <a:txBody>
                    <a:bodyPr/>
                    <a:lstStyle/>
                    <a:p>
                      <a:endParaRPr lang="en-US"/>
                    </a:p>
                  </a:txBody>
                  <a:tcPr/>
                </a:tc>
                <a:tc rowSpan="8">
                  <a:txBody>
                    <a:bodyPr/>
                    <a:lstStyle/>
                    <a:p>
                      <a:pPr algn="l" fontAlgn="ctr"/>
                      <a:r>
                        <a:rPr lang="en-US" sz="800" u="none" strike="noStrike">
                          <a:effectLst/>
                        </a:rPr>
                        <a:t>Diagnostic line</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Sandry Wallon</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err="1">
                          <a:effectLst/>
                        </a:rPr>
                        <a:t>Pôle</a:t>
                      </a:r>
                      <a:r>
                        <a:rPr lang="en-US" sz="800" u="none" strike="noStrike" dirty="0">
                          <a:effectLst/>
                        </a:rPr>
                        <a:t> </a:t>
                      </a:r>
                      <a:r>
                        <a:rPr lang="en-US" sz="800" u="none" strike="noStrike" dirty="0" err="1">
                          <a:effectLst/>
                        </a:rPr>
                        <a:t>Accélérateurs</a:t>
                      </a:r>
                      <a:r>
                        <a:rPr lang="en-US" sz="800" u="none" strike="noStrike" dirty="0">
                          <a:effectLst/>
                        </a:rPr>
                        <a:t> - BIMP</a:t>
                      </a:r>
                      <a:endParaRPr lang="en-US" sz="800" b="1" i="0" u="none" strike="noStrike" dirty="0">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r" fontAlgn="b"/>
                      <a:r>
                        <a:rPr lang="en-US" sz="800" u="none" strike="noStrike">
                          <a:effectLst/>
                        </a:rPr>
                        <a:t>0,06</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Beam energy Monitoring</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1400641821"/>
                  </a:ext>
                </a:extLst>
              </a:tr>
              <a:tr h="95884">
                <a:tc vMerge="1">
                  <a:txBody>
                    <a:bodyPr/>
                    <a:lstStyle/>
                    <a:p>
                      <a:endParaRPr lang="en-US"/>
                    </a:p>
                  </a:txBody>
                  <a:tcPr/>
                </a:tc>
                <a:tc vMerge="1">
                  <a:txBody>
                    <a:bodyPr/>
                    <a:lstStyle/>
                    <a:p>
                      <a:endParaRPr lang="en-US"/>
                    </a:p>
                  </a:txBody>
                  <a:tcPr/>
                </a:tc>
                <a:tc>
                  <a:txBody>
                    <a:bodyPr/>
                    <a:lstStyle/>
                    <a:p>
                      <a:pPr algn="l" fontAlgn="ctr"/>
                      <a:r>
                        <a:rPr lang="en-US" sz="800" u="none" strike="noStrike">
                          <a:effectLst/>
                        </a:rPr>
                        <a:t>C&amp;C</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Pôle Ingénieurie - Service Online</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l" fontAlgn="b"/>
                      <a:r>
                        <a:rPr lang="en-US" sz="800" u="none" strike="noStrike">
                          <a:effectLst/>
                        </a:rPr>
                        <a:t>Integration, IHM</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3235624507"/>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Hayg Guler</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BIMP</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0,19</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l" fontAlgn="b"/>
                      <a:r>
                        <a:rPr lang="en-US" sz="800" u="none" strike="noStrike">
                          <a:effectLst/>
                        </a:rPr>
                        <a:t>Beam dynamics in Diag line</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4291787379"/>
                  </a:ext>
                </a:extLst>
              </a:tr>
              <a:tr h="95884">
                <a:tc vMerge="1">
                  <a:txBody>
                    <a:bodyPr/>
                    <a:lstStyle/>
                    <a:p>
                      <a:endParaRPr lang="en-US"/>
                    </a:p>
                  </a:txBody>
                  <a:tcPr/>
                </a:tc>
                <a:tc vMerge="1">
                  <a:txBody>
                    <a:bodyPr/>
                    <a:lstStyle/>
                    <a:p>
                      <a:endParaRPr lang="en-US"/>
                    </a:p>
                  </a:txBody>
                  <a:tcPr/>
                </a:tc>
                <a:tc>
                  <a:txBody>
                    <a:bodyPr/>
                    <a:lstStyle/>
                    <a:p>
                      <a:pPr algn="l" fontAlgn="ctr"/>
                      <a:r>
                        <a:rPr lang="en-US" sz="800" u="none" strike="noStrike">
                          <a:effectLst/>
                        </a:rPr>
                        <a:t>Mohammed Ben Abdillah</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0,06</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0,05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Partnerships </a:t>
                      </a:r>
                      <a:r>
                        <a:rPr lang="en-US" sz="800" u="none" strike="noStrike">
                          <a:effectLst/>
                        </a:rPr>
                        <a:t>and </a:t>
                      </a:r>
                      <a:r>
                        <a:rPr lang="en-US" sz="800" u="none" strike="noStrike" smtClean="0">
                          <a:effectLst/>
                        </a:rPr>
                        <a:t>Tasks </a:t>
                      </a:r>
                      <a:r>
                        <a:rPr lang="en-US" sz="800" u="none" strike="noStrike" dirty="0">
                          <a:effectLst/>
                        </a:rPr>
                        <a:t>Dispatching</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2438318102"/>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Raphael Roux</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Deflecting cavity for beam length monitor</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1237745181"/>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Christophe Joly</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Service RF</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RF source for Deflecting Cavity</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516671476"/>
                  </a:ext>
                </a:extLst>
              </a:tr>
              <a:tr h="95884">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Chaker Maazouzi</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IPHC</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0,5</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Beam Emittance Monitor</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896765046"/>
                  </a:ext>
                </a:extLst>
              </a:tr>
              <a:tr h="97101">
                <a:tc vMerge="1">
                  <a:txBody>
                    <a:bodyPr/>
                    <a:lstStyle/>
                    <a:p>
                      <a:endParaRPr lang="en-US"/>
                    </a:p>
                  </a:txBody>
                  <a:tcPr/>
                </a:tc>
                <a:tc vMerge="1">
                  <a:txBody>
                    <a:bodyPr/>
                    <a:lstStyle/>
                    <a:p>
                      <a:endParaRPr lang="en-US"/>
                    </a:p>
                  </a:txBody>
                  <a:tcPr/>
                </a:tc>
                <a:tc>
                  <a:txBody>
                    <a:bodyPr/>
                    <a:lstStyle/>
                    <a:p>
                      <a:pPr algn="l" fontAlgn="b"/>
                      <a:r>
                        <a:rPr lang="en-US" sz="800" b="1" u="none" strike="noStrike" dirty="0">
                          <a:solidFill>
                            <a:srgbClr val="FF0000"/>
                          </a:solidFill>
                          <a:effectLst/>
                        </a:rPr>
                        <a:t>Mechanics</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IJCLab</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Pôle Ingénieurie -BE Mécanique</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ctr"/>
                      <a:r>
                        <a:rPr lang="en-US" sz="800" b="1" u="none" strike="noStrike" dirty="0">
                          <a:solidFill>
                            <a:srgbClr val="FF0000"/>
                          </a:solidFill>
                          <a:effectLst/>
                        </a:rPr>
                        <a:t> </a:t>
                      </a:r>
                      <a:endParaRPr lang="en-US" sz="800" b="1" i="0" u="none" strike="noStrike" dirty="0">
                        <a:solidFill>
                          <a:srgbClr val="FF0000"/>
                        </a:solidFill>
                        <a:effectLst/>
                        <a:latin typeface="Calibri" panose="020F0502020204030204" pitchFamily="34" charset="0"/>
                      </a:endParaRPr>
                    </a:p>
                  </a:txBody>
                  <a:tcPr marL="4566" marR="4566" marT="4566" marB="0" anchor="ctr"/>
                </a:tc>
                <a:tc>
                  <a:txBody>
                    <a:bodyPr/>
                    <a:lstStyle/>
                    <a:p>
                      <a:pPr algn="l" fontAlgn="b"/>
                      <a:r>
                        <a:rPr lang="en-US" sz="800" b="1" u="none" strike="noStrike" dirty="0">
                          <a:solidFill>
                            <a:srgbClr val="FF0000"/>
                          </a:solidFill>
                          <a:effectLst/>
                        </a:rPr>
                        <a:t> </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0,02</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0,02</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0,02</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0,02</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dirty="0">
                          <a:solidFill>
                            <a:srgbClr val="FF0000"/>
                          </a:solidFill>
                          <a:effectLst/>
                        </a:rPr>
                        <a:t>Installation</a:t>
                      </a:r>
                      <a:endParaRPr lang="en-US" sz="800" b="1" i="0" u="none" strike="noStrike" dirty="0">
                        <a:solidFill>
                          <a:srgbClr val="FF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1610290787"/>
                  </a:ext>
                </a:extLst>
              </a:tr>
              <a:tr h="95884">
                <a:tc vMerge="1">
                  <a:txBody>
                    <a:bodyPr/>
                    <a:lstStyle/>
                    <a:p>
                      <a:endParaRPr lang="en-US"/>
                    </a:p>
                  </a:txBody>
                  <a:tcPr/>
                </a:tc>
                <a:tc rowSpan="3">
                  <a:txBody>
                    <a:bodyPr/>
                    <a:lstStyle/>
                    <a:p>
                      <a:pPr algn="l" fontAlgn="ctr"/>
                      <a:r>
                        <a:rPr lang="en-US" sz="800" u="none" strike="noStrike">
                          <a:effectLst/>
                        </a:rPr>
                        <a:t>BLMs </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Hayg Guler</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Pôle Accélérateurs - BIMP</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0,4</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BLM specifications, procurement </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716219991"/>
                  </a:ext>
                </a:extLst>
              </a:tr>
              <a:tr h="95884">
                <a:tc vMerge="1">
                  <a:txBody>
                    <a:bodyPr/>
                    <a:lstStyle/>
                    <a:p>
                      <a:endParaRPr lang="en-US"/>
                    </a:p>
                  </a:txBody>
                  <a:tcPr/>
                </a:tc>
                <a:tc vMerge="1">
                  <a:txBody>
                    <a:bodyPr/>
                    <a:lstStyle/>
                    <a:p>
                      <a:endParaRPr lang="en-US"/>
                    </a:p>
                  </a:txBody>
                  <a:tcPr/>
                </a:tc>
                <a:tc>
                  <a:txBody>
                    <a:bodyPr/>
                    <a:lstStyle/>
                    <a:p>
                      <a:pPr algn="l" fontAlgn="ctr"/>
                      <a:r>
                        <a:rPr lang="en-US" sz="800" u="none" strike="noStrike">
                          <a:effectLst/>
                        </a:rPr>
                        <a:t>C&amp;C</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Pôle Ingénieurie - Service Online</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 </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Integration, IHM</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3400881255"/>
                  </a:ext>
                </a:extLst>
              </a:tr>
              <a:tr h="95884">
                <a:tc vMerge="1">
                  <a:txBody>
                    <a:bodyPr/>
                    <a:lstStyle/>
                    <a:p>
                      <a:endParaRPr lang="en-US"/>
                    </a:p>
                  </a:txBody>
                  <a:tcPr/>
                </a:tc>
                <a:tc vMerge="1">
                  <a:txBody>
                    <a:bodyPr/>
                    <a:lstStyle/>
                    <a:p>
                      <a:endParaRPr lang="en-US"/>
                    </a:p>
                  </a:txBody>
                  <a:tcPr/>
                </a:tc>
                <a:tc>
                  <a:txBody>
                    <a:bodyPr/>
                    <a:lstStyle/>
                    <a:p>
                      <a:pPr algn="l" fontAlgn="b"/>
                      <a:r>
                        <a:rPr lang="en-US" sz="800" b="1" u="none" strike="noStrike" dirty="0">
                          <a:solidFill>
                            <a:srgbClr val="FF0000"/>
                          </a:solidFill>
                          <a:effectLst/>
                        </a:rPr>
                        <a:t>Mechanics</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ctr"/>
                      <a:r>
                        <a:rPr lang="en-US" sz="800" b="1" u="none" strike="noStrike">
                          <a:solidFill>
                            <a:srgbClr val="FF0000"/>
                          </a:solidFill>
                          <a:effectLst/>
                        </a:rPr>
                        <a:t>IJCLab</a:t>
                      </a:r>
                      <a:endParaRPr lang="en-US" sz="800" b="1" i="0" u="none" strike="noStrike">
                        <a:solidFill>
                          <a:srgbClr val="FF0000"/>
                        </a:solidFill>
                        <a:effectLst/>
                        <a:latin typeface="Calibri" panose="020F0502020204030204" pitchFamily="34" charset="0"/>
                      </a:endParaRPr>
                    </a:p>
                  </a:txBody>
                  <a:tcPr marL="4566" marR="4566" marT="4566" marB="0" anchor="ctr"/>
                </a:tc>
                <a:tc>
                  <a:txBody>
                    <a:bodyPr/>
                    <a:lstStyle/>
                    <a:p>
                      <a:pPr algn="ctr" fontAlgn="b"/>
                      <a:r>
                        <a:rPr lang="en-US" sz="800" b="1" u="none" strike="noStrike">
                          <a:solidFill>
                            <a:srgbClr val="FF0000"/>
                          </a:solidFill>
                          <a:effectLst/>
                        </a:rPr>
                        <a:t>Pôle Ingénieurie -BE Mécanique</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0,02</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0,02</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0,00</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0,00</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0,02</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dirty="0">
                          <a:solidFill>
                            <a:srgbClr val="FF0000"/>
                          </a:solidFill>
                          <a:effectLst/>
                        </a:rPr>
                        <a:t>Installation</a:t>
                      </a:r>
                      <a:endParaRPr lang="en-US" sz="800" b="1" i="0" u="none" strike="noStrike" dirty="0">
                        <a:solidFill>
                          <a:srgbClr val="FF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456087414"/>
                  </a:ext>
                </a:extLst>
              </a:tr>
              <a:tr h="95884">
                <a:tc vMerge="1">
                  <a:txBody>
                    <a:bodyPr/>
                    <a:lstStyle/>
                    <a:p>
                      <a:endParaRPr lang="en-US"/>
                    </a:p>
                  </a:txBody>
                  <a:tcPr/>
                </a:tc>
                <a:tc rowSpan="4">
                  <a:txBody>
                    <a:bodyPr/>
                    <a:lstStyle/>
                    <a:p>
                      <a:pPr algn="l" fontAlgn="ctr"/>
                      <a:r>
                        <a:rPr lang="en-US" sz="800" u="none" strike="noStrike">
                          <a:effectLst/>
                        </a:rPr>
                        <a:t>Other Systems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Sandry Wallon</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err="1">
                          <a:effectLst/>
                        </a:rPr>
                        <a:t>Pôle</a:t>
                      </a:r>
                      <a:r>
                        <a:rPr lang="en-US" sz="800" u="none" strike="noStrike" dirty="0">
                          <a:effectLst/>
                        </a:rPr>
                        <a:t> </a:t>
                      </a:r>
                      <a:r>
                        <a:rPr lang="en-US" sz="800" u="none" strike="noStrike" dirty="0" err="1">
                          <a:effectLst/>
                        </a:rPr>
                        <a:t>Accélérateurs</a:t>
                      </a:r>
                      <a:r>
                        <a:rPr lang="en-US" sz="800" u="none" strike="noStrike" dirty="0">
                          <a:effectLst/>
                        </a:rPr>
                        <a:t> - BIMP</a:t>
                      </a:r>
                      <a:endParaRPr lang="en-US" sz="800" b="1" i="0" u="none" strike="noStrike" dirty="0">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dirty="0">
                          <a:effectLst/>
                        </a:rPr>
                        <a:t>Yes</a:t>
                      </a:r>
                      <a:endParaRPr lang="en-US" sz="800" b="1" i="0" u="none" strike="noStrike" dirty="0">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0,12</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0,03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0,4</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0,3</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0,1</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a:effectLst/>
                        </a:rPr>
                        <a:t>Screens</a:t>
                      </a:r>
                      <a:endParaRPr lang="en-US" sz="800" b="1" i="0" u="none" strike="noStrike">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424459976"/>
                  </a:ext>
                </a:extLst>
              </a:tr>
              <a:tr h="179896">
                <a:tc vMerge="1">
                  <a:txBody>
                    <a:bodyPr/>
                    <a:lstStyle/>
                    <a:p>
                      <a:endParaRPr lang="en-US"/>
                    </a:p>
                  </a:txBody>
                  <a:tcPr/>
                </a:tc>
                <a:tc vMerge="1">
                  <a:txBody>
                    <a:bodyPr/>
                    <a:lstStyle/>
                    <a:p>
                      <a:endParaRPr lang="en-US"/>
                    </a:p>
                  </a:txBody>
                  <a:tcPr/>
                </a:tc>
                <a:tc>
                  <a:txBody>
                    <a:bodyPr/>
                    <a:lstStyle/>
                    <a:p>
                      <a:pPr algn="l" fontAlgn="b"/>
                      <a:r>
                        <a:rPr lang="en-US" sz="800" u="none" strike="noStrike">
                          <a:effectLst/>
                        </a:rPr>
                        <a:t>Joseph Wolfenden</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Cockcroft Institute</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Yes</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NID design and integration</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1649944807"/>
                  </a:ext>
                </a:extLst>
              </a:tr>
              <a:tr h="95884">
                <a:tc vMerge="1">
                  <a:txBody>
                    <a:bodyPr/>
                    <a:lstStyle/>
                    <a:p>
                      <a:endParaRPr lang="en-US"/>
                    </a:p>
                  </a:txBody>
                  <a:tcPr/>
                </a:tc>
                <a:tc vMerge="1">
                  <a:txBody>
                    <a:bodyPr/>
                    <a:lstStyle/>
                    <a:p>
                      <a:endParaRPr lang="en-US"/>
                    </a:p>
                  </a:txBody>
                  <a:tcPr/>
                </a:tc>
                <a:tc>
                  <a:txBody>
                    <a:bodyPr/>
                    <a:lstStyle/>
                    <a:p>
                      <a:pPr algn="l" fontAlgn="ctr"/>
                      <a:r>
                        <a:rPr lang="en-US" sz="800" u="none" strike="noStrike">
                          <a:effectLst/>
                        </a:rPr>
                        <a:t>C&amp;C</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IJCLab</a:t>
                      </a:r>
                      <a:endParaRPr lang="en-US" sz="800" b="1" i="0" u="none" strike="noStrike">
                        <a:solidFill>
                          <a:srgbClr val="0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Pôle Ingénieurie - Service Online</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 </a:t>
                      </a:r>
                      <a:endParaRPr lang="en-US" sz="800" b="1" i="0" u="none" strike="noStrike">
                        <a:solidFill>
                          <a:srgbClr val="305496"/>
                        </a:solidFill>
                        <a:effectLst/>
                        <a:latin typeface="Calibri (Corps)"/>
                      </a:endParaRPr>
                    </a:p>
                  </a:txBody>
                  <a:tcPr marL="4566" marR="4566" marT="4566" marB="0" anchor="ctr"/>
                </a:tc>
                <a:tc>
                  <a:txBody>
                    <a:bodyPr/>
                    <a:lstStyle/>
                    <a:p>
                      <a:pPr algn="ctr" fontAlgn="ctr"/>
                      <a:r>
                        <a:rPr lang="en-US" sz="800" u="none" strike="noStrike">
                          <a:effectLst/>
                        </a:rPr>
                        <a:t> </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b"/>
                      <a:r>
                        <a:rPr lang="en-US" sz="800" u="none" strike="noStrike">
                          <a:effectLst/>
                        </a:rPr>
                        <a:t>0,02</a:t>
                      </a:r>
                      <a:endParaRPr lang="en-US" sz="800" b="1" i="0" u="none" strike="noStrike">
                        <a:solidFill>
                          <a:srgbClr val="C00000"/>
                        </a:solidFill>
                        <a:effectLst/>
                        <a:latin typeface="Calibri" panose="020F0502020204030204" pitchFamily="34" charset="0"/>
                      </a:endParaRPr>
                    </a:p>
                  </a:txBody>
                  <a:tcPr marL="4566" marR="4566" marT="4566" marB="0" anchor="b"/>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ctr" fontAlgn="ctr"/>
                      <a:r>
                        <a:rPr lang="en-US" sz="800" u="none" strike="noStrike">
                          <a:effectLst/>
                        </a:rPr>
                        <a:t>0</a:t>
                      </a:r>
                      <a:endParaRPr lang="en-US" sz="800" b="1" i="0" u="none" strike="noStrike">
                        <a:solidFill>
                          <a:srgbClr val="C00000"/>
                        </a:solidFill>
                        <a:effectLst/>
                        <a:latin typeface="Calibri" panose="020F0502020204030204" pitchFamily="34" charset="0"/>
                      </a:endParaRPr>
                    </a:p>
                  </a:txBody>
                  <a:tcPr marL="4566" marR="4566" marT="4566" marB="0" anchor="ctr"/>
                </a:tc>
                <a:tc>
                  <a:txBody>
                    <a:bodyPr/>
                    <a:lstStyle/>
                    <a:p>
                      <a:pPr algn="l" fontAlgn="b"/>
                      <a:r>
                        <a:rPr lang="en-US" sz="800" u="none" strike="noStrike" dirty="0">
                          <a:effectLst/>
                        </a:rPr>
                        <a:t>Integration, IHM</a:t>
                      </a:r>
                      <a:endParaRPr lang="en-US" sz="800" b="1" i="0" u="none" strike="noStrike" dirty="0">
                        <a:solidFill>
                          <a:srgbClr val="00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1196050113"/>
                  </a:ext>
                </a:extLst>
              </a:tr>
              <a:tr h="100449">
                <a:tc vMerge="1">
                  <a:txBody>
                    <a:bodyPr/>
                    <a:lstStyle/>
                    <a:p>
                      <a:endParaRPr lang="en-US"/>
                    </a:p>
                  </a:txBody>
                  <a:tcPr/>
                </a:tc>
                <a:tc vMerge="1">
                  <a:txBody>
                    <a:bodyPr/>
                    <a:lstStyle/>
                    <a:p>
                      <a:endParaRPr lang="en-US"/>
                    </a:p>
                  </a:txBody>
                  <a:tcPr/>
                </a:tc>
                <a:tc>
                  <a:txBody>
                    <a:bodyPr/>
                    <a:lstStyle/>
                    <a:p>
                      <a:pPr algn="l" fontAlgn="b"/>
                      <a:r>
                        <a:rPr lang="en-US" sz="800" b="1" u="none" strike="noStrike" dirty="0">
                          <a:solidFill>
                            <a:srgbClr val="FF0000"/>
                          </a:solidFill>
                          <a:effectLst/>
                        </a:rPr>
                        <a:t>Mechanics</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ctr"/>
                      <a:r>
                        <a:rPr lang="en-US" sz="800" b="1" u="none" strike="noStrike">
                          <a:solidFill>
                            <a:srgbClr val="FF0000"/>
                          </a:solidFill>
                          <a:effectLst/>
                        </a:rPr>
                        <a:t>IJCLab</a:t>
                      </a:r>
                      <a:endParaRPr lang="en-US" sz="800" b="1" i="0" u="none" strike="noStrike">
                        <a:solidFill>
                          <a:srgbClr val="FF0000"/>
                        </a:solidFill>
                        <a:effectLst/>
                        <a:latin typeface="Calibri" panose="020F0502020204030204" pitchFamily="34" charset="0"/>
                      </a:endParaRPr>
                    </a:p>
                  </a:txBody>
                  <a:tcPr marL="4566" marR="4566" marT="4566" marB="0" anchor="ctr"/>
                </a:tc>
                <a:tc>
                  <a:txBody>
                    <a:bodyPr/>
                    <a:lstStyle/>
                    <a:p>
                      <a:pPr algn="ctr" fontAlgn="b"/>
                      <a:r>
                        <a:rPr lang="en-US" sz="800" b="1" u="none" strike="noStrike" dirty="0" err="1">
                          <a:solidFill>
                            <a:srgbClr val="FF0000"/>
                          </a:solidFill>
                          <a:effectLst/>
                        </a:rPr>
                        <a:t>Pôle</a:t>
                      </a:r>
                      <a:r>
                        <a:rPr lang="en-US" sz="800" b="1" u="none" strike="noStrike" dirty="0">
                          <a:solidFill>
                            <a:srgbClr val="FF0000"/>
                          </a:solidFill>
                          <a:effectLst/>
                        </a:rPr>
                        <a:t> </a:t>
                      </a:r>
                      <a:r>
                        <a:rPr lang="en-US" sz="800" b="1" u="none" strike="noStrike" dirty="0" err="1">
                          <a:solidFill>
                            <a:srgbClr val="FF0000"/>
                          </a:solidFill>
                          <a:effectLst/>
                        </a:rPr>
                        <a:t>Ingénieurie</a:t>
                      </a:r>
                      <a:r>
                        <a:rPr lang="en-US" sz="800" b="1" u="none" strike="noStrike" dirty="0">
                          <a:solidFill>
                            <a:srgbClr val="FF0000"/>
                          </a:solidFill>
                          <a:effectLst/>
                        </a:rPr>
                        <a:t> -BE </a:t>
                      </a:r>
                      <a:r>
                        <a:rPr lang="en-US" sz="800" b="1" u="none" strike="noStrike" dirty="0" err="1">
                          <a:solidFill>
                            <a:srgbClr val="FF0000"/>
                          </a:solidFill>
                          <a:effectLst/>
                        </a:rPr>
                        <a:t>Mécanique</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 </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dirty="0">
                          <a:solidFill>
                            <a:srgbClr val="FF0000"/>
                          </a:solidFill>
                          <a:effectLst/>
                        </a:rPr>
                        <a:t> </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dirty="0">
                          <a:solidFill>
                            <a:srgbClr val="FF0000"/>
                          </a:solidFill>
                          <a:effectLst/>
                        </a:rPr>
                        <a:t> </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0,02</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a:solidFill>
                            <a:srgbClr val="FF0000"/>
                          </a:solidFill>
                          <a:effectLst/>
                        </a:rPr>
                        <a:t>0,02</a:t>
                      </a:r>
                      <a:endParaRPr lang="en-US" sz="800" b="1" i="0" u="none" strike="noStrike">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0,00</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0,02</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ctr" fontAlgn="b"/>
                      <a:r>
                        <a:rPr lang="en-US" sz="800" b="1" u="none" strike="noStrike" dirty="0">
                          <a:solidFill>
                            <a:srgbClr val="FF0000"/>
                          </a:solidFill>
                          <a:effectLst/>
                        </a:rPr>
                        <a:t>0,02</a:t>
                      </a:r>
                      <a:endParaRPr lang="en-US" sz="800" b="1" i="0" u="none" strike="noStrike" dirty="0">
                        <a:solidFill>
                          <a:srgbClr val="FF0000"/>
                        </a:solidFill>
                        <a:effectLst/>
                        <a:latin typeface="Calibri" panose="020F0502020204030204" pitchFamily="34" charset="0"/>
                      </a:endParaRPr>
                    </a:p>
                  </a:txBody>
                  <a:tcPr marL="4566" marR="4566" marT="4566" marB="0" anchor="b"/>
                </a:tc>
                <a:tc>
                  <a:txBody>
                    <a:bodyPr/>
                    <a:lstStyle/>
                    <a:p>
                      <a:pPr algn="l" fontAlgn="b"/>
                      <a:r>
                        <a:rPr lang="en-US" sz="800" b="1" u="none" strike="noStrike" dirty="0" smtClean="0">
                          <a:solidFill>
                            <a:srgbClr val="FF0000"/>
                          </a:solidFill>
                          <a:effectLst/>
                        </a:rPr>
                        <a:t>Installation, fabrication support </a:t>
                      </a:r>
                      <a:r>
                        <a:rPr lang="en-US" sz="800" b="1" u="none" strike="noStrike" dirty="0" err="1" smtClean="0">
                          <a:solidFill>
                            <a:srgbClr val="FF0000"/>
                          </a:solidFill>
                          <a:effectLst/>
                        </a:rPr>
                        <a:t>écrans</a:t>
                      </a:r>
                      <a:r>
                        <a:rPr lang="en-US" sz="800" b="1" u="none" strike="noStrike" baseline="0" dirty="0" smtClean="0">
                          <a:solidFill>
                            <a:srgbClr val="FF0000"/>
                          </a:solidFill>
                          <a:effectLst/>
                        </a:rPr>
                        <a:t> +tests </a:t>
                      </a:r>
                      <a:endParaRPr lang="en-US" sz="800" b="1" i="0" u="none" strike="noStrike" dirty="0">
                        <a:solidFill>
                          <a:srgbClr val="FF0000"/>
                        </a:solidFill>
                        <a:effectLst/>
                        <a:latin typeface="Calibri" panose="020F0502020204030204" pitchFamily="34" charset="0"/>
                      </a:endParaRPr>
                    </a:p>
                  </a:txBody>
                  <a:tcPr marL="4566" marR="4566" marT="4566" marB="0" anchor="b"/>
                </a:tc>
                <a:extLst>
                  <a:ext uri="{0D108BD9-81ED-4DB2-BD59-A6C34878D82A}">
                    <a16:rowId xmlns:a16="http://schemas.microsoft.com/office/drawing/2014/main" val="594210378"/>
                  </a:ext>
                </a:extLst>
              </a:tr>
            </a:tbl>
          </a:graphicData>
        </a:graphic>
      </p:graphicFrame>
      <p:sp>
        <p:nvSpPr>
          <p:cNvPr id="7" name="Espace réservé de la date 6"/>
          <p:cNvSpPr>
            <a:spLocks noGrp="1"/>
          </p:cNvSpPr>
          <p:nvPr>
            <p:ph type="dt" sz="half" idx="10"/>
          </p:nvPr>
        </p:nvSpPr>
        <p:spPr>
          <a:xfrm>
            <a:off x="201812" y="5714820"/>
            <a:ext cx="2411556" cy="322263"/>
          </a:xfrm>
        </p:spPr>
        <p:txBody>
          <a:bodyPr/>
          <a:lstStyle/>
          <a:p>
            <a:r>
              <a:rPr lang="en-US" dirty="0" smtClean="0"/>
              <a:t>16/01/2025</a:t>
            </a:r>
            <a:endParaRPr lang="fr-FR" dirty="0"/>
          </a:p>
        </p:txBody>
      </p:sp>
      <p:sp>
        <p:nvSpPr>
          <p:cNvPr id="8"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a:xfrm>
            <a:off x="2938116" y="5714820"/>
            <a:ext cx="4896544" cy="322263"/>
          </a:xfrm>
        </p:spPr>
        <p:txBody>
          <a:bodyPr/>
          <a:lstStyle/>
          <a:p>
            <a:r>
              <a:rPr lang="fr-FR" dirty="0"/>
              <a:t>PERLE </a:t>
            </a:r>
            <a:r>
              <a:rPr lang="fr-FR" dirty="0" smtClean="0"/>
              <a:t>Diagnostics PPR </a:t>
            </a:r>
            <a:endParaRPr lang="fr-FR" dirty="0"/>
          </a:p>
        </p:txBody>
      </p:sp>
    </p:spTree>
    <p:extLst>
      <p:ext uri="{BB962C8B-B14F-4D97-AF65-F5344CB8AC3E}">
        <p14:creationId xmlns:p14="http://schemas.microsoft.com/office/powerpoint/2010/main" val="79259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6569A-1A8B-43CC-A105-3D1476D4976C}"/>
              </a:ext>
            </a:extLst>
          </p:cNvPr>
          <p:cNvSpPr>
            <a:spLocks noGrp="1"/>
          </p:cNvSpPr>
          <p:nvPr>
            <p:ph type="title"/>
          </p:nvPr>
        </p:nvSpPr>
        <p:spPr/>
        <p:txBody>
          <a:bodyPr/>
          <a:lstStyle/>
          <a:p>
            <a:r>
              <a:rPr lang="fr-FR" dirty="0" smtClean="0"/>
              <a:t>PERLE Beam Diagnostics Scope</a:t>
            </a:r>
            <a:endParaRPr lang="fr-FR" dirty="0"/>
          </a:p>
        </p:txBody>
      </p:sp>
      <p:graphicFrame>
        <p:nvGraphicFramePr>
          <p:cNvPr id="23" name="Tableau 22"/>
          <p:cNvGraphicFramePr>
            <a:graphicFrameLocks noGrp="1"/>
          </p:cNvGraphicFramePr>
          <p:nvPr>
            <p:extLst>
              <p:ext uri="{D42A27DB-BD31-4B8C-83A1-F6EECF244321}">
                <p14:modId xmlns:p14="http://schemas.microsoft.com/office/powerpoint/2010/main" val="3638369104"/>
              </p:ext>
            </p:extLst>
          </p:nvPr>
        </p:nvGraphicFramePr>
        <p:xfrm>
          <a:off x="57796" y="1271032"/>
          <a:ext cx="10678105" cy="4155247"/>
        </p:xfrm>
        <a:graphic>
          <a:graphicData uri="http://schemas.openxmlformats.org/drawingml/2006/table">
            <a:tbl>
              <a:tblPr firstRow="1" bandRow="1">
                <a:tableStyleId>{5C22544A-7EE6-4342-B048-85BDC9FD1C3A}</a:tableStyleId>
              </a:tblPr>
              <a:tblGrid>
                <a:gridCol w="1287907">
                  <a:extLst>
                    <a:ext uri="{9D8B030D-6E8A-4147-A177-3AD203B41FA5}">
                      <a16:colId xmlns:a16="http://schemas.microsoft.com/office/drawing/2014/main" val="178055780"/>
                    </a:ext>
                  </a:extLst>
                </a:gridCol>
                <a:gridCol w="952053">
                  <a:extLst>
                    <a:ext uri="{9D8B030D-6E8A-4147-A177-3AD203B41FA5}">
                      <a16:colId xmlns:a16="http://schemas.microsoft.com/office/drawing/2014/main" val="4218434464"/>
                    </a:ext>
                  </a:extLst>
                </a:gridCol>
                <a:gridCol w="862330">
                  <a:extLst>
                    <a:ext uri="{9D8B030D-6E8A-4147-A177-3AD203B41FA5}">
                      <a16:colId xmlns:a16="http://schemas.microsoft.com/office/drawing/2014/main" val="3296490752"/>
                    </a:ext>
                  </a:extLst>
                </a:gridCol>
                <a:gridCol w="685842">
                  <a:extLst>
                    <a:ext uri="{9D8B030D-6E8A-4147-A177-3AD203B41FA5}">
                      <a16:colId xmlns:a16="http://schemas.microsoft.com/office/drawing/2014/main" val="208596753"/>
                    </a:ext>
                  </a:extLst>
                </a:gridCol>
                <a:gridCol w="541653">
                  <a:extLst>
                    <a:ext uri="{9D8B030D-6E8A-4147-A177-3AD203B41FA5}">
                      <a16:colId xmlns:a16="http://schemas.microsoft.com/office/drawing/2014/main" val="2520635930"/>
                    </a:ext>
                  </a:extLst>
                </a:gridCol>
                <a:gridCol w="1221422">
                  <a:extLst>
                    <a:ext uri="{9D8B030D-6E8A-4147-A177-3AD203B41FA5}">
                      <a16:colId xmlns:a16="http://schemas.microsoft.com/office/drawing/2014/main" val="3069138262"/>
                    </a:ext>
                  </a:extLst>
                </a:gridCol>
                <a:gridCol w="936024">
                  <a:extLst>
                    <a:ext uri="{9D8B030D-6E8A-4147-A177-3AD203B41FA5}">
                      <a16:colId xmlns:a16="http://schemas.microsoft.com/office/drawing/2014/main" val="267204783"/>
                    </a:ext>
                  </a:extLst>
                </a:gridCol>
                <a:gridCol w="1216470">
                  <a:extLst>
                    <a:ext uri="{9D8B030D-6E8A-4147-A177-3AD203B41FA5}">
                      <a16:colId xmlns:a16="http://schemas.microsoft.com/office/drawing/2014/main" val="4065462407"/>
                    </a:ext>
                  </a:extLst>
                </a:gridCol>
                <a:gridCol w="1386205">
                  <a:extLst>
                    <a:ext uri="{9D8B030D-6E8A-4147-A177-3AD203B41FA5}">
                      <a16:colId xmlns:a16="http://schemas.microsoft.com/office/drawing/2014/main" val="2813897162"/>
                    </a:ext>
                  </a:extLst>
                </a:gridCol>
                <a:gridCol w="850842">
                  <a:extLst>
                    <a:ext uri="{9D8B030D-6E8A-4147-A177-3AD203B41FA5}">
                      <a16:colId xmlns:a16="http://schemas.microsoft.com/office/drawing/2014/main" val="4165047046"/>
                    </a:ext>
                  </a:extLst>
                </a:gridCol>
                <a:gridCol w="737357">
                  <a:extLst>
                    <a:ext uri="{9D8B030D-6E8A-4147-A177-3AD203B41FA5}">
                      <a16:colId xmlns:a16="http://schemas.microsoft.com/office/drawing/2014/main" val="1064510826"/>
                    </a:ext>
                  </a:extLst>
                </a:gridCol>
              </a:tblGrid>
              <a:tr h="516806">
                <a:tc>
                  <a:txBody>
                    <a:bodyPr/>
                    <a:lstStyle/>
                    <a:p>
                      <a:pPr algn="ctr"/>
                      <a:r>
                        <a:rPr lang="fr-FR" dirty="0" smtClean="0"/>
                        <a:t>Instrument</a:t>
                      </a:r>
                      <a:endParaRPr lang="fr-FR" dirty="0"/>
                    </a:p>
                  </a:txBody>
                  <a:tcPr anchor="ctr"/>
                </a:tc>
                <a:tc gridSpan="2">
                  <a:txBody>
                    <a:bodyPr/>
                    <a:lstStyle/>
                    <a:p>
                      <a:pPr algn="ctr"/>
                      <a:r>
                        <a:rPr lang="fr-FR" dirty="0" smtClean="0"/>
                        <a:t>BPM</a:t>
                      </a:r>
                    </a:p>
                  </a:txBody>
                  <a:tcPr anchor="ctr"/>
                </a:tc>
                <a:tc hMerge="1">
                  <a:txBody>
                    <a:bodyPr/>
                    <a:lstStyle/>
                    <a:p>
                      <a:endParaRPr lang="fr-FR"/>
                    </a:p>
                  </a:txBody>
                  <a:tcPr/>
                </a:tc>
                <a:tc gridSpan="2">
                  <a:txBody>
                    <a:bodyPr/>
                    <a:lstStyle/>
                    <a:p>
                      <a:pPr algn="ctr"/>
                      <a:r>
                        <a:rPr lang="fr-FR" dirty="0" smtClean="0"/>
                        <a:t>BCM </a:t>
                      </a:r>
                    </a:p>
                  </a:txBody>
                  <a:tcPr anchor="ctr"/>
                </a:tc>
                <a:tc hMerge="1">
                  <a:txBody>
                    <a:bodyPr/>
                    <a:lstStyle/>
                    <a:p>
                      <a:endParaRPr lang="fr-FR"/>
                    </a:p>
                  </a:txBody>
                  <a:tcPr/>
                </a:tc>
                <a:tc gridSpan="4">
                  <a:txBody>
                    <a:bodyPr/>
                    <a:lstStyle/>
                    <a:p>
                      <a:pPr algn="ctr"/>
                      <a:r>
                        <a:rPr lang="fr-FR" dirty="0" smtClean="0"/>
                        <a:t>View</a:t>
                      </a:r>
                      <a:r>
                        <a:rPr lang="fr-FR" baseline="0" dirty="0" smtClean="0"/>
                        <a:t> Screens</a:t>
                      </a:r>
                    </a:p>
                  </a:txBody>
                  <a:tcPr anchor="ctr"/>
                </a:tc>
                <a:tc hMerge="1">
                  <a:txBody>
                    <a:bodyPr/>
                    <a:lstStyle/>
                    <a:p>
                      <a:endParaRPr lang="fr-FR"/>
                    </a:p>
                  </a:txBody>
                  <a:tcPr/>
                </a:tc>
                <a:tc hMerge="1">
                  <a:txBody>
                    <a:bodyPr/>
                    <a:lstStyle/>
                    <a:p>
                      <a:pPr algn="ctr"/>
                      <a:endParaRPr lang="fr-FR" dirty="0"/>
                    </a:p>
                  </a:txBody>
                  <a:tcPr anchor="ctr"/>
                </a:tc>
                <a:tc hMerge="1">
                  <a:txBody>
                    <a:bodyPr/>
                    <a:lstStyle/>
                    <a:p>
                      <a:pPr algn="ctr"/>
                      <a:endParaRPr lang="fr-FR" dirty="0" smtClean="0"/>
                    </a:p>
                  </a:txBody>
                  <a:tcPr anchor="ctr"/>
                </a:tc>
                <a:tc gridSpan="2">
                  <a:txBody>
                    <a:bodyPr/>
                    <a:lstStyle/>
                    <a:p>
                      <a:pPr algn="ctr"/>
                      <a:r>
                        <a:rPr lang="fr-FR" dirty="0" smtClean="0"/>
                        <a:t>BLM</a:t>
                      </a:r>
                      <a:endParaRPr lang="fr-FR" dirty="0"/>
                    </a:p>
                  </a:txBody>
                  <a:tcPr anchor="ctr"/>
                </a:tc>
                <a:tc hMerge="1">
                  <a:txBody>
                    <a:bodyPr/>
                    <a:lstStyle/>
                    <a:p>
                      <a:endParaRPr lang="fr-FR"/>
                    </a:p>
                  </a:txBody>
                  <a:tcPr/>
                </a:tc>
                <a:extLst>
                  <a:ext uri="{0D108BD9-81ED-4DB2-BD59-A6C34878D82A}">
                    <a16:rowId xmlns:a16="http://schemas.microsoft.com/office/drawing/2014/main" val="2688176599"/>
                  </a:ext>
                </a:extLst>
              </a:tr>
              <a:tr h="516806">
                <a:tc>
                  <a:txBody>
                    <a:bodyPr/>
                    <a:lstStyle/>
                    <a:p>
                      <a:pPr algn="ctr"/>
                      <a:r>
                        <a:rPr lang="fr-FR" dirty="0" smtClean="0"/>
                        <a:t>Location</a:t>
                      </a:r>
                      <a:endParaRPr lang="fr-FR" dirty="0"/>
                    </a:p>
                  </a:txBody>
                  <a:tcPr anchor="ctr"/>
                </a:tc>
                <a:tc>
                  <a:txBody>
                    <a:bodyPr/>
                    <a:lstStyle/>
                    <a:p>
                      <a:pPr algn="ctr"/>
                      <a:r>
                        <a:rPr lang="fr-FR" dirty="0" smtClean="0"/>
                        <a:t>Position</a:t>
                      </a:r>
                    </a:p>
                  </a:txBody>
                  <a:tcPr anchor="ctr"/>
                </a:tc>
                <a:tc>
                  <a:txBody>
                    <a:bodyPr/>
                    <a:lstStyle/>
                    <a:p>
                      <a:pPr algn="ctr"/>
                      <a:r>
                        <a:rPr lang="fr-FR" dirty="0" smtClean="0"/>
                        <a:t>Timing</a:t>
                      </a:r>
                    </a:p>
                  </a:txBody>
                  <a:tcPr anchor="ctr"/>
                </a:tc>
                <a:tc>
                  <a:txBody>
                    <a:bodyPr/>
                    <a:lstStyle/>
                    <a:p>
                      <a:pPr algn="ctr"/>
                      <a:r>
                        <a:rPr lang="fr-FR" dirty="0" smtClean="0"/>
                        <a:t>CT</a:t>
                      </a:r>
                    </a:p>
                  </a:txBody>
                  <a:tcPr anchor="ctr"/>
                </a:tc>
                <a:tc>
                  <a:txBody>
                    <a:bodyPr/>
                    <a:lstStyle/>
                    <a:p>
                      <a:pPr algn="ctr"/>
                      <a:r>
                        <a:rPr lang="fr-FR" dirty="0" smtClean="0"/>
                        <a:t>FC</a:t>
                      </a:r>
                    </a:p>
                  </a:txBody>
                  <a:tcPr anchor="ctr"/>
                </a:tc>
                <a:tc>
                  <a:txBody>
                    <a:bodyPr/>
                    <a:lstStyle/>
                    <a:p>
                      <a:pPr algn="ctr"/>
                      <a:r>
                        <a:rPr lang="fr-FR" dirty="0" smtClean="0"/>
                        <a:t>Emittance </a:t>
                      </a:r>
                      <a:endParaRPr lang="fr-FR" dirty="0"/>
                    </a:p>
                  </a:txBody>
                  <a:tcPr anchor="ctr"/>
                </a:tc>
                <a:tc>
                  <a:txBody>
                    <a:bodyPr/>
                    <a:lstStyle/>
                    <a:p>
                      <a:pPr algn="ctr"/>
                      <a:r>
                        <a:rPr lang="fr-FR" dirty="0" smtClean="0"/>
                        <a:t>Energy</a:t>
                      </a:r>
                      <a:endParaRPr lang="fr-FR" dirty="0"/>
                    </a:p>
                  </a:txBody>
                  <a:tcPr anchor="ctr"/>
                </a:tc>
                <a:tc>
                  <a:txBody>
                    <a:bodyPr/>
                    <a:lstStyle/>
                    <a:p>
                      <a:pPr algn="ctr"/>
                      <a:r>
                        <a:rPr lang="fr-FR" dirty="0" smtClean="0"/>
                        <a:t>Transverse</a:t>
                      </a:r>
                      <a:endParaRPr lang="fr-FR" dirty="0"/>
                    </a:p>
                  </a:txBody>
                  <a:tcPr anchor="ctr"/>
                </a:tc>
                <a:tc>
                  <a:txBody>
                    <a:bodyPr/>
                    <a:lstStyle/>
                    <a:p>
                      <a:pPr algn="ctr"/>
                      <a:r>
                        <a:rPr lang="fr-FR" dirty="0" smtClean="0"/>
                        <a:t>Longitudinal</a:t>
                      </a:r>
                    </a:p>
                  </a:txBody>
                  <a:tcPr anchor="ctr"/>
                </a:tc>
                <a:tc>
                  <a:txBody>
                    <a:bodyPr/>
                    <a:lstStyle/>
                    <a:p>
                      <a:pPr algn="ctr"/>
                      <a:r>
                        <a:rPr lang="fr-FR" dirty="0" smtClean="0"/>
                        <a:t>Fast</a:t>
                      </a:r>
                      <a:endParaRPr lang="fr-FR" dirty="0"/>
                    </a:p>
                  </a:txBody>
                  <a:tcPr anchor="ctr"/>
                </a:tc>
                <a:tc>
                  <a:txBody>
                    <a:bodyPr/>
                    <a:lstStyle/>
                    <a:p>
                      <a:pPr algn="ctr"/>
                      <a:r>
                        <a:rPr lang="fr-FR" dirty="0" smtClean="0"/>
                        <a:t>Slow</a:t>
                      </a:r>
                      <a:endParaRPr lang="fr-FR" dirty="0"/>
                    </a:p>
                  </a:txBody>
                  <a:tcPr anchor="ctr"/>
                </a:tc>
                <a:extLst>
                  <a:ext uri="{0D108BD9-81ED-4DB2-BD59-A6C34878D82A}">
                    <a16:rowId xmlns:a16="http://schemas.microsoft.com/office/drawing/2014/main" val="2319851926"/>
                  </a:ext>
                </a:extLst>
              </a:tr>
              <a:tr h="561315">
                <a:tc>
                  <a:txBody>
                    <a:bodyPr/>
                    <a:lstStyle/>
                    <a:p>
                      <a:pPr algn="ctr"/>
                      <a:r>
                        <a:rPr lang="fr-FR" dirty="0" smtClean="0">
                          <a:solidFill>
                            <a:srgbClr val="FF0000"/>
                          </a:solidFill>
                        </a:rPr>
                        <a:t>Gun</a:t>
                      </a:r>
                    </a:p>
                    <a:p>
                      <a:pPr algn="ctr"/>
                      <a:r>
                        <a:rPr lang="fr-FR" dirty="0" smtClean="0">
                          <a:solidFill>
                            <a:srgbClr val="FF0000"/>
                          </a:solidFill>
                        </a:rPr>
                        <a:t>(Q4-25)</a:t>
                      </a:r>
                      <a:endParaRPr lang="fr-FR" dirty="0">
                        <a:solidFill>
                          <a:srgbClr val="FF0000"/>
                        </a:solidFill>
                      </a:endParaRPr>
                    </a:p>
                  </a:txBody>
                  <a:tcPr anchor="ctr"/>
                </a:tc>
                <a:tc>
                  <a:txBody>
                    <a:bodyPr/>
                    <a:lstStyle/>
                    <a:p>
                      <a:pPr algn="ctr"/>
                      <a:r>
                        <a:rPr lang="fr-FR" dirty="0" smtClean="0">
                          <a:solidFill>
                            <a:srgbClr val="FF0000"/>
                          </a:solidFill>
                        </a:rPr>
                        <a:t>2(*)</a:t>
                      </a:r>
                      <a:endParaRPr lang="fr-FR" dirty="0">
                        <a:solidFill>
                          <a:srgbClr val="FF0000"/>
                        </a:solidFill>
                      </a:endParaRPr>
                    </a:p>
                  </a:txBody>
                  <a:tcPr anchor="ctr"/>
                </a:tc>
                <a:tc>
                  <a:txBody>
                    <a:bodyPr/>
                    <a:lstStyle/>
                    <a:p>
                      <a:pPr algn="ctr"/>
                      <a:r>
                        <a:rPr lang="fr-FR" dirty="0" smtClean="0">
                          <a:solidFill>
                            <a:srgbClr val="FF0000"/>
                          </a:solidFill>
                        </a:rPr>
                        <a:t>0</a:t>
                      </a:r>
                      <a:endParaRPr lang="fr-FR" dirty="0">
                        <a:solidFill>
                          <a:srgbClr val="FF0000"/>
                        </a:solidFill>
                      </a:endParaRPr>
                    </a:p>
                  </a:txBody>
                  <a:tcPr anchor="ctr"/>
                </a:tc>
                <a:tc>
                  <a:txBody>
                    <a:bodyPr/>
                    <a:lstStyle/>
                    <a:p>
                      <a:pPr algn="ctr"/>
                      <a:r>
                        <a:rPr lang="fr-FR" dirty="0" smtClean="0">
                          <a:solidFill>
                            <a:srgbClr val="FF0000"/>
                          </a:solidFill>
                        </a:rPr>
                        <a:t>0</a:t>
                      </a:r>
                      <a:endParaRPr lang="fr-FR" dirty="0">
                        <a:solidFill>
                          <a:srgbClr val="FF0000"/>
                        </a:solidFill>
                      </a:endParaRPr>
                    </a:p>
                  </a:txBody>
                  <a:tcPr anchor="ctr"/>
                </a:tc>
                <a:tc>
                  <a:txBody>
                    <a:bodyPr/>
                    <a:lstStyle/>
                    <a:p>
                      <a:pPr algn="ctr"/>
                      <a:r>
                        <a:rPr lang="fr-FR" dirty="0" smtClean="0">
                          <a:solidFill>
                            <a:srgbClr val="FF0000"/>
                          </a:solidFill>
                        </a:rPr>
                        <a:t>1</a:t>
                      </a:r>
                      <a:endParaRPr lang="fr-FR" dirty="0">
                        <a:solidFill>
                          <a:srgbClr val="FF0000"/>
                        </a:solidFill>
                      </a:endParaRPr>
                    </a:p>
                  </a:txBody>
                  <a:tcPr anchor="ctr"/>
                </a:tc>
                <a:tc>
                  <a:txBody>
                    <a:bodyPr/>
                    <a:lstStyle/>
                    <a:p>
                      <a:pPr algn="ctr"/>
                      <a:r>
                        <a:rPr lang="fr-FR" dirty="0" smtClean="0">
                          <a:solidFill>
                            <a:srgbClr val="FF0000"/>
                          </a:solidFill>
                        </a:rPr>
                        <a:t>0</a:t>
                      </a:r>
                      <a:endParaRPr lang="fr-FR" dirty="0">
                        <a:solidFill>
                          <a:srgbClr val="FF0000"/>
                        </a:solidFill>
                      </a:endParaRPr>
                    </a:p>
                  </a:txBody>
                  <a:tcPr anchor="ctr"/>
                </a:tc>
                <a:tc>
                  <a:txBody>
                    <a:bodyPr/>
                    <a:lstStyle/>
                    <a:p>
                      <a:pPr algn="ctr"/>
                      <a:r>
                        <a:rPr lang="fr-FR" dirty="0" smtClean="0">
                          <a:solidFill>
                            <a:srgbClr val="FF0000"/>
                          </a:solidFill>
                        </a:rPr>
                        <a:t>0</a:t>
                      </a:r>
                      <a:endParaRPr lang="fr-FR" dirty="0">
                        <a:solidFill>
                          <a:srgbClr val="FF0000"/>
                        </a:solidFill>
                      </a:endParaRPr>
                    </a:p>
                  </a:txBody>
                  <a:tcPr anchor="ctr"/>
                </a:tc>
                <a:tc>
                  <a:txBody>
                    <a:bodyPr/>
                    <a:lstStyle/>
                    <a:p>
                      <a:pPr algn="ctr"/>
                      <a:r>
                        <a:rPr lang="fr-FR" dirty="0" smtClean="0">
                          <a:solidFill>
                            <a:srgbClr val="FF0000"/>
                          </a:solidFill>
                        </a:rPr>
                        <a:t>1(*)</a:t>
                      </a:r>
                      <a:endParaRPr lang="fr-FR" dirty="0">
                        <a:solidFill>
                          <a:srgbClr val="FF0000"/>
                        </a:solidFill>
                      </a:endParaRPr>
                    </a:p>
                  </a:txBody>
                  <a:tcPr anchor="ctr"/>
                </a:tc>
                <a:tc>
                  <a:txBody>
                    <a:bodyPr/>
                    <a:lstStyle/>
                    <a:p>
                      <a:pPr algn="ctr"/>
                      <a:r>
                        <a:rPr lang="fr-FR" dirty="0" smtClean="0">
                          <a:solidFill>
                            <a:srgbClr val="FF0000"/>
                          </a:solidFill>
                        </a:rPr>
                        <a:t>0</a:t>
                      </a:r>
                      <a:endParaRPr lang="fr-FR" dirty="0">
                        <a:solidFill>
                          <a:srgbClr val="FF0000"/>
                        </a:solidFill>
                      </a:endParaRPr>
                    </a:p>
                  </a:txBody>
                  <a:tcPr anchor="ctr"/>
                </a:tc>
                <a:tc>
                  <a:txBody>
                    <a:bodyPr/>
                    <a:lstStyle/>
                    <a:p>
                      <a:pPr algn="ctr"/>
                      <a:r>
                        <a:rPr lang="fr-FR" dirty="0" smtClean="0">
                          <a:solidFill>
                            <a:srgbClr val="FF0000"/>
                          </a:solidFill>
                        </a:rPr>
                        <a:t>0</a:t>
                      </a:r>
                      <a:endParaRPr lang="fr-FR" dirty="0">
                        <a:solidFill>
                          <a:srgbClr val="FF0000"/>
                        </a:solidFill>
                      </a:endParaRPr>
                    </a:p>
                  </a:txBody>
                  <a:tcPr anchor="ctr"/>
                </a:tc>
                <a:tc>
                  <a:txBody>
                    <a:bodyPr/>
                    <a:lstStyle/>
                    <a:p>
                      <a:pPr algn="ctr"/>
                      <a:r>
                        <a:rPr lang="fr-FR" dirty="0" smtClean="0">
                          <a:solidFill>
                            <a:srgbClr val="FF0000"/>
                          </a:solidFill>
                        </a:rPr>
                        <a:t>0</a:t>
                      </a:r>
                      <a:endParaRPr lang="fr-FR" dirty="0">
                        <a:solidFill>
                          <a:srgbClr val="FF0000"/>
                        </a:solidFill>
                      </a:endParaRPr>
                    </a:p>
                  </a:txBody>
                  <a:tcPr anchor="ctr"/>
                </a:tc>
                <a:extLst>
                  <a:ext uri="{0D108BD9-81ED-4DB2-BD59-A6C34878D82A}">
                    <a16:rowId xmlns:a16="http://schemas.microsoft.com/office/drawing/2014/main" val="3571400220"/>
                  </a:ext>
                </a:extLst>
              </a:tr>
              <a:tr h="561315">
                <a:tc>
                  <a:txBody>
                    <a:bodyPr/>
                    <a:lstStyle/>
                    <a:p>
                      <a:pPr algn="ctr"/>
                      <a:r>
                        <a:rPr lang="fr-FR" dirty="0" smtClean="0">
                          <a:solidFill>
                            <a:srgbClr val="F39200"/>
                          </a:solidFill>
                        </a:rPr>
                        <a:t>Injector (Q4</a:t>
                      </a:r>
                      <a:r>
                        <a:rPr lang="fr-FR" baseline="0" dirty="0" smtClean="0">
                          <a:solidFill>
                            <a:srgbClr val="F39200"/>
                          </a:solidFill>
                        </a:rPr>
                        <a:t>-</a:t>
                      </a:r>
                      <a:r>
                        <a:rPr lang="fr-FR" dirty="0" smtClean="0">
                          <a:solidFill>
                            <a:srgbClr val="F39200"/>
                          </a:solidFill>
                        </a:rPr>
                        <a:t>27)</a:t>
                      </a:r>
                      <a:endParaRPr lang="fr-FR" dirty="0">
                        <a:solidFill>
                          <a:srgbClr val="F39200"/>
                        </a:solidFill>
                      </a:endParaRPr>
                    </a:p>
                  </a:txBody>
                  <a:tcPr anchor="ctr"/>
                </a:tc>
                <a:tc>
                  <a:txBody>
                    <a:bodyPr/>
                    <a:lstStyle/>
                    <a:p>
                      <a:pPr algn="ctr"/>
                      <a:r>
                        <a:rPr lang="fr-FR" dirty="0" smtClean="0">
                          <a:solidFill>
                            <a:srgbClr val="F39200"/>
                          </a:solidFill>
                        </a:rPr>
                        <a:t>2</a:t>
                      </a:r>
                      <a:endParaRPr lang="fr-FR" dirty="0">
                        <a:solidFill>
                          <a:srgbClr val="F39200"/>
                        </a:solidFill>
                      </a:endParaRPr>
                    </a:p>
                  </a:txBody>
                  <a:tcPr anchor="ctr"/>
                </a:tc>
                <a:tc>
                  <a:txBody>
                    <a:bodyPr/>
                    <a:lstStyle/>
                    <a:p>
                      <a:pPr algn="ctr"/>
                      <a:r>
                        <a:rPr lang="fr-FR" dirty="0" smtClean="0">
                          <a:solidFill>
                            <a:srgbClr val="F39200"/>
                          </a:solidFill>
                        </a:rPr>
                        <a:t>0</a:t>
                      </a:r>
                      <a:endParaRPr lang="fr-FR" dirty="0">
                        <a:solidFill>
                          <a:srgbClr val="F39200"/>
                        </a:solidFill>
                      </a:endParaRPr>
                    </a:p>
                  </a:txBody>
                  <a:tcPr anchor="ctr"/>
                </a:tc>
                <a:tc>
                  <a:txBody>
                    <a:bodyPr/>
                    <a:lstStyle/>
                    <a:p>
                      <a:pPr algn="ctr"/>
                      <a:r>
                        <a:rPr lang="fr-FR" dirty="0" smtClean="0">
                          <a:solidFill>
                            <a:srgbClr val="F39200"/>
                          </a:solidFill>
                        </a:rPr>
                        <a:t>1</a:t>
                      </a:r>
                      <a:endParaRPr lang="fr-FR" dirty="0">
                        <a:solidFill>
                          <a:srgbClr val="F39200"/>
                        </a:solidFill>
                      </a:endParaRPr>
                    </a:p>
                  </a:txBody>
                  <a:tcPr anchor="ctr"/>
                </a:tc>
                <a:tc>
                  <a:txBody>
                    <a:bodyPr/>
                    <a:lstStyle/>
                    <a:p>
                      <a:pPr algn="ctr"/>
                      <a:r>
                        <a:rPr lang="fr-FR" dirty="0" smtClean="0">
                          <a:solidFill>
                            <a:srgbClr val="F39200"/>
                          </a:solidFill>
                        </a:rPr>
                        <a:t>0</a:t>
                      </a:r>
                      <a:endParaRPr lang="fr-FR" dirty="0">
                        <a:solidFill>
                          <a:srgbClr val="F39200"/>
                        </a:solidFill>
                      </a:endParaRPr>
                    </a:p>
                  </a:txBody>
                  <a:tcPr anchor="ctr"/>
                </a:tc>
                <a:tc>
                  <a:txBody>
                    <a:bodyPr/>
                    <a:lstStyle/>
                    <a:p>
                      <a:pPr algn="ctr"/>
                      <a:r>
                        <a:rPr lang="fr-FR" dirty="0" smtClean="0">
                          <a:solidFill>
                            <a:srgbClr val="F39200"/>
                          </a:solidFill>
                        </a:rPr>
                        <a:t>1(**)</a:t>
                      </a:r>
                      <a:endParaRPr lang="fr-FR" dirty="0">
                        <a:solidFill>
                          <a:srgbClr val="F39200"/>
                        </a:solidFill>
                      </a:endParaRPr>
                    </a:p>
                  </a:txBody>
                  <a:tcPr anchor="ctr"/>
                </a:tc>
                <a:tc>
                  <a:txBody>
                    <a:bodyPr/>
                    <a:lstStyle/>
                    <a:p>
                      <a:pPr algn="ctr"/>
                      <a:r>
                        <a:rPr lang="fr-FR" dirty="0" smtClean="0">
                          <a:solidFill>
                            <a:srgbClr val="F39200"/>
                          </a:solidFill>
                        </a:rPr>
                        <a:t>1(**)</a:t>
                      </a:r>
                      <a:endParaRPr lang="fr-FR" dirty="0">
                        <a:solidFill>
                          <a:srgbClr val="F39200"/>
                        </a:solidFill>
                      </a:endParaRPr>
                    </a:p>
                  </a:txBody>
                  <a:tcPr anchor="ctr"/>
                </a:tc>
                <a:tc>
                  <a:txBody>
                    <a:bodyPr/>
                    <a:lstStyle/>
                    <a:p>
                      <a:pPr algn="ctr"/>
                      <a:r>
                        <a:rPr lang="fr-FR" dirty="0" smtClean="0">
                          <a:solidFill>
                            <a:srgbClr val="F39200"/>
                          </a:solidFill>
                        </a:rPr>
                        <a:t>1(**)</a:t>
                      </a:r>
                      <a:endParaRPr lang="fr-FR" dirty="0">
                        <a:solidFill>
                          <a:srgbClr val="F39200"/>
                        </a:solidFill>
                      </a:endParaRPr>
                    </a:p>
                  </a:txBody>
                  <a:tcPr anchor="ctr"/>
                </a:tc>
                <a:tc>
                  <a:txBody>
                    <a:bodyPr/>
                    <a:lstStyle/>
                    <a:p>
                      <a:pPr algn="ctr"/>
                      <a:r>
                        <a:rPr lang="fr-FR" dirty="0" smtClean="0">
                          <a:solidFill>
                            <a:srgbClr val="F39200"/>
                          </a:solidFill>
                        </a:rPr>
                        <a:t>0</a:t>
                      </a:r>
                      <a:endParaRPr lang="fr-FR" dirty="0">
                        <a:solidFill>
                          <a:srgbClr val="F39200"/>
                        </a:solidFill>
                      </a:endParaRPr>
                    </a:p>
                  </a:txBody>
                  <a:tcPr anchor="ctr"/>
                </a:tc>
                <a:tc>
                  <a:txBody>
                    <a:bodyPr/>
                    <a:lstStyle/>
                    <a:p>
                      <a:pPr algn="ctr"/>
                      <a:r>
                        <a:rPr lang="fr-FR" dirty="0" smtClean="0">
                          <a:solidFill>
                            <a:srgbClr val="F39200"/>
                          </a:solidFill>
                        </a:rPr>
                        <a:t>10(~)</a:t>
                      </a:r>
                      <a:endParaRPr lang="fr-FR" dirty="0">
                        <a:solidFill>
                          <a:srgbClr val="F39200"/>
                        </a:solidFill>
                      </a:endParaRPr>
                    </a:p>
                  </a:txBody>
                  <a:tcPr anchor="ctr"/>
                </a:tc>
                <a:tc>
                  <a:txBody>
                    <a:bodyPr/>
                    <a:lstStyle/>
                    <a:p>
                      <a:pPr algn="ctr"/>
                      <a:r>
                        <a:rPr lang="fr-FR" dirty="0" smtClean="0">
                          <a:solidFill>
                            <a:srgbClr val="F39200"/>
                          </a:solidFill>
                        </a:rPr>
                        <a:t>0</a:t>
                      </a:r>
                      <a:endParaRPr lang="fr-FR" dirty="0">
                        <a:solidFill>
                          <a:srgbClr val="F39200"/>
                        </a:solidFill>
                      </a:endParaRPr>
                    </a:p>
                  </a:txBody>
                  <a:tcPr anchor="ctr"/>
                </a:tc>
                <a:extLst>
                  <a:ext uri="{0D108BD9-81ED-4DB2-BD59-A6C34878D82A}">
                    <a16:rowId xmlns:a16="http://schemas.microsoft.com/office/drawing/2014/main" val="2625639718"/>
                  </a:ext>
                </a:extLst>
              </a:tr>
              <a:tr h="609562">
                <a:tc>
                  <a:txBody>
                    <a:bodyPr/>
                    <a:lstStyle/>
                    <a:p>
                      <a:pPr algn="ctr"/>
                      <a:r>
                        <a:rPr lang="fr-FR" dirty="0" smtClean="0">
                          <a:solidFill>
                            <a:srgbClr val="F39200"/>
                          </a:solidFill>
                        </a:rPr>
                        <a:t>Diag Line</a:t>
                      </a: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F39200"/>
                          </a:solidFill>
                        </a:rPr>
                        <a:t>(Q4</a:t>
                      </a:r>
                      <a:r>
                        <a:rPr lang="fr-FR" baseline="0" dirty="0" smtClean="0">
                          <a:solidFill>
                            <a:srgbClr val="F39200"/>
                          </a:solidFill>
                        </a:rPr>
                        <a:t>-</a:t>
                      </a:r>
                      <a:r>
                        <a:rPr lang="fr-FR" dirty="0" smtClean="0">
                          <a:solidFill>
                            <a:srgbClr val="F39200"/>
                          </a:solidFill>
                        </a:rPr>
                        <a:t>28)?</a:t>
                      </a:r>
                    </a:p>
                  </a:txBody>
                  <a:tcPr anchor="ctr"/>
                </a:tc>
                <a:tc>
                  <a:txBody>
                    <a:bodyPr/>
                    <a:lstStyle/>
                    <a:p>
                      <a:pPr algn="ctr"/>
                      <a:r>
                        <a:rPr lang="fr-FR" dirty="0" smtClean="0">
                          <a:solidFill>
                            <a:srgbClr val="F39200"/>
                          </a:solidFill>
                        </a:rPr>
                        <a:t>4</a:t>
                      </a:r>
                      <a:endParaRPr lang="fr-FR" dirty="0">
                        <a:solidFill>
                          <a:srgbClr val="F39200"/>
                        </a:solidFill>
                      </a:endParaRPr>
                    </a:p>
                  </a:txBody>
                  <a:tcPr anchor="ctr"/>
                </a:tc>
                <a:tc>
                  <a:txBody>
                    <a:bodyPr/>
                    <a:lstStyle/>
                    <a:p>
                      <a:pPr algn="ctr"/>
                      <a:r>
                        <a:rPr lang="fr-FR" dirty="0" smtClean="0">
                          <a:solidFill>
                            <a:srgbClr val="F39200"/>
                          </a:solidFill>
                        </a:rPr>
                        <a:t>0</a:t>
                      </a:r>
                      <a:endParaRPr lang="fr-FR" dirty="0">
                        <a:solidFill>
                          <a:srgbClr val="F39200"/>
                        </a:solidFill>
                      </a:endParaRPr>
                    </a:p>
                  </a:txBody>
                  <a:tcPr anchor="ctr"/>
                </a:tc>
                <a:tc>
                  <a:txBody>
                    <a:bodyPr/>
                    <a:lstStyle/>
                    <a:p>
                      <a:pPr algn="ctr"/>
                      <a:r>
                        <a:rPr lang="fr-FR" dirty="0" smtClean="0">
                          <a:solidFill>
                            <a:srgbClr val="F39200"/>
                          </a:solidFill>
                        </a:rPr>
                        <a:t>0</a:t>
                      </a:r>
                      <a:endParaRPr lang="fr-FR" dirty="0">
                        <a:solidFill>
                          <a:srgbClr val="F39200"/>
                        </a:solidFill>
                      </a:endParaRPr>
                    </a:p>
                  </a:txBody>
                  <a:tcPr anchor="ctr"/>
                </a:tc>
                <a:tc>
                  <a:txBody>
                    <a:bodyPr/>
                    <a:lstStyle/>
                    <a:p>
                      <a:pPr algn="ctr"/>
                      <a:r>
                        <a:rPr lang="fr-FR" dirty="0" smtClean="0">
                          <a:solidFill>
                            <a:srgbClr val="F39200"/>
                          </a:solidFill>
                        </a:rPr>
                        <a:t>0</a:t>
                      </a:r>
                      <a:endParaRPr lang="fr-FR" dirty="0">
                        <a:solidFill>
                          <a:srgbClr val="F39200"/>
                        </a:solidFill>
                      </a:endParaRPr>
                    </a:p>
                  </a:txBody>
                  <a:tcPr anchor="ctr"/>
                </a:tc>
                <a:tc>
                  <a:txBody>
                    <a:bodyPr/>
                    <a:lstStyle/>
                    <a:p>
                      <a:pPr algn="ctr"/>
                      <a:r>
                        <a:rPr lang="fr-FR" dirty="0" smtClean="0">
                          <a:solidFill>
                            <a:srgbClr val="F39200"/>
                          </a:solidFill>
                        </a:rPr>
                        <a:t>1</a:t>
                      </a:r>
                      <a:endParaRPr lang="fr-FR" dirty="0">
                        <a:solidFill>
                          <a:srgbClr val="F39200"/>
                        </a:solidFill>
                      </a:endParaRPr>
                    </a:p>
                  </a:txBody>
                  <a:tcPr anchor="ctr"/>
                </a:tc>
                <a:tc>
                  <a:txBody>
                    <a:bodyPr/>
                    <a:lstStyle/>
                    <a:p>
                      <a:pPr algn="ctr"/>
                      <a:r>
                        <a:rPr lang="fr-FR" dirty="0" smtClean="0">
                          <a:solidFill>
                            <a:srgbClr val="F39200"/>
                          </a:solidFill>
                        </a:rPr>
                        <a:t>1</a:t>
                      </a:r>
                      <a:endParaRPr lang="fr-FR" dirty="0">
                        <a:solidFill>
                          <a:srgbClr val="F39200"/>
                        </a:solidFill>
                      </a:endParaRPr>
                    </a:p>
                  </a:txBody>
                  <a:tcPr anchor="ctr"/>
                </a:tc>
                <a:tc>
                  <a:txBody>
                    <a:bodyPr/>
                    <a:lstStyle/>
                    <a:p>
                      <a:pPr algn="ctr"/>
                      <a:r>
                        <a:rPr lang="fr-FR" dirty="0" smtClean="0">
                          <a:solidFill>
                            <a:srgbClr val="F39200"/>
                          </a:solidFill>
                        </a:rPr>
                        <a:t>1</a:t>
                      </a:r>
                      <a:endParaRPr lang="fr-FR" dirty="0">
                        <a:solidFill>
                          <a:srgbClr val="F39200"/>
                        </a:solidFill>
                      </a:endParaRPr>
                    </a:p>
                  </a:txBody>
                  <a:tcPr anchor="ctr"/>
                </a:tc>
                <a:tc>
                  <a:txBody>
                    <a:bodyPr/>
                    <a:lstStyle/>
                    <a:p>
                      <a:pPr algn="ctr"/>
                      <a:r>
                        <a:rPr lang="fr-FR" dirty="0" smtClean="0">
                          <a:solidFill>
                            <a:srgbClr val="F39200"/>
                          </a:solidFill>
                        </a:rPr>
                        <a:t>1</a:t>
                      </a:r>
                      <a:endParaRPr lang="fr-FR" dirty="0">
                        <a:solidFill>
                          <a:srgbClr val="F392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F39200"/>
                          </a:solidFill>
                        </a:rPr>
                        <a:t>15(~)</a:t>
                      </a:r>
                    </a:p>
                  </a:txBody>
                  <a:tcPr anchor="ctr"/>
                </a:tc>
                <a:tc>
                  <a:txBody>
                    <a:bodyPr/>
                    <a:lstStyle/>
                    <a:p>
                      <a:pPr algn="ctr"/>
                      <a:r>
                        <a:rPr lang="fr-FR" dirty="0" smtClean="0">
                          <a:solidFill>
                            <a:srgbClr val="F39200"/>
                          </a:solidFill>
                        </a:rPr>
                        <a:t>0</a:t>
                      </a:r>
                      <a:endParaRPr lang="fr-FR" dirty="0">
                        <a:solidFill>
                          <a:srgbClr val="F39200"/>
                        </a:solidFill>
                      </a:endParaRPr>
                    </a:p>
                  </a:txBody>
                  <a:tcPr anchor="ctr"/>
                </a:tc>
                <a:extLst>
                  <a:ext uri="{0D108BD9-81ED-4DB2-BD59-A6C34878D82A}">
                    <a16:rowId xmlns:a16="http://schemas.microsoft.com/office/drawing/2014/main" val="2529599276"/>
                  </a:ext>
                </a:extLst>
              </a:tr>
              <a:tr h="561315">
                <a:tc>
                  <a:txBody>
                    <a:bodyPr/>
                    <a:lstStyle/>
                    <a:p>
                      <a:pPr algn="ctr"/>
                      <a:r>
                        <a:rPr lang="fr-FR" dirty="0" smtClean="0">
                          <a:solidFill>
                            <a:srgbClr val="00B050"/>
                          </a:solidFill>
                        </a:rPr>
                        <a:t>Ring</a:t>
                      </a: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00B050"/>
                          </a:solidFill>
                        </a:rPr>
                        <a:t>(Q4</a:t>
                      </a:r>
                      <a:r>
                        <a:rPr lang="fr-FR" baseline="0" dirty="0" smtClean="0">
                          <a:solidFill>
                            <a:srgbClr val="00B050"/>
                          </a:solidFill>
                        </a:rPr>
                        <a:t>-</a:t>
                      </a:r>
                      <a:r>
                        <a:rPr lang="fr-FR" dirty="0" smtClean="0">
                          <a:solidFill>
                            <a:srgbClr val="00B050"/>
                          </a:solidFill>
                        </a:rPr>
                        <a:t>31)?</a:t>
                      </a:r>
                    </a:p>
                  </a:txBody>
                  <a:tcPr anchor="ctr"/>
                </a:tc>
                <a:tc>
                  <a:txBody>
                    <a:bodyPr/>
                    <a:lstStyle/>
                    <a:p>
                      <a:pPr algn="ctr"/>
                      <a:r>
                        <a:rPr lang="fr-FR" dirty="0" smtClean="0">
                          <a:solidFill>
                            <a:srgbClr val="00B050"/>
                          </a:solidFill>
                        </a:rPr>
                        <a:t>18+12</a:t>
                      </a:r>
                      <a:endParaRPr lang="fr-FR" dirty="0">
                        <a:solidFill>
                          <a:srgbClr val="00B050"/>
                        </a:solidFill>
                      </a:endParaRPr>
                    </a:p>
                  </a:txBody>
                  <a:tcPr anchor="ctr"/>
                </a:tc>
                <a:tc>
                  <a:txBody>
                    <a:bodyPr/>
                    <a:lstStyle/>
                    <a:p>
                      <a:pPr algn="ctr"/>
                      <a:r>
                        <a:rPr lang="fr-FR" dirty="0" smtClean="0">
                          <a:solidFill>
                            <a:srgbClr val="00B050"/>
                          </a:solidFill>
                        </a:rPr>
                        <a:t>12</a:t>
                      </a:r>
                      <a:endParaRPr lang="fr-FR" dirty="0">
                        <a:solidFill>
                          <a:srgbClr val="00B050"/>
                        </a:solidFill>
                      </a:endParaRPr>
                    </a:p>
                  </a:txBody>
                  <a:tcPr anchor="ctr"/>
                </a:tc>
                <a:tc>
                  <a:txBody>
                    <a:bodyPr/>
                    <a:lstStyle/>
                    <a:p>
                      <a:pPr algn="ctr"/>
                      <a:r>
                        <a:rPr lang="fr-FR" dirty="0" smtClean="0">
                          <a:solidFill>
                            <a:srgbClr val="00B050"/>
                          </a:solidFill>
                        </a:rPr>
                        <a:t>0</a:t>
                      </a:r>
                      <a:endParaRPr lang="fr-FR" dirty="0">
                        <a:solidFill>
                          <a:srgbClr val="00B050"/>
                        </a:solidFill>
                      </a:endParaRPr>
                    </a:p>
                  </a:txBody>
                  <a:tcPr anchor="ctr"/>
                </a:tc>
                <a:tc>
                  <a:txBody>
                    <a:bodyPr/>
                    <a:lstStyle/>
                    <a:p>
                      <a:pPr algn="ctr"/>
                      <a:r>
                        <a:rPr lang="fr-FR" dirty="0" smtClean="0">
                          <a:solidFill>
                            <a:srgbClr val="00B050"/>
                          </a:solidFill>
                        </a:rPr>
                        <a:t>0</a:t>
                      </a:r>
                      <a:endParaRPr lang="fr-FR" dirty="0">
                        <a:solidFill>
                          <a:srgbClr val="00B050"/>
                        </a:solidFill>
                      </a:endParaRPr>
                    </a:p>
                  </a:txBody>
                  <a:tcPr anchor="ctr"/>
                </a:tc>
                <a:tc>
                  <a:txBody>
                    <a:bodyPr/>
                    <a:lstStyle/>
                    <a:p>
                      <a:pPr algn="ctr"/>
                      <a:r>
                        <a:rPr lang="fr-FR" dirty="0" smtClean="0">
                          <a:solidFill>
                            <a:srgbClr val="00B050"/>
                          </a:solidFill>
                        </a:rPr>
                        <a:t>0</a:t>
                      </a:r>
                      <a:endParaRPr lang="fr-FR" dirty="0">
                        <a:solidFill>
                          <a:srgbClr val="00B050"/>
                        </a:solidFill>
                      </a:endParaRPr>
                    </a:p>
                  </a:txBody>
                  <a:tcPr anchor="ctr"/>
                </a:tc>
                <a:tc>
                  <a:txBody>
                    <a:bodyPr/>
                    <a:lstStyle/>
                    <a:p>
                      <a:pPr algn="ctr"/>
                      <a:r>
                        <a:rPr lang="fr-FR" dirty="0" smtClean="0">
                          <a:solidFill>
                            <a:srgbClr val="00B050"/>
                          </a:solidFill>
                        </a:rPr>
                        <a:t>0</a:t>
                      </a:r>
                      <a:endParaRPr lang="fr-FR" dirty="0">
                        <a:solidFill>
                          <a:srgbClr val="00B050"/>
                        </a:solidFill>
                      </a:endParaRPr>
                    </a:p>
                  </a:txBody>
                  <a:tcPr anchor="ctr"/>
                </a:tc>
                <a:tc>
                  <a:txBody>
                    <a:bodyPr/>
                    <a:lstStyle/>
                    <a:p>
                      <a:pPr algn="ctr"/>
                      <a:r>
                        <a:rPr lang="fr-FR" dirty="0" smtClean="0">
                          <a:solidFill>
                            <a:srgbClr val="00B050"/>
                          </a:solidFill>
                        </a:rPr>
                        <a:t>6</a:t>
                      </a:r>
                      <a:endParaRPr lang="fr-FR" dirty="0">
                        <a:solidFill>
                          <a:srgbClr val="00B050"/>
                        </a:solidFill>
                      </a:endParaRPr>
                    </a:p>
                  </a:txBody>
                  <a:tcPr anchor="ctr"/>
                </a:tc>
                <a:tc>
                  <a:txBody>
                    <a:bodyPr/>
                    <a:lstStyle/>
                    <a:p>
                      <a:pPr algn="ctr"/>
                      <a:r>
                        <a:rPr lang="fr-FR" dirty="0" smtClean="0">
                          <a:solidFill>
                            <a:srgbClr val="00B050"/>
                          </a:solidFill>
                        </a:rPr>
                        <a:t>0</a:t>
                      </a:r>
                      <a:endParaRPr lang="fr-FR" dirty="0">
                        <a:solidFill>
                          <a:srgbClr val="00B050"/>
                        </a:solidFill>
                      </a:endParaRPr>
                    </a:p>
                  </a:txBody>
                  <a:tcPr anchor="ctr"/>
                </a:tc>
                <a:tc>
                  <a:txBody>
                    <a:bodyPr/>
                    <a:lstStyle/>
                    <a:p>
                      <a:pPr algn="ctr"/>
                      <a:r>
                        <a:rPr lang="fr-FR" dirty="0" smtClean="0">
                          <a:solidFill>
                            <a:srgbClr val="00B050"/>
                          </a:solidFill>
                        </a:rPr>
                        <a:t>30</a:t>
                      </a:r>
                      <a:endParaRPr lang="fr-FR" dirty="0">
                        <a:solidFill>
                          <a:srgbClr val="00B050"/>
                        </a:solidFill>
                      </a:endParaRPr>
                    </a:p>
                  </a:txBody>
                  <a:tcPr anchor="ctr"/>
                </a:tc>
                <a:tc>
                  <a:txBody>
                    <a:bodyPr/>
                    <a:lstStyle/>
                    <a:p>
                      <a:pPr algn="ctr"/>
                      <a:r>
                        <a:rPr lang="fr-FR" dirty="0" smtClean="0">
                          <a:solidFill>
                            <a:srgbClr val="00B050"/>
                          </a:solidFill>
                        </a:rPr>
                        <a:t>10</a:t>
                      </a:r>
                      <a:endParaRPr lang="fr-FR" dirty="0">
                        <a:solidFill>
                          <a:srgbClr val="00B050"/>
                        </a:solidFill>
                      </a:endParaRPr>
                    </a:p>
                  </a:txBody>
                  <a:tcPr anchor="ctr"/>
                </a:tc>
                <a:extLst>
                  <a:ext uri="{0D108BD9-81ED-4DB2-BD59-A6C34878D82A}">
                    <a16:rowId xmlns:a16="http://schemas.microsoft.com/office/drawing/2014/main" val="3524711237"/>
                  </a:ext>
                </a:extLst>
              </a:tr>
              <a:tr h="561315">
                <a:tc>
                  <a:txBody>
                    <a:bodyPr/>
                    <a:lstStyle/>
                    <a:p>
                      <a:pPr algn="ctr"/>
                      <a:r>
                        <a:rPr lang="fr-FR" dirty="0" smtClean="0"/>
                        <a:t>Total</a:t>
                      </a:r>
                      <a:endParaRPr lang="fr-FR" dirty="0"/>
                    </a:p>
                  </a:txBody>
                  <a:tcPr anchor="ctr"/>
                </a:tc>
                <a:tc gridSpan="2">
                  <a:txBody>
                    <a:bodyPr/>
                    <a:lstStyle/>
                    <a:p>
                      <a:pPr algn="ctr"/>
                      <a:r>
                        <a:rPr lang="fr-FR" dirty="0" smtClean="0"/>
                        <a:t>~40</a:t>
                      </a:r>
                      <a:endParaRPr lang="fr-FR" dirty="0"/>
                    </a:p>
                  </a:txBody>
                  <a:tcPr anchor="ctr"/>
                </a:tc>
                <a:tc hMerge="1">
                  <a:txBody>
                    <a:bodyPr/>
                    <a:lstStyle/>
                    <a:p>
                      <a:pPr algn="ctr"/>
                      <a:endParaRPr lang="fr-FR" dirty="0"/>
                    </a:p>
                  </a:txBody>
                  <a:tcPr anchor="ctr"/>
                </a:tc>
                <a:tc gridSpan="2">
                  <a:txBody>
                    <a:bodyPr/>
                    <a:lstStyle/>
                    <a:p>
                      <a:pPr algn="ctr"/>
                      <a:r>
                        <a:rPr lang="fr-FR" dirty="0" smtClean="0"/>
                        <a:t>2</a:t>
                      </a:r>
                      <a:endParaRPr lang="fr-FR" dirty="0"/>
                    </a:p>
                  </a:txBody>
                  <a:tcPr anchor="ctr"/>
                </a:tc>
                <a:tc hMerge="1">
                  <a:txBody>
                    <a:bodyPr/>
                    <a:lstStyle/>
                    <a:p>
                      <a:pPr algn="ctr"/>
                      <a:endParaRPr lang="fr-FR" dirty="0"/>
                    </a:p>
                  </a:txBody>
                  <a:tcPr anchor="ctr"/>
                </a:tc>
                <a:tc gridSpan="4">
                  <a:txBody>
                    <a:bodyPr/>
                    <a:lstStyle/>
                    <a:p>
                      <a:pPr algn="ctr"/>
                      <a:r>
                        <a:rPr lang="fr-FR" dirty="0" smtClean="0"/>
                        <a:t>10</a:t>
                      </a: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tc hMerge="1">
                  <a:txBody>
                    <a:bodyPr/>
                    <a:lstStyle/>
                    <a:p>
                      <a:pPr algn="ctr"/>
                      <a:endParaRPr lang="fr-FR" dirty="0"/>
                    </a:p>
                  </a:txBody>
                  <a:tcPr anchor="ctr"/>
                </a:tc>
                <a:tc>
                  <a:txBody>
                    <a:bodyPr/>
                    <a:lstStyle/>
                    <a:p>
                      <a:pPr algn="ctr"/>
                      <a:r>
                        <a:rPr lang="fr-FR" dirty="0" smtClean="0"/>
                        <a:t>55</a:t>
                      </a:r>
                      <a:endParaRPr lang="fr-FR" dirty="0"/>
                    </a:p>
                  </a:txBody>
                  <a:tcPr anchor="ctr"/>
                </a:tc>
                <a:tc>
                  <a:txBody>
                    <a:bodyPr/>
                    <a:lstStyle/>
                    <a:p>
                      <a:pPr algn="ctr"/>
                      <a:r>
                        <a:rPr lang="fr-FR" dirty="0" smtClean="0"/>
                        <a:t>10</a:t>
                      </a:r>
                      <a:endParaRPr lang="fr-FR" dirty="0"/>
                    </a:p>
                  </a:txBody>
                  <a:tcPr anchor="ctr"/>
                </a:tc>
                <a:extLst>
                  <a:ext uri="{0D108BD9-81ED-4DB2-BD59-A6C34878D82A}">
                    <a16:rowId xmlns:a16="http://schemas.microsoft.com/office/drawing/2014/main" val="2929658027"/>
                  </a:ext>
                </a:extLst>
              </a:tr>
            </a:tbl>
          </a:graphicData>
        </a:graphic>
      </p:graphicFrame>
      <p:sp>
        <p:nvSpPr>
          <p:cNvPr id="3" name="ZoneTexte 2"/>
          <p:cNvSpPr txBox="1"/>
          <p:nvPr/>
        </p:nvSpPr>
        <p:spPr>
          <a:xfrm>
            <a:off x="993899" y="5368119"/>
            <a:ext cx="7416867" cy="400110"/>
          </a:xfrm>
          <a:prstGeom prst="rect">
            <a:avLst/>
          </a:prstGeom>
          <a:noFill/>
        </p:spPr>
        <p:txBody>
          <a:bodyPr wrap="square" rtlCol="0">
            <a:spAutoFit/>
          </a:bodyPr>
          <a:lstStyle/>
          <a:p>
            <a:r>
              <a:rPr lang="en-US" dirty="0" smtClean="0"/>
              <a:t>(*): already </a:t>
            </a:r>
            <a:r>
              <a:rPr lang="en-US" dirty="0"/>
              <a:t>purchased  </a:t>
            </a:r>
            <a:r>
              <a:rPr lang="en-US" dirty="0" smtClean="0"/>
              <a:t>(**): temporary (~): some are fixed </a:t>
            </a:r>
            <a:endParaRPr lang="en-US" dirty="0"/>
          </a:p>
        </p:txBody>
      </p:sp>
      <p:sp>
        <p:nvSpPr>
          <p:cNvPr id="4" name="Espace réservé du numéro de diapositive 3"/>
          <p:cNvSpPr>
            <a:spLocks noGrp="1"/>
          </p:cNvSpPr>
          <p:nvPr>
            <p:ph type="sldNum" sz="quarter" idx="12"/>
          </p:nvPr>
        </p:nvSpPr>
        <p:spPr/>
        <p:txBody>
          <a:bodyPr/>
          <a:lstStyle/>
          <a:p>
            <a:fld id="{77E71596-5F9D-49C5-9701-16B3CA54319D}" type="slidenum">
              <a:rPr lang="fr-FR" smtClean="0"/>
              <a:pPr/>
              <a:t>9</a:t>
            </a:fld>
            <a:endParaRPr lang="fr-FR" dirty="0"/>
          </a:p>
        </p:txBody>
      </p:sp>
      <p:sp>
        <p:nvSpPr>
          <p:cNvPr id="8" name="Espace réservé de la date 6"/>
          <p:cNvSpPr>
            <a:spLocks noGrp="1"/>
          </p:cNvSpPr>
          <p:nvPr>
            <p:ph type="dt" sz="half" idx="10"/>
          </p:nvPr>
        </p:nvSpPr>
        <p:spPr>
          <a:xfrm>
            <a:off x="201812" y="5714820"/>
            <a:ext cx="2411556" cy="322263"/>
          </a:xfrm>
        </p:spPr>
        <p:txBody>
          <a:bodyPr/>
          <a:lstStyle/>
          <a:p>
            <a:r>
              <a:rPr lang="en-US" dirty="0" smtClean="0"/>
              <a:t>16/01/2025</a:t>
            </a:r>
            <a:endParaRPr lang="fr-FR" dirty="0"/>
          </a:p>
        </p:txBody>
      </p:sp>
      <p:sp>
        <p:nvSpPr>
          <p:cNvPr id="9"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a:xfrm>
            <a:off x="2938116" y="5714820"/>
            <a:ext cx="4896544" cy="322263"/>
          </a:xfrm>
        </p:spPr>
        <p:txBody>
          <a:bodyPr/>
          <a:lstStyle/>
          <a:p>
            <a:r>
              <a:rPr lang="fr-FR" dirty="0"/>
              <a:t>PERLE </a:t>
            </a:r>
            <a:r>
              <a:rPr lang="fr-FR" dirty="0" smtClean="0"/>
              <a:t>Diagnostics PPR </a:t>
            </a:r>
            <a:endParaRPr lang="fr-FR" dirty="0"/>
          </a:p>
        </p:txBody>
      </p:sp>
    </p:spTree>
    <p:extLst>
      <p:ext uri="{BB962C8B-B14F-4D97-AF65-F5344CB8AC3E}">
        <p14:creationId xmlns:p14="http://schemas.microsoft.com/office/powerpoint/2010/main" val="95226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32382</TotalTime>
  <Words>1819</Words>
  <Application>Microsoft Office PowerPoint</Application>
  <PresentationFormat>Personnalisé</PresentationFormat>
  <Paragraphs>739</Paragraphs>
  <Slides>9</Slides>
  <Notes>8</Notes>
  <HiddenSlides>2</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(Corps)</vt:lpstr>
      <vt:lpstr>Calibri Light</vt:lpstr>
      <vt:lpstr>1_modele-IJCLAb-powerpoint</vt:lpstr>
      <vt:lpstr>Présentation PowerPoint</vt:lpstr>
      <vt:lpstr>  Diagnostics in PERLE</vt:lpstr>
      <vt:lpstr>PERLE Beam Diagnostics: mind view</vt:lpstr>
      <vt:lpstr>PERLE Beam Diagnostics: Tasks Status</vt:lpstr>
      <vt:lpstr>PERLE Beam Diagnostics: FTE issues (period 2025 to 2029)</vt:lpstr>
      <vt:lpstr>PERLE Beam Diagnostics: Costs (based on Libera &amp; Bergoz Options)</vt:lpstr>
      <vt:lpstr>PERLE Beam Diagnostics: Conclusions</vt:lpstr>
      <vt:lpstr>PERLE Beam Diagnostics: FTE estimations 2025 to 2029</vt:lpstr>
      <vt:lpstr>PERLE Beam Diagnostics Scope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$benabdillah</cp:lastModifiedBy>
  <cp:revision>2003</cp:revision>
  <dcterms:created xsi:type="dcterms:W3CDTF">2011-03-09T16:37:49Z</dcterms:created>
  <dcterms:modified xsi:type="dcterms:W3CDTF">2025-01-17T08:44:27Z</dcterms:modified>
</cp:coreProperties>
</file>