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0"/>
  </p:notesMasterIdLst>
  <p:sldIdLst>
    <p:sldId id="307" r:id="rId2"/>
    <p:sldId id="333" r:id="rId3"/>
    <p:sldId id="349" r:id="rId4"/>
    <p:sldId id="342" r:id="rId5"/>
    <p:sldId id="350" r:id="rId6"/>
    <p:sldId id="351" r:id="rId7"/>
    <p:sldId id="354" r:id="rId8"/>
    <p:sldId id="353" r:id="rId9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00"/>
    <a:srgbClr val="F39200"/>
    <a:srgbClr val="6600CC"/>
    <a:srgbClr val="E05314"/>
    <a:srgbClr val="00294B"/>
    <a:srgbClr val="456487"/>
    <a:srgbClr val="511F74"/>
    <a:srgbClr val="7A286A"/>
    <a:srgbClr val="DF8A2D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41" autoAdjust="0"/>
    <p:restoredTop sz="96291" autoAdjust="0"/>
  </p:normalViewPr>
  <p:slideViewPr>
    <p:cSldViewPr>
      <p:cViewPr varScale="1">
        <p:scale>
          <a:sx n="155" d="100"/>
          <a:sy n="155" d="100"/>
        </p:scale>
        <p:origin x="1614" y="132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8FD5F-E33E-40BC-9DD7-0723FC62E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597" y="991680"/>
            <a:ext cx="8079581" cy="2109600"/>
          </a:xfrm>
        </p:spPr>
        <p:txBody>
          <a:bodyPr anchor="b"/>
          <a:lstStyle>
            <a:lvl1pPr algn="ctr">
              <a:defRPr sz="5302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AD7478-505D-44CF-BCB9-0510EA396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597" y="3182634"/>
            <a:ext cx="8079581" cy="1462973"/>
          </a:xfrm>
        </p:spPr>
        <p:txBody>
          <a:bodyPr/>
          <a:lstStyle>
            <a:lvl1pPr marL="0" indent="0" algn="ctr">
              <a:buNone/>
              <a:defRPr sz="2121"/>
            </a:lvl1pPr>
            <a:lvl2pPr marL="403982" indent="0" algn="ctr">
              <a:buNone/>
              <a:defRPr sz="1767"/>
            </a:lvl2pPr>
            <a:lvl3pPr marL="807964" indent="0" algn="ctr">
              <a:buNone/>
              <a:defRPr sz="1590"/>
            </a:lvl3pPr>
            <a:lvl4pPr marL="1211946" indent="0" algn="ctr">
              <a:buNone/>
              <a:defRPr sz="1414"/>
            </a:lvl4pPr>
            <a:lvl5pPr marL="1615928" indent="0" algn="ctr">
              <a:buNone/>
              <a:defRPr sz="1414"/>
            </a:lvl5pPr>
            <a:lvl6pPr marL="2019910" indent="0" algn="ctr">
              <a:buNone/>
              <a:defRPr sz="1414"/>
            </a:lvl6pPr>
            <a:lvl7pPr marL="2423892" indent="0" algn="ctr">
              <a:buNone/>
              <a:defRPr sz="1414"/>
            </a:lvl7pPr>
            <a:lvl8pPr marL="2827873" indent="0" algn="ctr">
              <a:buNone/>
              <a:defRPr sz="1414"/>
            </a:lvl8pPr>
            <a:lvl9pPr marL="3231855" indent="0" algn="ctr">
              <a:buNone/>
              <a:defRPr sz="1414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959662-BAB8-40BE-8F94-2794A0187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12/12/2024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033093-330B-497C-8C4E-F72E8156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429CB5-682C-4F44-AF45-94E50533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888C-2246-473E-A69D-9BC16C973E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31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12/12/2024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  <p:sldLayoutId id="214748371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F989C989-18D5-49B8-83F0-25407A2D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07A81A-6C77-4A99-ABCE-88F6992A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29DF77-A478-FFF4-2246-33D934A1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12/12/2024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E213AC-7DC4-881A-BE68-5F6D9010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252" y="1712099"/>
            <a:ext cx="4426399" cy="347788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7E7CFD6-0172-42A9-A91E-F497F6A95F1D}"/>
              </a:ext>
            </a:extLst>
          </p:cNvPr>
          <p:cNvSpPr txBox="1"/>
          <p:nvPr/>
        </p:nvSpPr>
        <p:spPr>
          <a:xfrm>
            <a:off x="993899" y="1733600"/>
            <a:ext cx="91450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Project Progress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Review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(PPR) 1-2024</a:t>
            </a:r>
          </a:p>
          <a:p>
            <a:pPr algn="ctr"/>
            <a:endParaRPr lang="fr-FR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fr-FR" sz="2800">
                <a:latin typeface="+mn-lt"/>
              </a:rPr>
              <a:t>WP- Aimants et alimentations </a:t>
            </a:r>
            <a:endParaRPr lang="fr-FR" sz="2800" dirty="0">
              <a:latin typeface="+mn-lt"/>
            </a:endParaRPr>
          </a:p>
          <a:p>
            <a:pPr algn="ctr"/>
            <a:r>
              <a:rPr lang="fr-FR" sz="2800" dirty="0">
                <a:latin typeface="+mn-lt"/>
              </a:rPr>
              <a:t>Présenté par</a:t>
            </a:r>
            <a:r>
              <a:rPr lang="fr-FR" sz="2800">
                <a:latin typeface="+mn-lt"/>
              </a:rPr>
              <a:t>: Hadil Abualrob, Luc Perrot</a:t>
            </a:r>
            <a:endParaRPr lang="fr-FR" sz="2800" dirty="0">
              <a:latin typeface="+mn-lt"/>
            </a:endParaRPr>
          </a:p>
          <a:p>
            <a:pPr algn="ctr"/>
            <a:endParaRPr lang="fr-FR" sz="2400" dirty="0">
              <a:latin typeface="+mn-lt"/>
            </a:endParaRPr>
          </a:p>
          <a:p>
            <a:pPr algn="ctr"/>
            <a:endParaRPr lang="fr-FR" sz="2400" dirty="0">
              <a:latin typeface="+mn-lt"/>
            </a:endParaRPr>
          </a:p>
          <a:p>
            <a:pPr algn="ctr"/>
            <a:r>
              <a:rPr lang="fr-FR" sz="2400">
                <a:latin typeface="+mn-lt"/>
              </a:rPr>
              <a:t>16/01/2025</a:t>
            </a:r>
            <a:endParaRPr lang="fr-FR" sz="2400" dirty="0"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537CC1-C2DF-C452-B89B-2387774B0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867" y="774789"/>
            <a:ext cx="1117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6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>
                <a:solidFill>
                  <a:schemeClr val="accent1">
                    <a:lumMod val="75000"/>
                  </a:schemeClr>
                </a:solidFill>
                <a:latin typeface="+mn-lt"/>
              </a:rPr>
              <a:t>Périmètre et Objectifs du WP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PERLE- Project Progress Review- 1-2024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2</a:t>
            </a:fld>
            <a:endParaRPr lang="fr-FR" dirty="0">
              <a:latin typeface="+mn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0E84737-30F5-79AC-809E-6E6711EDA783}"/>
              </a:ext>
            </a:extLst>
          </p:cNvPr>
          <p:cNvSpPr txBox="1"/>
          <p:nvPr/>
        </p:nvSpPr>
        <p:spPr>
          <a:xfrm>
            <a:off x="561851" y="1157536"/>
            <a:ext cx="97210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/>
              <a:t>Périmètre du WP : études et les conceptions des aimants / alimentations de l’installation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/>
              <a:t>Interactions avec :</a:t>
            </a:r>
          </a:p>
          <a:p>
            <a:pPr marL="844550" lvl="1" indent="-342900">
              <a:buFont typeface="Arial" panose="020B0604020202020204" pitchFamily="34" charset="0"/>
              <a:buChar char="•"/>
            </a:pPr>
            <a:r>
              <a:rPr lang="fr-FR"/>
              <a:t>Dynamique faisceau</a:t>
            </a:r>
          </a:p>
          <a:p>
            <a:pPr marL="844550" lvl="1" indent="-342900">
              <a:buFont typeface="Arial" panose="020B0604020202020204" pitchFamily="34" charset="0"/>
              <a:buChar char="•"/>
            </a:pPr>
            <a:r>
              <a:rPr lang="fr-FR"/>
              <a:t>Diagnostic faisceau</a:t>
            </a:r>
          </a:p>
          <a:p>
            <a:pPr marL="844550" lvl="1" indent="-342900">
              <a:buFont typeface="Arial" panose="020B0604020202020204" pitchFamily="34" charset="0"/>
              <a:buChar char="•"/>
            </a:pPr>
            <a:r>
              <a:rPr lang="fr-FR"/>
              <a:t>Vide (ouverture, spécifiques, IR, encombrement)</a:t>
            </a:r>
          </a:p>
          <a:p>
            <a:pPr marL="844550" lvl="1" indent="-342900">
              <a:buFont typeface="Arial" panose="020B0604020202020204" pitchFamily="34" charset="0"/>
              <a:buChar char="•"/>
            </a:pPr>
            <a:r>
              <a:rPr lang="fr-FR"/>
              <a:t>Injecteur</a:t>
            </a:r>
          </a:p>
          <a:p>
            <a:pPr marL="844550" lvl="1" indent="-342900">
              <a:buFont typeface="Arial" panose="020B0604020202020204" pitchFamily="34" charset="0"/>
              <a:buChar char="•"/>
            </a:pPr>
            <a:r>
              <a:rPr lang="fr-FR"/>
              <a:t>Intégration</a:t>
            </a:r>
          </a:p>
          <a:p>
            <a:pPr marL="844550" lvl="1" indent="-342900">
              <a:buFont typeface="Arial" panose="020B0604020202020204" pitchFamily="34" charset="0"/>
              <a:buChar char="•"/>
            </a:pPr>
            <a:r>
              <a:rPr lang="fr-FR"/>
              <a:t>C&amp;C</a:t>
            </a:r>
          </a:p>
          <a:p>
            <a:pPr marL="844550" lvl="1" indent="-342900">
              <a:buFont typeface="Arial" panose="020B0604020202020204" pitchFamily="34" charset="0"/>
              <a:buChar char="•"/>
            </a:pPr>
            <a:r>
              <a:rPr lang="fr-FR"/>
              <a:t>MPS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/>
              <a:t>Principaux objectifs visés : faire en sorte que les aimants (tous les types) répondent aux spécifications souhaitées par la dynamique faisceau de l’injecteur, l’ERL jusqu’au dump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DDAD65-B965-01B0-E89F-5887A86A5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12/12/2024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626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Etat d’Avancement 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PERLE- Project Progress Review- 1-2024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3</a:t>
            </a:fld>
            <a:endParaRPr lang="fr-FR" dirty="0">
              <a:latin typeface="+mn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5F88F1-C0C2-B8F5-D581-10623474AF23}"/>
              </a:ext>
            </a:extLst>
          </p:cNvPr>
          <p:cNvSpPr txBox="1"/>
          <p:nvPr/>
        </p:nvSpPr>
        <p:spPr>
          <a:xfrm>
            <a:off x="561851" y="749290"/>
            <a:ext cx="97210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sz="1800"/>
              <a:t>Etudes de conception magnétique des quadrupôles, aimants de l’injecteur et de l’ERL un tour (section droite, arcs et spreader section) faites à ~80% (inclus dans thèse de Rasha), dernières optimisations à faire suite augmentation de l’ouverture (via étudiante L3 à Naplouse) et finalisation RBEND (tbc avec étudiante M1 Univ. Naplouse)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1800"/>
              <a:t>Besoin d’études complémentaires pour les steerers et certains dipôles (dont RBEND)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1800"/>
              <a:t>A confirmer (via WP dynamique faisceau) le besoin de quelques sextupôles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1800"/>
              <a:t>Besoin du retour du CERN sur la disponibilité dans le stock</a:t>
            </a:r>
          </a:p>
          <a:p>
            <a:pPr marL="342900" indent="-342900">
              <a:buFont typeface="Wingdings" pitchFamily="2" charset="2"/>
              <a:buChar char="§"/>
            </a:pPr>
            <a:endParaRPr lang="fr-FR" sz="1800"/>
          </a:p>
          <a:p>
            <a:pPr marL="342900" indent="-342900">
              <a:buFont typeface="Wingdings" pitchFamily="2" charset="2"/>
              <a:buChar char="§"/>
            </a:pPr>
            <a:r>
              <a:rPr lang="fr-FR" sz="1800"/>
              <a:t>Besoin de démarrer l’intégration mécanique (BE) avec les aimants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1800"/>
              <a:t>Planifier l’échelonnement des diponibilités des aimants à IJCLab en fonction de l’avancement du projet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1800"/>
              <a:t>Rédiger les CCTP pour les aimants manquants (définir en amont ce que l’on met dedans, à savoir si on travaille sur plan de détail ou pas par exemple)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1800"/>
              <a:t>Débuter la définition des alimentations en courant (specifications à définir) : tout est à structurer (déf des spécifications, ok pour bcom)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326DF3-5E69-1231-5AA7-4B14BE8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12/12/2024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958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PERLE- Project Progress Review- 1-2024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4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Structuration du WP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E1D0051A-BCD7-3F02-4FFD-45C678DAD796}"/>
                  </a:ext>
                </a:extLst>
              </p:cNvPr>
              <p:cNvSpPr txBox="1"/>
              <p:nvPr/>
            </p:nvSpPr>
            <p:spPr>
              <a:xfrm>
                <a:off x="705867" y="1085528"/>
                <a:ext cx="964907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/>
                  <a:t>A ce jour, le WP en 2 tâches : aimants et alimentations: besoin de définir des sous tâches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/>
                  <a:t>Le niveau de définition est à organiser pour définir les ressources nécessaires et évaluer les besoins humains sur le temps du projet</a:t>
                </a:r>
              </a:p>
              <a:p>
                <a:endParaRPr lang="fr-FR"/>
              </a:p>
              <a:p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=&gt;</m:t>
                    </m:r>
                  </m:oMath>
                </a14:m>
                <a:r>
                  <a:rPr lang="fr-FR"/>
                  <a:t> Structuration du WP à effectuer</a:t>
                </a:r>
              </a:p>
            </p:txBody>
          </p:sp>
        </mc:Choice>
        <mc:Fallback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E1D0051A-BCD7-3F02-4FFD-45C678DAD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67" y="1085528"/>
                <a:ext cx="9649072" cy="1938992"/>
              </a:xfrm>
              <a:prstGeom prst="rect">
                <a:avLst/>
              </a:prstGeom>
              <a:blipFill>
                <a:blip r:embed="rId2"/>
                <a:stretch>
                  <a:fillRect l="-569" t="-1258" r="-505" b="-50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43A25894-E9D3-86F3-1297-213377821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12/12/2024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964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PERLE- Project Progress Review- 1-2024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5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Planning et Principaux Jalons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 du WP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1D0051A-BCD7-3F02-4FFD-45C678DAD796}"/>
              </a:ext>
            </a:extLst>
          </p:cNvPr>
          <p:cNvSpPr txBox="1"/>
          <p:nvPr/>
        </p:nvSpPr>
        <p:spPr>
          <a:xfrm>
            <a:off x="705867" y="1085528"/>
            <a:ext cx="9649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/>
              <a:t>Planning </a:t>
            </a:r>
            <a:r>
              <a:rPr lang="fr-FR" dirty="0"/>
              <a:t>du </a:t>
            </a:r>
            <a:r>
              <a:rPr lang="fr-FR"/>
              <a:t>WP : travail à fait avec l’appui de Sophie Chance</a:t>
            </a:r>
            <a:endParaRPr lang="fr-FR" dirty="0"/>
          </a:p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Cohérence avec les gros jalons </a:t>
            </a:r>
            <a:r>
              <a:rPr lang="fr-FR"/>
              <a:t>du projet : TBD</a:t>
            </a:r>
            <a:endParaRPr lang="fr-FR" dirty="0"/>
          </a:p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Tâche(s) sur le chemin critique le </a:t>
            </a:r>
            <a:r>
              <a:rPr lang="fr-FR"/>
              <a:t>cas échéant : TBD</a:t>
            </a:r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65D70CD-FF9B-F6F3-BA80-D5D474C1A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12/12/2024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955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PERLE- Project Progress Review- 1-2024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6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RH engagés et besoins manquants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1D0051A-BCD7-3F02-4FFD-45C678DAD796}"/>
              </a:ext>
            </a:extLst>
          </p:cNvPr>
          <p:cNvSpPr txBox="1"/>
          <p:nvPr/>
        </p:nvSpPr>
        <p:spPr>
          <a:xfrm>
            <a:off x="417835" y="3101752"/>
            <a:ext cx="100091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/>
              <a:t>A travailler dans l’ordre en phase avec les jalons projets, ce qui concerne la section injecteur puis le merger et ERL un tour et enfin 3 tours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fr-FR"/>
              <a:t>Pour fin 2026 disposer des aimants et alim pour l’injecteur avant installation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fr-FR"/>
              <a:t>Pour fin 2027 disposer des aimants et alim pour le merger et le permier tour en phase avec l’installation du CM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88DFF0D-94F0-2B17-E997-38AA7DD19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12/12/2024</a:t>
            </a:r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C71AC8E2-F823-4B17-AEA4-359FEA7A670F}"/>
              </a:ext>
            </a:extLst>
          </p:cNvPr>
          <p:cNvGrpSpPr/>
          <p:nvPr/>
        </p:nvGrpSpPr>
        <p:grpSpPr>
          <a:xfrm>
            <a:off x="1173919" y="1039259"/>
            <a:ext cx="8424936" cy="1374995"/>
            <a:chOff x="-374253" y="3173760"/>
            <a:chExt cx="7393586" cy="672227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E1F0335B-826D-4610-8389-FF1ADBC2F6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3113" b="28472"/>
            <a:stretch/>
          </p:blipFill>
          <p:spPr>
            <a:xfrm>
              <a:off x="-374253" y="3413939"/>
              <a:ext cx="7393586" cy="432048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C59CC54C-3BD9-445F-BE45-F84EB40700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5322"/>
            <a:stretch/>
          </p:blipFill>
          <p:spPr>
            <a:xfrm>
              <a:off x="-374253" y="3173760"/>
              <a:ext cx="7393586" cy="2401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9392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PERLE- Project Progress Review- 1-2024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7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RH engagés et besoins manquants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1D0051A-BCD7-3F02-4FFD-45C678DAD796}"/>
              </a:ext>
            </a:extLst>
          </p:cNvPr>
          <p:cNvSpPr txBox="1"/>
          <p:nvPr/>
        </p:nvSpPr>
        <p:spPr>
          <a:xfrm>
            <a:off x="381831" y="3488505"/>
            <a:ext cx="10009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/>
              <a:t>Péréniser sur le temps du projet sur 2025 à 2027 un ETP au laboratoire pour les études des aimants / alimentations dans la suite de la thèse de Rasha.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/>
              <a:t>A discuter avec LPSC éventuellement pour un appui d’expertise 15-20% du temps pour Emmanuel Froidefond qui dispose de l’expérience sur le suivi de réalisation de tel dispositifs. TbC.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/>
              <a:t>Manque RH sur les alimentations (à voir en interne et avec l’université de Naplouse)</a:t>
            </a:r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88DFF0D-94F0-2B17-E997-38AA7DD19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12/12/2024</a:t>
            </a:r>
            <a:endParaRPr lang="fr-FR" dirty="0"/>
          </a:p>
        </p:txBody>
      </p:sp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6EA64DFC-2F12-4D07-A20A-E5CF7899B8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746886"/>
              </p:ext>
            </p:extLst>
          </p:nvPr>
        </p:nvGraphicFramePr>
        <p:xfrm>
          <a:off x="777875" y="962808"/>
          <a:ext cx="9010650" cy="223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Worksheet" r:id="rId3" imgW="9010758" imgH="2238357" progId="Excel.Sheet.12">
                  <p:embed/>
                </p:oleObj>
              </mc:Choice>
              <mc:Fallback>
                <p:oleObj name="Worksheet" r:id="rId3" imgW="9010758" imgH="2238357" progId="Excel.Sheet.12">
                  <p:embed/>
                  <p:pic>
                    <p:nvPicPr>
                      <p:cNvPr id="5" name="Objet 4">
                        <a:extLst>
                          <a:ext uri="{FF2B5EF4-FFF2-40B4-BE49-F238E27FC236}">
                            <a16:creationId xmlns:a16="http://schemas.microsoft.com/office/drawing/2014/main" id="{6EA64DFC-2F12-4D07-A20A-E5CF7899B8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7875" y="962808"/>
                        <a:ext cx="9010650" cy="223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5165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PERLE- Project Progress Review- 1-2024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8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fr-FR" b="1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oints d’attention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1D0051A-BCD7-3F02-4FFD-45C678DAD796}"/>
              </a:ext>
            </a:extLst>
          </p:cNvPr>
          <p:cNvSpPr txBox="1"/>
          <p:nvPr/>
        </p:nvSpPr>
        <p:spPr>
          <a:xfrm>
            <a:off x="705867" y="1085528"/>
            <a:ext cx="96490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/>
              <a:t>A prévoir une revue Q4 2025/Q1 2026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/>
              <a:t>Disponibilité </a:t>
            </a:r>
            <a:r>
              <a:rPr lang="fr-FR" dirty="0"/>
              <a:t>des ressources</a:t>
            </a:r>
            <a:r>
              <a:rPr lang="fr-FR"/>
              <a:t>: fin thèse Rasha donc disponibilité très limitée pour Q2 et Q3 2025 et anticiper la suite.</a:t>
            </a:r>
            <a:endParaRPr lang="fr-FR" dirty="0"/>
          </a:p>
          <a:p>
            <a:pPr marL="342900" indent="-342900">
              <a:buFont typeface="Wingdings" pitchFamily="2" charset="2"/>
              <a:buChar char="§"/>
            </a:pPr>
            <a:r>
              <a:rPr lang="fr-FR"/>
              <a:t>Trouver un support de financement pour Rasha ?</a:t>
            </a:r>
            <a:endParaRPr lang="fr-FR" dirty="0"/>
          </a:p>
          <a:p>
            <a:pPr marL="342900" indent="-342900">
              <a:buFont typeface="Wingdings" pitchFamily="2" charset="2"/>
              <a:buChar char="§"/>
            </a:pPr>
            <a:r>
              <a:rPr lang="fr-FR"/>
              <a:t>Maintenir un proximité avec le WP dynamique faisceau/diag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/>
              <a:t>Mettre en place le lien avec le BE en Q2 2025 pour démarrer l’intégration</a:t>
            </a:r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A7E966E-E4B6-CA8E-5633-BE774D3A9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12/12/2024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2880390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36550</TotalTime>
  <Words>634</Words>
  <Application>Microsoft Office PowerPoint</Application>
  <PresentationFormat>Personnalisé</PresentationFormat>
  <Paragraphs>75</Paragraphs>
  <Slides>8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Times New Roman</vt:lpstr>
      <vt:lpstr>Wingdings</vt:lpstr>
      <vt:lpstr>1_modele-IJCLAb-powerpoint</vt:lpstr>
      <vt:lpstr>Worksheet</vt:lpstr>
      <vt:lpstr>Présentation PowerPoint</vt:lpstr>
      <vt:lpstr>Périmètre et Objectifs du WP</vt:lpstr>
      <vt:lpstr>Etat d’Avancement </vt:lpstr>
      <vt:lpstr>Structuration du WP</vt:lpstr>
      <vt:lpstr>Planning et Principaux Jalons du WP</vt:lpstr>
      <vt:lpstr>RH engagés et besoins manquants</vt:lpstr>
      <vt:lpstr>RH engagés et besoins manquants</vt:lpstr>
      <vt:lpstr>Points d’attention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Luc Perrot</cp:lastModifiedBy>
  <cp:revision>1999</cp:revision>
  <dcterms:created xsi:type="dcterms:W3CDTF">2011-03-09T16:37:49Z</dcterms:created>
  <dcterms:modified xsi:type="dcterms:W3CDTF">2025-01-14T13:39:22Z</dcterms:modified>
</cp:coreProperties>
</file>