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33" r:id="rId3"/>
    <p:sldId id="349" r:id="rId4"/>
    <p:sldId id="354" r:id="rId5"/>
    <p:sldId id="342" r:id="rId6"/>
    <p:sldId id="350" r:id="rId7"/>
    <p:sldId id="351" r:id="rId8"/>
    <p:sldId id="353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8" d="100"/>
          <a:sy n="128" d="100"/>
        </p:scale>
        <p:origin x="1056" y="13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- 01-2025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01-2025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Injecteur </a:t>
            </a:r>
          </a:p>
          <a:p>
            <a:pPr algn="ctr"/>
            <a:r>
              <a:rPr lang="fr-FR" sz="2800" dirty="0">
                <a:latin typeface="+mn-lt"/>
              </a:rPr>
              <a:t>R. Roux 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16 Janvier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25847" y="94288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Construction de l’injecteur de PERLE et du merger.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5294ED-2FFA-460D-9281-4FA6563D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9" y="1630228"/>
            <a:ext cx="3059382" cy="24796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0B6809-052A-4519-8F8C-D8F28DB9BCD6}"/>
              </a:ext>
            </a:extLst>
          </p:cNvPr>
          <p:cNvSpPr txBox="1"/>
          <p:nvPr/>
        </p:nvSpPr>
        <p:spPr>
          <a:xfrm>
            <a:off x="3587286" y="2229214"/>
            <a:ext cx="6915868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Interaction avec tous les WP excepté avec « Expériences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74430B-4E58-4B40-9126-47A9275898F5}"/>
              </a:ext>
            </a:extLst>
          </p:cNvPr>
          <p:cNvSpPr txBox="1"/>
          <p:nvPr/>
        </p:nvSpPr>
        <p:spPr>
          <a:xfrm>
            <a:off x="3587286" y="2726210"/>
            <a:ext cx="4984057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Objectifs:</a:t>
            </a:r>
          </a:p>
          <a:p>
            <a:pPr marL="844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Faire fonctionner le canon fin 2025</a:t>
            </a:r>
          </a:p>
          <a:p>
            <a:pPr marL="844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Construire la cavité groupeur</a:t>
            </a:r>
          </a:p>
          <a:p>
            <a:pPr marL="844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Construire le booster</a:t>
            </a:r>
          </a:p>
          <a:p>
            <a:pPr marL="844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Démarrer et tester l’injecteur</a:t>
            </a:r>
          </a:p>
          <a:p>
            <a:pPr marL="844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Construire la ligne d’injection</a:t>
            </a:r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67273" y="138727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Canon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55B487-F5B3-4753-8B95-921DEF84FD6D}"/>
              </a:ext>
            </a:extLst>
          </p:cNvPr>
          <p:cNvSpPr txBox="1"/>
          <p:nvPr/>
        </p:nvSpPr>
        <p:spPr>
          <a:xfrm>
            <a:off x="1172979" y="1891326"/>
            <a:ext cx="9541586" cy="3370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Chambre de préparation remontée mais problème de soudure brisée, réparation en Janvier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Canon à remonter, à installer sur la poutre et connecter au tank 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Laser à installer dans sa salle propre et transporter jusqu’à l’accélérateur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Diagnostics prêts, coupe de Faraday commandée en décembre =&gt; arrivera en octobre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adaptation mécanique à faire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contrôle-commande acheté à RI =&gt; juste à installer dans l’automate déjà commandé et logiciel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de supervision aussi à installer sur pc. Salle de contrôle à aménager. À inclure l’acquisition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de la caméra de l’écran, des BPM et la coupe de Faraday (possibles aussi avec un oscillo)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Raccordements électrique, eau, air comprimé à faire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CABEA6-6D82-4411-9AE7-1D4B47F825CD}"/>
              </a:ext>
            </a:extLst>
          </p:cNvPr>
          <p:cNvSpPr txBox="1"/>
          <p:nvPr/>
        </p:nvSpPr>
        <p:spPr>
          <a:xfrm>
            <a:off x="2794099" y="869504"/>
            <a:ext cx="579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0070C0"/>
                </a:solidFill>
              </a:rPr>
              <a:t>Nouvelles fraîches: demain, à la réunion injecteur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15FADF-E0DD-465C-8B99-DEF3EC3641D9}"/>
              </a:ext>
            </a:extLst>
          </p:cNvPr>
          <p:cNvSpPr txBox="1"/>
          <p:nvPr/>
        </p:nvSpPr>
        <p:spPr>
          <a:xfrm>
            <a:off x="633859" y="876581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Cavité groupeur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B8B3C3-B9C5-4B11-898F-FC8B77671720}"/>
              </a:ext>
            </a:extLst>
          </p:cNvPr>
          <p:cNvSpPr txBox="1"/>
          <p:nvPr/>
        </p:nvSpPr>
        <p:spPr>
          <a:xfrm>
            <a:off x="1065907" y="1276691"/>
            <a:ext cx="9316974" cy="1893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Réunion avec Juanlu le 16/12/24: abandon de l’impression 3D =&gt; abandon de la cavité sphérique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choix de la cavité </a:t>
            </a:r>
            <a:r>
              <a:rPr lang="fr-FR" sz="1600" dirty="0" err="1"/>
              <a:t>pillbox</a:t>
            </a:r>
            <a:r>
              <a:rPr lang="fr-FR" sz="1600" dirty="0"/>
              <a:t> réentrante plus simple donc moins chère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reste à faire: le couplage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plans en cours par Samuel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qui se charge de la fabrication et reprises? ESS Bilbao ou IJCLab?	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D8152F-A07C-4E9B-95CE-8C3BA28351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770763" y="1657309"/>
            <a:ext cx="1318016" cy="1395678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EE4F57-38DF-4E49-94F4-1B8F8D1BB839}"/>
              </a:ext>
            </a:extLst>
          </p:cNvPr>
          <p:cNvSpPr txBox="1"/>
          <p:nvPr/>
        </p:nvSpPr>
        <p:spPr>
          <a:xfrm>
            <a:off x="633859" y="310175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Booster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8DC604-83C4-4A43-83B2-8C751CB2E665}"/>
              </a:ext>
            </a:extLst>
          </p:cNvPr>
          <p:cNvSpPr txBox="1"/>
          <p:nvPr/>
        </p:nvSpPr>
        <p:spPr>
          <a:xfrm>
            <a:off x="1139291" y="3461792"/>
            <a:ext cx="9641742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CCTP des cavités préparé par Akira, à être relu par Guillaume, commande juste avant ou après l’été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Plan 3D bien avancé, encore un peu de travail pour adapter le coupleur mais plans de détails à faire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AFB745-C6DE-466B-829E-56E1B802FC21}"/>
              </a:ext>
            </a:extLst>
          </p:cNvPr>
          <p:cNvSpPr txBox="1"/>
          <p:nvPr/>
        </p:nvSpPr>
        <p:spPr>
          <a:xfrm>
            <a:off x="633859" y="4408286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Merger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C61E77-68DC-4059-AB6D-19C7ABE3B882}"/>
              </a:ext>
            </a:extLst>
          </p:cNvPr>
          <p:cNvSpPr txBox="1"/>
          <p:nvPr/>
        </p:nvSpPr>
        <p:spPr>
          <a:xfrm>
            <a:off x="1173759" y="4861498"/>
            <a:ext cx="8465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Optique définie par Alex, </a:t>
            </a:r>
            <a:r>
              <a:rPr lang="fr-FR" sz="1600" dirty="0" err="1"/>
              <a:t>diagnotics</a:t>
            </a:r>
            <a:r>
              <a:rPr lang="fr-FR" sz="1600" dirty="0"/>
              <a:t> définis, plans à faire, aimants récupérés au CERN?</a:t>
            </a:r>
          </a:p>
        </p:txBody>
      </p:sp>
    </p:spTree>
    <p:extLst>
      <p:ext uri="{BB962C8B-B14F-4D97-AF65-F5344CB8AC3E}">
        <p14:creationId xmlns:p14="http://schemas.microsoft.com/office/powerpoint/2010/main" val="345058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944DD9-58B0-4156-8D3C-212B59A910AA}"/>
              </a:ext>
            </a:extLst>
          </p:cNvPr>
          <p:cNvSpPr txBox="1"/>
          <p:nvPr/>
        </p:nvSpPr>
        <p:spPr>
          <a:xfrm>
            <a:off x="4450283" y="797496"/>
            <a:ext cx="125226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Injecteur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76039A-FB1D-472D-92D0-F97CC5CF0A49}"/>
              </a:ext>
            </a:extLst>
          </p:cNvPr>
          <p:cNvSpPr txBox="1"/>
          <p:nvPr/>
        </p:nvSpPr>
        <p:spPr>
          <a:xfrm>
            <a:off x="129803" y="1589584"/>
            <a:ext cx="1089144" cy="115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Laser</a:t>
            </a:r>
          </a:p>
          <a:p>
            <a:pPr>
              <a:lnSpc>
                <a:spcPct val="150000"/>
              </a:lnSpc>
            </a:pPr>
            <a:r>
              <a:rPr lang="fr-FR" sz="1600" u="sng" dirty="0"/>
              <a:t>V. Soskov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F. </a:t>
            </a:r>
            <a:r>
              <a:rPr lang="fr-FR" sz="1600" dirty="0" err="1"/>
              <a:t>Johora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60B76B-C93E-43FF-B455-C9105DF31EDB}"/>
              </a:ext>
            </a:extLst>
          </p:cNvPr>
          <p:cNvSpPr txBox="1"/>
          <p:nvPr/>
        </p:nvSpPr>
        <p:spPr>
          <a:xfrm>
            <a:off x="1353939" y="1590211"/>
            <a:ext cx="1085554" cy="785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Canon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M. Baylac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73AFB8-3718-4873-8449-DD7AF9959C67}"/>
              </a:ext>
            </a:extLst>
          </p:cNvPr>
          <p:cNvSpPr txBox="1"/>
          <p:nvPr/>
        </p:nvSpPr>
        <p:spPr>
          <a:xfrm>
            <a:off x="2578075" y="1593584"/>
            <a:ext cx="1664238" cy="115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Photocathodes</a:t>
            </a:r>
          </a:p>
          <a:p>
            <a:pPr>
              <a:lnSpc>
                <a:spcPct val="150000"/>
              </a:lnSpc>
            </a:pPr>
            <a:r>
              <a:rPr lang="fr-FR" sz="1600" u="sng" dirty="0"/>
              <a:t>G. </a:t>
            </a:r>
            <a:r>
              <a:rPr lang="fr-FR" sz="1600" u="sng" dirty="0" err="1"/>
              <a:t>Sattonay</a:t>
            </a:r>
            <a:endParaRPr lang="fr-FR" sz="1600" u="sng" dirty="0"/>
          </a:p>
          <a:p>
            <a:pPr>
              <a:lnSpc>
                <a:spcPct val="150000"/>
              </a:lnSpc>
            </a:pPr>
            <a:r>
              <a:rPr lang="fr-FR" sz="1600" dirty="0"/>
              <a:t>M. De Vos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1CB940-2D9F-440E-9052-57E0360A70E5}"/>
              </a:ext>
            </a:extLst>
          </p:cNvPr>
          <p:cNvSpPr txBox="1"/>
          <p:nvPr/>
        </p:nvSpPr>
        <p:spPr>
          <a:xfrm>
            <a:off x="4378275" y="1589584"/>
            <a:ext cx="1218603" cy="1524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Buncher</a:t>
            </a:r>
          </a:p>
          <a:p>
            <a:pPr>
              <a:lnSpc>
                <a:spcPct val="150000"/>
              </a:lnSpc>
            </a:pPr>
            <a:r>
              <a:rPr lang="fr-FR" sz="1600" u="sng" dirty="0"/>
              <a:t>R. Roux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J. Munoz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ESS Bilbao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B357E-CF75-4AAE-83DD-9B5A2DF97EE1}"/>
              </a:ext>
            </a:extLst>
          </p:cNvPr>
          <p:cNvSpPr txBox="1"/>
          <p:nvPr/>
        </p:nvSpPr>
        <p:spPr>
          <a:xfrm>
            <a:off x="5746427" y="1589584"/>
            <a:ext cx="1255472" cy="115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Booster</a:t>
            </a:r>
          </a:p>
          <a:p>
            <a:pPr>
              <a:lnSpc>
                <a:spcPct val="150000"/>
              </a:lnSpc>
            </a:pPr>
            <a:r>
              <a:rPr lang="fr-FR" sz="1600" u="sng" dirty="0"/>
              <a:t>H. </a:t>
            </a:r>
            <a:r>
              <a:rPr lang="fr-FR" sz="1600" u="sng" dirty="0" err="1"/>
              <a:t>Saugnac</a:t>
            </a:r>
            <a:endParaRPr lang="fr-FR" sz="1600" u="sng" dirty="0"/>
          </a:p>
          <a:p>
            <a:pPr>
              <a:lnSpc>
                <a:spcPct val="150000"/>
              </a:lnSpc>
            </a:pPr>
            <a:r>
              <a:rPr lang="fr-FR" sz="1600" dirty="0"/>
              <a:t>S. Brault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ECD045-8A6C-4F79-B957-CF8008A45368}"/>
              </a:ext>
            </a:extLst>
          </p:cNvPr>
          <p:cNvSpPr txBox="1"/>
          <p:nvPr/>
        </p:nvSpPr>
        <p:spPr>
          <a:xfrm>
            <a:off x="7114579" y="1589584"/>
            <a:ext cx="1005403" cy="785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Merger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A. </a:t>
            </a:r>
            <a:r>
              <a:rPr lang="fr-FR" sz="1600" dirty="0" err="1"/>
              <a:t>Fomin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5ADD9D8-FEBB-4D03-8927-0AFE3422C212}"/>
              </a:ext>
            </a:extLst>
          </p:cNvPr>
          <p:cNvSpPr txBox="1"/>
          <p:nvPr/>
        </p:nvSpPr>
        <p:spPr>
          <a:xfrm>
            <a:off x="8266707" y="1594763"/>
            <a:ext cx="2428037" cy="785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Ligne </a:t>
            </a:r>
            <a:r>
              <a:rPr lang="fr-FR" sz="1600" b="1" dirty="0" err="1"/>
              <a:t>diag</a:t>
            </a:r>
            <a:r>
              <a:rPr lang="fr-FR" sz="1600" b="1" dirty="0"/>
              <a:t>. Temporaire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M. B. </a:t>
            </a:r>
            <a:r>
              <a:rPr lang="fr-FR" sz="1600" dirty="0" err="1"/>
              <a:t>Abdillah</a:t>
            </a:r>
            <a:endParaRPr lang="fr-FR" sz="16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E6AFA4A-04B4-4B36-AAC0-9DED468736B9}"/>
              </a:ext>
            </a:extLst>
          </p:cNvPr>
          <p:cNvSpPr/>
          <p:nvPr/>
        </p:nvSpPr>
        <p:spPr>
          <a:xfrm>
            <a:off x="7535660" y="975769"/>
            <a:ext cx="2338301" cy="20907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8A8AB3-79D5-46DD-81CE-4CE32D696B66}"/>
              </a:ext>
            </a:extLst>
          </p:cNvPr>
          <p:cNvSpPr txBox="1"/>
          <p:nvPr/>
        </p:nvSpPr>
        <p:spPr>
          <a:xfrm>
            <a:off x="7896034" y="2541221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Fusion possible?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72EA45-4D6C-4892-B31E-C23B748D84B7}"/>
              </a:ext>
            </a:extLst>
          </p:cNvPr>
          <p:cNvSpPr txBox="1"/>
          <p:nvPr/>
        </p:nvSpPr>
        <p:spPr>
          <a:xfrm>
            <a:off x="849883" y="4027484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Tâches orphelines: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1C240D-CC47-4036-A617-0B07C823D904}"/>
              </a:ext>
            </a:extLst>
          </p:cNvPr>
          <p:cNvSpPr txBox="1"/>
          <p:nvPr/>
        </p:nvSpPr>
        <p:spPr>
          <a:xfrm>
            <a:off x="3658195" y="4027484"/>
            <a:ext cx="1358064" cy="785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Beam dump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IPNL?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97ED88-588A-4A83-8AD4-8C6F23E4F0D8}"/>
              </a:ext>
            </a:extLst>
          </p:cNvPr>
          <p:cNvSpPr txBox="1"/>
          <p:nvPr/>
        </p:nvSpPr>
        <p:spPr>
          <a:xfrm>
            <a:off x="5472645" y="4027484"/>
            <a:ext cx="9813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Câblage</a:t>
            </a:r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83E886-604C-4477-97D1-29159CC5D9C3}"/>
              </a:ext>
            </a:extLst>
          </p:cNvPr>
          <p:cNvSpPr txBox="1"/>
          <p:nvPr/>
        </p:nvSpPr>
        <p:spPr>
          <a:xfrm>
            <a:off x="417835" y="1373560"/>
            <a:ext cx="755335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2025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192A158-6753-4A56-867E-A3182CAE104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173170" y="1573615"/>
            <a:ext cx="9181769" cy="159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D6CFD3-02EF-47B5-B05B-7E67C07E9A43}"/>
              </a:ext>
            </a:extLst>
          </p:cNvPr>
          <p:cNvSpPr txBox="1"/>
          <p:nvPr/>
        </p:nvSpPr>
        <p:spPr>
          <a:xfrm>
            <a:off x="1281931" y="1240577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B1FF12D-F185-410B-86B1-F4E478AC07D3}"/>
              </a:ext>
            </a:extLst>
          </p:cNvPr>
          <p:cNvCxnSpPr>
            <a:cxnSpLocks/>
          </p:cNvCxnSpPr>
          <p:nvPr/>
        </p:nvCxnSpPr>
        <p:spPr>
          <a:xfrm>
            <a:off x="1473650" y="1517576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E2D0B46-84F8-485E-A6EC-A331752A9AAC}"/>
              </a:ext>
            </a:extLst>
          </p:cNvPr>
          <p:cNvCxnSpPr>
            <a:cxnSpLocks/>
          </p:cNvCxnSpPr>
          <p:nvPr/>
        </p:nvCxnSpPr>
        <p:spPr>
          <a:xfrm>
            <a:off x="5098355" y="1485667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AF03A1-5305-4025-8CA3-7FCA4F761928}"/>
              </a:ext>
            </a:extLst>
          </p:cNvPr>
          <p:cNvCxnSpPr>
            <a:cxnSpLocks/>
          </p:cNvCxnSpPr>
          <p:nvPr/>
        </p:nvCxnSpPr>
        <p:spPr>
          <a:xfrm>
            <a:off x="10210923" y="1493651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A88EAF8-92FA-406D-A013-F9564E28460E}"/>
              </a:ext>
            </a:extLst>
          </p:cNvPr>
          <p:cNvCxnSpPr>
            <a:cxnSpLocks/>
          </p:cNvCxnSpPr>
          <p:nvPr/>
        </p:nvCxnSpPr>
        <p:spPr>
          <a:xfrm>
            <a:off x="7186587" y="1490891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3898678-9166-44CC-8083-ED6DF4F47AFF}"/>
              </a:ext>
            </a:extLst>
          </p:cNvPr>
          <p:cNvSpPr txBox="1"/>
          <p:nvPr/>
        </p:nvSpPr>
        <p:spPr>
          <a:xfrm>
            <a:off x="4906636" y="1231657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FF3FEB-B9B5-4CA2-8E36-5E8BE9A926A1}"/>
              </a:ext>
            </a:extLst>
          </p:cNvPr>
          <p:cNvSpPr txBox="1"/>
          <p:nvPr/>
        </p:nvSpPr>
        <p:spPr>
          <a:xfrm>
            <a:off x="1600932" y="1050395"/>
            <a:ext cx="306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Montage du canon, de la PPF</a:t>
            </a:r>
          </a:p>
          <a:p>
            <a:r>
              <a:rPr lang="fr-FR" sz="1400" dirty="0"/>
              <a:t>Tests photocathodes, laser -&gt; canon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02AE22D-0E8C-49F4-AD03-DCF7503F8F92}"/>
              </a:ext>
            </a:extLst>
          </p:cNvPr>
          <p:cNvSpPr txBox="1"/>
          <p:nvPr/>
        </p:nvSpPr>
        <p:spPr>
          <a:xfrm>
            <a:off x="2218035" y="2021632"/>
            <a:ext cx="734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Plans du cryomodule booster, boites à vannes, plans ligne de transfert/</a:t>
            </a:r>
            <a:r>
              <a:rPr lang="fr-FR" sz="1400" dirty="0" err="1"/>
              <a:t>diag</a:t>
            </a:r>
            <a:r>
              <a:rPr lang="fr-FR" sz="1400" dirty="0"/>
              <a:t>. temporaire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6A0145C-E228-4CC7-94FE-4D093CC08B37}"/>
              </a:ext>
            </a:extLst>
          </p:cNvPr>
          <p:cNvCxnSpPr>
            <a:cxnSpLocks/>
          </p:cNvCxnSpPr>
          <p:nvPr/>
        </p:nvCxnSpPr>
        <p:spPr>
          <a:xfrm>
            <a:off x="1407590" y="2258744"/>
            <a:ext cx="8947349" cy="15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91E8060-7298-4841-92B0-E5CA87D2D595}"/>
              </a:ext>
            </a:extLst>
          </p:cNvPr>
          <p:cNvSpPr txBox="1"/>
          <p:nvPr/>
        </p:nvSpPr>
        <p:spPr>
          <a:xfrm>
            <a:off x="1607575" y="1588423"/>
            <a:ext cx="3901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Plans du buncher, appel d’offre cavités booster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F2C1C02-060A-4712-BFBE-CF4FD3B0F2E0}"/>
              </a:ext>
            </a:extLst>
          </p:cNvPr>
          <p:cNvSpPr txBox="1"/>
          <p:nvPr/>
        </p:nvSpPr>
        <p:spPr>
          <a:xfrm>
            <a:off x="6994868" y="1220269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10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3429D8C-834C-4DB0-93DA-9A84EA66F1A1}"/>
              </a:ext>
            </a:extLst>
          </p:cNvPr>
          <p:cNvSpPr txBox="1"/>
          <p:nvPr/>
        </p:nvSpPr>
        <p:spPr>
          <a:xfrm>
            <a:off x="5287322" y="1011922"/>
            <a:ext cx="133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Test HT canon</a:t>
            </a:r>
          </a:p>
          <a:p>
            <a:r>
              <a:rPr lang="fr-FR" sz="1400" dirty="0"/>
              <a:t>Adaptation CF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DD8B80-6834-46D9-9015-B9B1FCB84179}"/>
              </a:ext>
            </a:extLst>
          </p:cNvPr>
          <p:cNvSpPr txBox="1"/>
          <p:nvPr/>
        </p:nvSpPr>
        <p:spPr>
          <a:xfrm>
            <a:off x="7344255" y="1206178"/>
            <a:ext cx="1746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CF, connexions, c-c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29FFA65-A31B-4973-820C-E2A6D82AAD73}"/>
              </a:ext>
            </a:extLst>
          </p:cNvPr>
          <p:cNvSpPr txBox="1"/>
          <p:nvPr/>
        </p:nvSpPr>
        <p:spPr>
          <a:xfrm>
            <a:off x="10033630" y="1238418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12</a:t>
            </a:r>
          </a:p>
        </p:txBody>
      </p:sp>
      <p:sp>
        <p:nvSpPr>
          <p:cNvPr id="31" name="Étoile : 5 branches 30">
            <a:extLst>
              <a:ext uri="{FF2B5EF4-FFF2-40B4-BE49-F238E27FC236}">
                <a16:creationId xmlns:a16="http://schemas.microsoft.com/office/drawing/2014/main" id="{2A19A80A-D7C2-4B7C-969E-4C86C651E387}"/>
              </a:ext>
            </a:extLst>
          </p:cNvPr>
          <p:cNvSpPr/>
          <p:nvPr/>
        </p:nvSpPr>
        <p:spPr>
          <a:xfrm>
            <a:off x="10388214" y="1231127"/>
            <a:ext cx="288032" cy="289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4CC55B8-21DF-4611-8089-934F34F1AE4A}"/>
              </a:ext>
            </a:extLst>
          </p:cNvPr>
          <p:cNvSpPr txBox="1"/>
          <p:nvPr/>
        </p:nvSpPr>
        <p:spPr>
          <a:xfrm>
            <a:off x="9616047" y="758955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Faisceau</a:t>
            </a:r>
          </a:p>
          <a:p>
            <a:r>
              <a:rPr lang="fr-FR" sz="1400" dirty="0"/>
              <a:t>Sortie canon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D964E3-51CA-456B-BE37-A927FC6C4CC1}"/>
              </a:ext>
            </a:extLst>
          </p:cNvPr>
          <p:cNvSpPr txBox="1"/>
          <p:nvPr/>
        </p:nvSpPr>
        <p:spPr>
          <a:xfrm>
            <a:off x="417835" y="3133690"/>
            <a:ext cx="755335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2026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2650F82-FD93-4F14-AF1E-CDAEA8D24E84}"/>
              </a:ext>
            </a:extLst>
          </p:cNvPr>
          <p:cNvCxnSpPr>
            <a:cxnSpLocks/>
          </p:cNvCxnSpPr>
          <p:nvPr/>
        </p:nvCxnSpPr>
        <p:spPr>
          <a:xfrm>
            <a:off x="1173170" y="3329097"/>
            <a:ext cx="9181769" cy="159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6545668-71B4-48C0-979B-3BCA653C5AAC}"/>
              </a:ext>
            </a:extLst>
          </p:cNvPr>
          <p:cNvSpPr txBox="1"/>
          <p:nvPr/>
        </p:nvSpPr>
        <p:spPr>
          <a:xfrm>
            <a:off x="1281931" y="2996059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01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E1113B0-6007-47C8-906B-504BFEFB05BD}"/>
              </a:ext>
            </a:extLst>
          </p:cNvPr>
          <p:cNvCxnSpPr>
            <a:cxnSpLocks/>
          </p:cNvCxnSpPr>
          <p:nvPr/>
        </p:nvCxnSpPr>
        <p:spPr>
          <a:xfrm>
            <a:off x="1473650" y="3273058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1909FE4-A26B-42D3-A1F7-A32F1215AD08}"/>
              </a:ext>
            </a:extLst>
          </p:cNvPr>
          <p:cNvCxnSpPr>
            <a:cxnSpLocks/>
          </p:cNvCxnSpPr>
          <p:nvPr/>
        </p:nvCxnSpPr>
        <p:spPr>
          <a:xfrm>
            <a:off x="5098355" y="3241149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51EADCB-5099-47F3-8158-BF240A1A6066}"/>
              </a:ext>
            </a:extLst>
          </p:cNvPr>
          <p:cNvCxnSpPr>
            <a:cxnSpLocks/>
          </p:cNvCxnSpPr>
          <p:nvPr/>
        </p:nvCxnSpPr>
        <p:spPr>
          <a:xfrm>
            <a:off x="10210923" y="3249133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A5590F0-E3B9-4700-BE5B-D75CE0207CF5}"/>
              </a:ext>
            </a:extLst>
          </p:cNvPr>
          <p:cNvSpPr txBox="1"/>
          <p:nvPr/>
        </p:nvSpPr>
        <p:spPr>
          <a:xfrm>
            <a:off x="4906636" y="2987139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0AB992D-9078-4B9F-8FD3-BF4160FF4EB4}"/>
              </a:ext>
            </a:extLst>
          </p:cNvPr>
          <p:cNvSpPr txBox="1"/>
          <p:nvPr/>
        </p:nvSpPr>
        <p:spPr>
          <a:xfrm>
            <a:off x="10033630" y="2993900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12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F2E5679-B84A-4990-B2C2-FA704CFBEABB}"/>
              </a:ext>
            </a:extLst>
          </p:cNvPr>
          <p:cNvSpPr txBox="1"/>
          <p:nvPr/>
        </p:nvSpPr>
        <p:spPr>
          <a:xfrm>
            <a:off x="1658314" y="3011258"/>
            <a:ext cx="113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Tests canon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196C62C-198C-428B-A4DA-B7CE3F9A765F}"/>
              </a:ext>
            </a:extLst>
          </p:cNvPr>
          <p:cNvSpPr txBox="1"/>
          <p:nvPr/>
        </p:nvSpPr>
        <p:spPr>
          <a:xfrm>
            <a:off x="2780097" y="276856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Fabrication buncher</a:t>
            </a:r>
          </a:p>
          <a:p>
            <a:r>
              <a:rPr lang="fr-FR" sz="1400" dirty="0"/>
              <a:t>Laser </a:t>
            </a:r>
            <a:r>
              <a:rPr lang="fr-FR" sz="1400" dirty="0" err="1"/>
              <a:t>trig</a:t>
            </a:r>
            <a:r>
              <a:rPr lang="fr-FR" sz="1400" dirty="0"/>
              <a:t> </a:t>
            </a:r>
            <a:r>
              <a:rPr lang="fr-FR" sz="1400" dirty="0" err="1"/>
              <a:t>ext</a:t>
            </a:r>
            <a:r>
              <a:rPr lang="fr-FR" sz="1400" dirty="0"/>
              <a:t>.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A1FCF4C-DD0F-4AC8-A172-A48FF906C252}"/>
              </a:ext>
            </a:extLst>
          </p:cNvPr>
          <p:cNvCxnSpPr>
            <a:cxnSpLocks/>
          </p:cNvCxnSpPr>
          <p:nvPr/>
        </p:nvCxnSpPr>
        <p:spPr>
          <a:xfrm>
            <a:off x="1473650" y="3665949"/>
            <a:ext cx="8947349" cy="15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921CB297-4E5D-4A8A-96B7-0B2D555911EA}"/>
              </a:ext>
            </a:extLst>
          </p:cNvPr>
          <p:cNvSpPr txBox="1"/>
          <p:nvPr/>
        </p:nvSpPr>
        <p:spPr>
          <a:xfrm>
            <a:off x="2434064" y="3440477"/>
            <a:ext cx="698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fabrication du cryomodule booster et cryogénie, fabrication éléments ligne de transfert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F679424-9994-4D7C-8ECB-A915950571CC}"/>
              </a:ext>
            </a:extLst>
          </p:cNvPr>
          <p:cNvSpPr txBox="1"/>
          <p:nvPr/>
        </p:nvSpPr>
        <p:spPr>
          <a:xfrm>
            <a:off x="5452939" y="2992662"/>
            <a:ext cx="3467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Implantation buncher, tests avec faisceau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F9304A8-2E21-493D-BABA-6025F03035F5}"/>
              </a:ext>
            </a:extLst>
          </p:cNvPr>
          <p:cNvSpPr txBox="1"/>
          <p:nvPr/>
        </p:nvSpPr>
        <p:spPr>
          <a:xfrm>
            <a:off x="417835" y="4424255"/>
            <a:ext cx="755335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2027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7EBD7DFA-1820-4BEF-8B71-1B5EF1AF13C7}"/>
              </a:ext>
            </a:extLst>
          </p:cNvPr>
          <p:cNvCxnSpPr>
            <a:cxnSpLocks/>
          </p:cNvCxnSpPr>
          <p:nvPr/>
        </p:nvCxnSpPr>
        <p:spPr>
          <a:xfrm>
            <a:off x="1188984" y="4634708"/>
            <a:ext cx="9181769" cy="159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3E238194-9BBB-4975-9244-50E9BC92A3BE}"/>
              </a:ext>
            </a:extLst>
          </p:cNvPr>
          <p:cNvSpPr txBox="1"/>
          <p:nvPr/>
        </p:nvSpPr>
        <p:spPr>
          <a:xfrm>
            <a:off x="1281931" y="4317791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01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8B1BEA5-27BF-4037-9FA4-B3AAA590E84B}"/>
              </a:ext>
            </a:extLst>
          </p:cNvPr>
          <p:cNvCxnSpPr>
            <a:cxnSpLocks/>
          </p:cNvCxnSpPr>
          <p:nvPr/>
        </p:nvCxnSpPr>
        <p:spPr>
          <a:xfrm>
            <a:off x="1473650" y="4594790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911C70F-0D4E-4DDA-8E83-D3C76DCF5607}"/>
              </a:ext>
            </a:extLst>
          </p:cNvPr>
          <p:cNvCxnSpPr>
            <a:cxnSpLocks/>
          </p:cNvCxnSpPr>
          <p:nvPr/>
        </p:nvCxnSpPr>
        <p:spPr>
          <a:xfrm>
            <a:off x="5098355" y="4562881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EE11CAA-717E-4E15-9F46-A39601D05FF1}"/>
              </a:ext>
            </a:extLst>
          </p:cNvPr>
          <p:cNvCxnSpPr>
            <a:cxnSpLocks/>
          </p:cNvCxnSpPr>
          <p:nvPr/>
        </p:nvCxnSpPr>
        <p:spPr>
          <a:xfrm>
            <a:off x="10210923" y="4570865"/>
            <a:ext cx="0" cy="1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2930758-E95F-49A8-A2A8-F80AE302E16C}"/>
              </a:ext>
            </a:extLst>
          </p:cNvPr>
          <p:cNvSpPr txBox="1"/>
          <p:nvPr/>
        </p:nvSpPr>
        <p:spPr>
          <a:xfrm>
            <a:off x="4906636" y="4308871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07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F31D90-85BE-4DDC-AD8B-76FA6BC36314}"/>
              </a:ext>
            </a:extLst>
          </p:cNvPr>
          <p:cNvSpPr txBox="1"/>
          <p:nvPr/>
        </p:nvSpPr>
        <p:spPr>
          <a:xfrm>
            <a:off x="10033630" y="4315632"/>
            <a:ext cx="354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12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ED407C6-1682-40AE-9CFF-BE095B6672F1}"/>
              </a:ext>
            </a:extLst>
          </p:cNvPr>
          <p:cNvCxnSpPr>
            <a:cxnSpLocks/>
          </p:cNvCxnSpPr>
          <p:nvPr/>
        </p:nvCxnSpPr>
        <p:spPr>
          <a:xfrm>
            <a:off x="1440865" y="5138164"/>
            <a:ext cx="8947349" cy="15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F83F1F78-6D6D-45EB-A023-FC1F2C2D72E7}"/>
              </a:ext>
            </a:extLst>
          </p:cNvPr>
          <p:cNvSpPr txBox="1"/>
          <p:nvPr/>
        </p:nvSpPr>
        <p:spPr>
          <a:xfrm>
            <a:off x="1503767" y="4770686"/>
            <a:ext cx="7163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Assemblage et Implantation booster, montage ligne de </a:t>
            </a:r>
            <a:r>
              <a:rPr lang="fr-FR" sz="1400" dirty="0" err="1"/>
              <a:t>diag</a:t>
            </a:r>
            <a:r>
              <a:rPr lang="fr-FR" sz="1400" dirty="0"/>
              <a:t>. temporaire (ou merger), c-c</a:t>
            </a:r>
          </a:p>
        </p:txBody>
      </p:sp>
      <p:sp>
        <p:nvSpPr>
          <p:cNvPr id="58" name="Étoile : 5 branches 57">
            <a:extLst>
              <a:ext uri="{FF2B5EF4-FFF2-40B4-BE49-F238E27FC236}">
                <a16:creationId xmlns:a16="http://schemas.microsoft.com/office/drawing/2014/main" id="{C3F348D7-32A7-42FE-A0C9-27285171E776}"/>
              </a:ext>
            </a:extLst>
          </p:cNvPr>
          <p:cNvSpPr/>
          <p:nvPr/>
        </p:nvSpPr>
        <p:spPr>
          <a:xfrm>
            <a:off x="10130298" y="4892996"/>
            <a:ext cx="288032" cy="289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F50136E-CFD4-41D8-AFA5-62916357A47F}"/>
              </a:ext>
            </a:extLst>
          </p:cNvPr>
          <p:cNvSpPr txBox="1"/>
          <p:nvPr/>
        </p:nvSpPr>
        <p:spPr>
          <a:xfrm>
            <a:off x="9193363" y="516391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Faisceau injecteur</a:t>
            </a:r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DF8C5155-54E0-41C1-99B8-87A55EA9E4D7}"/>
              </a:ext>
            </a:extLst>
          </p:cNvPr>
          <p:cNvSpPr/>
          <p:nvPr/>
        </p:nvSpPr>
        <p:spPr>
          <a:xfrm>
            <a:off x="7042571" y="3317776"/>
            <a:ext cx="21602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094D56D-B79C-4DE4-9D02-D7030BAB7B02}"/>
              </a:ext>
            </a:extLst>
          </p:cNvPr>
          <p:cNvCxnSpPr>
            <a:stCxn id="5" idx="1"/>
          </p:cNvCxnSpPr>
          <p:nvPr/>
        </p:nvCxnSpPr>
        <p:spPr>
          <a:xfrm>
            <a:off x="7258595" y="3749824"/>
            <a:ext cx="900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4DC7985-8F8C-437A-AB75-9303013D419B}"/>
              </a:ext>
            </a:extLst>
          </p:cNvPr>
          <p:cNvCxnSpPr/>
          <p:nvPr/>
        </p:nvCxnSpPr>
        <p:spPr>
          <a:xfrm flipV="1">
            <a:off x="6946602" y="3821832"/>
            <a:ext cx="1212805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88ACF4B-4595-4771-A072-5801FD8F6589}"/>
              </a:ext>
            </a:extLst>
          </p:cNvPr>
          <p:cNvSpPr txBox="1"/>
          <p:nvPr/>
        </p:nvSpPr>
        <p:spPr>
          <a:xfrm>
            <a:off x="8184743" y="3549769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Demande à Philippe Rosier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D7AD4FE8-7CA7-41E6-9E9E-F2669A2E18F1}"/>
              </a:ext>
            </a:extLst>
          </p:cNvPr>
          <p:cNvSpPr/>
          <p:nvPr/>
        </p:nvSpPr>
        <p:spPr>
          <a:xfrm>
            <a:off x="9367118" y="3857546"/>
            <a:ext cx="339749" cy="54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CD9E7E-9CE3-4628-AE29-C57882A5B693}"/>
              </a:ext>
            </a:extLst>
          </p:cNvPr>
          <p:cNvSpPr txBox="1"/>
          <p:nvPr/>
        </p:nvSpPr>
        <p:spPr>
          <a:xfrm>
            <a:off x="9165736" y="441386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CDD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E9526DD-7BF3-4AF6-95B4-557B3393FD22}"/>
              </a:ext>
            </a:extLst>
          </p:cNvPr>
          <p:cNvSpPr txBox="1"/>
          <p:nvPr/>
        </p:nvSpPr>
        <p:spPr>
          <a:xfrm>
            <a:off x="8238238" y="1538606"/>
            <a:ext cx="13484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Beam dump: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E61A320-6DD1-40AB-8AD8-1B0C1DAC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04" y="815856"/>
            <a:ext cx="5103162" cy="47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u="sng" dirty="0"/>
              <a:t>Disponibilité des ressources</a:t>
            </a:r>
            <a:r>
              <a:rPr lang="fr-FR" sz="1600" dirty="0"/>
              <a:t>: manque de bras au BE en 2025 et au montage en 2027 =&gt; CDD?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	fin de contrat </a:t>
            </a:r>
            <a:r>
              <a:rPr lang="fr-FR" sz="1600" dirty="0" err="1"/>
              <a:t>Fatematuj</a:t>
            </a:r>
            <a:r>
              <a:rPr lang="fr-FR" sz="1600" dirty="0"/>
              <a:t> en 2025, retraite de Viktor?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	fin de contrat Mélanie en 2027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u="sng" dirty="0"/>
              <a:t>Décision à prendre dans le court terme</a:t>
            </a:r>
            <a:r>
              <a:rPr lang="fr-FR" sz="1600" dirty="0"/>
              <a:t>: qui gère la construction du buncher? RH en BE en 2025?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u="sng" dirty="0"/>
              <a:t>Dépenses à prévoir</a:t>
            </a:r>
            <a:r>
              <a:rPr lang="fr-FR" sz="1600" dirty="0"/>
              <a:t>: énorme </a:t>
            </a:r>
            <a:r>
              <a:rPr lang="fr-FR" sz="1600" dirty="0" err="1"/>
              <a:t>dirac</a:t>
            </a:r>
            <a:r>
              <a:rPr lang="fr-FR" sz="1600" dirty="0"/>
              <a:t> en 2026. Cavités booster, 800 k€; cryomodule booster, 1500 k€</a:t>
            </a:r>
          </a:p>
          <a:p>
            <a:pPr lvl="1" indent="0">
              <a:lnSpc>
                <a:spcPct val="150000"/>
              </a:lnSpc>
            </a:pPr>
            <a:r>
              <a:rPr lang="fr-FR" sz="1600" dirty="0"/>
              <a:t>		  laser, 90 k€; RF, 1600 k€; ligne transfert, 540 k€ (si pas de récup.); dump, 200 k€ 			= 4730 k€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u="sng" dirty="0"/>
              <a:t>Retards</a:t>
            </a:r>
            <a:r>
              <a:rPr lang="fr-FR" sz="1600" dirty="0"/>
              <a:t>: si plans pas finis en 2025 =&gt; décalage d’un an </a:t>
            </a:r>
          </a:p>
          <a:p>
            <a:pPr lvl="1" indent="0">
              <a:lnSpc>
                <a:spcPct val="150000"/>
              </a:lnSpc>
            </a:pPr>
            <a:r>
              <a:rPr lang="fr-FR" sz="1600" dirty="0"/>
              <a:t>	   pas assez d’argent en 2026 pour lancer toutes les commandes =&gt; on décale et/ou on 	  	   cherche des </a:t>
            </a:r>
            <a:r>
              <a:rPr lang="fr-FR" sz="1600" u="sng" dirty="0"/>
              <a:t>économies</a:t>
            </a:r>
            <a:r>
              <a:rPr lang="fr-FR" sz="1600" dirty="0"/>
              <a:t>: abandon du buncher, du </a:t>
            </a:r>
            <a:r>
              <a:rPr lang="fr-FR" sz="1600" dirty="0" err="1"/>
              <a:t>beam</a:t>
            </a:r>
            <a:r>
              <a:rPr lang="fr-FR" sz="1600" dirty="0"/>
              <a:t> dump (fonctionnement &lt; 1 mA)</a:t>
            </a:r>
          </a:p>
          <a:p>
            <a:pPr lvl="1" indent="0">
              <a:lnSpc>
                <a:spcPct val="150000"/>
              </a:lnSpc>
            </a:pPr>
            <a:r>
              <a:rPr lang="fr-FR" sz="1600" dirty="0"/>
              <a:t>	   moins de RF, 2 kW au lieu de 40 kW/cavité =&gt; 80 k€, moins de </a:t>
            </a:r>
            <a:r>
              <a:rPr lang="fr-FR" sz="1600" dirty="0" err="1"/>
              <a:t>diag</a:t>
            </a:r>
            <a:r>
              <a:rPr lang="fr-FR" sz="1600" dirty="0"/>
              <a:t>, 50 k€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38489</TotalTime>
  <Words>764</Words>
  <Application>Microsoft Office PowerPoint</Application>
  <PresentationFormat>Personnalisé</PresentationFormat>
  <Paragraphs>134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Périmètre et Objectifs du WP</vt:lpstr>
      <vt:lpstr>Etat d’Avancement </vt:lpstr>
      <vt:lpstr>Etat d’Avancement </vt:lpstr>
      <vt:lpstr>Structuration du WP</vt:lpstr>
      <vt:lpstr>Planning et Principaux Jalons du WP</vt:lpstr>
      <vt:lpstr>RH engagés et besoins manquants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2022</cp:revision>
  <dcterms:created xsi:type="dcterms:W3CDTF">2011-03-09T16:37:49Z</dcterms:created>
  <dcterms:modified xsi:type="dcterms:W3CDTF">2025-01-16T09:42:12Z</dcterms:modified>
</cp:coreProperties>
</file>