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10"/>
  </p:notesMasterIdLst>
  <p:sldIdLst>
    <p:sldId id="307" r:id="rId2"/>
    <p:sldId id="333" r:id="rId3"/>
    <p:sldId id="342" r:id="rId4"/>
    <p:sldId id="349" r:id="rId5"/>
    <p:sldId id="354" r:id="rId6"/>
    <p:sldId id="350" r:id="rId7"/>
    <p:sldId id="351" r:id="rId8"/>
    <p:sldId id="353" r:id="rId9"/>
  </p:sldIdLst>
  <p:sldSz cx="10772775" cy="6059488"/>
  <p:notesSz cx="6858000" cy="9144000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09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F39200"/>
    <a:srgbClr val="FF6700"/>
    <a:srgbClr val="E05314"/>
    <a:srgbClr val="00294B"/>
    <a:srgbClr val="456487"/>
    <a:srgbClr val="511F74"/>
    <a:srgbClr val="7A286A"/>
    <a:srgbClr val="DF8A2D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41" autoAdjust="0"/>
    <p:restoredTop sz="96291" autoAdjust="0"/>
  </p:normalViewPr>
  <p:slideViewPr>
    <p:cSldViewPr>
      <p:cViewPr varScale="1">
        <p:scale>
          <a:sx n="126" d="100"/>
          <a:sy n="126" d="100"/>
        </p:scale>
        <p:origin x="354" y="120"/>
      </p:cViewPr>
      <p:guideLst>
        <p:guide orient="horz" pos="1909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368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983F0-3B2B-4346-9D34-6FF74AEF7015}" type="datetimeFigureOut">
              <a:rPr lang="fr-FR"/>
              <a:pPr>
                <a:defRPr/>
              </a:pPr>
              <a:t>16/01/2025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logo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025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707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A8FD5F-E33E-40BC-9DD7-0723FC62E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6597" y="991680"/>
            <a:ext cx="8079581" cy="2109600"/>
          </a:xfrm>
        </p:spPr>
        <p:txBody>
          <a:bodyPr anchor="b"/>
          <a:lstStyle>
            <a:lvl1pPr algn="ctr">
              <a:defRPr sz="5302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2AD7478-505D-44CF-BCB9-0510EA396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6597" y="3182634"/>
            <a:ext cx="8079581" cy="1462973"/>
          </a:xfrm>
        </p:spPr>
        <p:txBody>
          <a:bodyPr/>
          <a:lstStyle>
            <a:lvl1pPr marL="0" indent="0" algn="ctr">
              <a:buNone/>
              <a:defRPr sz="2121"/>
            </a:lvl1pPr>
            <a:lvl2pPr marL="403982" indent="0" algn="ctr">
              <a:buNone/>
              <a:defRPr sz="1767"/>
            </a:lvl2pPr>
            <a:lvl3pPr marL="807964" indent="0" algn="ctr">
              <a:buNone/>
              <a:defRPr sz="1590"/>
            </a:lvl3pPr>
            <a:lvl4pPr marL="1211946" indent="0" algn="ctr">
              <a:buNone/>
              <a:defRPr sz="1414"/>
            </a:lvl4pPr>
            <a:lvl5pPr marL="1615928" indent="0" algn="ctr">
              <a:buNone/>
              <a:defRPr sz="1414"/>
            </a:lvl5pPr>
            <a:lvl6pPr marL="2019910" indent="0" algn="ctr">
              <a:buNone/>
              <a:defRPr sz="1414"/>
            </a:lvl6pPr>
            <a:lvl7pPr marL="2423892" indent="0" algn="ctr">
              <a:buNone/>
              <a:defRPr sz="1414"/>
            </a:lvl7pPr>
            <a:lvl8pPr marL="2827873" indent="0" algn="ctr">
              <a:buNone/>
              <a:defRPr sz="1414"/>
            </a:lvl8pPr>
            <a:lvl9pPr marL="3231855" indent="0" algn="ctr">
              <a:buNone/>
              <a:defRPr sz="1414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959662-BAB8-40BE-8F94-2794A0187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12/12/2024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033093-330B-497C-8C4E-F72E81565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Review- 1-2024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429CB5-682C-4F44-AF45-94E50533C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888C-2246-473E-A69D-9BC16C973E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316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-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256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-ijc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3" y="149425"/>
            <a:ext cx="8208911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326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slide-fili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062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-slide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8009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tute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91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1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06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610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12/12/2024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46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1" r:id="rId3"/>
    <p:sldLayoutId id="2147483708" r:id="rId4"/>
    <p:sldLayoutId id="2147483709" r:id="rId5"/>
    <p:sldLayoutId id="2147483702" r:id="rId6"/>
    <p:sldLayoutId id="2147483703" r:id="rId7"/>
    <p:sldLayoutId id="2147483704" r:id="rId8"/>
    <p:sldLayoutId id="2147483710" r:id="rId9"/>
    <p:sldLayoutId id="2147483711" r:id="rId10"/>
    <p:sldLayoutId id="214748371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F989C989-18D5-49B8-83F0-25407A2D7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</a:t>
            </a:r>
            <a:r>
              <a:rPr lang="fr-FR" dirty="0" smtClean="0"/>
              <a:t>2 -2025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D07A81A-6C77-4A99-ABCE-88F6992AC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429DF77-A478-FFF4-2246-33D934A1F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16/01/2025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CE213AC-7DC4-881A-BE68-5F6D9010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6252" y="1712099"/>
            <a:ext cx="4426399" cy="347788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7E7CFD6-0172-42A9-A91E-F497F6A95F1D}"/>
              </a:ext>
            </a:extLst>
          </p:cNvPr>
          <p:cNvSpPr txBox="1"/>
          <p:nvPr/>
        </p:nvSpPr>
        <p:spPr>
          <a:xfrm>
            <a:off x="993899" y="1733600"/>
            <a:ext cx="91450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Project Progress </a:t>
            </a:r>
            <a:r>
              <a:rPr lang="fr-FR" sz="36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Review</a:t>
            </a:r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(PPR) </a:t>
            </a:r>
            <a:r>
              <a:rPr lang="fr-FR" sz="3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2-2025</a:t>
            </a:r>
            <a:endParaRPr lang="fr-FR" sz="3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/>
            <a:endParaRPr lang="fr-FR" sz="3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/>
            <a:r>
              <a:rPr lang="fr-FR" sz="2800" dirty="0">
                <a:latin typeface="+mn-lt"/>
              </a:rPr>
              <a:t>WP- </a:t>
            </a:r>
            <a:r>
              <a:rPr lang="fr-FR" sz="2800" dirty="0" smtClean="0">
                <a:latin typeface="+mn-lt"/>
              </a:rPr>
              <a:t>6</a:t>
            </a:r>
            <a:endParaRPr lang="fr-FR" sz="2800" dirty="0">
              <a:latin typeface="+mn-lt"/>
            </a:endParaRPr>
          </a:p>
          <a:p>
            <a:pPr algn="ctr"/>
            <a:r>
              <a:rPr lang="fr-FR" sz="2800" dirty="0">
                <a:latin typeface="+mn-lt"/>
              </a:rPr>
              <a:t>Présenté par: </a:t>
            </a:r>
            <a:r>
              <a:rPr lang="fr-FR" sz="2800" dirty="0" smtClean="0">
                <a:latin typeface="+mn-lt"/>
              </a:rPr>
              <a:t>Guillaume Olry</a:t>
            </a:r>
            <a:endParaRPr lang="fr-FR" sz="2800" dirty="0">
              <a:latin typeface="+mn-lt"/>
            </a:endParaRPr>
          </a:p>
          <a:p>
            <a:pPr algn="ctr"/>
            <a:endParaRPr lang="fr-FR" sz="2400" dirty="0">
              <a:latin typeface="+mn-lt"/>
            </a:endParaRPr>
          </a:p>
          <a:p>
            <a:pPr algn="ctr"/>
            <a:endParaRPr lang="fr-FR" sz="2400" dirty="0">
              <a:latin typeface="+mn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0537CC1-C2DF-C452-B89B-2387774B0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867" y="774789"/>
            <a:ext cx="11176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61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2F7B93-E288-44C2-B53A-2029DA47F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>
                <a:solidFill>
                  <a:schemeClr val="accent1">
                    <a:lumMod val="75000"/>
                  </a:schemeClr>
                </a:solidFill>
                <a:latin typeface="+mn-lt"/>
              </a:rPr>
              <a:t>Périmètre et Objectifs du WP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5618E59-5A4B-4C6D-BCAA-0C1A37FBE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2</a:t>
            </a:fld>
            <a:endParaRPr lang="fr-FR" dirty="0">
              <a:latin typeface="+mn-l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0E84737-30F5-79AC-809E-6E6711EDA783}"/>
              </a:ext>
            </a:extLst>
          </p:cNvPr>
          <p:cNvSpPr txBox="1"/>
          <p:nvPr/>
        </p:nvSpPr>
        <p:spPr>
          <a:xfrm>
            <a:off x="31837" y="725488"/>
            <a:ext cx="73448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fr-FR" dirty="0" smtClean="0"/>
              <a:t>Objectif du WP: fourniture du cryomodule de ERL composé de 4 cavités elliptiques 5 cellules 800MHz pour Q2/2028.</a:t>
            </a:r>
          </a:p>
          <a:p>
            <a:pPr marL="342900" indent="-342900">
              <a:buFont typeface="Wingdings" pitchFamily="2" charset="2"/>
              <a:buChar char="§"/>
            </a:pPr>
            <a:endParaRPr lang="fr-FR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fr-FR" dirty="0" smtClean="0"/>
              <a:t>Objectifs/Challenges principaux:</a:t>
            </a:r>
          </a:p>
          <a:p>
            <a:pPr marL="787400" lvl="1" indent="-285750">
              <a:buFont typeface="Arial" panose="020B0604020202020204" pitchFamily="34" charset="0"/>
              <a:buChar char="•"/>
            </a:pPr>
            <a:r>
              <a:rPr lang="fr-FR" sz="1800" dirty="0" smtClean="0"/>
              <a:t>Performances des cavités : </a:t>
            </a:r>
            <a:r>
              <a:rPr lang="fr-FR" sz="1800" dirty="0" err="1" smtClean="0"/>
              <a:t>Eacc</a:t>
            </a:r>
            <a:r>
              <a:rPr lang="fr-FR" sz="1800" dirty="0" smtClean="0"/>
              <a:t>=22 MV/m @ </a:t>
            </a:r>
            <a:r>
              <a:rPr lang="fr-FR" sz="1800" dirty="0" err="1" smtClean="0"/>
              <a:t>Qo</a:t>
            </a:r>
            <a:r>
              <a:rPr lang="fr-FR" sz="1800" dirty="0" smtClean="0"/>
              <a:t>=3 10</a:t>
            </a:r>
            <a:r>
              <a:rPr lang="fr-FR" sz="1800" baseline="30000" dirty="0" smtClean="0"/>
              <a:t>10</a:t>
            </a:r>
            <a:r>
              <a:rPr lang="fr-FR" sz="1800" dirty="0" smtClean="0"/>
              <a:t> </a:t>
            </a:r>
          </a:p>
          <a:p>
            <a:pPr marL="787400" lvl="1" indent="-285750">
              <a:buFont typeface="Arial" panose="020B0604020202020204" pitchFamily="34" charset="0"/>
              <a:buChar char="•"/>
            </a:pPr>
            <a:r>
              <a:rPr lang="fr-FR" sz="1800" dirty="0" err="1" smtClean="0"/>
              <a:t>Damping</a:t>
            </a:r>
            <a:r>
              <a:rPr lang="fr-FR" sz="1800" dirty="0" smtClean="0"/>
              <a:t> des </a:t>
            </a:r>
            <a:r>
              <a:rPr lang="fr-FR" sz="1800" dirty="0" err="1" smtClean="0"/>
              <a:t>HOMs</a:t>
            </a:r>
            <a:r>
              <a:rPr lang="fr-FR" sz="1800" dirty="0" smtClean="0"/>
              <a:t>: efficacité/faisabilité/</a:t>
            </a:r>
            <a:r>
              <a:rPr lang="fr-FR" sz="1800" dirty="0" err="1" smtClean="0"/>
              <a:t>cooling</a:t>
            </a:r>
            <a:r>
              <a:rPr lang="fr-FR" sz="1800" dirty="0" smtClean="0"/>
              <a:t> des coupleurs HOM (design et choix du type en cours de finalisation) et les absorbeurs (biblio + contact par Akira mais design pas démarré).</a:t>
            </a:r>
          </a:p>
          <a:p>
            <a:pPr marL="844550" lvl="1" indent="-342900">
              <a:buFont typeface="Wingdings" pitchFamily="2" charset="2"/>
              <a:buChar char="§"/>
            </a:pPr>
            <a:endParaRPr lang="fr-FR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fr-FR" dirty="0" smtClean="0"/>
              <a:t>Interactions avec tous les WP (sauf Aimants et </a:t>
            </a:r>
            <a:r>
              <a:rPr lang="fr-FR" dirty="0" err="1" smtClean="0"/>
              <a:t>Diags</a:t>
            </a:r>
            <a:r>
              <a:rPr lang="fr-FR" dirty="0" smtClean="0"/>
              <a:t>) mais surtout...</a:t>
            </a:r>
          </a:p>
          <a:p>
            <a:pPr marL="844550" lvl="1" indent="-342900">
              <a:buFont typeface="Arial" panose="020B0604020202020204" pitchFamily="34" charset="0"/>
              <a:buChar char="•"/>
            </a:pPr>
            <a:r>
              <a:rPr lang="fr-FR" sz="1800" dirty="0" smtClean="0"/>
              <a:t>Systèmes RF</a:t>
            </a:r>
          </a:p>
          <a:p>
            <a:pPr marL="844550" lvl="1" indent="-342900">
              <a:buFont typeface="Arial" panose="020B0604020202020204" pitchFamily="34" charset="0"/>
              <a:buChar char="•"/>
            </a:pPr>
            <a:r>
              <a:rPr lang="fr-FR" sz="1800" dirty="0" smtClean="0"/>
              <a:t>Cryogénie</a:t>
            </a:r>
          </a:p>
          <a:p>
            <a:pPr marL="844550" lvl="1" indent="-342900">
              <a:buFont typeface="Arial" panose="020B0604020202020204" pitchFamily="34" charset="0"/>
              <a:buChar char="•"/>
            </a:pPr>
            <a:r>
              <a:rPr lang="fr-FR" sz="1800" dirty="0" smtClean="0"/>
              <a:t>Assemblage </a:t>
            </a:r>
            <a:r>
              <a:rPr lang="fr-FR" sz="1800" dirty="0"/>
              <a:t>et </a:t>
            </a:r>
            <a:r>
              <a:rPr lang="fr-FR" sz="1800" dirty="0" smtClean="0"/>
              <a:t>Intégration</a:t>
            </a:r>
          </a:p>
          <a:p>
            <a:pPr marL="844550" lvl="1" indent="-342900">
              <a:buFont typeface="Arial" panose="020B0604020202020204" pitchFamily="34" charset="0"/>
              <a:buChar char="•"/>
            </a:pPr>
            <a:r>
              <a:rPr lang="fr-FR" sz="1800" dirty="0"/>
              <a:t>Injecteur (booster)</a:t>
            </a:r>
          </a:p>
          <a:p>
            <a:pPr marL="844550" lvl="1" indent="-342900">
              <a:buFont typeface="Arial" panose="020B0604020202020204" pitchFamily="34" charset="0"/>
              <a:buChar char="•"/>
            </a:pPr>
            <a:r>
              <a:rPr lang="fr-FR" sz="1800" dirty="0" smtClean="0"/>
              <a:t>C&amp;C</a:t>
            </a:r>
            <a:endParaRPr lang="fr-FR" dirty="0"/>
          </a:p>
        </p:txBody>
      </p:sp>
      <p:sp>
        <p:nvSpPr>
          <p:cNvPr id="12" name="Espace réservé du pied de page 10">
            <a:extLst>
              <a:ext uri="{FF2B5EF4-FFF2-40B4-BE49-F238E27FC236}">
                <a16:creationId xmlns:a16="http://schemas.microsoft.com/office/drawing/2014/main" id="{F989C989-18D5-49B8-83F0-25407A2D7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</a:t>
            </a:r>
            <a:r>
              <a:rPr lang="fr-FR" dirty="0" smtClean="0"/>
              <a:t>2 -2025</a:t>
            </a:r>
            <a:endParaRPr lang="fr-FR" dirty="0"/>
          </a:p>
        </p:txBody>
      </p:sp>
      <p:sp>
        <p:nvSpPr>
          <p:cNvPr id="13" name="Espace réservé de la date 2">
            <a:extLst>
              <a:ext uri="{FF2B5EF4-FFF2-40B4-BE49-F238E27FC236}">
                <a16:creationId xmlns:a16="http://schemas.microsoft.com/office/drawing/2014/main" id="{2429DF77-A478-FFF4-2246-33D934A1FF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fr-FR" dirty="0" smtClean="0"/>
              <a:t>16/01/2025</a:t>
            </a:r>
            <a:endParaRPr lang="fr-FR" dirty="0"/>
          </a:p>
        </p:txBody>
      </p:sp>
      <p:grpSp>
        <p:nvGrpSpPr>
          <p:cNvPr id="16" name="Groupe 15"/>
          <p:cNvGrpSpPr/>
          <p:nvPr/>
        </p:nvGrpSpPr>
        <p:grpSpPr>
          <a:xfrm>
            <a:off x="7402611" y="1157536"/>
            <a:ext cx="3315890" cy="2664296"/>
            <a:chOff x="5022825" y="838004"/>
            <a:chExt cx="5634302" cy="4640012"/>
          </a:xfrm>
        </p:grpSpPr>
        <p:sp>
          <p:nvSpPr>
            <p:cNvPr id="17" name="Rectangle 8">
              <a:extLst>
                <a:ext uri="{FF2B5EF4-FFF2-40B4-BE49-F238E27FC236}">
                  <a16:creationId xmlns:a16="http://schemas.microsoft.com/office/drawing/2014/main" id="{FCF2F692-7261-8E99-6120-35B069EFE4D9}"/>
                </a:ext>
              </a:extLst>
            </p:cNvPr>
            <p:cNvSpPr/>
            <p:nvPr/>
          </p:nvSpPr>
          <p:spPr>
            <a:xfrm>
              <a:off x="8918476" y="1388186"/>
              <a:ext cx="700876" cy="371954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8" name="Rectangle 9">
              <a:extLst>
                <a:ext uri="{FF2B5EF4-FFF2-40B4-BE49-F238E27FC236}">
                  <a16:creationId xmlns:a16="http://schemas.microsoft.com/office/drawing/2014/main" id="{40EA166C-1AE2-5F2C-FF97-C3860055FBBA}"/>
                </a:ext>
              </a:extLst>
            </p:cNvPr>
            <p:cNvSpPr/>
            <p:nvPr/>
          </p:nvSpPr>
          <p:spPr>
            <a:xfrm>
              <a:off x="8957850" y="1371851"/>
              <a:ext cx="592350" cy="20192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pic>
          <p:nvPicPr>
            <p:cNvPr id="19" name="Picture 14">
              <a:extLst>
                <a:ext uri="{FF2B5EF4-FFF2-40B4-BE49-F238E27FC236}">
                  <a16:creationId xmlns:a16="http://schemas.microsoft.com/office/drawing/2014/main" id="{BE9BCF28-1877-F5C0-814E-1BAA778FB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2825" y="838004"/>
              <a:ext cx="5634302" cy="46400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5-Point Star 17">
              <a:extLst>
                <a:ext uri="{FF2B5EF4-FFF2-40B4-BE49-F238E27FC236}">
                  <a16:creationId xmlns:a16="http://schemas.microsoft.com/office/drawing/2014/main" id="{59DA81A2-44D3-228C-E55B-7545313A8342}"/>
                </a:ext>
              </a:extLst>
            </p:cNvPr>
            <p:cNvSpPr/>
            <p:nvPr/>
          </p:nvSpPr>
          <p:spPr>
            <a:xfrm>
              <a:off x="8444973" y="1771961"/>
              <a:ext cx="186248" cy="203881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1" name="TextBox 4">
              <a:extLst>
                <a:ext uri="{FF2B5EF4-FFF2-40B4-BE49-F238E27FC236}">
                  <a16:creationId xmlns:a16="http://schemas.microsoft.com/office/drawing/2014/main" id="{AF985C32-A62B-EBFF-5165-CFC335D314A0}"/>
                </a:ext>
              </a:extLst>
            </p:cNvPr>
            <p:cNvSpPr txBox="1"/>
            <p:nvPr/>
          </p:nvSpPr>
          <p:spPr>
            <a:xfrm>
              <a:off x="7839976" y="3523266"/>
              <a:ext cx="2591319" cy="1018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P. </a:t>
              </a:r>
              <a:r>
                <a:rPr lang="en-US" sz="800" dirty="0" err="1"/>
                <a:t>Dhakal</a:t>
              </a:r>
              <a:r>
                <a:rPr lang="en-US" sz="800" dirty="0"/>
                <a:t> “Nitrogen doping and infusion in SRF cavities: A review” </a:t>
              </a:r>
              <a:r>
                <a:rPr lang="en-US" sz="800" dirty="0" err="1"/>
                <a:t>Phys</a:t>
              </a:r>
              <a:r>
                <a:rPr lang="en-US" sz="800" dirty="0"/>
                <a:t> Open 5 100034 2020</a:t>
              </a:r>
            </a:p>
          </p:txBody>
        </p:sp>
        <p:sp>
          <p:nvSpPr>
            <p:cNvPr id="22" name="テキスト ボックス 17">
              <a:extLst>
                <a:ext uri="{FF2B5EF4-FFF2-40B4-BE49-F238E27FC236}">
                  <a16:creationId xmlns:a16="http://schemas.microsoft.com/office/drawing/2014/main" id="{BFC412F7-FDDC-CFE1-9C77-E15E4D65EA99}"/>
                </a:ext>
              </a:extLst>
            </p:cNvPr>
            <p:cNvSpPr txBox="1"/>
            <p:nvPr/>
          </p:nvSpPr>
          <p:spPr>
            <a:xfrm>
              <a:off x="8271539" y="1401597"/>
              <a:ext cx="1728193" cy="45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SE" sz="1100" dirty="0">
                  <a:solidFill>
                    <a:srgbClr val="FF0000"/>
                  </a:solidFill>
                </a:rPr>
                <a:t>FCC/PERLE</a:t>
              </a:r>
              <a:endParaRPr kumimoji="1" lang="ja-SE" altLang="en-US" sz="1100" dirty="0">
                <a:solidFill>
                  <a:srgbClr val="FF0000"/>
                </a:solidFill>
              </a:endParaRPr>
            </a:p>
          </p:txBody>
        </p:sp>
        <p:sp>
          <p:nvSpPr>
            <p:cNvPr id="23" name="円/楕円 18">
              <a:extLst>
                <a:ext uri="{FF2B5EF4-FFF2-40B4-BE49-F238E27FC236}">
                  <a16:creationId xmlns:a16="http://schemas.microsoft.com/office/drawing/2014/main" id="{C9CA829E-0F3F-943D-58AA-4256D2B80E70}"/>
                </a:ext>
              </a:extLst>
            </p:cNvPr>
            <p:cNvSpPr/>
            <p:nvPr/>
          </p:nvSpPr>
          <p:spPr>
            <a:xfrm>
              <a:off x="9525674" y="2692878"/>
              <a:ext cx="881095" cy="4268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SE" altLang="en-US" sz="1100"/>
            </a:p>
          </p:txBody>
        </p:sp>
      </p:grpSp>
      <p:pic>
        <p:nvPicPr>
          <p:cNvPr id="24" name="Imag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5828" y="3953725"/>
            <a:ext cx="2753480" cy="1409985"/>
          </a:xfrm>
          <a:prstGeom prst="rect">
            <a:avLst/>
          </a:prstGeom>
        </p:spPr>
      </p:pic>
      <p:sp>
        <p:nvSpPr>
          <p:cNvPr id="25" name="Ellipse 24"/>
          <p:cNvSpPr/>
          <p:nvPr/>
        </p:nvSpPr>
        <p:spPr>
          <a:xfrm>
            <a:off x="9820162" y="4376539"/>
            <a:ext cx="464916" cy="510362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9123557" y="5084122"/>
            <a:ext cx="16401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Absorbeur @ froid</a:t>
            </a:r>
            <a:endParaRPr lang="fr-F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261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B40CD8-111B-4CF9-A342-94A78F55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3</a:t>
            </a:fld>
            <a:endParaRPr lang="fr-FR" dirty="0">
              <a:latin typeface="+mn-lt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D2A87CC-646F-5C8B-5E73-F837BEDAC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Structuration du WP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1D0051A-BCD7-3F02-4FFD-45C678DAD796}"/>
              </a:ext>
            </a:extLst>
          </p:cNvPr>
          <p:cNvSpPr txBox="1"/>
          <p:nvPr/>
        </p:nvSpPr>
        <p:spPr>
          <a:xfrm>
            <a:off x="1569963" y="653480"/>
            <a:ext cx="831692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smtClean="0"/>
              <a:t>IJCLAB + partenaires </a:t>
            </a:r>
          </a:p>
          <a:p>
            <a:pPr marL="844550" lvl="1" indent="-342900">
              <a:buFont typeface="Arial" panose="020B0604020202020204" pitchFamily="34" charset="0"/>
              <a:buChar char="•"/>
            </a:pPr>
            <a:r>
              <a:rPr lang="fr-FR" sz="1600" dirty="0" smtClean="0"/>
              <a:t>Modification du cryomodule (incl. Outillage) : </a:t>
            </a:r>
            <a:r>
              <a:rPr lang="fr-FR" sz="1600" u="sng" dirty="0" smtClean="0"/>
              <a:t>G. Olivier</a:t>
            </a:r>
            <a:r>
              <a:rPr lang="fr-FR" sz="1600" dirty="0" smtClean="0"/>
              <a:t>, S. </a:t>
            </a:r>
            <a:r>
              <a:rPr lang="fr-FR" sz="1600" dirty="0" err="1" smtClean="0"/>
              <a:t>Blivet</a:t>
            </a:r>
            <a:r>
              <a:rPr lang="fr-FR" sz="1600" dirty="0" smtClean="0"/>
              <a:t>, H. </a:t>
            </a:r>
            <a:r>
              <a:rPr lang="fr-FR" sz="1600" dirty="0" err="1" smtClean="0"/>
              <a:t>Saugnac</a:t>
            </a:r>
            <a:endParaRPr lang="fr-FR" sz="1600" dirty="0" smtClean="0"/>
          </a:p>
          <a:p>
            <a:pPr marL="844550" lvl="1" indent="-342900">
              <a:buFont typeface="Arial" panose="020B0604020202020204" pitchFamily="34" charset="0"/>
              <a:buChar char="•"/>
            </a:pPr>
            <a:r>
              <a:rPr lang="fr-FR" sz="1600" dirty="0" smtClean="0"/>
              <a:t>Cavités (incl. Préparation): </a:t>
            </a:r>
            <a:r>
              <a:rPr lang="fr-FR" sz="1600" u="sng" dirty="0" smtClean="0"/>
              <a:t>G. Olry</a:t>
            </a:r>
            <a:r>
              <a:rPr lang="fr-FR" sz="1600" dirty="0" smtClean="0"/>
              <a:t>, A. Miyazaki, P. Duchesne, S. </a:t>
            </a:r>
            <a:r>
              <a:rPr lang="fr-FR" sz="1600" dirty="0" err="1" smtClean="0"/>
              <a:t>Blivet</a:t>
            </a:r>
            <a:r>
              <a:rPr lang="fr-FR" sz="1600" dirty="0" smtClean="0"/>
              <a:t> </a:t>
            </a:r>
            <a:r>
              <a:rPr lang="fr-FR" sz="1600" dirty="0" smtClean="0">
                <a:solidFill>
                  <a:srgbClr val="00B0F0"/>
                </a:solidFill>
              </a:rPr>
              <a:t>+ INFN pour le test en CV (</a:t>
            </a:r>
            <a:r>
              <a:rPr lang="fr-FR" sz="1600" dirty="0" err="1" smtClean="0">
                <a:solidFill>
                  <a:srgbClr val="00B0F0"/>
                </a:solidFill>
              </a:rPr>
              <a:t>iSAS</a:t>
            </a:r>
            <a:r>
              <a:rPr lang="fr-FR" sz="1600" dirty="0" smtClean="0">
                <a:solidFill>
                  <a:srgbClr val="00B0F0"/>
                </a:solidFill>
              </a:rPr>
              <a:t>)</a:t>
            </a:r>
          </a:p>
          <a:p>
            <a:pPr marL="844550" lvl="1" indent="-342900">
              <a:buFont typeface="Arial" panose="020B0604020202020204" pitchFamily="34" charset="0"/>
              <a:buChar char="•"/>
            </a:pPr>
            <a:r>
              <a:rPr lang="fr-FR" sz="1600" dirty="0" smtClean="0"/>
              <a:t>Coupleurs HOM: </a:t>
            </a:r>
            <a:r>
              <a:rPr lang="fr-FR" sz="1600" u="sng" dirty="0" smtClean="0"/>
              <a:t>P. Duchesne</a:t>
            </a:r>
            <a:r>
              <a:rPr lang="fr-FR" sz="1600" dirty="0"/>
              <a:t>, A. </a:t>
            </a:r>
            <a:r>
              <a:rPr lang="fr-FR" sz="1600" dirty="0" smtClean="0"/>
              <a:t>Miyazaki, R. Roux, S</a:t>
            </a:r>
            <a:r>
              <a:rPr lang="fr-FR" sz="1600" dirty="0"/>
              <a:t>. </a:t>
            </a:r>
            <a:r>
              <a:rPr lang="fr-FR" sz="1600" dirty="0" err="1" smtClean="0"/>
              <a:t>Blivet</a:t>
            </a:r>
            <a:r>
              <a:rPr lang="fr-FR" sz="1600" dirty="0" smtClean="0"/>
              <a:t> </a:t>
            </a:r>
            <a:r>
              <a:rPr lang="fr-FR" sz="1600" dirty="0" smtClean="0">
                <a:solidFill>
                  <a:srgbClr val="00B0F0"/>
                </a:solidFill>
              </a:rPr>
              <a:t>+ CERN pour la fabrication (</a:t>
            </a:r>
            <a:r>
              <a:rPr lang="fr-FR" sz="1600" dirty="0" err="1" smtClean="0">
                <a:solidFill>
                  <a:srgbClr val="00B0F0"/>
                </a:solidFill>
              </a:rPr>
              <a:t>iSAS</a:t>
            </a:r>
            <a:r>
              <a:rPr lang="fr-FR" sz="1600" dirty="0" smtClean="0">
                <a:solidFill>
                  <a:srgbClr val="00B0F0"/>
                </a:solidFill>
              </a:rPr>
              <a:t>)</a:t>
            </a:r>
          </a:p>
          <a:p>
            <a:pPr marL="844550" lvl="1" indent="-34290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FF6700"/>
                </a:solidFill>
              </a:rPr>
              <a:t>Absorbeurs: </a:t>
            </a:r>
            <a:r>
              <a:rPr lang="fr-FR" sz="1600" u="sng" dirty="0">
                <a:solidFill>
                  <a:srgbClr val="FF6700"/>
                </a:solidFill>
              </a:rPr>
              <a:t>A. </a:t>
            </a:r>
            <a:r>
              <a:rPr lang="fr-FR" sz="1600" u="sng" dirty="0" smtClean="0">
                <a:solidFill>
                  <a:srgbClr val="FF6700"/>
                </a:solidFill>
              </a:rPr>
              <a:t>Miyazaki. </a:t>
            </a:r>
            <a:r>
              <a:rPr lang="fr-FR" sz="1600" dirty="0">
                <a:solidFill>
                  <a:srgbClr val="FF6700"/>
                </a:solidFill>
              </a:rPr>
              <a:t>Besoin de personnes en plus </a:t>
            </a:r>
            <a:r>
              <a:rPr lang="fr-FR" sz="1600" dirty="0">
                <a:solidFill>
                  <a:srgbClr val="FF6700"/>
                </a:solidFill>
                <a:sym typeface="Wingdings" panose="05000000000000000000" pitchFamily="2" charset="2"/>
              </a:rPr>
              <a:t> </a:t>
            </a:r>
            <a:r>
              <a:rPr lang="fr-FR" sz="1600" dirty="0" smtClean="0">
                <a:solidFill>
                  <a:srgbClr val="FF6700"/>
                </a:solidFill>
                <a:sym typeface="Wingdings" panose="05000000000000000000" pitchFamily="2" charset="2"/>
              </a:rPr>
              <a:t>thèse CIFRE avec ACS en discussion </a:t>
            </a:r>
            <a:r>
              <a:rPr lang="fr-FR" sz="1600" dirty="0">
                <a:solidFill>
                  <a:srgbClr val="FF6700"/>
                </a:solidFill>
                <a:sym typeface="Wingdings" panose="05000000000000000000" pitchFamily="2" charset="2"/>
              </a:rPr>
              <a:t>+ collaborateurs </a:t>
            </a:r>
            <a:r>
              <a:rPr lang="fr-FR" sz="1600" dirty="0" smtClean="0">
                <a:solidFill>
                  <a:srgbClr val="FF6700"/>
                </a:solidFill>
                <a:sym typeface="Wingdings" panose="05000000000000000000" pitchFamily="2" charset="2"/>
              </a:rPr>
              <a:t>externes: JLAB !, KEK?</a:t>
            </a:r>
            <a:endParaRPr lang="fr-FR" sz="1600" dirty="0">
              <a:solidFill>
                <a:srgbClr val="FF6700"/>
              </a:solidFill>
              <a:sym typeface="Wingdings" panose="05000000000000000000" pitchFamily="2" charset="2"/>
            </a:endParaRPr>
          </a:p>
          <a:p>
            <a:pPr marL="844550" lvl="1" indent="-342900">
              <a:buFont typeface="Arial" panose="020B0604020202020204" pitchFamily="34" charset="0"/>
              <a:buChar char="•"/>
            </a:pPr>
            <a:r>
              <a:rPr lang="fr-FR" sz="1600" dirty="0" smtClean="0"/>
              <a:t>Coupleurs de puissance: </a:t>
            </a:r>
            <a:r>
              <a:rPr lang="fr-FR" sz="1600" u="sng" dirty="0" smtClean="0"/>
              <a:t>Y. Gomez-Martinez (LPSC)</a:t>
            </a:r>
            <a:r>
              <a:rPr lang="fr-FR" sz="1600" dirty="0" smtClean="0"/>
              <a:t>, J. </a:t>
            </a:r>
            <a:r>
              <a:rPr lang="fr-FR" sz="1600" dirty="0" err="1" smtClean="0"/>
              <a:t>Angot</a:t>
            </a:r>
            <a:r>
              <a:rPr lang="fr-FR" sz="1600" dirty="0" smtClean="0"/>
              <a:t> (LPSC), P</a:t>
            </a:r>
            <a:r>
              <a:rPr lang="fr-FR" sz="1600" dirty="0"/>
              <a:t>. Duchesne, S. </a:t>
            </a:r>
            <a:r>
              <a:rPr lang="fr-FR" sz="1600" dirty="0" err="1" smtClean="0"/>
              <a:t>Blivet</a:t>
            </a:r>
            <a:r>
              <a:rPr lang="fr-FR" sz="1600" dirty="0" smtClean="0"/>
              <a:t> </a:t>
            </a:r>
            <a:r>
              <a:rPr lang="fr-FR" sz="1600" dirty="0" smtClean="0">
                <a:solidFill>
                  <a:srgbClr val="00B0F0"/>
                </a:solidFill>
              </a:rPr>
              <a:t>+ CERN </a:t>
            </a:r>
            <a:r>
              <a:rPr lang="fr-FR" sz="1600" dirty="0">
                <a:solidFill>
                  <a:srgbClr val="00B0F0"/>
                </a:solidFill>
              </a:rPr>
              <a:t>pour la fabrication</a:t>
            </a:r>
            <a:r>
              <a:rPr lang="fr-FR" sz="1600" dirty="0" smtClean="0">
                <a:solidFill>
                  <a:srgbClr val="00B0F0"/>
                </a:solidFill>
              </a:rPr>
              <a:t> (</a:t>
            </a:r>
            <a:r>
              <a:rPr lang="fr-FR" sz="1600" dirty="0" err="1" smtClean="0">
                <a:solidFill>
                  <a:srgbClr val="00B0F0"/>
                </a:solidFill>
              </a:rPr>
              <a:t>iSAS</a:t>
            </a:r>
            <a:r>
              <a:rPr lang="fr-FR" sz="1600" dirty="0" smtClean="0">
                <a:solidFill>
                  <a:srgbClr val="00B0F0"/>
                </a:solidFill>
              </a:rPr>
              <a:t>)</a:t>
            </a:r>
            <a:endParaRPr lang="fr-FR" sz="1600" dirty="0">
              <a:solidFill>
                <a:srgbClr val="00B0F0"/>
              </a:solidFill>
            </a:endParaRPr>
          </a:p>
          <a:p>
            <a:pPr marL="844550" lvl="1" indent="-342900">
              <a:buFont typeface="Arial" panose="020B0604020202020204" pitchFamily="34" charset="0"/>
              <a:buChar char="•"/>
            </a:pPr>
            <a:r>
              <a:rPr lang="fr-FR" sz="1600" dirty="0" smtClean="0">
                <a:sym typeface="Wingdings" panose="05000000000000000000" pitchFamily="2" charset="2"/>
              </a:rPr>
              <a:t>Blindage magnétique: </a:t>
            </a:r>
            <a:r>
              <a:rPr lang="fr-FR" sz="1600" u="sng" dirty="0"/>
              <a:t>P. Duchesne</a:t>
            </a:r>
            <a:r>
              <a:rPr lang="fr-FR" sz="1600" dirty="0"/>
              <a:t>, </a:t>
            </a:r>
            <a:r>
              <a:rPr lang="fr-FR" sz="1600" dirty="0" smtClean="0"/>
              <a:t>S</a:t>
            </a:r>
            <a:r>
              <a:rPr lang="fr-FR" sz="1600" dirty="0"/>
              <a:t>. </a:t>
            </a:r>
            <a:r>
              <a:rPr lang="fr-FR" sz="1600" dirty="0" err="1"/>
              <a:t>Blivet</a:t>
            </a:r>
            <a:r>
              <a:rPr lang="fr-FR" sz="1600" dirty="0"/>
              <a:t> </a:t>
            </a:r>
            <a:endParaRPr lang="fr-FR" sz="1600" dirty="0" smtClean="0"/>
          </a:p>
          <a:p>
            <a:pPr marL="844550" lvl="1" indent="-342900">
              <a:buFont typeface="Arial" panose="020B0604020202020204" pitchFamily="34" charset="0"/>
              <a:buChar char="•"/>
            </a:pPr>
            <a:r>
              <a:rPr lang="fr-FR" sz="1600" dirty="0" smtClean="0">
                <a:sym typeface="Wingdings" panose="05000000000000000000" pitchFamily="2" charset="2"/>
              </a:rPr>
              <a:t>Systèmes d’accord en fréquence: </a:t>
            </a:r>
            <a:r>
              <a:rPr lang="fr-FR" sz="1600" u="sng" dirty="0" smtClean="0">
                <a:sym typeface="Wingdings" panose="05000000000000000000" pitchFamily="2" charset="2"/>
              </a:rPr>
              <a:t>N. Gandolfo,</a:t>
            </a:r>
            <a:r>
              <a:rPr lang="fr-FR" sz="1600" dirty="0" smtClean="0"/>
              <a:t> </a:t>
            </a:r>
            <a:r>
              <a:rPr lang="fr-FR" sz="1600" dirty="0"/>
              <a:t>S. </a:t>
            </a:r>
            <a:r>
              <a:rPr lang="fr-FR" sz="1600" dirty="0" err="1" smtClean="0"/>
              <a:t>Blivet</a:t>
            </a:r>
            <a:endParaRPr lang="fr-FR" sz="1600" dirty="0"/>
          </a:p>
          <a:p>
            <a:r>
              <a:rPr lang="fr-FR" sz="1800" b="1" dirty="0" smtClean="0">
                <a:sym typeface="Wingdings" panose="05000000000000000000" pitchFamily="2" charset="2"/>
              </a:rPr>
              <a:t>Uniquement partenaires (pas inclus dans le WBS  à rajouter) </a:t>
            </a:r>
          </a:p>
          <a:p>
            <a:pPr marL="844550" lvl="1" indent="-342900">
              <a:buFont typeface="Arial" panose="020B0604020202020204" pitchFamily="34" charset="0"/>
              <a:buChar char="•"/>
            </a:pPr>
            <a:r>
              <a:rPr lang="fr-FR" sz="1600" dirty="0" smtClean="0"/>
              <a:t>Assemblage du cryomodule: </a:t>
            </a:r>
            <a:r>
              <a:rPr lang="fr-FR" sz="1600" dirty="0" smtClean="0">
                <a:solidFill>
                  <a:srgbClr val="00B0F0"/>
                </a:solidFill>
              </a:rPr>
              <a:t>CEA (</a:t>
            </a:r>
            <a:r>
              <a:rPr lang="fr-FR" sz="1600" dirty="0" err="1" smtClean="0">
                <a:solidFill>
                  <a:srgbClr val="00B0F0"/>
                </a:solidFill>
              </a:rPr>
              <a:t>iSAS</a:t>
            </a:r>
            <a:r>
              <a:rPr lang="fr-FR" sz="1600" dirty="0" smtClean="0">
                <a:solidFill>
                  <a:srgbClr val="00B0F0"/>
                </a:solidFill>
              </a:rPr>
              <a:t>)</a:t>
            </a:r>
          </a:p>
          <a:p>
            <a:pPr marL="844550" lvl="1" indent="-342900">
              <a:buFont typeface="Arial" panose="020B0604020202020204" pitchFamily="34" charset="0"/>
              <a:buChar char="•"/>
            </a:pPr>
            <a:r>
              <a:rPr lang="fr-FR" sz="1600" dirty="0" smtClean="0"/>
              <a:t>Test du cryomodule: </a:t>
            </a:r>
            <a:r>
              <a:rPr lang="fr-FR" sz="1600" dirty="0" smtClean="0">
                <a:solidFill>
                  <a:srgbClr val="00B0F0"/>
                </a:solidFill>
              </a:rPr>
              <a:t>ESS (</a:t>
            </a:r>
            <a:r>
              <a:rPr lang="fr-FR" sz="1600" dirty="0" err="1" smtClean="0">
                <a:solidFill>
                  <a:srgbClr val="00B0F0"/>
                </a:solidFill>
              </a:rPr>
              <a:t>iSAS</a:t>
            </a:r>
            <a:r>
              <a:rPr lang="fr-FR" sz="1600" dirty="0" smtClean="0">
                <a:solidFill>
                  <a:srgbClr val="00B0F0"/>
                </a:solidFill>
              </a:rPr>
              <a:t>)</a:t>
            </a:r>
          </a:p>
          <a:p>
            <a:endParaRPr lang="fr-FR" sz="1600" dirty="0" smtClean="0">
              <a:solidFill>
                <a:srgbClr val="00B0F0"/>
              </a:solidFill>
            </a:endParaRPr>
          </a:p>
          <a:p>
            <a:r>
              <a:rPr lang="fr-FR" sz="1800" b="1" dirty="0" smtClean="0"/>
              <a:t>Organisation</a:t>
            </a:r>
            <a:endParaRPr lang="fr-FR" sz="1800" b="1" dirty="0"/>
          </a:p>
          <a:p>
            <a:r>
              <a:rPr lang="fr-FR" sz="1600" dirty="0" smtClean="0">
                <a:sym typeface="Wingdings" panose="05000000000000000000" pitchFamily="2" charset="2"/>
              </a:rPr>
              <a:t>- Réunions WP4 (HOM + FPC) et WP6 (CM) dans le cadre d’</a:t>
            </a:r>
            <a:r>
              <a:rPr lang="fr-FR" sz="1600" dirty="0" err="1" smtClean="0">
                <a:sym typeface="Wingdings" panose="05000000000000000000" pitchFamily="2" charset="2"/>
              </a:rPr>
              <a:t>iSAS</a:t>
            </a:r>
            <a:r>
              <a:rPr lang="fr-FR" sz="1600" dirty="0" smtClean="0">
                <a:sym typeface="Wingdings" panose="05000000000000000000" pitchFamily="2" charset="2"/>
              </a:rPr>
              <a:t> (CEA, CERN, INFN, ESS, IJCLAB/LPSC: ~1 à 2 fois par mois</a:t>
            </a:r>
          </a:p>
          <a:p>
            <a:r>
              <a:rPr lang="fr-FR" sz="1600" dirty="0" smtClean="0">
                <a:sym typeface="Wingdings" panose="05000000000000000000" pitchFamily="2" charset="2"/>
              </a:rPr>
              <a:t>- </a:t>
            </a:r>
            <a:r>
              <a:rPr lang="fr-FR" sz="1600" dirty="0">
                <a:sym typeface="Wingdings" panose="05000000000000000000" pitchFamily="2" charset="2"/>
              </a:rPr>
              <a:t>Réunion </a:t>
            </a:r>
            <a:r>
              <a:rPr lang="fr-FR" sz="1600" dirty="0" smtClean="0">
                <a:sym typeface="Wingdings" panose="05000000000000000000" pitchFamily="2" charset="2"/>
              </a:rPr>
              <a:t>IJCLAB/LPSC conjointe avec Booster : tous les vendredis</a:t>
            </a:r>
            <a:endParaRPr lang="fr-FR" sz="16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1AD5C07-168C-40C7-93BC-D36965F774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934" t="26329" r="36280" b="5423"/>
          <a:stretch/>
        </p:blipFill>
        <p:spPr>
          <a:xfrm>
            <a:off x="448728" y="581473"/>
            <a:ext cx="958862" cy="5193836"/>
          </a:xfrm>
          <a:prstGeom prst="rect">
            <a:avLst/>
          </a:prstGeom>
        </p:spPr>
      </p:pic>
      <p:sp>
        <p:nvSpPr>
          <p:cNvPr id="12" name="Espace réservé du pied de page 10">
            <a:extLst>
              <a:ext uri="{FF2B5EF4-FFF2-40B4-BE49-F238E27FC236}">
                <a16:creationId xmlns:a16="http://schemas.microsoft.com/office/drawing/2014/main" id="{F989C989-18D5-49B8-83F0-25407A2D7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</a:t>
            </a:r>
            <a:r>
              <a:rPr lang="fr-FR" dirty="0" smtClean="0"/>
              <a:t>2 -2025</a:t>
            </a:r>
            <a:endParaRPr lang="fr-FR" dirty="0"/>
          </a:p>
        </p:txBody>
      </p:sp>
      <p:sp>
        <p:nvSpPr>
          <p:cNvPr id="13" name="Espace réservé de la date 2">
            <a:extLst>
              <a:ext uri="{FF2B5EF4-FFF2-40B4-BE49-F238E27FC236}">
                <a16:creationId xmlns:a16="http://schemas.microsoft.com/office/drawing/2014/main" id="{2429DF77-A478-FFF4-2246-33D934A1FF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fr-FR" dirty="0" smtClean="0"/>
              <a:t>16/01/2025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9648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2F7B93-E288-44C2-B53A-2029DA47F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Etat d’Avancement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D5F88F1-C0C2-B8F5-D581-10623474AF23}"/>
              </a:ext>
            </a:extLst>
          </p:cNvPr>
          <p:cNvSpPr txBox="1"/>
          <p:nvPr/>
        </p:nvSpPr>
        <p:spPr>
          <a:xfrm>
            <a:off x="345827" y="782316"/>
            <a:ext cx="516942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fr-FR" sz="1800" dirty="0" smtClean="0"/>
              <a:t>Il y a beaucoup d’études menées en parallèle depuis plusieurs mois grâce à un engagement très fort de tout le monde! Merci!</a:t>
            </a:r>
          </a:p>
          <a:p>
            <a:pPr marL="342900" indent="-342900">
              <a:buFont typeface="Wingdings" pitchFamily="2" charset="2"/>
              <a:buChar char="§"/>
            </a:pPr>
            <a:endParaRPr lang="fr-FR" sz="1800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fr-FR" sz="1800" dirty="0" smtClean="0"/>
              <a:t>Design de la cavité finalisée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sz="1800" dirty="0" smtClean="0"/>
              <a:t>Systèmes d’accord en fréquence repris de </a:t>
            </a:r>
            <a:r>
              <a:rPr lang="fr-FR" sz="1800" dirty="0" err="1" smtClean="0"/>
              <a:t>Myrrha</a:t>
            </a:r>
            <a:r>
              <a:rPr lang="fr-FR" sz="1800" dirty="0" smtClean="0"/>
              <a:t>. Design inchangé.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sz="1800" dirty="0" smtClean="0"/>
              <a:t>Modifications en cours du cryomodule avec intégration </a:t>
            </a:r>
          </a:p>
          <a:p>
            <a:pPr marL="844550" lvl="1" indent="-342900">
              <a:buFont typeface="Arial" panose="020B0604020202020204" pitchFamily="34" charset="0"/>
              <a:buChar char="•"/>
            </a:pPr>
            <a:r>
              <a:rPr lang="fr-FR" sz="1600" dirty="0" smtClean="0"/>
              <a:t>des coupleurs de puissance et HOM</a:t>
            </a:r>
          </a:p>
          <a:p>
            <a:pPr marL="844550" lvl="1" indent="-342900">
              <a:buFont typeface="Arial" panose="020B0604020202020204" pitchFamily="34" charset="0"/>
              <a:buChar char="•"/>
            </a:pPr>
            <a:r>
              <a:rPr lang="fr-FR" sz="1600" dirty="0" smtClean="0"/>
              <a:t>des blindages magnétiques sur cavité + </a:t>
            </a:r>
            <a:r>
              <a:rPr lang="fr-FR" sz="1600" dirty="0" err="1" smtClean="0"/>
              <a:t>spaceframe</a:t>
            </a:r>
            <a:endParaRPr lang="fr-FR" sz="1600" dirty="0" smtClean="0"/>
          </a:p>
          <a:p>
            <a:pPr marL="844550" lvl="1" indent="-342900">
              <a:buFont typeface="Arial" panose="020B0604020202020204" pitchFamily="34" charset="0"/>
              <a:buChar char="•"/>
            </a:pPr>
            <a:r>
              <a:rPr lang="fr-FR" sz="1600" dirty="0" smtClean="0"/>
              <a:t>du </a:t>
            </a:r>
            <a:r>
              <a:rPr lang="fr-FR" sz="1600" dirty="0" err="1" smtClean="0"/>
              <a:t>piping</a:t>
            </a:r>
            <a:r>
              <a:rPr lang="fr-FR" sz="1600" dirty="0" smtClean="0"/>
              <a:t> </a:t>
            </a:r>
            <a:r>
              <a:rPr lang="fr-FR" sz="1600" dirty="0" err="1" smtClean="0"/>
              <a:t>cryo</a:t>
            </a:r>
            <a:r>
              <a:rPr lang="fr-FR" sz="1600" dirty="0" smtClean="0"/>
              <a:t> pour les HOM, absorbeurs, manchettes, refroidissement cavité</a:t>
            </a:r>
          </a:p>
          <a:p>
            <a:pPr lvl="1" indent="0"/>
            <a:endParaRPr lang="fr-FR" sz="1800" dirty="0" smtClean="0"/>
          </a:p>
          <a:p>
            <a:pPr marL="844550" lvl="1" indent="-342900">
              <a:buFont typeface="Wingdings" pitchFamily="2" charset="2"/>
              <a:buChar char="§"/>
            </a:pPr>
            <a:endParaRPr lang="fr-FR" sz="1800" dirty="0"/>
          </a:p>
        </p:txBody>
      </p:sp>
      <p:sp>
        <p:nvSpPr>
          <p:cNvPr id="7" name="Espace réservé du pied de page 10">
            <a:extLst>
              <a:ext uri="{FF2B5EF4-FFF2-40B4-BE49-F238E27FC236}">
                <a16:creationId xmlns:a16="http://schemas.microsoft.com/office/drawing/2014/main" id="{F989C989-18D5-49B8-83F0-25407A2D7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</a:t>
            </a:r>
            <a:r>
              <a:rPr lang="fr-FR" dirty="0" smtClean="0"/>
              <a:t>2 -2025</a:t>
            </a:r>
            <a:endParaRPr lang="fr-FR" dirty="0"/>
          </a:p>
        </p:txBody>
      </p:sp>
      <p:sp>
        <p:nvSpPr>
          <p:cNvPr id="10" name="Espace réservé de la date 2">
            <a:extLst>
              <a:ext uri="{FF2B5EF4-FFF2-40B4-BE49-F238E27FC236}">
                <a16:creationId xmlns:a16="http://schemas.microsoft.com/office/drawing/2014/main" id="{2429DF77-A478-FFF4-2246-33D934A1FF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fr-FR" dirty="0" smtClean="0"/>
              <a:t>16/01/2025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319" y="3076531"/>
            <a:ext cx="2898832" cy="243309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450" y="4561472"/>
            <a:ext cx="4229956" cy="1182542"/>
          </a:xfrm>
          <a:prstGeom prst="rect">
            <a:avLst/>
          </a:prstGeom>
        </p:spPr>
      </p:pic>
      <p:pic>
        <p:nvPicPr>
          <p:cNvPr id="46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435" y="895460"/>
            <a:ext cx="2349396" cy="1432114"/>
          </a:xfrm>
          <a:prstGeom prst="rect">
            <a:avLst/>
          </a:prstGeom>
        </p:spPr>
      </p:pic>
      <p:pic>
        <p:nvPicPr>
          <p:cNvPr id="47" name="図 8" descr="ダイアグラム&#10;&#10;自動的に生成された説明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206" y="869504"/>
            <a:ext cx="2157536" cy="1423002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064" y="2350454"/>
            <a:ext cx="2616434" cy="343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89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537" y="3995198"/>
            <a:ext cx="2196331" cy="16064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B2F7B93-E288-44C2-B53A-2029DA47F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Etat d’Avancement </a:t>
            </a:r>
          </a:p>
        </p:txBody>
      </p:sp>
      <p:sp>
        <p:nvSpPr>
          <p:cNvPr id="7" name="Espace réservé du pied de page 10">
            <a:extLst>
              <a:ext uri="{FF2B5EF4-FFF2-40B4-BE49-F238E27FC236}">
                <a16:creationId xmlns:a16="http://schemas.microsoft.com/office/drawing/2014/main" id="{F989C989-18D5-49B8-83F0-25407A2D7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16732" y="5699748"/>
            <a:ext cx="4896544" cy="322263"/>
          </a:xfrm>
        </p:spPr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</a:t>
            </a:r>
            <a:r>
              <a:rPr lang="fr-FR" dirty="0" smtClean="0"/>
              <a:t>2 -2025</a:t>
            </a:r>
            <a:endParaRPr lang="fr-FR" dirty="0"/>
          </a:p>
        </p:txBody>
      </p:sp>
      <p:sp>
        <p:nvSpPr>
          <p:cNvPr id="10" name="Espace réservé de la date 2">
            <a:extLst>
              <a:ext uri="{FF2B5EF4-FFF2-40B4-BE49-F238E27FC236}">
                <a16:creationId xmlns:a16="http://schemas.microsoft.com/office/drawing/2014/main" id="{2429DF77-A478-FFF4-2246-33D934A1FF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0428" y="5699748"/>
            <a:ext cx="2411556" cy="322263"/>
          </a:xfrm>
        </p:spPr>
        <p:txBody>
          <a:bodyPr/>
          <a:lstStyle/>
          <a:p>
            <a:r>
              <a:rPr lang="fr-FR" dirty="0" smtClean="0"/>
              <a:t>16/01/2025</a:t>
            </a:r>
            <a:endParaRPr lang="fr-FR" dirty="0"/>
          </a:p>
        </p:txBody>
      </p:sp>
      <p:pic>
        <p:nvPicPr>
          <p:cNvPr id="12" name="Image 11"/>
          <p:cNvPicPr/>
          <p:nvPr/>
        </p:nvPicPr>
        <p:blipFill rotWithShape="1">
          <a:blip r:embed="rId3"/>
          <a:srcRect l="26780" t="9938"/>
          <a:stretch/>
        </p:blipFill>
        <p:spPr bwMode="auto">
          <a:xfrm>
            <a:off x="6157731" y="3475252"/>
            <a:ext cx="3427129" cy="24727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6689" y="4694359"/>
            <a:ext cx="1958251" cy="1248127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8756636" y="4630687"/>
            <a:ext cx="1521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/>
              <a:t>Cryophy</a:t>
            </a:r>
            <a:r>
              <a:rPr lang="fr-FR" sz="1600" dirty="0" smtClean="0"/>
              <a:t> @ 2K</a:t>
            </a:r>
            <a:endParaRPr lang="fr-FR" sz="1600" dirty="0"/>
          </a:p>
        </p:txBody>
      </p:sp>
      <p:sp>
        <p:nvSpPr>
          <p:cNvPr id="15" name="ZoneTexte 14"/>
          <p:cNvSpPr txBox="1"/>
          <p:nvPr/>
        </p:nvSpPr>
        <p:spPr>
          <a:xfrm>
            <a:off x="6157731" y="3509159"/>
            <a:ext cx="3018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Mu </a:t>
            </a:r>
            <a:r>
              <a:rPr lang="fr-FR" sz="1600" dirty="0" err="1" smtClean="0"/>
              <a:t>metal</a:t>
            </a:r>
            <a:r>
              <a:rPr lang="fr-FR" sz="1600" dirty="0" smtClean="0"/>
              <a:t> @ ~300K</a:t>
            </a:r>
          </a:p>
          <a:p>
            <a:r>
              <a:rPr lang="fr-FR" sz="1600" dirty="0" smtClean="0"/>
              <a:t>(</a:t>
            </a:r>
            <a:r>
              <a:rPr lang="fr-FR" sz="1600" dirty="0" err="1" smtClean="0"/>
              <a:t>spaceframe</a:t>
            </a:r>
            <a:r>
              <a:rPr lang="fr-FR" sz="1600" dirty="0" smtClean="0"/>
              <a:t> </a:t>
            </a:r>
            <a:r>
              <a:rPr lang="fr-FR" sz="1600" dirty="0" err="1" smtClean="0"/>
              <a:t>Temp</a:t>
            </a:r>
            <a:r>
              <a:rPr lang="fr-FR" sz="1600" dirty="0" smtClean="0"/>
              <a:t>)</a:t>
            </a:r>
            <a:endParaRPr lang="fr-FR" sz="1600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A9530B6C-7E60-49F9-96BF-9B6507787B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5205" y="1136452"/>
            <a:ext cx="2078015" cy="83019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4027" y="906465"/>
            <a:ext cx="2546013" cy="1290163"/>
          </a:xfrm>
          <a:prstGeom prst="rect">
            <a:avLst/>
          </a:prstGeom>
        </p:spPr>
      </p:pic>
      <p:graphicFrame>
        <p:nvGraphicFramePr>
          <p:cNvPr id="24" name="Tableau 23">
            <a:extLst>
              <a:ext uri="{FF2B5EF4-FFF2-40B4-BE49-F238E27FC236}">
                <a16:creationId xmlns:a16="http://schemas.microsoft.com/office/drawing/2014/main" id="{951C39E8-BF96-48FD-A082-6BAA92857F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426245"/>
              </p:ext>
            </p:extLst>
          </p:nvPr>
        </p:nvGraphicFramePr>
        <p:xfrm>
          <a:off x="6589779" y="2333020"/>
          <a:ext cx="3407576" cy="10058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51894">
                  <a:extLst>
                    <a:ext uri="{9D8B030D-6E8A-4147-A177-3AD203B41FA5}">
                      <a16:colId xmlns:a16="http://schemas.microsoft.com/office/drawing/2014/main" val="429473769"/>
                    </a:ext>
                  </a:extLst>
                </a:gridCol>
                <a:gridCol w="851894">
                  <a:extLst>
                    <a:ext uri="{9D8B030D-6E8A-4147-A177-3AD203B41FA5}">
                      <a16:colId xmlns:a16="http://schemas.microsoft.com/office/drawing/2014/main" val="813220916"/>
                    </a:ext>
                  </a:extLst>
                </a:gridCol>
                <a:gridCol w="851894">
                  <a:extLst>
                    <a:ext uri="{9D8B030D-6E8A-4147-A177-3AD203B41FA5}">
                      <a16:colId xmlns:a16="http://schemas.microsoft.com/office/drawing/2014/main" val="1834856812"/>
                    </a:ext>
                  </a:extLst>
                </a:gridCol>
                <a:gridCol w="851894">
                  <a:extLst>
                    <a:ext uri="{9D8B030D-6E8A-4147-A177-3AD203B41FA5}">
                      <a16:colId xmlns:a16="http://schemas.microsoft.com/office/drawing/2014/main" val="4181569159"/>
                    </a:ext>
                  </a:extLst>
                </a:gridCol>
              </a:tblGrid>
              <a:tr h="126202"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B Min (</a:t>
                      </a:r>
                      <a:r>
                        <a:rPr lang="fr-FR" sz="1100" u="none" strike="noStrike" dirty="0" err="1">
                          <a:effectLst/>
                        </a:rPr>
                        <a:t>mG</a:t>
                      </a:r>
                      <a:r>
                        <a:rPr lang="fr-FR" sz="1100" u="none" strike="noStrike" dirty="0">
                          <a:effectLst/>
                        </a:rPr>
                        <a:t>)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B Max (</a:t>
                      </a:r>
                      <a:r>
                        <a:rPr lang="fr-FR" sz="1100" u="none" strike="noStrike" dirty="0" err="1">
                          <a:effectLst/>
                        </a:rPr>
                        <a:t>mG</a:t>
                      </a:r>
                      <a:r>
                        <a:rPr lang="fr-FR" sz="1100" u="none" strike="noStrike" dirty="0">
                          <a:effectLst/>
                        </a:rPr>
                        <a:t>)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Lieu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07864289"/>
                  </a:ext>
                </a:extLst>
              </a:tr>
              <a:tr h="12620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Endcell1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0.32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0.83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Côté bas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08416099"/>
                  </a:ext>
                </a:extLst>
              </a:tr>
              <a:tr h="12620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Endcell2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0.3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35818919"/>
                  </a:ext>
                </a:extLst>
              </a:tr>
              <a:tr h="12620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Middlecell1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0.3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0.95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89561334"/>
                  </a:ext>
                </a:extLst>
              </a:tr>
              <a:tr h="12620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Middlecell2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0.3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85131747"/>
                  </a:ext>
                </a:extLst>
              </a:tr>
              <a:tr h="1271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Middlecell3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0.3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32697655"/>
                  </a:ext>
                </a:extLst>
              </a:tr>
            </a:tbl>
          </a:graphicData>
        </a:graphic>
      </p:graphicFrame>
      <p:pic>
        <p:nvPicPr>
          <p:cNvPr id="25" name="Image 24" descr="https://www.in2p3.cnrs.fr/sites/institut_in2p3/files/inline-images/Cryomodule%20PERLE%2009-2024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19" y="773691"/>
            <a:ext cx="5040560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53E7478B-0B6D-440F-9D18-C748CA6CC50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3675722" y="4086175"/>
            <a:ext cx="2227582" cy="1344230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09C04D78-BF21-412C-BD8C-B0FFFE6EB911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0400" y="3172971"/>
            <a:ext cx="1527538" cy="254822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911891" y="3355647"/>
            <a:ext cx="840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3D model</a:t>
            </a:r>
            <a:endParaRPr lang="fr-FR" sz="1200" dirty="0"/>
          </a:p>
        </p:txBody>
      </p:sp>
      <p:sp>
        <p:nvSpPr>
          <p:cNvPr id="33" name="ZoneTexte 32"/>
          <p:cNvSpPr txBox="1"/>
          <p:nvPr/>
        </p:nvSpPr>
        <p:spPr>
          <a:xfrm>
            <a:off x="2250347" y="3711252"/>
            <a:ext cx="9497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CST model</a:t>
            </a:r>
            <a:endParaRPr lang="fr-FR" sz="1200" dirty="0"/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1485194" y="3724403"/>
            <a:ext cx="653687" cy="1823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>
            <a:off x="3448844" y="4577018"/>
            <a:ext cx="7678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/>
          <p:cNvSpPr txBox="1"/>
          <p:nvPr/>
        </p:nvSpPr>
        <p:spPr>
          <a:xfrm>
            <a:off x="6768901" y="489402"/>
            <a:ext cx="2595582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Blindage Magnétique</a:t>
            </a:r>
            <a:endParaRPr lang="fr-FR" dirty="0"/>
          </a:p>
        </p:txBody>
      </p:sp>
      <p:sp>
        <p:nvSpPr>
          <p:cNvPr id="58" name="ZoneTexte 57"/>
          <p:cNvSpPr txBox="1"/>
          <p:nvPr/>
        </p:nvSpPr>
        <p:spPr>
          <a:xfrm>
            <a:off x="1752186" y="3141811"/>
            <a:ext cx="4025589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Transition Coupleur-Guide d’onde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9403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B40CD8-111B-4CF9-A342-94A78F55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6</a:t>
            </a:fld>
            <a:endParaRPr lang="fr-FR" dirty="0">
              <a:latin typeface="+mn-lt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D2A87CC-646F-5C8B-5E73-F837BEDAC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Planning et Principaux Jalons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 du WP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" name="Espace réservé du contenu 4"/>
          <p:cNvSpPr>
            <a:spLocks noGrp="1"/>
          </p:cNvSpPr>
          <p:nvPr>
            <p:ph sz="half" idx="2"/>
          </p:nvPr>
        </p:nvSpPr>
        <p:spPr>
          <a:xfrm>
            <a:off x="375523" y="1862669"/>
            <a:ext cx="2160240" cy="462473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100" b="1" dirty="0" smtClean="0">
                <a:solidFill>
                  <a:srgbClr val="00B050"/>
                </a:solidFill>
              </a:rPr>
              <a:t>Niobium </a:t>
            </a:r>
            <a:r>
              <a:rPr lang="fr-FR" sz="1100" b="1" dirty="0" err="1" smtClean="0">
                <a:solidFill>
                  <a:srgbClr val="00B050"/>
                </a:solidFill>
              </a:rPr>
              <a:t>material</a:t>
            </a:r>
            <a:endParaRPr lang="fr-FR" sz="1100" b="1" dirty="0" smtClean="0">
              <a:solidFill>
                <a:srgbClr val="00B050"/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100" dirty="0">
                <a:solidFill>
                  <a:srgbClr val="00B050"/>
                </a:solidFill>
              </a:rPr>
              <a:t>C</a:t>
            </a:r>
            <a:r>
              <a:rPr lang="fr-FR" sz="1100" dirty="0" smtClean="0">
                <a:solidFill>
                  <a:srgbClr val="00B050"/>
                </a:solidFill>
              </a:rPr>
              <a:t>all for tender </a:t>
            </a:r>
            <a:r>
              <a:rPr lang="fr-FR" sz="1100" dirty="0" err="1" smtClean="0">
                <a:solidFill>
                  <a:srgbClr val="00B050"/>
                </a:solidFill>
              </a:rPr>
              <a:t>completed</a:t>
            </a:r>
            <a:endParaRPr lang="fr-FR" sz="1100" dirty="0" smtClean="0">
              <a:solidFill>
                <a:srgbClr val="00B05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472FCC-5AB1-BDBA-8C3A-7F970AE1E2B0}"/>
              </a:ext>
            </a:extLst>
          </p:cNvPr>
          <p:cNvSpPr/>
          <p:nvPr/>
        </p:nvSpPr>
        <p:spPr>
          <a:xfrm>
            <a:off x="129803" y="3230821"/>
            <a:ext cx="1644001" cy="36471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37" dirty="0" smtClean="0">
                <a:solidFill>
                  <a:schemeClr val="bg1"/>
                </a:solidFill>
              </a:rPr>
              <a:t>2024</a:t>
            </a:r>
            <a:endParaRPr lang="en-GB" sz="2037" dirty="0">
              <a:solidFill>
                <a:schemeClr val="bg1"/>
              </a:solidFill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E43A48BE-7785-DA67-1EE3-29A8CB3F39FD}"/>
              </a:ext>
            </a:extLst>
          </p:cNvPr>
          <p:cNvGrpSpPr/>
          <p:nvPr/>
        </p:nvGrpSpPr>
        <p:grpSpPr>
          <a:xfrm>
            <a:off x="8392299" y="3247364"/>
            <a:ext cx="651956" cy="348176"/>
            <a:chOff x="10858995" y="4834449"/>
            <a:chExt cx="651956" cy="348176"/>
          </a:xfrm>
        </p:grpSpPr>
        <p:sp>
          <p:nvSpPr>
            <p:cNvPr id="13" name="Chevron 12">
              <a:extLst>
                <a:ext uri="{FF2B5EF4-FFF2-40B4-BE49-F238E27FC236}">
                  <a16:creationId xmlns:a16="http://schemas.microsoft.com/office/drawing/2014/main" id="{624FCCC5-84F2-98AC-D8B6-E943B0123C55}"/>
                </a:ext>
              </a:extLst>
            </p:cNvPr>
            <p:cNvSpPr/>
            <p:nvPr/>
          </p:nvSpPr>
          <p:spPr>
            <a:xfrm>
              <a:off x="10858995" y="4839295"/>
              <a:ext cx="301614" cy="343330"/>
            </a:xfrm>
            <a:prstGeom prst="chevron">
              <a:avLst>
                <a:gd name="adj" fmla="val 6462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37">
                <a:solidFill>
                  <a:schemeClr val="tx1"/>
                </a:solidFill>
              </a:endParaRPr>
            </a:p>
          </p:txBody>
        </p:sp>
        <p:sp>
          <p:nvSpPr>
            <p:cNvPr id="14" name="Chevron 13">
              <a:extLst>
                <a:ext uri="{FF2B5EF4-FFF2-40B4-BE49-F238E27FC236}">
                  <a16:creationId xmlns:a16="http://schemas.microsoft.com/office/drawing/2014/main" id="{51464142-9DD4-17EC-0F62-9D637BBFE691}"/>
                </a:ext>
              </a:extLst>
            </p:cNvPr>
            <p:cNvSpPr/>
            <p:nvPr/>
          </p:nvSpPr>
          <p:spPr>
            <a:xfrm>
              <a:off x="11037650" y="4834449"/>
              <a:ext cx="310312" cy="343329"/>
            </a:xfrm>
            <a:prstGeom prst="chevron">
              <a:avLst>
                <a:gd name="adj" fmla="val 6462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37" dirty="0">
                <a:solidFill>
                  <a:schemeClr val="tx1"/>
                </a:solidFill>
              </a:endParaRPr>
            </a:p>
          </p:txBody>
        </p:sp>
        <p:sp>
          <p:nvSpPr>
            <p:cNvPr id="15" name="Chevron 14">
              <a:extLst>
                <a:ext uri="{FF2B5EF4-FFF2-40B4-BE49-F238E27FC236}">
                  <a16:creationId xmlns:a16="http://schemas.microsoft.com/office/drawing/2014/main" id="{4C2A6004-EF27-96F6-8D4F-2CA2325A5103}"/>
                </a:ext>
              </a:extLst>
            </p:cNvPr>
            <p:cNvSpPr/>
            <p:nvPr/>
          </p:nvSpPr>
          <p:spPr>
            <a:xfrm>
              <a:off x="11200639" y="4834449"/>
              <a:ext cx="310312" cy="343329"/>
            </a:xfrm>
            <a:prstGeom prst="chevron">
              <a:avLst>
                <a:gd name="adj" fmla="val 6462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37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F472FCC-5AB1-BDBA-8C3A-7F970AE1E2B0}"/>
              </a:ext>
            </a:extLst>
          </p:cNvPr>
          <p:cNvSpPr/>
          <p:nvPr/>
        </p:nvSpPr>
        <p:spPr>
          <a:xfrm>
            <a:off x="1768505" y="3230821"/>
            <a:ext cx="1644001" cy="36471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37" dirty="0" smtClean="0">
                <a:solidFill>
                  <a:schemeClr val="bg1"/>
                </a:solidFill>
              </a:rPr>
              <a:t>2025</a:t>
            </a:r>
            <a:endParaRPr lang="en-GB" sz="2037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472FCC-5AB1-BDBA-8C3A-7F970AE1E2B0}"/>
              </a:ext>
            </a:extLst>
          </p:cNvPr>
          <p:cNvSpPr/>
          <p:nvPr/>
        </p:nvSpPr>
        <p:spPr>
          <a:xfrm>
            <a:off x="3417110" y="3230822"/>
            <a:ext cx="1644001" cy="36471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37" dirty="0" smtClean="0">
                <a:solidFill>
                  <a:schemeClr val="bg1"/>
                </a:solidFill>
              </a:rPr>
              <a:t>2026</a:t>
            </a:r>
            <a:endParaRPr lang="en-GB" sz="2037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472FCC-5AB1-BDBA-8C3A-7F970AE1E2B0}"/>
              </a:ext>
            </a:extLst>
          </p:cNvPr>
          <p:cNvSpPr/>
          <p:nvPr/>
        </p:nvSpPr>
        <p:spPr>
          <a:xfrm>
            <a:off x="5056043" y="3230822"/>
            <a:ext cx="1644001" cy="36471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37" dirty="0" smtClean="0">
                <a:solidFill>
                  <a:schemeClr val="bg1"/>
                </a:solidFill>
              </a:rPr>
              <a:t>2027</a:t>
            </a:r>
            <a:endParaRPr lang="en-GB" sz="2037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F472FCC-5AB1-BDBA-8C3A-7F970AE1E2B0}"/>
              </a:ext>
            </a:extLst>
          </p:cNvPr>
          <p:cNvSpPr/>
          <p:nvPr/>
        </p:nvSpPr>
        <p:spPr>
          <a:xfrm>
            <a:off x="6699117" y="3230823"/>
            <a:ext cx="1644001" cy="36471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37" dirty="0" smtClean="0">
                <a:solidFill>
                  <a:schemeClr val="bg1"/>
                </a:solidFill>
              </a:rPr>
              <a:t>2028</a:t>
            </a:r>
            <a:endParaRPr lang="en-GB" sz="2037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83511" y="4612075"/>
            <a:ext cx="165618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50" b="1" dirty="0" smtClean="0">
                <a:solidFill>
                  <a:srgbClr val="F39200"/>
                </a:solidFill>
                <a:latin typeface="+mn-lt"/>
              </a:rPr>
              <a:t>5 </a:t>
            </a:r>
            <a:r>
              <a:rPr lang="fr-FR" sz="1050" b="1" dirty="0" err="1" smtClean="0">
                <a:solidFill>
                  <a:srgbClr val="F39200"/>
                </a:solidFill>
                <a:latin typeface="+mn-lt"/>
              </a:rPr>
              <a:t>cell</a:t>
            </a:r>
            <a:r>
              <a:rPr lang="fr-FR" sz="1050" b="1" dirty="0" smtClean="0">
                <a:solidFill>
                  <a:srgbClr val="F39200"/>
                </a:solidFill>
                <a:latin typeface="+mn-lt"/>
              </a:rPr>
              <a:t> </a:t>
            </a:r>
            <a:r>
              <a:rPr lang="fr-FR" sz="1050" b="1" dirty="0" err="1" smtClean="0">
                <a:solidFill>
                  <a:srgbClr val="F39200"/>
                </a:solidFill>
                <a:latin typeface="+mn-lt"/>
              </a:rPr>
              <a:t>cavities</a:t>
            </a:r>
            <a:r>
              <a:rPr lang="fr-FR" sz="1050" b="1" dirty="0" smtClean="0">
                <a:solidFill>
                  <a:srgbClr val="F39200"/>
                </a:solidFill>
                <a:latin typeface="+mn-lt"/>
              </a:rPr>
              <a:t> fabrication</a:t>
            </a:r>
          </a:p>
          <a:p>
            <a:pPr algn="ctr"/>
            <a:r>
              <a:rPr lang="fr-FR" sz="1050" dirty="0" err="1" smtClean="0">
                <a:solidFill>
                  <a:srgbClr val="F39200"/>
                </a:solidFill>
                <a:latin typeface="+mn-lt"/>
              </a:rPr>
              <a:t>Purchase</a:t>
            </a:r>
            <a:r>
              <a:rPr lang="fr-FR" sz="1050" dirty="0" smtClean="0">
                <a:solidFill>
                  <a:srgbClr val="F39200"/>
                </a:solidFill>
                <a:latin typeface="+mn-lt"/>
              </a:rPr>
              <a:t> </a:t>
            </a:r>
            <a:r>
              <a:rPr lang="fr-FR" sz="1050" dirty="0" err="1" smtClean="0">
                <a:solidFill>
                  <a:srgbClr val="F39200"/>
                </a:solidFill>
                <a:latin typeface="+mn-lt"/>
              </a:rPr>
              <a:t>Order</a:t>
            </a:r>
            <a:endParaRPr lang="fr-FR" sz="1050" dirty="0" smtClean="0">
              <a:solidFill>
                <a:srgbClr val="F39200"/>
              </a:solidFill>
              <a:latin typeface="+mn-lt"/>
            </a:endParaRPr>
          </a:p>
        </p:txBody>
      </p:sp>
      <p:cxnSp>
        <p:nvCxnSpPr>
          <p:cNvPr id="21" name="Connecteur droit avec flèche 20"/>
          <p:cNvCxnSpPr>
            <a:stCxn id="10" idx="2"/>
          </p:cNvCxnSpPr>
          <p:nvPr/>
        </p:nvCxnSpPr>
        <p:spPr>
          <a:xfrm>
            <a:off x="1455643" y="2325142"/>
            <a:ext cx="0" cy="9222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 flipV="1">
            <a:off x="2170455" y="3608579"/>
            <a:ext cx="4929" cy="9492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space réservé du contenu 4"/>
          <p:cNvSpPr>
            <a:spLocks noGrp="1"/>
          </p:cNvSpPr>
          <p:nvPr>
            <p:ph sz="half" idx="2"/>
          </p:nvPr>
        </p:nvSpPr>
        <p:spPr>
          <a:xfrm>
            <a:off x="1239618" y="2269788"/>
            <a:ext cx="1872209" cy="462473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100" b="1" dirty="0" smtClean="0">
                <a:solidFill>
                  <a:schemeClr val="tx1"/>
                </a:solidFill>
              </a:rPr>
              <a:t>Niobium </a:t>
            </a:r>
            <a:r>
              <a:rPr lang="fr-FR" sz="1100" b="1" dirty="0" err="1" smtClean="0">
                <a:solidFill>
                  <a:schemeClr val="tx1"/>
                </a:solidFill>
              </a:rPr>
              <a:t>material</a:t>
            </a:r>
            <a:endParaRPr lang="fr-FR" sz="1100" b="1" dirty="0" smtClean="0">
              <a:solidFill>
                <a:schemeClr val="tx1"/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100" dirty="0" smtClean="0">
                <a:solidFill>
                  <a:schemeClr val="tx1"/>
                </a:solidFill>
              </a:rPr>
              <a:t>Delivery</a:t>
            </a:r>
          </a:p>
        </p:txBody>
      </p:sp>
      <p:cxnSp>
        <p:nvCxnSpPr>
          <p:cNvPr id="24" name="Connecteur droit avec flèche 23"/>
          <p:cNvCxnSpPr>
            <a:stCxn id="23" idx="2"/>
          </p:cNvCxnSpPr>
          <p:nvPr/>
        </p:nvCxnSpPr>
        <p:spPr>
          <a:xfrm>
            <a:off x="2175723" y="2732261"/>
            <a:ext cx="69" cy="5151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928783" y="4677570"/>
            <a:ext cx="302433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50" b="1" dirty="0" err="1" smtClean="0">
                <a:solidFill>
                  <a:srgbClr val="F39200"/>
                </a:solidFill>
                <a:latin typeface="+mn-lt"/>
              </a:rPr>
              <a:t>Monocell</a:t>
            </a:r>
            <a:r>
              <a:rPr lang="fr-FR" sz="1050" b="1" dirty="0" smtClean="0">
                <a:solidFill>
                  <a:srgbClr val="F39200"/>
                </a:solidFill>
                <a:latin typeface="+mn-lt"/>
              </a:rPr>
              <a:t> prototype</a:t>
            </a:r>
          </a:p>
          <a:p>
            <a:pPr algn="ctr"/>
            <a:r>
              <a:rPr lang="fr-FR" sz="1050" dirty="0" smtClean="0">
                <a:solidFill>
                  <a:srgbClr val="F39200"/>
                </a:solidFill>
                <a:latin typeface="+mn-lt"/>
              </a:rPr>
              <a:t>Delivery</a:t>
            </a:r>
          </a:p>
        </p:txBody>
      </p:sp>
      <p:cxnSp>
        <p:nvCxnSpPr>
          <p:cNvPr id="26" name="Connecteur droit avec flèche 25"/>
          <p:cNvCxnSpPr/>
          <p:nvPr/>
        </p:nvCxnSpPr>
        <p:spPr>
          <a:xfrm flipV="1">
            <a:off x="3412506" y="3590693"/>
            <a:ext cx="4604" cy="1114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489390" y="4295379"/>
            <a:ext cx="302433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50" b="1" dirty="0" smtClean="0">
                <a:solidFill>
                  <a:srgbClr val="F39200"/>
                </a:solidFill>
                <a:latin typeface="+mn-lt"/>
              </a:rPr>
              <a:t>First 5 </a:t>
            </a:r>
            <a:r>
              <a:rPr lang="fr-FR" sz="1050" b="1" dirty="0" err="1" smtClean="0">
                <a:solidFill>
                  <a:srgbClr val="F39200"/>
                </a:solidFill>
                <a:latin typeface="+mn-lt"/>
              </a:rPr>
              <a:t>cell</a:t>
            </a:r>
            <a:r>
              <a:rPr lang="fr-FR" sz="1050" b="1" dirty="0" smtClean="0">
                <a:solidFill>
                  <a:srgbClr val="F39200"/>
                </a:solidFill>
                <a:latin typeface="+mn-lt"/>
              </a:rPr>
              <a:t> </a:t>
            </a:r>
            <a:r>
              <a:rPr lang="fr-FR" sz="1050" b="1" dirty="0" err="1" smtClean="0">
                <a:solidFill>
                  <a:srgbClr val="F39200"/>
                </a:solidFill>
                <a:latin typeface="+mn-lt"/>
              </a:rPr>
              <a:t>cavity</a:t>
            </a:r>
            <a:endParaRPr lang="fr-FR" sz="1050" b="1" dirty="0">
              <a:solidFill>
                <a:srgbClr val="F39200"/>
              </a:solidFill>
              <a:latin typeface="+mn-lt"/>
            </a:endParaRPr>
          </a:p>
          <a:p>
            <a:pPr algn="ctr"/>
            <a:r>
              <a:rPr lang="fr-FR" sz="1050" dirty="0" smtClean="0">
                <a:solidFill>
                  <a:srgbClr val="F39200"/>
                </a:solidFill>
                <a:latin typeface="+mn-lt"/>
              </a:rPr>
              <a:t>Delivery</a:t>
            </a:r>
          </a:p>
        </p:txBody>
      </p:sp>
      <p:cxnSp>
        <p:nvCxnSpPr>
          <p:cNvPr id="28" name="Connecteur droit avec flèche 27"/>
          <p:cNvCxnSpPr/>
          <p:nvPr/>
        </p:nvCxnSpPr>
        <p:spPr>
          <a:xfrm flipV="1">
            <a:off x="5065027" y="3572664"/>
            <a:ext cx="0" cy="736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003488" y="4322449"/>
            <a:ext cx="15695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50" b="1" dirty="0" err="1" smtClean="0">
                <a:latin typeface="+mn-lt"/>
              </a:rPr>
              <a:t>Monocell</a:t>
            </a:r>
            <a:r>
              <a:rPr lang="fr-FR" sz="1050" b="1" dirty="0" smtClean="0">
                <a:latin typeface="+mn-lt"/>
              </a:rPr>
              <a:t> prototype</a:t>
            </a:r>
          </a:p>
          <a:p>
            <a:pPr algn="ctr"/>
            <a:r>
              <a:rPr lang="fr-FR" sz="1050" dirty="0" err="1" smtClean="0">
                <a:latin typeface="+mn-lt"/>
              </a:rPr>
              <a:t>Tested</a:t>
            </a:r>
            <a:endParaRPr lang="fr-FR" sz="1050" dirty="0" smtClean="0">
              <a:latin typeface="+mn-lt"/>
            </a:endParaRPr>
          </a:p>
        </p:txBody>
      </p:sp>
      <p:cxnSp>
        <p:nvCxnSpPr>
          <p:cNvPr id="30" name="Connecteur droit avec flèche 29"/>
          <p:cNvCxnSpPr>
            <a:stCxn id="29" idx="0"/>
          </p:cNvCxnSpPr>
          <p:nvPr/>
        </p:nvCxnSpPr>
        <p:spPr>
          <a:xfrm flipH="1" flipV="1">
            <a:off x="3777625" y="3614979"/>
            <a:ext cx="10659" cy="707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space réservé du contenu 4"/>
          <p:cNvSpPr>
            <a:spLocks noGrp="1"/>
          </p:cNvSpPr>
          <p:nvPr>
            <p:ph sz="half" idx="2"/>
          </p:nvPr>
        </p:nvSpPr>
        <p:spPr>
          <a:xfrm>
            <a:off x="2074019" y="1343648"/>
            <a:ext cx="1821334" cy="498559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100" b="1" dirty="0" smtClean="0">
                <a:solidFill>
                  <a:schemeClr val="tx1"/>
                </a:solidFill>
              </a:rPr>
              <a:t>Adaptation/modifications of the ESS Cryomodule</a:t>
            </a:r>
          </a:p>
        </p:txBody>
      </p:sp>
      <p:cxnSp>
        <p:nvCxnSpPr>
          <p:cNvPr id="32" name="Connecteur droit avec flèche 31"/>
          <p:cNvCxnSpPr>
            <a:stCxn id="31" idx="2"/>
          </p:cNvCxnSpPr>
          <p:nvPr/>
        </p:nvCxnSpPr>
        <p:spPr>
          <a:xfrm>
            <a:off x="2984686" y="1842207"/>
            <a:ext cx="0" cy="1355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space réservé du contenu 4"/>
          <p:cNvSpPr>
            <a:spLocks noGrp="1"/>
          </p:cNvSpPr>
          <p:nvPr>
            <p:ph sz="half" idx="2"/>
          </p:nvPr>
        </p:nvSpPr>
        <p:spPr>
          <a:xfrm>
            <a:off x="5348377" y="1431079"/>
            <a:ext cx="1821334" cy="333317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100" b="1" dirty="0" smtClean="0">
                <a:solidFill>
                  <a:schemeClr val="tx1"/>
                </a:solidFill>
              </a:rPr>
              <a:t>Cryomodule </a:t>
            </a:r>
            <a:r>
              <a:rPr lang="fr-FR" sz="1100" b="1" dirty="0" err="1" smtClean="0">
                <a:solidFill>
                  <a:schemeClr val="tx1"/>
                </a:solidFill>
              </a:rPr>
              <a:t>assembly</a:t>
            </a:r>
            <a:endParaRPr lang="fr-FR" sz="1100" b="1" dirty="0" smtClean="0">
              <a:solidFill>
                <a:schemeClr val="tx1"/>
              </a:solidFill>
            </a:endParaRPr>
          </a:p>
        </p:txBody>
      </p:sp>
      <p:cxnSp>
        <p:nvCxnSpPr>
          <p:cNvPr id="34" name="Connecteur droit avec flèche 33"/>
          <p:cNvCxnSpPr>
            <a:stCxn id="33" idx="2"/>
          </p:cNvCxnSpPr>
          <p:nvPr/>
        </p:nvCxnSpPr>
        <p:spPr>
          <a:xfrm flipH="1">
            <a:off x="6250509" y="1764396"/>
            <a:ext cx="8535" cy="14544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849703" y="3930571"/>
            <a:ext cx="302433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50" b="1" dirty="0" smtClean="0">
                <a:latin typeface="+mn-lt"/>
              </a:rPr>
              <a:t>Last 5cell </a:t>
            </a:r>
            <a:r>
              <a:rPr lang="fr-FR" sz="1050" b="1" dirty="0" err="1" smtClean="0">
                <a:latin typeface="+mn-lt"/>
              </a:rPr>
              <a:t>cavity</a:t>
            </a:r>
            <a:endParaRPr lang="fr-FR" sz="1050" b="1" dirty="0" smtClean="0">
              <a:latin typeface="+mn-lt"/>
            </a:endParaRPr>
          </a:p>
          <a:p>
            <a:pPr algn="ctr"/>
            <a:r>
              <a:rPr lang="fr-FR" sz="1050" dirty="0" err="1" smtClean="0">
                <a:latin typeface="+mn-lt"/>
              </a:rPr>
              <a:t>Tested</a:t>
            </a:r>
            <a:endParaRPr lang="fr-FR" sz="1050" dirty="0" smtClean="0">
              <a:latin typeface="+mn-lt"/>
            </a:endParaRPr>
          </a:p>
        </p:txBody>
      </p:sp>
      <p:cxnSp>
        <p:nvCxnSpPr>
          <p:cNvPr id="36" name="Connecteur droit avec flèche 35"/>
          <p:cNvCxnSpPr/>
          <p:nvPr/>
        </p:nvCxnSpPr>
        <p:spPr>
          <a:xfrm flipV="1">
            <a:off x="5411187" y="3581633"/>
            <a:ext cx="0" cy="3489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space réservé du contenu 4"/>
          <p:cNvSpPr>
            <a:spLocks noGrp="1"/>
          </p:cNvSpPr>
          <p:nvPr>
            <p:ph sz="half" idx="2"/>
          </p:nvPr>
        </p:nvSpPr>
        <p:spPr>
          <a:xfrm>
            <a:off x="6136253" y="2394741"/>
            <a:ext cx="1821334" cy="498559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100" b="1" dirty="0" smtClean="0">
                <a:solidFill>
                  <a:schemeClr val="tx1"/>
                </a:solidFill>
              </a:rPr>
              <a:t>Cryomodule test</a:t>
            </a:r>
          </a:p>
        </p:txBody>
      </p:sp>
      <p:cxnSp>
        <p:nvCxnSpPr>
          <p:cNvPr id="38" name="Connecteur droit avec flèche 37"/>
          <p:cNvCxnSpPr/>
          <p:nvPr/>
        </p:nvCxnSpPr>
        <p:spPr>
          <a:xfrm>
            <a:off x="7046508" y="2721148"/>
            <a:ext cx="0" cy="5151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1833207" y="3254371"/>
            <a:ext cx="0" cy="32597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space réservé du contenu 4"/>
          <p:cNvSpPr>
            <a:spLocks noGrp="1"/>
          </p:cNvSpPr>
          <p:nvPr>
            <p:ph sz="half" idx="2"/>
          </p:nvPr>
        </p:nvSpPr>
        <p:spPr>
          <a:xfrm>
            <a:off x="4404003" y="2284412"/>
            <a:ext cx="1276238" cy="505848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100" b="1" dirty="0" smtClean="0">
                <a:solidFill>
                  <a:schemeClr val="tx1"/>
                </a:solidFill>
              </a:rPr>
              <a:t>RF Power </a:t>
            </a:r>
            <a:r>
              <a:rPr lang="fr-FR" sz="1100" b="1" dirty="0" err="1" smtClean="0">
                <a:solidFill>
                  <a:schemeClr val="tx1"/>
                </a:solidFill>
              </a:rPr>
              <a:t>couplers</a:t>
            </a:r>
            <a:r>
              <a:rPr lang="fr-FR" sz="1100" b="1" dirty="0">
                <a:solidFill>
                  <a:schemeClr val="tx1"/>
                </a:solidFill>
              </a:rPr>
              <a:t> </a:t>
            </a:r>
            <a:r>
              <a:rPr lang="fr-FR" sz="1100" b="1" dirty="0" err="1" smtClean="0">
                <a:solidFill>
                  <a:schemeClr val="tx1"/>
                </a:solidFill>
              </a:rPr>
              <a:t>conditioning</a:t>
            </a:r>
            <a:endParaRPr lang="fr-FR" sz="1100" b="1" dirty="0" smtClean="0">
              <a:solidFill>
                <a:schemeClr val="tx1"/>
              </a:solidFill>
            </a:endParaRPr>
          </a:p>
        </p:txBody>
      </p:sp>
      <p:cxnSp>
        <p:nvCxnSpPr>
          <p:cNvPr id="41" name="Connecteur droit avec flèche 40"/>
          <p:cNvCxnSpPr>
            <a:stCxn id="40" idx="2"/>
          </p:cNvCxnSpPr>
          <p:nvPr/>
        </p:nvCxnSpPr>
        <p:spPr>
          <a:xfrm>
            <a:off x="5042122" y="2790260"/>
            <a:ext cx="8068" cy="447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space réservé du contenu 4"/>
          <p:cNvSpPr>
            <a:spLocks noGrp="1"/>
          </p:cNvSpPr>
          <p:nvPr>
            <p:ph sz="half" idx="2"/>
          </p:nvPr>
        </p:nvSpPr>
        <p:spPr>
          <a:xfrm>
            <a:off x="3049910" y="2234838"/>
            <a:ext cx="1198087" cy="631175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100" b="1" dirty="0" smtClean="0">
                <a:solidFill>
                  <a:schemeClr val="tx1"/>
                </a:solidFill>
              </a:rPr>
              <a:t>HOM </a:t>
            </a:r>
            <a:r>
              <a:rPr lang="fr-FR" sz="1100" b="1" dirty="0" err="1" smtClean="0">
                <a:solidFill>
                  <a:schemeClr val="tx1"/>
                </a:solidFill>
              </a:rPr>
              <a:t>Couplers</a:t>
            </a:r>
            <a:r>
              <a:rPr lang="fr-FR" sz="1100" b="1" dirty="0" smtClean="0">
                <a:solidFill>
                  <a:schemeClr val="tx1"/>
                </a:solidFill>
              </a:rPr>
              <a:t> fabrication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fr-FR" sz="1100" b="1" dirty="0" smtClean="0">
              <a:solidFill>
                <a:schemeClr val="tx1"/>
              </a:solidFill>
            </a:endParaRPr>
          </a:p>
        </p:txBody>
      </p:sp>
      <p:cxnSp>
        <p:nvCxnSpPr>
          <p:cNvPr id="43" name="Connecteur droit avec flèche 42"/>
          <p:cNvCxnSpPr/>
          <p:nvPr/>
        </p:nvCxnSpPr>
        <p:spPr>
          <a:xfrm>
            <a:off x="3617946" y="2790260"/>
            <a:ext cx="1056" cy="452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733815" y="4096642"/>
            <a:ext cx="165618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50" b="1" dirty="0" smtClean="0">
                <a:solidFill>
                  <a:srgbClr val="00B050"/>
                </a:solidFill>
                <a:latin typeface="+mn-lt"/>
              </a:rPr>
              <a:t>5 </a:t>
            </a:r>
            <a:r>
              <a:rPr lang="fr-FR" sz="1050" b="1" dirty="0" err="1" smtClean="0">
                <a:solidFill>
                  <a:srgbClr val="00B050"/>
                </a:solidFill>
                <a:latin typeface="+mn-lt"/>
              </a:rPr>
              <a:t>cell</a:t>
            </a:r>
            <a:r>
              <a:rPr lang="fr-FR" sz="1050" b="1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fr-FR" sz="1050" b="1" dirty="0" err="1" smtClean="0">
                <a:solidFill>
                  <a:srgbClr val="00B050"/>
                </a:solidFill>
                <a:latin typeface="+mn-lt"/>
              </a:rPr>
              <a:t>cavities</a:t>
            </a:r>
            <a:r>
              <a:rPr lang="fr-FR" sz="1050" b="1" dirty="0" smtClean="0">
                <a:solidFill>
                  <a:srgbClr val="00B050"/>
                </a:solidFill>
                <a:latin typeface="+mn-lt"/>
              </a:rPr>
              <a:t> fabrication</a:t>
            </a:r>
          </a:p>
          <a:p>
            <a:pPr algn="ctr"/>
            <a:r>
              <a:rPr lang="fr-FR" sz="1050" dirty="0" smtClean="0">
                <a:solidFill>
                  <a:srgbClr val="00B050"/>
                </a:solidFill>
                <a:latin typeface="+mn-lt"/>
              </a:rPr>
              <a:t>Tender publication</a:t>
            </a:r>
          </a:p>
        </p:txBody>
      </p:sp>
      <p:cxnSp>
        <p:nvCxnSpPr>
          <p:cNvPr id="45" name="Connecteur droit avec flèche 44"/>
          <p:cNvCxnSpPr/>
          <p:nvPr/>
        </p:nvCxnSpPr>
        <p:spPr>
          <a:xfrm flipH="1" flipV="1">
            <a:off x="1561907" y="3590694"/>
            <a:ext cx="1158" cy="503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Image 45">
            <a:extLst>
              <a:ext uri="{FF2B5EF4-FFF2-40B4-BE49-F238E27FC236}">
                <a16:creationId xmlns:a16="http://schemas.microsoft.com/office/drawing/2014/main" id="{ADEDE24B-A544-4964-9A3D-632B638CD7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4962" y="1067269"/>
            <a:ext cx="448164" cy="365673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CE338D71-F233-4A08-AA02-6BC1F9712D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6547" y="1986338"/>
            <a:ext cx="440744" cy="440744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9AC75166-B88F-42B9-87FF-A468FA0BF5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2122" y="3669082"/>
            <a:ext cx="789941" cy="357053"/>
          </a:xfrm>
          <a:prstGeom prst="rect">
            <a:avLst/>
          </a:prstGeom>
        </p:spPr>
      </p:pic>
      <p:pic>
        <p:nvPicPr>
          <p:cNvPr id="49" name="Picture 2" descr="Fichier:Logo CERN.jpg">
            <a:extLst>
              <a:ext uri="{FF2B5EF4-FFF2-40B4-BE49-F238E27FC236}">
                <a16:creationId xmlns:a16="http://schemas.microsoft.com/office/drawing/2014/main" id="{4E0A8048-B2E7-43B7-A03E-FA497F38A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6900" y="1900688"/>
            <a:ext cx="304287" cy="31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8721F8B0-DD32-453C-92C2-46D9FA82484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7725" y="4242039"/>
            <a:ext cx="444608" cy="311318"/>
          </a:xfrm>
          <a:prstGeom prst="rect">
            <a:avLst/>
          </a:prstGeom>
        </p:spPr>
      </p:pic>
      <p:pic>
        <p:nvPicPr>
          <p:cNvPr id="51" name="Picture 2" descr="Fichier:Logo CERN.jpg">
            <a:extLst>
              <a:ext uri="{FF2B5EF4-FFF2-40B4-BE49-F238E27FC236}">
                <a16:creationId xmlns:a16="http://schemas.microsoft.com/office/drawing/2014/main" id="{4E0A8048-B2E7-43B7-A03E-FA497F38A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7852" y="1908607"/>
            <a:ext cx="304287" cy="31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8721F8B0-DD32-453C-92C2-46D9FA82484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7357" y="1013520"/>
            <a:ext cx="444608" cy="311318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8721F8B0-DD32-453C-92C2-46D9FA82484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9291" y="1560985"/>
            <a:ext cx="444608" cy="311318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8721F8B0-DD32-453C-92C2-46D9FA82484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9112" y="4999759"/>
            <a:ext cx="444608" cy="311318"/>
          </a:xfrm>
          <a:prstGeom prst="rect">
            <a:avLst/>
          </a:prstGeom>
        </p:spPr>
      </p:pic>
      <p:sp>
        <p:nvSpPr>
          <p:cNvPr id="55" name="Étoile à 5 branches 54"/>
          <p:cNvSpPr/>
          <p:nvPr/>
        </p:nvSpPr>
        <p:spPr>
          <a:xfrm>
            <a:off x="3670952" y="3382855"/>
            <a:ext cx="214366" cy="204952"/>
          </a:xfrm>
          <a:prstGeom prst="star5">
            <a:avLst/>
          </a:prstGeom>
          <a:solidFill>
            <a:srgbClr val="F392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849" y="1038289"/>
            <a:ext cx="414396" cy="272746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916" y="1919715"/>
            <a:ext cx="414396" cy="272746"/>
          </a:xfrm>
          <a:prstGeom prst="rect">
            <a:avLst/>
          </a:prstGeom>
        </p:spPr>
      </p:pic>
      <p:sp>
        <p:nvSpPr>
          <p:cNvPr id="61" name="ZoneTexte 60">
            <a:extLst>
              <a:ext uri="{FF2B5EF4-FFF2-40B4-BE49-F238E27FC236}">
                <a16:creationId xmlns:a16="http://schemas.microsoft.com/office/drawing/2014/main" id="{B0E84737-30F5-79AC-809E-6E6711EDA783}"/>
              </a:ext>
            </a:extLst>
          </p:cNvPr>
          <p:cNvSpPr txBox="1"/>
          <p:nvPr/>
        </p:nvSpPr>
        <p:spPr>
          <a:xfrm>
            <a:off x="3566591" y="5043476"/>
            <a:ext cx="7805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fr-FR" sz="1800" b="1" dirty="0" smtClean="0">
                <a:solidFill>
                  <a:srgbClr val="FF0000"/>
                </a:solidFill>
              </a:rPr>
              <a:t>Chemin critique: commande des cavités, </a:t>
            </a:r>
            <a:r>
              <a:rPr lang="fr-FR" sz="1800" b="1" dirty="0">
                <a:solidFill>
                  <a:srgbClr val="FF0000"/>
                </a:solidFill>
              </a:rPr>
              <a:t>commandes des composants du cryomodule en </a:t>
            </a:r>
            <a:r>
              <a:rPr lang="fr-FR" sz="1800" b="1" dirty="0" smtClean="0">
                <a:solidFill>
                  <a:srgbClr val="FF0000"/>
                </a:solidFill>
              </a:rPr>
              <a:t>2025 + design des absorbeurs. </a:t>
            </a:r>
          </a:p>
        </p:txBody>
      </p:sp>
      <p:sp>
        <p:nvSpPr>
          <p:cNvPr id="62" name="Espace réservé du pied de page 10">
            <a:extLst>
              <a:ext uri="{FF2B5EF4-FFF2-40B4-BE49-F238E27FC236}">
                <a16:creationId xmlns:a16="http://schemas.microsoft.com/office/drawing/2014/main" id="{F989C989-18D5-49B8-83F0-25407A2D7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</a:t>
            </a:r>
            <a:r>
              <a:rPr lang="fr-FR" dirty="0" smtClean="0"/>
              <a:t>2 -2025</a:t>
            </a:r>
            <a:endParaRPr lang="fr-FR" dirty="0"/>
          </a:p>
        </p:txBody>
      </p:sp>
      <p:sp>
        <p:nvSpPr>
          <p:cNvPr id="63" name="Espace réservé de la date 2">
            <a:extLst>
              <a:ext uri="{FF2B5EF4-FFF2-40B4-BE49-F238E27FC236}">
                <a16:creationId xmlns:a16="http://schemas.microsoft.com/office/drawing/2014/main" id="{2429DF77-A478-FFF4-2246-33D934A1FF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fr-FR" dirty="0" smtClean="0"/>
              <a:t>16/01/2025</a:t>
            </a:r>
            <a:endParaRPr lang="fr-FR" dirty="0"/>
          </a:p>
        </p:txBody>
      </p:sp>
      <p:sp>
        <p:nvSpPr>
          <p:cNvPr id="64" name="Étoile à 5 branches 63"/>
          <p:cNvSpPr/>
          <p:nvPr/>
        </p:nvSpPr>
        <p:spPr>
          <a:xfrm>
            <a:off x="2061044" y="3373464"/>
            <a:ext cx="214366" cy="204952"/>
          </a:xfrm>
          <a:prstGeom prst="star5">
            <a:avLst/>
          </a:prstGeom>
          <a:solidFill>
            <a:srgbClr val="F392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67" name="ZoneTexte 66"/>
          <p:cNvSpPr txBox="1"/>
          <p:nvPr/>
        </p:nvSpPr>
        <p:spPr>
          <a:xfrm>
            <a:off x="2293617" y="2636747"/>
            <a:ext cx="976631" cy="600164"/>
          </a:xfrm>
          <a:custGeom>
            <a:avLst/>
            <a:gdLst>
              <a:gd name="connsiteX0" fmla="*/ 0 w 1053778"/>
              <a:gd name="connsiteY0" fmla="*/ 0 h 600164"/>
              <a:gd name="connsiteX1" fmla="*/ 1053778 w 1053778"/>
              <a:gd name="connsiteY1" fmla="*/ 0 h 600164"/>
              <a:gd name="connsiteX2" fmla="*/ 1053778 w 1053778"/>
              <a:gd name="connsiteY2" fmla="*/ 600164 h 600164"/>
              <a:gd name="connsiteX3" fmla="*/ 0 w 1053778"/>
              <a:gd name="connsiteY3" fmla="*/ 600164 h 600164"/>
              <a:gd name="connsiteX4" fmla="*/ 0 w 1053778"/>
              <a:gd name="connsiteY4" fmla="*/ 0 h 600164"/>
              <a:gd name="connsiteX0" fmla="*/ 0 w 1053778"/>
              <a:gd name="connsiteY0" fmla="*/ 0 h 600164"/>
              <a:gd name="connsiteX1" fmla="*/ 939478 w 1053778"/>
              <a:gd name="connsiteY1" fmla="*/ 121920 h 600164"/>
              <a:gd name="connsiteX2" fmla="*/ 1053778 w 1053778"/>
              <a:gd name="connsiteY2" fmla="*/ 600164 h 600164"/>
              <a:gd name="connsiteX3" fmla="*/ 0 w 1053778"/>
              <a:gd name="connsiteY3" fmla="*/ 600164 h 600164"/>
              <a:gd name="connsiteX4" fmla="*/ 0 w 1053778"/>
              <a:gd name="connsiteY4" fmla="*/ 0 h 600164"/>
              <a:gd name="connsiteX0" fmla="*/ 0 w 1053778"/>
              <a:gd name="connsiteY0" fmla="*/ 0 h 600164"/>
              <a:gd name="connsiteX1" fmla="*/ 939478 w 1053778"/>
              <a:gd name="connsiteY1" fmla="*/ 121920 h 600164"/>
              <a:gd name="connsiteX2" fmla="*/ 1053778 w 1053778"/>
              <a:gd name="connsiteY2" fmla="*/ 600164 h 600164"/>
              <a:gd name="connsiteX3" fmla="*/ 60960 w 1053778"/>
              <a:gd name="connsiteY3" fmla="*/ 554444 h 600164"/>
              <a:gd name="connsiteX4" fmla="*/ 0 w 1053778"/>
              <a:gd name="connsiteY4" fmla="*/ 0 h 600164"/>
              <a:gd name="connsiteX0" fmla="*/ 144780 w 992818"/>
              <a:gd name="connsiteY0" fmla="*/ 0 h 569684"/>
              <a:gd name="connsiteX1" fmla="*/ 878518 w 992818"/>
              <a:gd name="connsiteY1" fmla="*/ 91440 h 569684"/>
              <a:gd name="connsiteX2" fmla="*/ 992818 w 992818"/>
              <a:gd name="connsiteY2" fmla="*/ 569684 h 569684"/>
              <a:gd name="connsiteX3" fmla="*/ 0 w 992818"/>
              <a:gd name="connsiteY3" fmla="*/ 523964 h 569684"/>
              <a:gd name="connsiteX4" fmla="*/ 144780 w 992818"/>
              <a:gd name="connsiteY4" fmla="*/ 0 h 569684"/>
              <a:gd name="connsiteX0" fmla="*/ 144780 w 924238"/>
              <a:gd name="connsiteY0" fmla="*/ 0 h 539204"/>
              <a:gd name="connsiteX1" fmla="*/ 878518 w 924238"/>
              <a:gd name="connsiteY1" fmla="*/ 91440 h 539204"/>
              <a:gd name="connsiteX2" fmla="*/ 924238 w 924238"/>
              <a:gd name="connsiteY2" fmla="*/ 539204 h 539204"/>
              <a:gd name="connsiteX3" fmla="*/ 0 w 924238"/>
              <a:gd name="connsiteY3" fmla="*/ 523964 h 539204"/>
              <a:gd name="connsiteX4" fmla="*/ 144780 w 924238"/>
              <a:gd name="connsiteY4" fmla="*/ 0 h 539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4238" h="539204">
                <a:moveTo>
                  <a:pt x="144780" y="0"/>
                </a:moveTo>
                <a:lnTo>
                  <a:pt x="878518" y="91440"/>
                </a:lnTo>
                <a:lnTo>
                  <a:pt x="924238" y="539204"/>
                </a:lnTo>
                <a:lnTo>
                  <a:pt x="0" y="523964"/>
                </a:lnTo>
                <a:lnTo>
                  <a:pt x="14478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</a:rPr>
              <a:t>Design Coupleur de puissance fini</a:t>
            </a:r>
            <a:endParaRPr lang="fr-FR" sz="11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8" name="Étoile à 5 branches 67"/>
          <p:cNvSpPr/>
          <p:nvPr/>
        </p:nvSpPr>
        <p:spPr>
          <a:xfrm>
            <a:off x="2623692" y="3146463"/>
            <a:ext cx="214366" cy="204952"/>
          </a:xfrm>
          <a:prstGeom prst="star5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77" name="Étoile à 5 branches 76"/>
          <p:cNvSpPr/>
          <p:nvPr/>
        </p:nvSpPr>
        <p:spPr>
          <a:xfrm>
            <a:off x="2879035" y="3188197"/>
            <a:ext cx="214366" cy="204952"/>
          </a:xfrm>
          <a:prstGeom prst="star5">
            <a:avLst/>
          </a:prstGeom>
          <a:solidFill>
            <a:srgbClr val="F392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337955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4" grpId="0" animBg="1"/>
      <p:bldP spid="67" grpId="0" animBg="1"/>
      <p:bldP spid="68" grpId="0" animBg="1"/>
      <p:bldP spid="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B40CD8-111B-4CF9-A342-94A78F55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7</a:t>
            </a:fld>
            <a:endParaRPr lang="fr-FR" dirty="0">
              <a:latin typeface="+mn-lt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D2A87CC-646F-5C8B-5E73-F837BEDAC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RH engagés et besoins manquants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1D0051A-BCD7-3F02-4FFD-45C678DAD796}"/>
              </a:ext>
            </a:extLst>
          </p:cNvPr>
          <p:cNvSpPr txBox="1"/>
          <p:nvPr/>
        </p:nvSpPr>
        <p:spPr>
          <a:xfrm>
            <a:off x="345827" y="1085528"/>
            <a:ext cx="100091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Wingdings" pitchFamily="2" charset="2"/>
              <a:buChar char="§"/>
            </a:pPr>
            <a:r>
              <a:rPr lang="fr-FR" dirty="0" smtClean="0"/>
              <a:t>Tout le monde est au </a:t>
            </a:r>
            <a:r>
              <a:rPr lang="fr-FR" dirty="0"/>
              <a:t>taquet! Merci à tous ceux listé par </a:t>
            </a:r>
            <a:r>
              <a:rPr lang="fr-FR" dirty="0" smtClean="0"/>
              <a:t>3</a:t>
            </a:r>
            <a:r>
              <a:rPr lang="fr-FR" dirty="0"/>
              <a:t> </a:t>
            </a:r>
            <a:r>
              <a:rPr lang="fr-FR" dirty="0" smtClean="0"/>
              <a:t>et ceux que j’ai peut-être oubliés.</a:t>
            </a:r>
          </a:p>
          <a:p>
            <a:pPr marL="342900" lvl="1" indent="-342900">
              <a:buFont typeface="Wingdings" pitchFamily="2" charset="2"/>
              <a:buChar char="§"/>
            </a:pPr>
            <a:r>
              <a:rPr lang="fr-FR" dirty="0"/>
              <a:t>LPSC : Merci </a:t>
            </a:r>
            <a:r>
              <a:rPr lang="fr-FR" dirty="0" smtClean="0"/>
              <a:t>à </a:t>
            </a:r>
            <a:r>
              <a:rPr lang="fr-FR" dirty="0"/>
              <a:t>Julien </a:t>
            </a:r>
            <a:r>
              <a:rPr lang="fr-FR" dirty="0" err="1"/>
              <a:t>Angot</a:t>
            </a:r>
            <a:r>
              <a:rPr lang="fr-FR" dirty="0"/>
              <a:t> </a:t>
            </a:r>
            <a:r>
              <a:rPr lang="fr-FR" dirty="0" smtClean="0"/>
              <a:t>: calcul sur </a:t>
            </a:r>
            <a:r>
              <a:rPr lang="fr-FR" dirty="0"/>
              <a:t>le design des coupleurs de </a:t>
            </a:r>
            <a:r>
              <a:rPr lang="fr-FR" dirty="0" smtClean="0"/>
              <a:t>puissance/interface guide d’onde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dirty="0" smtClean="0"/>
              <a:t>Besoin identifié pour le design des absorbeurs. 1 PhD (CIFRE ACS) + 1/2 post-doc (</a:t>
            </a:r>
            <a:r>
              <a:rPr lang="fr-FR" dirty="0" err="1" smtClean="0"/>
              <a:t>iSAS</a:t>
            </a:r>
            <a:r>
              <a:rPr lang="fr-FR" dirty="0" smtClean="0"/>
              <a:t>) seraient parfait.</a:t>
            </a:r>
          </a:p>
          <a:p>
            <a:pPr marL="342900" indent="-342900">
              <a:buFont typeface="Wingdings" pitchFamily="2" charset="2"/>
              <a:buChar char="§"/>
            </a:pPr>
            <a:endParaRPr lang="fr-FR" dirty="0" smtClean="0"/>
          </a:p>
          <a:p>
            <a:pPr marL="342900" indent="-342900">
              <a:buFont typeface="Wingdings" pitchFamily="2" charset="2"/>
              <a:buChar char="§"/>
            </a:pPr>
            <a:endParaRPr lang="fr-FR" dirty="0"/>
          </a:p>
          <a:p>
            <a:endParaRPr lang="fr-FR" dirty="0"/>
          </a:p>
        </p:txBody>
      </p:sp>
      <p:sp>
        <p:nvSpPr>
          <p:cNvPr id="10" name="Espace réservé du pied de page 10">
            <a:extLst>
              <a:ext uri="{FF2B5EF4-FFF2-40B4-BE49-F238E27FC236}">
                <a16:creationId xmlns:a16="http://schemas.microsoft.com/office/drawing/2014/main" id="{F989C989-18D5-49B8-83F0-25407A2D7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</a:t>
            </a:r>
            <a:r>
              <a:rPr lang="fr-FR" dirty="0" smtClean="0"/>
              <a:t>2 -2025</a:t>
            </a:r>
            <a:endParaRPr lang="fr-FR" dirty="0"/>
          </a:p>
        </p:txBody>
      </p:sp>
      <p:sp>
        <p:nvSpPr>
          <p:cNvPr id="11" name="Espace réservé de la date 2">
            <a:extLst>
              <a:ext uri="{FF2B5EF4-FFF2-40B4-BE49-F238E27FC236}">
                <a16:creationId xmlns:a16="http://schemas.microsoft.com/office/drawing/2014/main" id="{2429DF77-A478-FFF4-2246-33D934A1FF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fr-FR" dirty="0" smtClean="0"/>
              <a:t>16/01/2025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9392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B40CD8-111B-4CF9-A342-94A78F55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8</a:t>
            </a:fld>
            <a:endParaRPr lang="fr-FR" dirty="0">
              <a:latin typeface="+mn-lt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D2A87CC-646F-5C8B-5E73-F837BEDAC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oints de vigilance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1D0051A-BCD7-3F02-4FFD-45C678DAD796}"/>
              </a:ext>
            </a:extLst>
          </p:cNvPr>
          <p:cNvSpPr txBox="1"/>
          <p:nvPr/>
        </p:nvSpPr>
        <p:spPr>
          <a:xfrm>
            <a:off x="705867" y="1085528"/>
            <a:ext cx="96490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fr-FR" dirty="0" smtClean="0"/>
              <a:t>Design des absorbeurs à démarrer </a:t>
            </a:r>
            <a:r>
              <a:rPr lang="fr-FR" dirty="0" err="1" smtClean="0"/>
              <a:t>asap</a:t>
            </a:r>
            <a:r>
              <a:rPr lang="fr-FR" dirty="0" smtClean="0"/>
              <a:t>.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dirty="0"/>
              <a:t>Discussion dans WP4 </a:t>
            </a:r>
            <a:r>
              <a:rPr lang="fr-FR" dirty="0" err="1"/>
              <a:t>iSAS</a:t>
            </a:r>
            <a:r>
              <a:rPr lang="fr-FR" dirty="0"/>
              <a:t> à faire: </a:t>
            </a:r>
            <a:r>
              <a:rPr lang="fr-FR" dirty="0" smtClean="0"/>
              <a:t>post-doc de 24 mois </a:t>
            </a:r>
            <a:r>
              <a:rPr lang="fr-FR" dirty="0"/>
              <a:t>prévu sur les coupleurs </a:t>
            </a:r>
            <a:r>
              <a:rPr lang="fr-FR" dirty="0" err="1"/>
              <a:t>HOMs</a:t>
            </a:r>
            <a:r>
              <a:rPr lang="fr-FR" dirty="0"/>
              <a:t> à rediriger vers les absorbeurs.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dirty="0" smtClean="0"/>
              <a:t>Démarrage de la thèse en Sept 2025?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dirty="0" smtClean="0"/>
              <a:t>Budget &gt;&gt;&gt; aux estimations + problème de liquidités en 2025.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dirty="0" smtClean="0"/>
              <a:t>Appel d’offre fabrication des cavités à négocier. Préparation avec chimie EP à abandonner (250k€). </a:t>
            </a:r>
            <a:r>
              <a:rPr lang="fr-FR" dirty="0" smtClean="0">
                <a:sym typeface="Wingdings" panose="05000000000000000000" pitchFamily="2" charset="2"/>
              </a:rPr>
              <a:t> impact sur commande des cavités Booster (2026?)</a:t>
            </a:r>
            <a:endParaRPr lang="fr-FR" dirty="0" smtClean="0"/>
          </a:p>
          <a:p>
            <a:pPr marL="844550" lvl="1" indent="-342900">
              <a:buFont typeface="Wingdings" pitchFamily="2" charset="2"/>
              <a:buChar char="§"/>
            </a:pPr>
            <a:r>
              <a:rPr lang="fr-FR" dirty="0" smtClean="0"/>
              <a:t>Décaler les commandes des composants (blindages magnétiques, circuiterie </a:t>
            </a:r>
            <a:r>
              <a:rPr lang="fr-FR" dirty="0" err="1" smtClean="0"/>
              <a:t>cryo</a:t>
            </a:r>
            <a:r>
              <a:rPr lang="fr-FR" dirty="0" smtClean="0"/>
              <a:t>, vannes faisceau, manchettes coupleurs...) en 2026 </a:t>
            </a:r>
            <a:r>
              <a:rPr lang="fr-FR" dirty="0" smtClean="0">
                <a:sym typeface="Wingdings" panose="05000000000000000000" pitchFamily="2" charset="2"/>
              </a:rPr>
              <a:t> impact planning à évaluer mais à la louche + 6 mois </a:t>
            </a:r>
            <a:r>
              <a:rPr lang="fr-FR" dirty="0" err="1" smtClean="0">
                <a:sym typeface="Wingdings" panose="05000000000000000000" pitchFamily="2" charset="2"/>
              </a:rPr>
              <a:t>minimun</a:t>
            </a:r>
            <a:r>
              <a:rPr lang="fr-FR" dirty="0" smtClean="0">
                <a:sym typeface="Wingdings" panose="05000000000000000000" pitchFamily="2" charset="2"/>
              </a:rPr>
              <a:t>.</a:t>
            </a:r>
            <a:endParaRPr lang="fr-FR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fr-FR" dirty="0" smtClean="0"/>
              <a:t>Coût des coupleurs HOM supplémentaires (x12) inconnu.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dirty="0" smtClean="0"/>
              <a:t>Coupleurs de puissance: départ à la retraite </a:t>
            </a:r>
            <a:r>
              <a:rPr lang="fr-FR" dirty="0" err="1" smtClean="0"/>
              <a:t>d’Eric</a:t>
            </a:r>
            <a:r>
              <a:rPr lang="fr-FR" dirty="0" smtClean="0"/>
              <a:t> </a:t>
            </a:r>
            <a:r>
              <a:rPr lang="fr-FR" dirty="0" err="1" smtClean="0"/>
              <a:t>Montesinos</a:t>
            </a:r>
            <a:r>
              <a:rPr lang="fr-FR" dirty="0" smtClean="0"/>
              <a:t> </a:t>
            </a:r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err="1" smtClean="0">
                <a:sym typeface="Wingdings" panose="05000000000000000000" pitchFamily="2" charset="2"/>
              </a:rPr>
              <a:t>Calum</a:t>
            </a:r>
            <a:r>
              <a:rPr lang="fr-FR" dirty="0" smtClean="0">
                <a:sym typeface="Wingdings" panose="05000000000000000000" pitchFamily="2" charset="2"/>
              </a:rPr>
              <a:t> Sharp prend </a:t>
            </a:r>
            <a:r>
              <a:rPr lang="fr-FR" smtClean="0">
                <a:sym typeface="Wingdings" panose="05000000000000000000" pitchFamily="2" charset="2"/>
              </a:rPr>
              <a:t>la relève.</a:t>
            </a:r>
            <a:endParaRPr lang="fr-FR" dirty="0" smtClean="0"/>
          </a:p>
        </p:txBody>
      </p:sp>
      <p:sp>
        <p:nvSpPr>
          <p:cNvPr id="10" name="Espace réservé du pied de page 10">
            <a:extLst>
              <a:ext uri="{FF2B5EF4-FFF2-40B4-BE49-F238E27FC236}">
                <a16:creationId xmlns:a16="http://schemas.microsoft.com/office/drawing/2014/main" id="{F989C989-18D5-49B8-83F0-25407A2D7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</a:t>
            </a:r>
            <a:r>
              <a:rPr lang="fr-FR" dirty="0" smtClean="0"/>
              <a:t>2 -2025</a:t>
            </a:r>
            <a:endParaRPr lang="fr-FR" dirty="0"/>
          </a:p>
        </p:txBody>
      </p:sp>
      <p:sp>
        <p:nvSpPr>
          <p:cNvPr id="11" name="Espace réservé de la date 2">
            <a:extLst>
              <a:ext uri="{FF2B5EF4-FFF2-40B4-BE49-F238E27FC236}">
                <a16:creationId xmlns:a16="http://schemas.microsoft.com/office/drawing/2014/main" id="{2429DF77-A478-FFF4-2246-33D934A1FF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fr-FR" dirty="0" smtClean="0"/>
              <a:t>16/01/2025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2880390"/>
      </p:ext>
    </p:extLst>
  </p:cSld>
  <p:clrMapOvr>
    <a:masterClrMapping/>
  </p:clrMapOvr>
</p:sld>
</file>

<file path=ppt/theme/theme1.xml><?xml version="1.0" encoding="utf-8"?>
<a:theme xmlns:a="http://schemas.openxmlformats.org/drawingml/2006/main" name="1_modele-IJCLAb-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36803</TotalTime>
  <Words>858</Words>
  <Application>Microsoft Office PowerPoint</Application>
  <PresentationFormat>Personnalisé</PresentationFormat>
  <Paragraphs>137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1_modele-IJCLAb-powerpoint</vt:lpstr>
      <vt:lpstr>Présentation PowerPoint</vt:lpstr>
      <vt:lpstr>Périmètre et Objectifs du WP</vt:lpstr>
      <vt:lpstr>Structuration du WP</vt:lpstr>
      <vt:lpstr>Etat d’Avancement </vt:lpstr>
      <vt:lpstr>Etat d’Avancement </vt:lpstr>
      <vt:lpstr>Planning et Principaux Jalons du WP</vt:lpstr>
      <vt:lpstr>RH engagés et besoins manquants</vt:lpstr>
      <vt:lpstr>Points de vigilance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OLRY Guillaume</cp:lastModifiedBy>
  <cp:revision>2016</cp:revision>
  <dcterms:created xsi:type="dcterms:W3CDTF">2011-03-09T16:37:49Z</dcterms:created>
  <dcterms:modified xsi:type="dcterms:W3CDTF">2025-01-16T08:40:42Z</dcterms:modified>
</cp:coreProperties>
</file>