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1888" r:id="rId3"/>
    <p:sldId id="1869" r:id="rId4"/>
    <p:sldId id="1886" r:id="rId5"/>
    <p:sldId id="1887" r:id="rId6"/>
    <p:sldId id="1881" r:id="rId7"/>
    <p:sldId id="1882" r:id="rId8"/>
    <p:sldId id="1883" r:id="rId9"/>
    <p:sldId id="1884" r:id="rId10"/>
    <p:sldId id="1885" r:id="rId11"/>
    <p:sldId id="1340" r:id="rId12"/>
  </p:sldIdLst>
  <p:sldSz cx="12192000" cy="6858000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9B61C20A-4E41-464E-8AE8-82821676089A}">
          <p14:sldIdLst>
            <p14:sldId id="256"/>
            <p14:sldId id="1888"/>
            <p14:sldId id="1869"/>
            <p14:sldId id="1886"/>
            <p14:sldId id="1887"/>
            <p14:sldId id="1881"/>
            <p14:sldId id="1882"/>
            <p14:sldId id="1883"/>
            <p14:sldId id="1884"/>
            <p14:sldId id="1885"/>
          </p14:sldIdLst>
        </p14:section>
        <p14:section name="Section par défaut" id="{EBAB4693-F540-4E89-8579-50BD8CB9A25C}">
          <p14:sldIdLst>
            <p14:sldId id="134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xi Duthil" initials="P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0CCFF"/>
    <a:srgbClr val="CCFFFF"/>
    <a:srgbClr val="3399FF"/>
    <a:srgbClr val="F5F5F6"/>
    <a:srgbClr val="ECECEC"/>
    <a:srgbClr val="F1F1F2"/>
    <a:srgbClr val="00FF00"/>
    <a:srgbClr val="FF00FF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83040" autoAdjust="0"/>
  </p:normalViewPr>
  <p:slideViewPr>
    <p:cSldViewPr snapToGrid="0" snapToObjects="1">
      <p:cViewPr varScale="1">
        <p:scale>
          <a:sx n="79" d="100"/>
          <a:sy n="79" d="100"/>
        </p:scale>
        <p:origin x="926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314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18DD4-0F7F-5140-A383-868739932F3D}" type="datetimeFigureOut">
              <a:rPr lang="fr-FR" smtClean="0"/>
              <a:t>16/01/2025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FE47A-7706-AD4A-9A5D-D2568D9C18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79115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7AEBE0-4031-724D-83CE-49E4E6FDC85D}" type="datetimeFigureOut">
              <a:rPr lang="fr-FR" smtClean="0"/>
              <a:t>16/01/2025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3C304E-78C1-AC4B-90CB-C410081E4E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8974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C304E-78C1-AC4B-90CB-C410081E4E9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05259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C304E-78C1-AC4B-90CB-C410081E4E98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2935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C304E-78C1-AC4B-90CB-C410081E4E98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1148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C304E-78C1-AC4B-90CB-C410081E4E98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7071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C304E-78C1-AC4B-90CB-C410081E4E98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7511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C304E-78C1-AC4B-90CB-C410081E4E98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4580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C304E-78C1-AC4B-90CB-C410081E4E98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59218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C304E-78C1-AC4B-90CB-C410081E4E98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00037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C304E-78C1-AC4B-90CB-C410081E4E98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55008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C304E-78C1-AC4B-90CB-C410081E4E98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194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tro-slide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" y="0"/>
            <a:ext cx="12191598" cy="6857998"/>
          </a:xfrm>
          <a:prstGeom prst="rect">
            <a:avLst/>
          </a:prstGeom>
          <a:solidFill>
            <a:srgbClr val="01528F"/>
          </a:solidFill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01F592B-24D0-4FD8-9BD3-D38C635FCA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21" b="76299"/>
          <a:stretch/>
        </p:blipFill>
        <p:spPr>
          <a:xfrm>
            <a:off x="1" y="3071"/>
            <a:ext cx="10382249" cy="1625428"/>
          </a:xfrm>
          <a:prstGeom prst="rect">
            <a:avLst/>
          </a:prstGeom>
        </p:spPr>
      </p:pic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591738" y="169116"/>
            <a:ext cx="6438063" cy="488983"/>
          </a:xfrm>
        </p:spPr>
        <p:txBody>
          <a:bodyPr>
            <a:normAutofit/>
          </a:bodyPr>
          <a:lstStyle>
            <a:lvl1pPr>
              <a:defRPr lang="fr-FR" sz="2716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C061D635-3192-4E73-9AF4-6D8934744DF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5600" y="827215"/>
            <a:ext cx="11506200" cy="5349748"/>
          </a:xfrm>
        </p:spPr>
        <p:txBody>
          <a:bodyPr anchor="t"/>
          <a:lstStyle>
            <a:lvl1pPr marL="1257300" indent="361950">
              <a:buFont typeface="Wingdings" panose="05000000000000000000" pitchFamily="2" charset="2"/>
              <a:buChar char="v"/>
              <a:tabLst>
                <a:tab pos="1162050" algn="l"/>
              </a:tabLst>
              <a:defRPr sz="2500">
                <a:solidFill>
                  <a:srgbClr val="002060"/>
                </a:solidFill>
              </a:defRPr>
            </a:lvl1pPr>
            <a:lvl2pPr marL="685800" indent="-228600">
              <a:buSzPct val="100000"/>
              <a:buFont typeface="Wingdings" panose="05000000000000000000" pitchFamily="2" charset="2"/>
              <a:buChar char="Ø"/>
              <a:defRPr>
                <a:solidFill>
                  <a:srgbClr val="ED6C0F"/>
                </a:solidFill>
              </a:defRPr>
            </a:lvl2pPr>
            <a:lvl3pPr marL="1143000" indent="-228600">
              <a:buSzPct val="150000"/>
              <a:buFont typeface="Arial" panose="020B0604020202020204" pitchFamily="34" charset="0"/>
              <a:buChar char="•"/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 marL="1600200" indent="-228600">
              <a:buFont typeface="Courier New" panose="02070309020205020404" pitchFamily="49" charset="0"/>
              <a:buChar char="o"/>
              <a:defRPr/>
            </a:lvl4pPr>
            <a:lvl5pPr marL="2057400" indent="-228600">
              <a:buFont typeface="Wingdings" panose="05000000000000000000" pitchFamily="2" charset="2"/>
              <a:buChar char="ü"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9EB46316-5D97-466D-8452-8D662DA920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3071"/>
            <a:ext cx="6101311" cy="806413"/>
          </a:xfrm>
          <a:prstGeom prst="rect">
            <a:avLst/>
          </a:prstGeom>
          <a:solidFill>
            <a:srgbClr val="01528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1580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simple : titre+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" y="0"/>
            <a:ext cx="12191595" cy="6857995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061884" y="169116"/>
            <a:ext cx="7967917" cy="488983"/>
          </a:xfrm>
        </p:spPr>
        <p:txBody>
          <a:bodyPr>
            <a:normAutofit/>
          </a:bodyPr>
          <a:lstStyle>
            <a:lvl1pPr>
              <a:defRPr sz="2490" b="1" cap="small" baseline="0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28399" y="6467913"/>
            <a:ext cx="2729259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09/10</a:t>
            </a:r>
            <a:r>
              <a:rPr lang="fr-FR" baseline="30000" dirty="0"/>
              <a:t>th</a:t>
            </a:r>
            <a:r>
              <a:rPr lang="fr-FR" dirty="0"/>
              <a:t>/2024</a:t>
            </a:r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325189" y="6467913"/>
            <a:ext cx="5541624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PERLE – Collaboration meeting – CERN Sept. 17</a:t>
            </a:r>
            <a:r>
              <a:rPr lang="fr-FR" baseline="30000" dirty="0"/>
              <a:t>th</a:t>
            </a:r>
            <a:r>
              <a:rPr lang="fr-FR" dirty="0"/>
              <a:t> 2024</a:t>
            </a:r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234343" y="6467913"/>
            <a:ext cx="2741673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104776" y="737118"/>
            <a:ext cx="11871240" cy="5452512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q"/>
              <a:defRPr sz="2263">
                <a:solidFill>
                  <a:schemeClr val="accent1">
                    <a:lumMod val="75000"/>
                  </a:schemeClr>
                </a:solidFill>
              </a:defRPr>
            </a:lvl1pPr>
            <a:lvl2pPr marL="685800" indent="-228600">
              <a:buSzPct val="100000"/>
              <a:buFont typeface="Calibri" panose="020F0502020204030204" pitchFamily="34" charset="0"/>
              <a:buChar char="●"/>
              <a:defRPr sz="2037">
                <a:solidFill>
                  <a:srgbClr val="2A4B86"/>
                </a:solidFill>
              </a:defRPr>
            </a:lvl2pPr>
            <a:lvl3pPr marL="1143000" indent="-228600">
              <a:buFont typeface="Courier New" panose="02070309020205020404" pitchFamily="49" charset="0"/>
              <a:buChar char="o"/>
              <a:defRPr sz="1811">
                <a:solidFill>
                  <a:srgbClr val="456487"/>
                </a:solidFill>
              </a:defRPr>
            </a:lvl3pPr>
            <a:lvl4pPr>
              <a:defRPr sz="1584">
                <a:solidFill>
                  <a:schemeClr val="tx1"/>
                </a:solidFill>
              </a:defRPr>
            </a:lvl4pPr>
            <a:lvl5pPr>
              <a:defRPr sz="1584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822367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simple : titre+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" y="0"/>
            <a:ext cx="12191595" cy="6857995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061884" y="169116"/>
            <a:ext cx="7967917" cy="488983"/>
          </a:xfrm>
        </p:spPr>
        <p:txBody>
          <a:bodyPr>
            <a:normAutofit/>
          </a:bodyPr>
          <a:lstStyle>
            <a:lvl1pPr>
              <a:defRPr sz="249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28399" y="6467913"/>
            <a:ext cx="2729259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09/10</a:t>
            </a:r>
            <a:r>
              <a:rPr lang="fr-FR" baseline="30000" dirty="0"/>
              <a:t>th</a:t>
            </a:r>
            <a:r>
              <a:rPr lang="fr-FR" dirty="0"/>
              <a:t>/2024</a:t>
            </a:r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325189" y="6467913"/>
            <a:ext cx="5541624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ESS - CDS-SL SAR</a:t>
            </a:r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234343" y="6467913"/>
            <a:ext cx="2741673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309894" y="902590"/>
            <a:ext cx="11666121" cy="5287040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q"/>
              <a:defRPr sz="2263">
                <a:solidFill>
                  <a:srgbClr val="2A4B86"/>
                </a:solidFill>
              </a:defRPr>
            </a:lvl1pPr>
            <a:lvl2pPr marL="685800" indent="-228600">
              <a:buSzPct val="100000"/>
              <a:buFont typeface="Calibri" panose="020F0502020204030204" pitchFamily="34" charset="0"/>
              <a:buChar char="●"/>
              <a:defRPr sz="2037">
                <a:solidFill>
                  <a:srgbClr val="2A4B86"/>
                </a:solidFill>
              </a:defRPr>
            </a:lvl2pPr>
            <a:lvl3pPr marL="1143000" indent="-228600">
              <a:buFont typeface="Courier New" panose="02070309020205020404" pitchFamily="49" charset="0"/>
              <a:buChar char="o"/>
              <a:defRPr sz="1811">
                <a:solidFill>
                  <a:srgbClr val="456487"/>
                </a:solidFill>
              </a:defRPr>
            </a:lvl3pPr>
            <a:lvl4pPr>
              <a:defRPr sz="1584">
                <a:solidFill>
                  <a:schemeClr val="tx1"/>
                </a:solidFill>
              </a:defRPr>
            </a:lvl4pPr>
            <a:lvl5pPr>
              <a:defRPr sz="1584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971846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logo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" y="0"/>
            <a:ext cx="12191596" cy="685799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28572" y="169116"/>
            <a:ext cx="9534855" cy="488983"/>
          </a:xfrm>
        </p:spPr>
        <p:txBody>
          <a:bodyPr>
            <a:normAutofit/>
          </a:bodyPr>
          <a:lstStyle>
            <a:lvl1pPr algn="ctr">
              <a:defRPr sz="2716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28399" y="6467913"/>
            <a:ext cx="2729259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28/06/2023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325189" y="6467913"/>
            <a:ext cx="5541624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Einstein Telescope – Kick-off IJCLab –  Caractérisation de matériaux à température cryogénique 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234343" y="6467913"/>
            <a:ext cx="2741673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6841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28/06/2023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Einstein Telescope – Kick-off IJCLab –  Caractérisation de matériaux à température cryogénique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BE48F-A7D6-8A4D-99CA-582EB3456A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4157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72" r:id="rId2"/>
    <p:sldLayoutId id="2147483674" r:id="rId3"/>
    <p:sldLayoutId id="2147483658" r:id="rId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2" descr="http://wpwww.ijclab.in2p3.fr/portail-ijclab/wp-content/uploads/sites/12/2020/01/logo-provisoire@0.5x.png">
            <a:extLst>
              <a:ext uri="{FF2B5EF4-FFF2-40B4-BE49-F238E27FC236}">
                <a16:creationId xmlns:a16="http://schemas.microsoft.com/office/drawing/2014/main" id="{74FD3900-71B1-4F81-AFF3-9FACF5DACE1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960A824-BAF0-4EFB-800E-49FB5A9F53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54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37094" y="1949624"/>
            <a:ext cx="4426399" cy="3477885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CCED586F-0CA2-418C-B06F-D2F5A0AFB93E}"/>
              </a:ext>
            </a:extLst>
          </p:cNvPr>
          <p:cNvSpPr txBox="1"/>
          <p:nvPr/>
        </p:nvSpPr>
        <p:spPr>
          <a:xfrm>
            <a:off x="137308" y="1490395"/>
            <a:ext cx="696572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Project Progress </a:t>
            </a:r>
            <a:r>
              <a:rPr lang="fr-FR" sz="36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Review</a:t>
            </a:r>
            <a:r>
              <a:rPr lang="fr-FR" sz="3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(PPR) 2</a:t>
            </a:r>
          </a:p>
          <a:p>
            <a:pPr algn="ctr"/>
            <a:endParaRPr lang="fr-FR" sz="36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ctr"/>
            <a:r>
              <a:rPr lang="fr-FR" sz="2800">
                <a:latin typeface="+mn-lt"/>
              </a:rPr>
              <a:t>WP-05, 07? </a:t>
            </a:r>
            <a:r>
              <a:rPr lang="fr-FR" sz="2800" dirty="0">
                <a:latin typeface="+mn-lt"/>
              </a:rPr>
              <a:t>CRYOGENIE </a:t>
            </a:r>
          </a:p>
          <a:p>
            <a:pPr algn="ctr"/>
            <a:r>
              <a:rPr lang="fr-FR" sz="2800" dirty="0">
                <a:latin typeface="+mn-lt"/>
              </a:rPr>
              <a:t>Présenté par : P. DUTHIL </a:t>
            </a:r>
          </a:p>
          <a:p>
            <a:pPr algn="ctr"/>
            <a:r>
              <a:rPr lang="fr-FR" dirty="0"/>
              <a:t>(avec les collègues impliqués dans le WP)</a:t>
            </a:r>
            <a:endParaRPr lang="fr-FR" dirty="0">
              <a:latin typeface="+mn-lt"/>
            </a:endParaRPr>
          </a:p>
          <a:p>
            <a:pPr algn="ctr"/>
            <a:endParaRPr lang="fr-FR" sz="2400" dirty="0">
              <a:latin typeface="+mn-lt"/>
            </a:endParaRPr>
          </a:p>
          <a:p>
            <a:pPr algn="ctr"/>
            <a:endParaRPr lang="fr-FR" sz="2400" dirty="0">
              <a:latin typeface="+mn-lt"/>
            </a:endParaRPr>
          </a:p>
          <a:p>
            <a:pPr algn="ctr"/>
            <a:r>
              <a:rPr lang="fr-FR" sz="2400" dirty="0">
                <a:latin typeface="+mn-lt"/>
              </a:rPr>
              <a:t>15 Janvier 2025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668B187-2C2C-41AF-900C-655E64829F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75844" y="778230"/>
            <a:ext cx="1567992" cy="106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233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Espace réservé du contenu 56">
            <a:extLst>
              <a:ext uri="{FF2B5EF4-FFF2-40B4-BE49-F238E27FC236}">
                <a16:creationId xmlns:a16="http://schemas.microsoft.com/office/drawing/2014/main" id="{C7D11054-641C-4329-ACA2-2822653FBD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4776" y="737117"/>
            <a:ext cx="12087224" cy="5730795"/>
          </a:xfrm>
        </p:spPr>
        <p:txBody>
          <a:bodyPr>
            <a:normAutofit/>
          </a:bodyPr>
          <a:lstStyle/>
          <a:p>
            <a:r>
              <a:rPr lang="fr-FR" dirty="0"/>
              <a:t>Modélisation process cryogénique : expertise manquante -&gt; besoin dès Avril 2025</a:t>
            </a:r>
          </a:p>
          <a:p>
            <a:pPr marL="0" indent="0">
              <a:buNone/>
            </a:pPr>
            <a:r>
              <a:rPr lang="en-GB" dirty="0">
                <a:sym typeface="Symbol" panose="05050102010706020507" pitchFamily="18" charset="2"/>
              </a:rPr>
              <a:t> </a:t>
            </a:r>
            <a:r>
              <a:rPr lang="en-GB" dirty="0" err="1">
                <a:sym typeface="Symbol" panose="05050102010706020507" pitchFamily="18" charset="2"/>
              </a:rPr>
              <a:t>Demande</a:t>
            </a:r>
            <a:r>
              <a:rPr lang="en-GB" dirty="0">
                <a:sym typeface="Symbol" panose="05050102010706020507" pitchFamily="18" charset="2"/>
              </a:rPr>
              <a:t> </a:t>
            </a:r>
            <a:r>
              <a:rPr lang="en-GB" dirty="0" err="1">
                <a:sym typeface="Symbol" panose="05050102010706020507" pitchFamily="18" charset="2"/>
              </a:rPr>
              <a:t>d’externaliser</a:t>
            </a:r>
            <a:r>
              <a:rPr lang="en-GB" dirty="0">
                <a:sym typeface="Symbol" panose="05050102010706020507" pitchFamily="18" charset="2"/>
              </a:rPr>
              <a:t> </a:t>
            </a:r>
            <a:r>
              <a:rPr lang="en-GB" dirty="0" err="1">
                <a:sym typeface="Symbol" panose="05050102010706020507" pitchFamily="18" charset="2"/>
              </a:rPr>
              <a:t>l’étude</a:t>
            </a:r>
            <a:r>
              <a:rPr lang="en-GB" dirty="0">
                <a:sym typeface="Symbol" panose="05050102010706020507" pitchFamily="18" charset="2"/>
              </a:rPr>
              <a:t> (et </a:t>
            </a:r>
            <a:r>
              <a:rPr lang="en-GB" dirty="0" err="1">
                <a:sym typeface="Symbol" panose="05050102010706020507" pitchFamily="18" charset="2"/>
              </a:rPr>
              <a:t>acquérir</a:t>
            </a:r>
            <a:r>
              <a:rPr lang="en-GB" dirty="0">
                <a:sym typeface="Symbol" panose="05050102010706020507" pitchFamily="18" charset="2"/>
              </a:rPr>
              <a:t> la competence)</a:t>
            </a:r>
            <a:endParaRPr lang="fr-FR" dirty="0"/>
          </a:p>
          <a:p>
            <a:r>
              <a:rPr lang="en-GB" dirty="0" err="1"/>
              <a:t>Quel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 le </a:t>
            </a:r>
            <a:r>
              <a:rPr lang="en-GB" dirty="0" err="1"/>
              <a:t>contenu</a:t>
            </a:r>
            <a:r>
              <a:rPr lang="en-GB" dirty="0"/>
              <a:t> de la </a:t>
            </a:r>
            <a:r>
              <a:rPr lang="en-GB" dirty="0" err="1"/>
              <a:t>fourniture</a:t>
            </a:r>
            <a:r>
              <a:rPr lang="en-GB" dirty="0"/>
              <a:t> HZB ? </a:t>
            </a:r>
          </a:p>
          <a:p>
            <a:pPr marL="0" indent="0">
              <a:buNone/>
            </a:pPr>
            <a:r>
              <a:rPr lang="en-GB" dirty="0">
                <a:sym typeface="Symbol" panose="05050102010706020507" pitchFamily="18" charset="2"/>
              </a:rPr>
              <a:t> </a:t>
            </a:r>
            <a:r>
              <a:rPr lang="en-GB" dirty="0" err="1">
                <a:sym typeface="Symbol" panose="05050102010706020507" pitchFamily="18" charset="2"/>
              </a:rPr>
              <a:t>IJCLab</a:t>
            </a:r>
            <a:r>
              <a:rPr lang="en-GB" dirty="0">
                <a:sym typeface="Symbol" panose="05050102010706020507" pitchFamily="18" charset="2"/>
              </a:rPr>
              <a:t> doit </a:t>
            </a:r>
            <a:r>
              <a:rPr lang="en-GB" dirty="0" err="1">
                <a:sym typeface="Symbol" panose="05050102010706020507" pitchFamily="18" charset="2"/>
              </a:rPr>
              <a:t>pourvoir</a:t>
            </a:r>
            <a:r>
              <a:rPr lang="en-GB" dirty="0">
                <a:sym typeface="Symbol" panose="05050102010706020507" pitchFamily="18" charset="2"/>
              </a:rPr>
              <a:t> (financer) </a:t>
            </a:r>
            <a:r>
              <a:rPr lang="en-GB" dirty="0" err="1">
                <a:sym typeface="Symbol" panose="05050102010706020507" pitchFamily="18" charset="2"/>
              </a:rPr>
              <a:t>ce</a:t>
            </a:r>
            <a:r>
              <a:rPr lang="en-GB" dirty="0">
                <a:sym typeface="Symbol" panose="05050102010706020507" pitchFamily="18" charset="2"/>
              </a:rPr>
              <a:t> </a:t>
            </a:r>
            <a:r>
              <a:rPr lang="en-GB" dirty="0" err="1">
                <a:sym typeface="Symbol" panose="05050102010706020507" pitchFamily="18" charset="2"/>
              </a:rPr>
              <a:t>qu’HZB</a:t>
            </a:r>
            <a:r>
              <a:rPr lang="en-GB" dirty="0">
                <a:sym typeface="Symbol" panose="05050102010706020507" pitchFamily="18" charset="2"/>
              </a:rPr>
              <a:t> ne </a:t>
            </a:r>
            <a:r>
              <a:rPr lang="en-GB" dirty="0" err="1">
                <a:sym typeface="Symbol" panose="05050102010706020507" pitchFamily="18" charset="2"/>
              </a:rPr>
              <a:t>transmet</a:t>
            </a:r>
            <a:r>
              <a:rPr lang="en-GB" dirty="0">
                <a:sym typeface="Symbol" panose="05050102010706020507" pitchFamily="18" charset="2"/>
              </a:rPr>
              <a:t> pas</a:t>
            </a:r>
            <a:endParaRPr lang="en-GB" dirty="0"/>
          </a:p>
          <a:p>
            <a:pPr>
              <a:buFont typeface="Symbol" panose="05050102010706020507" pitchFamily="18" charset="2"/>
              <a:buChar char="Þ"/>
            </a:pPr>
            <a:r>
              <a:rPr lang="en-GB" dirty="0">
                <a:sym typeface="Symbol" panose="05050102010706020507" pitchFamily="18" charset="2"/>
              </a:rPr>
              <a:t> </a:t>
            </a:r>
            <a:r>
              <a:rPr lang="en-GB" dirty="0" err="1">
                <a:sym typeface="Symbol" panose="05050102010706020507" pitchFamily="18" charset="2"/>
              </a:rPr>
              <a:t>IJCLab</a:t>
            </a:r>
            <a:r>
              <a:rPr lang="en-GB" dirty="0">
                <a:sym typeface="Symbol" panose="05050102010706020507" pitchFamily="18" charset="2"/>
              </a:rPr>
              <a:t> doit </a:t>
            </a:r>
            <a:r>
              <a:rPr lang="en-GB" dirty="0" err="1">
                <a:sym typeface="Symbol" panose="05050102010706020507" pitchFamily="18" charset="2"/>
              </a:rPr>
              <a:t>pourvoir</a:t>
            </a:r>
            <a:r>
              <a:rPr lang="en-GB" dirty="0">
                <a:sym typeface="Symbol" panose="05050102010706020507" pitchFamily="18" charset="2"/>
              </a:rPr>
              <a:t> (financer) </a:t>
            </a:r>
            <a:r>
              <a:rPr lang="en-GB" dirty="0" err="1">
                <a:sym typeface="Symbol" panose="05050102010706020507" pitchFamily="18" charset="2"/>
              </a:rPr>
              <a:t>ce</a:t>
            </a:r>
            <a:r>
              <a:rPr lang="en-GB" dirty="0">
                <a:sym typeface="Symbol" panose="05050102010706020507" pitchFamily="18" charset="2"/>
              </a:rPr>
              <a:t> </a:t>
            </a:r>
            <a:r>
              <a:rPr lang="en-GB" dirty="0" err="1">
                <a:sym typeface="Symbol" panose="05050102010706020507" pitchFamily="18" charset="2"/>
              </a:rPr>
              <a:t>qu’HZB</a:t>
            </a:r>
            <a:r>
              <a:rPr lang="en-GB" dirty="0">
                <a:sym typeface="Symbol" panose="05050102010706020507" pitchFamily="18" charset="2"/>
              </a:rPr>
              <a:t> ne </a:t>
            </a:r>
            <a:r>
              <a:rPr lang="en-GB" dirty="0" err="1">
                <a:sym typeface="Symbol" panose="05050102010706020507" pitchFamily="18" charset="2"/>
              </a:rPr>
              <a:t>transmet</a:t>
            </a:r>
            <a:r>
              <a:rPr lang="en-GB" dirty="0">
                <a:sym typeface="Symbol" panose="05050102010706020507" pitchFamily="18" charset="2"/>
              </a:rPr>
              <a:t> pas</a:t>
            </a:r>
          </a:p>
          <a:p>
            <a:r>
              <a:rPr lang="en-GB" dirty="0" err="1"/>
              <a:t>Impliquer</a:t>
            </a:r>
            <a:r>
              <a:rPr lang="en-GB" dirty="0"/>
              <a:t> LINDE (et </a:t>
            </a:r>
            <a:r>
              <a:rPr lang="en-GB" dirty="0" err="1"/>
              <a:t>ses</a:t>
            </a:r>
            <a:r>
              <a:rPr lang="en-GB" dirty="0"/>
              <a:t> sous-</a:t>
            </a:r>
            <a:r>
              <a:rPr lang="en-GB" dirty="0" err="1"/>
              <a:t>traintants</a:t>
            </a:r>
            <a:r>
              <a:rPr lang="en-GB" dirty="0"/>
              <a:t>)= le </a:t>
            </a:r>
            <a:r>
              <a:rPr lang="en-GB" dirty="0" err="1"/>
              <a:t>concepteur</a:t>
            </a:r>
            <a:r>
              <a:rPr lang="en-GB" dirty="0"/>
              <a:t> et </a:t>
            </a:r>
            <a:r>
              <a:rPr lang="en-GB" dirty="0" err="1"/>
              <a:t>l’installateur</a:t>
            </a:r>
            <a:r>
              <a:rPr lang="en-GB" dirty="0"/>
              <a:t> de </a:t>
            </a:r>
            <a:r>
              <a:rPr lang="en-GB" dirty="0" err="1"/>
              <a:t>l’installation</a:t>
            </a:r>
            <a:r>
              <a:rPr lang="en-GB" dirty="0"/>
              <a:t> </a:t>
            </a:r>
            <a:r>
              <a:rPr lang="en-GB" dirty="0" err="1"/>
              <a:t>cryo</a:t>
            </a:r>
            <a:r>
              <a:rPr lang="en-GB" dirty="0"/>
              <a:t> </a:t>
            </a:r>
            <a:r>
              <a:rPr lang="en-GB" dirty="0" err="1"/>
              <a:t>d’HZB</a:t>
            </a:r>
            <a:r>
              <a:rPr lang="en-GB" dirty="0"/>
              <a:t> dans : </a:t>
            </a:r>
          </a:p>
          <a:p>
            <a:pPr lvl="1"/>
            <a:r>
              <a:rPr lang="en-GB" dirty="0"/>
              <a:t>La conception du process </a:t>
            </a:r>
            <a:r>
              <a:rPr lang="en-GB" dirty="0" err="1"/>
              <a:t>cryo</a:t>
            </a:r>
            <a:endParaRPr lang="en-GB" dirty="0"/>
          </a:p>
          <a:p>
            <a:pPr lvl="1"/>
            <a:r>
              <a:rPr lang="en-GB" dirty="0"/>
              <a:t>Le transport des </a:t>
            </a:r>
            <a:r>
              <a:rPr lang="en-GB" dirty="0" err="1"/>
              <a:t>équipements</a:t>
            </a:r>
            <a:r>
              <a:rPr lang="en-GB" dirty="0"/>
              <a:t> </a:t>
            </a:r>
            <a:r>
              <a:rPr lang="en-GB" dirty="0" err="1"/>
              <a:t>fournis</a:t>
            </a:r>
            <a:r>
              <a:rPr lang="en-GB" dirty="0"/>
              <a:t> par HZB</a:t>
            </a:r>
          </a:p>
          <a:p>
            <a:pPr lvl="1"/>
            <a:r>
              <a:rPr lang="en-GB" dirty="0" err="1"/>
              <a:t>L’installation</a:t>
            </a:r>
            <a:r>
              <a:rPr lang="en-GB" dirty="0"/>
              <a:t> de </a:t>
            </a:r>
            <a:r>
              <a:rPr lang="en-GB" dirty="0" err="1"/>
              <a:t>ces</a:t>
            </a:r>
            <a:r>
              <a:rPr lang="en-GB" dirty="0"/>
              <a:t> </a:t>
            </a:r>
            <a:r>
              <a:rPr lang="en-GB" dirty="0" err="1"/>
              <a:t>équipements</a:t>
            </a:r>
            <a:r>
              <a:rPr lang="en-GB" dirty="0"/>
              <a:t> à </a:t>
            </a:r>
            <a:r>
              <a:rPr lang="en-GB" dirty="0" err="1"/>
              <a:t>IJCLab</a:t>
            </a:r>
            <a:endParaRPr lang="en-GB" dirty="0"/>
          </a:p>
          <a:p>
            <a:pPr lvl="1"/>
            <a:r>
              <a:rPr lang="en-GB" dirty="0"/>
              <a:t>Les </a:t>
            </a:r>
            <a:r>
              <a:rPr lang="en-GB" dirty="0" err="1"/>
              <a:t>contrôles</a:t>
            </a:r>
            <a:r>
              <a:rPr lang="en-GB" dirty="0"/>
              <a:t> et tests de </a:t>
            </a:r>
            <a:r>
              <a:rPr lang="en-GB" dirty="0" err="1"/>
              <a:t>ces</a:t>
            </a:r>
            <a:r>
              <a:rPr lang="en-GB" dirty="0"/>
              <a:t> </a:t>
            </a:r>
            <a:r>
              <a:rPr lang="en-GB" dirty="0" err="1"/>
              <a:t>équipements</a:t>
            </a:r>
            <a:r>
              <a:rPr lang="en-GB" dirty="0"/>
              <a:t> à </a:t>
            </a:r>
            <a:r>
              <a:rPr lang="en-GB" dirty="0" err="1"/>
              <a:t>IJCLab</a:t>
            </a:r>
            <a:endParaRPr lang="en-GB" dirty="0"/>
          </a:p>
          <a:p>
            <a:pPr lvl="1"/>
            <a:r>
              <a:rPr lang="en-GB" dirty="0" err="1"/>
              <a:t>L’élaboration</a:t>
            </a:r>
            <a:r>
              <a:rPr lang="en-GB" dirty="0"/>
              <a:t> du C&amp;C</a:t>
            </a:r>
          </a:p>
          <a:p>
            <a:pPr marL="0" indent="0">
              <a:buNone/>
            </a:pPr>
            <a:r>
              <a:rPr lang="en-GB" dirty="0">
                <a:sym typeface="Symbol" panose="05050102010706020507" pitchFamily="18" charset="2"/>
              </a:rPr>
              <a:t>      il faut </a:t>
            </a:r>
            <a:r>
              <a:rPr lang="en-GB" dirty="0" err="1">
                <a:sym typeface="Symbol" panose="05050102010706020507" pitchFamily="18" charset="2"/>
              </a:rPr>
              <a:t>pouvoir</a:t>
            </a:r>
            <a:r>
              <a:rPr lang="en-GB" dirty="0">
                <a:sym typeface="Symbol" panose="05050102010706020507" pitchFamily="18" charset="2"/>
              </a:rPr>
              <a:t> passer un </a:t>
            </a:r>
            <a:r>
              <a:rPr lang="en-GB" dirty="0" err="1">
                <a:sym typeface="Symbol" panose="05050102010706020507" pitchFamily="18" charset="2"/>
              </a:rPr>
              <a:t>contrat</a:t>
            </a:r>
            <a:r>
              <a:rPr lang="en-GB" dirty="0">
                <a:sym typeface="Symbol" panose="05050102010706020507" pitchFamily="18" charset="2"/>
              </a:rPr>
              <a:t> avec LINDE 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C499046-2090-4058-95CF-4C307D5BD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884" y="169116"/>
            <a:ext cx="10802167" cy="48898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P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oints de vigilance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2806977-7A44-42C5-BBF9-E46787064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16 janvier 2025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062B2DB-6B15-4F05-B311-1E78C92B1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+mn-lt"/>
              </a:rPr>
              <a:t>PERLE- Project Progress </a:t>
            </a:r>
            <a:r>
              <a:rPr lang="fr-FR" dirty="0" err="1">
                <a:latin typeface="+mn-lt"/>
              </a:rPr>
              <a:t>Review</a:t>
            </a:r>
            <a:r>
              <a:rPr lang="fr-FR" dirty="0">
                <a:latin typeface="+mn-lt"/>
              </a:rPr>
              <a:t>- 2-2025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ED17EC2-1F54-4221-80D3-50A898D48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827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2" descr="http://wpwww.ijclab.in2p3.fr/portail-ijclab/wp-content/uploads/sites/12/2020/01/logo-provisoire@0.5x.png">
            <a:extLst>
              <a:ext uri="{FF2B5EF4-FFF2-40B4-BE49-F238E27FC236}">
                <a16:creationId xmlns:a16="http://schemas.microsoft.com/office/drawing/2014/main" id="{74FD3900-71B1-4F81-AFF3-9FACF5DACE1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57BB893A-4A03-4E17-B7EE-53FD0FF61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8572" y="229236"/>
            <a:ext cx="9534855" cy="833774"/>
          </a:xfrm>
        </p:spPr>
        <p:txBody>
          <a:bodyPr>
            <a:normAutofit/>
          </a:bodyPr>
          <a:lstStyle/>
          <a:p>
            <a:r>
              <a:rPr lang="fr-FR" dirty="0"/>
              <a:t>Merci pour votre attention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2930A73-547A-44EB-840F-CC8DCC67C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16 Janvier 2025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20586A9-3C20-435E-A724-9B238BCE5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i="1"/>
              <a:t>Einstein Telescope – Kick-off IJCLab –  Caractérisation de matériaux à température cryogénique </a:t>
            </a:r>
            <a:endParaRPr lang="en-GB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2411A56-B44E-4CA6-B7A5-983A3B652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E48F-A7D6-8A4D-99CA-582EB3456AD8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7973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Espace réservé du contenu 56">
            <a:extLst>
              <a:ext uri="{FF2B5EF4-FFF2-40B4-BE49-F238E27FC236}">
                <a16:creationId xmlns:a16="http://schemas.microsoft.com/office/drawing/2014/main" id="{C7D11054-641C-4329-ACA2-2822653FBD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4776" y="737116"/>
            <a:ext cx="4324984" cy="541187"/>
          </a:xfrm>
        </p:spPr>
        <p:txBody>
          <a:bodyPr>
            <a:normAutofit fontScale="92500"/>
          </a:bodyPr>
          <a:lstStyle/>
          <a:p>
            <a:r>
              <a:rPr lang="fr-FR" dirty="0"/>
              <a:t>Concevoir, fournir, installer, tester :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C499046-2090-4058-95CF-4C307D5BD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884" y="169116"/>
            <a:ext cx="10802167" cy="48898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Périmètre et Objectifs du WP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2806977-7A44-42C5-BBF9-E46787064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16 janvier 2025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062B2DB-6B15-4F05-B311-1E78C92B1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+mn-lt"/>
              </a:rPr>
              <a:t>PERLE- Project Progress </a:t>
            </a:r>
            <a:r>
              <a:rPr lang="fr-FR" dirty="0" err="1">
                <a:latin typeface="+mn-lt"/>
              </a:rPr>
              <a:t>Review</a:t>
            </a:r>
            <a:r>
              <a:rPr lang="fr-FR" dirty="0">
                <a:latin typeface="+mn-lt"/>
              </a:rPr>
              <a:t>- 2-2025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ED17EC2-1F54-4221-80D3-50A898D48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EFA5788-6915-4318-AE44-8AC025E15801}"/>
              </a:ext>
            </a:extLst>
          </p:cNvPr>
          <p:cNvSpPr/>
          <p:nvPr/>
        </p:nvSpPr>
        <p:spPr>
          <a:xfrm>
            <a:off x="0" y="737118"/>
            <a:ext cx="572571" cy="5701000"/>
          </a:xfrm>
          <a:prstGeom prst="rect">
            <a:avLst/>
          </a:prstGeom>
          <a:gradFill>
            <a:gsLst>
              <a:gs pos="0">
                <a:srgbClr val="ECECEC"/>
              </a:gs>
              <a:gs pos="100000">
                <a:srgbClr val="F5F5F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C373A4AF-71BD-4C42-8932-D88D108AF9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571" y="737118"/>
            <a:ext cx="11619429" cy="5701000"/>
          </a:xfrm>
          <a:prstGeom prst="rect">
            <a:avLst/>
          </a:prstGeom>
        </p:spPr>
      </p:pic>
      <p:sp>
        <p:nvSpPr>
          <p:cNvPr id="36" name="Espace réservé du contenu 5">
            <a:extLst>
              <a:ext uri="{FF2B5EF4-FFF2-40B4-BE49-F238E27FC236}">
                <a16:creationId xmlns:a16="http://schemas.microsoft.com/office/drawing/2014/main" id="{8A3D85D7-F0F2-42B1-B4E1-3FBAFCCEA8D4}"/>
              </a:ext>
            </a:extLst>
          </p:cNvPr>
          <p:cNvSpPr txBox="1">
            <a:spLocks/>
          </p:cNvSpPr>
          <p:nvPr/>
        </p:nvSpPr>
        <p:spPr>
          <a:xfrm>
            <a:off x="104776" y="737118"/>
            <a:ext cx="11871240" cy="5452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  <a:defRPr sz="2263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Calibri" panose="020F0502020204030204" pitchFamily="34" charset="0"/>
              <a:buChar char="●"/>
              <a:defRPr sz="2037" kern="1200">
                <a:solidFill>
                  <a:srgbClr val="2A4B8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11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5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5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Que doit-on refroidir ?</a:t>
            </a:r>
          </a:p>
          <a:p>
            <a:pPr marL="457200" lvl="1" indent="0">
              <a:buFont typeface="Calibri" panose="020F0502020204030204" pitchFamily="34" charset="0"/>
              <a:buNone/>
            </a:pPr>
            <a:endParaRPr lang="fr-FR" dirty="0"/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508A085B-C546-4D14-9E3A-608E2EF026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213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58262" y="2137038"/>
            <a:ext cx="1125635" cy="849050"/>
          </a:xfrm>
          <a:prstGeom prst="rect">
            <a:avLst/>
          </a:prstGeom>
        </p:spPr>
      </p:pic>
      <p:sp>
        <p:nvSpPr>
          <p:cNvPr id="38" name="ZoneTexte 37">
            <a:extLst>
              <a:ext uri="{FF2B5EF4-FFF2-40B4-BE49-F238E27FC236}">
                <a16:creationId xmlns:a16="http://schemas.microsoft.com/office/drawing/2014/main" id="{3C804E38-164B-46C0-8E52-78736A43B845}"/>
              </a:ext>
            </a:extLst>
          </p:cNvPr>
          <p:cNvSpPr txBox="1"/>
          <p:nvPr/>
        </p:nvSpPr>
        <p:spPr>
          <a:xfrm>
            <a:off x="6382285" y="3668160"/>
            <a:ext cx="1618179" cy="369332"/>
          </a:xfrm>
          <a:prstGeom prst="rect">
            <a:avLst/>
          </a:prstGeom>
          <a:noFill/>
          <a:effectLst>
            <a:reflection blurRad="6350" stA="50000" endA="300" endPos="90000" dist="50800" dir="5400000" sy="-100000" algn="bl" rotWithShape="0"/>
          </a:effectLst>
        </p:spPr>
        <p:txBody>
          <a:bodyPr wrap="square">
            <a:spAutoFit/>
          </a:bodyPr>
          <a:lstStyle/>
          <a:p>
            <a:pPr algn="ctr"/>
            <a:r>
              <a:rPr lang="fr-FR" dirty="0" err="1">
                <a:solidFill>
                  <a:srgbClr val="00CCFF"/>
                </a:solidFill>
              </a:rPr>
              <a:t>Cryomodule</a:t>
            </a:r>
            <a:endParaRPr lang="fr-FR" dirty="0">
              <a:solidFill>
                <a:srgbClr val="00CCFF"/>
              </a:solidFill>
            </a:endParaRP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CCD5D521-8BC4-46A1-A698-594142CAADB3}"/>
              </a:ext>
            </a:extLst>
          </p:cNvPr>
          <p:cNvSpPr txBox="1"/>
          <p:nvPr/>
        </p:nvSpPr>
        <p:spPr>
          <a:xfrm>
            <a:off x="9029801" y="3099997"/>
            <a:ext cx="957568" cy="369332"/>
          </a:xfrm>
          <a:prstGeom prst="rect">
            <a:avLst/>
          </a:prstGeom>
          <a:noFill/>
          <a:effectLst>
            <a:reflection blurRad="6350" stA="50000" endA="300" endPos="90000" dist="50800" dir="5400000" sy="-100000" algn="bl" rotWithShape="0"/>
          </a:effectLst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rgbClr val="00CCFF"/>
                </a:solidFill>
              </a:rPr>
              <a:t>Booster</a:t>
            </a:r>
          </a:p>
        </p:txBody>
      </p:sp>
      <p:pic>
        <p:nvPicPr>
          <p:cNvPr id="40" name="Image 39">
            <a:extLst>
              <a:ext uri="{FF2B5EF4-FFF2-40B4-BE49-F238E27FC236}">
                <a16:creationId xmlns:a16="http://schemas.microsoft.com/office/drawing/2014/main" id="{77A5033B-98D0-4FD3-AED7-001D6FC497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5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45779" y="2483731"/>
            <a:ext cx="1792192" cy="1310400"/>
          </a:xfrm>
          <a:prstGeom prst="rect">
            <a:avLst/>
          </a:prstGeom>
        </p:spPr>
      </p:pic>
      <p:sp>
        <p:nvSpPr>
          <p:cNvPr id="42" name="ZoneTexte 41">
            <a:extLst>
              <a:ext uri="{FF2B5EF4-FFF2-40B4-BE49-F238E27FC236}">
                <a16:creationId xmlns:a16="http://schemas.microsoft.com/office/drawing/2014/main" id="{D429D163-0EA1-4D03-AB1B-2A411E6E9BA2}"/>
              </a:ext>
            </a:extLst>
          </p:cNvPr>
          <p:cNvSpPr txBox="1"/>
          <p:nvPr/>
        </p:nvSpPr>
        <p:spPr>
          <a:xfrm>
            <a:off x="104776" y="5820298"/>
            <a:ext cx="18386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i="1" u="sng" dirty="0"/>
              <a:t>PERLE ERL</a:t>
            </a:r>
          </a:p>
        </p:txBody>
      </p:sp>
    </p:spTree>
    <p:extLst>
      <p:ext uri="{BB962C8B-B14F-4D97-AF65-F5344CB8AC3E}">
        <p14:creationId xmlns:p14="http://schemas.microsoft.com/office/powerpoint/2010/main" val="135759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Espace réservé du contenu 56">
            <a:extLst>
              <a:ext uri="{FF2B5EF4-FFF2-40B4-BE49-F238E27FC236}">
                <a16:creationId xmlns:a16="http://schemas.microsoft.com/office/drawing/2014/main" id="{C7D11054-641C-4329-ACA2-2822653FBD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4776" y="737116"/>
            <a:ext cx="4324984" cy="541187"/>
          </a:xfrm>
        </p:spPr>
        <p:txBody>
          <a:bodyPr>
            <a:normAutofit fontScale="92500"/>
          </a:bodyPr>
          <a:lstStyle/>
          <a:p>
            <a:r>
              <a:rPr lang="fr-FR" dirty="0"/>
              <a:t>Concevoir, fournir, installer, tester :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C499046-2090-4058-95CF-4C307D5BD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884" y="169116"/>
            <a:ext cx="10802167" cy="48898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Périmètre et Objectifs du WP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2806977-7A44-42C5-BBF9-E46787064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16 janvier 2025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062B2DB-6B15-4F05-B311-1E78C92B1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+mn-lt"/>
              </a:rPr>
              <a:t>PERLE- Project Progress </a:t>
            </a:r>
            <a:r>
              <a:rPr lang="fr-FR" dirty="0" err="1">
                <a:latin typeface="+mn-lt"/>
              </a:rPr>
              <a:t>Review</a:t>
            </a:r>
            <a:r>
              <a:rPr lang="fr-FR" dirty="0">
                <a:latin typeface="+mn-lt"/>
              </a:rPr>
              <a:t>- 2-2025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ED17EC2-1F54-4221-80D3-50A898D48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22C39465-F1FA-4526-AF79-316BAAFF5D81}"/>
              </a:ext>
            </a:extLst>
          </p:cNvPr>
          <p:cNvSpPr txBox="1"/>
          <p:nvPr/>
        </p:nvSpPr>
        <p:spPr>
          <a:xfrm>
            <a:off x="6729104" y="1244244"/>
            <a:ext cx="5246912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/>
              <a:t>Interactions avec les autres </a:t>
            </a:r>
            <a:r>
              <a:rPr lang="fr-FR" b="1" dirty="0" err="1"/>
              <a:t>WPs</a:t>
            </a:r>
            <a:r>
              <a:rPr lang="fr-FR" b="1" dirty="0"/>
              <a:t> :</a:t>
            </a:r>
          </a:p>
          <a:p>
            <a:pPr marL="285750" indent="-285750">
              <a:buFontTx/>
              <a:buChar char="-"/>
            </a:pPr>
            <a:r>
              <a:rPr lang="fr-FR" dirty="0"/>
              <a:t>WP ERL </a:t>
            </a:r>
            <a:r>
              <a:rPr lang="fr-FR" dirty="0" err="1"/>
              <a:t>cryomodule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WP Injecteur</a:t>
            </a:r>
          </a:p>
          <a:p>
            <a:pPr marL="285750" indent="-285750">
              <a:buFontTx/>
              <a:buChar char="-"/>
            </a:pPr>
            <a:r>
              <a:rPr lang="fr-FR" dirty="0"/>
              <a:t>WP Infras</a:t>
            </a:r>
          </a:p>
          <a:p>
            <a:pPr marL="285750" indent="-285750">
              <a:buFontTx/>
              <a:buChar char="-"/>
            </a:pPr>
            <a:r>
              <a:rPr lang="fr-FR" dirty="0"/>
              <a:t>WP Système contrôle commande</a:t>
            </a:r>
          </a:p>
          <a:p>
            <a:pPr marL="285750" indent="-285750">
              <a:buFontTx/>
              <a:buChar char="-"/>
            </a:pPr>
            <a:r>
              <a:rPr lang="fr-FR" dirty="0"/>
              <a:t>WP Vide</a:t>
            </a:r>
          </a:p>
          <a:p>
            <a:pPr marL="285750" indent="-285750">
              <a:buFontTx/>
              <a:buChar char="-"/>
            </a:pPr>
            <a:r>
              <a:rPr lang="fr-FR" dirty="0"/>
              <a:t>WP Système de sécurité/radioprotection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err="1"/>
              <a:t>Sustainability</a:t>
            </a:r>
            <a:r>
              <a:rPr lang="fr-FR" dirty="0"/>
              <a:t>, Associate </a:t>
            </a:r>
            <a:r>
              <a:rPr lang="fr-FR" dirty="0" err="1"/>
              <a:t>WPs</a:t>
            </a:r>
            <a:r>
              <a:rPr lang="fr-FR" dirty="0"/>
              <a:t>, </a:t>
            </a:r>
            <a:r>
              <a:rPr lang="fr-FR" dirty="0" err="1"/>
              <a:t>Quality</a:t>
            </a:r>
            <a:r>
              <a:rPr lang="fr-FR" dirty="0"/>
              <a:t>…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r>
              <a:rPr lang="fr-FR" b="1" dirty="0"/>
              <a:t>Question : dans quels </a:t>
            </a:r>
            <a:r>
              <a:rPr lang="fr-FR" b="1" dirty="0" err="1"/>
              <a:t>WPs</a:t>
            </a:r>
            <a:r>
              <a:rPr lang="fr-FR" b="1" dirty="0"/>
              <a:t> sont gérés : </a:t>
            </a:r>
          </a:p>
          <a:p>
            <a:r>
              <a:rPr lang="fr-FR" dirty="0"/>
              <a:t>- l’instrumentation et la </a:t>
            </a:r>
            <a:r>
              <a:rPr lang="fr-FR" dirty="0" err="1"/>
              <a:t>cryo</a:t>
            </a:r>
            <a:r>
              <a:rPr lang="fr-FR" dirty="0"/>
              <a:t> du </a:t>
            </a:r>
            <a:r>
              <a:rPr lang="fr-FR" dirty="0" err="1"/>
              <a:t>cryomodule</a:t>
            </a:r>
            <a:endParaRPr lang="fr-FR" dirty="0"/>
          </a:p>
          <a:p>
            <a:r>
              <a:rPr lang="fr-FR" dirty="0"/>
              <a:t>- les paramètres machines et docs machines</a:t>
            </a:r>
          </a:p>
          <a:p>
            <a:r>
              <a:rPr lang="fr-FR" dirty="0"/>
              <a:t>- comment opère-t-on PERLE démonstrateur, PERLE-DESTIN et PERLE-FT</a:t>
            </a:r>
          </a:p>
          <a:p>
            <a:r>
              <a:rPr lang="fr-FR" dirty="0"/>
              <a:t>- l’implantation/intégration des systèmes</a:t>
            </a:r>
          </a:p>
          <a:p>
            <a:r>
              <a:rPr lang="fr-FR" dirty="0"/>
              <a:t>- les installations sur sites</a:t>
            </a:r>
          </a:p>
          <a:p>
            <a:r>
              <a:rPr lang="fr-FR" dirty="0"/>
              <a:t>- la recherche de financements ?</a:t>
            </a:r>
          </a:p>
        </p:txBody>
      </p:sp>
      <p:sp>
        <p:nvSpPr>
          <p:cNvPr id="43" name="Espace réservé du contenu 56">
            <a:extLst>
              <a:ext uri="{FF2B5EF4-FFF2-40B4-BE49-F238E27FC236}">
                <a16:creationId xmlns:a16="http://schemas.microsoft.com/office/drawing/2014/main" id="{62232A41-CC59-43C1-AB21-8D403835FF45}"/>
              </a:ext>
            </a:extLst>
          </p:cNvPr>
          <p:cNvSpPr txBox="1">
            <a:spLocks/>
          </p:cNvSpPr>
          <p:nvPr/>
        </p:nvSpPr>
        <p:spPr>
          <a:xfrm>
            <a:off x="6434456" y="737117"/>
            <a:ext cx="3934941" cy="4281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  <a:defRPr sz="2263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Calibri" panose="020F0502020204030204" pitchFamily="34" charset="0"/>
              <a:buChar char="●"/>
              <a:defRPr sz="2037" kern="1200">
                <a:solidFill>
                  <a:srgbClr val="2A4B8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11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5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5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Dans le projet :</a:t>
            </a:r>
          </a:p>
        </p:txBody>
      </p: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7B9ED68D-6812-4B74-BC28-B484E873C7F6}"/>
              </a:ext>
            </a:extLst>
          </p:cNvPr>
          <p:cNvGrpSpPr/>
          <p:nvPr/>
        </p:nvGrpSpPr>
        <p:grpSpPr>
          <a:xfrm>
            <a:off x="282804" y="1165226"/>
            <a:ext cx="6151652" cy="5184774"/>
            <a:chOff x="282804" y="1165226"/>
            <a:chExt cx="6151652" cy="518477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C25AC79-187F-46FF-A5B5-5E4E261D3AED}"/>
                </a:ext>
              </a:extLst>
            </p:cNvPr>
            <p:cNvSpPr/>
            <p:nvPr/>
          </p:nvSpPr>
          <p:spPr>
            <a:xfrm>
              <a:off x="282805" y="1165226"/>
              <a:ext cx="1330850" cy="631913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/>
            <a:lstStyle/>
            <a:p>
              <a:pPr algn="ctr"/>
              <a:r>
                <a:rPr lang="fr-FR" sz="800" dirty="0"/>
                <a:t>CRYOPLANT /</a:t>
              </a:r>
            </a:p>
            <a:p>
              <a:pPr algn="ctr"/>
              <a:r>
                <a:rPr lang="fr-FR" sz="800" dirty="0"/>
                <a:t>CRYOPLANT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99F08ED-DE72-4334-BDC6-AE86CD44305C}"/>
                </a:ext>
              </a:extLst>
            </p:cNvPr>
            <p:cNvSpPr/>
            <p:nvPr/>
          </p:nvSpPr>
          <p:spPr>
            <a:xfrm>
              <a:off x="282804" y="2099012"/>
              <a:ext cx="1330850" cy="195765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/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800" dirty="0"/>
                <a:t>INFRAS CRYOS /</a:t>
              </a:r>
            </a:p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800" dirty="0"/>
                <a:t>CRYO INFRAS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B509F89-EEDC-4A1D-A2D1-B7ECA100B670}"/>
                </a:ext>
              </a:extLst>
            </p:cNvPr>
            <p:cNvSpPr/>
            <p:nvPr/>
          </p:nvSpPr>
          <p:spPr>
            <a:xfrm>
              <a:off x="282804" y="4330861"/>
              <a:ext cx="1330850" cy="631913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/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/>
                <a:t>DISTRIBUTION CRYOGENIQUE /</a:t>
              </a:r>
            </a:p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/>
                <a:t>CRYO DISTRIB SYST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8484CD0-0819-4D94-BC0C-010E624EF5D2}"/>
                </a:ext>
              </a:extLst>
            </p:cNvPr>
            <p:cNvSpPr/>
            <p:nvPr/>
          </p:nvSpPr>
          <p:spPr>
            <a:xfrm>
              <a:off x="282804" y="5353571"/>
              <a:ext cx="1330850" cy="99642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/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/>
                <a:t>CRYO CONTROL AND COMMAND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CBDAAC4-BC5F-48E6-BF45-B7E19ED14D06}"/>
                </a:ext>
              </a:extLst>
            </p:cNvPr>
            <p:cNvSpPr/>
            <p:nvPr/>
          </p:nvSpPr>
          <p:spPr>
            <a:xfrm>
              <a:off x="1965837" y="1284155"/>
              <a:ext cx="2053070" cy="12063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/>
            <a:lstStyle/>
            <a:p>
              <a:r>
                <a:rPr lang="fr-FR" sz="700" dirty="0">
                  <a:solidFill>
                    <a:srgbClr val="00B050"/>
                  </a:solidFill>
                </a:rPr>
                <a:t>REFRIGERATOR (COLD BOX) - </a:t>
              </a:r>
              <a:r>
                <a:rPr lang="fr-FR" sz="700" b="1" dirty="0">
                  <a:solidFill>
                    <a:srgbClr val="00B050"/>
                  </a:solidFill>
                </a:rPr>
                <a:t>HZB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CB0A3B2-22C0-4FCC-B01C-F36670079273}"/>
                </a:ext>
              </a:extLst>
            </p:cNvPr>
            <p:cNvSpPr/>
            <p:nvPr/>
          </p:nvSpPr>
          <p:spPr>
            <a:xfrm>
              <a:off x="1965837" y="1438558"/>
              <a:ext cx="2053070" cy="12063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/>
            <a:lstStyle/>
            <a:p>
              <a:r>
                <a:rPr lang="fr-FR" sz="700" dirty="0">
                  <a:solidFill>
                    <a:schemeClr val="accent2">
                      <a:lumMod val="75000"/>
                    </a:schemeClr>
                  </a:solidFill>
                </a:rPr>
                <a:t>CYCLE COMPRESSORS – </a:t>
              </a:r>
              <a:r>
                <a:rPr lang="fr-FR" sz="700" b="1" dirty="0">
                  <a:solidFill>
                    <a:schemeClr val="accent2">
                      <a:lumMod val="75000"/>
                    </a:schemeClr>
                  </a:solidFill>
                </a:rPr>
                <a:t>HZB (TBC)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63F3EAE-5909-4B45-BF81-9736C6DADD95}"/>
                </a:ext>
              </a:extLst>
            </p:cNvPr>
            <p:cNvSpPr/>
            <p:nvPr/>
          </p:nvSpPr>
          <p:spPr>
            <a:xfrm>
              <a:off x="1950070" y="2431635"/>
              <a:ext cx="2053070" cy="3400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/>
            <a:lstStyle/>
            <a:p>
              <a:r>
                <a:rPr lang="fr-FR" sz="700" dirty="0">
                  <a:solidFill>
                    <a:schemeClr val="tx1"/>
                  </a:solidFill>
                </a:rPr>
                <a:t>PURE GAS BUFFER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6A0B0E3-ECFD-414C-95C1-FB4CA9466AB9}"/>
                </a:ext>
              </a:extLst>
            </p:cNvPr>
            <p:cNvSpPr/>
            <p:nvPr/>
          </p:nvSpPr>
          <p:spPr>
            <a:xfrm>
              <a:off x="1950070" y="2820213"/>
              <a:ext cx="2053070" cy="12063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/>
            <a:lstStyle/>
            <a:p>
              <a:r>
                <a:rPr lang="fr-FR" sz="700" dirty="0">
                  <a:solidFill>
                    <a:schemeClr val="tx1"/>
                  </a:solidFill>
                </a:rPr>
                <a:t>GAS ANALYSER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A311B4C-F18A-455A-9AB9-F1020354518D}"/>
                </a:ext>
              </a:extLst>
            </p:cNvPr>
            <p:cNvSpPr/>
            <p:nvPr/>
          </p:nvSpPr>
          <p:spPr>
            <a:xfrm>
              <a:off x="1950070" y="3180205"/>
              <a:ext cx="2053070" cy="25653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/>
            <a:lstStyle/>
            <a:p>
              <a:r>
                <a:rPr lang="fr-FR" sz="700" dirty="0">
                  <a:solidFill>
                    <a:srgbClr val="00B050"/>
                  </a:solidFill>
                </a:rPr>
                <a:t>PURIFICATION SYSTEM </a:t>
              </a:r>
              <a:r>
                <a:rPr lang="fr-FR" sz="700" b="1" dirty="0">
                  <a:solidFill>
                    <a:srgbClr val="00B050"/>
                  </a:solidFill>
                </a:rPr>
                <a:t>(SUPRATECH)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1394950-173F-48D3-96FD-8D767B13C595}"/>
                </a:ext>
              </a:extLst>
            </p:cNvPr>
            <p:cNvSpPr/>
            <p:nvPr/>
          </p:nvSpPr>
          <p:spPr>
            <a:xfrm>
              <a:off x="1950070" y="2989419"/>
              <a:ext cx="2759040" cy="13660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/>
            <a:lstStyle/>
            <a:p>
              <a:r>
                <a:rPr lang="fr-FR" sz="700" dirty="0">
                  <a:solidFill>
                    <a:schemeClr val="accent2">
                      <a:lumMod val="75000"/>
                    </a:schemeClr>
                  </a:solidFill>
                </a:rPr>
                <a:t>HELIUM RECOVERY SYSTEM </a:t>
              </a:r>
              <a:r>
                <a:rPr lang="fr-FR" sz="700" b="1" dirty="0">
                  <a:solidFill>
                    <a:schemeClr val="accent2">
                      <a:lumMod val="75000"/>
                    </a:schemeClr>
                  </a:solidFill>
                </a:rPr>
                <a:t>(part </a:t>
              </a:r>
              <a:r>
                <a:rPr lang="fr-FR" sz="700" b="1" dirty="0" err="1">
                  <a:solidFill>
                    <a:schemeClr val="accent2">
                      <a:lumMod val="75000"/>
                    </a:schemeClr>
                  </a:solidFill>
                </a:rPr>
                <a:t>from</a:t>
              </a:r>
              <a:r>
                <a:rPr lang="fr-FR" sz="700" b="1" dirty="0">
                  <a:solidFill>
                    <a:schemeClr val="accent2">
                      <a:lumMod val="75000"/>
                    </a:schemeClr>
                  </a:solidFill>
                </a:rPr>
                <a:t> SUPRATECH)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2E57043-3621-4E52-98B5-B7BBCEE385B8}"/>
                </a:ext>
              </a:extLst>
            </p:cNvPr>
            <p:cNvSpPr/>
            <p:nvPr/>
          </p:nvSpPr>
          <p:spPr>
            <a:xfrm>
              <a:off x="4112062" y="2435808"/>
              <a:ext cx="1683032" cy="120638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/>
            <a:lstStyle/>
            <a:p>
              <a:r>
                <a:rPr lang="fr-FR" sz="700" dirty="0"/>
                <a:t>OIL REMOVAL SYSTEM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95E6CDB-6291-493F-BE10-EB94EFC106E4}"/>
                </a:ext>
              </a:extLst>
            </p:cNvPr>
            <p:cNvSpPr/>
            <p:nvPr/>
          </p:nvSpPr>
          <p:spPr>
            <a:xfrm>
              <a:off x="4112062" y="2546606"/>
              <a:ext cx="1683032" cy="120638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/>
            <a:lstStyle/>
            <a:p>
              <a:r>
                <a:rPr lang="fr-FR" sz="700" dirty="0"/>
                <a:t>GAS DRYER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138C517-E3BF-4190-BD32-B2658654DC8E}"/>
                </a:ext>
              </a:extLst>
            </p:cNvPr>
            <p:cNvSpPr/>
            <p:nvPr/>
          </p:nvSpPr>
          <p:spPr>
            <a:xfrm>
              <a:off x="4140056" y="3594688"/>
              <a:ext cx="2294400" cy="120638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/>
            <a:lstStyle/>
            <a:p>
              <a:r>
                <a:rPr lang="fr-FR" sz="700" dirty="0"/>
                <a:t>GAS STORAGE (GAS BAGS, HP STORAGE)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1C1D75A-7244-496B-A328-58F789A7EA8F}"/>
                </a:ext>
              </a:extLst>
            </p:cNvPr>
            <p:cNvSpPr/>
            <p:nvPr/>
          </p:nvSpPr>
          <p:spPr>
            <a:xfrm>
              <a:off x="4140056" y="3483889"/>
              <a:ext cx="2294400" cy="120638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/>
            <a:lstStyle/>
            <a:p>
              <a:r>
                <a:rPr lang="fr-FR" sz="700" dirty="0"/>
                <a:t>HP COMPRESSORS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EA543FB-FB6E-4E5B-96DF-987E22216A52}"/>
                </a:ext>
              </a:extLst>
            </p:cNvPr>
            <p:cNvSpPr/>
            <p:nvPr/>
          </p:nvSpPr>
          <p:spPr>
            <a:xfrm>
              <a:off x="1950070" y="2099014"/>
              <a:ext cx="2053070" cy="12063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/>
            <a:lstStyle/>
            <a:p>
              <a:r>
                <a:rPr lang="fr-FR" sz="700" dirty="0">
                  <a:solidFill>
                    <a:schemeClr val="accent2">
                      <a:lumMod val="75000"/>
                    </a:schemeClr>
                  </a:solidFill>
                </a:rPr>
                <a:t>LIQUID STORAGE </a:t>
              </a:r>
              <a:r>
                <a:rPr lang="fr-FR" sz="700" b="1" dirty="0">
                  <a:solidFill>
                    <a:schemeClr val="accent2">
                      <a:lumMod val="75000"/>
                    </a:schemeClr>
                  </a:solidFill>
                </a:rPr>
                <a:t>(part </a:t>
              </a:r>
              <a:r>
                <a:rPr lang="fr-FR" sz="700" b="1" dirty="0" err="1">
                  <a:solidFill>
                    <a:schemeClr val="accent2">
                      <a:lumMod val="75000"/>
                    </a:schemeClr>
                  </a:solidFill>
                </a:rPr>
                <a:t>from</a:t>
              </a:r>
              <a:r>
                <a:rPr lang="fr-FR" sz="700" b="1" dirty="0">
                  <a:solidFill>
                    <a:schemeClr val="accent2">
                      <a:lumMod val="75000"/>
                    </a:schemeClr>
                  </a:solidFill>
                </a:rPr>
                <a:t> HZB TBC)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EA26171-AEA1-4E0F-9E6B-DA1C4581C993}"/>
                </a:ext>
              </a:extLst>
            </p:cNvPr>
            <p:cNvSpPr/>
            <p:nvPr/>
          </p:nvSpPr>
          <p:spPr>
            <a:xfrm>
              <a:off x="1950070" y="2268219"/>
              <a:ext cx="2053070" cy="12063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/>
            <a:lstStyle/>
            <a:p>
              <a:r>
                <a:rPr lang="fr-FR" sz="700" dirty="0">
                  <a:solidFill>
                    <a:schemeClr val="tx1"/>
                  </a:solidFill>
                </a:rPr>
                <a:t>LN2 (Storage and distribution)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0037C79-5F1D-41A9-87A5-B22997B4D420}"/>
                </a:ext>
              </a:extLst>
            </p:cNvPr>
            <p:cNvSpPr/>
            <p:nvPr/>
          </p:nvSpPr>
          <p:spPr>
            <a:xfrm>
              <a:off x="1970663" y="4363912"/>
              <a:ext cx="3071481" cy="14034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/>
            <a:lstStyle/>
            <a:p>
              <a:r>
                <a:rPr lang="fr-FR" sz="700" dirty="0">
                  <a:solidFill>
                    <a:schemeClr val="accent2">
                      <a:lumMod val="75000"/>
                    </a:schemeClr>
                  </a:solidFill>
                </a:rPr>
                <a:t>CRYOGENIC DISTRIBUTION LINES (CDL) </a:t>
              </a:r>
              <a:r>
                <a:rPr lang="fr-FR" sz="700" b="1" dirty="0">
                  <a:solidFill>
                    <a:schemeClr val="accent2">
                      <a:lumMod val="75000"/>
                    </a:schemeClr>
                  </a:solidFill>
                </a:rPr>
                <a:t>(part </a:t>
              </a:r>
              <a:r>
                <a:rPr lang="fr-FR" sz="700" b="1" dirty="0" err="1">
                  <a:solidFill>
                    <a:schemeClr val="accent2">
                      <a:lumMod val="75000"/>
                    </a:schemeClr>
                  </a:solidFill>
                </a:rPr>
                <a:t>from</a:t>
              </a:r>
              <a:r>
                <a:rPr lang="fr-FR" sz="700" b="1" dirty="0">
                  <a:solidFill>
                    <a:schemeClr val="accent2">
                      <a:lumMod val="75000"/>
                    </a:schemeClr>
                  </a:solidFill>
                </a:rPr>
                <a:t> HZB TBC) 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E24DBC0-06FD-4995-8787-FAE993C93C96}"/>
                </a:ext>
              </a:extLst>
            </p:cNvPr>
            <p:cNvSpPr/>
            <p:nvPr/>
          </p:nvSpPr>
          <p:spPr>
            <a:xfrm>
              <a:off x="1965837" y="4533951"/>
              <a:ext cx="2053070" cy="12063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/>
            <a:lstStyle/>
            <a:p>
              <a:r>
                <a:rPr lang="fr-FR" sz="700" dirty="0">
                  <a:solidFill>
                    <a:srgbClr val="00B050"/>
                  </a:solidFill>
                </a:rPr>
                <a:t>VALVE BOXES CRYOMODULE </a:t>
              </a:r>
              <a:r>
                <a:rPr lang="fr-FR" sz="700" b="1" dirty="0">
                  <a:solidFill>
                    <a:srgbClr val="00B050"/>
                  </a:solidFill>
                </a:rPr>
                <a:t>(HZB)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3506CA1-4A3C-4F46-98A6-FD22E078C809}"/>
                </a:ext>
              </a:extLst>
            </p:cNvPr>
            <p:cNvSpPr/>
            <p:nvPr/>
          </p:nvSpPr>
          <p:spPr>
            <a:xfrm>
              <a:off x="1965837" y="4811870"/>
              <a:ext cx="2053070" cy="12063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/>
            <a:lstStyle/>
            <a:p>
              <a:r>
                <a:rPr lang="fr-FR" sz="700" dirty="0">
                  <a:solidFill>
                    <a:schemeClr val="tx1"/>
                  </a:solidFill>
                </a:rPr>
                <a:t>AUXILIARY LINES (</a:t>
              </a:r>
              <a:r>
                <a:rPr lang="fr-FR" sz="700" dirty="0" err="1">
                  <a:solidFill>
                    <a:schemeClr val="tx1"/>
                  </a:solidFill>
                </a:rPr>
                <a:t>AuxL</a:t>
              </a:r>
              <a:r>
                <a:rPr lang="fr-FR" sz="700" dirty="0">
                  <a:solidFill>
                    <a:schemeClr val="tx1"/>
                  </a:solidFill>
                </a:rPr>
                <a:t>)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084F4AA-7D1A-455E-8136-5DFF6B38A0A7}"/>
                </a:ext>
              </a:extLst>
            </p:cNvPr>
            <p:cNvSpPr/>
            <p:nvPr/>
          </p:nvSpPr>
          <p:spPr>
            <a:xfrm>
              <a:off x="1973881" y="4666913"/>
              <a:ext cx="2053070" cy="12063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/>
            <a:lstStyle/>
            <a:p>
              <a:r>
                <a:rPr lang="fr-FR" sz="700" dirty="0">
                  <a:solidFill>
                    <a:schemeClr val="tx1"/>
                  </a:solidFill>
                </a:rPr>
                <a:t>VALVE BOX BOOSTER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1384C09-7ED5-4C08-9EC5-37247108717C}"/>
                </a:ext>
              </a:extLst>
            </p:cNvPr>
            <p:cNvSpPr/>
            <p:nvPr/>
          </p:nvSpPr>
          <p:spPr>
            <a:xfrm>
              <a:off x="1965837" y="5353571"/>
              <a:ext cx="2053070" cy="12063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/>
            <a:lstStyle/>
            <a:p>
              <a:r>
                <a:rPr lang="fr-FR" sz="700" dirty="0">
                  <a:solidFill>
                    <a:schemeClr val="tx1"/>
                  </a:solidFill>
                </a:rPr>
                <a:t>SENSORS 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9BD5C5F-A08A-4B60-9A11-FC2737C9B837}"/>
                </a:ext>
              </a:extLst>
            </p:cNvPr>
            <p:cNvSpPr/>
            <p:nvPr/>
          </p:nvSpPr>
          <p:spPr>
            <a:xfrm>
              <a:off x="1965837" y="5493509"/>
              <a:ext cx="2053070" cy="12063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/>
            <a:lstStyle/>
            <a:p>
              <a:r>
                <a:rPr lang="fr-FR" sz="700" dirty="0">
                  <a:solidFill>
                    <a:schemeClr val="tx1"/>
                  </a:solidFill>
                </a:rPr>
                <a:t>PLC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4E8D1CD-B551-45C8-A44A-592A1A85112A}"/>
                </a:ext>
              </a:extLst>
            </p:cNvPr>
            <p:cNvSpPr/>
            <p:nvPr/>
          </p:nvSpPr>
          <p:spPr>
            <a:xfrm>
              <a:off x="1965837" y="5646206"/>
              <a:ext cx="2053070" cy="12063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/>
            <a:lstStyle/>
            <a:p>
              <a:r>
                <a:rPr lang="fr-FR" sz="700" dirty="0">
                  <a:solidFill>
                    <a:schemeClr val="tx1"/>
                  </a:solidFill>
                </a:rPr>
                <a:t>SIGNAL CONDITIONERS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D040026-B6A5-4DDF-A3FC-A9153F2ACCA0}"/>
                </a:ext>
              </a:extLst>
            </p:cNvPr>
            <p:cNvSpPr/>
            <p:nvPr/>
          </p:nvSpPr>
          <p:spPr>
            <a:xfrm>
              <a:off x="1965837" y="5798905"/>
              <a:ext cx="2053070" cy="12063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/>
            <a:lstStyle/>
            <a:p>
              <a:r>
                <a:rPr lang="fr-FR" sz="700" dirty="0">
                  <a:solidFill>
                    <a:schemeClr val="tx1"/>
                  </a:solidFill>
                </a:rPr>
                <a:t>CABLES AND SIGNAL ROUTING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2F05ED3-E2F1-49CD-A928-C62D5FD5D638}"/>
                </a:ext>
              </a:extLst>
            </p:cNvPr>
            <p:cNvSpPr/>
            <p:nvPr/>
          </p:nvSpPr>
          <p:spPr>
            <a:xfrm>
              <a:off x="1965837" y="1576366"/>
              <a:ext cx="2053070" cy="12063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/>
            <a:lstStyle/>
            <a:p>
              <a:r>
                <a:rPr lang="fr-FR" sz="700" dirty="0">
                  <a:solidFill>
                    <a:schemeClr val="accent2">
                      <a:lumMod val="75000"/>
                    </a:schemeClr>
                  </a:solidFill>
                </a:rPr>
                <a:t>Low Pressure HE PUMPING – </a:t>
              </a:r>
              <a:r>
                <a:rPr lang="fr-FR" sz="700" b="1" dirty="0">
                  <a:solidFill>
                    <a:schemeClr val="accent2">
                      <a:lumMod val="75000"/>
                    </a:schemeClr>
                  </a:solidFill>
                </a:rPr>
                <a:t>HZB (TBC)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A8BDCD4-4E7B-44CF-AAEA-0F445BDCA913}"/>
                </a:ext>
              </a:extLst>
            </p:cNvPr>
            <p:cNvSpPr/>
            <p:nvPr/>
          </p:nvSpPr>
          <p:spPr>
            <a:xfrm>
              <a:off x="4096296" y="3179312"/>
              <a:ext cx="1683032" cy="120638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/>
            <a:lstStyle/>
            <a:p>
              <a:r>
                <a:rPr lang="fr-FR" sz="700" dirty="0"/>
                <a:t>LIQ. LOOP GAS ANALYSER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6B6BBBB-40DB-43C9-B73F-AE17B190ABBE}"/>
                </a:ext>
              </a:extLst>
            </p:cNvPr>
            <p:cNvSpPr/>
            <p:nvPr/>
          </p:nvSpPr>
          <p:spPr>
            <a:xfrm>
              <a:off x="4096296" y="3319390"/>
              <a:ext cx="1683032" cy="120638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/>
            <a:lstStyle/>
            <a:p>
              <a:r>
                <a:rPr lang="fr-FR" sz="700" dirty="0"/>
                <a:t>STORED GAS ANALYSER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061D446-3FE6-454E-8D2C-ECF52451233F}"/>
                </a:ext>
              </a:extLst>
            </p:cNvPr>
            <p:cNvSpPr/>
            <p:nvPr/>
          </p:nvSpPr>
          <p:spPr>
            <a:xfrm>
              <a:off x="4112062" y="2640824"/>
              <a:ext cx="1683032" cy="120638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/>
            <a:lstStyle/>
            <a:p>
              <a:r>
                <a:rPr lang="fr-FR" sz="700" dirty="0"/>
                <a:t>LN2 COLD TRAP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4EF5641-4B22-4422-BC18-3E7B2315A350}"/>
                </a:ext>
              </a:extLst>
            </p:cNvPr>
            <p:cNvSpPr/>
            <p:nvPr/>
          </p:nvSpPr>
          <p:spPr>
            <a:xfrm>
              <a:off x="1950070" y="3488374"/>
              <a:ext cx="2053070" cy="23626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/>
            <a:lstStyle/>
            <a:p>
              <a:r>
                <a:rPr lang="fr-FR" sz="700" dirty="0">
                  <a:solidFill>
                    <a:srgbClr val="00B050"/>
                  </a:solidFill>
                </a:rPr>
                <a:t>GAS STORAGE</a:t>
              </a:r>
              <a:r>
                <a:rPr lang="fr-FR" sz="700" b="1" dirty="0">
                  <a:solidFill>
                    <a:srgbClr val="00B050"/>
                  </a:solidFill>
                </a:rPr>
                <a:t> (SUPRATECH)</a:t>
              </a:r>
              <a:r>
                <a:rPr lang="fr-FR" sz="700" dirty="0">
                  <a:solidFill>
                    <a:srgbClr val="00B050"/>
                  </a:solidFill>
                </a:rPr>
                <a:t> 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A867557-E08E-47EB-A31A-E62B2D42F489}"/>
                </a:ext>
              </a:extLst>
            </p:cNvPr>
            <p:cNvSpPr/>
            <p:nvPr/>
          </p:nvSpPr>
          <p:spPr>
            <a:xfrm>
              <a:off x="1958114" y="5952018"/>
              <a:ext cx="2053070" cy="12063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/>
            <a:lstStyle/>
            <a:p>
              <a:r>
                <a:rPr lang="fr-FR" sz="700" dirty="0">
                  <a:solidFill>
                    <a:schemeClr val="tx1"/>
                  </a:solidFill>
                </a:rPr>
                <a:t>SUPERVISION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5EB91C6-7124-429A-BDF6-613639588C43}"/>
                </a:ext>
              </a:extLst>
            </p:cNvPr>
            <p:cNvSpPr/>
            <p:nvPr/>
          </p:nvSpPr>
          <p:spPr>
            <a:xfrm>
              <a:off x="1965193" y="6094958"/>
              <a:ext cx="2053070" cy="12063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/>
            <a:lstStyle/>
            <a:p>
              <a:r>
                <a:rPr lang="fr-FR" sz="700" dirty="0">
                  <a:solidFill>
                    <a:schemeClr val="tx1"/>
                  </a:solidFill>
                </a:rPr>
                <a:t>CONTROL SEQUENCING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425A1CE-82F8-4EA3-8231-F4148FF95D50}"/>
                </a:ext>
              </a:extLst>
            </p:cNvPr>
            <p:cNvSpPr/>
            <p:nvPr/>
          </p:nvSpPr>
          <p:spPr>
            <a:xfrm>
              <a:off x="1965837" y="6229362"/>
              <a:ext cx="2053070" cy="12063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/>
            <a:lstStyle/>
            <a:p>
              <a:r>
                <a:rPr lang="fr-FR" sz="700" dirty="0">
                  <a:solidFill>
                    <a:schemeClr val="tx1"/>
                  </a:solidFill>
                </a:rPr>
                <a:t>DATA POST PROCESSING AND STORAGE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74D7365-B98F-458D-BDF2-EBF1D4BD8078}"/>
                </a:ext>
              </a:extLst>
            </p:cNvPr>
            <p:cNvSpPr/>
            <p:nvPr/>
          </p:nvSpPr>
          <p:spPr>
            <a:xfrm>
              <a:off x="1950070" y="3773204"/>
              <a:ext cx="2053070" cy="12063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/>
            <a:lstStyle/>
            <a:p>
              <a:r>
                <a:rPr lang="fr-FR" sz="700" dirty="0">
                  <a:solidFill>
                    <a:schemeClr val="tx1"/>
                  </a:solidFill>
                </a:rPr>
                <a:t>GAS BUFFER (GAS BAG) 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86881FF-BA82-46C0-AB01-7C873A2551A9}"/>
                </a:ext>
              </a:extLst>
            </p:cNvPr>
            <p:cNvSpPr/>
            <p:nvPr/>
          </p:nvSpPr>
          <p:spPr>
            <a:xfrm>
              <a:off x="1950070" y="3942411"/>
              <a:ext cx="2053070" cy="12063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/>
            <a:lstStyle/>
            <a:p>
              <a:r>
                <a:rPr lang="fr-FR" sz="700" dirty="0">
                  <a:solidFill>
                    <a:schemeClr val="tx1"/>
                  </a:solidFill>
                </a:rPr>
                <a:t>REHEATER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C46ACE5-5B8E-4E5E-8C0A-8014CE10A497}"/>
                </a:ext>
              </a:extLst>
            </p:cNvPr>
            <p:cNvSpPr/>
            <p:nvPr/>
          </p:nvSpPr>
          <p:spPr>
            <a:xfrm>
              <a:off x="1973881" y="1731095"/>
              <a:ext cx="2053070" cy="12063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/>
            <a:lstStyle/>
            <a:p>
              <a:r>
                <a:rPr lang="fr-FR" sz="700" dirty="0">
                  <a:solidFill>
                    <a:schemeClr val="accent2">
                      <a:lumMod val="75000"/>
                    </a:schemeClr>
                  </a:solidFill>
                </a:rPr>
                <a:t>OIL REMOVAL SYSTEM – </a:t>
              </a:r>
              <a:r>
                <a:rPr lang="fr-FR" sz="700" b="1" dirty="0">
                  <a:solidFill>
                    <a:schemeClr val="accent2">
                      <a:lumMod val="75000"/>
                    </a:schemeClr>
                  </a:solidFill>
                </a:rPr>
                <a:t>HZB (TBC)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434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 40">
            <a:extLst>
              <a:ext uri="{FF2B5EF4-FFF2-40B4-BE49-F238E27FC236}">
                <a16:creationId xmlns:a16="http://schemas.microsoft.com/office/drawing/2014/main" id="{7D69E78B-6123-4C85-B8DF-643AB4EF38D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7687" y="1004412"/>
            <a:ext cx="7401185" cy="5553937"/>
          </a:xfrm>
          <a:prstGeom prst="rect">
            <a:avLst/>
          </a:prstGeom>
        </p:spPr>
      </p:pic>
      <p:sp>
        <p:nvSpPr>
          <p:cNvPr id="57" name="Espace réservé du contenu 56">
            <a:extLst>
              <a:ext uri="{FF2B5EF4-FFF2-40B4-BE49-F238E27FC236}">
                <a16:creationId xmlns:a16="http://schemas.microsoft.com/office/drawing/2014/main" id="{C7D11054-641C-4329-ACA2-2822653FBD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4776" y="737116"/>
            <a:ext cx="4324984" cy="541187"/>
          </a:xfrm>
        </p:spPr>
        <p:txBody>
          <a:bodyPr>
            <a:normAutofit fontScale="92500"/>
          </a:bodyPr>
          <a:lstStyle/>
          <a:p>
            <a:r>
              <a:rPr lang="fr-FR" dirty="0"/>
              <a:t>Concevoir, fournir, installer, tester :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C499046-2090-4058-95CF-4C307D5BD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884" y="169116"/>
            <a:ext cx="10802167" cy="48898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Périmètre et Objectifs du WP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2806977-7A44-42C5-BBF9-E46787064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16 janvier 2025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062B2DB-6B15-4F05-B311-1E78C92B1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+mn-lt"/>
              </a:rPr>
              <a:t>PERLE- Project Progress </a:t>
            </a:r>
            <a:r>
              <a:rPr lang="fr-FR" dirty="0" err="1">
                <a:latin typeface="+mn-lt"/>
              </a:rPr>
              <a:t>Review</a:t>
            </a:r>
            <a:r>
              <a:rPr lang="fr-FR" dirty="0">
                <a:latin typeface="+mn-lt"/>
              </a:rPr>
              <a:t>- 2-2025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ED17EC2-1F54-4221-80D3-50A898D48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48" name="ZoneTexte 6">
            <a:extLst>
              <a:ext uri="{FF2B5EF4-FFF2-40B4-BE49-F238E27FC236}">
                <a16:creationId xmlns:a16="http://schemas.microsoft.com/office/drawing/2014/main" id="{1F2FDBC1-AE33-44B6-AB81-9BF47AC11A0B}"/>
              </a:ext>
            </a:extLst>
          </p:cNvPr>
          <p:cNvSpPr txBox="1"/>
          <p:nvPr/>
        </p:nvSpPr>
        <p:spPr>
          <a:xfrm>
            <a:off x="9305405" y="4239902"/>
            <a:ext cx="2373745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b="0" i="0" u="none" strike="noStrike" baseline="0" dirty="0">
                <a:latin typeface="Calibri" panose="020F0502020204030204" pitchFamily="34" charset="0"/>
              </a:rPr>
              <a:t>Boite froide</a:t>
            </a:r>
          </a:p>
          <a:p>
            <a:r>
              <a:rPr lang="fr-FR" sz="1800" b="0" i="0" u="none" strike="noStrike" baseline="0" dirty="0">
                <a:latin typeface="Calibri" panose="020F0502020204030204" pitchFamily="34" charset="0"/>
              </a:rPr>
              <a:t>= réfrigérateur </a:t>
            </a:r>
            <a:r>
              <a:rPr lang="fr-FR" sz="1800" b="0" i="0" u="none" strike="noStrike" baseline="0" dirty="0" err="1">
                <a:latin typeface="Calibri" panose="020F0502020204030204" pitchFamily="34" charset="0"/>
              </a:rPr>
              <a:t>helium</a:t>
            </a:r>
            <a:endParaRPr lang="fr-FR" sz="1800" b="0" i="0" u="none" strike="noStrike" baseline="0" dirty="0">
              <a:latin typeface="Calibri" panose="020F0502020204030204" pitchFamily="34" charset="0"/>
            </a:endParaRPr>
          </a:p>
          <a:p>
            <a:r>
              <a:rPr lang="fr-FR" dirty="0">
                <a:latin typeface="Calibri" panose="020F0502020204030204" pitchFamily="34" charset="0"/>
              </a:rPr>
              <a:t>L’idée est d’insérer ce système dans une partie de la fosse nord</a:t>
            </a:r>
            <a:endParaRPr lang="fr-FR" dirty="0"/>
          </a:p>
        </p:txBody>
      </p:sp>
      <p:sp>
        <p:nvSpPr>
          <p:cNvPr id="49" name="ZoneTexte 14">
            <a:extLst>
              <a:ext uri="{FF2B5EF4-FFF2-40B4-BE49-F238E27FC236}">
                <a16:creationId xmlns:a16="http://schemas.microsoft.com/office/drawing/2014/main" id="{96850E33-993D-407F-8AC9-1B8F878F4AC6}"/>
              </a:ext>
            </a:extLst>
          </p:cNvPr>
          <p:cNvSpPr txBox="1"/>
          <p:nvPr/>
        </p:nvSpPr>
        <p:spPr>
          <a:xfrm>
            <a:off x="9305405" y="848822"/>
            <a:ext cx="15690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Boite à vannes </a:t>
            </a:r>
            <a:r>
              <a:rPr lang="fr-FR" dirty="0" err="1"/>
              <a:t>cryomodule</a:t>
            </a:r>
            <a:endParaRPr lang="fr-FR" dirty="0"/>
          </a:p>
        </p:txBody>
      </p:sp>
      <p:sp>
        <p:nvSpPr>
          <p:cNvPr id="51" name="ZoneTexte 22">
            <a:extLst>
              <a:ext uri="{FF2B5EF4-FFF2-40B4-BE49-F238E27FC236}">
                <a16:creationId xmlns:a16="http://schemas.microsoft.com/office/drawing/2014/main" id="{4FA3F980-5A7E-411D-9F27-1414CA6E54A3}"/>
              </a:ext>
            </a:extLst>
          </p:cNvPr>
          <p:cNvSpPr txBox="1"/>
          <p:nvPr/>
        </p:nvSpPr>
        <p:spPr>
          <a:xfrm>
            <a:off x="5780807" y="5039146"/>
            <a:ext cx="215189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/>
              <a:t>Baie de contrôle cryogénie</a:t>
            </a:r>
          </a:p>
        </p:txBody>
      </p:sp>
      <p:cxnSp>
        <p:nvCxnSpPr>
          <p:cNvPr id="52" name="Connecteur droit avec flèche 51">
            <a:extLst>
              <a:ext uri="{FF2B5EF4-FFF2-40B4-BE49-F238E27FC236}">
                <a16:creationId xmlns:a16="http://schemas.microsoft.com/office/drawing/2014/main" id="{8A618829-D24C-4C97-9ED2-536C9ADC8FB3}"/>
              </a:ext>
            </a:extLst>
          </p:cNvPr>
          <p:cNvCxnSpPr/>
          <p:nvPr/>
        </p:nvCxnSpPr>
        <p:spPr>
          <a:xfrm flipH="1" flipV="1">
            <a:off x="8154552" y="3676055"/>
            <a:ext cx="1150853" cy="56384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>
            <a:extLst>
              <a:ext uri="{FF2B5EF4-FFF2-40B4-BE49-F238E27FC236}">
                <a16:creationId xmlns:a16="http://schemas.microsoft.com/office/drawing/2014/main" id="{18BC2FED-948F-46B6-8858-55E98833CB28}"/>
              </a:ext>
            </a:extLst>
          </p:cNvPr>
          <p:cNvCxnSpPr>
            <a:cxnSpLocks/>
            <a:stCxn id="51" idx="0"/>
          </p:cNvCxnSpPr>
          <p:nvPr/>
        </p:nvCxnSpPr>
        <p:spPr>
          <a:xfrm flipV="1">
            <a:off x="6856756" y="3325073"/>
            <a:ext cx="351071" cy="171407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>
            <a:extLst>
              <a:ext uri="{FF2B5EF4-FFF2-40B4-BE49-F238E27FC236}">
                <a16:creationId xmlns:a16="http://schemas.microsoft.com/office/drawing/2014/main" id="{CBD4FEAC-CD95-4BF7-BF95-CE7ACF675830}"/>
              </a:ext>
            </a:extLst>
          </p:cNvPr>
          <p:cNvCxnSpPr>
            <a:cxnSpLocks/>
            <a:stCxn id="49" idx="2"/>
          </p:cNvCxnSpPr>
          <p:nvPr/>
        </p:nvCxnSpPr>
        <p:spPr>
          <a:xfrm flipH="1">
            <a:off x="8122779" y="1495153"/>
            <a:ext cx="1967126" cy="135538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ZoneTexte 23">
            <a:extLst>
              <a:ext uri="{FF2B5EF4-FFF2-40B4-BE49-F238E27FC236}">
                <a16:creationId xmlns:a16="http://schemas.microsoft.com/office/drawing/2014/main" id="{EFE7236F-7CB8-4F68-AE2A-E542C2BA91F9}"/>
              </a:ext>
            </a:extLst>
          </p:cNvPr>
          <p:cNvSpPr txBox="1"/>
          <p:nvPr/>
        </p:nvSpPr>
        <p:spPr>
          <a:xfrm>
            <a:off x="9882936" y="1856832"/>
            <a:ext cx="15690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Boite à vannes booster</a:t>
            </a:r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45328A37-1965-4427-827D-F3C7326802F5}"/>
              </a:ext>
            </a:extLst>
          </p:cNvPr>
          <p:cNvSpPr/>
          <p:nvPr/>
        </p:nvSpPr>
        <p:spPr>
          <a:xfrm>
            <a:off x="8473209" y="2965070"/>
            <a:ext cx="129309" cy="121250"/>
          </a:xfrm>
          <a:prstGeom prst="ellipse">
            <a:avLst/>
          </a:prstGeom>
          <a:solidFill>
            <a:srgbClr val="F41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cxnSp>
        <p:nvCxnSpPr>
          <p:cNvPr id="58" name="Connecteur droit avec flèche 57">
            <a:extLst>
              <a:ext uri="{FF2B5EF4-FFF2-40B4-BE49-F238E27FC236}">
                <a16:creationId xmlns:a16="http://schemas.microsoft.com/office/drawing/2014/main" id="{9955F83A-F075-4BAB-8545-5554A003A7BC}"/>
              </a:ext>
            </a:extLst>
          </p:cNvPr>
          <p:cNvCxnSpPr>
            <a:cxnSpLocks/>
            <a:stCxn id="55" idx="2"/>
          </p:cNvCxnSpPr>
          <p:nvPr/>
        </p:nvCxnSpPr>
        <p:spPr>
          <a:xfrm flipH="1">
            <a:off x="8536256" y="2503163"/>
            <a:ext cx="2131180" cy="49326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avec flèche 58">
            <a:extLst>
              <a:ext uri="{FF2B5EF4-FFF2-40B4-BE49-F238E27FC236}">
                <a16:creationId xmlns:a16="http://schemas.microsoft.com/office/drawing/2014/main" id="{6F2FE91B-2C7E-438A-ACFE-3C2CFA6D8CE9}"/>
              </a:ext>
            </a:extLst>
          </p:cNvPr>
          <p:cNvCxnSpPr>
            <a:cxnSpLocks/>
          </p:cNvCxnSpPr>
          <p:nvPr/>
        </p:nvCxnSpPr>
        <p:spPr>
          <a:xfrm>
            <a:off x="5391902" y="1213871"/>
            <a:ext cx="1974344" cy="166785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avec flèche 59">
            <a:extLst>
              <a:ext uri="{FF2B5EF4-FFF2-40B4-BE49-F238E27FC236}">
                <a16:creationId xmlns:a16="http://schemas.microsoft.com/office/drawing/2014/main" id="{758A43B9-A9FC-4A7E-BC95-C86BF1A05235}"/>
              </a:ext>
            </a:extLst>
          </p:cNvPr>
          <p:cNvCxnSpPr>
            <a:cxnSpLocks/>
          </p:cNvCxnSpPr>
          <p:nvPr/>
        </p:nvCxnSpPr>
        <p:spPr>
          <a:xfrm>
            <a:off x="5314372" y="1339255"/>
            <a:ext cx="2114921" cy="269956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avec flèche 60">
            <a:extLst>
              <a:ext uri="{FF2B5EF4-FFF2-40B4-BE49-F238E27FC236}">
                <a16:creationId xmlns:a16="http://schemas.microsoft.com/office/drawing/2014/main" id="{2E701722-39D0-4944-AC0D-3AA2E1294653}"/>
              </a:ext>
            </a:extLst>
          </p:cNvPr>
          <p:cNvCxnSpPr>
            <a:cxnSpLocks/>
          </p:cNvCxnSpPr>
          <p:nvPr/>
        </p:nvCxnSpPr>
        <p:spPr>
          <a:xfrm>
            <a:off x="5391902" y="1213871"/>
            <a:ext cx="1974344" cy="261648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ZoneTexte 34">
            <a:extLst>
              <a:ext uri="{FF2B5EF4-FFF2-40B4-BE49-F238E27FC236}">
                <a16:creationId xmlns:a16="http://schemas.microsoft.com/office/drawing/2014/main" id="{238DF1EF-BC02-4ABA-91E7-43C69D10FB24}"/>
              </a:ext>
            </a:extLst>
          </p:cNvPr>
          <p:cNvSpPr txBox="1"/>
          <p:nvPr/>
        </p:nvSpPr>
        <p:spPr>
          <a:xfrm>
            <a:off x="3490647" y="975910"/>
            <a:ext cx="189874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dirty="0"/>
              <a:t>Stockage d’hélium liquide</a:t>
            </a:r>
          </a:p>
        </p:txBody>
      </p:sp>
      <p:cxnSp>
        <p:nvCxnSpPr>
          <p:cNvPr id="63" name="Connecteur droit avec flèche 62">
            <a:extLst>
              <a:ext uri="{FF2B5EF4-FFF2-40B4-BE49-F238E27FC236}">
                <a16:creationId xmlns:a16="http://schemas.microsoft.com/office/drawing/2014/main" id="{BA832509-79ED-4594-A1FC-FD3EEC1D7583}"/>
              </a:ext>
            </a:extLst>
          </p:cNvPr>
          <p:cNvCxnSpPr>
            <a:cxnSpLocks/>
          </p:cNvCxnSpPr>
          <p:nvPr/>
        </p:nvCxnSpPr>
        <p:spPr>
          <a:xfrm>
            <a:off x="1784990" y="2613873"/>
            <a:ext cx="2060542" cy="47244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avec flèche 63">
            <a:extLst>
              <a:ext uri="{FF2B5EF4-FFF2-40B4-BE49-F238E27FC236}">
                <a16:creationId xmlns:a16="http://schemas.microsoft.com/office/drawing/2014/main" id="{CE7FE17D-78CC-4EE9-B3D9-8615E239C5F4}"/>
              </a:ext>
            </a:extLst>
          </p:cNvPr>
          <p:cNvCxnSpPr>
            <a:cxnSpLocks/>
          </p:cNvCxnSpPr>
          <p:nvPr/>
        </p:nvCxnSpPr>
        <p:spPr>
          <a:xfrm>
            <a:off x="1810146" y="2639285"/>
            <a:ext cx="2858688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avec flèche 64">
            <a:extLst>
              <a:ext uri="{FF2B5EF4-FFF2-40B4-BE49-F238E27FC236}">
                <a16:creationId xmlns:a16="http://schemas.microsoft.com/office/drawing/2014/main" id="{A24D73E5-7FF8-4E81-B9B2-7FF57F5B4346}"/>
              </a:ext>
            </a:extLst>
          </p:cNvPr>
          <p:cNvCxnSpPr>
            <a:cxnSpLocks/>
          </p:cNvCxnSpPr>
          <p:nvPr/>
        </p:nvCxnSpPr>
        <p:spPr>
          <a:xfrm>
            <a:off x="1810146" y="2613873"/>
            <a:ext cx="2398016" cy="24518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ZoneTexte 41">
            <a:extLst>
              <a:ext uri="{FF2B5EF4-FFF2-40B4-BE49-F238E27FC236}">
                <a16:creationId xmlns:a16="http://schemas.microsoft.com/office/drawing/2014/main" id="{37D88E91-B251-43CB-979F-5B311C8BAA88}"/>
              </a:ext>
            </a:extLst>
          </p:cNvPr>
          <p:cNvSpPr txBox="1"/>
          <p:nvPr/>
        </p:nvSpPr>
        <p:spPr>
          <a:xfrm>
            <a:off x="119867" y="2198164"/>
            <a:ext cx="164986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dirty="0"/>
              <a:t>Compresseurs de cycle</a:t>
            </a:r>
          </a:p>
        </p:txBody>
      </p:sp>
      <p:sp>
        <p:nvSpPr>
          <p:cNvPr id="67" name="ZoneTexte 42">
            <a:extLst>
              <a:ext uri="{FF2B5EF4-FFF2-40B4-BE49-F238E27FC236}">
                <a16:creationId xmlns:a16="http://schemas.microsoft.com/office/drawing/2014/main" id="{3AB2ABA2-AC6C-47A3-8329-5EC8DC48AA39}"/>
              </a:ext>
            </a:extLst>
          </p:cNvPr>
          <p:cNvSpPr txBox="1"/>
          <p:nvPr/>
        </p:nvSpPr>
        <p:spPr>
          <a:xfrm>
            <a:off x="2405498" y="1554246"/>
            <a:ext cx="189874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800" b="1" i="0" u="none" strike="noStrike" baseline="0" dirty="0" err="1">
                <a:solidFill>
                  <a:srgbClr val="00294A"/>
                </a:solidFill>
                <a:latin typeface="Calibri" panose="020F0502020204030204" pitchFamily="34" charset="0"/>
              </a:rPr>
              <a:t>OilRemoval</a:t>
            </a:r>
            <a:r>
              <a:rPr lang="fr-FR" sz="1800" b="1" i="0" u="none" strike="noStrike" baseline="0" dirty="0">
                <a:solidFill>
                  <a:srgbClr val="00294A"/>
                </a:solidFill>
                <a:latin typeface="Calibri" panose="020F0502020204030204" pitchFamily="34" charset="0"/>
              </a:rPr>
              <a:t> System + GMP</a:t>
            </a:r>
            <a:endParaRPr lang="fr-FR" dirty="0"/>
          </a:p>
        </p:txBody>
      </p:sp>
      <p:cxnSp>
        <p:nvCxnSpPr>
          <p:cNvPr id="68" name="Connecteur droit avec flèche 67">
            <a:extLst>
              <a:ext uri="{FF2B5EF4-FFF2-40B4-BE49-F238E27FC236}">
                <a16:creationId xmlns:a16="http://schemas.microsoft.com/office/drawing/2014/main" id="{BC5173FD-B801-414D-B5BC-CA955FB7143D}"/>
              </a:ext>
            </a:extLst>
          </p:cNvPr>
          <p:cNvCxnSpPr>
            <a:cxnSpLocks/>
            <a:stCxn id="67" idx="3"/>
          </p:cNvCxnSpPr>
          <p:nvPr/>
        </p:nvCxnSpPr>
        <p:spPr>
          <a:xfrm>
            <a:off x="4304240" y="1877412"/>
            <a:ext cx="959946" cy="29543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ZoneTexte 45">
            <a:extLst>
              <a:ext uri="{FF2B5EF4-FFF2-40B4-BE49-F238E27FC236}">
                <a16:creationId xmlns:a16="http://schemas.microsoft.com/office/drawing/2014/main" id="{24210136-E11A-4630-921D-34FBE98BC295}"/>
              </a:ext>
            </a:extLst>
          </p:cNvPr>
          <p:cNvSpPr txBox="1"/>
          <p:nvPr/>
        </p:nvSpPr>
        <p:spPr>
          <a:xfrm>
            <a:off x="517629" y="3250896"/>
            <a:ext cx="189874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dirty="0"/>
              <a:t>Pompage basse pression</a:t>
            </a:r>
          </a:p>
        </p:txBody>
      </p:sp>
      <p:cxnSp>
        <p:nvCxnSpPr>
          <p:cNvPr id="70" name="Connecteur droit avec flèche 69">
            <a:extLst>
              <a:ext uri="{FF2B5EF4-FFF2-40B4-BE49-F238E27FC236}">
                <a16:creationId xmlns:a16="http://schemas.microsoft.com/office/drawing/2014/main" id="{FE326ECD-B4DA-493D-8242-D26EC9558CAF}"/>
              </a:ext>
            </a:extLst>
          </p:cNvPr>
          <p:cNvCxnSpPr>
            <a:cxnSpLocks/>
          </p:cNvCxnSpPr>
          <p:nvPr/>
        </p:nvCxnSpPr>
        <p:spPr>
          <a:xfrm flipV="1">
            <a:off x="2428052" y="3830358"/>
            <a:ext cx="2546531" cy="1707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ZoneTexte 53">
            <a:extLst>
              <a:ext uri="{FF2B5EF4-FFF2-40B4-BE49-F238E27FC236}">
                <a16:creationId xmlns:a16="http://schemas.microsoft.com/office/drawing/2014/main" id="{12E155B4-88BA-45CD-9D2C-1274377FED0C}"/>
              </a:ext>
            </a:extLst>
          </p:cNvPr>
          <p:cNvSpPr txBox="1"/>
          <p:nvPr/>
        </p:nvSpPr>
        <p:spPr>
          <a:xfrm>
            <a:off x="1012350" y="5158859"/>
            <a:ext cx="215189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dirty="0"/>
              <a:t>Gazomètre </a:t>
            </a:r>
          </a:p>
        </p:txBody>
      </p:sp>
      <p:cxnSp>
        <p:nvCxnSpPr>
          <p:cNvPr id="72" name="Connecteur droit avec flèche 71">
            <a:extLst>
              <a:ext uri="{FF2B5EF4-FFF2-40B4-BE49-F238E27FC236}">
                <a16:creationId xmlns:a16="http://schemas.microsoft.com/office/drawing/2014/main" id="{FA41B3BE-A9C8-4876-841D-5C335B2F92C3}"/>
              </a:ext>
            </a:extLst>
          </p:cNvPr>
          <p:cNvCxnSpPr>
            <a:cxnSpLocks/>
            <a:stCxn id="71" idx="3"/>
          </p:cNvCxnSpPr>
          <p:nvPr/>
        </p:nvCxnSpPr>
        <p:spPr>
          <a:xfrm flipV="1">
            <a:off x="3164248" y="3464037"/>
            <a:ext cx="3243676" cy="187948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ZoneTexte 56">
            <a:extLst>
              <a:ext uri="{FF2B5EF4-FFF2-40B4-BE49-F238E27FC236}">
                <a16:creationId xmlns:a16="http://schemas.microsoft.com/office/drawing/2014/main" id="{D16D0A81-E017-4053-B905-7773F9485D9B}"/>
              </a:ext>
            </a:extLst>
          </p:cNvPr>
          <p:cNvSpPr txBox="1"/>
          <p:nvPr/>
        </p:nvSpPr>
        <p:spPr>
          <a:xfrm>
            <a:off x="456077" y="4102607"/>
            <a:ext cx="215189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dirty="0"/>
              <a:t>Réchauffeur</a:t>
            </a:r>
          </a:p>
        </p:txBody>
      </p:sp>
      <p:cxnSp>
        <p:nvCxnSpPr>
          <p:cNvPr id="74" name="Connecteur droit avec flèche 73">
            <a:extLst>
              <a:ext uri="{FF2B5EF4-FFF2-40B4-BE49-F238E27FC236}">
                <a16:creationId xmlns:a16="http://schemas.microsoft.com/office/drawing/2014/main" id="{71A47BAF-C990-40F9-87A8-8BBF696341C7}"/>
              </a:ext>
            </a:extLst>
          </p:cNvPr>
          <p:cNvCxnSpPr>
            <a:cxnSpLocks/>
          </p:cNvCxnSpPr>
          <p:nvPr/>
        </p:nvCxnSpPr>
        <p:spPr>
          <a:xfrm flipV="1">
            <a:off x="2587349" y="2794736"/>
            <a:ext cx="3680305" cy="152590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avec flèche 74">
            <a:extLst>
              <a:ext uri="{FF2B5EF4-FFF2-40B4-BE49-F238E27FC236}">
                <a16:creationId xmlns:a16="http://schemas.microsoft.com/office/drawing/2014/main" id="{45C1C19C-FADF-4F94-81B7-624DFD05F68A}"/>
              </a:ext>
            </a:extLst>
          </p:cNvPr>
          <p:cNvCxnSpPr>
            <a:cxnSpLocks/>
            <a:stCxn id="73" idx="3"/>
          </p:cNvCxnSpPr>
          <p:nvPr/>
        </p:nvCxnSpPr>
        <p:spPr>
          <a:xfrm flipV="1">
            <a:off x="2607975" y="2683115"/>
            <a:ext cx="4144760" cy="160415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3563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Espace réservé du contenu 56">
            <a:extLst>
              <a:ext uri="{FF2B5EF4-FFF2-40B4-BE49-F238E27FC236}">
                <a16:creationId xmlns:a16="http://schemas.microsoft.com/office/drawing/2014/main" id="{C7D11054-641C-4329-ACA2-2822653FBD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4776" y="737116"/>
            <a:ext cx="1917569" cy="1224340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Concevoir, fournir, installer, tester :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C499046-2090-4058-95CF-4C307D5BD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884" y="169116"/>
            <a:ext cx="10802167" cy="48898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Périmètre et Objectifs du WP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2806977-7A44-42C5-BBF9-E46787064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16 janvier 2025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062B2DB-6B15-4F05-B311-1E78C92B1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+mn-lt"/>
              </a:rPr>
              <a:t>PERLE- Project Progress </a:t>
            </a:r>
            <a:r>
              <a:rPr lang="fr-FR" dirty="0" err="1">
                <a:latin typeface="+mn-lt"/>
              </a:rPr>
              <a:t>Review</a:t>
            </a:r>
            <a:r>
              <a:rPr lang="fr-FR" dirty="0">
                <a:latin typeface="+mn-lt"/>
              </a:rPr>
              <a:t>- 2-2025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ED17EC2-1F54-4221-80D3-50A898D48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34" name="object 3">
            <a:extLst>
              <a:ext uri="{FF2B5EF4-FFF2-40B4-BE49-F238E27FC236}">
                <a16:creationId xmlns:a16="http://schemas.microsoft.com/office/drawing/2014/main" id="{3832B954-FC37-4B6F-BA99-5C7086F8C83E}"/>
              </a:ext>
            </a:extLst>
          </p:cNvPr>
          <p:cNvSpPr txBox="1"/>
          <p:nvPr/>
        </p:nvSpPr>
        <p:spPr>
          <a:xfrm>
            <a:off x="2201417" y="2249804"/>
            <a:ext cx="240474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50" b="0" i="0" u="none" strike="noStrike" kern="1200" cap="none" spc="-5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Bancs </a:t>
            </a:r>
            <a:r>
              <a:rPr kumimoji="0" sz="135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 </a:t>
            </a:r>
            <a:r>
              <a:rPr kumimoji="0" sz="1350" b="0" i="0" u="none" strike="noStrike" kern="1200" cap="none" spc="-5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pompage basse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50" b="0" i="0" u="none" strike="noStrike" kern="1200" cap="none" spc="-5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pression</a:t>
            </a: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5" name="object 4">
            <a:extLst>
              <a:ext uri="{FF2B5EF4-FFF2-40B4-BE49-F238E27FC236}">
                <a16:creationId xmlns:a16="http://schemas.microsoft.com/office/drawing/2014/main" id="{4D96ABE5-95EB-4678-B996-BCBD7A32011B}"/>
              </a:ext>
            </a:extLst>
          </p:cNvPr>
          <p:cNvSpPr/>
          <p:nvPr/>
        </p:nvSpPr>
        <p:spPr>
          <a:xfrm>
            <a:off x="2162555" y="762000"/>
            <a:ext cx="3122675" cy="1481327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bject 5">
            <a:extLst>
              <a:ext uri="{FF2B5EF4-FFF2-40B4-BE49-F238E27FC236}">
                <a16:creationId xmlns:a16="http://schemas.microsoft.com/office/drawing/2014/main" id="{ADC2E040-3959-4FE3-BC15-F7E7B4FD524F}"/>
              </a:ext>
            </a:extLst>
          </p:cNvPr>
          <p:cNvSpPr/>
          <p:nvPr/>
        </p:nvSpPr>
        <p:spPr>
          <a:xfrm>
            <a:off x="2137155" y="736600"/>
            <a:ext cx="3173730" cy="1532255"/>
          </a:xfrm>
          <a:custGeom>
            <a:avLst/>
            <a:gdLst/>
            <a:ahLst/>
            <a:cxnLst/>
            <a:rect l="l" t="t" r="r" b="b"/>
            <a:pathLst>
              <a:path w="3173729" h="1532255">
                <a:moveTo>
                  <a:pt x="0" y="1532127"/>
                </a:moveTo>
                <a:lnTo>
                  <a:pt x="3173475" y="1532127"/>
                </a:lnTo>
                <a:lnTo>
                  <a:pt x="3173475" y="0"/>
                </a:lnTo>
                <a:lnTo>
                  <a:pt x="0" y="0"/>
                </a:lnTo>
                <a:lnTo>
                  <a:pt x="0" y="1532127"/>
                </a:lnTo>
                <a:close/>
              </a:path>
            </a:pathLst>
          </a:custGeom>
          <a:ln w="50800">
            <a:solidFill>
              <a:srgbClr val="C55A1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bject 6">
            <a:extLst>
              <a:ext uri="{FF2B5EF4-FFF2-40B4-BE49-F238E27FC236}">
                <a16:creationId xmlns:a16="http://schemas.microsoft.com/office/drawing/2014/main" id="{47E7A1C4-C8ED-4375-AD9E-BD7A9818D74B}"/>
              </a:ext>
            </a:extLst>
          </p:cNvPr>
          <p:cNvSpPr/>
          <p:nvPr/>
        </p:nvSpPr>
        <p:spPr>
          <a:xfrm>
            <a:off x="5770626" y="4604765"/>
            <a:ext cx="2304415" cy="809625"/>
          </a:xfrm>
          <a:custGeom>
            <a:avLst/>
            <a:gdLst/>
            <a:ahLst/>
            <a:cxnLst/>
            <a:rect l="l" t="t" r="r" b="b"/>
            <a:pathLst>
              <a:path w="2304415" h="809625">
                <a:moveTo>
                  <a:pt x="0" y="809244"/>
                </a:moveTo>
                <a:lnTo>
                  <a:pt x="2304287" y="809244"/>
                </a:lnTo>
                <a:lnTo>
                  <a:pt x="2304287" y="0"/>
                </a:lnTo>
                <a:lnTo>
                  <a:pt x="0" y="0"/>
                </a:lnTo>
                <a:lnTo>
                  <a:pt x="0" y="809244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bject 7">
            <a:extLst>
              <a:ext uri="{FF2B5EF4-FFF2-40B4-BE49-F238E27FC236}">
                <a16:creationId xmlns:a16="http://schemas.microsoft.com/office/drawing/2014/main" id="{433C1592-196E-483C-BB61-396C1A047AFE}"/>
              </a:ext>
            </a:extLst>
          </p:cNvPr>
          <p:cNvSpPr/>
          <p:nvPr/>
        </p:nvSpPr>
        <p:spPr>
          <a:xfrm>
            <a:off x="5770626" y="4604765"/>
            <a:ext cx="2304415" cy="809625"/>
          </a:xfrm>
          <a:custGeom>
            <a:avLst/>
            <a:gdLst/>
            <a:ahLst/>
            <a:cxnLst/>
            <a:rect l="l" t="t" r="r" b="b"/>
            <a:pathLst>
              <a:path w="2304415" h="809625">
                <a:moveTo>
                  <a:pt x="0" y="809244"/>
                </a:moveTo>
                <a:lnTo>
                  <a:pt x="2304287" y="809244"/>
                </a:lnTo>
                <a:lnTo>
                  <a:pt x="2304287" y="0"/>
                </a:lnTo>
                <a:lnTo>
                  <a:pt x="0" y="0"/>
                </a:lnTo>
                <a:lnTo>
                  <a:pt x="0" y="809244"/>
                </a:lnTo>
                <a:close/>
              </a:path>
            </a:pathLst>
          </a:custGeom>
          <a:ln w="25400">
            <a:solidFill>
              <a:srgbClr val="9DC3E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bject 8">
            <a:extLst>
              <a:ext uri="{FF2B5EF4-FFF2-40B4-BE49-F238E27FC236}">
                <a16:creationId xmlns:a16="http://schemas.microsoft.com/office/drawing/2014/main" id="{F9D43A79-69A1-47C1-8EAF-1BE932958E04}"/>
              </a:ext>
            </a:extLst>
          </p:cNvPr>
          <p:cNvSpPr/>
          <p:nvPr/>
        </p:nvSpPr>
        <p:spPr>
          <a:xfrm>
            <a:off x="5961126" y="4725161"/>
            <a:ext cx="0" cy="716915"/>
          </a:xfrm>
          <a:custGeom>
            <a:avLst/>
            <a:gdLst/>
            <a:ahLst/>
            <a:cxnLst/>
            <a:rect l="l" t="t" r="r" b="b"/>
            <a:pathLst>
              <a:path h="716914">
                <a:moveTo>
                  <a:pt x="0" y="0"/>
                </a:moveTo>
                <a:lnTo>
                  <a:pt x="0" y="71691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object 9">
            <a:extLst>
              <a:ext uri="{FF2B5EF4-FFF2-40B4-BE49-F238E27FC236}">
                <a16:creationId xmlns:a16="http://schemas.microsoft.com/office/drawing/2014/main" id="{216F3F59-0DB6-43A7-A8F4-F289B6AC6C90}"/>
              </a:ext>
            </a:extLst>
          </p:cNvPr>
          <p:cNvSpPr/>
          <p:nvPr/>
        </p:nvSpPr>
        <p:spPr>
          <a:xfrm>
            <a:off x="6964680" y="4919471"/>
            <a:ext cx="116205" cy="154305"/>
          </a:xfrm>
          <a:custGeom>
            <a:avLst/>
            <a:gdLst/>
            <a:ahLst/>
            <a:cxnLst/>
            <a:rect l="l" t="t" r="r" b="b"/>
            <a:pathLst>
              <a:path w="116204" h="154304">
                <a:moveTo>
                  <a:pt x="115824" y="0"/>
                </a:moveTo>
                <a:lnTo>
                  <a:pt x="0" y="0"/>
                </a:lnTo>
                <a:lnTo>
                  <a:pt x="57912" y="153923"/>
                </a:lnTo>
                <a:lnTo>
                  <a:pt x="1158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object 10">
            <a:extLst>
              <a:ext uri="{FF2B5EF4-FFF2-40B4-BE49-F238E27FC236}">
                <a16:creationId xmlns:a16="http://schemas.microsoft.com/office/drawing/2014/main" id="{4619BB03-9A03-417B-B486-7FCE935FF333}"/>
              </a:ext>
            </a:extLst>
          </p:cNvPr>
          <p:cNvSpPr/>
          <p:nvPr/>
        </p:nvSpPr>
        <p:spPr>
          <a:xfrm>
            <a:off x="7023354" y="4738878"/>
            <a:ext cx="0" cy="756285"/>
          </a:xfrm>
          <a:custGeom>
            <a:avLst/>
            <a:gdLst/>
            <a:ahLst/>
            <a:cxnLst/>
            <a:rect l="l" t="t" r="r" b="b"/>
            <a:pathLst>
              <a:path h="756285">
                <a:moveTo>
                  <a:pt x="0" y="0"/>
                </a:moveTo>
                <a:lnTo>
                  <a:pt x="0" y="755904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object 11">
            <a:extLst>
              <a:ext uri="{FF2B5EF4-FFF2-40B4-BE49-F238E27FC236}">
                <a16:creationId xmlns:a16="http://schemas.microsoft.com/office/drawing/2014/main" id="{1E0A52D8-F614-4887-9245-87B3BDE5E715}"/>
              </a:ext>
            </a:extLst>
          </p:cNvPr>
          <p:cNvSpPr/>
          <p:nvPr/>
        </p:nvSpPr>
        <p:spPr>
          <a:xfrm>
            <a:off x="5902452" y="4841747"/>
            <a:ext cx="116205" cy="152400"/>
          </a:xfrm>
          <a:custGeom>
            <a:avLst/>
            <a:gdLst/>
            <a:ahLst/>
            <a:cxnLst/>
            <a:rect l="l" t="t" r="r" b="b"/>
            <a:pathLst>
              <a:path w="116204" h="152400">
                <a:moveTo>
                  <a:pt x="57912" y="0"/>
                </a:moveTo>
                <a:lnTo>
                  <a:pt x="0" y="152400"/>
                </a:lnTo>
                <a:lnTo>
                  <a:pt x="115824" y="152400"/>
                </a:lnTo>
                <a:lnTo>
                  <a:pt x="579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object 12">
            <a:extLst>
              <a:ext uri="{FF2B5EF4-FFF2-40B4-BE49-F238E27FC236}">
                <a16:creationId xmlns:a16="http://schemas.microsoft.com/office/drawing/2014/main" id="{D4A8ECFC-F49A-4A1C-AE3C-451C60C7DD29}"/>
              </a:ext>
            </a:extLst>
          </p:cNvPr>
          <p:cNvSpPr txBox="1"/>
          <p:nvPr/>
        </p:nvSpPr>
        <p:spPr>
          <a:xfrm>
            <a:off x="7035080" y="5043296"/>
            <a:ext cx="101346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89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 K, 3</a:t>
            </a:r>
            <a:r>
              <a:rPr kumimoji="0" sz="135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bara</a:t>
            </a: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" name="object 13">
            <a:extLst>
              <a:ext uri="{FF2B5EF4-FFF2-40B4-BE49-F238E27FC236}">
                <a16:creationId xmlns:a16="http://schemas.microsoft.com/office/drawing/2014/main" id="{DBA18C2D-B457-49F8-87DF-4FEE49FDA2E7}"/>
              </a:ext>
            </a:extLst>
          </p:cNvPr>
          <p:cNvSpPr/>
          <p:nvPr/>
        </p:nvSpPr>
        <p:spPr>
          <a:xfrm>
            <a:off x="5782817" y="5494782"/>
            <a:ext cx="2371725" cy="858519"/>
          </a:xfrm>
          <a:custGeom>
            <a:avLst/>
            <a:gdLst/>
            <a:ahLst/>
            <a:cxnLst/>
            <a:rect l="l" t="t" r="r" b="b"/>
            <a:pathLst>
              <a:path w="2371725" h="858520">
                <a:moveTo>
                  <a:pt x="0" y="858012"/>
                </a:moveTo>
                <a:lnTo>
                  <a:pt x="2371343" y="858012"/>
                </a:lnTo>
                <a:lnTo>
                  <a:pt x="2371343" y="0"/>
                </a:lnTo>
                <a:lnTo>
                  <a:pt x="0" y="0"/>
                </a:lnTo>
                <a:lnTo>
                  <a:pt x="0" y="858012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object 14">
            <a:extLst>
              <a:ext uri="{FF2B5EF4-FFF2-40B4-BE49-F238E27FC236}">
                <a16:creationId xmlns:a16="http://schemas.microsoft.com/office/drawing/2014/main" id="{49F9B921-0FE6-4AB4-9D4C-5F57874E4527}"/>
              </a:ext>
            </a:extLst>
          </p:cNvPr>
          <p:cNvSpPr/>
          <p:nvPr/>
        </p:nvSpPr>
        <p:spPr>
          <a:xfrm>
            <a:off x="5782817" y="5494782"/>
            <a:ext cx="2371725" cy="858519"/>
          </a:xfrm>
          <a:custGeom>
            <a:avLst/>
            <a:gdLst/>
            <a:ahLst/>
            <a:cxnLst/>
            <a:rect l="l" t="t" r="r" b="b"/>
            <a:pathLst>
              <a:path w="2371725" h="858520">
                <a:moveTo>
                  <a:pt x="0" y="858012"/>
                </a:moveTo>
                <a:lnTo>
                  <a:pt x="2371343" y="858012"/>
                </a:lnTo>
                <a:lnTo>
                  <a:pt x="2371343" y="0"/>
                </a:lnTo>
                <a:lnTo>
                  <a:pt x="0" y="0"/>
                </a:lnTo>
                <a:lnTo>
                  <a:pt x="0" y="858012"/>
                </a:lnTo>
                <a:close/>
              </a:path>
            </a:pathLst>
          </a:custGeom>
          <a:ln w="50800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object 15">
            <a:extLst>
              <a:ext uri="{FF2B5EF4-FFF2-40B4-BE49-F238E27FC236}">
                <a16:creationId xmlns:a16="http://schemas.microsoft.com/office/drawing/2014/main" id="{8661ED6A-429B-4502-AB34-5489CE60124B}"/>
              </a:ext>
            </a:extLst>
          </p:cNvPr>
          <p:cNvSpPr/>
          <p:nvPr/>
        </p:nvSpPr>
        <p:spPr>
          <a:xfrm>
            <a:off x="5852159" y="5593079"/>
            <a:ext cx="1252855" cy="314325"/>
          </a:xfrm>
          <a:custGeom>
            <a:avLst/>
            <a:gdLst/>
            <a:ahLst/>
            <a:cxnLst/>
            <a:rect l="l" t="t" r="r" b="b"/>
            <a:pathLst>
              <a:path w="1252854" h="314325">
                <a:moveTo>
                  <a:pt x="0" y="313944"/>
                </a:moveTo>
                <a:lnTo>
                  <a:pt x="1252728" y="313944"/>
                </a:lnTo>
                <a:lnTo>
                  <a:pt x="1252728" y="0"/>
                </a:lnTo>
                <a:lnTo>
                  <a:pt x="0" y="0"/>
                </a:lnTo>
                <a:lnTo>
                  <a:pt x="0" y="31394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object 16">
            <a:extLst>
              <a:ext uri="{FF2B5EF4-FFF2-40B4-BE49-F238E27FC236}">
                <a16:creationId xmlns:a16="http://schemas.microsoft.com/office/drawing/2014/main" id="{214F0609-B0E0-4DAC-9F4B-1F50E3F71F92}"/>
              </a:ext>
            </a:extLst>
          </p:cNvPr>
          <p:cNvSpPr/>
          <p:nvPr/>
        </p:nvSpPr>
        <p:spPr>
          <a:xfrm>
            <a:off x="5961126" y="5403341"/>
            <a:ext cx="0" cy="1043940"/>
          </a:xfrm>
          <a:custGeom>
            <a:avLst/>
            <a:gdLst/>
            <a:ahLst/>
            <a:cxnLst/>
            <a:rect l="l" t="t" r="r" b="b"/>
            <a:pathLst>
              <a:path h="1043939">
                <a:moveTo>
                  <a:pt x="0" y="0"/>
                </a:moveTo>
                <a:lnTo>
                  <a:pt x="0" y="1043863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object 17">
            <a:extLst>
              <a:ext uri="{FF2B5EF4-FFF2-40B4-BE49-F238E27FC236}">
                <a16:creationId xmlns:a16="http://schemas.microsoft.com/office/drawing/2014/main" id="{CE430F22-CB92-4128-BFA9-002F15E3ECBB}"/>
              </a:ext>
            </a:extLst>
          </p:cNvPr>
          <p:cNvSpPr/>
          <p:nvPr/>
        </p:nvSpPr>
        <p:spPr>
          <a:xfrm>
            <a:off x="5902452" y="5681471"/>
            <a:ext cx="116205" cy="152400"/>
          </a:xfrm>
          <a:custGeom>
            <a:avLst/>
            <a:gdLst/>
            <a:ahLst/>
            <a:cxnLst/>
            <a:rect l="l" t="t" r="r" b="b"/>
            <a:pathLst>
              <a:path w="116204" h="152400">
                <a:moveTo>
                  <a:pt x="57912" y="0"/>
                </a:moveTo>
                <a:lnTo>
                  <a:pt x="0" y="152399"/>
                </a:lnTo>
                <a:lnTo>
                  <a:pt x="115824" y="152399"/>
                </a:lnTo>
                <a:lnTo>
                  <a:pt x="579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object 18">
            <a:extLst>
              <a:ext uri="{FF2B5EF4-FFF2-40B4-BE49-F238E27FC236}">
                <a16:creationId xmlns:a16="http://schemas.microsoft.com/office/drawing/2014/main" id="{ED2DE4EE-94EE-417F-854F-72B0174A6AAB}"/>
              </a:ext>
            </a:extLst>
          </p:cNvPr>
          <p:cNvSpPr/>
          <p:nvPr/>
        </p:nvSpPr>
        <p:spPr>
          <a:xfrm>
            <a:off x="6964680" y="5687567"/>
            <a:ext cx="116205" cy="152400"/>
          </a:xfrm>
          <a:custGeom>
            <a:avLst/>
            <a:gdLst/>
            <a:ahLst/>
            <a:cxnLst/>
            <a:rect l="l" t="t" r="r" b="b"/>
            <a:pathLst>
              <a:path w="116204" h="152400">
                <a:moveTo>
                  <a:pt x="115824" y="0"/>
                </a:moveTo>
                <a:lnTo>
                  <a:pt x="0" y="0"/>
                </a:lnTo>
                <a:lnTo>
                  <a:pt x="57912" y="152399"/>
                </a:lnTo>
                <a:lnTo>
                  <a:pt x="1158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object 19">
            <a:extLst>
              <a:ext uri="{FF2B5EF4-FFF2-40B4-BE49-F238E27FC236}">
                <a16:creationId xmlns:a16="http://schemas.microsoft.com/office/drawing/2014/main" id="{EED928CA-42FC-4F94-803B-6539632A4B77}"/>
              </a:ext>
            </a:extLst>
          </p:cNvPr>
          <p:cNvSpPr/>
          <p:nvPr/>
        </p:nvSpPr>
        <p:spPr>
          <a:xfrm>
            <a:off x="6958330" y="5975350"/>
            <a:ext cx="128524" cy="1788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object 20">
            <a:extLst>
              <a:ext uri="{FF2B5EF4-FFF2-40B4-BE49-F238E27FC236}">
                <a16:creationId xmlns:a16="http://schemas.microsoft.com/office/drawing/2014/main" id="{F2FDAE1C-72FA-4C93-AF15-CE01FF7DAE6C}"/>
              </a:ext>
            </a:extLst>
          </p:cNvPr>
          <p:cNvSpPr/>
          <p:nvPr/>
        </p:nvSpPr>
        <p:spPr>
          <a:xfrm>
            <a:off x="7023354" y="6148578"/>
            <a:ext cx="0" cy="299720"/>
          </a:xfrm>
          <a:custGeom>
            <a:avLst/>
            <a:gdLst/>
            <a:ahLst/>
            <a:cxnLst/>
            <a:rect l="l" t="t" r="r" b="b"/>
            <a:pathLst>
              <a:path h="299720">
                <a:moveTo>
                  <a:pt x="0" y="299313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object 21">
            <a:extLst>
              <a:ext uri="{FF2B5EF4-FFF2-40B4-BE49-F238E27FC236}">
                <a16:creationId xmlns:a16="http://schemas.microsoft.com/office/drawing/2014/main" id="{C2634C55-1BB7-42E3-9164-3091E7272789}"/>
              </a:ext>
            </a:extLst>
          </p:cNvPr>
          <p:cNvSpPr/>
          <p:nvPr/>
        </p:nvSpPr>
        <p:spPr>
          <a:xfrm>
            <a:off x="7023354" y="5403341"/>
            <a:ext cx="0" cy="584200"/>
          </a:xfrm>
          <a:custGeom>
            <a:avLst/>
            <a:gdLst/>
            <a:ahLst/>
            <a:cxnLst/>
            <a:rect l="l" t="t" r="r" b="b"/>
            <a:pathLst>
              <a:path h="584200">
                <a:moveTo>
                  <a:pt x="0" y="0"/>
                </a:moveTo>
                <a:lnTo>
                  <a:pt x="0" y="584073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object 22">
            <a:extLst>
              <a:ext uri="{FF2B5EF4-FFF2-40B4-BE49-F238E27FC236}">
                <a16:creationId xmlns:a16="http://schemas.microsoft.com/office/drawing/2014/main" id="{7A9BA561-CB82-4211-B4D6-E30A18097B17}"/>
              </a:ext>
            </a:extLst>
          </p:cNvPr>
          <p:cNvSpPr txBox="1"/>
          <p:nvPr/>
        </p:nvSpPr>
        <p:spPr>
          <a:xfrm>
            <a:off x="7127493" y="6065316"/>
            <a:ext cx="37274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1.8</a:t>
            </a:r>
            <a:r>
              <a:rPr kumimoji="0" sz="135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2" name="object 23">
            <a:extLst>
              <a:ext uri="{FF2B5EF4-FFF2-40B4-BE49-F238E27FC236}">
                <a16:creationId xmlns:a16="http://schemas.microsoft.com/office/drawing/2014/main" id="{4D7B4E06-D5BC-4D37-92EB-11F96DA1DF9F}"/>
              </a:ext>
            </a:extLst>
          </p:cNvPr>
          <p:cNvSpPr txBox="1"/>
          <p:nvPr/>
        </p:nvSpPr>
        <p:spPr>
          <a:xfrm>
            <a:off x="6048883" y="6081166"/>
            <a:ext cx="37274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1.8</a:t>
            </a:r>
            <a:r>
              <a:rPr kumimoji="0" sz="135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3" name="object 24">
            <a:extLst>
              <a:ext uri="{FF2B5EF4-FFF2-40B4-BE49-F238E27FC236}">
                <a16:creationId xmlns:a16="http://schemas.microsoft.com/office/drawing/2014/main" id="{33856C22-785C-4E78-B370-2F847F180A17}"/>
              </a:ext>
            </a:extLst>
          </p:cNvPr>
          <p:cNvSpPr txBox="1"/>
          <p:nvPr/>
        </p:nvSpPr>
        <p:spPr>
          <a:xfrm>
            <a:off x="8872219" y="5661152"/>
            <a:ext cx="1042669" cy="6470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93675" marR="5080" lvl="0" indent="-181610" algn="r" defTabSz="914400" rtl="0" eaLnBrk="1" fontAlgn="auto" latinLnBrk="0" hangingPunct="1">
              <a:lnSpc>
                <a:spcPct val="1008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50" b="0" i="0" u="none" strike="noStrike" kern="1200" cap="none" spc="-5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Boite</a:t>
            </a:r>
            <a:r>
              <a:rPr kumimoji="0" sz="1350" b="0" i="0" u="none" strike="noStrike" kern="1200" cap="none" spc="-35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5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à</a:t>
            </a:r>
            <a:r>
              <a:rPr kumimoji="0" sz="1350" b="0" i="0" u="none" strike="noStrike" kern="1200" cap="none" spc="-15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50" b="0" i="0" u="none" strike="noStrike" kern="1200" cap="none" spc="-1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vannes </a:t>
            </a:r>
            <a:r>
              <a:rPr kumimoji="0" sz="135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c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350" b="0" i="0" u="none" strike="noStrike" kern="1200" cap="none" spc="-15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35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350" b="0" i="0" u="none" strike="noStrike" kern="1200" cap="none" spc="-5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35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350" b="0" i="0" u="none" strike="noStrike" kern="1200" cap="none" spc="-1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du</a:t>
            </a:r>
            <a:r>
              <a:rPr kumimoji="0" sz="135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  </a:t>
            </a:r>
            <a:r>
              <a:rPr kumimoji="0" sz="1350" b="0" i="0" u="none" strike="noStrike" kern="1200" cap="none" spc="-5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(2 </a:t>
            </a:r>
            <a:r>
              <a:rPr kumimoji="0" sz="135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350" b="0" i="0" u="none" strike="noStrike" kern="1200" cap="none" spc="-65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50" b="0" i="0" u="none" strike="noStrike" kern="1200" cap="none" spc="-1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Box)</a:t>
            </a: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4" name="object 25">
            <a:extLst>
              <a:ext uri="{FF2B5EF4-FFF2-40B4-BE49-F238E27FC236}">
                <a16:creationId xmlns:a16="http://schemas.microsoft.com/office/drawing/2014/main" id="{F596A9BC-161F-4DE8-BC9A-D5E843C8520B}"/>
              </a:ext>
            </a:extLst>
          </p:cNvPr>
          <p:cNvSpPr/>
          <p:nvPr/>
        </p:nvSpPr>
        <p:spPr>
          <a:xfrm>
            <a:off x="9971531" y="4151376"/>
            <a:ext cx="2013203" cy="2282952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object 26">
            <a:extLst>
              <a:ext uri="{FF2B5EF4-FFF2-40B4-BE49-F238E27FC236}">
                <a16:creationId xmlns:a16="http://schemas.microsoft.com/office/drawing/2014/main" id="{74E89DF0-EACE-46F2-9574-555F34ADBFBB}"/>
              </a:ext>
            </a:extLst>
          </p:cNvPr>
          <p:cNvSpPr txBox="1"/>
          <p:nvPr/>
        </p:nvSpPr>
        <p:spPr>
          <a:xfrm>
            <a:off x="442366" y="3891152"/>
            <a:ext cx="1562735" cy="6470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50" b="0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Boite</a:t>
            </a:r>
            <a:r>
              <a:rPr kumimoji="0" sz="1350" b="0" i="0" u="none" strike="noStrike" kern="1200" cap="none" spc="-1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50" b="0" i="0" u="none" strike="noStrike" kern="120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frioide</a:t>
            </a: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50" b="0" i="0" u="none" strike="noStrike" kern="120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= </a:t>
            </a:r>
            <a:r>
              <a:rPr kumimoji="0" sz="1350" b="0" i="0" u="none" strike="noStrike" kern="1200" cap="none" spc="-1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réfrigérateur </a:t>
            </a:r>
            <a:r>
              <a:rPr kumimoji="0" sz="1350" b="0" i="0" u="none" strike="noStrike" kern="120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helium  </a:t>
            </a:r>
            <a:r>
              <a:rPr kumimoji="0" sz="1350" b="0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(Cold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50" b="0" i="0" u="none" strike="noStrike" kern="1200" cap="none" spc="-1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Box)</a:t>
            </a: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6" name="object 27">
            <a:extLst>
              <a:ext uri="{FF2B5EF4-FFF2-40B4-BE49-F238E27FC236}">
                <a16:creationId xmlns:a16="http://schemas.microsoft.com/office/drawing/2014/main" id="{D6FCA30C-992D-4EE8-AADF-48F6605F92C4}"/>
              </a:ext>
            </a:extLst>
          </p:cNvPr>
          <p:cNvSpPr/>
          <p:nvPr/>
        </p:nvSpPr>
        <p:spPr>
          <a:xfrm>
            <a:off x="600455" y="2572511"/>
            <a:ext cx="1389888" cy="1057656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object 28">
            <a:extLst>
              <a:ext uri="{FF2B5EF4-FFF2-40B4-BE49-F238E27FC236}">
                <a16:creationId xmlns:a16="http://schemas.microsoft.com/office/drawing/2014/main" id="{7345FF91-A564-4DF5-B1F5-CB57ED8E58A1}"/>
              </a:ext>
            </a:extLst>
          </p:cNvPr>
          <p:cNvSpPr/>
          <p:nvPr/>
        </p:nvSpPr>
        <p:spPr>
          <a:xfrm>
            <a:off x="575055" y="2547111"/>
            <a:ext cx="1440815" cy="1108710"/>
          </a:xfrm>
          <a:custGeom>
            <a:avLst/>
            <a:gdLst/>
            <a:ahLst/>
            <a:cxnLst/>
            <a:rect l="l" t="t" r="r" b="b"/>
            <a:pathLst>
              <a:path w="1440814" h="1108710">
                <a:moveTo>
                  <a:pt x="0" y="1108456"/>
                </a:moveTo>
                <a:lnTo>
                  <a:pt x="1440688" y="1108456"/>
                </a:lnTo>
                <a:lnTo>
                  <a:pt x="1440688" y="0"/>
                </a:lnTo>
                <a:lnTo>
                  <a:pt x="0" y="0"/>
                </a:lnTo>
                <a:lnTo>
                  <a:pt x="0" y="1108456"/>
                </a:lnTo>
                <a:close/>
              </a:path>
            </a:pathLst>
          </a:custGeom>
          <a:ln w="50800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object 29">
            <a:extLst>
              <a:ext uri="{FF2B5EF4-FFF2-40B4-BE49-F238E27FC236}">
                <a16:creationId xmlns:a16="http://schemas.microsoft.com/office/drawing/2014/main" id="{5C8DC650-27EE-4806-9629-882B7DE73D99}"/>
              </a:ext>
            </a:extLst>
          </p:cNvPr>
          <p:cNvSpPr/>
          <p:nvPr/>
        </p:nvSpPr>
        <p:spPr>
          <a:xfrm>
            <a:off x="2133600" y="2513076"/>
            <a:ext cx="2997707" cy="3816096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object 30">
            <a:extLst>
              <a:ext uri="{FF2B5EF4-FFF2-40B4-BE49-F238E27FC236}">
                <a16:creationId xmlns:a16="http://schemas.microsoft.com/office/drawing/2014/main" id="{13B8E191-0D1F-4E1A-8293-BEFCB513639F}"/>
              </a:ext>
            </a:extLst>
          </p:cNvPr>
          <p:cNvSpPr txBox="1"/>
          <p:nvPr/>
        </p:nvSpPr>
        <p:spPr>
          <a:xfrm>
            <a:off x="8303132" y="4042612"/>
            <a:ext cx="1595120" cy="2330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50" b="0" i="0" u="none" strike="noStrike" kern="1200" cap="none" spc="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Ligne </a:t>
            </a:r>
            <a:r>
              <a:rPr kumimoji="0" sz="135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 </a:t>
            </a:r>
            <a:r>
              <a:rPr kumimoji="0" sz="1350" b="0" i="0" u="none" strike="noStrike" kern="1200" cap="none" spc="-1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transfert</a:t>
            </a:r>
            <a:r>
              <a:rPr kumimoji="0" sz="1350" b="0" i="0" u="none" strike="noStrike" kern="1200" cap="none" spc="-3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50" b="0" i="0" u="none" strike="noStrike" kern="1200" cap="none" spc="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cryo</a:t>
            </a: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0" name="object 31">
            <a:extLst>
              <a:ext uri="{FF2B5EF4-FFF2-40B4-BE49-F238E27FC236}">
                <a16:creationId xmlns:a16="http://schemas.microsoft.com/office/drawing/2014/main" id="{3A6E670C-80C3-4B44-B337-72329D574C34}"/>
              </a:ext>
            </a:extLst>
          </p:cNvPr>
          <p:cNvSpPr/>
          <p:nvPr/>
        </p:nvSpPr>
        <p:spPr>
          <a:xfrm>
            <a:off x="8356092" y="2554223"/>
            <a:ext cx="3782567" cy="1481327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object 32">
            <a:extLst>
              <a:ext uri="{FF2B5EF4-FFF2-40B4-BE49-F238E27FC236}">
                <a16:creationId xmlns:a16="http://schemas.microsoft.com/office/drawing/2014/main" id="{2D70E5AA-5466-42CF-9B2B-144803704668}"/>
              </a:ext>
            </a:extLst>
          </p:cNvPr>
          <p:cNvSpPr/>
          <p:nvPr/>
        </p:nvSpPr>
        <p:spPr>
          <a:xfrm>
            <a:off x="8330692" y="2528823"/>
            <a:ext cx="3833495" cy="1532255"/>
          </a:xfrm>
          <a:custGeom>
            <a:avLst/>
            <a:gdLst/>
            <a:ahLst/>
            <a:cxnLst/>
            <a:rect l="l" t="t" r="r" b="b"/>
            <a:pathLst>
              <a:path w="3833495" h="1532254">
                <a:moveTo>
                  <a:pt x="0" y="1532127"/>
                </a:moveTo>
                <a:lnTo>
                  <a:pt x="3833367" y="1532127"/>
                </a:lnTo>
                <a:lnTo>
                  <a:pt x="3833367" y="0"/>
                </a:lnTo>
                <a:lnTo>
                  <a:pt x="0" y="0"/>
                </a:lnTo>
                <a:lnTo>
                  <a:pt x="0" y="1532127"/>
                </a:lnTo>
                <a:close/>
              </a:path>
            </a:pathLst>
          </a:custGeom>
          <a:ln w="50800">
            <a:solidFill>
              <a:srgbClr val="9DC3E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object 33">
            <a:extLst>
              <a:ext uri="{FF2B5EF4-FFF2-40B4-BE49-F238E27FC236}">
                <a16:creationId xmlns:a16="http://schemas.microsoft.com/office/drawing/2014/main" id="{6BB75EB9-CF29-499D-990F-A69384027A9B}"/>
              </a:ext>
            </a:extLst>
          </p:cNvPr>
          <p:cNvSpPr/>
          <p:nvPr/>
        </p:nvSpPr>
        <p:spPr>
          <a:xfrm>
            <a:off x="8304276" y="719327"/>
            <a:ext cx="2250948" cy="1748027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" name="object 34">
            <a:extLst>
              <a:ext uri="{FF2B5EF4-FFF2-40B4-BE49-F238E27FC236}">
                <a16:creationId xmlns:a16="http://schemas.microsoft.com/office/drawing/2014/main" id="{924A0330-8999-46BC-B29C-95E6CF8A3307}"/>
              </a:ext>
            </a:extLst>
          </p:cNvPr>
          <p:cNvSpPr txBox="1"/>
          <p:nvPr/>
        </p:nvSpPr>
        <p:spPr>
          <a:xfrm>
            <a:off x="10656569" y="773379"/>
            <a:ext cx="1012190" cy="4400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50" b="0" i="0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Compresseurs</a:t>
            </a: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5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 </a:t>
            </a:r>
            <a:r>
              <a:rPr kumimoji="0" sz="135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cycle</a:t>
            </a: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4" name="object 35">
            <a:extLst>
              <a:ext uri="{FF2B5EF4-FFF2-40B4-BE49-F238E27FC236}">
                <a16:creationId xmlns:a16="http://schemas.microsoft.com/office/drawing/2014/main" id="{4D8FCFBB-1677-4E97-A2EF-CBDBC4DB45CE}"/>
              </a:ext>
            </a:extLst>
          </p:cNvPr>
          <p:cNvSpPr/>
          <p:nvPr/>
        </p:nvSpPr>
        <p:spPr>
          <a:xfrm>
            <a:off x="6511290" y="720090"/>
            <a:ext cx="1536700" cy="993775"/>
          </a:xfrm>
          <a:custGeom>
            <a:avLst/>
            <a:gdLst/>
            <a:ahLst/>
            <a:cxnLst/>
            <a:rect l="l" t="t" r="r" b="b"/>
            <a:pathLst>
              <a:path w="1536700" h="993775">
                <a:moveTo>
                  <a:pt x="0" y="993648"/>
                </a:moveTo>
                <a:lnTo>
                  <a:pt x="1536192" y="993648"/>
                </a:lnTo>
                <a:lnTo>
                  <a:pt x="1536192" y="0"/>
                </a:lnTo>
                <a:lnTo>
                  <a:pt x="0" y="0"/>
                </a:lnTo>
                <a:lnTo>
                  <a:pt x="0" y="993648"/>
                </a:lnTo>
                <a:close/>
              </a:path>
            </a:pathLst>
          </a:custGeom>
          <a:solidFill>
            <a:srgbClr val="FAE4D5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object 36">
            <a:extLst>
              <a:ext uri="{FF2B5EF4-FFF2-40B4-BE49-F238E27FC236}">
                <a16:creationId xmlns:a16="http://schemas.microsoft.com/office/drawing/2014/main" id="{A4036628-A648-4B62-9465-19E9318D89BE}"/>
              </a:ext>
            </a:extLst>
          </p:cNvPr>
          <p:cNvSpPr/>
          <p:nvPr/>
        </p:nvSpPr>
        <p:spPr>
          <a:xfrm>
            <a:off x="6511290" y="720090"/>
            <a:ext cx="1536700" cy="993775"/>
          </a:xfrm>
          <a:custGeom>
            <a:avLst/>
            <a:gdLst/>
            <a:ahLst/>
            <a:cxnLst/>
            <a:rect l="l" t="t" r="r" b="b"/>
            <a:pathLst>
              <a:path w="1536700" h="993775">
                <a:moveTo>
                  <a:pt x="0" y="993648"/>
                </a:moveTo>
                <a:lnTo>
                  <a:pt x="1536192" y="993648"/>
                </a:lnTo>
                <a:lnTo>
                  <a:pt x="1536192" y="0"/>
                </a:lnTo>
                <a:lnTo>
                  <a:pt x="0" y="0"/>
                </a:lnTo>
                <a:lnTo>
                  <a:pt x="0" y="993648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object 37">
            <a:extLst>
              <a:ext uri="{FF2B5EF4-FFF2-40B4-BE49-F238E27FC236}">
                <a16:creationId xmlns:a16="http://schemas.microsoft.com/office/drawing/2014/main" id="{6CBCB083-F07A-43B8-B7D2-FC0DD6880923}"/>
              </a:ext>
            </a:extLst>
          </p:cNvPr>
          <p:cNvSpPr/>
          <p:nvPr/>
        </p:nvSpPr>
        <p:spPr>
          <a:xfrm>
            <a:off x="6787133" y="874013"/>
            <a:ext cx="416559" cy="495300"/>
          </a:xfrm>
          <a:custGeom>
            <a:avLst/>
            <a:gdLst/>
            <a:ahLst/>
            <a:cxnLst/>
            <a:rect l="l" t="t" r="r" b="b"/>
            <a:pathLst>
              <a:path w="416559" h="495300">
                <a:moveTo>
                  <a:pt x="0" y="0"/>
                </a:moveTo>
                <a:lnTo>
                  <a:pt x="416051" y="104012"/>
                </a:lnTo>
                <a:lnTo>
                  <a:pt x="416051" y="391287"/>
                </a:lnTo>
                <a:lnTo>
                  <a:pt x="0" y="4953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7" name="object 38">
            <a:extLst>
              <a:ext uri="{FF2B5EF4-FFF2-40B4-BE49-F238E27FC236}">
                <a16:creationId xmlns:a16="http://schemas.microsoft.com/office/drawing/2014/main" id="{640C9E34-BDC3-4854-BC09-379DD8205B33}"/>
              </a:ext>
            </a:extLst>
          </p:cNvPr>
          <p:cNvSpPr/>
          <p:nvPr/>
        </p:nvSpPr>
        <p:spPr>
          <a:xfrm>
            <a:off x="6644640" y="1060703"/>
            <a:ext cx="114300" cy="117475"/>
          </a:xfrm>
          <a:custGeom>
            <a:avLst/>
            <a:gdLst/>
            <a:ahLst/>
            <a:cxnLst/>
            <a:rect l="l" t="t" r="r" b="b"/>
            <a:pathLst>
              <a:path w="114300" h="117475">
                <a:moveTo>
                  <a:pt x="0" y="0"/>
                </a:moveTo>
                <a:lnTo>
                  <a:pt x="0" y="117348"/>
                </a:lnTo>
                <a:lnTo>
                  <a:pt x="114300" y="5867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8" name="object 39">
            <a:extLst>
              <a:ext uri="{FF2B5EF4-FFF2-40B4-BE49-F238E27FC236}">
                <a16:creationId xmlns:a16="http://schemas.microsoft.com/office/drawing/2014/main" id="{E9943F1A-7B3A-41C3-8BB6-C75A146EED90}"/>
              </a:ext>
            </a:extLst>
          </p:cNvPr>
          <p:cNvSpPr/>
          <p:nvPr/>
        </p:nvSpPr>
        <p:spPr>
          <a:xfrm>
            <a:off x="7194042" y="1119377"/>
            <a:ext cx="149860" cy="0"/>
          </a:xfrm>
          <a:custGeom>
            <a:avLst/>
            <a:gdLst/>
            <a:ahLst/>
            <a:cxnLst/>
            <a:rect l="l" t="t" r="r" b="b"/>
            <a:pathLst>
              <a:path w="149859">
                <a:moveTo>
                  <a:pt x="0" y="0"/>
                </a:moveTo>
                <a:lnTo>
                  <a:pt x="149732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object 40">
            <a:extLst>
              <a:ext uri="{FF2B5EF4-FFF2-40B4-BE49-F238E27FC236}">
                <a16:creationId xmlns:a16="http://schemas.microsoft.com/office/drawing/2014/main" id="{7E2C923A-5642-40A0-A8E5-73DED4A0890E}"/>
              </a:ext>
            </a:extLst>
          </p:cNvPr>
          <p:cNvSpPr/>
          <p:nvPr/>
        </p:nvSpPr>
        <p:spPr>
          <a:xfrm>
            <a:off x="5561838" y="720090"/>
            <a:ext cx="794385" cy="992505"/>
          </a:xfrm>
          <a:custGeom>
            <a:avLst/>
            <a:gdLst/>
            <a:ahLst/>
            <a:cxnLst/>
            <a:rect l="l" t="t" r="r" b="b"/>
            <a:pathLst>
              <a:path w="794385" h="992505">
                <a:moveTo>
                  <a:pt x="0" y="992124"/>
                </a:moveTo>
                <a:lnTo>
                  <a:pt x="794003" y="992124"/>
                </a:lnTo>
                <a:lnTo>
                  <a:pt x="794003" y="0"/>
                </a:lnTo>
                <a:lnTo>
                  <a:pt x="0" y="0"/>
                </a:lnTo>
                <a:lnTo>
                  <a:pt x="0" y="992124"/>
                </a:lnTo>
                <a:close/>
              </a:path>
            </a:pathLst>
          </a:custGeom>
          <a:solidFill>
            <a:srgbClr val="FAE4D5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0" name="object 41">
            <a:extLst>
              <a:ext uri="{FF2B5EF4-FFF2-40B4-BE49-F238E27FC236}">
                <a16:creationId xmlns:a16="http://schemas.microsoft.com/office/drawing/2014/main" id="{88341022-51A0-4525-898E-763852C0F60F}"/>
              </a:ext>
            </a:extLst>
          </p:cNvPr>
          <p:cNvSpPr/>
          <p:nvPr/>
        </p:nvSpPr>
        <p:spPr>
          <a:xfrm>
            <a:off x="5561838" y="720090"/>
            <a:ext cx="794385" cy="992505"/>
          </a:xfrm>
          <a:custGeom>
            <a:avLst/>
            <a:gdLst/>
            <a:ahLst/>
            <a:cxnLst/>
            <a:rect l="l" t="t" r="r" b="b"/>
            <a:pathLst>
              <a:path w="794385" h="992505">
                <a:moveTo>
                  <a:pt x="0" y="992124"/>
                </a:moveTo>
                <a:lnTo>
                  <a:pt x="794003" y="992124"/>
                </a:lnTo>
                <a:lnTo>
                  <a:pt x="794003" y="0"/>
                </a:lnTo>
                <a:lnTo>
                  <a:pt x="0" y="0"/>
                </a:lnTo>
                <a:lnTo>
                  <a:pt x="0" y="992124"/>
                </a:lnTo>
                <a:close/>
              </a:path>
            </a:pathLst>
          </a:custGeom>
          <a:ln w="25400">
            <a:solidFill>
              <a:srgbClr val="C55A1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1" name="object 42">
            <a:extLst>
              <a:ext uri="{FF2B5EF4-FFF2-40B4-BE49-F238E27FC236}">
                <a16:creationId xmlns:a16="http://schemas.microsoft.com/office/drawing/2014/main" id="{77409686-A350-4324-BCCC-2AD4DA6C98D6}"/>
              </a:ext>
            </a:extLst>
          </p:cNvPr>
          <p:cNvSpPr/>
          <p:nvPr/>
        </p:nvSpPr>
        <p:spPr>
          <a:xfrm>
            <a:off x="5715761" y="1223010"/>
            <a:ext cx="489584" cy="422275"/>
          </a:xfrm>
          <a:custGeom>
            <a:avLst/>
            <a:gdLst/>
            <a:ahLst/>
            <a:cxnLst/>
            <a:rect l="l" t="t" r="r" b="b"/>
            <a:pathLst>
              <a:path w="489585" h="422275">
                <a:moveTo>
                  <a:pt x="0" y="422148"/>
                </a:moveTo>
                <a:lnTo>
                  <a:pt x="105537" y="0"/>
                </a:lnTo>
                <a:lnTo>
                  <a:pt x="383666" y="0"/>
                </a:lnTo>
                <a:lnTo>
                  <a:pt x="489203" y="422148"/>
                </a:lnTo>
                <a:lnTo>
                  <a:pt x="0" y="42214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" name="object 43">
            <a:extLst>
              <a:ext uri="{FF2B5EF4-FFF2-40B4-BE49-F238E27FC236}">
                <a16:creationId xmlns:a16="http://schemas.microsoft.com/office/drawing/2014/main" id="{0FCA5D75-6C87-48AF-9F0E-FFB8E9426B48}"/>
              </a:ext>
            </a:extLst>
          </p:cNvPr>
          <p:cNvSpPr/>
          <p:nvPr/>
        </p:nvSpPr>
        <p:spPr>
          <a:xfrm>
            <a:off x="6149340" y="1062227"/>
            <a:ext cx="116205" cy="117475"/>
          </a:xfrm>
          <a:custGeom>
            <a:avLst/>
            <a:gdLst/>
            <a:ahLst/>
            <a:cxnLst/>
            <a:rect l="l" t="t" r="r" b="b"/>
            <a:pathLst>
              <a:path w="116204" h="117475">
                <a:moveTo>
                  <a:pt x="0" y="0"/>
                </a:moveTo>
                <a:lnTo>
                  <a:pt x="0" y="117348"/>
                </a:lnTo>
                <a:lnTo>
                  <a:pt x="115824" y="5867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" name="object 44">
            <a:extLst>
              <a:ext uri="{FF2B5EF4-FFF2-40B4-BE49-F238E27FC236}">
                <a16:creationId xmlns:a16="http://schemas.microsoft.com/office/drawing/2014/main" id="{30CFEEA8-BD90-4347-9F0B-8B2E732F6AE0}"/>
              </a:ext>
            </a:extLst>
          </p:cNvPr>
          <p:cNvSpPr/>
          <p:nvPr/>
        </p:nvSpPr>
        <p:spPr>
          <a:xfrm>
            <a:off x="5948934" y="1119377"/>
            <a:ext cx="828040" cy="0"/>
          </a:xfrm>
          <a:custGeom>
            <a:avLst/>
            <a:gdLst/>
            <a:ahLst/>
            <a:cxnLst/>
            <a:rect l="l" t="t" r="r" b="b"/>
            <a:pathLst>
              <a:path w="828040">
                <a:moveTo>
                  <a:pt x="0" y="0"/>
                </a:moveTo>
                <a:lnTo>
                  <a:pt x="828039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" name="object 45">
            <a:extLst>
              <a:ext uri="{FF2B5EF4-FFF2-40B4-BE49-F238E27FC236}">
                <a16:creationId xmlns:a16="http://schemas.microsoft.com/office/drawing/2014/main" id="{1B2549CE-34F6-4B69-B339-170792C15346}"/>
              </a:ext>
            </a:extLst>
          </p:cNvPr>
          <p:cNvSpPr/>
          <p:nvPr/>
        </p:nvSpPr>
        <p:spPr>
          <a:xfrm>
            <a:off x="5961126" y="1114805"/>
            <a:ext cx="0" cy="107950"/>
          </a:xfrm>
          <a:custGeom>
            <a:avLst/>
            <a:gdLst/>
            <a:ahLst/>
            <a:cxnLst/>
            <a:rect l="l" t="t" r="r" b="b"/>
            <a:pathLst>
              <a:path h="107950">
                <a:moveTo>
                  <a:pt x="0" y="0"/>
                </a:moveTo>
                <a:lnTo>
                  <a:pt x="0" y="10795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5" name="object 46">
            <a:extLst>
              <a:ext uri="{FF2B5EF4-FFF2-40B4-BE49-F238E27FC236}">
                <a16:creationId xmlns:a16="http://schemas.microsoft.com/office/drawing/2014/main" id="{46ACDBD1-E434-4D8F-87EB-9796CA09DC71}"/>
              </a:ext>
            </a:extLst>
          </p:cNvPr>
          <p:cNvSpPr/>
          <p:nvPr/>
        </p:nvSpPr>
        <p:spPr>
          <a:xfrm>
            <a:off x="5561838" y="1753361"/>
            <a:ext cx="2304415" cy="2795270"/>
          </a:xfrm>
          <a:custGeom>
            <a:avLst/>
            <a:gdLst/>
            <a:ahLst/>
            <a:cxnLst/>
            <a:rect l="l" t="t" r="r" b="b"/>
            <a:pathLst>
              <a:path w="2304415" h="2795270">
                <a:moveTo>
                  <a:pt x="0" y="2795016"/>
                </a:moveTo>
                <a:lnTo>
                  <a:pt x="2304288" y="2795016"/>
                </a:lnTo>
                <a:lnTo>
                  <a:pt x="2304288" y="0"/>
                </a:lnTo>
                <a:lnTo>
                  <a:pt x="0" y="0"/>
                </a:lnTo>
                <a:lnTo>
                  <a:pt x="0" y="2795016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6" name="object 47">
            <a:extLst>
              <a:ext uri="{FF2B5EF4-FFF2-40B4-BE49-F238E27FC236}">
                <a16:creationId xmlns:a16="http://schemas.microsoft.com/office/drawing/2014/main" id="{922A0979-EBBB-4240-846B-ACFD60FCA78A}"/>
              </a:ext>
            </a:extLst>
          </p:cNvPr>
          <p:cNvSpPr/>
          <p:nvPr/>
        </p:nvSpPr>
        <p:spPr>
          <a:xfrm>
            <a:off x="5561838" y="1753361"/>
            <a:ext cx="2304415" cy="2795270"/>
          </a:xfrm>
          <a:custGeom>
            <a:avLst/>
            <a:gdLst/>
            <a:ahLst/>
            <a:cxnLst/>
            <a:rect l="l" t="t" r="r" b="b"/>
            <a:pathLst>
              <a:path w="2304415" h="2795270">
                <a:moveTo>
                  <a:pt x="0" y="2795016"/>
                </a:moveTo>
                <a:lnTo>
                  <a:pt x="2304288" y="2795016"/>
                </a:lnTo>
                <a:lnTo>
                  <a:pt x="2304288" y="0"/>
                </a:lnTo>
                <a:lnTo>
                  <a:pt x="0" y="0"/>
                </a:lnTo>
                <a:lnTo>
                  <a:pt x="0" y="2795016"/>
                </a:lnTo>
                <a:close/>
              </a:path>
            </a:pathLst>
          </a:custGeom>
          <a:ln w="25400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7" name="object 48">
            <a:extLst>
              <a:ext uri="{FF2B5EF4-FFF2-40B4-BE49-F238E27FC236}">
                <a16:creationId xmlns:a16="http://schemas.microsoft.com/office/drawing/2014/main" id="{EDF77B4F-1512-406E-A4F8-EA8F9DBB4411}"/>
              </a:ext>
            </a:extLst>
          </p:cNvPr>
          <p:cNvSpPr/>
          <p:nvPr/>
        </p:nvSpPr>
        <p:spPr>
          <a:xfrm>
            <a:off x="5715761" y="2795777"/>
            <a:ext cx="489584" cy="422275"/>
          </a:xfrm>
          <a:custGeom>
            <a:avLst/>
            <a:gdLst/>
            <a:ahLst/>
            <a:cxnLst/>
            <a:rect l="l" t="t" r="r" b="b"/>
            <a:pathLst>
              <a:path w="489585" h="422275">
                <a:moveTo>
                  <a:pt x="0" y="422148"/>
                </a:moveTo>
                <a:lnTo>
                  <a:pt x="105537" y="0"/>
                </a:lnTo>
                <a:lnTo>
                  <a:pt x="383666" y="0"/>
                </a:lnTo>
                <a:lnTo>
                  <a:pt x="489203" y="422148"/>
                </a:lnTo>
                <a:lnTo>
                  <a:pt x="0" y="42214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8" name="object 49">
            <a:extLst>
              <a:ext uri="{FF2B5EF4-FFF2-40B4-BE49-F238E27FC236}">
                <a16:creationId xmlns:a16="http://schemas.microsoft.com/office/drawing/2014/main" id="{FCEC0DD8-6823-464A-9BB7-3E54D746B584}"/>
              </a:ext>
            </a:extLst>
          </p:cNvPr>
          <p:cNvSpPr/>
          <p:nvPr/>
        </p:nvSpPr>
        <p:spPr>
          <a:xfrm>
            <a:off x="5702808" y="1912620"/>
            <a:ext cx="1988820" cy="315595"/>
          </a:xfrm>
          <a:custGeom>
            <a:avLst/>
            <a:gdLst/>
            <a:ahLst/>
            <a:cxnLst/>
            <a:rect l="l" t="t" r="r" b="b"/>
            <a:pathLst>
              <a:path w="1988820" h="315594">
                <a:moveTo>
                  <a:pt x="0" y="315467"/>
                </a:moveTo>
                <a:lnTo>
                  <a:pt x="1988819" y="315467"/>
                </a:lnTo>
                <a:lnTo>
                  <a:pt x="1988819" y="0"/>
                </a:lnTo>
                <a:lnTo>
                  <a:pt x="0" y="0"/>
                </a:lnTo>
                <a:lnTo>
                  <a:pt x="0" y="31546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object 50">
            <a:extLst>
              <a:ext uri="{FF2B5EF4-FFF2-40B4-BE49-F238E27FC236}">
                <a16:creationId xmlns:a16="http://schemas.microsoft.com/office/drawing/2014/main" id="{8E646FEF-AE8E-4877-8BF1-072A5D67D615}"/>
              </a:ext>
            </a:extLst>
          </p:cNvPr>
          <p:cNvSpPr/>
          <p:nvPr/>
        </p:nvSpPr>
        <p:spPr>
          <a:xfrm>
            <a:off x="5718047" y="2398776"/>
            <a:ext cx="1717675" cy="314325"/>
          </a:xfrm>
          <a:custGeom>
            <a:avLst/>
            <a:gdLst/>
            <a:ahLst/>
            <a:cxnLst/>
            <a:rect l="l" t="t" r="r" b="b"/>
            <a:pathLst>
              <a:path w="1717675" h="314325">
                <a:moveTo>
                  <a:pt x="0" y="313944"/>
                </a:moveTo>
                <a:lnTo>
                  <a:pt x="1717548" y="313944"/>
                </a:lnTo>
                <a:lnTo>
                  <a:pt x="1717548" y="0"/>
                </a:lnTo>
                <a:lnTo>
                  <a:pt x="0" y="0"/>
                </a:lnTo>
                <a:lnTo>
                  <a:pt x="0" y="31394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0" name="object 51">
            <a:extLst>
              <a:ext uri="{FF2B5EF4-FFF2-40B4-BE49-F238E27FC236}">
                <a16:creationId xmlns:a16="http://schemas.microsoft.com/office/drawing/2014/main" id="{A15C90AB-4924-4CCF-88AB-C52010868009}"/>
              </a:ext>
            </a:extLst>
          </p:cNvPr>
          <p:cNvSpPr/>
          <p:nvPr/>
        </p:nvSpPr>
        <p:spPr>
          <a:xfrm>
            <a:off x="5718047" y="3332988"/>
            <a:ext cx="1717675" cy="314325"/>
          </a:xfrm>
          <a:custGeom>
            <a:avLst/>
            <a:gdLst/>
            <a:ahLst/>
            <a:cxnLst/>
            <a:rect l="l" t="t" r="r" b="b"/>
            <a:pathLst>
              <a:path w="1717675" h="314325">
                <a:moveTo>
                  <a:pt x="0" y="313944"/>
                </a:moveTo>
                <a:lnTo>
                  <a:pt x="1717548" y="313944"/>
                </a:lnTo>
                <a:lnTo>
                  <a:pt x="1717548" y="0"/>
                </a:lnTo>
                <a:lnTo>
                  <a:pt x="0" y="0"/>
                </a:lnTo>
                <a:lnTo>
                  <a:pt x="0" y="31394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1" name="object 52">
            <a:extLst>
              <a:ext uri="{FF2B5EF4-FFF2-40B4-BE49-F238E27FC236}">
                <a16:creationId xmlns:a16="http://schemas.microsoft.com/office/drawing/2014/main" id="{E6F3D223-E5E9-4611-B8FF-A7A3201F956D}"/>
              </a:ext>
            </a:extLst>
          </p:cNvPr>
          <p:cNvSpPr/>
          <p:nvPr/>
        </p:nvSpPr>
        <p:spPr>
          <a:xfrm>
            <a:off x="6768845" y="2766822"/>
            <a:ext cx="416559" cy="497205"/>
          </a:xfrm>
          <a:custGeom>
            <a:avLst/>
            <a:gdLst/>
            <a:ahLst/>
            <a:cxnLst/>
            <a:rect l="l" t="t" r="r" b="b"/>
            <a:pathLst>
              <a:path w="416559" h="497204">
                <a:moveTo>
                  <a:pt x="0" y="0"/>
                </a:moveTo>
                <a:lnTo>
                  <a:pt x="416051" y="104012"/>
                </a:lnTo>
                <a:lnTo>
                  <a:pt x="416051" y="392811"/>
                </a:lnTo>
                <a:lnTo>
                  <a:pt x="0" y="496824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" name="object 53">
            <a:extLst>
              <a:ext uri="{FF2B5EF4-FFF2-40B4-BE49-F238E27FC236}">
                <a16:creationId xmlns:a16="http://schemas.microsoft.com/office/drawing/2014/main" id="{AC6AE19B-5191-4DFD-AD6A-03813C870AF6}"/>
              </a:ext>
            </a:extLst>
          </p:cNvPr>
          <p:cNvSpPr/>
          <p:nvPr/>
        </p:nvSpPr>
        <p:spPr>
          <a:xfrm>
            <a:off x="5961126" y="1645157"/>
            <a:ext cx="0" cy="1151255"/>
          </a:xfrm>
          <a:custGeom>
            <a:avLst/>
            <a:gdLst/>
            <a:ahLst/>
            <a:cxnLst/>
            <a:rect l="l" t="t" r="r" b="b"/>
            <a:pathLst>
              <a:path h="1151255">
                <a:moveTo>
                  <a:pt x="0" y="0"/>
                </a:moveTo>
                <a:lnTo>
                  <a:pt x="0" y="1151001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3" name="object 54">
            <a:extLst>
              <a:ext uri="{FF2B5EF4-FFF2-40B4-BE49-F238E27FC236}">
                <a16:creationId xmlns:a16="http://schemas.microsoft.com/office/drawing/2014/main" id="{994B6A3D-2498-41DA-9E05-7FBAB112E480}"/>
              </a:ext>
            </a:extLst>
          </p:cNvPr>
          <p:cNvSpPr/>
          <p:nvPr/>
        </p:nvSpPr>
        <p:spPr>
          <a:xfrm>
            <a:off x="7184897" y="3015233"/>
            <a:ext cx="159385" cy="0"/>
          </a:xfrm>
          <a:custGeom>
            <a:avLst/>
            <a:gdLst/>
            <a:ahLst/>
            <a:cxnLst/>
            <a:rect l="l" t="t" r="r" b="b"/>
            <a:pathLst>
              <a:path w="159384">
                <a:moveTo>
                  <a:pt x="0" y="0"/>
                </a:moveTo>
                <a:lnTo>
                  <a:pt x="158876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" name="object 55">
            <a:extLst>
              <a:ext uri="{FF2B5EF4-FFF2-40B4-BE49-F238E27FC236}">
                <a16:creationId xmlns:a16="http://schemas.microsoft.com/office/drawing/2014/main" id="{6C7F6B45-049D-49D7-A360-8A1F50C374B9}"/>
              </a:ext>
            </a:extLst>
          </p:cNvPr>
          <p:cNvSpPr/>
          <p:nvPr/>
        </p:nvSpPr>
        <p:spPr>
          <a:xfrm>
            <a:off x="6596633" y="3015233"/>
            <a:ext cx="180340" cy="0"/>
          </a:xfrm>
          <a:custGeom>
            <a:avLst/>
            <a:gdLst/>
            <a:ahLst/>
            <a:cxnLst/>
            <a:rect l="l" t="t" r="r" b="b"/>
            <a:pathLst>
              <a:path w="180340">
                <a:moveTo>
                  <a:pt x="0" y="0"/>
                </a:moveTo>
                <a:lnTo>
                  <a:pt x="179959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5" name="object 56">
            <a:extLst>
              <a:ext uri="{FF2B5EF4-FFF2-40B4-BE49-F238E27FC236}">
                <a16:creationId xmlns:a16="http://schemas.microsoft.com/office/drawing/2014/main" id="{30785DEC-8B6C-4E88-A394-68363EA2F76B}"/>
              </a:ext>
            </a:extLst>
          </p:cNvPr>
          <p:cNvSpPr/>
          <p:nvPr/>
        </p:nvSpPr>
        <p:spPr>
          <a:xfrm>
            <a:off x="6731507" y="3785615"/>
            <a:ext cx="149860" cy="117475"/>
          </a:xfrm>
          <a:custGeom>
            <a:avLst/>
            <a:gdLst/>
            <a:ahLst/>
            <a:cxnLst/>
            <a:rect l="l" t="t" r="r" b="b"/>
            <a:pathLst>
              <a:path w="149859" h="117475">
                <a:moveTo>
                  <a:pt x="149351" y="0"/>
                </a:moveTo>
                <a:lnTo>
                  <a:pt x="0" y="58673"/>
                </a:lnTo>
                <a:lnTo>
                  <a:pt x="149351" y="117347"/>
                </a:lnTo>
                <a:lnTo>
                  <a:pt x="1493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6" name="object 57">
            <a:extLst>
              <a:ext uri="{FF2B5EF4-FFF2-40B4-BE49-F238E27FC236}">
                <a16:creationId xmlns:a16="http://schemas.microsoft.com/office/drawing/2014/main" id="{309502B0-B288-4562-AF45-87381E73C19E}"/>
              </a:ext>
            </a:extLst>
          </p:cNvPr>
          <p:cNvSpPr/>
          <p:nvPr/>
        </p:nvSpPr>
        <p:spPr>
          <a:xfrm>
            <a:off x="6615683" y="2965704"/>
            <a:ext cx="116205" cy="97790"/>
          </a:xfrm>
          <a:custGeom>
            <a:avLst/>
            <a:gdLst/>
            <a:ahLst/>
            <a:cxnLst/>
            <a:rect l="l" t="t" r="r" b="b"/>
            <a:pathLst>
              <a:path w="116204" h="97789">
                <a:moveTo>
                  <a:pt x="115824" y="0"/>
                </a:moveTo>
                <a:lnTo>
                  <a:pt x="0" y="48768"/>
                </a:lnTo>
                <a:lnTo>
                  <a:pt x="115824" y="97536"/>
                </a:lnTo>
                <a:lnTo>
                  <a:pt x="1158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7" name="object 58">
            <a:extLst>
              <a:ext uri="{FF2B5EF4-FFF2-40B4-BE49-F238E27FC236}">
                <a16:creationId xmlns:a16="http://schemas.microsoft.com/office/drawing/2014/main" id="{A8779170-FF4C-4949-9163-C0F7E1EB6E5E}"/>
              </a:ext>
            </a:extLst>
          </p:cNvPr>
          <p:cNvSpPr/>
          <p:nvPr/>
        </p:nvSpPr>
        <p:spPr>
          <a:xfrm>
            <a:off x="7284466" y="3716782"/>
            <a:ext cx="128524" cy="17729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object 59">
            <a:extLst>
              <a:ext uri="{FF2B5EF4-FFF2-40B4-BE49-F238E27FC236}">
                <a16:creationId xmlns:a16="http://schemas.microsoft.com/office/drawing/2014/main" id="{930C58D8-38A0-488C-A4A2-9CF0191A6060}"/>
              </a:ext>
            </a:extLst>
          </p:cNvPr>
          <p:cNvSpPr/>
          <p:nvPr/>
        </p:nvSpPr>
        <p:spPr>
          <a:xfrm>
            <a:off x="6806183" y="3994403"/>
            <a:ext cx="719455" cy="321945"/>
          </a:xfrm>
          <a:custGeom>
            <a:avLst/>
            <a:gdLst/>
            <a:ahLst/>
            <a:cxnLst/>
            <a:rect l="l" t="t" r="r" b="b"/>
            <a:pathLst>
              <a:path w="719454" h="321945">
                <a:moveTo>
                  <a:pt x="0" y="83820"/>
                </a:moveTo>
                <a:lnTo>
                  <a:pt x="6578" y="51167"/>
                </a:lnTo>
                <a:lnTo>
                  <a:pt x="24526" y="24526"/>
                </a:lnTo>
                <a:lnTo>
                  <a:pt x="51167" y="6578"/>
                </a:lnTo>
                <a:lnTo>
                  <a:pt x="83820" y="0"/>
                </a:lnTo>
                <a:lnTo>
                  <a:pt x="635508" y="0"/>
                </a:lnTo>
                <a:lnTo>
                  <a:pt x="668160" y="6578"/>
                </a:lnTo>
                <a:lnTo>
                  <a:pt x="694801" y="24526"/>
                </a:lnTo>
                <a:lnTo>
                  <a:pt x="712749" y="51167"/>
                </a:lnTo>
                <a:lnTo>
                  <a:pt x="719327" y="83820"/>
                </a:lnTo>
                <a:lnTo>
                  <a:pt x="719327" y="237744"/>
                </a:lnTo>
                <a:lnTo>
                  <a:pt x="712749" y="270396"/>
                </a:lnTo>
                <a:lnTo>
                  <a:pt x="694801" y="297037"/>
                </a:lnTo>
                <a:lnTo>
                  <a:pt x="668160" y="314985"/>
                </a:lnTo>
                <a:lnTo>
                  <a:pt x="635508" y="321564"/>
                </a:lnTo>
                <a:lnTo>
                  <a:pt x="83820" y="321564"/>
                </a:lnTo>
                <a:lnTo>
                  <a:pt x="51167" y="314985"/>
                </a:lnTo>
                <a:lnTo>
                  <a:pt x="24526" y="297037"/>
                </a:lnTo>
                <a:lnTo>
                  <a:pt x="6578" y="270396"/>
                </a:lnTo>
                <a:lnTo>
                  <a:pt x="0" y="237744"/>
                </a:lnTo>
                <a:lnTo>
                  <a:pt x="0" y="8382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9" name="object 60">
            <a:extLst>
              <a:ext uri="{FF2B5EF4-FFF2-40B4-BE49-F238E27FC236}">
                <a16:creationId xmlns:a16="http://schemas.microsoft.com/office/drawing/2014/main" id="{4E0AE8FB-77CF-4E11-8AB4-9E51E31724D9}"/>
              </a:ext>
            </a:extLst>
          </p:cNvPr>
          <p:cNvSpPr/>
          <p:nvPr/>
        </p:nvSpPr>
        <p:spPr>
          <a:xfrm>
            <a:off x="6585966" y="3842765"/>
            <a:ext cx="428625" cy="136525"/>
          </a:xfrm>
          <a:custGeom>
            <a:avLst/>
            <a:gdLst/>
            <a:ahLst/>
            <a:cxnLst/>
            <a:rect l="l" t="t" r="r" b="b"/>
            <a:pathLst>
              <a:path w="428625" h="136525">
                <a:moveTo>
                  <a:pt x="414400" y="136524"/>
                </a:moveTo>
                <a:lnTo>
                  <a:pt x="428370" y="136524"/>
                </a:lnTo>
                <a:lnTo>
                  <a:pt x="428370" y="0"/>
                </a:ln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0" name="object 61">
            <a:extLst>
              <a:ext uri="{FF2B5EF4-FFF2-40B4-BE49-F238E27FC236}">
                <a16:creationId xmlns:a16="http://schemas.microsoft.com/office/drawing/2014/main" id="{BC5EB19D-65DA-419A-BF00-988F2D3D21FA}"/>
              </a:ext>
            </a:extLst>
          </p:cNvPr>
          <p:cNvSpPr/>
          <p:nvPr/>
        </p:nvSpPr>
        <p:spPr>
          <a:xfrm>
            <a:off x="7349490" y="3888485"/>
            <a:ext cx="0" cy="106045"/>
          </a:xfrm>
          <a:custGeom>
            <a:avLst/>
            <a:gdLst/>
            <a:ahLst/>
            <a:cxnLst/>
            <a:rect l="l" t="t" r="r" b="b"/>
            <a:pathLst>
              <a:path h="106045">
                <a:moveTo>
                  <a:pt x="0" y="105918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1" name="object 62">
            <a:extLst>
              <a:ext uri="{FF2B5EF4-FFF2-40B4-BE49-F238E27FC236}">
                <a16:creationId xmlns:a16="http://schemas.microsoft.com/office/drawing/2014/main" id="{0D1BA6FE-4800-4EAD-975E-2D314FB91C04}"/>
              </a:ext>
            </a:extLst>
          </p:cNvPr>
          <p:cNvSpPr/>
          <p:nvPr/>
        </p:nvSpPr>
        <p:spPr>
          <a:xfrm>
            <a:off x="6998461" y="4220209"/>
            <a:ext cx="371729" cy="750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" name="object 63">
            <a:extLst>
              <a:ext uri="{FF2B5EF4-FFF2-40B4-BE49-F238E27FC236}">
                <a16:creationId xmlns:a16="http://schemas.microsoft.com/office/drawing/2014/main" id="{81A1DA4B-D918-4069-B56E-891A9F870CD3}"/>
              </a:ext>
            </a:extLst>
          </p:cNvPr>
          <p:cNvSpPr/>
          <p:nvPr/>
        </p:nvSpPr>
        <p:spPr>
          <a:xfrm>
            <a:off x="7349490" y="3941826"/>
            <a:ext cx="312420" cy="0"/>
          </a:xfrm>
          <a:custGeom>
            <a:avLst/>
            <a:gdLst/>
            <a:ahLst/>
            <a:cxnLst/>
            <a:rect l="l" t="t" r="r" b="b"/>
            <a:pathLst>
              <a:path w="312420">
                <a:moveTo>
                  <a:pt x="0" y="0"/>
                </a:moveTo>
                <a:lnTo>
                  <a:pt x="312292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3" name="object 64">
            <a:extLst>
              <a:ext uri="{FF2B5EF4-FFF2-40B4-BE49-F238E27FC236}">
                <a16:creationId xmlns:a16="http://schemas.microsoft.com/office/drawing/2014/main" id="{D83E229A-7DD4-4C19-BA07-5840CFEA69EA}"/>
              </a:ext>
            </a:extLst>
          </p:cNvPr>
          <p:cNvSpPr/>
          <p:nvPr/>
        </p:nvSpPr>
        <p:spPr>
          <a:xfrm>
            <a:off x="7349490" y="4266438"/>
            <a:ext cx="312420" cy="0"/>
          </a:xfrm>
          <a:custGeom>
            <a:avLst/>
            <a:gdLst/>
            <a:ahLst/>
            <a:cxnLst/>
            <a:rect l="l" t="t" r="r" b="b"/>
            <a:pathLst>
              <a:path w="312420">
                <a:moveTo>
                  <a:pt x="0" y="0"/>
                </a:moveTo>
                <a:lnTo>
                  <a:pt x="312292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4" name="object 65">
            <a:extLst>
              <a:ext uri="{FF2B5EF4-FFF2-40B4-BE49-F238E27FC236}">
                <a16:creationId xmlns:a16="http://schemas.microsoft.com/office/drawing/2014/main" id="{B02636FF-B075-4C0D-8299-9B3B8F48B761}"/>
              </a:ext>
            </a:extLst>
          </p:cNvPr>
          <p:cNvSpPr/>
          <p:nvPr/>
        </p:nvSpPr>
        <p:spPr>
          <a:xfrm>
            <a:off x="7649718" y="3949446"/>
            <a:ext cx="0" cy="317500"/>
          </a:xfrm>
          <a:custGeom>
            <a:avLst/>
            <a:gdLst/>
            <a:ahLst/>
            <a:cxnLst/>
            <a:rect l="l" t="t" r="r" b="b"/>
            <a:pathLst>
              <a:path h="317500">
                <a:moveTo>
                  <a:pt x="0" y="0"/>
                </a:moveTo>
                <a:lnTo>
                  <a:pt x="0" y="317118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5" name="object 66">
            <a:extLst>
              <a:ext uri="{FF2B5EF4-FFF2-40B4-BE49-F238E27FC236}">
                <a16:creationId xmlns:a16="http://schemas.microsoft.com/office/drawing/2014/main" id="{6878AB5A-842C-4F93-984C-61CFEB5BF3B2}"/>
              </a:ext>
            </a:extLst>
          </p:cNvPr>
          <p:cNvSpPr/>
          <p:nvPr/>
        </p:nvSpPr>
        <p:spPr>
          <a:xfrm>
            <a:off x="7595616" y="4055364"/>
            <a:ext cx="114300" cy="152400"/>
          </a:xfrm>
          <a:custGeom>
            <a:avLst/>
            <a:gdLst/>
            <a:ahLst/>
            <a:cxnLst/>
            <a:rect l="l" t="t" r="r" b="b"/>
            <a:pathLst>
              <a:path w="114300" h="152400">
                <a:moveTo>
                  <a:pt x="114300" y="0"/>
                </a:moveTo>
                <a:lnTo>
                  <a:pt x="0" y="0"/>
                </a:lnTo>
                <a:lnTo>
                  <a:pt x="57150" y="152400"/>
                </a:lnTo>
                <a:lnTo>
                  <a:pt x="1143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6" name="object 67">
            <a:extLst>
              <a:ext uri="{FF2B5EF4-FFF2-40B4-BE49-F238E27FC236}">
                <a16:creationId xmlns:a16="http://schemas.microsoft.com/office/drawing/2014/main" id="{40D775DD-3273-4439-A35D-07C9CB700F65}"/>
              </a:ext>
            </a:extLst>
          </p:cNvPr>
          <p:cNvSpPr/>
          <p:nvPr/>
        </p:nvSpPr>
        <p:spPr>
          <a:xfrm>
            <a:off x="7357109" y="4322826"/>
            <a:ext cx="681355" cy="110489"/>
          </a:xfrm>
          <a:custGeom>
            <a:avLst/>
            <a:gdLst/>
            <a:ahLst/>
            <a:cxnLst/>
            <a:rect l="l" t="t" r="r" b="b"/>
            <a:pathLst>
              <a:path w="681354" h="110489">
                <a:moveTo>
                  <a:pt x="0" y="0"/>
                </a:moveTo>
                <a:lnTo>
                  <a:pt x="6476" y="0"/>
                </a:lnTo>
                <a:lnTo>
                  <a:pt x="6476" y="110490"/>
                </a:lnTo>
                <a:lnTo>
                  <a:pt x="681355" y="11049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7" name="object 68">
            <a:extLst>
              <a:ext uri="{FF2B5EF4-FFF2-40B4-BE49-F238E27FC236}">
                <a16:creationId xmlns:a16="http://schemas.microsoft.com/office/drawing/2014/main" id="{9523E778-4C9B-42D6-9FA9-7D1C4650F691}"/>
              </a:ext>
            </a:extLst>
          </p:cNvPr>
          <p:cNvSpPr/>
          <p:nvPr/>
        </p:nvSpPr>
        <p:spPr>
          <a:xfrm>
            <a:off x="7959852" y="4372355"/>
            <a:ext cx="114300" cy="117475"/>
          </a:xfrm>
          <a:custGeom>
            <a:avLst/>
            <a:gdLst/>
            <a:ahLst/>
            <a:cxnLst/>
            <a:rect l="l" t="t" r="r" b="b"/>
            <a:pathLst>
              <a:path w="114300" h="117475">
                <a:moveTo>
                  <a:pt x="0" y="0"/>
                </a:moveTo>
                <a:lnTo>
                  <a:pt x="0" y="117348"/>
                </a:lnTo>
                <a:lnTo>
                  <a:pt x="114300" y="5867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8" name="object 69">
            <a:extLst>
              <a:ext uri="{FF2B5EF4-FFF2-40B4-BE49-F238E27FC236}">
                <a16:creationId xmlns:a16="http://schemas.microsoft.com/office/drawing/2014/main" id="{B227D115-BB96-4B5A-84C6-3C64E8A4C86F}"/>
              </a:ext>
            </a:extLst>
          </p:cNvPr>
          <p:cNvSpPr txBox="1"/>
          <p:nvPr/>
        </p:nvSpPr>
        <p:spPr>
          <a:xfrm>
            <a:off x="7881873" y="4132326"/>
            <a:ext cx="29083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3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9" name="object 70">
            <a:extLst>
              <a:ext uri="{FF2B5EF4-FFF2-40B4-BE49-F238E27FC236}">
                <a16:creationId xmlns:a16="http://schemas.microsoft.com/office/drawing/2014/main" id="{C9F29670-29B1-4B8E-A4C4-CE2B30C5226D}"/>
              </a:ext>
            </a:extLst>
          </p:cNvPr>
          <p:cNvSpPr/>
          <p:nvPr/>
        </p:nvSpPr>
        <p:spPr>
          <a:xfrm>
            <a:off x="7518654" y="2234945"/>
            <a:ext cx="636905" cy="104775"/>
          </a:xfrm>
          <a:custGeom>
            <a:avLst/>
            <a:gdLst/>
            <a:ahLst/>
            <a:cxnLst/>
            <a:rect l="l" t="t" r="r" b="b"/>
            <a:pathLst>
              <a:path w="636904" h="104775">
                <a:moveTo>
                  <a:pt x="0" y="0"/>
                </a:moveTo>
                <a:lnTo>
                  <a:pt x="5206" y="0"/>
                </a:lnTo>
                <a:lnTo>
                  <a:pt x="5206" y="104775"/>
                </a:lnTo>
                <a:lnTo>
                  <a:pt x="636524" y="10477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0" name="object 71">
            <a:extLst>
              <a:ext uri="{FF2B5EF4-FFF2-40B4-BE49-F238E27FC236}">
                <a16:creationId xmlns:a16="http://schemas.microsoft.com/office/drawing/2014/main" id="{00B1CA5E-764F-403B-B960-93255533A672}"/>
              </a:ext>
            </a:extLst>
          </p:cNvPr>
          <p:cNvSpPr/>
          <p:nvPr/>
        </p:nvSpPr>
        <p:spPr>
          <a:xfrm>
            <a:off x="7524750" y="1917954"/>
            <a:ext cx="0" cy="317500"/>
          </a:xfrm>
          <a:custGeom>
            <a:avLst/>
            <a:gdLst/>
            <a:ahLst/>
            <a:cxnLst/>
            <a:rect l="l" t="t" r="r" b="b"/>
            <a:pathLst>
              <a:path h="317500">
                <a:moveTo>
                  <a:pt x="0" y="0"/>
                </a:moveTo>
                <a:lnTo>
                  <a:pt x="0" y="317119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1" name="object 72">
            <a:extLst>
              <a:ext uri="{FF2B5EF4-FFF2-40B4-BE49-F238E27FC236}">
                <a16:creationId xmlns:a16="http://schemas.microsoft.com/office/drawing/2014/main" id="{FD884A51-3029-45B5-901C-7EC2309691DD}"/>
              </a:ext>
            </a:extLst>
          </p:cNvPr>
          <p:cNvSpPr/>
          <p:nvPr/>
        </p:nvSpPr>
        <p:spPr>
          <a:xfrm>
            <a:off x="7520178" y="1844801"/>
            <a:ext cx="451484" cy="73025"/>
          </a:xfrm>
          <a:custGeom>
            <a:avLst/>
            <a:gdLst/>
            <a:ahLst/>
            <a:cxnLst/>
            <a:rect l="l" t="t" r="r" b="b"/>
            <a:pathLst>
              <a:path w="451484" h="73025">
                <a:moveTo>
                  <a:pt x="0" y="73025"/>
                </a:moveTo>
                <a:lnTo>
                  <a:pt x="3810" y="73025"/>
                </a:lnTo>
                <a:lnTo>
                  <a:pt x="3810" y="0"/>
                </a:lnTo>
                <a:lnTo>
                  <a:pt x="450976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2" name="object 73">
            <a:extLst>
              <a:ext uri="{FF2B5EF4-FFF2-40B4-BE49-F238E27FC236}">
                <a16:creationId xmlns:a16="http://schemas.microsoft.com/office/drawing/2014/main" id="{E0323D6F-F715-4486-B695-AB8CDAE5A8C7}"/>
              </a:ext>
            </a:extLst>
          </p:cNvPr>
          <p:cNvSpPr/>
          <p:nvPr/>
        </p:nvSpPr>
        <p:spPr>
          <a:xfrm>
            <a:off x="7968995" y="1787651"/>
            <a:ext cx="116205" cy="117475"/>
          </a:xfrm>
          <a:custGeom>
            <a:avLst/>
            <a:gdLst/>
            <a:ahLst/>
            <a:cxnLst/>
            <a:rect l="l" t="t" r="r" b="b"/>
            <a:pathLst>
              <a:path w="116204" h="117475">
                <a:moveTo>
                  <a:pt x="0" y="0"/>
                </a:moveTo>
                <a:lnTo>
                  <a:pt x="0" y="117348"/>
                </a:lnTo>
                <a:lnTo>
                  <a:pt x="115824" y="5867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" name="object 74">
            <a:extLst>
              <a:ext uri="{FF2B5EF4-FFF2-40B4-BE49-F238E27FC236}">
                <a16:creationId xmlns:a16="http://schemas.microsoft.com/office/drawing/2014/main" id="{E8536ED2-79C9-408A-9757-3F3625BEABEE}"/>
              </a:ext>
            </a:extLst>
          </p:cNvPr>
          <p:cNvSpPr/>
          <p:nvPr/>
        </p:nvSpPr>
        <p:spPr>
          <a:xfrm>
            <a:off x="7944611" y="2281427"/>
            <a:ext cx="116205" cy="117475"/>
          </a:xfrm>
          <a:custGeom>
            <a:avLst/>
            <a:gdLst/>
            <a:ahLst/>
            <a:cxnLst/>
            <a:rect l="l" t="t" r="r" b="b"/>
            <a:pathLst>
              <a:path w="116204" h="117475">
                <a:moveTo>
                  <a:pt x="115824" y="0"/>
                </a:moveTo>
                <a:lnTo>
                  <a:pt x="0" y="58674"/>
                </a:lnTo>
                <a:lnTo>
                  <a:pt x="115824" y="117348"/>
                </a:lnTo>
                <a:lnTo>
                  <a:pt x="1158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4" name="object 75">
            <a:extLst>
              <a:ext uri="{FF2B5EF4-FFF2-40B4-BE49-F238E27FC236}">
                <a16:creationId xmlns:a16="http://schemas.microsoft.com/office/drawing/2014/main" id="{19E981C3-B83C-4B23-97ED-9BAFCAC07C0B}"/>
              </a:ext>
            </a:extLst>
          </p:cNvPr>
          <p:cNvSpPr txBox="1"/>
          <p:nvPr/>
        </p:nvSpPr>
        <p:spPr>
          <a:xfrm>
            <a:off x="7877302" y="2334514"/>
            <a:ext cx="31877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LN</a:t>
            </a:r>
            <a:r>
              <a:rPr kumimoji="0" sz="1350" b="0" i="0" u="none" strike="noStrike" kern="1200" cap="none" spc="0" normalizeH="0" baseline="-1851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</a:t>
            </a:r>
            <a:endParaRPr kumimoji="0" sz="1350" b="0" i="0" u="none" strike="noStrike" kern="1200" cap="none" spc="0" normalizeH="0" baseline="-18518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5" name="object 76">
            <a:extLst>
              <a:ext uri="{FF2B5EF4-FFF2-40B4-BE49-F238E27FC236}">
                <a16:creationId xmlns:a16="http://schemas.microsoft.com/office/drawing/2014/main" id="{38CDDCA6-3EA3-4CCB-80A8-895D6E3C1BF7}"/>
              </a:ext>
            </a:extLst>
          </p:cNvPr>
          <p:cNvSpPr/>
          <p:nvPr/>
        </p:nvSpPr>
        <p:spPr>
          <a:xfrm>
            <a:off x="7334250" y="1119377"/>
            <a:ext cx="0" cy="1894839"/>
          </a:xfrm>
          <a:custGeom>
            <a:avLst/>
            <a:gdLst/>
            <a:ahLst/>
            <a:cxnLst/>
            <a:rect l="l" t="t" r="r" b="b"/>
            <a:pathLst>
              <a:path h="1894839">
                <a:moveTo>
                  <a:pt x="0" y="0"/>
                </a:moveTo>
                <a:lnTo>
                  <a:pt x="0" y="1894586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6" name="object 77">
            <a:extLst>
              <a:ext uri="{FF2B5EF4-FFF2-40B4-BE49-F238E27FC236}">
                <a16:creationId xmlns:a16="http://schemas.microsoft.com/office/drawing/2014/main" id="{93098678-020A-4AEF-890A-684EAC2B0EE6}"/>
              </a:ext>
            </a:extLst>
          </p:cNvPr>
          <p:cNvSpPr/>
          <p:nvPr/>
        </p:nvSpPr>
        <p:spPr>
          <a:xfrm>
            <a:off x="5902452" y="1737360"/>
            <a:ext cx="116205" cy="152400"/>
          </a:xfrm>
          <a:custGeom>
            <a:avLst/>
            <a:gdLst/>
            <a:ahLst/>
            <a:cxnLst/>
            <a:rect l="l" t="t" r="r" b="b"/>
            <a:pathLst>
              <a:path w="116204" h="152400">
                <a:moveTo>
                  <a:pt x="57912" y="0"/>
                </a:moveTo>
                <a:lnTo>
                  <a:pt x="0" y="152400"/>
                </a:lnTo>
                <a:lnTo>
                  <a:pt x="115824" y="152400"/>
                </a:lnTo>
                <a:lnTo>
                  <a:pt x="579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7" name="object 78">
            <a:extLst>
              <a:ext uri="{FF2B5EF4-FFF2-40B4-BE49-F238E27FC236}">
                <a16:creationId xmlns:a16="http://schemas.microsoft.com/office/drawing/2014/main" id="{EE263EEE-F233-403F-A503-73452B020D6E}"/>
              </a:ext>
            </a:extLst>
          </p:cNvPr>
          <p:cNvSpPr/>
          <p:nvPr/>
        </p:nvSpPr>
        <p:spPr>
          <a:xfrm>
            <a:off x="6964680" y="4361688"/>
            <a:ext cx="116205" cy="152400"/>
          </a:xfrm>
          <a:custGeom>
            <a:avLst/>
            <a:gdLst/>
            <a:ahLst/>
            <a:cxnLst/>
            <a:rect l="l" t="t" r="r" b="b"/>
            <a:pathLst>
              <a:path w="116204" h="152400">
                <a:moveTo>
                  <a:pt x="115824" y="0"/>
                </a:moveTo>
                <a:lnTo>
                  <a:pt x="0" y="0"/>
                </a:lnTo>
                <a:lnTo>
                  <a:pt x="57912" y="152400"/>
                </a:lnTo>
                <a:lnTo>
                  <a:pt x="1158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8" name="object 79">
            <a:extLst>
              <a:ext uri="{FF2B5EF4-FFF2-40B4-BE49-F238E27FC236}">
                <a16:creationId xmlns:a16="http://schemas.microsoft.com/office/drawing/2014/main" id="{F09E16BB-BAE3-443A-A756-826237CE4D30}"/>
              </a:ext>
            </a:extLst>
          </p:cNvPr>
          <p:cNvSpPr/>
          <p:nvPr/>
        </p:nvSpPr>
        <p:spPr>
          <a:xfrm>
            <a:off x="7277100" y="1420367"/>
            <a:ext cx="116205" cy="152400"/>
          </a:xfrm>
          <a:custGeom>
            <a:avLst/>
            <a:gdLst/>
            <a:ahLst/>
            <a:cxnLst/>
            <a:rect l="l" t="t" r="r" b="b"/>
            <a:pathLst>
              <a:path w="116204" h="152400">
                <a:moveTo>
                  <a:pt x="115824" y="0"/>
                </a:moveTo>
                <a:lnTo>
                  <a:pt x="0" y="0"/>
                </a:lnTo>
                <a:lnTo>
                  <a:pt x="57911" y="152400"/>
                </a:lnTo>
                <a:lnTo>
                  <a:pt x="1158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9" name="object 80">
            <a:extLst>
              <a:ext uri="{FF2B5EF4-FFF2-40B4-BE49-F238E27FC236}">
                <a16:creationId xmlns:a16="http://schemas.microsoft.com/office/drawing/2014/main" id="{B61DDE90-A295-4A70-A4B8-0866198B0B15}"/>
              </a:ext>
            </a:extLst>
          </p:cNvPr>
          <p:cNvSpPr/>
          <p:nvPr/>
        </p:nvSpPr>
        <p:spPr>
          <a:xfrm>
            <a:off x="5961126" y="3224022"/>
            <a:ext cx="0" cy="1697355"/>
          </a:xfrm>
          <a:custGeom>
            <a:avLst/>
            <a:gdLst/>
            <a:ahLst/>
            <a:cxnLst/>
            <a:rect l="l" t="t" r="r" b="b"/>
            <a:pathLst>
              <a:path h="1697354">
                <a:moveTo>
                  <a:pt x="0" y="0"/>
                </a:moveTo>
                <a:lnTo>
                  <a:pt x="0" y="1697101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0" name="object 81">
            <a:extLst>
              <a:ext uri="{FF2B5EF4-FFF2-40B4-BE49-F238E27FC236}">
                <a16:creationId xmlns:a16="http://schemas.microsoft.com/office/drawing/2014/main" id="{A997C991-143E-4224-8018-C785AE5A0C18}"/>
              </a:ext>
            </a:extLst>
          </p:cNvPr>
          <p:cNvSpPr/>
          <p:nvPr/>
        </p:nvSpPr>
        <p:spPr>
          <a:xfrm>
            <a:off x="6592061" y="1113282"/>
            <a:ext cx="0" cy="2736215"/>
          </a:xfrm>
          <a:custGeom>
            <a:avLst/>
            <a:gdLst/>
            <a:ahLst/>
            <a:cxnLst/>
            <a:rect l="l" t="t" r="r" b="b"/>
            <a:pathLst>
              <a:path h="2736215">
                <a:moveTo>
                  <a:pt x="0" y="0"/>
                </a:moveTo>
                <a:lnTo>
                  <a:pt x="0" y="273596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1" name="object 82">
            <a:extLst>
              <a:ext uri="{FF2B5EF4-FFF2-40B4-BE49-F238E27FC236}">
                <a16:creationId xmlns:a16="http://schemas.microsoft.com/office/drawing/2014/main" id="{F9613831-16D6-419E-BB30-E2EF28C63B6C}"/>
              </a:ext>
            </a:extLst>
          </p:cNvPr>
          <p:cNvSpPr/>
          <p:nvPr/>
        </p:nvSpPr>
        <p:spPr>
          <a:xfrm>
            <a:off x="5902452" y="3814571"/>
            <a:ext cx="116205" cy="152400"/>
          </a:xfrm>
          <a:custGeom>
            <a:avLst/>
            <a:gdLst/>
            <a:ahLst/>
            <a:cxnLst/>
            <a:rect l="l" t="t" r="r" b="b"/>
            <a:pathLst>
              <a:path w="116204" h="152400">
                <a:moveTo>
                  <a:pt x="57912" y="0"/>
                </a:moveTo>
                <a:lnTo>
                  <a:pt x="0" y="152400"/>
                </a:lnTo>
                <a:lnTo>
                  <a:pt x="115824" y="152400"/>
                </a:lnTo>
                <a:lnTo>
                  <a:pt x="579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2" name="object 83">
            <a:extLst>
              <a:ext uri="{FF2B5EF4-FFF2-40B4-BE49-F238E27FC236}">
                <a16:creationId xmlns:a16="http://schemas.microsoft.com/office/drawing/2014/main" id="{1A27AE97-1DD9-4669-B5A8-26C951082D88}"/>
              </a:ext>
            </a:extLst>
          </p:cNvPr>
          <p:cNvSpPr/>
          <p:nvPr/>
        </p:nvSpPr>
        <p:spPr>
          <a:xfrm>
            <a:off x="6528816" y="1735835"/>
            <a:ext cx="116205" cy="152400"/>
          </a:xfrm>
          <a:custGeom>
            <a:avLst/>
            <a:gdLst/>
            <a:ahLst/>
            <a:cxnLst/>
            <a:rect l="l" t="t" r="r" b="b"/>
            <a:pathLst>
              <a:path w="116204" h="152400">
                <a:moveTo>
                  <a:pt x="57911" y="0"/>
                </a:moveTo>
                <a:lnTo>
                  <a:pt x="0" y="152400"/>
                </a:lnTo>
                <a:lnTo>
                  <a:pt x="115824" y="152400"/>
                </a:lnTo>
                <a:lnTo>
                  <a:pt x="579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3" name="object 84">
            <a:extLst>
              <a:ext uri="{FF2B5EF4-FFF2-40B4-BE49-F238E27FC236}">
                <a16:creationId xmlns:a16="http://schemas.microsoft.com/office/drawing/2014/main" id="{510F2AF8-EF71-4AC6-8416-B13091514E05}"/>
              </a:ext>
            </a:extLst>
          </p:cNvPr>
          <p:cNvSpPr/>
          <p:nvPr/>
        </p:nvSpPr>
        <p:spPr>
          <a:xfrm>
            <a:off x="7026402" y="4254246"/>
            <a:ext cx="0" cy="485775"/>
          </a:xfrm>
          <a:custGeom>
            <a:avLst/>
            <a:gdLst/>
            <a:ahLst/>
            <a:cxnLst/>
            <a:rect l="l" t="t" r="r" b="b"/>
            <a:pathLst>
              <a:path h="485775">
                <a:moveTo>
                  <a:pt x="0" y="0"/>
                </a:moveTo>
                <a:lnTo>
                  <a:pt x="0" y="485774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7076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Espace réservé du contenu 56">
            <a:extLst>
              <a:ext uri="{FF2B5EF4-FFF2-40B4-BE49-F238E27FC236}">
                <a16:creationId xmlns:a16="http://schemas.microsoft.com/office/drawing/2014/main" id="{C7D11054-641C-4329-ACA2-2822653FBD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4776" y="737117"/>
            <a:ext cx="11871240" cy="5730795"/>
          </a:xfrm>
        </p:spPr>
        <p:txBody>
          <a:bodyPr>
            <a:normAutofit/>
          </a:bodyPr>
          <a:lstStyle/>
          <a:p>
            <a:r>
              <a:rPr lang="fr-FR" dirty="0"/>
              <a:t>Définition de l’architecture machine (équipements, process…) 	en cours</a:t>
            </a:r>
          </a:p>
          <a:p>
            <a:r>
              <a:rPr lang="fr-FR" dirty="0"/>
              <a:t>Définition des paramètres généraux 					en cours</a:t>
            </a:r>
          </a:p>
          <a:p>
            <a:r>
              <a:rPr lang="fr-FR" dirty="0"/>
              <a:t>Etude d’implantation 				en cours (dont Cahier des charges CPER)</a:t>
            </a:r>
          </a:p>
          <a:p>
            <a:r>
              <a:rPr lang="fr-FR" dirty="0"/>
              <a:t>Récupération matériels Helmholtz Zentrum Berlin (HZB)</a:t>
            </a:r>
            <a:endParaRPr lang="en-GB" dirty="0"/>
          </a:p>
          <a:p>
            <a:pPr lvl="1"/>
            <a:r>
              <a:rPr lang="en-GB" dirty="0"/>
              <a:t>Collaboration HZB-</a:t>
            </a:r>
            <a:r>
              <a:rPr lang="en-GB" dirty="0" err="1"/>
              <a:t>IJCLab</a:t>
            </a:r>
            <a:r>
              <a:rPr lang="en-GB" dirty="0"/>
              <a:t> : </a:t>
            </a:r>
            <a:r>
              <a:rPr lang="en-GB" b="1" dirty="0" err="1">
                <a:solidFill>
                  <a:srgbClr val="FF0000"/>
                </a:solidFill>
              </a:rPr>
              <a:t>contenu</a:t>
            </a:r>
            <a:r>
              <a:rPr lang="en-GB" b="1" dirty="0">
                <a:solidFill>
                  <a:srgbClr val="FF0000"/>
                </a:solidFill>
              </a:rPr>
              <a:t> de la </a:t>
            </a:r>
            <a:r>
              <a:rPr lang="en-GB" b="1" dirty="0" err="1">
                <a:solidFill>
                  <a:srgbClr val="FF0000"/>
                </a:solidFill>
              </a:rPr>
              <a:t>fourniture</a:t>
            </a:r>
            <a:r>
              <a:rPr lang="en-GB" b="1" dirty="0">
                <a:solidFill>
                  <a:srgbClr val="FF0000"/>
                </a:solidFill>
              </a:rPr>
              <a:t> HZB, </a:t>
            </a:r>
            <a:r>
              <a:rPr lang="en-GB" b="1" dirty="0" err="1">
                <a:solidFill>
                  <a:srgbClr val="FF0000"/>
                </a:solidFill>
              </a:rPr>
              <a:t>avancement</a:t>
            </a:r>
            <a:r>
              <a:rPr lang="en-GB" b="1" dirty="0">
                <a:solidFill>
                  <a:srgbClr val="FF0000"/>
                </a:solidFill>
              </a:rPr>
              <a:t> des </a:t>
            </a:r>
            <a:r>
              <a:rPr lang="en-GB" b="1" dirty="0" err="1">
                <a:solidFill>
                  <a:srgbClr val="FF0000"/>
                </a:solidFill>
              </a:rPr>
              <a:t>négociations</a:t>
            </a:r>
            <a:r>
              <a:rPr lang="en-GB" b="1" dirty="0">
                <a:solidFill>
                  <a:srgbClr val="FF0000"/>
                </a:solidFill>
              </a:rPr>
              <a:t> ?</a:t>
            </a:r>
          </a:p>
          <a:p>
            <a:pPr lvl="1"/>
            <a:r>
              <a:rPr lang="en-GB" dirty="0" err="1"/>
              <a:t>Caractéristiques</a:t>
            </a:r>
            <a:r>
              <a:rPr lang="en-GB" dirty="0"/>
              <a:t> des </a:t>
            </a:r>
            <a:r>
              <a:rPr lang="en-GB" dirty="0" err="1"/>
              <a:t>matériels</a:t>
            </a:r>
            <a:r>
              <a:rPr lang="en-GB" dirty="0"/>
              <a:t> </a:t>
            </a:r>
            <a:r>
              <a:rPr lang="en-GB" dirty="0" err="1"/>
              <a:t>existants</a:t>
            </a:r>
            <a:r>
              <a:rPr lang="en-GB" dirty="0"/>
              <a:t> et </a:t>
            </a:r>
            <a:r>
              <a:rPr lang="en-GB" dirty="0" err="1"/>
              <a:t>leur</a:t>
            </a:r>
            <a:r>
              <a:rPr lang="en-GB" dirty="0"/>
              <a:t> </a:t>
            </a:r>
            <a:r>
              <a:rPr lang="en-GB" dirty="0" err="1"/>
              <a:t>intégration</a:t>
            </a:r>
            <a:r>
              <a:rPr lang="en-GB" dirty="0"/>
              <a:t> dans </a:t>
            </a:r>
            <a:r>
              <a:rPr lang="en-GB" dirty="0" err="1"/>
              <a:t>l’architecture</a:t>
            </a:r>
            <a:r>
              <a:rPr lang="en-GB" dirty="0"/>
              <a:t> machine (= adaptation de </a:t>
            </a:r>
            <a:r>
              <a:rPr lang="en-GB" dirty="0" err="1"/>
              <a:t>nos</a:t>
            </a:r>
            <a:r>
              <a:rPr lang="en-GB" dirty="0"/>
              <a:t> </a:t>
            </a:r>
            <a:r>
              <a:rPr lang="en-GB" dirty="0" err="1"/>
              <a:t>besoins</a:t>
            </a:r>
            <a:r>
              <a:rPr lang="en-GB" dirty="0"/>
              <a:t> à </a:t>
            </a:r>
            <a:r>
              <a:rPr lang="en-GB" dirty="0" err="1"/>
              <a:t>ces</a:t>
            </a:r>
            <a:r>
              <a:rPr lang="en-GB" dirty="0"/>
              <a:t> </a:t>
            </a:r>
            <a:r>
              <a:rPr lang="en-GB" dirty="0" err="1"/>
              <a:t>métariels</a:t>
            </a:r>
            <a:r>
              <a:rPr lang="en-GB" dirty="0"/>
              <a:t>) </a:t>
            </a:r>
          </a:p>
          <a:p>
            <a:pPr lvl="2"/>
            <a:r>
              <a:rPr lang="en-GB" dirty="0"/>
              <a:t>un </a:t>
            </a:r>
            <a:r>
              <a:rPr lang="en-GB" dirty="0" err="1"/>
              <a:t>peu</a:t>
            </a:r>
            <a:r>
              <a:rPr lang="en-GB" dirty="0"/>
              <a:t> </a:t>
            </a:r>
            <a:r>
              <a:rPr lang="en-GB" dirty="0" err="1"/>
              <a:t>d’échange</a:t>
            </a:r>
            <a:r>
              <a:rPr lang="en-GB" dirty="0"/>
              <a:t> avec HZB (</a:t>
            </a:r>
            <a:r>
              <a:rPr lang="en-GB" dirty="0" err="1"/>
              <a:t>échanges</a:t>
            </a:r>
            <a:r>
              <a:rPr lang="en-GB" dirty="0"/>
              <a:t> </a:t>
            </a:r>
            <a:r>
              <a:rPr lang="en-GB" dirty="0" err="1"/>
              <a:t>limités</a:t>
            </a:r>
            <a:r>
              <a:rPr lang="en-GB" dirty="0"/>
              <a:t> par le point </a:t>
            </a:r>
            <a:r>
              <a:rPr lang="en-GB" dirty="0" err="1"/>
              <a:t>suivant</a:t>
            </a:r>
            <a:r>
              <a:rPr lang="en-GB" dirty="0"/>
              <a:t>)</a:t>
            </a:r>
          </a:p>
          <a:p>
            <a:pPr lvl="2"/>
            <a:r>
              <a:rPr lang="en-GB" dirty="0">
                <a:solidFill>
                  <a:srgbClr val="FF0000"/>
                </a:solidFill>
              </a:rPr>
              <a:t>pas </a:t>
            </a:r>
            <a:r>
              <a:rPr lang="en-GB" dirty="0" err="1">
                <a:solidFill>
                  <a:srgbClr val="FF0000"/>
                </a:solidFill>
              </a:rPr>
              <a:t>d’échange</a:t>
            </a:r>
            <a:r>
              <a:rPr lang="en-GB" dirty="0">
                <a:solidFill>
                  <a:srgbClr val="FF0000"/>
                </a:solidFill>
              </a:rPr>
              <a:t> technique avec LINDE (</a:t>
            </a:r>
            <a:r>
              <a:rPr lang="en-GB" dirty="0" err="1">
                <a:solidFill>
                  <a:srgbClr val="FF0000"/>
                </a:solidFill>
              </a:rPr>
              <a:t>ni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ses</a:t>
            </a:r>
            <a:r>
              <a:rPr lang="en-GB" dirty="0">
                <a:solidFill>
                  <a:srgbClr val="FF0000"/>
                </a:solidFill>
              </a:rPr>
              <a:t> sous-</a:t>
            </a:r>
            <a:r>
              <a:rPr lang="en-GB" dirty="0" err="1">
                <a:solidFill>
                  <a:srgbClr val="FF0000"/>
                </a:solidFill>
              </a:rPr>
              <a:t>traintants</a:t>
            </a:r>
            <a:r>
              <a:rPr lang="en-GB" dirty="0">
                <a:solidFill>
                  <a:srgbClr val="FF0000"/>
                </a:solidFill>
              </a:rPr>
              <a:t>)= le </a:t>
            </a:r>
            <a:r>
              <a:rPr lang="en-GB" dirty="0" err="1">
                <a:solidFill>
                  <a:srgbClr val="FF0000"/>
                </a:solidFill>
              </a:rPr>
              <a:t>concepteur</a:t>
            </a:r>
            <a:r>
              <a:rPr lang="en-GB" dirty="0">
                <a:solidFill>
                  <a:srgbClr val="FF0000"/>
                </a:solidFill>
              </a:rPr>
              <a:t> et </a:t>
            </a:r>
            <a:r>
              <a:rPr lang="en-GB" dirty="0" err="1">
                <a:solidFill>
                  <a:srgbClr val="FF0000"/>
                </a:solidFill>
              </a:rPr>
              <a:t>l’installateur</a:t>
            </a:r>
            <a:r>
              <a:rPr lang="en-GB" dirty="0">
                <a:solidFill>
                  <a:srgbClr val="FF0000"/>
                </a:solidFill>
              </a:rPr>
              <a:t> de </a:t>
            </a:r>
            <a:r>
              <a:rPr lang="en-GB" dirty="0" err="1">
                <a:solidFill>
                  <a:srgbClr val="FF0000"/>
                </a:solidFill>
              </a:rPr>
              <a:t>l’infrastrcuture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cryo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d’HZB</a:t>
            </a:r>
            <a:r>
              <a:rPr lang="en-GB" dirty="0">
                <a:solidFill>
                  <a:srgbClr val="FF0000"/>
                </a:solidFill>
              </a:rPr>
              <a:t> (NDA </a:t>
            </a:r>
            <a:r>
              <a:rPr lang="en-GB" dirty="0" err="1">
                <a:solidFill>
                  <a:srgbClr val="FF0000"/>
                </a:solidFill>
              </a:rPr>
              <a:t>en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cours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d’élaboration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depuis</a:t>
            </a:r>
            <a:r>
              <a:rPr lang="en-GB" dirty="0">
                <a:solidFill>
                  <a:srgbClr val="FF0000"/>
                </a:solidFill>
              </a:rPr>
              <a:t> 1 an et </a:t>
            </a:r>
            <a:r>
              <a:rPr lang="en-GB" dirty="0" err="1">
                <a:solidFill>
                  <a:srgbClr val="FF0000"/>
                </a:solidFill>
              </a:rPr>
              <a:t>tjs</a:t>
            </a:r>
            <a:r>
              <a:rPr lang="en-GB" dirty="0">
                <a:solidFill>
                  <a:srgbClr val="FF0000"/>
                </a:solidFill>
              </a:rPr>
              <a:t> pas </a:t>
            </a:r>
            <a:r>
              <a:rPr lang="en-GB" dirty="0" err="1">
                <a:solidFill>
                  <a:srgbClr val="FF0000"/>
                </a:solidFill>
              </a:rPr>
              <a:t>signé</a:t>
            </a:r>
            <a:r>
              <a:rPr lang="en-GB" dirty="0">
                <a:solidFill>
                  <a:srgbClr val="FF0000"/>
                </a:solidFill>
              </a:rPr>
              <a:t>) 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C499046-2090-4058-95CF-4C307D5BD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884" y="169116"/>
            <a:ext cx="10802167" cy="48898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Etat d’Avancement 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2806977-7A44-42C5-BBF9-E46787064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16 janvier 2025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062B2DB-6B15-4F05-B311-1E78C92B1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+mn-lt"/>
              </a:rPr>
              <a:t>PERLE- Project Progress </a:t>
            </a:r>
            <a:r>
              <a:rPr lang="fr-FR" dirty="0" err="1">
                <a:latin typeface="+mn-lt"/>
              </a:rPr>
              <a:t>Review</a:t>
            </a:r>
            <a:r>
              <a:rPr lang="fr-FR" dirty="0">
                <a:latin typeface="+mn-lt"/>
              </a:rPr>
              <a:t>- 2-2025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ED17EC2-1F54-4221-80D3-50A898D48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625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Espace réservé du contenu 56">
            <a:extLst>
              <a:ext uri="{FF2B5EF4-FFF2-40B4-BE49-F238E27FC236}">
                <a16:creationId xmlns:a16="http://schemas.microsoft.com/office/drawing/2014/main" id="{C7D11054-641C-4329-ACA2-2822653FBD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4776" y="737117"/>
            <a:ext cx="11871240" cy="5730795"/>
          </a:xfrm>
        </p:spPr>
        <p:txBody>
          <a:bodyPr>
            <a:normAutofit/>
          </a:bodyPr>
          <a:lstStyle/>
          <a:p>
            <a:endParaRPr lang="fr-FR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C499046-2090-4058-95CF-4C307D5BD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884" y="169116"/>
            <a:ext cx="10802167" cy="488983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Structuration du WP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2806977-7A44-42C5-BBF9-E46787064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16 janvier 2025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062B2DB-6B15-4F05-B311-1E78C92B1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+mn-lt"/>
              </a:rPr>
              <a:t>PERLE- Project Progress </a:t>
            </a:r>
            <a:r>
              <a:rPr lang="fr-FR" dirty="0" err="1">
                <a:latin typeface="+mn-lt"/>
              </a:rPr>
              <a:t>Review</a:t>
            </a:r>
            <a:r>
              <a:rPr lang="fr-FR" dirty="0">
                <a:latin typeface="+mn-lt"/>
              </a:rPr>
              <a:t>- 2-2025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ED17EC2-1F54-4221-80D3-50A898D48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7</a:t>
            </a:fld>
            <a:endParaRPr lang="fr-FR" dirty="0"/>
          </a:p>
        </p:txBody>
      </p: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0A58702C-C09A-4B7A-9453-D1DAC0860B4E}"/>
              </a:ext>
            </a:extLst>
          </p:cNvPr>
          <p:cNvGrpSpPr/>
          <p:nvPr/>
        </p:nvGrpSpPr>
        <p:grpSpPr>
          <a:xfrm>
            <a:off x="428718" y="885217"/>
            <a:ext cx="6721111" cy="5411710"/>
            <a:chOff x="282804" y="1165226"/>
            <a:chExt cx="6151652" cy="5184774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FA08AD50-5125-4F4F-A8F4-0AC05C3FE71A}"/>
                </a:ext>
              </a:extLst>
            </p:cNvPr>
            <p:cNvSpPr/>
            <p:nvPr/>
          </p:nvSpPr>
          <p:spPr>
            <a:xfrm>
              <a:off x="282805" y="1165226"/>
              <a:ext cx="1330850" cy="631913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/>
            <a:lstStyle/>
            <a:p>
              <a:pPr algn="ctr"/>
              <a:r>
                <a:rPr lang="fr-FR" sz="800" dirty="0"/>
                <a:t>CRYOPLANT /</a:t>
              </a:r>
            </a:p>
            <a:p>
              <a:pPr algn="ctr"/>
              <a:r>
                <a:rPr lang="fr-FR" sz="800" dirty="0"/>
                <a:t>CRYOPLANT</a:t>
              </a:r>
            </a:p>
            <a:p>
              <a:pPr algn="ctr"/>
              <a:r>
                <a:rPr lang="fr-FR" sz="800" i="1" dirty="0">
                  <a:solidFill>
                    <a:srgbClr val="7030A0"/>
                  </a:solidFill>
                </a:rPr>
                <a:t>P. DUTHIL (IJCLab)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43D274F-4486-4E2C-A7D5-C32384C813B7}"/>
                </a:ext>
              </a:extLst>
            </p:cNvPr>
            <p:cNvSpPr/>
            <p:nvPr/>
          </p:nvSpPr>
          <p:spPr>
            <a:xfrm>
              <a:off x="282804" y="2099012"/>
              <a:ext cx="1330850" cy="195765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/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800" dirty="0"/>
                <a:t>INFRAS CRYOS /</a:t>
              </a:r>
            </a:p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800" dirty="0"/>
                <a:t>CRYO INFRAS</a:t>
              </a:r>
            </a:p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800" i="1" dirty="0">
                  <a:solidFill>
                    <a:srgbClr val="FFCC00"/>
                  </a:solidFill>
                </a:rPr>
                <a:t>P. DUTHIL IJCLab 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07023CC-66C6-411F-B92D-3D18D9AECDA2}"/>
                </a:ext>
              </a:extLst>
            </p:cNvPr>
            <p:cNvSpPr/>
            <p:nvPr/>
          </p:nvSpPr>
          <p:spPr>
            <a:xfrm>
              <a:off x="282804" y="4330861"/>
              <a:ext cx="1330850" cy="631913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/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/>
                <a:t>DISTRIBUTION CRYOGENIQUE /</a:t>
              </a:r>
            </a:p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/>
                <a:t>CRYO DISTRIB SYST</a:t>
              </a:r>
            </a:p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</a:pPr>
              <a:r>
                <a:rPr lang="fr-FR" sz="800" i="1" dirty="0">
                  <a:solidFill>
                    <a:srgbClr val="7030A0"/>
                  </a:solidFill>
                </a:rPr>
                <a:t>H. SAUGNAC (IJCLab)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9970EC99-115D-4496-87E7-77194500A58C}"/>
                </a:ext>
              </a:extLst>
            </p:cNvPr>
            <p:cNvSpPr/>
            <p:nvPr/>
          </p:nvSpPr>
          <p:spPr>
            <a:xfrm>
              <a:off x="282804" y="5353571"/>
              <a:ext cx="1330850" cy="99642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/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/>
                <a:t>CRYO CONTROL AND COMMAND</a:t>
              </a:r>
            </a:p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</a:pPr>
              <a:r>
                <a:rPr lang="fr-FR" sz="800" i="1" dirty="0">
                  <a:solidFill>
                    <a:srgbClr val="7030A0"/>
                  </a:solidFill>
                </a:rPr>
                <a:t>M. PIERENS (IJCLab) 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AA3F3E4-557B-4C92-87DD-4C5FE046B53F}"/>
                </a:ext>
              </a:extLst>
            </p:cNvPr>
            <p:cNvSpPr/>
            <p:nvPr/>
          </p:nvSpPr>
          <p:spPr>
            <a:xfrm>
              <a:off x="1965837" y="1284155"/>
              <a:ext cx="2053070" cy="12063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/>
            <a:lstStyle/>
            <a:p>
              <a:r>
                <a:rPr lang="fr-FR" sz="700" dirty="0">
                  <a:solidFill>
                    <a:srgbClr val="00B050"/>
                  </a:solidFill>
                </a:rPr>
                <a:t>REFRIGERATOR (COLD BOX) - </a:t>
              </a:r>
              <a:r>
                <a:rPr lang="fr-FR" sz="700" b="1" dirty="0">
                  <a:solidFill>
                    <a:srgbClr val="00B050"/>
                  </a:solidFill>
                </a:rPr>
                <a:t>HZB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2BC7278-F0C7-44DC-961F-514D940C4EEB}"/>
                </a:ext>
              </a:extLst>
            </p:cNvPr>
            <p:cNvSpPr/>
            <p:nvPr/>
          </p:nvSpPr>
          <p:spPr>
            <a:xfrm>
              <a:off x="1965837" y="1438558"/>
              <a:ext cx="2053070" cy="12063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/>
            <a:lstStyle/>
            <a:p>
              <a:r>
                <a:rPr lang="fr-FR" sz="700" dirty="0">
                  <a:solidFill>
                    <a:schemeClr val="accent2">
                      <a:lumMod val="75000"/>
                    </a:schemeClr>
                  </a:solidFill>
                </a:rPr>
                <a:t>CYCLE COMPRESSORS – </a:t>
              </a:r>
              <a:r>
                <a:rPr lang="fr-FR" sz="700" b="1" dirty="0">
                  <a:solidFill>
                    <a:schemeClr val="accent2">
                      <a:lumMod val="75000"/>
                    </a:schemeClr>
                  </a:solidFill>
                </a:rPr>
                <a:t>HZB (TBC)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2DEBAD2-B673-43FC-A2B5-570C4BB57613}"/>
                </a:ext>
              </a:extLst>
            </p:cNvPr>
            <p:cNvSpPr/>
            <p:nvPr/>
          </p:nvSpPr>
          <p:spPr>
            <a:xfrm>
              <a:off x="1950070" y="2431635"/>
              <a:ext cx="2053070" cy="3400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/>
            <a:lstStyle/>
            <a:p>
              <a:r>
                <a:rPr lang="fr-FR" sz="700" dirty="0">
                  <a:solidFill>
                    <a:schemeClr val="tx1"/>
                  </a:solidFill>
                </a:rPr>
                <a:t>PURE GAS BUFFER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01987237-2398-4AD0-AF3A-87B8BE00514A}"/>
                </a:ext>
              </a:extLst>
            </p:cNvPr>
            <p:cNvSpPr/>
            <p:nvPr/>
          </p:nvSpPr>
          <p:spPr>
            <a:xfrm>
              <a:off x="1950070" y="2820213"/>
              <a:ext cx="2053070" cy="12063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/>
            <a:lstStyle/>
            <a:p>
              <a:r>
                <a:rPr lang="fr-FR" sz="700" dirty="0">
                  <a:solidFill>
                    <a:schemeClr val="tx1"/>
                  </a:solidFill>
                </a:rPr>
                <a:t>GAS ANALYSER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55896238-6605-4C57-B4F8-0F4DB6899326}"/>
                </a:ext>
              </a:extLst>
            </p:cNvPr>
            <p:cNvSpPr/>
            <p:nvPr/>
          </p:nvSpPr>
          <p:spPr>
            <a:xfrm>
              <a:off x="1950070" y="3180205"/>
              <a:ext cx="2053070" cy="25653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/>
            <a:lstStyle/>
            <a:p>
              <a:r>
                <a:rPr lang="fr-FR" sz="700" dirty="0">
                  <a:solidFill>
                    <a:srgbClr val="00B050"/>
                  </a:solidFill>
                </a:rPr>
                <a:t>PURIFICATION SYSTEM </a:t>
              </a:r>
              <a:r>
                <a:rPr lang="fr-FR" sz="700" b="1" dirty="0">
                  <a:solidFill>
                    <a:srgbClr val="00B050"/>
                  </a:solidFill>
                </a:rPr>
                <a:t>(SUPRATECH)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59DDCD6-21F4-4A4E-8E6F-94BFD7D2E8F1}"/>
                </a:ext>
              </a:extLst>
            </p:cNvPr>
            <p:cNvSpPr/>
            <p:nvPr/>
          </p:nvSpPr>
          <p:spPr>
            <a:xfrm>
              <a:off x="1950070" y="2989419"/>
              <a:ext cx="2759040" cy="13660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/>
            <a:lstStyle/>
            <a:p>
              <a:r>
                <a:rPr lang="fr-FR" sz="700" dirty="0">
                  <a:solidFill>
                    <a:schemeClr val="accent2">
                      <a:lumMod val="75000"/>
                    </a:schemeClr>
                  </a:solidFill>
                </a:rPr>
                <a:t>HELIUM RECOVERY SYSTEM </a:t>
              </a:r>
              <a:r>
                <a:rPr lang="fr-FR" sz="700" b="1" dirty="0">
                  <a:solidFill>
                    <a:schemeClr val="accent2">
                      <a:lumMod val="75000"/>
                    </a:schemeClr>
                  </a:solidFill>
                </a:rPr>
                <a:t>(part </a:t>
              </a:r>
              <a:r>
                <a:rPr lang="fr-FR" sz="700" b="1" dirty="0" err="1">
                  <a:solidFill>
                    <a:schemeClr val="accent2">
                      <a:lumMod val="75000"/>
                    </a:schemeClr>
                  </a:solidFill>
                </a:rPr>
                <a:t>from</a:t>
              </a:r>
              <a:r>
                <a:rPr lang="fr-FR" sz="700" b="1" dirty="0">
                  <a:solidFill>
                    <a:schemeClr val="accent2">
                      <a:lumMod val="75000"/>
                    </a:schemeClr>
                  </a:solidFill>
                </a:rPr>
                <a:t> SUPRATECH)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8AAB145-22BD-4277-A529-F76A6E4E3109}"/>
                </a:ext>
              </a:extLst>
            </p:cNvPr>
            <p:cNvSpPr/>
            <p:nvPr/>
          </p:nvSpPr>
          <p:spPr>
            <a:xfrm>
              <a:off x="4112062" y="2435808"/>
              <a:ext cx="1683032" cy="120638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/>
            <a:lstStyle/>
            <a:p>
              <a:r>
                <a:rPr lang="fr-FR" sz="700" dirty="0"/>
                <a:t>OIL REMOVAL SYSTEM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97E4E503-3800-4191-82D4-78BF1DD1F6C7}"/>
                </a:ext>
              </a:extLst>
            </p:cNvPr>
            <p:cNvSpPr/>
            <p:nvPr/>
          </p:nvSpPr>
          <p:spPr>
            <a:xfrm>
              <a:off x="4112062" y="2546606"/>
              <a:ext cx="1683032" cy="120638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/>
            <a:lstStyle/>
            <a:p>
              <a:r>
                <a:rPr lang="fr-FR" sz="700" dirty="0"/>
                <a:t>GAS DRYER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764179CF-4DCC-4D06-9919-DA42C5787C42}"/>
                </a:ext>
              </a:extLst>
            </p:cNvPr>
            <p:cNvSpPr/>
            <p:nvPr/>
          </p:nvSpPr>
          <p:spPr>
            <a:xfrm>
              <a:off x="4140056" y="3594688"/>
              <a:ext cx="2294400" cy="120638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/>
            <a:lstStyle/>
            <a:p>
              <a:r>
                <a:rPr lang="fr-FR" sz="700" dirty="0"/>
                <a:t>GAS STORAGE (GAS BAGS, HP STORAGE)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99BFEADE-7787-4634-87FC-8EE088BDBFE8}"/>
                </a:ext>
              </a:extLst>
            </p:cNvPr>
            <p:cNvSpPr/>
            <p:nvPr/>
          </p:nvSpPr>
          <p:spPr>
            <a:xfrm>
              <a:off x="4140056" y="3483889"/>
              <a:ext cx="2294400" cy="120638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/>
            <a:lstStyle/>
            <a:p>
              <a:r>
                <a:rPr lang="fr-FR" sz="700" dirty="0"/>
                <a:t>HP COMPRESSORS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EB326B5B-EC6D-4A64-A8A8-DC47BF0F5CC9}"/>
                </a:ext>
              </a:extLst>
            </p:cNvPr>
            <p:cNvSpPr/>
            <p:nvPr/>
          </p:nvSpPr>
          <p:spPr>
            <a:xfrm>
              <a:off x="1950070" y="2099014"/>
              <a:ext cx="2053070" cy="12063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/>
            <a:lstStyle/>
            <a:p>
              <a:r>
                <a:rPr lang="fr-FR" sz="700" dirty="0">
                  <a:solidFill>
                    <a:schemeClr val="accent2">
                      <a:lumMod val="75000"/>
                    </a:schemeClr>
                  </a:solidFill>
                </a:rPr>
                <a:t>LIQUID STORAGE </a:t>
              </a:r>
              <a:r>
                <a:rPr lang="fr-FR" sz="700" b="1" dirty="0">
                  <a:solidFill>
                    <a:schemeClr val="accent2">
                      <a:lumMod val="75000"/>
                    </a:schemeClr>
                  </a:solidFill>
                </a:rPr>
                <a:t>(part </a:t>
              </a:r>
              <a:r>
                <a:rPr lang="fr-FR" sz="700" b="1" dirty="0" err="1">
                  <a:solidFill>
                    <a:schemeClr val="accent2">
                      <a:lumMod val="75000"/>
                    </a:schemeClr>
                  </a:solidFill>
                </a:rPr>
                <a:t>from</a:t>
              </a:r>
              <a:r>
                <a:rPr lang="fr-FR" sz="700" b="1" dirty="0">
                  <a:solidFill>
                    <a:schemeClr val="accent2">
                      <a:lumMod val="75000"/>
                    </a:schemeClr>
                  </a:solidFill>
                </a:rPr>
                <a:t> HZB TBC)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FCA3638-C064-4711-A962-9F1B15FC3AB1}"/>
                </a:ext>
              </a:extLst>
            </p:cNvPr>
            <p:cNvSpPr/>
            <p:nvPr/>
          </p:nvSpPr>
          <p:spPr>
            <a:xfrm>
              <a:off x="1950070" y="2268219"/>
              <a:ext cx="2053070" cy="12063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/>
            <a:lstStyle/>
            <a:p>
              <a:r>
                <a:rPr lang="fr-FR" sz="700" dirty="0">
                  <a:solidFill>
                    <a:schemeClr val="tx1"/>
                  </a:solidFill>
                </a:rPr>
                <a:t>LN2 (Storage and distribution)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4ADD2D48-DCB7-4AED-B3F5-004C73AC6BA0}"/>
                </a:ext>
              </a:extLst>
            </p:cNvPr>
            <p:cNvSpPr/>
            <p:nvPr/>
          </p:nvSpPr>
          <p:spPr>
            <a:xfrm>
              <a:off x="1970663" y="4363912"/>
              <a:ext cx="3071481" cy="14034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/>
            <a:lstStyle/>
            <a:p>
              <a:r>
                <a:rPr lang="fr-FR" sz="700" dirty="0">
                  <a:solidFill>
                    <a:schemeClr val="accent2">
                      <a:lumMod val="75000"/>
                    </a:schemeClr>
                  </a:solidFill>
                </a:rPr>
                <a:t>CRYOGENIC DISTRIBUTION LINES (CDL) </a:t>
              </a:r>
              <a:r>
                <a:rPr lang="fr-FR" sz="700" b="1" dirty="0">
                  <a:solidFill>
                    <a:schemeClr val="accent2">
                      <a:lumMod val="75000"/>
                    </a:schemeClr>
                  </a:solidFill>
                </a:rPr>
                <a:t>(part </a:t>
              </a:r>
              <a:r>
                <a:rPr lang="fr-FR" sz="700" b="1" dirty="0" err="1">
                  <a:solidFill>
                    <a:schemeClr val="accent2">
                      <a:lumMod val="75000"/>
                    </a:schemeClr>
                  </a:solidFill>
                </a:rPr>
                <a:t>from</a:t>
              </a:r>
              <a:r>
                <a:rPr lang="fr-FR" sz="700" b="1" dirty="0">
                  <a:solidFill>
                    <a:schemeClr val="accent2">
                      <a:lumMod val="75000"/>
                    </a:schemeClr>
                  </a:solidFill>
                </a:rPr>
                <a:t> HZB TBC) 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5CB69F3A-EEA8-4838-9B42-7F9EC60F5ABF}"/>
                </a:ext>
              </a:extLst>
            </p:cNvPr>
            <p:cNvSpPr/>
            <p:nvPr/>
          </p:nvSpPr>
          <p:spPr>
            <a:xfrm>
              <a:off x="1965837" y="4533951"/>
              <a:ext cx="2053070" cy="12063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/>
            <a:lstStyle/>
            <a:p>
              <a:r>
                <a:rPr lang="fr-FR" sz="700" dirty="0">
                  <a:solidFill>
                    <a:srgbClr val="00B050"/>
                  </a:solidFill>
                </a:rPr>
                <a:t>VALVE BOXES CRYOMODULE </a:t>
              </a:r>
              <a:r>
                <a:rPr lang="fr-FR" sz="700" b="1" dirty="0">
                  <a:solidFill>
                    <a:srgbClr val="00B050"/>
                  </a:solidFill>
                </a:rPr>
                <a:t>(HZB)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829D02C-B770-4EEB-8B87-327A0D81E18A}"/>
                </a:ext>
              </a:extLst>
            </p:cNvPr>
            <p:cNvSpPr/>
            <p:nvPr/>
          </p:nvSpPr>
          <p:spPr>
            <a:xfrm>
              <a:off x="1965837" y="4811870"/>
              <a:ext cx="2053070" cy="12063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/>
            <a:lstStyle/>
            <a:p>
              <a:r>
                <a:rPr lang="fr-FR" sz="700" dirty="0">
                  <a:solidFill>
                    <a:schemeClr val="tx1"/>
                  </a:solidFill>
                </a:rPr>
                <a:t>AUXILIARY LINES (</a:t>
              </a:r>
              <a:r>
                <a:rPr lang="fr-FR" sz="700" dirty="0" err="1">
                  <a:solidFill>
                    <a:schemeClr val="tx1"/>
                  </a:solidFill>
                </a:rPr>
                <a:t>AuxL</a:t>
              </a:r>
              <a:r>
                <a:rPr lang="fr-FR" sz="700" dirty="0">
                  <a:solidFill>
                    <a:schemeClr val="tx1"/>
                  </a:solidFill>
                </a:rPr>
                <a:t>)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6646CB16-E4CE-46E5-B12C-7B49C878D5DF}"/>
                </a:ext>
              </a:extLst>
            </p:cNvPr>
            <p:cNvSpPr/>
            <p:nvPr/>
          </p:nvSpPr>
          <p:spPr>
            <a:xfrm>
              <a:off x="1973881" y="4666913"/>
              <a:ext cx="2053070" cy="12063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/>
            <a:lstStyle/>
            <a:p>
              <a:r>
                <a:rPr lang="fr-FR" sz="700" dirty="0">
                  <a:solidFill>
                    <a:schemeClr val="tx1"/>
                  </a:solidFill>
                </a:rPr>
                <a:t>VALVE BOX BOOSTER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F055CD17-3B2E-494D-83E7-3050671EC356}"/>
                </a:ext>
              </a:extLst>
            </p:cNvPr>
            <p:cNvSpPr/>
            <p:nvPr/>
          </p:nvSpPr>
          <p:spPr>
            <a:xfrm>
              <a:off x="1965837" y="5353571"/>
              <a:ext cx="2053070" cy="12063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/>
            <a:lstStyle/>
            <a:p>
              <a:r>
                <a:rPr lang="fr-FR" sz="700" dirty="0">
                  <a:solidFill>
                    <a:schemeClr val="tx1"/>
                  </a:solidFill>
                </a:rPr>
                <a:t>SENSORS 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EF1FC9BC-DA70-4F0D-B711-18ED779A6282}"/>
                </a:ext>
              </a:extLst>
            </p:cNvPr>
            <p:cNvSpPr/>
            <p:nvPr/>
          </p:nvSpPr>
          <p:spPr>
            <a:xfrm>
              <a:off x="1965837" y="5493509"/>
              <a:ext cx="2053070" cy="12063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/>
            <a:lstStyle/>
            <a:p>
              <a:r>
                <a:rPr lang="fr-FR" sz="700" dirty="0">
                  <a:solidFill>
                    <a:schemeClr val="tx1"/>
                  </a:solidFill>
                </a:rPr>
                <a:t>PLC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E500186-1192-46FA-BB45-30A6A50FA1CC}"/>
                </a:ext>
              </a:extLst>
            </p:cNvPr>
            <p:cNvSpPr/>
            <p:nvPr/>
          </p:nvSpPr>
          <p:spPr>
            <a:xfrm>
              <a:off x="1965837" y="5646206"/>
              <a:ext cx="2053070" cy="12063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/>
            <a:lstStyle/>
            <a:p>
              <a:r>
                <a:rPr lang="fr-FR" sz="700" dirty="0">
                  <a:solidFill>
                    <a:schemeClr val="tx1"/>
                  </a:solidFill>
                </a:rPr>
                <a:t>SIGNAL CONDITIONERS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1AA3CFFA-2636-4B6D-973C-E77E71B671F7}"/>
                </a:ext>
              </a:extLst>
            </p:cNvPr>
            <p:cNvSpPr/>
            <p:nvPr/>
          </p:nvSpPr>
          <p:spPr>
            <a:xfrm>
              <a:off x="1965837" y="5798905"/>
              <a:ext cx="2053070" cy="12063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/>
            <a:lstStyle/>
            <a:p>
              <a:r>
                <a:rPr lang="fr-FR" sz="700" dirty="0">
                  <a:solidFill>
                    <a:schemeClr val="tx1"/>
                  </a:solidFill>
                </a:rPr>
                <a:t>CABLES AND SIGNAL ROUTING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D09728CE-DF3E-4214-A792-7959B8E41CC3}"/>
                </a:ext>
              </a:extLst>
            </p:cNvPr>
            <p:cNvSpPr/>
            <p:nvPr/>
          </p:nvSpPr>
          <p:spPr>
            <a:xfrm>
              <a:off x="1965837" y="1576366"/>
              <a:ext cx="2053070" cy="12063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/>
            <a:lstStyle/>
            <a:p>
              <a:r>
                <a:rPr lang="fr-FR" sz="700" dirty="0">
                  <a:solidFill>
                    <a:schemeClr val="accent2">
                      <a:lumMod val="75000"/>
                    </a:schemeClr>
                  </a:solidFill>
                </a:rPr>
                <a:t>Low Pressure HE PUMPING – </a:t>
              </a:r>
              <a:r>
                <a:rPr lang="fr-FR" sz="700" b="1" dirty="0">
                  <a:solidFill>
                    <a:schemeClr val="accent2">
                      <a:lumMod val="75000"/>
                    </a:schemeClr>
                  </a:solidFill>
                </a:rPr>
                <a:t>HZB (TBC)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00FFAD94-4D14-4B7B-9264-DEAE5E951D17}"/>
                </a:ext>
              </a:extLst>
            </p:cNvPr>
            <p:cNvSpPr/>
            <p:nvPr/>
          </p:nvSpPr>
          <p:spPr>
            <a:xfrm>
              <a:off x="4096296" y="3179312"/>
              <a:ext cx="1683032" cy="120638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/>
            <a:lstStyle/>
            <a:p>
              <a:r>
                <a:rPr lang="fr-FR" sz="700" dirty="0"/>
                <a:t>LIQ. LOOP GAS ANALYSER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AA579FEF-CCF2-41AD-9539-9E9F96D5DAAC}"/>
                </a:ext>
              </a:extLst>
            </p:cNvPr>
            <p:cNvSpPr/>
            <p:nvPr/>
          </p:nvSpPr>
          <p:spPr>
            <a:xfrm>
              <a:off x="4096296" y="3319390"/>
              <a:ext cx="1683032" cy="120638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/>
            <a:lstStyle/>
            <a:p>
              <a:r>
                <a:rPr lang="fr-FR" sz="700" dirty="0"/>
                <a:t>STORED GAS ANALYSER</a:t>
              </a: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7EF3CB09-583A-4EAD-B85A-3727139A89F4}"/>
                </a:ext>
              </a:extLst>
            </p:cNvPr>
            <p:cNvSpPr/>
            <p:nvPr/>
          </p:nvSpPr>
          <p:spPr>
            <a:xfrm>
              <a:off x="4112062" y="2640824"/>
              <a:ext cx="1683032" cy="120638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/>
            <a:lstStyle/>
            <a:p>
              <a:r>
                <a:rPr lang="fr-FR" sz="700" dirty="0"/>
                <a:t>LN2 COLD TRAP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91E56DA9-A3C4-4B63-8793-D60726C82C4D}"/>
                </a:ext>
              </a:extLst>
            </p:cNvPr>
            <p:cNvSpPr/>
            <p:nvPr/>
          </p:nvSpPr>
          <p:spPr>
            <a:xfrm>
              <a:off x="1950070" y="3488374"/>
              <a:ext cx="2053070" cy="23626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/>
            <a:lstStyle/>
            <a:p>
              <a:r>
                <a:rPr lang="fr-FR" sz="700" dirty="0">
                  <a:solidFill>
                    <a:srgbClr val="00B050"/>
                  </a:solidFill>
                </a:rPr>
                <a:t>GAS STORAGE</a:t>
              </a:r>
              <a:r>
                <a:rPr lang="fr-FR" sz="700" b="1" dirty="0">
                  <a:solidFill>
                    <a:srgbClr val="00B050"/>
                  </a:solidFill>
                </a:rPr>
                <a:t> (SUPRATECH)</a:t>
              </a:r>
              <a:r>
                <a:rPr lang="fr-FR" sz="700" dirty="0">
                  <a:solidFill>
                    <a:srgbClr val="00B050"/>
                  </a:solidFill>
                </a:rPr>
                <a:t> 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8D26801B-F6B1-4249-A7B8-C335615D3C1F}"/>
                </a:ext>
              </a:extLst>
            </p:cNvPr>
            <p:cNvSpPr/>
            <p:nvPr/>
          </p:nvSpPr>
          <p:spPr>
            <a:xfrm>
              <a:off x="1958114" y="5952018"/>
              <a:ext cx="2053070" cy="12063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/>
            <a:lstStyle/>
            <a:p>
              <a:r>
                <a:rPr lang="fr-FR" sz="700" dirty="0">
                  <a:solidFill>
                    <a:schemeClr val="tx1"/>
                  </a:solidFill>
                </a:rPr>
                <a:t>SUPERVISION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1A070A8-A3B1-4DD7-A97B-7DBEB05F622A}"/>
                </a:ext>
              </a:extLst>
            </p:cNvPr>
            <p:cNvSpPr/>
            <p:nvPr/>
          </p:nvSpPr>
          <p:spPr>
            <a:xfrm>
              <a:off x="1965193" y="6094958"/>
              <a:ext cx="2053070" cy="12063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/>
            <a:lstStyle/>
            <a:p>
              <a:r>
                <a:rPr lang="fr-FR" sz="700" dirty="0">
                  <a:solidFill>
                    <a:schemeClr val="tx1"/>
                  </a:solidFill>
                </a:rPr>
                <a:t>CONTROL SEQUENCING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CABEF730-7C77-4B48-BB51-15A3201573A9}"/>
                </a:ext>
              </a:extLst>
            </p:cNvPr>
            <p:cNvSpPr/>
            <p:nvPr/>
          </p:nvSpPr>
          <p:spPr>
            <a:xfrm>
              <a:off x="1965837" y="6229362"/>
              <a:ext cx="2053070" cy="12063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/>
            <a:lstStyle/>
            <a:p>
              <a:r>
                <a:rPr lang="fr-FR" sz="700" dirty="0">
                  <a:solidFill>
                    <a:schemeClr val="tx1"/>
                  </a:solidFill>
                </a:rPr>
                <a:t>DATA POST PROCESSING AND STORAGE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76BDCA22-FE63-49B9-AF5C-B9126D9879C4}"/>
                </a:ext>
              </a:extLst>
            </p:cNvPr>
            <p:cNvSpPr/>
            <p:nvPr/>
          </p:nvSpPr>
          <p:spPr>
            <a:xfrm>
              <a:off x="1950070" y="3773204"/>
              <a:ext cx="2053070" cy="12063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/>
            <a:lstStyle/>
            <a:p>
              <a:r>
                <a:rPr lang="fr-FR" sz="700" dirty="0">
                  <a:solidFill>
                    <a:schemeClr val="tx1"/>
                  </a:solidFill>
                </a:rPr>
                <a:t>GAS BUFFER (GAS BAG) 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17160716-ECCC-429A-9D67-1DD6E4B22061}"/>
                </a:ext>
              </a:extLst>
            </p:cNvPr>
            <p:cNvSpPr/>
            <p:nvPr/>
          </p:nvSpPr>
          <p:spPr>
            <a:xfrm>
              <a:off x="1950070" y="3942411"/>
              <a:ext cx="2053070" cy="12063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/>
            <a:lstStyle/>
            <a:p>
              <a:r>
                <a:rPr lang="fr-FR" sz="700" dirty="0">
                  <a:solidFill>
                    <a:schemeClr val="tx1"/>
                  </a:solidFill>
                </a:rPr>
                <a:t>REHEATER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181CE6E8-AFDA-45CA-8904-CC3B5F16D1F7}"/>
                </a:ext>
              </a:extLst>
            </p:cNvPr>
            <p:cNvSpPr/>
            <p:nvPr/>
          </p:nvSpPr>
          <p:spPr>
            <a:xfrm>
              <a:off x="1973881" y="1731095"/>
              <a:ext cx="2053070" cy="12063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/>
            <a:lstStyle/>
            <a:p>
              <a:r>
                <a:rPr lang="fr-FR" sz="700" dirty="0">
                  <a:solidFill>
                    <a:schemeClr val="accent2">
                      <a:lumMod val="75000"/>
                    </a:schemeClr>
                  </a:solidFill>
                </a:rPr>
                <a:t>OIL REMOVAL SYSTEM – </a:t>
              </a:r>
              <a:r>
                <a:rPr lang="fr-FR" sz="700" b="1" dirty="0">
                  <a:solidFill>
                    <a:schemeClr val="accent2">
                      <a:lumMod val="75000"/>
                    </a:schemeClr>
                  </a:solidFill>
                </a:rPr>
                <a:t>HZB (TBC)</a:t>
              </a:r>
            </a:p>
          </p:txBody>
        </p:sp>
      </p:grpSp>
      <p:sp>
        <p:nvSpPr>
          <p:cNvPr id="80" name="ZoneTexte 79">
            <a:extLst>
              <a:ext uri="{FF2B5EF4-FFF2-40B4-BE49-F238E27FC236}">
                <a16:creationId xmlns:a16="http://schemas.microsoft.com/office/drawing/2014/main" id="{F90CD1E0-0B6A-408D-8FB8-ED8C8E108D00}"/>
              </a:ext>
            </a:extLst>
          </p:cNvPr>
          <p:cNvSpPr txBox="1"/>
          <p:nvPr/>
        </p:nvSpPr>
        <p:spPr>
          <a:xfrm>
            <a:off x="7149829" y="4171061"/>
            <a:ext cx="45779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/>
              <a:t>Resp. tâches définis</a:t>
            </a:r>
          </a:p>
          <a:p>
            <a:r>
              <a:rPr lang="fr-FR" b="1" dirty="0"/>
              <a:t>Mais structuration WP </a:t>
            </a:r>
            <a:r>
              <a:rPr lang="fr-FR" b="1" dirty="0" err="1"/>
              <a:t>tjs</a:t>
            </a:r>
            <a:r>
              <a:rPr lang="fr-FR" b="1" dirty="0"/>
              <a:t> en cours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4661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Espace réservé du contenu 56">
            <a:extLst>
              <a:ext uri="{FF2B5EF4-FFF2-40B4-BE49-F238E27FC236}">
                <a16:creationId xmlns:a16="http://schemas.microsoft.com/office/drawing/2014/main" id="{C7D11054-641C-4329-ACA2-2822653FBD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4776" y="737117"/>
            <a:ext cx="11871240" cy="573079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294251A2-F3C1-4EFE-9767-212A1076007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0116" y="1079218"/>
            <a:ext cx="9735184" cy="530440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C499046-2090-4058-95CF-4C307D5BD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884" y="169116"/>
            <a:ext cx="10802167" cy="48898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Planning et Principaux Jalons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 du WP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2806977-7A44-42C5-BBF9-E46787064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16 janvier 2025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062B2DB-6B15-4F05-B311-1E78C92B1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+mn-lt"/>
              </a:rPr>
              <a:t>PERLE- Project Progress </a:t>
            </a:r>
            <a:r>
              <a:rPr lang="fr-FR" dirty="0" err="1">
                <a:latin typeface="+mn-lt"/>
              </a:rPr>
              <a:t>Review</a:t>
            </a:r>
            <a:r>
              <a:rPr lang="fr-FR" dirty="0">
                <a:latin typeface="+mn-lt"/>
              </a:rPr>
              <a:t>- 2-2025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ED17EC2-1F54-4221-80D3-50A898D48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6" name="Légende : flèche vers le bas 5">
            <a:extLst>
              <a:ext uri="{FF2B5EF4-FFF2-40B4-BE49-F238E27FC236}">
                <a16:creationId xmlns:a16="http://schemas.microsoft.com/office/drawing/2014/main" id="{ABC4CC51-0FB0-4660-9CCE-AD15B7CA4955}"/>
              </a:ext>
            </a:extLst>
          </p:cNvPr>
          <p:cNvSpPr/>
          <p:nvPr/>
        </p:nvSpPr>
        <p:spPr>
          <a:xfrm>
            <a:off x="10086975" y="1655195"/>
            <a:ext cx="1333500" cy="691674"/>
          </a:xfrm>
          <a:prstGeom prst="downArrowCallou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fr-FR" sz="1200" dirty="0">
                <a:solidFill>
                  <a:srgbClr val="FF0000"/>
                </a:solidFill>
              </a:rPr>
              <a:t>Jalon projet :</a:t>
            </a:r>
          </a:p>
          <a:p>
            <a:pPr algn="ctr">
              <a:lnSpc>
                <a:spcPct val="80000"/>
              </a:lnSpc>
            </a:pPr>
            <a:r>
              <a:rPr lang="fr-FR" sz="1200" dirty="0">
                <a:solidFill>
                  <a:srgbClr val="FF0000"/>
                </a:solidFill>
              </a:rPr>
              <a:t>Mi-2028</a:t>
            </a:r>
          </a:p>
          <a:p>
            <a:pPr algn="ctr">
              <a:lnSpc>
                <a:spcPct val="80000"/>
              </a:lnSpc>
            </a:pPr>
            <a:r>
              <a:rPr lang="fr-FR" sz="1200" dirty="0">
                <a:solidFill>
                  <a:srgbClr val="FF0000"/>
                </a:solidFill>
              </a:rPr>
              <a:t>Tests </a:t>
            </a:r>
            <a:r>
              <a:rPr lang="fr-FR" sz="1200" dirty="0" err="1">
                <a:solidFill>
                  <a:srgbClr val="FF0000"/>
                </a:solidFill>
              </a:rPr>
              <a:t>Cryomodule</a:t>
            </a:r>
            <a:endParaRPr lang="fr-FR" sz="1200" dirty="0">
              <a:solidFill>
                <a:srgbClr val="FF0000"/>
              </a:solidFill>
            </a:endParaRPr>
          </a:p>
        </p:txBody>
      </p:sp>
      <p:sp>
        <p:nvSpPr>
          <p:cNvPr id="9" name="Légende : flèche vers le bas 8">
            <a:extLst>
              <a:ext uri="{FF2B5EF4-FFF2-40B4-BE49-F238E27FC236}">
                <a16:creationId xmlns:a16="http://schemas.microsoft.com/office/drawing/2014/main" id="{2F54744A-89BA-4292-8BFD-9A811CC3F4AD}"/>
              </a:ext>
            </a:extLst>
          </p:cNvPr>
          <p:cNvSpPr/>
          <p:nvPr/>
        </p:nvSpPr>
        <p:spPr>
          <a:xfrm>
            <a:off x="8715375" y="1655195"/>
            <a:ext cx="1333500" cy="691674"/>
          </a:xfrm>
          <a:prstGeom prst="downArrowCallou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fr-FR" sz="1200" dirty="0">
                <a:solidFill>
                  <a:srgbClr val="FF0000"/>
                </a:solidFill>
              </a:rPr>
              <a:t>Jalon projet :</a:t>
            </a:r>
          </a:p>
          <a:p>
            <a:pPr algn="ctr">
              <a:lnSpc>
                <a:spcPct val="80000"/>
              </a:lnSpc>
            </a:pPr>
            <a:r>
              <a:rPr lang="fr-FR" sz="1200" dirty="0">
                <a:solidFill>
                  <a:srgbClr val="FF0000"/>
                </a:solidFill>
              </a:rPr>
              <a:t>Mi-2027</a:t>
            </a:r>
          </a:p>
          <a:p>
            <a:pPr algn="ctr">
              <a:lnSpc>
                <a:spcPct val="80000"/>
              </a:lnSpc>
            </a:pPr>
            <a:r>
              <a:rPr lang="fr-FR" sz="1200" dirty="0">
                <a:solidFill>
                  <a:srgbClr val="FF0000"/>
                </a:solidFill>
              </a:rPr>
              <a:t>Tests Booster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2253D75C-7FE9-4579-B17F-8FBAC2B7D315}"/>
              </a:ext>
            </a:extLst>
          </p:cNvPr>
          <p:cNvCxnSpPr>
            <a:cxnSpLocks/>
          </p:cNvCxnSpPr>
          <p:nvPr/>
        </p:nvCxnSpPr>
        <p:spPr>
          <a:xfrm>
            <a:off x="9385935" y="2346869"/>
            <a:ext cx="0" cy="4014176"/>
          </a:xfrm>
          <a:prstGeom prst="line">
            <a:avLst/>
          </a:prstGeom>
          <a:ln w="3810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1AF81885-198A-4B08-B678-8AA3044E0771}"/>
              </a:ext>
            </a:extLst>
          </p:cNvPr>
          <p:cNvCxnSpPr>
            <a:cxnSpLocks/>
          </p:cNvCxnSpPr>
          <p:nvPr/>
        </p:nvCxnSpPr>
        <p:spPr>
          <a:xfrm>
            <a:off x="10746105" y="2346869"/>
            <a:ext cx="0" cy="4014176"/>
          </a:xfrm>
          <a:prstGeom prst="line">
            <a:avLst/>
          </a:prstGeom>
          <a:ln w="3810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C8B33762-719A-40EC-820F-C4CE38C69C93}"/>
              </a:ext>
            </a:extLst>
          </p:cNvPr>
          <p:cNvSpPr txBox="1"/>
          <p:nvPr/>
        </p:nvSpPr>
        <p:spPr>
          <a:xfrm>
            <a:off x="-67380" y="1146125"/>
            <a:ext cx="14784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1" i="0" u="none" strike="noStrike" dirty="0">
                <a:solidFill>
                  <a:srgbClr val="000000"/>
                </a:solidFill>
                <a:effectLst/>
              </a:rPr>
              <a:t>ATRIUM-1032339</a:t>
            </a:r>
            <a:r>
              <a:rPr lang="fr-FR" sz="1400" dirty="0"/>
              <a:t>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2EDAF16-03C9-4A03-84A6-561FCE352421}"/>
              </a:ext>
            </a:extLst>
          </p:cNvPr>
          <p:cNvSpPr txBox="1"/>
          <p:nvPr/>
        </p:nvSpPr>
        <p:spPr>
          <a:xfrm>
            <a:off x="-67379" y="1777078"/>
            <a:ext cx="2257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Demande : </a:t>
            </a:r>
          </a:p>
          <a:p>
            <a:r>
              <a:rPr lang="fr-FR" dirty="0"/>
              <a:t>planning accessible et visualisable par tous</a:t>
            </a:r>
          </a:p>
          <a:p>
            <a:r>
              <a:rPr lang="fr-FR" dirty="0"/>
              <a:t>(cf. choix de l’outil)</a:t>
            </a:r>
          </a:p>
        </p:txBody>
      </p:sp>
      <p:sp>
        <p:nvSpPr>
          <p:cNvPr id="14" name="Légende : flèche vers le bas 13">
            <a:extLst>
              <a:ext uri="{FF2B5EF4-FFF2-40B4-BE49-F238E27FC236}">
                <a16:creationId xmlns:a16="http://schemas.microsoft.com/office/drawing/2014/main" id="{19E0743A-50F9-489F-AA19-6E23DAF95134}"/>
              </a:ext>
            </a:extLst>
          </p:cNvPr>
          <p:cNvSpPr/>
          <p:nvPr/>
        </p:nvSpPr>
        <p:spPr>
          <a:xfrm>
            <a:off x="6826714" y="1321999"/>
            <a:ext cx="1471703" cy="910158"/>
          </a:xfrm>
          <a:prstGeom prst="downArrowCallou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fr-FR" sz="1200" dirty="0">
                <a:solidFill>
                  <a:srgbClr val="FF0000"/>
                </a:solidFill>
              </a:rPr>
              <a:t>Jalon technique :</a:t>
            </a:r>
          </a:p>
          <a:p>
            <a:pPr algn="ctr">
              <a:lnSpc>
                <a:spcPct val="80000"/>
              </a:lnSpc>
            </a:pPr>
            <a:r>
              <a:rPr lang="fr-FR" sz="1200" dirty="0">
                <a:solidFill>
                  <a:srgbClr val="FF0000"/>
                </a:solidFill>
              </a:rPr>
              <a:t>fin-2026</a:t>
            </a:r>
          </a:p>
          <a:p>
            <a:pPr algn="ctr">
              <a:lnSpc>
                <a:spcPct val="80000"/>
              </a:lnSpc>
            </a:pPr>
            <a:r>
              <a:rPr lang="fr-FR" sz="1200" dirty="0">
                <a:solidFill>
                  <a:srgbClr val="FF0000"/>
                </a:solidFill>
              </a:rPr>
              <a:t>Livraison du </a:t>
            </a:r>
            <a:r>
              <a:rPr lang="fr-FR" sz="1200" dirty="0" err="1">
                <a:solidFill>
                  <a:srgbClr val="FF0000"/>
                </a:solidFill>
              </a:rPr>
              <a:t>réfigérateur</a:t>
            </a:r>
            <a:endParaRPr lang="fr-FR" sz="1200" dirty="0">
              <a:solidFill>
                <a:srgbClr val="FF0000"/>
              </a:solidFill>
            </a:endParaRP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13D13C7E-E6D6-410A-9079-7C582A4FF2DC}"/>
              </a:ext>
            </a:extLst>
          </p:cNvPr>
          <p:cNvCxnSpPr>
            <a:cxnSpLocks/>
          </p:cNvCxnSpPr>
          <p:nvPr/>
        </p:nvCxnSpPr>
        <p:spPr>
          <a:xfrm>
            <a:off x="7562566" y="2226894"/>
            <a:ext cx="0" cy="4156729"/>
          </a:xfrm>
          <a:prstGeom prst="line">
            <a:avLst/>
          </a:prstGeom>
          <a:ln w="3810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égende : flèche vers le bas 15">
            <a:extLst>
              <a:ext uri="{FF2B5EF4-FFF2-40B4-BE49-F238E27FC236}">
                <a16:creationId xmlns:a16="http://schemas.microsoft.com/office/drawing/2014/main" id="{C124FD2E-1FFD-4605-A34D-30044BF35A81}"/>
              </a:ext>
            </a:extLst>
          </p:cNvPr>
          <p:cNvSpPr/>
          <p:nvPr/>
        </p:nvSpPr>
        <p:spPr>
          <a:xfrm>
            <a:off x="3855642" y="1327262"/>
            <a:ext cx="1471703" cy="910158"/>
          </a:xfrm>
          <a:prstGeom prst="downArrowCallou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fr-FR" sz="1200" dirty="0">
                <a:solidFill>
                  <a:srgbClr val="FF0000"/>
                </a:solidFill>
              </a:rPr>
              <a:t>Jalon technique :</a:t>
            </a:r>
          </a:p>
          <a:p>
            <a:pPr algn="ctr">
              <a:lnSpc>
                <a:spcPct val="80000"/>
              </a:lnSpc>
            </a:pPr>
            <a:r>
              <a:rPr lang="fr-FR" sz="1200" dirty="0">
                <a:solidFill>
                  <a:srgbClr val="FF0000"/>
                </a:solidFill>
              </a:rPr>
              <a:t>Avril-2025</a:t>
            </a:r>
          </a:p>
          <a:p>
            <a:pPr algn="ctr">
              <a:lnSpc>
                <a:spcPct val="80000"/>
              </a:lnSpc>
            </a:pPr>
            <a:r>
              <a:rPr lang="fr-FR" sz="1200" dirty="0">
                <a:solidFill>
                  <a:srgbClr val="FF0000"/>
                </a:solidFill>
              </a:rPr>
              <a:t>Demande de financement Sésame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B6307A63-13A4-4594-A390-B4971F1D443A}"/>
              </a:ext>
            </a:extLst>
          </p:cNvPr>
          <p:cNvCxnSpPr>
            <a:cxnSpLocks/>
          </p:cNvCxnSpPr>
          <p:nvPr/>
        </p:nvCxnSpPr>
        <p:spPr>
          <a:xfrm>
            <a:off x="4591494" y="2232157"/>
            <a:ext cx="0" cy="4128888"/>
          </a:xfrm>
          <a:prstGeom prst="line">
            <a:avLst/>
          </a:prstGeom>
          <a:ln w="3810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2105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Espace réservé du contenu 56">
            <a:extLst>
              <a:ext uri="{FF2B5EF4-FFF2-40B4-BE49-F238E27FC236}">
                <a16:creationId xmlns:a16="http://schemas.microsoft.com/office/drawing/2014/main" id="{C7D11054-641C-4329-ACA2-2822653FBD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4776" y="737117"/>
            <a:ext cx="11871240" cy="5730795"/>
          </a:xfrm>
        </p:spPr>
        <p:txBody>
          <a:bodyPr>
            <a:normAutofit/>
          </a:bodyPr>
          <a:lstStyle/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C499046-2090-4058-95CF-4C307D5BD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884" y="169116"/>
            <a:ext cx="10802167" cy="488983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RH engagés et besoins manquants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2806977-7A44-42C5-BBF9-E46787064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16 janvier 2025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062B2DB-6B15-4F05-B311-1E78C92B1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+mn-lt"/>
              </a:rPr>
              <a:t>PERLE- Project Progress </a:t>
            </a:r>
            <a:r>
              <a:rPr lang="fr-FR" dirty="0" err="1">
                <a:latin typeface="+mn-lt"/>
              </a:rPr>
              <a:t>Review</a:t>
            </a:r>
            <a:r>
              <a:rPr lang="fr-FR" dirty="0">
                <a:latin typeface="+mn-lt"/>
              </a:rPr>
              <a:t>- 2-2025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ED17EC2-1F54-4221-80D3-50A898D48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9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F4C6C6E-8C5B-4135-89CF-BEEFF6618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81" y="737116"/>
            <a:ext cx="9322341" cy="4454313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5EF2067C-007F-445A-8412-D497F10F0F7B}"/>
              </a:ext>
            </a:extLst>
          </p:cNvPr>
          <p:cNvSpPr txBox="1"/>
          <p:nvPr/>
        </p:nvSpPr>
        <p:spPr>
          <a:xfrm>
            <a:off x="215984" y="5270447"/>
            <a:ext cx="1180152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A </a:t>
            </a:r>
            <a:r>
              <a:rPr lang="en-GB" dirty="0" err="1">
                <a:solidFill>
                  <a:srgbClr val="FF0000"/>
                </a:solidFill>
              </a:rPr>
              <a:t>très</a:t>
            </a:r>
            <a:r>
              <a:rPr lang="en-GB" dirty="0">
                <a:solidFill>
                  <a:srgbClr val="FF0000"/>
                </a:solidFill>
              </a:rPr>
              <a:t> court </a:t>
            </a:r>
            <a:r>
              <a:rPr lang="en-GB" dirty="0" err="1">
                <a:solidFill>
                  <a:srgbClr val="FF0000"/>
                </a:solidFill>
              </a:rPr>
              <a:t>terme</a:t>
            </a:r>
            <a:r>
              <a:rPr lang="en-GB" dirty="0">
                <a:solidFill>
                  <a:srgbClr val="FF0000"/>
                </a:solidFill>
              </a:rPr>
              <a:t> (</a:t>
            </a:r>
            <a:r>
              <a:rPr lang="en-GB" dirty="0" err="1">
                <a:solidFill>
                  <a:srgbClr val="FF0000"/>
                </a:solidFill>
              </a:rPr>
              <a:t>dès</a:t>
            </a:r>
            <a:r>
              <a:rPr lang="en-GB" dirty="0">
                <a:solidFill>
                  <a:srgbClr val="FF0000"/>
                </a:solidFill>
              </a:rPr>
              <a:t> 2025), il manque : </a:t>
            </a:r>
          </a:p>
          <a:p>
            <a:pPr marL="285750" indent="-285750">
              <a:buFontTx/>
              <a:buChar char="-"/>
            </a:pPr>
            <a:r>
              <a:rPr lang="en-GB" dirty="0">
                <a:solidFill>
                  <a:srgbClr val="FF0000"/>
                </a:solidFill>
              </a:rPr>
              <a:t>1 IR </a:t>
            </a:r>
            <a:r>
              <a:rPr lang="en-GB" dirty="0" err="1">
                <a:solidFill>
                  <a:srgbClr val="FF0000"/>
                </a:solidFill>
              </a:rPr>
              <a:t>Cryo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  <a:sym typeface="Symbol" panose="05050102010706020507" pitchFamily="18" charset="2"/>
              </a:rPr>
              <a:t> CDD IN2P3 </a:t>
            </a:r>
            <a:r>
              <a:rPr lang="en-GB" dirty="0" err="1">
                <a:solidFill>
                  <a:srgbClr val="FF0000"/>
                </a:solidFill>
                <a:sym typeface="Symbol" panose="05050102010706020507" pitchFamily="18" charset="2"/>
              </a:rPr>
              <a:t>demandé</a:t>
            </a:r>
            <a:r>
              <a:rPr lang="en-GB" dirty="0">
                <a:solidFill>
                  <a:srgbClr val="FF0000"/>
                </a:solidFill>
                <a:sym typeface="Symbol" panose="05050102010706020507" pitchFamily="18" charset="2"/>
              </a:rPr>
              <a:t> ; </a:t>
            </a:r>
            <a:r>
              <a:rPr lang="en-GB" dirty="0" err="1">
                <a:solidFill>
                  <a:srgbClr val="FF0000"/>
                </a:solidFill>
                <a:sym typeface="Symbol" panose="05050102010706020507" pitchFamily="18" charset="2"/>
              </a:rPr>
              <a:t>mais</a:t>
            </a:r>
            <a:r>
              <a:rPr lang="en-GB" dirty="0">
                <a:solidFill>
                  <a:srgbClr val="FF0000"/>
                </a:solidFill>
                <a:sym typeface="Symbol" panose="05050102010706020507" pitchFamily="18" charset="2"/>
              </a:rPr>
              <a:t> IR non </a:t>
            </a:r>
            <a:r>
              <a:rPr lang="en-GB" dirty="0" err="1">
                <a:solidFill>
                  <a:srgbClr val="FF0000"/>
                </a:solidFill>
                <a:sym typeface="Symbol" panose="05050102010706020507" pitchFamily="18" charset="2"/>
              </a:rPr>
              <a:t>opérationnel</a:t>
            </a:r>
            <a:r>
              <a:rPr lang="en-GB" dirty="0">
                <a:solidFill>
                  <a:srgbClr val="FF0000"/>
                </a:solidFill>
                <a:sym typeface="Symbol" panose="05050102010706020507" pitchFamily="18" charset="2"/>
              </a:rPr>
              <a:t> tout de suite </a:t>
            </a:r>
          </a:p>
          <a:p>
            <a:r>
              <a:rPr lang="en-GB" dirty="0">
                <a:solidFill>
                  <a:srgbClr val="FF0000"/>
                </a:solidFill>
                <a:sym typeface="Symbol" panose="05050102010706020507" pitchFamily="18" charset="2"/>
              </a:rPr>
              <a:t> je </a:t>
            </a:r>
            <a:r>
              <a:rPr lang="en-GB" dirty="0" err="1">
                <a:solidFill>
                  <a:srgbClr val="FF0000"/>
                </a:solidFill>
                <a:sym typeface="Symbol" panose="05050102010706020507" pitchFamily="18" charset="2"/>
              </a:rPr>
              <a:t>demande</a:t>
            </a:r>
            <a:r>
              <a:rPr lang="en-GB" dirty="0">
                <a:solidFill>
                  <a:srgbClr val="FF0000"/>
                </a:solidFill>
                <a:sym typeface="Symbol" panose="05050102010706020507" pitchFamily="18" charset="2"/>
              </a:rPr>
              <a:t> la </a:t>
            </a:r>
            <a:r>
              <a:rPr lang="en-GB" dirty="0" err="1">
                <a:solidFill>
                  <a:srgbClr val="FF0000"/>
                </a:solidFill>
                <a:sym typeface="Symbol" panose="05050102010706020507" pitchFamily="18" charset="2"/>
              </a:rPr>
              <a:t>possibilité</a:t>
            </a:r>
            <a:r>
              <a:rPr lang="en-GB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GB" dirty="0" err="1">
                <a:solidFill>
                  <a:srgbClr val="FF0000"/>
                </a:solidFill>
                <a:sym typeface="Symbol" panose="05050102010706020507" pitchFamily="18" charset="2"/>
              </a:rPr>
              <a:t>d’externaliser</a:t>
            </a:r>
            <a:r>
              <a:rPr lang="en-GB" dirty="0">
                <a:solidFill>
                  <a:srgbClr val="FF0000"/>
                </a:solidFill>
                <a:sym typeface="Symbol" panose="05050102010706020507" pitchFamily="18" charset="2"/>
              </a:rPr>
              <a:t> la prestation </a:t>
            </a:r>
            <a:r>
              <a:rPr lang="en-GB" dirty="0" err="1">
                <a:solidFill>
                  <a:srgbClr val="FF0000"/>
                </a:solidFill>
                <a:sym typeface="Symbol" panose="05050102010706020507" pitchFamily="18" charset="2"/>
              </a:rPr>
              <a:t>en</a:t>
            </a:r>
            <a:r>
              <a:rPr lang="en-GB" dirty="0">
                <a:solidFill>
                  <a:srgbClr val="FF0000"/>
                </a:solidFill>
                <a:sym typeface="Symbol" panose="05050102010706020507" pitchFamily="18" charset="2"/>
              </a:rPr>
              <a:t> 2025</a:t>
            </a:r>
          </a:p>
          <a:p>
            <a:r>
              <a:rPr lang="en-GB" dirty="0">
                <a:solidFill>
                  <a:srgbClr val="FF0000"/>
                </a:solidFill>
                <a:sym typeface="Symbol" panose="05050102010706020507" pitchFamily="18" charset="2"/>
              </a:rPr>
              <a:t>- 0.8 </a:t>
            </a:r>
            <a:r>
              <a:rPr lang="en-GB" dirty="0" err="1">
                <a:solidFill>
                  <a:srgbClr val="FF0000"/>
                </a:solidFill>
                <a:sym typeface="Symbol" panose="05050102010706020507" pitchFamily="18" charset="2"/>
              </a:rPr>
              <a:t>Pôle</a:t>
            </a:r>
            <a:r>
              <a:rPr lang="en-GB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GB" dirty="0" err="1">
                <a:solidFill>
                  <a:srgbClr val="FF0000"/>
                </a:solidFill>
                <a:sym typeface="Symbol" panose="05050102010706020507" pitchFamily="18" charset="2"/>
              </a:rPr>
              <a:t>Eng</a:t>
            </a:r>
            <a:r>
              <a:rPr lang="en-GB" dirty="0">
                <a:solidFill>
                  <a:srgbClr val="FF0000"/>
                </a:solidFill>
                <a:sym typeface="Symbol" panose="05050102010706020507" pitchFamily="18" charset="2"/>
              </a:rPr>
              <a:t> (implantation, aide technique pour transport, installation)  à </a:t>
            </a:r>
            <a:r>
              <a:rPr lang="en-GB" dirty="0" err="1">
                <a:solidFill>
                  <a:srgbClr val="FF0000"/>
                </a:solidFill>
                <a:sym typeface="Symbol" panose="05050102010706020507" pitchFamily="18" charset="2"/>
              </a:rPr>
              <a:t>trouver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98283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47059</TotalTime>
  <Words>1076</Words>
  <Application>Microsoft Office PowerPoint</Application>
  <PresentationFormat>Grand écran</PresentationFormat>
  <Paragraphs>244</Paragraphs>
  <Slides>11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Courier New</vt:lpstr>
      <vt:lpstr>Symbol</vt:lpstr>
      <vt:lpstr>Wingdings</vt:lpstr>
      <vt:lpstr>Thème Office</vt:lpstr>
      <vt:lpstr>Présentation PowerPoint</vt:lpstr>
      <vt:lpstr>Périmètre et Objectifs du WP</vt:lpstr>
      <vt:lpstr>Périmètre et Objectifs du WP</vt:lpstr>
      <vt:lpstr>Périmètre et Objectifs du WP</vt:lpstr>
      <vt:lpstr>Périmètre et Objectifs du WP</vt:lpstr>
      <vt:lpstr>Etat d’Avancement </vt:lpstr>
      <vt:lpstr>Structuration du WP</vt:lpstr>
      <vt:lpstr>Planning et Principaux Jalons du WP</vt:lpstr>
      <vt:lpstr>RH engagés et besoins manquants</vt:lpstr>
      <vt:lpstr>Points de vigilance</vt:lpstr>
      <vt:lpstr>Merci pour votre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laure massacrier</dc:creator>
  <cp:lastModifiedBy>Patxi Duthil</cp:lastModifiedBy>
  <cp:revision>1664</cp:revision>
  <cp:lastPrinted>2020-02-05T07:53:30Z</cp:lastPrinted>
  <dcterms:created xsi:type="dcterms:W3CDTF">2018-12-09T14:10:51Z</dcterms:created>
  <dcterms:modified xsi:type="dcterms:W3CDTF">2025-01-16T13:48:54Z</dcterms:modified>
</cp:coreProperties>
</file>