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0"/>
  </p:notesMasterIdLst>
  <p:sldIdLst>
    <p:sldId id="307" r:id="rId2"/>
    <p:sldId id="333" r:id="rId3"/>
    <p:sldId id="349" r:id="rId4"/>
    <p:sldId id="342" r:id="rId5"/>
    <p:sldId id="350" r:id="rId6"/>
    <p:sldId id="351" r:id="rId7"/>
    <p:sldId id="353" r:id="rId8"/>
    <p:sldId id="354" r:id="rId9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 JOLY" initials="CJ" lastIdx="1" clrIdx="0">
    <p:extLst>
      <p:ext uri="{19B8F6BF-5375-455C-9EA6-DF929625EA0E}">
        <p15:presenceInfo xmlns:p15="http://schemas.microsoft.com/office/powerpoint/2012/main" userId="S-1-5-21-4087870506-3340583420-3770169302-31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200"/>
    <a:srgbClr val="FF6700"/>
    <a:srgbClr val="6600CC"/>
    <a:srgbClr val="E05314"/>
    <a:srgbClr val="00294B"/>
    <a:srgbClr val="456487"/>
    <a:srgbClr val="511F74"/>
    <a:srgbClr val="7A286A"/>
    <a:srgbClr val="DF8A2D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641" autoAdjust="0"/>
    <p:restoredTop sz="96291" autoAdjust="0"/>
  </p:normalViewPr>
  <p:slideViewPr>
    <p:cSldViewPr>
      <p:cViewPr varScale="1">
        <p:scale>
          <a:sx n="128" d="100"/>
          <a:sy n="128" d="100"/>
        </p:scale>
        <p:origin x="1056" y="132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16/01/2025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16/01/2025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16/01/2025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8FD5F-E33E-40BC-9DD7-0723FC62E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597" y="991680"/>
            <a:ext cx="8079581" cy="2109600"/>
          </a:xfrm>
        </p:spPr>
        <p:txBody>
          <a:bodyPr anchor="b"/>
          <a:lstStyle>
            <a:lvl1pPr algn="ctr">
              <a:defRPr sz="5302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AD7478-505D-44CF-BCB9-0510EA396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597" y="3182634"/>
            <a:ext cx="8079581" cy="1462973"/>
          </a:xfrm>
        </p:spPr>
        <p:txBody>
          <a:bodyPr/>
          <a:lstStyle>
            <a:lvl1pPr marL="0" indent="0" algn="ctr">
              <a:buNone/>
              <a:defRPr sz="2121"/>
            </a:lvl1pPr>
            <a:lvl2pPr marL="403982" indent="0" algn="ctr">
              <a:buNone/>
              <a:defRPr sz="1767"/>
            </a:lvl2pPr>
            <a:lvl3pPr marL="807964" indent="0" algn="ctr">
              <a:buNone/>
              <a:defRPr sz="1590"/>
            </a:lvl3pPr>
            <a:lvl4pPr marL="1211946" indent="0" algn="ctr">
              <a:buNone/>
              <a:defRPr sz="1414"/>
            </a:lvl4pPr>
            <a:lvl5pPr marL="1615928" indent="0" algn="ctr">
              <a:buNone/>
              <a:defRPr sz="1414"/>
            </a:lvl5pPr>
            <a:lvl6pPr marL="2019910" indent="0" algn="ctr">
              <a:buNone/>
              <a:defRPr sz="1414"/>
            </a:lvl6pPr>
            <a:lvl7pPr marL="2423892" indent="0" algn="ctr">
              <a:buNone/>
              <a:defRPr sz="1414"/>
            </a:lvl7pPr>
            <a:lvl8pPr marL="2827873" indent="0" algn="ctr">
              <a:buNone/>
              <a:defRPr sz="1414"/>
            </a:lvl8pPr>
            <a:lvl9pPr marL="3231855" indent="0" algn="ctr">
              <a:buNone/>
              <a:defRPr sz="1414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959662-BAB8-40BE-8F94-2794A0187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16/01/2025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033093-330B-497C-8C4E-F72E8156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429CB5-682C-4F44-AF45-94E50533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888C-2246-473E-A69D-9BC16C973E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31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16/01/2025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16/01/2025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16/01/2025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16/01/2025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16/01/2025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16/01/2025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16/01/2025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16/01/2025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Review- 1-2025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16/01/2025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PERLE- Project Progress Review- 1-2025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  <p:sldLayoutId id="214748371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F989C989-18D5-49B8-83F0-25407A2D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- 1-2025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07A81A-6C77-4A99-ABCE-88F6992A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29DF77-A478-FFF4-2246-33D934A1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16/01/2025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E213AC-7DC4-881A-BE68-5F6D9010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252" y="1712099"/>
            <a:ext cx="4426399" cy="347788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7E7CFD6-0172-42A9-A91E-F497F6A95F1D}"/>
              </a:ext>
            </a:extLst>
          </p:cNvPr>
          <p:cNvSpPr txBox="1"/>
          <p:nvPr/>
        </p:nvSpPr>
        <p:spPr>
          <a:xfrm>
            <a:off x="993899" y="1733600"/>
            <a:ext cx="91450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Project Progress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Review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(PPR) 1-2025</a:t>
            </a:r>
          </a:p>
          <a:p>
            <a:pPr algn="ctr"/>
            <a:endParaRPr lang="fr-FR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fr-FR" sz="2800" dirty="0">
                <a:latin typeface="+mn-lt"/>
              </a:rPr>
              <a:t>WP- 08: RF </a:t>
            </a:r>
            <a:r>
              <a:rPr lang="fr-FR" sz="2800" dirty="0" err="1">
                <a:latin typeface="+mn-lt"/>
              </a:rPr>
              <a:t>systems</a:t>
            </a:r>
            <a:r>
              <a:rPr lang="fr-FR" sz="2800" dirty="0">
                <a:latin typeface="+mn-lt"/>
              </a:rPr>
              <a:t> </a:t>
            </a:r>
          </a:p>
          <a:p>
            <a:pPr algn="ctr"/>
            <a:r>
              <a:rPr lang="fr-FR" sz="2800" dirty="0">
                <a:latin typeface="+mn-lt"/>
              </a:rPr>
              <a:t>Présenté par: C. JOLY</a:t>
            </a:r>
          </a:p>
          <a:p>
            <a:pPr algn="ctr"/>
            <a:endParaRPr lang="fr-FR" sz="2400" dirty="0">
              <a:latin typeface="+mn-lt"/>
            </a:endParaRPr>
          </a:p>
          <a:p>
            <a:pPr algn="ctr"/>
            <a:endParaRPr lang="fr-FR" sz="2400" dirty="0">
              <a:latin typeface="+mn-lt"/>
            </a:endParaRPr>
          </a:p>
          <a:p>
            <a:pPr algn="ctr"/>
            <a:r>
              <a:rPr lang="fr-FR" sz="2400" dirty="0">
                <a:latin typeface="+mn-lt"/>
              </a:rPr>
              <a:t>16 Janvier 2025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537CC1-C2DF-C452-B89B-2387774B0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867" y="774789"/>
            <a:ext cx="1117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6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>
                <a:solidFill>
                  <a:schemeClr val="accent1">
                    <a:lumMod val="75000"/>
                  </a:schemeClr>
                </a:solidFill>
                <a:latin typeface="+mn-lt"/>
              </a:rPr>
              <a:t>Périmètre et Objectifs du WP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PERLE- Project Progress </a:t>
            </a:r>
            <a:r>
              <a:rPr lang="fr-FR" dirty="0" err="1">
                <a:latin typeface="+mn-lt"/>
              </a:rPr>
              <a:t>Review</a:t>
            </a:r>
            <a:r>
              <a:rPr lang="fr-FR" dirty="0">
                <a:latin typeface="+mn-lt"/>
              </a:rPr>
              <a:t>- 1-2025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2</a:t>
            </a:fld>
            <a:endParaRPr lang="fr-FR" dirty="0">
              <a:latin typeface="+mn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0E84737-30F5-79AC-809E-6E6711EDA783}"/>
              </a:ext>
            </a:extLst>
          </p:cNvPr>
          <p:cNvSpPr txBox="1"/>
          <p:nvPr/>
        </p:nvSpPr>
        <p:spPr>
          <a:xfrm>
            <a:off x="-14213" y="1157536"/>
            <a:ext cx="107149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Needed RF systems for superconducting elliptic cavities used in Booster and ERL LINAC cryomodules and the buncher:</a:t>
            </a:r>
          </a:p>
          <a:p>
            <a:endParaRPr lang="en-GB" dirty="0"/>
          </a:p>
          <a:p>
            <a:pPr marL="342900" indent="-342900">
              <a:buFont typeface="Wingdings" pitchFamily="2" charset="2"/>
              <a:buChar char="§"/>
            </a:pPr>
            <a:r>
              <a:rPr lang="en-GB" dirty="0"/>
              <a:t>Cavity qualification facility upgrade for testing @801.58MHz with 1kW max.</a:t>
            </a:r>
          </a:p>
          <a:p>
            <a:pPr marL="342900" indent="-342900">
              <a:buFont typeface="Wingdings" pitchFamily="2" charset="2"/>
              <a:buChar char="§"/>
            </a:pPr>
            <a:endParaRPr lang="en-GB" dirty="0"/>
          </a:p>
          <a:p>
            <a:pPr marL="342900" indent="-342900">
              <a:buFont typeface="Wingdings" pitchFamily="2" charset="2"/>
              <a:buChar char="§"/>
            </a:pPr>
            <a:r>
              <a:rPr lang="en-GB" dirty="0"/>
              <a:t>Distributed Master Oscillator and Timing system for providing all Reference Phases &amp; Timing signals to the Cavities, beam Diagnostics and probably experiments.</a:t>
            </a:r>
          </a:p>
          <a:p>
            <a:endParaRPr lang="en-GB" dirty="0"/>
          </a:p>
          <a:p>
            <a:pPr marL="342900" indent="-342900">
              <a:buFont typeface="Wingdings" pitchFamily="2" charset="2"/>
              <a:buChar char="§"/>
            </a:pPr>
            <a:r>
              <a:rPr lang="en-GB" dirty="0"/>
              <a:t>9 RF Power Amplifiers for providing the RF power needed by cavities (from 5kW to 50kW).</a:t>
            </a:r>
          </a:p>
          <a:p>
            <a:pPr marL="342900" indent="-342900">
              <a:buFont typeface="Wingdings" pitchFamily="2" charset="2"/>
              <a:buChar char="§"/>
            </a:pPr>
            <a:endParaRPr lang="en-GB" dirty="0"/>
          </a:p>
          <a:p>
            <a:pPr marL="342900" indent="-342900">
              <a:buFont typeface="Wingdings" pitchFamily="2" charset="2"/>
              <a:buChar char="§"/>
            </a:pPr>
            <a:r>
              <a:rPr lang="en-GB" dirty="0"/>
              <a:t>8 or 9 Low Level Radio Frequency feedback systems (Amplitude, Phase and Frequency)</a:t>
            </a:r>
          </a:p>
          <a:p>
            <a:pPr marL="342900" indent="-342900">
              <a:buFont typeface="Wingdings" pitchFamily="2" charset="2"/>
              <a:buChar char="§"/>
            </a:pPr>
            <a:endParaRPr lang="en-GB" dirty="0"/>
          </a:p>
          <a:p>
            <a:pPr marL="342900" indent="-342900">
              <a:buFont typeface="Wingdings" pitchFamily="2" charset="2"/>
              <a:buChar char="§"/>
            </a:pPr>
            <a:endParaRPr lang="en-GB" u="sng" dirty="0"/>
          </a:p>
          <a:p>
            <a:r>
              <a:rPr lang="en-US" u="sng" dirty="0"/>
              <a:t>Developments with contributions  to all WP except n° 4 (magnets) and 9 (Vacuum)</a:t>
            </a:r>
          </a:p>
          <a:p>
            <a:endParaRPr lang="en-GB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DDAD65-B965-01B0-E89F-5887A86A5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16/01/2025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626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Etat d’Avancement 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PERLE- Project Progress </a:t>
            </a:r>
            <a:r>
              <a:rPr lang="fr-FR" dirty="0" err="1">
                <a:latin typeface="+mn-lt"/>
              </a:rPr>
              <a:t>Review</a:t>
            </a:r>
            <a:r>
              <a:rPr lang="fr-FR" dirty="0">
                <a:latin typeface="+mn-lt"/>
              </a:rPr>
              <a:t>- 1-2025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3</a:t>
            </a:fld>
            <a:endParaRPr lang="fr-FR" dirty="0">
              <a:latin typeface="+mn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5F88F1-C0C2-B8F5-D581-10623474AF23}"/>
              </a:ext>
            </a:extLst>
          </p:cNvPr>
          <p:cNvSpPr txBox="1"/>
          <p:nvPr/>
        </p:nvSpPr>
        <p:spPr>
          <a:xfrm>
            <a:off x="345827" y="585528"/>
            <a:ext cx="1023610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GB" sz="1800" dirty="0"/>
              <a:t>Project definition  (RH, WBS, Budget) in progress : Consolidation</a:t>
            </a:r>
          </a:p>
          <a:p>
            <a:pPr marL="342900" indent="-342900">
              <a:buFont typeface="Wingdings" pitchFamily="2" charset="2"/>
              <a:buChar char="§"/>
            </a:pPr>
            <a:endParaRPr lang="en-GB" sz="18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GB" sz="1800" dirty="0"/>
              <a:t>TDR part: first version with a global definition of the RF systems</a:t>
            </a:r>
          </a:p>
          <a:p>
            <a:pPr marL="342900" indent="-342900">
              <a:buFont typeface="Wingdings" pitchFamily="2" charset="2"/>
              <a:buChar char="§"/>
            </a:pPr>
            <a:endParaRPr lang="en-GB" sz="18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GB" sz="1800" dirty="0"/>
              <a:t>Cavity qualification facility upgrade : RFPA, circulator, RF measurements coupler and RF power load delivered in 2024. </a:t>
            </a:r>
            <a:r>
              <a:rPr lang="en-GB" sz="1800" u="sng" dirty="0"/>
              <a:t>RFPA SAT realized Q4 of 2024</a:t>
            </a:r>
          </a:p>
          <a:p>
            <a:pPr marL="342900" indent="-342900">
              <a:buFont typeface="Wingdings" pitchFamily="2" charset="2"/>
              <a:buChar char="§"/>
            </a:pPr>
            <a:endParaRPr lang="en-GB" sz="18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GB" sz="1800" dirty="0"/>
              <a:t>MO &amp; Timing : Use of IDROGEN board solution associated to one mezzanine board (FMC REFGEN) and a µRTM board locally providing the timings signal. </a:t>
            </a:r>
            <a:r>
              <a:rPr lang="en-GB" sz="1800" u="sng" dirty="0">
                <a:sym typeface="Wingdings" panose="05000000000000000000" pitchFamily="2" charset="2"/>
              </a:rPr>
              <a:t>First REFGEN prototype realized end of Q4 2024  available in end of February.</a:t>
            </a:r>
          </a:p>
          <a:p>
            <a:pPr marL="342900" indent="-342900">
              <a:buFont typeface="Wingdings" pitchFamily="2" charset="2"/>
              <a:buChar char="§"/>
            </a:pPr>
            <a:endParaRPr lang="en-GB" sz="1800" dirty="0">
              <a:sym typeface="Wingdings" panose="05000000000000000000" pitchFamily="2" charset="2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sz="1800" dirty="0">
                <a:sym typeface="Wingdings" panose="05000000000000000000" pitchFamily="2" charset="2"/>
              </a:rPr>
              <a:t>RF powers Amplifiers :  4 IOT + 5 SSA strategy seems the best . </a:t>
            </a:r>
            <a:r>
              <a:rPr lang="en-GB" sz="1800" u="sng" dirty="0">
                <a:sym typeface="Wingdings" panose="05000000000000000000" pitchFamily="2" charset="2"/>
              </a:rPr>
              <a:t>First version of the SSA requirements done and project of collaboration with THALES and CERN for the IOT prototype</a:t>
            </a:r>
            <a:r>
              <a:rPr lang="en-GB" sz="1800" dirty="0">
                <a:sym typeface="Wingdings" panose="05000000000000000000" pitchFamily="2" charset="2"/>
              </a:rPr>
              <a:t>.</a:t>
            </a:r>
          </a:p>
          <a:p>
            <a:pPr marL="342900" indent="-342900">
              <a:buFont typeface="Wingdings" pitchFamily="2" charset="2"/>
              <a:buChar char="§"/>
            </a:pPr>
            <a:endParaRPr lang="en-GB" sz="18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GB" sz="1800" dirty="0"/>
              <a:t>LLRF system : IOXOS based HW solution adapted at 801,58MHz. </a:t>
            </a:r>
            <a:r>
              <a:rPr lang="en-GB" sz="1800" u="sng" dirty="0"/>
              <a:t>RF front-end prototype will be delivered Q1 2025</a:t>
            </a:r>
            <a:r>
              <a:rPr lang="en-GB" sz="1800" dirty="0"/>
              <a:t>. </a:t>
            </a:r>
            <a:r>
              <a:rPr lang="en-GB" sz="1800" u="sng" dirty="0"/>
              <a:t>PhD student hiring </a:t>
            </a:r>
            <a:r>
              <a:rPr lang="en-GB" sz="1800" dirty="0"/>
              <a:t>for developing  a superconducting cavity real time embedded simulator for PERLE and the optimization of LLRF firmware algorithms.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326DF3-5E69-1231-5AA7-4B14BE8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16/01/2025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958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PERLE- Project Progress Review- 1-2025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en-GB" smtClean="0">
                <a:latin typeface="+mn-lt"/>
              </a:rPr>
              <a:pPr/>
              <a:t>4</a:t>
            </a:fld>
            <a:endParaRPr lang="en-GB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Structuration du WP-08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43A25894-E9D3-86F3-1297-213377821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16/01/2025</a:t>
            </a:r>
            <a:endParaRPr lang="en-GB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7403AA02-4DF8-4258-8C97-34E5A43ABA7B}"/>
              </a:ext>
            </a:extLst>
          </p:cNvPr>
          <p:cNvSpPr txBox="1"/>
          <p:nvPr/>
        </p:nvSpPr>
        <p:spPr>
          <a:xfrm>
            <a:off x="2923949" y="5475421"/>
            <a:ext cx="767096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>
                <a:sym typeface="Wingdings" panose="05000000000000000000" pitchFamily="2" charset="2"/>
              </a:rPr>
              <a:t>  * in the framework of the new IOT project (CERN, THALES and </a:t>
            </a:r>
            <a:r>
              <a:rPr lang="en-GB" sz="1050" dirty="0" err="1">
                <a:sym typeface="Wingdings" panose="05000000000000000000" pitchFamily="2" charset="2"/>
              </a:rPr>
              <a:t>IJCLab</a:t>
            </a:r>
            <a:r>
              <a:rPr lang="en-GB" sz="1050" dirty="0">
                <a:sym typeface="Wingdings" panose="05000000000000000000" pitchFamily="2" charset="2"/>
              </a:rPr>
              <a:t>) : IDEMO</a:t>
            </a:r>
            <a:r>
              <a:rPr lang="en-GB" sz="1050" dirty="0"/>
              <a:t> 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9CED5F87-BFF1-45BB-A4DD-8E27FC5418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803" y="581472"/>
            <a:ext cx="3496723" cy="4893949"/>
          </a:xfrm>
          <a:prstGeom prst="rect">
            <a:avLst/>
          </a:prstGeom>
        </p:spPr>
      </p:pic>
      <p:sp>
        <p:nvSpPr>
          <p:cNvPr id="125" name="Rectangle 124">
            <a:extLst>
              <a:ext uri="{FF2B5EF4-FFF2-40B4-BE49-F238E27FC236}">
                <a16:creationId xmlns:a16="http://schemas.microsoft.com/office/drawing/2014/main" id="{F7D26F28-B0F0-408F-B3E1-EFA045389884}"/>
              </a:ext>
            </a:extLst>
          </p:cNvPr>
          <p:cNvSpPr/>
          <p:nvPr/>
        </p:nvSpPr>
        <p:spPr>
          <a:xfrm>
            <a:off x="2957840" y="747581"/>
            <a:ext cx="133694" cy="8061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id="{7A845CEB-132C-4E21-A805-96922AB72019}"/>
              </a:ext>
            </a:extLst>
          </p:cNvPr>
          <p:cNvSpPr txBox="1"/>
          <p:nvPr/>
        </p:nvSpPr>
        <p:spPr>
          <a:xfrm>
            <a:off x="2866107" y="688145"/>
            <a:ext cx="4320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bg1"/>
                </a:solidFill>
              </a:rPr>
              <a:t>Pw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EB17A123-D93B-461D-9ED8-2BEE552A96FA}"/>
              </a:ext>
            </a:extLst>
          </p:cNvPr>
          <p:cNvSpPr/>
          <p:nvPr/>
        </p:nvSpPr>
        <p:spPr>
          <a:xfrm>
            <a:off x="4424895" y="6144669"/>
            <a:ext cx="2018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u="sng" dirty="0">
                <a:solidFill>
                  <a:schemeClr val="bg1"/>
                </a:solidFill>
              </a:rPr>
              <a:t>Ex :IOT 80kW @700MHz IJCLab</a:t>
            </a:r>
          </a:p>
        </p:txBody>
      </p:sp>
      <p:grpSp>
        <p:nvGrpSpPr>
          <p:cNvPr id="190" name="Groupe 189">
            <a:extLst>
              <a:ext uri="{FF2B5EF4-FFF2-40B4-BE49-F238E27FC236}">
                <a16:creationId xmlns:a16="http://schemas.microsoft.com/office/drawing/2014/main" id="{D5D7F04A-33EC-4AD0-90F4-AAEB595E06D0}"/>
              </a:ext>
            </a:extLst>
          </p:cNvPr>
          <p:cNvGrpSpPr/>
          <p:nvPr/>
        </p:nvGrpSpPr>
        <p:grpSpPr>
          <a:xfrm>
            <a:off x="3688233" y="1781620"/>
            <a:ext cx="4567713" cy="778238"/>
            <a:chOff x="3712029" y="1776862"/>
            <a:chExt cx="4567713" cy="778238"/>
          </a:xfrm>
        </p:grpSpPr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0DF612C0-B593-4AFB-BE47-6D2CB810A24C}"/>
                </a:ext>
              </a:extLst>
            </p:cNvPr>
            <p:cNvSpPr txBox="1"/>
            <p:nvPr/>
          </p:nvSpPr>
          <p:spPr>
            <a:xfrm>
              <a:off x="6130263" y="2278101"/>
              <a:ext cx="14439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RDC1470 (µRTM)</a:t>
              </a:r>
            </a:p>
          </p:txBody>
        </p:sp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AB0E0946-B028-4C70-8CE3-B206B3436549}"/>
                </a:ext>
              </a:extLst>
            </p:cNvPr>
            <p:cNvSpPr txBox="1"/>
            <p:nvPr/>
          </p:nvSpPr>
          <p:spPr>
            <a:xfrm>
              <a:off x="7478758" y="2276591"/>
              <a:ext cx="80098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IFC1420</a:t>
              </a:r>
            </a:p>
          </p:txBody>
        </p:sp>
        <p:pic>
          <p:nvPicPr>
            <p:cNvPr id="117" name="Picture 2" descr="C:\Users\sarlin\Desktop\20190902_mTCAComplete__Pictures\IMG_20190902_153949.jpg">
              <a:extLst>
                <a:ext uri="{FF2B5EF4-FFF2-40B4-BE49-F238E27FC236}">
                  <a16:creationId xmlns:a16="http://schemas.microsoft.com/office/drawing/2014/main" id="{B7BE6375-C98C-4526-A77C-0FCF76A7D1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468303" y="1662959"/>
              <a:ext cx="683421" cy="9112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6" name="Image 115">
              <a:extLst>
                <a:ext uri="{FF2B5EF4-FFF2-40B4-BE49-F238E27FC236}">
                  <a16:creationId xmlns:a16="http://schemas.microsoft.com/office/drawing/2014/main" id="{C17FDDCC-DE1C-414B-BA3F-06D4DF1EC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7571" y="1896452"/>
              <a:ext cx="694164" cy="4459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6" name="Flèche : droite 185">
              <a:extLst>
                <a:ext uri="{FF2B5EF4-FFF2-40B4-BE49-F238E27FC236}">
                  <a16:creationId xmlns:a16="http://schemas.microsoft.com/office/drawing/2014/main" id="{36A835E4-5C95-4E64-A641-F45B62268B85}"/>
                </a:ext>
              </a:extLst>
            </p:cNvPr>
            <p:cNvSpPr/>
            <p:nvPr/>
          </p:nvSpPr>
          <p:spPr>
            <a:xfrm>
              <a:off x="3712029" y="2003757"/>
              <a:ext cx="2558198" cy="3163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1" name="Groupe 190">
            <a:extLst>
              <a:ext uri="{FF2B5EF4-FFF2-40B4-BE49-F238E27FC236}">
                <a16:creationId xmlns:a16="http://schemas.microsoft.com/office/drawing/2014/main" id="{C1260FC3-F23F-41C1-B7D2-0C78D21D04CB}"/>
              </a:ext>
            </a:extLst>
          </p:cNvPr>
          <p:cNvGrpSpPr/>
          <p:nvPr/>
        </p:nvGrpSpPr>
        <p:grpSpPr>
          <a:xfrm>
            <a:off x="3688233" y="3035348"/>
            <a:ext cx="7006942" cy="1469077"/>
            <a:chOff x="3688233" y="2894608"/>
            <a:chExt cx="7006942" cy="1469077"/>
          </a:xfrm>
        </p:grpSpPr>
        <p:pic>
          <p:nvPicPr>
            <p:cNvPr id="112" name="Image 111">
              <a:extLst>
                <a:ext uri="{FF2B5EF4-FFF2-40B4-BE49-F238E27FC236}">
                  <a16:creationId xmlns:a16="http://schemas.microsoft.com/office/drawing/2014/main" id="{6D326A69-F1E1-4B02-90BB-A4F7894A9E00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9431" y="2894608"/>
              <a:ext cx="2837616" cy="11875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ZoneTexte 113">
              <a:extLst>
                <a:ext uri="{FF2B5EF4-FFF2-40B4-BE49-F238E27FC236}">
                  <a16:creationId xmlns:a16="http://schemas.microsoft.com/office/drawing/2014/main" id="{5839081C-9EFE-4236-A29E-44359F93A815}"/>
                </a:ext>
              </a:extLst>
            </p:cNvPr>
            <p:cNvSpPr txBox="1"/>
            <p:nvPr/>
          </p:nvSpPr>
          <p:spPr>
            <a:xfrm>
              <a:off x="6699723" y="4082128"/>
              <a:ext cx="139963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TIMGEN (µRTM)</a:t>
              </a:r>
            </a:p>
          </p:txBody>
        </p:sp>
        <p:sp>
          <p:nvSpPr>
            <p:cNvPr id="115" name="ZoneTexte 114">
              <a:extLst>
                <a:ext uri="{FF2B5EF4-FFF2-40B4-BE49-F238E27FC236}">
                  <a16:creationId xmlns:a16="http://schemas.microsoft.com/office/drawing/2014/main" id="{265FFFC0-E232-46FF-818D-205DC135BAC6}"/>
                </a:ext>
              </a:extLst>
            </p:cNvPr>
            <p:cNvSpPr txBox="1"/>
            <p:nvPr/>
          </p:nvSpPr>
          <p:spPr>
            <a:xfrm>
              <a:off x="7998478" y="4086686"/>
              <a:ext cx="269669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IDROGEN (AMC) + REFGEN (FMC)</a:t>
              </a:r>
            </a:p>
          </p:txBody>
        </p:sp>
        <p:sp>
          <p:nvSpPr>
            <p:cNvPr id="188" name="Flèche : droite 187">
              <a:extLst>
                <a:ext uri="{FF2B5EF4-FFF2-40B4-BE49-F238E27FC236}">
                  <a16:creationId xmlns:a16="http://schemas.microsoft.com/office/drawing/2014/main" id="{FA2BB14D-FD63-4E8C-A47D-2704F22727E4}"/>
                </a:ext>
              </a:extLst>
            </p:cNvPr>
            <p:cNvSpPr/>
            <p:nvPr/>
          </p:nvSpPr>
          <p:spPr>
            <a:xfrm>
              <a:off x="3688233" y="3426168"/>
              <a:ext cx="2969164" cy="3163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8" name="Groupe 197">
            <a:extLst>
              <a:ext uri="{FF2B5EF4-FFF2-40B4-BE49-F238E27FC236}">
                <a16:creationId xmlns:a16="http://schemas.microsoft.com/office/drawing/2014/main" id="{B747209D-5463-455D-8A94-09FE98C96428}"/>
              </a:ext>
            </a:extLst>
          </p:cNvPr>
          <p:cNvGrpSpPr/>
          <p:nvPr/>
        </p:nvGrpSpPr>
        <p:grpSpPr>
          <a:xfrm>
            <a:off x="2703917" y="1887217"/>
            <a:ext cx="7878015" cy="1141229"/>
            <a:chOff x="2703917" y="1887217"/>
            <a:chExt cx="7878015" cy="1141229"/>
          </a:xfrm>
        </p:grpSpPr>
        <p:sp>
          <p:nvSpPr>
            <p:cNvPr id="187" name="Flèche : droite 186">
              <a:extLst>
                <a:ext uri="{FF2B5EF4-FFF2-40B4-BE49-F238E27FC236}">
                  <a16:creationId xmlns:a16="http://schemas.microsoft.com/office/drawing/2014/main" id="{4800105F-2CEE-4405-BFC6-ECFA554F1885}"/>
                </a:ext>
              </a:extLst>
            </p:cNvPr>
            <p:cNvSpPr/>
            <p:nvPr/>
          </p:nvSpPr>
          <p:spPr>
            <a:xfrm>
              <a:off x="2703917" y="2499099"/>
              <a:ext cx="6642910" cy="3163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96" name="Groupe 195">
              <a:extLst>
                <a:ext uri="{FF2B5EF4-FFF2-40B4-BE49-F238E27FC236}">
                  <a16:creationId xmlns:a16="http://schemas.microsoft.com/office/drawing/2014/main" id="{2495A0BF-D6EB-446D-9895-70808C17D837}"/>
                </a:ext>
              </a:extLst>
            </p:cNvPr>
            <p:cNvGrpSpPr/>
            <p:nvPr/>
          </p:nvGrpSpPr>
          <p:grpSpPr>
            <a:xfrm>
              <a:off x="9521906" y="1887217"/>
              <a:ext cx="1060026" cy="1141229"/>
              <a:chOff x="9548698" y="4383395"/>
              <a:chExt cx="1205546" cy="1297896"/>
            </a:xfrm>
          </p:grpSpPr>
          <p:pic>
            <p:nvPicPr>
              <p:cNvPr id="193" name="Image 192">
                <a:extLst>
                  <a:ext uri="{FF2B5EF4-FFF2-40B4-BE49-F238E27FC236}">
                    <a16:creationId xmlns:a16="http://schemas.microsoft.com/office/drawing/2014/main" id="{40CF8F9D-2477-4CDD-9FD0-DA6F159212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48698" y="5355907"/>
                <a:ext cx="1205546" cy="325384"/>
              </a:xfrm>
              <a:prstGeom prst="rect">
                <a:avLst/>
              </a:prstGeom>
            </p:spPr>
          </p:pic>
          <p:pic>
            <p:nvPicPr>
              <p:cNvPr id="195" name="Image 194">
                <a:extLst>
                  <a:ext uri="{FF2B5EF4-FFF2-40B4-BE49-F238E27FC236}">
                    <a16:creationId xmlns:a16="http://schemas.microsoft.com/office/drawing/2014/main" id="{6956E537-00AB-44C9-946D-30DCAAA084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95999" y="4383395"/>
                <a:ext cx="910943" cy="896274"/>
              </a:xfrm>
              <a:prstGeom prst="rect">
                <a:avLst/>
              </a:prstGeom>
            </p:spPr>
          </p:pic>
        </p:grpSp>
      </p:grpSp>
      <p:grpSp>
        <p:nvGrpSpPr>
          <p:cNvPr id="208" name="Groupe 207">
            <a:extLst>
              <a:ext uri="{FF2B5EF4-FFF2-40B4-BE49-F238E27FC236}">
                <a16:creationId xmlns:a16="http://schemas.microsoft.com/office/drawing/2014/main" id="{CC188FE6-3991-476C-B1E8-2EAB70C514DB}"/>
              </a:ext>
            </a:extLst>
          </p:cNvPr>
          <p:cNvGrpSpPr/>
          <p:nvPr/>
        </p:nvGrpSpPr>
        <p:grpSpPr>
          <a:xfrm>
            <a:off x="3688233" y="571017"/>
            <a:ext cx="6388588" cy="1296259"/>
            <a:chOff x="3688233" y="571017"/>
            <a:chExt cx="6388588" cy="1296259"/>
          </a:xfrm>
        </p:grpSpPr>
        <p:grpSp>
          <p:nvGrpSpPr>
            <p:cNvPr id="189" name="Groupe 188">
              <a:extLst>
                <a:ext uri="{FF2B5EF4-FFF2-40B4-BE49-F238E27FC236}">
                  <a16:creationId xmlns:a16="http://schemas.microsoft.com/office/drawing/2014/main" id="{65CC4936-5643-469B-9716-518FB872BDA4}"/>
                </a:ext>
              </a:extLst>
            </p:cNvPr>
            <p:cNvGrpSpPr/>
            <p:nvPr/>
          </p:nvGrpSpPr>
          <p:grpSpPr>
            <a:xfrm>
              <a:off x="3688233" y="571017"/>
              <a:ext cx="6388588" cy="1296259"/>
              <a:chOff x="3688233" y="571017"/>
              <a:chExt cx="6388588" cy="1296259"/>
            </a:xfrm>
          </p:grpSpPr>
          <p:pic>
            <p:nvPicPr>
              <p:cNvPr id="120" name="Image 119">
                <a:extLst>
                  <a:ext uri="{FF2B5EF4-FFF2-40B4-BE49-F238E27FC236}">
                    <a16:creationId xmlns:a16="http://schemas.microsoft.com/office/drawing/2014/main" id="{0CEA2729-5397-497F-9144-F5087CE0BD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59407" y="659245"/>
                <a:ext cx="1249534" cy="1208031"/>
              </a:xfrm>
              <a:prstGeom prst="rect">
                <a:avLst/>
              </a:prstGeom>
            </p:spPr>
          </p:pic>
          <p:sp>
            <p:nvSpPr>
              <p:cNvPr id="121" name="ZoneTexte 120">
                <a:extLst>
                  <a:ext uri="{FF2B5EF4-FFF2-40B4-BE49-F238E27FC236}">
                    <a16:creationId xmlns:a16="http://schemas.microsoft.com/office/drawing/2014/main" id="{949A4B81-D27C-4B4F-9F68-8D6DD0C1C824}"/>
                  </a:ext>
                </a:extLst>
              </p:cNvPr>
              <p:cNvSpPr txBox="1"/>
              <p:nvPr/>
            </p:nvSpPr>
            <p:spPr>
              <a:xfrm>
                <a:off x="9290390" y="797704"/>
                <a:ext cx="786431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/>
                  <a:t>Power modules</a:t>
                </a:r>
              </a:p>
            </p:txBody>
          </p:sp>
          <p:pic>
            <p:nvPicPr>
              <p:cNvPr id="180" name="Image 179">
                <a:extLst>
                  <a:ext uri="{FF2B5EF4-FFF2-40B4-BE49-F238E27FC236}">
                    <a16:creationId xmlns:a16="http://schemas.microsoft.com/office/drawing/2014/main" id="{0FB9CA24-D17E-4740-BDE3-EA690AE43B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51584" y="709517"/>
                <a:ext cx="2937845" cy="1145702"/>
              </a:xfrm>
              <a:prstGeom prst="rect">
                <a:avLst/>
              </a:prstGeom>
            </p:spPr>
          </p:pic>
          <p:sp>
            <p:nvSpPr>
              <p:cNvPr id="181" name="ZoneTexte 180">
                <a:extLst>
                  <a:ext uri="{FF2B5EF4-FFF2-40B4-BE49-F238E27FC236}">
                    <a16:creationId xmlns:a16="http://schemas.microsoft.com/office/drawing/2014/main" id="{220C30BA-D4D9-42B2-AF47-DC5E3282B9BC}"/>
                  </a:ext>
                </a:extLst>
              </p:cNvPr>
              <p:cNvSpPr txBox="1"/>
              <p:nvPr/>
            </p:nvSpPr>
            <p:spPr>
              <a:xfrm>
                <a:off x="4784753" y="571017"/>
                <a:ext cx="139963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/>
                  <a:t>C&amp;C FTS (µRTM)</a:t>
                </a:r>
              </a:p>
            </p:txBody>
          </p:sp>
          <p:sp>
            <p:nvSpPr>
              <p:cNvPr id="182" name="ZoneTexte 181">
                <a:extLst>
                  <a:ext uri="{FF2B5EF4-FFF2-40B4-BE49-F238E27FC236}">
                    <a16:creationId xmlns:a16="http://schemas.microsoft.com/office/drawing/2014/main" id="{31509B11-455B-4B02-8AB1-004B39CAC621}"/>
                  </a:ext>
                </a:extLst>
              </p:cNvPr>
              <p:cNvSpPr txBox="1"/>
              <p:nvPr/>
            </p:nvSpPr>
            <p:spPr>
              <a:xfrm>
                <a:off x="6383232" y="581472"/>
                <a:ext cx="139963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/>
                  <a:t>IDROGEN (AMC)</a:t>
                </a:r>
              </a:p>
            </p:txBody>
          </p:sp>
          <p:sp>
            <p:nvSpPr>
              <p:cNvPr id="185" name="Flèche : droite 184">
                <a:extLst>
                  <a:ext uri="{FF2B5EF4-FFF2-40B4-BE49-F238E27FC236}">
                    <a16:creationId xmlns:a16="http://schemas.microsoft.com/office/drawing/2014/main" id="{81F9A845-B36E-4CFC-B2A1-0115E0F0BCFF}"/>
                  </a:ext>
                </a:extLst>
              </p:cNvPr>
              <p:cNvSpPr/>
              <p:nvPr/>
            </p:nvSpPr>
            <p:spPr>
              <a:xfrm>
                <a:off x="3688233" y="1135906"/>
                <a:ext cx="1152128" cy="276999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97" name="Croix 196">
              <a:extLst>
                <a:ext uri="{FF2B5EF4-FFF2-40B4-BE49-F238E27FC236}">
                  <a16:creationId xmlns:a16="http://schemas.microsoft.com/office/drawing/2014/main" id="{18D854F9-BF9F-451C-B1CD-2DD11E257A2F}"/>
                </a:ext>
              </a:extLst>
            </p:cNvPr>
            <p:cNvSpPr/>
            <p:nvPr/>
          </p:nvSpPr>
          <p:spPr>
            <a:xfrm>
              <a:off x="7856260" y="1091761"/>
              <a:ext cx="321144" cy="321144"/>
            </a:xfrm>
            <a:prstGeom prst="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6" name="Groupe 205">
            <a:extLst>
              <a:ext uri="{FF2B5EF4-FFF2-40B4-BE49-F238E27FC236}">
                <a16:creationId xmlns:a16="http://schemas.microsoft.com/office/drawing/2014/main" id="{ABC5AB88-2AD3-4571-8958-C1572D8B4DCE}"/>
              </a:ext>
            </a:extLst>
          </p:cNvPr>
          <p:cNvGrpSpPr/>
          <p:nvPr/>
        </p:nvGrpSpPr>
        <p:grpSpPr>
          <a:xfrm>
            <a:off x="2816923" y="4072871"/>
            <a:ext cx="5135919" cy="981512"/>
            <a:chOff x="2816923" y="4072871"/>
            <a:chExt cx="5135919" cy="981512"/>
          </a:xfrm>
        </p:grpSpPr>
        <p:sp>
          <p:nvSpPr>
            <p:cNvPr id="200" name="Flèche : droite 199">
              <a:extLst>
                <a:ext uri="{FF2B5EF4-FFF2-40B4-BE49-F238E27FC236}">
                  <a16:creationId xmlns:a16="http://schemas.microsoft.com/office/drawing/2014/main" id="{EE546AE5-61B0-413A-969B-EE432BBEE68A}"/>
                </a:ext>
              </a:extLst>
            </p:cNvPr>
            <p:cNvSpPr/>
            <p:nvPr/>
          </p:nvSpPr>
          <p:spPr>
            <a:xfrm>
              <a:off x="2816923" y="4499422"/>
              <a:ext cx="1260871" cy="3163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02" name="Image 201">
              <a:extLst>
                <a:ext uri="{FF2B5EF4-FFF2-40B4-BE49-F238E27FC236}">
                  <a16:creationId xmlns:a16="http://schemas.microsoft.com/office/drawing/2014/main" id="{CF34003E-A70E-4BC5-90CB-0D1FE93694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7" t="13726" r="64523" b="10923"/>
            <a:stretch/>
          </p:blipFill>
          <p:spPr>
            <a:xfrm rot="5400000">
              <a:off x="4265974" y="3965267"/>
              <a:ext cx="981512" cy="1196720"/>
            </a:xfrm>
            <a:prstGeom prst="rect">
              <a:avLst/>
            </a:prstGeom>
          </p:spPr>
        </p:pic>
        <p:sp>
          <p:nvSpPr>
            <p:cNvPr id="203" name="ZoneTexte 202">
              <a:extLst>
                <a:ext uri="{FF2B5EF4-FFF2-40B4-BE49-F238E27FC236}">
                  <a16:creationId xmlns:a16="http://schemas.microsoft.com/office/drawing/2014/main" id="{B2753545-327C-4DEE-8B2D-B577104349C3}"/>
                </a:ext>
              </a:extLst>
            </p:cNvPr>
            <p:cNvSpPr txBox="1"/>
            <p:nvPr/>
          </p:nvSpPr>
          <p:spPr>
            <a:xfrm>
              <a:off x="5353348" y="4499867"/>
              <a:ext cx="25994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RFPA 1kW@801,058MHz</a:t>
              </a:r>
            </a:p>
            <a:p>
              <a:r>
                <a:rPr lang="fr-FR" sz="1200" dirty="0" err="1"/>
                <a:t>Circulator</a:t>
              </a:r>
              <a:r>
                <a:rPr lang="fr-FR" sz="1200" dirty="0"/>
                <a:t>, </a:t>
              </a:r>
              <a:r>
                <a:rPr lang="fr-FR" sz="1200" dirty="0" err="1"/>
                <a:t>Measurement</a:t>
              </a:r>
              <a:r>
                <a:rPr lang="fr-FR" sz="1200" dirty="0"/>
                <a:t> Coupler,…</a:t>
              </a:r>
            </a:p>
          </p:txBody>
        </p:sp>
      </p:grpSp>
      <p:grpSp>
        <p:nvGrpSpPr>
          <p:cNvPr id="207" name="Groupe 206">
            <a:extLst>
              <a:ext uri="{FF2B5EF4-FFF2-40B4-BE49-F238E27FC236}">
                <a16:creationId xmlns:a16="http://schemas.microsoft.com/office/drawing/2014/main" id="{E67128B6-2984-4F06-BFD7-880E226A259D}"/>
              </a:ext>
            </a:extLst>
          </p:cNvPr>
          <p:cNvGrpSpPr/>
          <p:nvPr/>
        </p:nvGrpSpPr>
        <p:grpSpPr>
          <a:xfrm>
            <a:off x="3688233" y="5017821"/>
            <a:ext cx="6354552" cy="415417"/>
            <a:chOff x="3688233" y="5017821"/>
            <a:chExt cx="6354552" cy="415417"/>
          </a:xfrm>
        </p:grpSpPr>
        <p:sp>
          <p:nvSpPr>
            <p:cNvPr id="204" name="Flèche : droite 203">
              <a:extLst>
                <a:ext uri="{FF2B5EF4-FFF2-40B4-BE49-F238E27FC236}">
                  <a16:creationId xmlns:a16="http://schemas.microsoft.com/office/drawing/2014/main" id="{591F340E-813F-4C36-902C-D98772FC9D03}"/>
                </a:ext>
              </a:extLst>
            </p:cNvPr>
            <p:cNvSpPr/>
            <p:nvPr/>
          </p:nvSpPr>
          <p:spPr>
            <a:xfrm>
              <a:off x="3688233" y="5116882"/>
              <a:ext cx="4471174" cy="3163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5" name="ZoneTexte 204">
              <a:extLst>
                <a:ext uri="{FF2B5EF4-FFF2-40B4-BE49-F238E27FC236}">
                  <a16:creationId xmlns:a16="http://schemas.microsoft.com/office/drawing/2014/main" id="{C46A8678-F4A3-43A2-86E6-3AD1D75D157A}"/>
                </a:ext>
              </a:extLst>
            </p:cNvPr>
            <p:cNvSpPr txBox="1"/>
            <p:nvPr/>
          </p:nvSpPr>
          <p:spPr>
            <a:xfrm>
              <a:off x="8352707" y="5017821"/>
              <a:ext cx="16900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IOT and SSA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964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BC5257AA-0DFC-48E7-89E6-AB7FA4CEE513}"/>
              </a:ext>
            </a:extLst>
          </p:cNvPr>
          <p:cNvSpPr/>
          <p:nvPr/>
        </p:nvSpPr>
        <p:spPr>
          <a:xfrm>
            <a:off x="3551648" y="907600"/>
            <a:ext cx="981516" cy="3627909"/>
          </a:xfrm>
          <a:prstGeom prst="rect">
            <a:avLst/>
          </a:prstGeom>
          <a:solidFill>
            <a:srgbClr val="FF99FF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PERLE- Project Progress </a:t>
            </a:r>
            <a:r>
              <a:rPr lang="fr-FR" dirty="0" err="1">
                <a:latin typeface="+mn-lt"/>
              </a:rPr>
              <a:t>Review</a:t>
            </a:r>
            <a:r>
              <a:rPr lang="fr-FR" dirty="0">
                <a:latin typeface="+mn-lt"/>
              </a:rPr>
              <a:t>- 1-2025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5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4" y="149425"/>
            <a:ext cx="6240937" cy="432048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Planning et Principaux Jalons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 du WP-8 : RF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systems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65D70CD-FF9B-F6F3-BA80-D5D474C1A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16/01/2025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2DF6D89-B718-415D-951E-169530733411}"/>
              </a:ext>
            </a:extLst>
          </p:cNvPr>
          <p:cNvSpPr txBox="1"/>
          <p:nvPr/>
        </p:nvSpPr>
        <p:spPr>
          <a:xfrm>
            <a:off x="216373" y="593930"/>
            <a:ext cx="2205073" cy="364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67" b="1" dirty="0">
                <a:latin typeface="+mn-lt"/>
              </a:rPr>
              <a:t>DC Gun @350 keV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354857F1-0FBB-4D01-86D5-B048C88520A5}"/>
              </a:ext>
            </a:extLst>
          </p:cNvPr>
          <p:cNvCxnSpPr/>
          <p:nvPr/>
        </p:nvCxnSpPr>
        <p:spPr>
          <a:xfrm>
            <a:off x="595862" y="4561702"/>
            <a:ext cx="970245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9D6B9D5-8378-4615-AD5E-1CBBC3B030BA}"/>
              </a:ext>
            </a:extLst>
          </p:cNvPr>
          <p:cNvCxnSpPr>
            <a:cxnSpLocks/>
          </p:cNvCxnSpPr>
          <p:nvPr/>
        </p:nvCxnSpPr>
        <p:spPr>
          <a:xfrm>
            <a:off x="1888836" y="4318301"/>
            <a:ext cx="0" cy="386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757C705-E8FF-46BC-AD46-FEBD9ED1C354}"/>
              </a:ext>
            </a:extLst>
          </p:cNvPr>
          <p:cNvCxnSpPr>
            <a:cxnSpLocks/>
          </p:cNvCxnSpPr>
          <p:nvPr/>
        </p:nvCxnSpPr>
        <p:spPr>
          <a:xfrm>
            <a:off x="595862" y="4313318"/>
            <a:ext cx="0" cy="386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8DFAEBB3-CE21-43A7-85B3-B43B6F7FFFE6}"/>
              </a:ext>
            </a:extLst>
          </p:cNvPr>
          <p:cNvCxnSpPr/>
          <p:nvPr/>
        </p:nvCxnSpPr>
        <p:spPr>
          <a:xfrm>
            <a:off x="3177785" y="4288543"/>
            <a:ext cx="0" cy="386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CB98AC10-77AF-41AE-B521-76833272EF51}"/>
              </a:ext>
            </a:extLst>
          </p:cNvPr>
          <p:cNvCxnSpPr/>
          <p:nvPr/>
        </p:nvCxnSpPr>
        <p:spPr>
          <a:xfrm>
            <a:off x="4476159" y="4299658"/>
            <a:ext cx="0" cy="386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7531404-25E1-41FE-A4CE-67225012F0D9}"/>
              </a:ext>
            </a:extLst>
          </p:cNvPr>
          <p:cNvCxnSpPr/>
          <p:nvPr/>
        </p:nvCxnSpPr>
        <p:spPr>
          <a:xfrm>
            <a:off x="5774533" y="4310774"/>
            <a:ext cx="0" cy="386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60A46A20-0212-4372-88B4-84C276CFE030}"/>
              </a:ext>
            </a:extLst>
          </p:cNvPr>
          <p:cNvCxnSpPr/>
          <p:nvPr/>
        </p:nvCxnSpPr>
        <p:spPr>
          <a:xfrm>
            <a:off x="7072907" y="4292240"/>
            <a:ext cx="0" cy="386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14E0579-EBA3-4DBB-8DD6-E6A9C513AEA6}"/>
              </a:ext>
            </a:extLst>
          </p:cNvPr>
          <p:cNvCxnSpPr/>
          <p:nvPr/>
        </p:nvCxnSpPr>
        <p:spPr>
          <a:xfrm>
            <a:off x="8371280" y="4295943"/>
            <a:ext cx="0" cy="386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F3720C23-3AFE-42B9-8FE5-A3C074849A80}"/>
              </a:ext>
            </a:extLst>
          </p:cNvPr>
          <p:cNvCxnSpPr/>
          <p:nvPr/>
        </p:nvCxnSpPr>
        <p:spPr>
          <a:xfrm>
            <a:off x="9669654" y="4299646"/>
            <a:ext cx="0" cy="386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B3C218EC-D898-40F5-B610-48CCC53F28E1}"/>
              </a:ext>
            </a:extLst>
          </p:cNvPr>
          <p:cNvSpPr txBox="1"/>
          <p:nvPr/>
        </p:nvSpPr>
        <p:spPr>
          <a:xfrm rot="16200000">
            <a:off x="296522" y="4758341"/>
            <a:ext cx="60144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+mn-lt"/>
              </a:rPr>
              <a:t>2024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E6D01C6-BC36-41F2-B819-8F3D826C1B29}"/>
              </a:ext>
            </a:extLst>
          </p:cNvPr>
          <p:cNvSpPr txBox="1"/>
          <p:nvPr/>
        </p:nvSpPr>
        <p:spPr>
          <a:xfrm rot="16200000">
            <a:off x="1580073" y="4752164"/>
            <a:ext cx="60144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+mn-lt"/>
              </a:rPr>
              <a:t>2025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2135E20-8054-4224-AD0B-2CEE92634689}"/>
              </a:ext>
            </a:extLst>
          </p:cNvPr>
          <p:cNvSpPr txBox="1"/>
          <p:nvPr/>
        </p:nvSpPr>
        <p:spPr>
          <a:xfrm rot="16200000">
            <a:off x="2871035" y="4738575"/>
            <a:ext cx="60144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+mn-lt"/>
              </a:rPr>
              <a:t>2026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0C5BAF4-885E-40FD-9AB6-A7B5CE0A79B7}"/>
              </a:ext>
            </a:extLst>
          </p:cNvPr>
          <p:cNvSpPr txBox="1"/>
          <p:nvPr/>
        </p:nvSpPr>
        <p:spPr>
          <a:xfrm rot="16200000">
            <a:off x="4191646" y="4717573"/>
            <a:ext cx="60144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+mn-lt"/>
              </a:rPr>
              <a:t>2027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D5CC693-4CF5-4FD6-AC96-30B43B4C3BB8}"/>
              </a:ext>
            </a:extLst>
          </p:cNvPr>
          <p:cNvSpPr txBox="1"/>
          <p:nvPr/>
        </p:nvSpPr>
        <p:spPr>
          <a:xfrm rot="16200000">
            <a:off x="5475197" y="4718809"/>
            <a:ext cx="60144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+mn-lt"/>
              </a:rPr>
              <a:t>2028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7970537-AD47-4A26-9426-D43D531D03D4}"/>
              </a:ext>
            </a:extLst>
          </p:cNvPr>
          <p:cNvSpPr txBox="1"/>
          <p:nvPr/>
        </p:nvSpPr>
        <p:spPr>
          <a:xfrm rot="16200000">
            <a:off x="6795808" y="4720044"/>
            <a:ext cx="60144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+mn-lt"/>
              </a:rPr>
              <a:t>2029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A5A4965-9EB5-4901-AA37-7211E9BECF06}"/>
              </a:ext>
            </a:extLst>
          </p:cNvPr>
          <p:cNvSpPr txBox="1"/>
          <p:nvPr/>
        </p:nvSpPr>
        <p:spPr>
          <a:xfrm rot="16200000">
            <a:off x="8071946" y="4728691"/>
            <a:ext cx="60144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+mn-lt"/>
              </a:rPr>
              <a:t>2030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D34EE08-BFD5-460B-B198-F0452A11AEC1}"/>
              </a:ext>
            </a:extLst>
          </p:cNvPr>
          <p:cNvSpPr txBox="1"/>
          <p:nvPr/>
        </p:nvSpPr>
        <p:spPr>
          <a:xfrm rot="16200000">
            <a:off x="9392557" y="4744751"/>
            <a:ext cx="60144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+mn-lt"/>
              </a:rPr>
              <a:t>2031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E249B706-AEF5-4088-B8EC-C1E60E119EF5}"/>
              </a:ext>
            </a:extLst>
          </p:cNvPr>
          <p:cNvCxnSpPr>
            <a:cxnSpLocks/>
          </p:cNvCxnSpPr>
          <p:nvPr/>
        </p:nvCxnSpPr>
        <p:spPr>
          <a:xfrm flipV="1">
            <a:off x="515800" y="922867"/>
            <a:ext cx="2492793" cy="1732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A1DB9F19-A8BF-4E94-A930-DB37B4115FE7}"/>
              </a:ext>
            </a:extLst>
          </p:cNvPr>
          <p:cNvCxnSpPr>
            <a:cxnSpLocks/>
          </p:cNvCxnSpPr>
          <p:nvPr/>
        </p:nvCxnSpPr>
        <p:spPr>
          <a:xfrm>
            <a:off x="3010699" y="934782"/>
            <a:ext cx="581627" cy="7175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xplosion : 8 points 29">
            <a:extLst>
              <a:ext uri="{FF2B5EF4-FFF2-40B4-BE49-F238E27FC236}">
                <a16:creationId xmlns:a16="http://schemas.microsoft.com/office/drawing/2014/main" id="{75939EC1-3355-4638-BD2C-0D0F953E3750}"/>
              </a:ext>
            </a:extLst>
          </p:cNvPr>
          <p:cNvSpPr/>
          <p:nvPr/>
        </p:nvSpPr>
        <p:spPr>
          <a:xfrm>
            <a:off x="2958312" y="769813"/>
            <a:ext cx="367241" cy="40775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67"/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0C287BEB-10C2-4F39-A0CE-3D61DD5DB1E3}"/>
              </a:ext>
            </a:extLst>
          </p:cNvPr>
          <p:cNvCxnSpPr>
            <a:cxnSpLocks/>
          </p:cNvCxnSpPr>
          <p:nvPr/>
        </p:nvCxnSpPr>
        <p:spPr>
          <a:xfrm flipV="1">
            <a:off x="535049" y="1773345"/>
            <a:ext cx="1827002" cy="2189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7BF11EB6-EAA5-4327-B4A5-54C50CEA6909}"/>
              </a:ext>
            </a:extLst>
          </p:cNvPr>
          <p:cNvCxnSpPr>
            <a:cxnSpLocks/>
          </p:cNvCxnSpPr>
          <p:nvPr/>
        </p:nvCxnSpPr>
        <p:spPr>
          <a:xfrm>
            <a:off x="2330321" y="1773345"/>
            <a:ext cx="2626522" cy="397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3C19B21D-8126-4484-B7F2-BACA8F8E16FF}"/>
              </a:ext>
            </a:extLst>
          </p:cNvPr>
          <p:cNvSpPr txBox="1"/>
          <p:nvPr/>
        </p:nvSpPr>
        <p:spPr>
          <a:xfrm>
            <a:off x="239497" y="1383569"/>
            <a:ext cx="2084488" cy="364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67" b="1" dirty="0" err="1">
                <a:latin typeface="+mn-lt"/>
              </a:rPr>
              <a:t>Injector</a:t>
            </a:r>
            <a:r>
              <a:rPr lang="fr-FR" sz="1767" b="1" dirty="0">
                <a:latin typeface="+mn-lt"/>
              </a:rPr>
              <a:t> @ 7MeV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7A21F597-ACB4-4E96-8FF6-2CA607C8D14B}"/>
              </a:ext>
            </a:extLst>
          </p:cNvPr>
          <p:cNvCxnSpPr>
            <a:cxnSpLocks/>
          </p:cNvCxnSpPr>
          <p:nvPr/>
        </p:nvCxnSpPr>
        <p:spPr>
          <a:xfrm flipV="1">
            <a:off x="5092923" y="1775534"/>
            <a:ext cx="1165873" cy="28120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D44B4636-EE12-44B2-94F0-CFEAD68957F6}"/>
              </a:ext>
            </a:extLst>
          </p:cNvPr>
          <p:cNvCxnSpPr>
            <a:cxnSpLocks/>
          </p:cNvCxnSpPr>
          <p:nvPr/>
        </p:nvCxnSpPr>
        <p:spPr>
          <a:xfrm>
            <a:off x="3174042" y="1081421"/>
            <a:ext cx="0" cy="3515286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E300BC7F-B8F1-476E-9BB2-65FF0DE7E569}"/>
              </a:ext>
            </a:extLst>
          </p:cNvPr>
          <p:cNvCxnSpPr>
            <a:cxnSpLocks/>
          </p:cNvCxnSpPr>
          <p:nvPr/>
        </p:nvCxnSpPr>
        <p:spPr>
          <a:xfrm>
            <a:off x="5414754" y="2916225"/>
            <a:ext cx="6402" cy="16804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E160CDF2-27AB-4C79-9ACC-210B616C57DB}"/>
              </a:ext>
            </a:extLst>
          </p:cNvPr>
          <p:cNvCxnSpPr>
            <a:cxnSpLocks/>
          </p:cNvCxnSpPr>
          <p:nvPr/>
        </p:nvCxnSpPr>
        <p:spPr>
          <a:xfrm>
            <a:off x="5103315" y="1854537"/>
            <a:ext cx="32508" cy="272685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0E4B80E0-3F1F-4241-9642-D513B5CD7A56}"/>
              </a:ext>
            </a:extLst>
          </p:cNvPr>
          <p:cNvCxnSpPr>
            <a:cxnSpLocks/>
          </p:cNvCxnSpPr>
          <p:nvPr/>
        </p:nvCxnSpPr>
        <p:spPr>
          <a:xfrm flipV="1">
            <a:off x="496120" y="3575718"/>
            <a:ext cx="2819862" cy="5305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8E687E5E-101D-4CD8-A61F-A4680D0B1D6E}"/>
              </a:ext>
            </a:extLst>
          </p:cNvPr>
          <p:cNvCxnSpPr>
            <a:cxnSpLocks/>
          </p:cNvCxnSpPr>
          <p:nvPr/>
        </p:nvCxnSpPr>
        <p:spPr>
          <a:xfrm flipV="1">
            <a:off x="3177785" y="3546994"/>
            <a:ext cx="3829645" cy="298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B6CEF824-32EF-42C3-A174-F7CEDD1A7931}"/>
              </a:ext>
            </a:extLst>
          </p:cNvPr>
          <p:cNvSpPr txBox="1"/>
          <p:nvPr/>
        </p:nvSpPr>
        <p:spPr>
          <a:xfrm>
            <a:off x="176890" y="3604790"/>
            <a:ext cx="1881474" cy="364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67" b="1" dirty="0">
                <a:latin typeface="+mn-lt"/>
              </a:rPr>
              <a:t>ERL 1-LOOP</a:t>
            </a:r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6E6AACDB-8068-4F43-A9D5-922C4E1E7B51}"/>
              </a:ext>
            </a:extLst>
          </p:cNvPr>
          <p:cNvCxnSpPr>
            <a:cxnSpLocks/>
          </p:cNvCxnSpPr>
          <p:nvPr/>
        </p:nvCxnSpPr>
        <p:spPr>
          <a:xfrm>
            <a:off x="7072907" y="3529983"/>
            <a:ext cx="982840" cy="2921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xplosion : 8 points 41">
            <a:extLst>
              <a:ext uri="{FF2B5EF4-FFF2-40B4-BE49-F238E27FC236}">
                <a16:creationId xmlns:a16="http://schemas.microsoft.com/office/drawing/2014/main" id="{7124173B-3036-4492-898E-181A7C181462}"/>
              </a:ext>
            </a:extLst>
          </p:cNvPr>
          <p:cNvSpPr/>
          <p:nvPr/>
        </p:nvSpPr>
        <p:spPr>
          <a:xfrm>
            <a:off x="6954255" y="3326104"/>
            <a:ext cx="367241" cy="407758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67"/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D507BF27-EE00-4E77-9E5B-396857356832}"/>
              </a:ext>
            </a:extLst>
          </p:cNvPr>
          <p:cNvCxnSpPr>
            <a:cxnSpLocks/>
          </p:cNvCxnSpPr>
          <p:nvPr/>
        </p:nvCxnSpPr>
        <p:spPr>
          <a:xfrm>
            <a:off x="5887814" y="2820850"/>
            <a:ext cx="20408" cy="168694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97BD9B08-4862-4448-A612-FD1871811E0D}"/>
              </a:ext>
            </a:extLst>
          </p:cNvPr>
          <p:cNvCxnSpPr>
            <a:cxnSpLocks/>
          </p:cNvCxnSpPr>
          <p:nvPr/>
        </p:nvCxnSpPr>
        <p:spPr>
          <a:xfrm>
            <a:off x="6504843" y="2916225"/>
            <a:ext cx="0" cy="166516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1F159D5F-0DC7-42F7-B26C-B041414BB30F}"/>
              </a:ext>
            </a:extLst>
          </p:cNvPr>
          <p:cNvCxnSpPr>
            <a:cxnSpLocks/>
          </p:cNvCxnSpPr>
          <p:nvPr/>
        </p:nvCxnSpPr>
        <p:spPr>
          <a:xfrm flipH="1">
            <a:off x="7128994" y="3024207"/>
            <a:ext cx="1" cy="143211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9B06B38B-AD2B-4DB3-AB2C-BFCAD1DC5A73}"/>
              </a:ext>
            </a:extLst>
          </p:cNvPr>
          <p:cNvSpPr txBox="1"/>
          <p:nvPr/>
        </p:nvSpPr>
        <p:spPr>
          <a:xfrm>
            <a:off x="2793880" y="1159282"/>
            <a:ext cx="702436" cy="39151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972" i="1" dirty="0">
                <a:latin typeface="+mn-lt"/>
              </a:rPr>
              <a:t>DC gun </a:t>
            </a:r>
          </a:p>
          <a:p>
            <a:r>
              <a:rPr lang="fr-FR" sz="972" i="1" dirty="0" err="1">
                <a:latin typeface="+mn-lt"/>
              </a:rPr>
              <a:t>operation</a:t>
            </a:r>
            <a:endParaRPr lang="fr-FR" sz="972" i="1" dirty="0">
              <a:latin typeface="+mn-lt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5BAC2A87-2986-4923-98FB-343D3243A30B}"/>
              </a:ext>
            </a:extLst>
          </p:cNvPr>
          <p:cNvSpPr txBox="1"/>
          <p:nvPr/>
        </p:nvSpPr>
        <p:spPr>
          <a:xfrm>
            <a:off x="5038979" y="4078387"/>
            <a:ext cx="710451" cy="39151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972" i="1" dirty="0" err="1">
                <a:latin typeface="+mn-lt"/>
              </a:rPr>
              <a:t>Cryogenic</a:t>
            </a:r>
            <a:r>
              <a:rPr lang="fr-FR" sz="972" i="1" dirty="0">
                <a:latin typeface="+mn-lt"/>
              </a:rPr>
              <a:t> </a:t>
            </a:r>
          </a:p>
          <a:p>
            <a:pPr algn="ctr"/>
            <a:r>
              <a:rPr lang="fr-FR" sz="972" i="1" dirty="0" err="1">
                <a:latin typeface="+mn-lt"/>
              </a:rPr>
              <a:t>installed</a:t>
            </a:r>
            <a:endParaRPr lang="fr-FR" sz="972" i="1" dirty="0">
              <a:latin typeface="+mn-lt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70E10DBD-0AFB-4FE5-8F03-C68F35E839F6}"/>
              </a:ext>
            </a:extLst>
          </p:cNvPr>
          <p:cNvSpPr txBox="1"/>
          <p:nvPr/>
        </p:nvSpPr>
        <p:spPr>
          <a:xfrm>
            <a:off x="4588496" y="1333472"/>
            <a:ext cx="1146408" cy="2419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972" i="1" dirty="0" err="1">
                <a:latin typeface="+mn-lt"/>
              </a:rPr>
              <a:t>Injector</a:t>
            </a:r>
            <a:r>
              <a:rPr lang="fr-FR" sz="972" i="1" dirty="0">
                <a:latin typeface="+mn-lt"/>
              </a:rPr>
              <a:t> </a:t>
            </a:r>
            <a:r>
              <a:rPr lang="fr-FR" sz="972" i="1" dirty="0" err="1">
                <a:latin typeface="+mn-lt"/>
              </a:rPr>
              <a:t>installed</a:t>
            </a:r>
            <a:endParaRPr lang="fr-FR" sz="972" i="1" dirty="0">
              <a:latin typeface="+mn-lt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DE8E456A-9E96-4AEC-BE76-C0B079B75ED9}"/>
              </a:ext>
            </a:extLst>
          </p:cNvPr>
          <p:cNvSpPr txBox="1"/>
          <p:nvPr/>
        </p:nvSpPr>
        <p:spPr>
          <a:xfrm>
            <a:off x="5503635" y="3740801"/>
            <a:ext cx="822661" cy="39151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972" i="1" dirty="0" err="1">
                <a:latin typeface="+mn-lt"/>
              </a:rPr>
              <a:t>Cryomodule</a:t>
            </a:r>
            <a:r>
              <a:rPr lang="fr-FR" sz="972" i="1" dirty="0">
                <a:latin typeface="+mn-lt"/>
              </a:rPr>
              <a:t> </a:t>
            </a:r>
          </a:p>
          <a:p>
            <a:pPr algn="ctr"/>
            <a:r>
              <a:rPr lang="fr-FR" sz="972" i="1" dirty="0" err="1">
                <a:latin typeface="+mn-lt"/>
              </a:rPr>
              <a:t>tested</a:t>
            </a:r>
            <a:endParaRPr lang="fr-FR" sz="972" i="1" dirty="0">
              <a:latin typeface="+mn-lt"/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407FF39A-DE8F-4F4D-9ABC-4D1B76FD38EF}"/>
              </a:ext>
            </a:extLst>
          </p:cNvPr>
          <p:cNvSpPr txBox="1"/>
          <p:nvPr/>
        </p:nvSpPr>
        <p:spPr>
          <a:xfrm>
            <a:off x="6111759" y="4078387"/>
            <a:ext cx="793807" cy="39151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972" i="1" dirty="0" err="1">
                <a:latin typeface="+mn-lt"/>
              </a:rPr>
              <a:t>Cryomodule</a:t>
            </a:r>
            <a:endParaRPr lang="fr-FR" sz="972" i="1" dirty="0">
              <a:latin typeface="+mn-lt"/>
            </a:endParaRPr>
          </a:p>
          <a:p>
            <a:pPr algn="ctr"/>
            <a:r>
              <a:rPr lang="fr-FR" sz="972" i="1" dirty="0">
                <a:latin typeface="+mn-lt"/>
              </a:rPr>
              <a:t> </a:t>
            </a:r>
            <a:r>
              <a:rPr lang="fr-FR" sz="972" i="1" dirty="0" err="1">
                <a:latin typeface="+mn-lt"/>
              </a:rPr>
              <a:t>Installed</a:t>
            </a:r>
            <a:endParaRPr lang="fr-FR" sz="972" i="1" dirty="0">
              <a:latin typeface="+mn-lt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F1F9F394-BEE2-45B0-B937-0312E05A435F}"/>
              </a:ext>
            </a:extLst>
          </p:cNvPr>
          <p:cNvSpPr txBox="1"/>
          <p:nvPr/>
        </p:nvSpPr>
        <p:spPr>
          <a:xfrm>
            <a:off x="6757478" y="3788309"/>
            <a:ext cx="960519" cy="39151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972" i="1" dirty="0">
                <a:latin typeface="+mn-lt"/>
              </a:rPr>
              <a:t>First ERL</a:t>
            </a:r>
          </a:p>
          <a:p>
            <a:pPr algn="ctr"/>
            <a:r>
              <a:rPr lang="fr-FR" sz="972" i="1" dirty="0">
                <a:latin typeface="+mn-lt"/>
              </a:rPr>
              <a:t> </a:t>
            </a:r>
            <a:r>
              <a:rPr lang="fr-FR" sz="972" i="1" dirty="0" err="1">
                <a:latin typeface="+mn-lt"/>
              </a:rPr>
              <a:t>demonstration</a:t>
            </a:r>
            <a:endParaRPr lang="fr-FR" sz="972" i="1" dirty="0">
              <a:latin typeface="+mn-lt"/>
            </a:endParaRPr>
          </a:p>
        </p:txBody>
      </p: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C8287B93-06C0-420D-A0D6-BBFE2130C89D}"/>
              </a:ext>
            </a:extLst>
          </p:cNvPr>
          <p:cNvCxnSpPr>
            <a:cxnSpLocks/>
          </p:cNvCxnSpPr>
          <p:nvPr/>
        </p:nvCxnSpPr>
        <p:spPr>
          <a:xfrm>
            <a:off x="6613919" y="842997"/>
            <a:ext cx="701358" cy="1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988B1DEC-7602-4BB8-A668-73C6807DC4A3}"/>
              </a:ext>
            </a:extLst>
          </p:cNvPr>
          <p:cNvCxnSpPr>
            <a:cxnSpLocks/>
          </p:cNvCxnSpPr>
          <p:nvPr/>
        </p:nvCxnSpPr>
        <p:spPr>
          <a:xfrm flipV="1">
            <a:off x="6613919" y="1328769"/>
            <a:ext cx="689226" cy="3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>
            <a:extLst>
              <a:ext uri="{FF2B5EF4-FFF2-40B4-BE49-F238E27FC236}">
                <a16:creationId xmlns:a16="http://schemas.microsoft.com/office/drawing/2014/main" id="{DA3307FC-8423-47A8-A8C6-B43D67C6EA54}"/>
              </a:ext>
            </a:extLst>
          </p:cNvPr>
          <p:cNvSpPr txBox="1"/>
          <p:nvPr/>
        </p:nvSpPr>
        <p:spPr>
          <a:xfrm>
            <a:off x="7053249" y="711074"/>
            <a:ext cx="1148984" cy="282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37" b="1" dirty="0">
                <a:latin typeface="+mn-lt"/>
              </a:rPr>
              <a:t>Design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4D5FD618-1E0D-4A9B-8A36-0394C2579766}"/>
              </a:ext>
            </a:extLst>
          </p:cNvPr>
          <p:cNvSpPr txBox="1"/>
          <p:nvPr/>
        </p:nvSpPr>
        <p:spPr>
          <a:xfrm>
            <a:off x="7186587" y="941512"/>
            <a:ext cx="3497568" cy="282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37" b="1">
                <a:latin typeface="+mn-lt"/>
              </a:rPr>
              <a:t>Procuirement / Construction / Installation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F2845CA7-78E3-49D1-B812-5CDECFBB47C9}"/>
              </a:ext>
            </a:extLst>
          </p:cNvPr>
          <p:cNvSpPr txBox="1"/>
          <p:nvPr/>
        </p:nvSpPr>
        <p:spPr>
          <a:xfrm>
            <a:off x="7378852" y="1204062"/>
            <a:ext cx="2165500" cy="282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37" b="1" dirty="0">
                <a:latin typeface="+mn-lt"/>
              </a:rPr>
              <a:t>Commissioning</a:t>
            </a:r>
          </a:p>
        </p:txBody>
      </p:sp>
      <p:sp>
        <p:nvSpPr>
          <p:cNvPr id="63" name="Explosion : 8 points 62">
            <a:extLst>
              <a:ext uri="{FF2B5EF4-FFF2-40B4-BE49-F238E27FC236}">
                <a16:creationId xmlns:a16="http://schemas.microsoft.com/office/drawing/2014/main" id="{14C7A7A3-B6DC-42E7-B9ED-4301866A6375}"/>
              </a:ext>
            </a:extLst>
          </p:cNvPr>
          <p:cNvSpPr/>
          <p:nvPr/>
        </p:nvSpPr>
        <p:spPr>
          <a:xfrm>
            <a:off x="5958873" y="1574296"/>
            <a:ext cx="367241" cy="407758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67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9C16AA7F-D21C-4045-8986-C5D31CB4D70D}"/>
              </a:ext>
            </a:extLst>
          </p:cNvPr>
          <p:cNvSpPr txBox="1"/>
          <p:nvPr/>
        </p:nvSpPr>
        <p:spPr>
          <a:xfrm>
            <a:off x="6189155" y="1899027"/>
            <a:ext cx="510076" cy="2419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972" i="1" dirty="0">
                <a:latin typeface="+mn-lt"/>
              </a:rPr>
              <a:t>20 mA</a:t>
            </a:r>
          </a:p>
        </p:txBody>
      </p: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236FB70D-2BAD-4B89-BAFA-277DAE60E16C}"/>
              </a:ext>
            </a:extLst>
          </p:cNvPr>
          <p:cNvCxnSpPr>
            <a:cxnSpLocks/>
          </p:cNvCxnSpPr>
          <p:nvPr/>
        </p:nvCxnSpPr>
        <p:spPr>
          <a:xfrm flipH="1">
            <a:off x="6140751" y="1934708"/>
            <a:ext cx="121" cy="265318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1391ACBA-0B8E-4CC2-9048-77985A954D35}"/>
              </a:ext>
            </a:extLst>
          </p:cNvPr>
          <p:cNvCxnSpPr>
            <a:cxnSpLocks/>
          </p:cNvCxnSpPr>
          <p:nvPr/>
        </p:nvCxnSpPr>
        <p:spPr>
          <a:xfrm flipH="1">
            <a:off x="8034177" y="2820850"/>
            <a:ext cx="8930" cy="17084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Explosion : 8 points 66">
            <a:extLst>
              <a:ext uri="{FF2B5EF4-FFF2-40B4-BE49-F238E27FC236}">
                <a16:creationId xmlns:a16="http://schemas.microsoft.com/office/drawing/2014/main" id="{4543C683-0203-48C3-A338-9D6C16C28024}"/>
              </a:ext>
            </a:extLst>
          </p:cNvPr>
          <p:cNvSpPr/>
          <p:nvPr/>
        </p:nvSpPr>
        <p:spPr>
          <a:xfrm>
            <a:off x="7872127" y="3318315"/>
            <a:ext cx="367241" cy="407758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67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6757026E-6D67-4A46-AF76-F1515A9DEAFF}"/>
              </a:ext>
            </a:extLst>
          </p:cNvPr>
          <p:cNvSpPr txBox="1"/>
          <p:nvPr/>
        </p:nvSpPr>
        <p:spPr>
          <a:xfrm>
            <a:off x="7856831" y="3756213"/>
            <a:ext cx="474810" cy="2419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972" i="1" dirty="0">
                <a:latin typeface="+mn-lt"/>
              </a:rPr>
              <a:t>2MW</a:t>
            </a:r>
          </a:p>
        </p:txBody>
      </p: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72452D65-969F-43E4-B5B7-24EBCD648C1A}"/>
              </a:ext>
            </a:extLst>
          </p:cNvPr>
          <p:cNvCxnSpPr>
            <a:cxnSpLocks/>
          </p:cNvCxnSpPr>
          <p:nvPr/>
        </p:nvCxnSpPr>
        <p:spPr>
          <a:xfrm>
            <a:off x="2742436" y="938257"/>
            <a:ext cx="13821" cy="333941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Explosion : 8 points 72">
            <a:extLst>
              <a:ext uri="{FF2B5EF4-FFF2-40B4-BE49-F238E27FC236}">
                <a16:creationId xmlns:a16="http://schemas.microsoft.com/office/drawing/2014/main" id="{AB6E3B76-A854-4164-8E94-20FBB608E62D}"/>
              </a:ext>
            </a:extLst>
          </p:cNvPr>
          <p:cNvSpPr/>
          <p:nvPr/>
        </p:nvSpPr>
        <p:spPr>
          <a:xfrm>
            <a:off x="2575507" y="3918130"/>
            <a:ext cx="367241" cy="407758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67" dirty="0"/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3D4447DF-9E72-46D5-A0F2-2DDF912102DB}"/>
              </a:ext>
            </a:extLst>
          </p:cNvPr>
          <p:cNvSpPr txBox="1"/>
          <p:nvPr/>
        </p:nvSpPr>
        <p:spPr>
          <a:xfrm>
            <a:off x="2543535" y="3677816"/>
            <a:ext cx="396262" cy="2419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972" b="1" i="1" dirty="0">
                <a:solidFill>
                  <a:srgbClr val="FF0000"/>
                </a:solidFill>
                <a:latin typeface="+mn-lt"/>
              </a:rPr>
              <a:t>TDR</a:t>
            </a:r>
          </a:p>
        </p:txBody>
      </p:sp>
      <p:sp>
        <p:nvSpPr>
          <p:cNvPr id="75" name="Explosion : 8 points 74">
            <a:extLst>
              <a:ext uri="{FF2B5EF4-FFF2-40B4-BE49-F238E27FC236}">
                <a16:creationId xmlns:a16="http://schemas.microsoft.com/office/drawing/2014/main" id="{1D334426-AF99-4C83-A717-4D216EB4C653}"/>
              </a:ext>
            </a:extLst>
          </p:cNvPr>
          <p:cNvSpPr/>
          <p:nvPr/>
        </p:nvSpPr>
        <p:spPr>
          <a:xfrm>
            <a:off x="5711887" y="3329025"/>
            <a:ext cx="367241" cy="407758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67"/>
          </a:p>
        </p:txBody>
      </p:sp>
      <p:sp>
        <p:nvSpPr>
          <p:cNvPr id="76" name="Explosion : 8 points 75">
            <a:extLst>
              <a:ext uri="{FF2B5EF4-FFF2-40B4-BE49-F238E27FC236}">
                <a16:creationId xmlns:a16="http://schemas.microsoft.com/office/drawing/2014/main" id="{4A0A5AE7-10AD-45AE-8800-A9EA57493989}"/>
              </a:ext>
            </a:extLst>
          </p:cNvPr>
          <p:cNvSpPr/>
          <p:nvPr/>
        </p:nvSpPr>
        <p:spPr>
          <a:xfrm>
            <a:off x="6330120" y="3358202"/>
            <a:ext cx="367241" cy="407758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67"/>
          </a:p>
        </p:txBody>
      </p:sp>
      <p:sp>
        <p:nvSpPr>
          <p:cNvPr id="77" name="Explosion : 8 points 76">
            <a:extLst>
              <a:ext uri="{FF2B5EF4-FFF2-40B4-BE49-F238E27FC236}">
                <a16:creationId xmlns:a16="http://schemas.microsoft.com/office/drawing/2014/main" id="{0653FE66-5E38-4059-A99D-4229395512CA}"/>
              </a:ext>
            </a:extLst>
          </p:cNvPr>
          <p:cNvSpPr/>
          <p:nvPr/>
        </p:nvSpPr>
        <p:spPr>
          <a:xfrm>
            <a:off x="5224275" y="3340970"/>
            <a:ext cx="367241" cy="407758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67"/>
          </a:p>
        </p:txBody>
      </p:sp>
      <p:sp>
        <p:nvSpPr>
          <p:cNvPr id="78" name="Rectangle : coins arrondis 77">
            <a:extLst>
              <a:ext uri="{FF2B5EF4-FFF2-40B4-BE49-F238E27FC236}">
                <a16:creationId xmlns:a16="http://schemas.microsoft.com/office/drawing/2014/main" id="{FEDB76A7-8051-4B2E-BAEA-6E40C0FFF28A}"/>
              </a:ext>
            </a:extLst>
          </p:cNvPr>
          <p:cNvSpPr/>
          <p:nvPr/>
        </p:nvSpPr>
        <p:spPr>
          <a:xfrm>
            <a:off x="8430899" y="2290796"/>
            <a:ext cx="403502" cy="1859053"/>
          </a:xfrm>
          <a:prstGeom prst="roundRect">
            <a:avLst>
              <a:gd name="adj" fmla="val 5241"/>
            </a:avLst>
          </a:prstGeom>
          <a:solidFill>
            <a:schemeClr val="accent4">
              <a:lumMod val="60000"/>
              <a:lumOff val="40000"/>
              <a:alpha val="5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67" dirty="0"/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E76CD92C-2E8C-48BB-9A7A-CEFAE687DEFA}"/>
              </a:ext>
            </a:extLst>
          </p:cNvPr>
          <p:cNvSpPr txBox="1"/>
          <p:nvPr/>
        </p:nvSpPr>
        <p:spPr>
          <a:xfrm rot="16200000">
            <a:off x="7665770" y="2954312"/>
            <a:ext cx="1906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+mn-lt"/>
              </a:rPr>
              <a:t>PERLE 1-LOOP  89MeV</a:t>
            </a:r>
          </a:p>
        </p:txBody>
      </p:sp>
      <p:sp>
        <p:nvSpPr>
          <p:cNvPr id="82" name="Explosion : 8 points 81">
            <a:extLst>
              <a:ext uri="{FF2B5EF4-FFF2-40B4-BE49-F238E27FC236}">
                <a16:creationId xmlns:a16="http://schemas.microsoft.com/office/drawing/2014/main" id="{B122470E-836B-47C7-B757-70FF3DD6A60B}"/>
              </a:ext>
            </a:extLst>
          </p:cNvPr>
          <p:cNvSpPr/>
          <p:nvPr/>
        </p:nvSpPr>
        <p:spPr>
          <a:xfrm>
            <a:off x="4229579" y="3965848"/>
            <a:ext cx="367241" cy="407758"/>
          </a:xfrm>
          <a:prstGeom prst="irregularSeal1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67" dirty="0"/>
          </a:p>
        </p:txBody>
      </p:sp>
      <p:sp>
        <p:nvSpPr>
          <p:cNvPr id="83" name="Explosion : 8 points 82">
            <a:extLst>
              <a:ext uri="{FF2B5EF4-FFF2-40B4-BE49-F238E27FC236}">
                <a16:creationId xmlns:a16="http://schemas.microsoft.com/office/drawing/2014/main" id="{044FCE5A-F389-41A1-BCA4-EAAC14619C9B}"/>
              </a:ext>
            </a:extLst>
          </p:cNvPr>
          <p:cNvSpPr/>
          <p:nvPr/>
        </p:nvSpPr>
        <p:spPr>
          <a:xfrm>
            <a:off x="4909303" y="1574296"/>
            <a:ext cx="367241" cy="407758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67"/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B86989DD-6268-416F-AC3F-EB2E7568A37D}"/>
              </a:ext>
            </a:extLst>
          </p:cNvPr>
          <p:cNvSpPr txBox="1"/>
          <p:nvPr/>
        </p:nvSpPr>
        <p:spPr>
          <a:xfrm>
            <a:off x="3938806" y="4307283"/>
            <a:ext cx="1146408" cy="241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72" i="1" dirty="0">
                <a:latin typeface="+mn-lt"/>
              </a:rPr>
              <a:t>IGLOO </a:t>
            </a:r>
            <a:r>
              <a:rPr lang="fr-FR" sz="972" i="1" dirty="0" err="1">
                <a:latin typeface="+mn-lt"/>
              </a:rPr>
              <a:t>ready</a:t>
            </a:r>
            <a:endParaRPr lang="fr-FR" sz="972" i="1" dirty="0">
              <a:latin typeface="+mn-lt"/>
            </a:endParaRP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81ED73FA-F26D-4033-B99E-36D9527239FA}"/>
              </a:ext>
            </a:extLst>
          </p:cNvPr>
          <p:cNvSpPr txBox="1"/>
          <p:nvPr/>
        </p:nvSpPr>
        <p:spPr>
          <a:xfrm>
            <a:off x="5013839" y="959509"/>
            <a:ext cx="510076" cy="2419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72" i="1" dirty="0">
                <a:latin typeface="+mn-lt"/>
              </a:rPr>
              <a:t>20 mA</a:t>
            </a:r>
          </a:p>
        </p:txBody>
      </p: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2E94A053-460C-4E90-8541-0FB337E924B5}"/>
              </a:ext>
            </a:extLst>
          </p:cNvPr>
          <p:cNvCxnSpPr>
            <a:cxnSpLocks/>
          </p:cNvCxnSpPr>
          <p:nvPr/>
        </p:nvCxnSpPr>
        <p:spPr>
          <a:xfrm>
            <a:off x="4588496" y="936525"/>
            <a:ext cx="581627" cy="7175"/>
          </a:xfrm>
          <a:prstGeom prst="line">
            <a:avLst/>
          </a:pr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CB098AF4-7A44-4173-B00C-A345749D51C8}"/>
              </a:ext>
            </a:extLst>
          </p:cNvPr>
          <p:cNvCxnSpPr>
            <a:cxnSpLocks/>
          </p:cNvCxnSpPr>
          <p:nvPr/>
        </p:nvCxnSpPr>
        <p:spPr>
          <a:xfrm flipV="1">
            <a:off x="3580248" y="4155859"/>
            <a:ext cx="762707" cy="1962"/>
          </a:xfrm>
          <a:prstGeom prst="line">
            <a:avLst/>
          </a:prstGeom>
          <a:ln w="57150">
            <a:solidFill>
              <a:srgbClr val="FF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9461E3E5-6A09-42A7-A752-0991AAA048F5}"/>
              </a:ext>
            </a:extLst>
          </p:cNvPr>
          <p:cNvCxnSpPr>
            <a:cxnSpLocks/>
          </p:cNvCxnSpPr>
          <p:nvPr/>
        </p:nvCxnSpPr>
        <p:spPr>
          <a:xfrm flipH="1">
            <a:off x="3846039" y="2062593"/>
            <a:ext cx="9262" cy="2534114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>
            <a:extLst>
              <a:ext uri="{FF2B5EF4-FFF2-40B4-BE49-F238E27FC236}">
                <a16:creationId xmlns:a16="http://schemas.microsoft.com/office/drawing/2014/main" id="{CF8A9973-6D79-41F4-AD08-DAB91F2F745C}"/>
              </a:ext>
            </a:extLst>
          </p:cNvPr>
          <p:cNvCxnSpPr>
            <a:cxnSpLocks/>
          </p:cNvCxnSpPr>
          <p:nvPr/>
        </p:nvCxnSpPr>
        <p:spPr>
          <a:xfrm>
            <a:off x="4875203" y="2488735"/>
            <a:ext cx="0" cy="2107972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131">
            <a:extLst>
              <a:ext uri="{FF2B5EF4-FFF2-40B4-BE49-F238E27FC236}">
                <a16:creationId xmlns:a16="http://schemas.microsoft.com/office/drawing/2014/main" id="{017DC7BA-D0B7-4D53-9998-64A0E69E8606}"/>
              </a:ext>
            </a:extLst>
          </p:cNvPr>
          <p:cNvCxnSpPr>
            <a:cxnSpLocks/>
          </p:cNvCxnSpPr>
          <p:nvPr/>
        </p:nvCxnSpPr>
        <p:spPr>
          <a:xfrm>
            <a:off x="4472612" y="2488735"/>
            <a:ext cx="0" cy="2107972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>
            <a:extLst>
              <a:ext uri="{FF2B5EF4-FFF2-40B4-BE49-F238E27FC236}">
                <a16:creationId xmlns:a16="http://schemas.microsoft.com/office/drawing/2014/main" id="{F849D13D-485A-475E-8DEF-51D81A833CB5}"/>
              </a:ext>
            </a:extLst>
          </p:cNvPr>
          <p:cNvCxnSpPr>
            <a:cxnSpLocks/>
          </p:cNvCxnSpPr>
          <p:nvPr/>
        </p:nvCxnSpPr>
        <p:spPr>
          <a:xfrm>
            <a:off x="4594787" y="2069950"/>
            <a:ext cx="0" cy="2491752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" name="Groupe 203">
            <a:extLst>
              <a:ext uri="{FF2B5EF4-FFF2-40B4-BE49-F238E27FC236}">
                <a16:creationId xmlns:a16="http://schemas.microsoft.com/office/drawing/2014/main" id="{7E6EB395-40E7-4BC4-AFCF-2B2FB458787C}"/>
              </a:ext>
            </a:extLst>
          </p:cNvPr>
          <p:cNvGrpSpPr/>
          <p:nvPr/>
        </p:nvGrpSpPr>
        <p:grpSpPr>
          <a:xfrm>
            <a:off x="-14212" y="1832905"/>
            <a:ext cx="4704244" cy="305289"/>
            <a:chOff x="-14212" y="1832905"/>
            <a:chExt cx="4704244" cy="305289"/>
          </a:xfrm>
        </p:grpSpPr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5B1C007C-8057-4961-95D2-A2C766EAC8A4}"/>
                </a:ext>
              </a:extLst>
            </p:cNvPr>
            <p:cNvCxnSpPr>
              <a:cxnSpLocks/>
            </p:cNvCxnSpPr>
            <p:nvPr/>
          </p:nvCxnSpPr>
          <p:spPr>
            <a:xfrm>
              <a:off x="3850724" y="2025414"/>
              <a:ext cx="744063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e 97">
              <a:extLst>
                <a:ext uri="{FF2B5EF4-FFF2-40B4-BE49-F238E27FC236}">
                  <a16:creationId xmlns:a16="http://schemas.microsoft.com/office/drawing/2014/main" id="{2AB383FD-BF15-4098-98BB-C950CF59715F}"/>
                </a:ext>
              </a:extLst>
            </p:cNvPr>
            <p:cNvGrpSpPr/>
            <p:nvPr/>
          </p:nvGrpSpPr>
          <p:grpSpPr>
            <a:xfrm>
              <a:off x="4594787" y="1847463"/>
              <a:ext cx="95245" cy="188602"/>
              <a:chOff x="3545110" y="1541399"/>
              <a:chExt cx="95245" cy="188602"/>
            </a:xfrm>
            <a:solidFill>
              <a:srgbClr val="00B050"/>
            </a:solidFill>
          </p:grpSpPr>
          <p:cxnSp>
            <p:nvCxnSpPr>
              <p:cNvPr id="99" name="Connecteur droit 98">
                <a:extLst>
                  <a:ext uri="{FF2B5EF4-FFF2-40B4-BE49-F238E27FC236}">
                    <a16:creationId xmlns:a16="http://schemas.microsoft.com/office/drawing/2014/main" id="{6E083FA0-C4DF-4743-9063-6FF4C772CDA9}"/>
                  </a:ext>
                </a:extLst>
              </p:cNvPr>
              <p:cNvCxnSpPr/>
              <p:nvPr/>
            </p:nvCxnSpPr>
            <p:spPr>
              <a:xfrm>
                <a:off x="3545559" y="1584442"/>
                <a:ext cx="0" cy="145559"/>
              </a:xfrm>
              <a:prstGeom prst="lin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riangle isocèle 99">
                <a:extLst>
                  <a:ext uri="{FF2B5EF4-FFF2-40B4-BE49-F238E27FC236}">
                    <a16:creationId xmlns:a16="http://schemas.microsoft.com/office/drawing/2014/main" id="{429E8D39-EBA4-4327-A6B8-2CEE0558CA21}"/>
                  </a:ext>
                </a:extLst>
              </p:cNvPr>
              <p:cNvSpPr/>
              <p:nvPr/>
            </p:nvSpPr>
            <p:spPr>
              <a:xfrm rot="5400000">
                <a:off x="3543927" y="1542582"/>
                <a:ext cx="97612" cy="9524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01" name="Groupe 100">
              <a:extLst>
                <a:ext uri="{FF2B5EF4-FFF2-40B4-BE49-F238E27FC236}">
                  <a16:creationId xmlns:a16="http://schemas.microsoft.com/office/drawing/2014/main" id="{D939AFFA-8205-45EE-AC38-71EB09A6A140}"/>
                </a:ext>
              </a:extLst>
            </p:cNvPr>
            <p:cNvGrpSpPr/>
            <p:nvPr/>
          </p:nvGrpSpPr>
          <p:grpSpPr>
            <a:xfrm>
              <a:off x="3840706" y="1832905"/>
              <a:ext cx="95245" cy="188726"/>
              <a:chOff x="3544204" y="1541275"/>
              <a:chExt cx="95245" cy="188726"/>
            </a:xfrm>
            <a:solidFill>
              <a:schemeClr val="accent4"/>
            </a:solidFill>
          </p:grpSpPr>
          <p:cxnSp>
            <p:nvCxnSpPr>
              <p:cNvPr id="102" name="Connecteur droit 101">
                <a:extLst>
                  <a:ext uri="{FF2B5EF4-FFF2-40B4-BE49-F238E27FC236}">
                    <a16:creationId xmlns:a16="http://schemas.microsoft.com/office/drawing/2014/main" id="{77C6ACEE-2D68-48BD-9D54-40852405C3D0}"/>
                  </a:ext>
                </a:extLst>
              </p:cNvPr>
              <p:cNvCxnSpPr/>
              <p:nvPr/>
            </p:nvCxnSpPr>
            <p:spPr>
              <a:xfrm>
                <a:off x="3545559" y="1584442"/>
                <a:ext cx="0" cy="145559"/>
              </a:xfrm>
              <a:prstGeom prst="lin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riangle isocèle 102">
                <a:extLst>
                  <a:ext uri="{FF2B5EF4-FFF2-40B4-BE49-F238E27FC236}">
                    <a16:creationId xmlns:a16="http://schemas.microsoft.com/office/drawing/2014/main" id="{01333415-0B2C-4B9A-B059-2732732E1AA2}"/>
                  </a:ext>
                </a:extLst>
              </p:cNvPr>
              <p:cNvSpPr/>
              <p:nvPr/>
            </p:nvSpPr>
            <p:spPr>
              <a:xfrm rot="5400000">
                <a:off x="3543021" y="1542458"/>
                <a:ext cx="97612" cy="9524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id="{15D91EAA-26B0-44EF-9D19-1FAD64A02E7A}"/>
                </a:ext>
              </a:extLst>
            </p:cNvPr>
            <p:cNvSpPr txBox="1"/>
            <p:nvPr/>
          </p:nvSpPr>
          <p:spPr>
            <a:xfrm>
              <a:off x="-14212" y="1880912"/>
              <a:ext cx="1797452" cy="24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72" b="1" i="1" dirty="0">
                  <a:latin typeface="+mn-lt"/>
                </a:rPr>
                <a:t>DMO &amp; Timing </a:t>
              </a:r>
            </a:p>
          </p:txBody>
        </p:sp>
        <p:cxnSp>
          <p:nvCxnSpPr>
            <p:cNvPr id="116" name="Connecteur droit 115">
              <a:extLst>
                <a:ext uri="{FF2B5EF4-FFF2-40B4-BE49-F238E27FC236}">
                  <a16:creationId xmlns:a16="http://schemas.microsoft.com/office/drawing/2014/main" id="{A82F1147-8593-4A2B-98BD-051BDB8B363A}"/>
                </a:ext>
              </a:extLst>
            </p:cNvPr>
            <p:cNvCxnSpPr>
              <a:cxnSpLocks/>
            </p:cNvCxnSpPr>
            <p:nvPr/>
          </p:nvCxnSpPr>
          <p:spPr>
            <a:xfrm>
              <a:off x="1906051" y="2021634"/>
              <a:ext cx="1943264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134">
              <a:extLst>
                <a:ext uri="{FF2B5EF4-FFF2-40B4-BE49-F238E27FC236}">
                  <a16:creationId xmlns:a16="http://schemas.microsoft.com/office/drawing/2014/main" id="{DC5ABC74-8060-4FF9-866C-94593B54A267}"/>
                </a:ext>
              </a:extLst>
            </p:cNvPr>
            <p:cNvCxnSpPr>
              <a:cxnSpLocks/>
            </p:cNvCxnSpPr>
            <p:nvPr/>
          </p:nvCxnSpPr>
          <p:spPr>
            <a:xfrm>
              <a:off x="2208301" y="2021632"/>
              <a:ext cx="729815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ZoneTexte 137">
              <a:extLst>
                <a:ext uri="{FF2B5EF4-FFF2-40B4-BE49-F238E27FC236}">
                  <a16:creationId xmlns:a16="http://schemas.microsoft.com/office/drawing/2014/main" id="{8C11CB61-56BA-408E-8069-94979397501B}"/>
                </a:ext>
              </a:extLst>
            </p:cNvPr>
            <p:cNvSpPr txBox="1"/>
            <p:nvPr/>
          </p:nvSpPr>
          <p:spPr>
            <a:xfrm>
              <a:off x="2176143" y="1896268"/>
              <a:ext cx="802024" cy="24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72" i="1" dirty="0">
                  <a:solidFill>
                    <a:srgbClr val="FF0000"/>
                  </a:solidFill>
                  <a:latin typeface="+mn-lt"/>
                </a:rPr>
                <a:t>Board proto</a:t>
              </a:r>
            </a:p>
          </p:txBody>
        </p:sp>
        <p:sp>
          <p:nvSpPr>
            <p:cNvPr id="139" name="ZoneTexte 138">
              <a:extLst>
                <a:ext uri="{FF2B5EF4-FFF2-40B4-BE49-F238E27FC236}">
                  <a16:creationId xmlns:a16="http://schemas.microsoft.com/office/drawing/2014/main" id="{F00685A9-E2D5-439A-BCF7-983214850844}"/>
                </a:ext>
              </a:extLst>
            </p:cNvPr>
            <p:cNvSpPr txBox="1"/>
            <p:nvPr/>
          </p:nvSpPr>
          <p:spPr>
            <a:xfrm>
              <a:off x="3919245" y="1891043"/>
              <a:ext cx="640848" cy="24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72" i="1" dirty="0">
                  <a:solidFill>
                    <a:srgbClr val="FF0000"/>
                  </a:solidFill>
                  <a:latin typeface="+mn-lt"/>
                </a:rPr>
                <a:t>series</a:t>
              </a:r>
            </a:p>
          </p:txBody>
        </p:sp>
      </p:grpSp>
      <p:cxnSp>
        <p:nvCxnSpPr>
          <p:cNvPr id="122" name="Connecteur droit 121">
            <a:extLst>
              <a:ext uri="{FF2B5EF4-FFF2-40B4-BE49-F238E27FC236}">
                <a16:creationId xmlns:a16="http://schemas.microsoft.com/office/drawing/2014/main" id="{9D3214FF-E27B-4855-AAAC-16FE984328FE}"/>
              </a:ext>
            </a:extLst>
          </p:cNvPr>
          <p:cNvCxnSpPr>
            <a:cxnSpLocks/>
          </p:cNvCxnSpPr>
          <p:nvPr/>
        </p:nvCxnSpPr>
        <p:spPr>
          <a:xfrm>
            <a:off x="1887949" y="2001875"/>
            <a:ext cx="0" cy="2594832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" name="Groupe 204">
            <a:extLst>
              <a:ext uri="{FF2B5EF4-FFF2-40B4-BE49-F238E27FC236}">
                <a16:creationId xmlns:a16="http://schemas.microsoft.com/office/drawing/2014/main" id="{E4168B76-5B7B-496C-A637-CB54CEE66BBD}"/>
              </a:ext>
            </a:extLst>
          </p:cNvPr>
          <p:cNvGrpSpPr/>
          <p:nvPr/>
        </p:nvGrpSpPr>
        <p:grpSpPr>
          <a:xfrm>
            <a:off x="-14756" y="2278187"/>
            <a:ext cx="5620412" cy="391517"/>
            <a:chOff x="-14756" y="2278187"/>
            <a:chExt cx="5620412" cy="391517"/>
          </a:xfrm>
        </p:grpSpPr>
        <p:sp>
          <p:nvSpPr>
            <p:cNvPr id="106" name="ZoneTexte 105">
              <a:extLst>
                <a:ext uri="{FF2B5EF4-FFF2-40B4-BE49-F238E27FC236}">
                  <a16:creationId xmlns:a16="http://schemas.microsoft.com/office/drawing/2014/main" id="{BECE3F14-5294-429D-ACDA-1E530A080CE3}"/>
                </a:ext>
              </a:extLst>
            </p:cNvPr>
            <p:cNvSpPr txBox="1"/>
            <p:nvPr/>
          </p:nvSpPr>
          <p:spPr>
            <a:xfrm>
              <a:off x="-14756" y="2355770"/>
              <a:ext cx="1797452" cy="24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72" b="1" i="1" dirty="0">
                  <a:latin typeface="+mn-lt"/>
                </a:rPr>
                <a:t>Frequency tuning system</a:t>
              </a:r>
            </a:p>
          </p:txBody>
        </p:sp>
        <p:grpSp>
          <p:nvGrpSpPr>
            <p:cNvPr id="110" name="Groupe 109">
              <a:extLst>
                <a:ext uri="{FF2B5EF4-FFF2-40B4-BE49-F238E27FC236}">
                  <a16:creationId xmlns:a16="http://schemas.microsoft.com/office/drawing/2014/main" id="{452775AA-725C-4F31-A5F4-5F543ACFAE9A}"/>
                </a:ext>
              </a:extLst>
            </p:cNvPr>
            <p:cNvGrpSpPr/>
            <p:nvPr/>
          </p:nvGrpSpPr>
          <p:grpSpPr>
            <a:xfrm>
              <a:off x="4472612" y="2305703"/>
              <a:ext cx="95245" cy="188726"/>
              <a:chOff x="3544204" y="1541275"/>
              <a:chExt cx="95245" cy="188726"/>
            </a:xfrm>
            <a:solidFill>
              <a:schemeClr val="accent4"/>
            </a:solidFill>
          </p:grpSpPr>
          <p:cxnSp>
            <p:nvCxnSpPr>
              <p:cNvPr id="111" name="Connecteur droit 110">
                <a:extLst>
                  <a:ext uri="{FF2B5EF4-FFF2-40B4-BE49-F238E27FC236}">
                    <a16:creationId xmlns:a16="http://schemas.microsoft.com/office/drawing/2014/main" id="{11E77BC9-E489-4E25-8EB3-EF1AC88AB56A}"/>
                  </a:ext>
                </a:extLst>
              </p:cNvPr>
              <p:cNvCxnSpPr/>
              <p:nvPr/>
            </p:nvCxnSpPr>
            <p:spPr>
              <a:xfrm>
                <a:off x="3545559" y="1584442"/>
                <a:ext cx="0" cy="145559"/>
              </a:xfrm>
              <a:prstGeom prst="lin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riangle isocèle 111">
                <a:extLst>
                  <a:ext uri="{FF2B5EF4-FFF2-40B4-BE49-F238E27FC236}">
                    <a16:creationId xmlns:a16="http://schemas.microsoft.com/office/drawing/2014/main" id="{92B360B6-12C1-426E-ABE6-86A12713F5EF}"/>
                  </a:ext>
                </a:extLst>
              </p:cNvPr>
              <p:cNvSpPr/>
              <p:nvPr/>
            </p:nvSpPr>
            <p:spPr>
              <a:xfrm rot="5400000">
                <a:off x="3543021" y="1542458"/>
                <a:ext cx="97612" cy="9524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113" name="Groupe 112">
              <a:extLst>
                <a:ext uri="{FF2B5EF4-FFF2-40B4-BE49-F238E27FC236}">
                  <a16:creationId xmlns:a16="http://schemas.microsoft.com/office/drawing/2014/main" id="{75FFE9FB-0084-4ABE-8DED-6B566DEB87A3}"/>
                </a:ext>
              </a:extLst>
            </p:cNvPr>
            <p:cNvGrpSpPr/>
            <p:nvPr/>
          </p:nvGrpSpPr>
          <p:grpSpPr>
            <a:xfrm>
              <a:off x="4880560" y="2322919"/>
              <a:ext cx="95245" cy="188726"/>
              <a:chOff x="3544204" y="1541275"/>
              <a:chExt cx="95245" cy="188726"/>
            </a:xfrm>
            <a:solidFill>
              <a:srgbClr val="00B050"/>
            </a:solidFill>
          </p:grpSpPr>
          <p:cxnSp>
            <p:nvCxnSpPr>
              <p:cNvPr id="114" name="Connecteur droit 113">
                <a:extLst>
                  <a:ext uri="{FF2B5EF4-FFF2-40B4-BE49-F238E27FC236}">
                    <a16:creationId xmlns:a16="http://schemas.microsoft.com/office/drawing/2014/main" id="{DD4E06BB-2788-4DB8-93A4-0169FB078076}"/>
                  </a:ext>
                </a:extLst>
              </p:cNvPr>
              <p:cNvCxnSpPr/>
              <p:nvPr/>
            </p:nvCxnSpPr>
            <p:spPr>
              <a:xfrm>
                <a:off x="3545559" y="1584442"/>
                <a:ext cx="0" cy="145559"/>
              </a:xfrm>
              <a:prstGeom prst="lin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riangle isocèle 114">
                <a:extLst>
                  <a:ext uri="{FF2B5EF4-FFF2-40B4-BE49-F238E27FC236}">
                    <a16:creationId xmlns:a16="http://schemas.microsoft.com/office/drawing/2014/main" id="{B2D01D6B-984E-4B25-ACBF-95877407DE81}"/>
                  </a:ext>
                </a:extLst>
              </p:cNvPr>
              <p:cNvSpPr/>
              <p:nvPr/>
            </p:nvSpPr>
            <p:spPr>
              <a:xfrm rot="5400000">
                <a:off x="3543021" y="1542458"/>
                <a:ext cx="97612" cy="9524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119" name="Connecteur droit 118">
              <a:extLst>
                <a:ext uri="{FF2B5EF4-FFF2-40B4-BE49-F238E27FC236}">
                  <a16:creationId xmlns:a16="http://schemas.microsoft.com/office/drawing/2014/main" id="{A0E0BCC4-3EAE-4889-932F-660B6BF39BA1}"/>
                </a:ext>
              </a:extLst>
            </p:cNvPr>
            <p:cNvCxnSpPr>
              <a:cxnSpLocks/>
            </p:cNvCxnSpPr>
            <p:nvPr/>
          </p:nvCxnSpPr>
          <p:spPr>
            <a:xfrm>
              <a:off x="2208301" y="2467944"/>
              <a:ext cx="1357323" cy="1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120">
              <a:extLst>
                <a:ext uri="{FF2B5EF4-FFF2-40B4-BE49-F238E27FC236}">
                  <a16:creationId xmlns:a16="http://schemas.microsoft.com/office/drawing/2014/main" id="{847EC48D-8CD5-4A77-B3A1-CAAB01716F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55892" y="2470345"/>
              <a:ext cx="920267" cy="1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125">
              <a:extLst>
                <a:ext uri="{FF2B5EF4-FFF2-40B4-BE49-F238E27FC236}">
                  <a16:creationId xmlns:a16="http://schemas.microsoft.com/office/drawing/2014/main" id="{D554444E-66CA-454B-A8C6-3203A5BD4ADB}"/>
                </a:ext>
              </a:extLst>
            </p:cNvPr>
            <p:cNvCxnSpPr>
              <a:cxnSpLocks/>
            </p:cNvCxnSpPr>
            <p:nvPr/>
          </p:nvCxnSpPr>
          <p:spPr>
            <a:xfrm>
              <a:off x="4489357" y="2470343"/>
              <a:ext cx="389952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ZoneTexte 119">
              <a:extLst>
                <a:ext uri="{FF2B5EF4-FFF2-40B4-BE49-F238E27FC236}">
                  <a16:creationId xmlns:a16="http://schemas.microsoft.com/office/drawing/2014/main" id="{FD6C4ED4-A313-436C-840E-D537D04C636C}"/>
                </a:ext>
              </a:extLst>
            </p:cNvPr>
            <p:cNvSpPr txBox="1"/>
            <p:nvPr/>
          </p:nvSpPr>
          <p:spPr>
            <a:xfrm>
              <a:off x="4459248" y="2345204"/>
              <a:ext cx="1146408" cy="24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72" i="1" dirty="0">
                  <a:solidFill>
                    <a:srgbClr val="FF0000"/>
                  </a:solidFill>
                  <a:latin typeface="+mn-lt"/>
                </a:rPr>
                <a:t>series</a:t>
              </a:r>
            </a:p>
          </p:txBody>
        </p:sp>
        <p:cxnSp>
          <p:nvCxnSpPr>
            <p:cNvPr id="127" name="Connecteur droit 126">
              <a:extLst>
                <a:ext uri="{FF2B5EF4-FFF2-40B4-BE49-F238E27FC236}">
                  <a16:creationId xmlns:a16="http://schemas.microsoft.com/office/drawing/2014/main" id="{8EB73162-02E1-435E-A8C8-EB375A534516}"/>
                </a:ext>
              </a:extLst>
            </p:cNvPr>
            <p:cNvCxnSpPr>
              <a:cxnSpLocks/>
            </p:cNvCxnSpPr>
            <p:nvPr/>
          </p:nvCxnSpPr>
          <p:spPr>
            <a:xfrm>
              <a:off x="2313350" y="2466167"/>
              <a:ext cx="858408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ZoneTexte 128">
              <a:extLst>
                <a:ext uri="{FF2B5EF4-FFF2-40B4-BE49-F238E27FC236}">
                  <a16:creationId xmlns:a16="http://schemas.microsoft.com/office/drawing/2014/main" id="{F5F35C78-1E9C-4944-9479-51C723A04A6C}"/>
                </a:ext>
              </a:extLst>
            </p:cNvPr>
            <p:cNvSpPr txBox="1"/>
            <p:nvPr/>
          </p:nvSpPr>
          <p:spPr>
            <a:xfrm>
              <a:off x="2220942" y="2278187"/>
              <a:ext cx="1665033" cy="39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72" i="1" dirty="0">
                  <a:latin typeface="+mn-lt"/>
                </a:rPr>
                <a:t>Pw mod.series </a:t>
              </a:r>
            </a:p>
            <a:p>
              <a:r>
                <a:rPr lang="fr-FR" sz="972" i="1" dirty="0">
                  <a:latin typeface="+mn-lt"/>
                </a:rPr>
                <a:t> &amp; </a:t>
              </a:r>
              <a:r>
                <a:rPr lang="fr-FR" sz="972" i="1" dirty="0">
                  <a:solidFill>
                    <a:srgbClr val="FF0000"/>
                  </a:solidFill>
                  <a:latin typeface="+mn-lt"/>
                </a:rPr>
                <a:t>Board proto</a:t>
              </a:r>
            </a:p>
          </p:txBody>
        </p:sp>
      </p:grp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98EE4B31-990B-446F-8DD8-7DC6DFCDA6B4}"/>
              </a:ext>
            </a:extLst>
          </p:cNvPr>
          <p:cNvCxnSpPr>
            <a:cxnSpLocks/>
          </p:cNvCxnSpPr>
          <p:nvPr/>
        </p:nvCxnSpPr>
        <p:spPr>
          <a:xfrm>
            <a:off x="6613919" y="1111208"/>
            <a:ext cx="70896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" name="Groupe 209">
            <a:extLst>
              <a:ext uri="{FF2B5EF4-FFF2-40B4-BE49-F238E27FC236}">
                <a16:creationId xmlns:a16="http://schemas.microsoft.com/office/drawing/2014/main" id="{464C13EC-29CC-4C80-B5DB-7B063181C3A0}"/>
              </a:ext>
            </a:extLst>
          </p:cNvPr>
          <p:cNvGrpSpPr/>
          <p:nvPr/>
        </p:nvGrpSpPr>
        <p:grpSpPr>
          <a:xfrm>
            <a:off x="-85095" y="2810864"/>
            <a:ext cx="3656462" cy="281419"/>
            <a:chOff x="-85095" y="2810864"/>
            <a:chExt cx="3656462" cy="281419"/>
          </a:xfrm>
        </p:grpSpPr>
        <p:sp>
          <p:nvSpPr>
            <p:cNvPr id="108" name="ZoneTexte 107">
              <a:extLst>
                <a:ext uri="{FF2B5EF4-FFF2-40B4-BE49-F238E27FC236}">
                  <a16:creationId xmlns:a16="http://schemas.microsoft.com/office/drawing/2014/main" id="{421BD86D-C1BE-408B-BD4D-C8F41326E8CF}"/>
                </a:ext>
              </a:extLst>
            </p:cNvPr>
            <p:cNvSpPr txBox="1"/>
            <p:nvPr/>
          </p:nvSpPr>
          <p:spPr>
            <a:xfrm>
              <a:off x="-85095" y="2839000"/>
              <a:ext cx="3006591" cy="24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72" b="1" i="1" dirty="0">
                  <a:latin typeface="+mn-lt"/>
                </a:rPr>
                <a:t> Cavity Qualification facility upgrade</a:t>
              </a:r>
            </a:p>
          </p:txBody>
        </p:sp>
        <p:cxnSp>
          <p:nvCxnSpPr>
            <p:cNvPr id="117" name="Connecteur droit 116">
              <a:extLst>
                <a:ext uri="{FF2B5EF4-FFF2-40B4-BE49-F238E27FC236}">
                  <a16:creationId xmlns:a16="http://schemas.microsoft.com/office/drawing/2014/main" id="{4E65BCC3-C1DE-4915-9D6A-CC39133F996E}"/>
                </a:ext>
              </a:extLst>
            </p:cNvPr>
            <p:cNvCxnSpPr>
              <a:cxnSpLocks/>
            </p:cNvCxnSpPr>
            <p:nvPr/>
          </p:nvCxnSpPr>
          <p:spPr>
            <a:xfrm>
              <a:off x="1907888" y="2970615"/>
              <a:ext cx="162047" cy="1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cteur droit 156">
              <a:extLst>
                <a:ext uri="{FF2B5EF4-FFF2-40B4-BE49-F238E27FC236}">
                  <a16:creationId xmlns:a16="http://schemas.microsoft.com/office/drawing/2014/main" id="{50A44F89-7879-4E8C-A4D5-67C2342A7750}"/>
                </a:ext>
              </a:extLst>
            </p:cNvPr>
            <p:cNvCxnSpPr>
              <a:cxnSpLocks/>
            </p:cNvCxnSpPr>
            <p:nvPr/>
          </p:nvCxnSpPr>
          <p:spPr>
            <a:xfrm>
              <a:off x="2070990" y="2971869"/>
              <a:ext cx="1230522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9" name="Groupe 158">
              <a:extLst>
                <a:ext uri="{FF2B5EF4-FFF2-40B4-BE49-F238E27FC236}">
                  <a16:creationId xmlns:a16="http://schemas.microsoft.com/office/drawing/2014/main" id="{FFD04EBA-BE56-4E12-8F16-6B0B171A3F46}"/>
                </a:ext>
              </a:extLst>
            </p:cNvPr>
            <p:cNvGrpSpPr/>
            <p:nvPr/>
          </p:nvGrpSpPr>
          <p:grpSpPr>
            <a:xfrm>
              <a:off x="3298978" y="2810864"/>
              <a:ext cx="95245" cy="188602"/>
              <a:chOff x="3545110" y="1541399"/>
              <a:chExt cx="95245" cy="188602"/>
            </a:xfrm>
            <a:solidFill>
              <a:srgbClr val="00B050"/>
            </a:solidFill>
          </p:grpSpPr>
          <p:cxnSp>
            <p:nvCxnSpPr>
              <p:cNvPr id="160" name="Connecteur droit 159">
                <a:extLst>
                  <a:ext uri="{FF2B5EF4-FFF2-40B4-BE49-F238E27FC236}">
                    <a16:creationId xmlns:a16="http://schemas.microsoft.com/office/drawing/2014/main" id="{3882CB67-087A-42D2-9151-DD9E8DA891B8}"/>
                  </a:ext>
                </a:extLst>
              </p:cNvPr>
              <p:cNvCxnSpPr/>
              <p:nvPr/>
            </p:nvCxnSpPr>
            <p:spPr>
              <a:xfrm>
                <a:off x="3545559" y="1584442"/>
                <a:ext cx="0" cy="145559"/>
              </a:xfrm>
              <a:prstGeom prst="lin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Triangle isocèle 160">
                <a:extLst>
                  <a:ext uri="{FF2B5EF4-FFF2-40B4-BE49-F238E27FC236}">
                    <a16:creationId xmlns:a16="http://schemas.microsoft.com/office/drawing/2014/main" id="{CE3807BB-C49D-4530-9C8B-01E39FDEE258}"/>
                  </a:ext>
                </a:extLst>
              </p:cNvPr>
              <p:cNvSpPr/>
              <p:nvPr/>
            </p:nvSpPr>
            <p:spPr>
              <a:xfrm rot="5400000">
                <a:off x="3543927" y="1542582"/>
                <a:ext cx="97612" cy="9524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63" name="ZoneTexte 162">
              <a:extLst>
                <a:ext uri="{FF2B5EF4-FFF2-40B4-BE49-F238E27FC236}">
                  <a16:creationId xmlns:a16="http://schemas.microsoft.com/office/drawing/2014/main" id="{FE04F103-2869-4F8D-A60E-DAB8EDDE05E5}"/>
                </a:ext>
              </a:extLst>
            </p:cNvPr>
            <p:cNvSpPr txBox="1"/>
            <p:nvPr/>
          </p:nvSpPr>
          <p:spPr>
            <a:xfrm>
              <a:off x="2008016" y="2850357"/>
              <a:ext cx="1563351" cy="24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72" i="1" dirty="0">
                  <a:latin typeface="+mn-lt"/>
                </a:rPr>
                <a:t>RF proc. &amp; modification</a:t>
              </a:r>
            </a:p>
          </p:txBody>
        </p:sp>
      </p:grpSp>
      <p:grpSp>
        <p:nvGrpSpPr>
          <p:cNvPr id="211" name="Groupe 210">
            <a:extLst>
              <a:ext uri="{FF2B5EF4-FFF2-40B4-BE49-F238E27FC236}">
                <a16:creationId xmlns:a16="http://schemas.microsoft.com/office/drawing/2014/main" id="{24A5F541-EA07-4E49-B6FE-9013437D9DB6}"/>
              </a:ext>
            </a:extLst>
          </p:cNvPr>
          <p:cNvGrpSpPr/>
          <p:nvPr/>
        </p:nvGrpSpPr>
        <p:grpSpPr>
          <a:xfrm>
            <a:off x="-43945" y="2989931"/>
            <a:ext cx="6646439" cy="466795"/>
            <a:chOff x="-43945" y="2989931"/>
            <a:chExt cx="6646439" cy="466795"/>
          </a:xfrm>
        </p:grpSpPr>
        <p:sp>
          <p:nvSpPr>
            <p:cNvPr id="109" name="ZoneTexte 108">
              <a:extLst>
                <a:ext uri="{FF2B5EF4-FFF2-40B4-BE49-F238E27FC236}">
                  <a16:creationId xmlns:a16="http://schemas.microsoft.com/office/drawing/2014/main" id="{9B671721-5A13-4A3D-AC44-483DD669741D}"/>
                </a:ext>
              </a:extLst>
            </p:cNvPr>
            <p:cNvSpPr txBox="1"/>
            <p:nvPr/>
          </p:nvSpPr>
          <p:spPr>
            <a:xfrm>
              <a:off x="-43945" y="3082180"/>
              <a:ext cx="3006591" cy="24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72" b="1" i="1" dirty="0">
                  <a:latin typeface="+mn-lt"/>
                </a:rPr>
                <a:t> RF power Amplifiers (</a:t>
              </a:r>
              <a:r>
                <a:rPr lang="en-GB" sz="972" dirty="0">
                  <a:latin typeface="+mn-lt"/>
                </a:rPr>
                <a:t>5 </a:t>
              </a:r>
              <a:r>
                <a:rPr lang="en-GB" sz="800" dirty="0">
                  <a:latin typeface="+mn-lt"/>
                </a:rPr>
                <a:t>x</a:t>
              </a:r>
              <a:r>
                <a:rPr lang="en-GB" sz="972" dirty="0">
                  <a:latin typeface="+mn-lt"/>
                </a:rPr>
                <a:t> </a:t>
              </a:r>
              <a:r>
                <a:rPr lang="en-GB" sz="972" b="1" i="1" dirty="0">
                  <a:latin typeface="+mn-lt"/>
                </a:rPr>
                <a:t>SSA) </a:t>
              </a:r>
            </a:p>
          </p:txBody>
        </p:sp>
        <p:cxnSp>
          <p:nvCxnSpPr>
            <p:cNvPr id="165" name="Connecteur droit 164">
              <a:extLst>
                <a:ext uri="{FF2B5EF4-FFF2-40B4-BE49-F238E27FC236}">
                  <a16:creationId xmlns:a16="http://schemas.microsoft.com/office/drawing/2014/main" id="{BDB55D54-709E-435F-9E98-221947C72958}"/>
                </a:ext>
              </a:extLst>
            </p:cNvPr>
            <p:cNvCxnSpPr>
              <a:cxnSpLocks/>
            </p:cNvCxnSpPr>
            <p:nvPr/>
          </p:nvCxnSpPr>
          <p:spPr>
            <a:xfrm>
              <a:off x="1915449" y="3335404"/>
              <a:ext cx="1886762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ZoneTexte 165">
              <a:extLst>
                <a:ext uri="{FF2B5EF4-FFF2-40B4-BE49-F238E27FC236}">
                  <a16:creationId xmlns:a16="http://schemas.microsoft.com/office/drawing/2014/main" id="{C3356848-92D2-4F9C-9455-5D7B7C122E82}"/>
                </a:ext>
              </a:extLst>
            </p:cNvPr>
            <p:cNvSpPr txBox="1"/>
            <p:nvPr/>
          </p:nvSpPr>
          <p:spPr>
            <a:xfrm>
              <a:off x="1009512" y="3214800"/>
              <a:ext cx="698087" cy="24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72" dirty="0">
                  <a:latin typeface="+mn-lt"/>
                </a:rPr>
                <a:t> </a:t>
              </a:r>
              <a:r>
                <a:rPr lang="en-GB" sz="972" b="1" dirty="0">
                  <a:latin typeface="+mn-lt"/>
                </a:rPr>
                <a:t>(</a:t>
              </a:r>
              <a:r>
                <a:rPr lang="en-GB" sz="972" dirty="0">
                  <a:latin typeface="+mn-lt"/>
                </a:rPr>
                <a:t>4 </a:t>
              </a:r>
              <a:r>
                <a:rPr lang="en-GB" sz="800" dirty="0">
                  <a:latin typeface="+mn-lt"/>
                </a:rPr>
                <a:t>x</a:t>
              </a:r>
              <a:r>
                <a:rPr lang="en-GB" sz="972" dirty="0">
                  <a:latin typeface="+mn-lt"/>
                </a:rPr>
                <a:t> </a:t>
              </a:r>
              <a:r>
                <a:rPr lang="en-GB" sz="972" b="1" i="1" dirty="0">
                  <a:latin typeface="+mn-lt"/>
                </a:rPr>
                <a:t>IOT)</a:t>
              </a:r>
            </a:p>
          </p:txBody>
        </p:sp>
        <p:cxnSp>
          <p:nvCxnSpPr>
            <p:cNvPr id="169" name="Connecteur droit 168">
              <a:extLst>
                <a:ext uri="{FF2B5EF4-FFF2-40B4-BE49-F238E27FC236}">
                  <a16:creationId xmlns:a16="http://schemas.microsoft.com/office/drawing/2014/main" id="{80C9EE58-F2F0-4DCD-9D2B-E0F45C4E285E}"/>
                </a:ext>
              </a:extLst>
            </p:cNvPr>
            <p:cNvCxnSpPr>
              <a:cxnSpLocks/>
            </p:cNvCxnSpPr>
            <p:nvPr/>
          </p:nvCxnSpPr>
          <p:spPr>
            <a:xfrm>
              <a:off x="3802211" y="3335404"/>
              <a:ext cx="729815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ZoneTexte 167">
              <a:extLst>
                <a:ext uri="{FF2B5EF4-FFF2-40B4-BE49-F238E27FC236}">
                  <a16:creationId xmlns:a16="http://schemas.microsoft.com/office/drawing/2014/main" id="{D34787A6-B88C-4A1A-B9D3-477EB9096A93}"/>
                </a:ext>
              </a:extLst>
            </p:cNvPr>
            <p:cNvSpPr txBox="1"/>
            <p:nvPr/>
          </p:nvSpPr>
          <p:spPr>
            <a:xfrm>
              <a:off x="3766449" y="3204169"/>
              <a:ext cx="683834" cy="24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72" i="1" dirty="0">
                  <a:latin typeface="+mn-lt"/>
                </a:rPr>
                <a:t>prototype</a:t>
              </a:r>
            </a:p>
          </p:txBody>
        </p:sp>
        <p:grpSp>
          <p:nvGrpSpPr>
            <p:cNvPr id="170" name="Groupe 169">
              <a:extLst>
                <a:ext uri="{FF2B5EF4-FFF2-40B4-BE49-F238E27FC236}">
                  <a16:creationId xmlns:a16="http://schemas.microsoft.com/office/drawing/2014/main" id="{DC58627D-7D45-4126-92B8-45CF098DB905}"/>
                </a:ext>
              </a:extLst>
            </p:cNvPr>
            <p:cNvGrpSpPr/>
            <p:nvPr/>
          </p:nvGrpSpPr>
          <p:grpSpPr>
            <a:xfrm>
              <a:off x="4594471" y="3170318"/>
              <a:ext cx="95245" cy="188602"/>
              <a:chOff x="3545110" y="1541399"/>
              <a:chExt cx="95245" cy="188602"/>
            </a:xfrm>
            <a:solidFill>
              <a:srgbClr val="00B050"/>
            </a:solidFill>
          </p:grpSpPr>
          <p:cxnSp>
            <p:nvCxnSpPr>
              <p:cNvPr id="171" name="Connecteur droit 170">
                <a:extLst>
                  <a:ext uri="{FF2B5EF4-FFF2-40B4-BE49-F238E27FC236}">
                    <a16:creationId xmlns:a16="http://schemas.microsoft.com/office/drawing/2014/main" id="{8C072829-28A0-4F02-824B-AAB8F152E155}"/>
                  </a:ext>
                </a:extLst>
              </p:cNvPr>
              <p:cNvCxnSpPr/>
              <p:nvPr/>
            </p:nvCxnSpPr>
            <p:spPr>
              <a:xfrm>
                <a:off x="3545559" y="1584442"/>
                <a:ext cx="0" cy="145559"/>
              </a:xfrm>
              <a:prstGeom prst="lin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Triangle isocèle 171">
                <a:extLst>
                  <a:ext uri="{FF2B5EF4-FFF2-40B4-BE49-F238E27FC236}">
                    <a16:creationId xmlns:a16="http://schemas.microsoft.com/office/drawing/2014/main" id="{0FF481E4-1418-4CFF-8478-F0BA03ABF86A}"/>
                  </a:ext>
                </a:extLst>
              </p:cNvPr>
              <p:cNvSpPr/>
              <p:nvPr/>
            </p:nvSpPr>
            <p:spPr>
              <a:xfrm rot="5400000">
                <a:off x="3543927" y="1542582"/>
                <a:ext cx="97612" cy="9524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173" name="Connecteur droit 172">
              <a:extLst>
                <a:ext uri="{FF2B5EF4-FFF2-40B4-BE49-F238E27FC236}">
                  <a16:creationId xmlns:a16="http://schemas.microsoft.com/office/drawing/2014/main" id="{B53725EB-F812-4A7D-8AE9-5C3992178DC2}"/>
                </a:ext>
              </a:extLst>
            </p:cNvPr>
            <p:cNvCxnSpPr>
              <a:cxnSpLocks/>
            </p:cNvCxnSpPr>
            <p:nvPr/>
          </p:nvCxnSpPr>
          <p:spPr>
            <a:xfrm>
              <a:off x="4533164" y="3335763"/>
              <a:ext cx="61756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cteur droit 176">
              <a:extLst>
                <a:ext uri="{FF2B5EF4-FFF2-40B4-BE49-F238E27FC236}">
                  <a16:creationId xmlns:a16="http://schemas.microsoft.com/office/drawing/2014/main" id="{3BD2D91C-34A1-497F-97D2-DBBDFA655132}"/>
                </a:ext>
              </a:extLst>
            </p:cNvPr>
            <p:cNvCxnSpPr>
              <a:cxnSpLocks/>
            </p:cNvCxnSpPr>
            <p:nvPr/>
          </p:nvCxnSpPr>
          <p:spPr>
            <a:xfrm>
              <a:off x="4594299" y="3335763"/>
              <a:ext cx="1916347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ZoneTexte 175">
              <a:extLst>
                <a:ext uri="{FF2B5EF4-FFF2-40B4-BE49-F238E27FC236}">
                  <a16:creationId xmlns:a16="http://schemas.microsoft.com/office/drawing/2014/main" id="{A5F86F65-4FC7-425E-8BCA-C6D956D9915C}"/>
                </a:ext>
              </a:extLst>
            </p:cNvPr>
            <p:cNvSpPr txBox="1"/>
            <p:nvPr/>
          </p:nvSpPr>
          <p:spPr>
            <a:xfrm>
              <a:off x="5251648" y="3209119"/>
              <a:ext cx="683834" cy="24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72" i="1" dirty="0">
                  <a:latin typeface="+mn-lt"/>
                </a:rPr>
                <a:t>series</a:t>
              </a:r>
            </a:p>
          </p:txBody>
        </p:sp>
        <p:cxnSp>
          <p:nvCxnSpPr>
            <p:cNvPr id="179" name="Connecteur droit 178">
              <a:extLst>
                <a:ext uri="{FF2B5EF4-FFF2-40B4-BE49-F238E27FC236}">
                  <a16:creationId xmlns:a16="http://schemas.microsoft.com/office/drawing/2014/main" id="{669E3E3E-AB2A-4E42-BA08-AEE832283CF8}"/>
                </a:ext>
              </a:extLst>
            </p:cNvPr>
            <p:cNvCxnSpPr>
              <a:cxnSpLocks/>
            </p:cNvCxnSpPr>
            <p:nvPr/>
          </p:nvCxnSpPr>
          <p:spPr>
            <a:xfrm>
              <a:off x="2543535" y="3157257"/>
              <a:ext cx="250345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cteur droit 179">
              <a:extLst>
                <a:ext uri="{FF2B5EF4-FFF2-40B4-BE49-F238E27FC236}">
                  <a16:creationId xmlns:a16="http://schemas.microsoft.com/office/drawing/2014/main" id="{FC4C83BE-DD4B-4300-AAEA-47548302FB00}"/>
                </a:ext>
              </a:extLst>
            </p:cNvPr>
            <p:cNvCxnSpPr>
              <a:cxnSpLocks/>
            </p:cNvCxnSpPr>
            <p:nvPr/>
          </p:nvCxnSpPr>
          <p:spPr>
            <a:xfrm>
              <a:off x="2793880" y="3157257"/>
              <a:ext cx="192119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ZoneTexte 180">
              <a:extLst>
                <a:ext uri="{FF2B5EF4-FFF2-40B4-BE49-F238E27FC236}">
                  <a16:creationId xmlns:a16="http://schemas.microsoft.com/office/drawing/2014/main" id="{BC07714E-7223-4EE1-9DBC-8B2DB891D351}"/>
                </a:ext>
              </a:extLst>
            </p:cNvPr>
            <p:cNvSpPr txBox="1"/>
            <p:nvPr/>
          </p:nvSpPr>
          <p:spPr>
            <a:xfrm>
              <a:off x="3369918" y="3030914"/>
              <a:ext cx="470788" cy="24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72" i="1" dirty="0">
                  <a:latin typeface="+mn-lt"/>
                </a:rPr>
                <a:t>series</a:t>
              </a:r>
            </a:p>
          </p:txBody>
        </p:sp>
        <p:grpSp>
          <p:nvGrpSpPr>
            <p:cNvPr id="185" name="Groupe 184">
              <a:extLst>
                <a:ext uri="{FF2B5EF4-FFF2-40B4-BE49-F238E27FC236}">
                  <a16:creationId xmlns:a16="http://schemas.microsoft.com/office/drawing/2014/main" id="{CC84AF6A-72C6-4443-80E4-DB5EEA3E4845}"/>
                </a:ext>
              </a:extLst>
            </p:cNvPr>
            <p:cNvGrpSpPr/>
            <p:nvPr/>
          </p:nvGrpSpPr>
          <p:grpSpPr>
            <a:xfrm>
              <a:off x="4714854" y="2989931"/>
              <a:ext cx="95245" cy="188602"/>
              <a:chOff x="3545110" y="1541399"/>
              <a:chExt cx="95245" cy="188602"/>
            </a:xfrm>
            <a:solidFill>
              <a:srgbClr val="00B050"/>
            </a:solidFill>
          </p:grpSpPr>
          <p:cxnSp>
            <p:nvCxnSpPr>
              <p:cNvPr id="186" name="Connecteur droit 185">
                <a:extLst>
                  <a:ext uri="{FF2B5EF4-FFF2-40B4-BE49-F238E27FC236}">
                    <a16:creationId xmlns:a16="http://schemas.microsoft.com/office/drawing/2014/main" id="{5FD75CB2-A0D3-4613-94C2-E6073CFB37E7}"/>
                  </a:ext>
                </a:extLst>
              </p:cNvPr>
              <p:cNvCxnSpPr/>
              <p:nvPr/>
            </p:nvCxnSpPr>
            <p:spPr>
              <a:xfrm>
                <a:off x="3545559" y="1584442"/>
                <a:ext cx="0" cy="145559"/>
              </a:xfrm>
              <a:prstGeom prst="lin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Triangle isocèle 186">
                <a:extLst>
                  <a:ext uri="{FF2B5EF4-FFF2-40B4-BE49-F238E27FC236}">
                    <a16:creationId xmlns:a16="http://schemas.microsoft.com/office/drawing/2014/main" id="{F26EAC4B-A675-469F-B87E-326AAA106301}"/>
                  </a:ext>
                </a:extLst>
              </p:cNvPr>
              <p:cNvSpPr/>
              <p:nvPr/>
            </p:nvSpPr>
            <p:spPr>
              <a:xfrm rot="5400000">
                <a:off x="3543927" y="1542582"/>
                <a:ext cx="97612" cy="9524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90" name="Groupe 189">
              <a:extLst>
                <a:ext uri="{FF2B5EF4-FFF2-40B4-BE49-F238E27FC236}">
                  <a16:creationId xmlns:a16="http://schemas.microsoft.com/office/drawing/2014/main" id="{BD68F21B-0FC4-4546-963E-836F27E05ABA}"/>
                </a:ext>
              </a:extLst>
            </p:cNvPr>
            <p:cNvGrpSpPr/>
            <p:nvPr/>
          </p:nvGrpSpPr>
          <p:grpSpPr>
            <a:xfrm>
              <a:off x="6507249" y="3169051"/>
              <a:ext cx="95245" cy="188602"/>
              <a:chOff x="4267484" y="1541152"/>
              <a:chExt cx="95245" cy="188602"/>
            </a:xfrm>
            <a:solidFill>
              <a:srgbClr val="FF0000"/>
            </a:solidFill>
          </p:grpSpPr>
          <p:cxnSp>
            <p:nvCxnSpPr>
              <p:cNvPr id="191" name="Connecteur droit 190">
                <a:extLst>
                  <a:ext uri="{FF2B5EF4-FFF2-40B4-BE49-F238E27FC236}">
                    <a16:creationId xmlns:a16="http://schemas.microsoft.com/office/drawing/2014/main" id="{F8E21F04-CFD6-4867-8412-B37ADC9BED9C}"/>
                  </a:ext>
                </a:extLst>
              </p:cNvPr>
              <p:cNvCxnSpPr/>
              <p:nvPr/>
            </p:nvCxnSpPr>
            <p:spPr>
              <a:xfrm>
                <a:off x="4267933" y="1584195"/>
                <a:ext cx="0" cy="145559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Triangle isocèle 191">
                <a:extLst>
                  <a:ext uri="{FF2B5EF4-FFF2-40B4-BE49-F238E27FC236}">
                    <a16:creationId xmlns:a16="http://schemas.microsoft.com/office/drawing/2014/main" id="{21EED926-FB3F-4B09-8B0B-1286E486F76A}"/>
                  </a:ext>
                </a:extLst>
              </p:cNvPr>
              <p:cNvSpPr/>
              <p:nvPr/>
            </p:nvSpPr>
            <p:spPr>
              <a:xfrm rot="5400000">
                <a:off x="4266301" y="1542335"/>
                <a:ext cx="97612" cy="95245"/>
              </a:xfrm>
              <a:prstGeom prst="triangl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96" name="Triangle isocèle 195">
              <a:extLst>
                <a:ext uri="{FF2B5EF4-FFF2-40B4-BE49-F238E27FC236}">
                  <a16:creationId xmlns:a16="http://schemas.microsoft.com/office/drawing/2014/main" id="{B58BC6CC-5625-42C0-B4EF-D21CB4AA1B99}"/>
                </a:ext>
              </a:extLst>
            </p:cNvPr>
            <p:cNvSpPr/>
            <p:nvPr/>
          </p:nvSpPr>
          <p:spPr>
            <a:xfrm>
              <a:off x="1613973" y="3127612"/>
              <a:ext cx="231080" cy="23399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dirty="0"/>
                <a:t>!</a:t>
              </a:r>
            </a:p>
          </p:txBody>
        </p:sp>
      </p:grpSp>
      <p:grpSp>
        <p:nvGrpSpPr>
          <p:cNvPr id="206" name="Groupe 205">
            <a:extLst>
              <a:ext uri="{FF2B5EF4-FFF2-40B4-BE49-F238E27FC236}">
                <a16:creationId xmlns:a16="http://schemas.microsoft.com/office/drawing/2014/main" id="{2B362B08-9D38-453C-AB14-7B06AD7A0509}"/>
              </a:ext>
            </a:extLst>
          </p:cNvPr>
          <p:cNvGrpSpPr/>
          <p:nvPr/>
        </p:nvGrpSpPr>
        <p:grpSpPr>
          <a:xfrm>
            <a:off x="-8045" y="2023707"/>
            <a:ext cx="5214850" cy="485720"/>
            <a:chOff x="-8045" y="2023707"/>
            <a:chExt cx="5214850" cy="485720"/>
          </a:xfrm>
        </p:grpSpPr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DE61C751-FF90-46CB-AE3B-A6AB0B966093}"/>
                </a:ext>
              </a:extLst>
            </p:cNvPr>
            <p:cNvSpPr txBox="1"/>
            <p:nvPr/>
          </p:nvSpPr>
          <p:spPr>
            <a:xfrm>
              <a:off x="-8045" y="2124151"/>
              <a:ext cx="1797452" cy="24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72" b="1" i="1" dirty="0" err="1">
                  <a:latin typeface="+mn-lt"/>
                </a:rPr>
                <a:t>FeedBack</a:t>
              </a:r>
              <a:r>
                <a:rPr lang="fr-FR" sz="972" b="1" i="1" dirty="0">
                  <a:latin typeface="+mn-lt"/>
                </a:rPr>
                <a:t> system</a:t>
              </a:r>
            </a:p>
          </p:txBody>
        </p:sp>
        <p:cxnSp>
          <p:nvCxnSpPr>
            <p:cNvPr id="124" name="Connecteur droit 123">
              <a:extLst>
                <a:ext uri="{FF2B5EF4-FFF2-40B4-BE49-F238E27FC236}">
                  <a16:creationId xmlns:a16="http://schemas.microsoft.com/office/drawing/2014/main" id="{389776C0-9429-4FBE-AFE6-86260B76F475}"/>
                </a:ext>
              </a:extLst>
            </p:cNvPr>
            <p:cNvCxnSpPr>
              <a:cxnSpLocks/>
            </p:cNvCxnSpPr>
            <p:nvPr/>
          </p:nvCxnSpPr>
          <p:spPr>
            <a:xfrm>
              <a:off x="1901867" y="2253864"/>
              <a:ext cx="1943264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>
              <a:extLst>
                <a:ext uri="{FF2B5EF4-FFF2-40B4-BE49-F238E27FC236}">
                  <a16:creationId xmlns:a16="http://schemas.microsoft.com/office/drawing/2014/main" id="{0A28F462-DF03-4B47-A17E-D2BF25840825}"/>
                </a:ext>
              </a:extLst>
            </p:cNvPr>
            <p:cNvCxnSpPr>
              <a:cxnSpLocks/>
            </p:cNvCxnSpPr>
            <p:nvPr/>
          </p:nvCxnSpPr>
          <p:spPr>
            <a:xfrm>
              <a:off x="2749346" y="2253864"/>
              <a:ext cx="808701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ZoneTexte 127">
              <a:extLst>
                <a:ext uri="{FF2B5EF4-FFF2-40B4-BE49-F238E27FC236}">
                  <a16:creationId xmlns:a16="http://schemas.microsoft.com/office/drawing/2014/main" id="{E3FD95B0-E6E0-4072-9DE7-ADA0050CC9C4}"/>
                </a:ext>
              </a:extLst>
            </p:cNvPr>
            <p:cNvSpPr txBox="1"/>
            <p:nvPr/>
          </p:nvSpPr>
          <p:spPr>
            <a:xfrm>
              <a:off x="2578075" y="2127043"/>
              <a:ext cx="1150830" cy="24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72" i="1" dirty="0">
                  <a:latin typeface="+mn-lt"/>
                </a:rPr>
                <a:t>Series proc.</a:t>
              </a:r>
            </a:p>
          </p:txBody>
        </p:sp>
        <p:cxnSp>
          <p:nvCxnSpPr>
            <p:cNvPr id="137" name="Connecteur droit 136">
              <a:extLst>
                <a:ext uri="{FF2B5EF4-FFF2-40B4-BE49-F238E27FC236}">
                  <a16:creationId xmlns:a16="http://schemas.microsoft.com/office/drawing/2014/main" id="{DCB4681D-77A3-4C44-B876-C5ADD2EEB234}"/>
                </a:ext>
              </a:extLst>
            </p:cNvPr>
            <p:cNvCxnSpPr>
              <a:cxnSpLocks/>
            </p:cNvCxnSpPr>
            <p:nvPr/>
          </p:nvCxnSpPr>
          <p:spPr>
            <a:xfrm>
              <a:off x="4594787" y="2234921"/>
              <a:ext cx="508528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0" name="Groupe 139">
              <a:extLst>
                <a:ext uri="{FF2B5EF4-FFF2-40B4-BE49-F238E27FC236}">
                  <a16:creationId xmlns:a16="http://schemas.microsoft.com/office/drawing/2014/main" id="{FA221F6D-147B-472B-9D01-FBB93E41BBF9}"/>
                </a:ext>
              </a:extLst>
            </p:cNvPr>
            <p:cNvGrpSpPr/>
            <p:nvPr/>
          </p:nvGrpSpPr>
          <p:grpSpPr>
            <a:xfrm>
              <a:off x="5111560" y="2085245"/>
              <a:ext cx="95245" cy="188602"/>
              <a:chOff x="3545110" y="1541399"/>
              <a:chExt cx="95245" cy="188602"/>
            </a:xfrm>
            <a:solidFill>
              <a:srgbClr val="00B050"/>
            </a:solidFill>
          </p:grpSpPr>
          <p:cxnSp>
            <p:nvCxnSpPr>
              <p:cNvPr id="141" name="Connecteur droit 140">
                <a:extLst>
                  <a:ext uri="{FF2B5EF4-FFF2-40B4-BE49-F238E27FC236}">
                    <a16:creationId xmlns:a16="http://schemas.microsoft.com/office/drawing/2014/main" id="{AC0055F5-C282-422B-9382-5C428E6A1979}"/>
                  </a:ext>
                </a:extLst>
              </p:cNvPr>
              <p:cNvCxnSpPr/>
              <p:nvPr/>
            </p:nvCxnSpPr>
            <p:spPr>
              <a:xfrm>
                <a:off x="3545559" y="1584442"/>
                <a:ext cx="0" cy="145559"/>
              </a:xfrm>
              <a:prstGeom prst="line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Triangle isocèle 141">
                <a:extLst>
                  <a:ext uri="{FF2B5EF4-FFF2-40B4-BE49-F238E27FC236}">
                    <a16:creationId xmlns:a16="http://schemas.microsoft.com/office/drawing/2014/main" id="{37C4063E-EBEA-44DC-ABF9-8B8E7BE9D716}"/>
                  </a:ext>
                </a:extLst>
              </p:cNvPr>
              <p:cNvSpPr/>
              <p:nvPr/>
            </p:nvSpPr>
            <p:spPr>
              <a:xfrm rot="5400000">
                <a:off x="3543927" y="1542582"/>
                <a:ext cx="97612" cy="9524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51" name="Groupe 150">
              <a:extLst>
                <a:ext uri="{FF2B5EF4-FFF2-40B4-BE49-F238E27FC236}">
                  <a16:creationId xmlns:a16="http://schemas.microsoft.com/office/drawing/2014/main" id="{12FE4B7E-F79A-457E-A06C-9FEE88BAA590}"/>
                </a:ext>
              </a:extLst>
            </p:cNvPr>
            <p:cNvGrpSpPr/>
            <p:nvPr/>
          </p:nvGrpSpPr>
          <p:grpSpPr>
            <a:xfrm>
              <a:off x="3841612" y="2092383"/>
              <a:ext cx="95245" cy="188726"/>
              <a:chOff x="3544204" y="1541275"/>
              <a:chExt cx="95245" cy="188726"/>
            </a:xfrm>
            <a:solidFill>
              <a:schemeClr val="accent4"/>
            </a:solidFill>
          </p:grpSpPr>
          <p:cxnSp>
            <p:nvCxnSpPr>
              <p:cNvPr id="152" name="Connecteur droit 151">
                <a:extLst>
                  <a:ext uri="{FF2B5EF4-FFF2-40B4-BE49-F238E27FC236}">
                    <a16:creationId xmlns:a16="http://schemas.microsoft.com/office/drawing/2014/main" id="{E9534431-1CE8-4859-BD9E-CF38C29AE6B3}"/>
                  </a:ext>
                </a:extLst>
              </p:cNvPr>
              <p:cNvCxnSpPr/>
              <p:nvPr/>
            </p:nvCxnSpPr>
            <p:spPr>
              <a:xfrm>
                <a:off x="3545559" y="1584442"/>
                <a:ext cx="0" cy="145559"/>
              </a:xfrm>
              <a:prstGeom prst="lin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Triangle isocèle 152">
                <a:extLst>
                  <a:ext uri="{FF2B5EF4-FFF2-40B4-BE49-F238E27FC236}">
                    <a16:creationId xmlns:a16="http://schemas.microsoft.com/office/drawing/2014/main" id="{544C9048-10AA-411E-BD68-563EB6B0DB12}"/>
                  </a:ext>
                </a:extLst>
              </p:cNvPr>
              <p:cNvSpPr/>
              <p:nvPr/>
            </p:nvSpPr>
            <p:spPr>
              <a:xfrm rot="5400000">
                <a:off x="3543021" y="1542458"/>
                <a:ext cx="97612" cy="9524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97" name="Arc 196">
              <a:extLst>
                <a:ext uri="{FF2B5EF4-FFF2-40B4-BE49-F238E27FC236}">
                  <a16:creationId xmlns:a16="http://schemas.microsoft.com/office/drawing/2014/main" id="{E49FBC13-2F3D-4F8C-971D-97ACB52AF695}"/>
                </a:ext>
              </a:extLst>
            </p:cNvPr>
            <p:cNvSpPr/>
            <p:nvPr/>
          </p:nvSpPr>
          <p:spPr>
            <a:xfrm>
              <a:off x="4591397" y="2023707"/>
              <a:ext cx="218926" cy="213949"/>
            </a:xfrm>
            <a:prstGeom prst="arc">
              <a:avLst>
                <a:gd name="adj1" fmla="val 15361887"/>
                <a:gd name="adj2" fmla="val 958846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8" name="Arc 197">
              <a:extLst>
                <a:ext uri="{FF2B5EF4-FFF2-40B4-BE49-F238E27FC236}">
                  <a16:creationId xmlns:a16="http://schemas.microsoft.com/office/drawing/2014/main" id="{F00A0081-D803-4958-8CAA-90E4296A16A3}"/>
                </a:ext>
              </a:extLst>
            </p:cNvPr>
            <p:cNvSpPr/>
            <p:nvPr/>
          </p:nvSpPr>
          <p:spPr>
            <a:xfrm rot="10242872" flipH="1">
              <a:off x="4826150" y="2295478"/>
              <a:ext cx="218926" cy="213949"/>
            </a:xfrm>
            <a:prstGeom prst="arc">
              <a:avLst>
                <a:gd name="adj1" fmla="val 15361887"/>
                <a:gd name="adj2" fmla="val 958846"/>
              </a:avLst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9" name="Groupe 208">
            <a:extLst>
              <a:ext uri="{FF2B5EF4-FFF2-40B4-BE49-F238E27FC236}">
                <a16:creationId xmlns:a16="http://schemas.microsoft.com/office/drawing/2014/main" id="{DEB77F91-54EC-43E1-B260-CB8E33D82339}"/>
              </a:ext>
            </a:extLst>
          </p:cNvPr>
          <p:cNvGrpSpPr/>
          <p:nvPr/>
        </p:nvGrpSpPr>
        <p:grpSpPr>
          <a:xfrm>
            <a:off x="-42559" y="2597696"/>
            <a:ext cx="6014432" cy="266874"/>
            <a:chOff x="-42559" y="2597696"/>
            <a:chExt cx="6014432" cy="266874"/>
          </a:xfrm>
        </p:grpSpPr>
        <p:sp>
          <p:nvSpPr>
            <p:cNvPr id="107" name="ZoneTexte 106">
              <a:extLst>
                <a:ext uri="{FF2B5EF4-FFF2-40B4-BE49-F238E27FC236}">
                  <a16:creationId xmlns:a16="http://schemas.microsoft.com/office/drawing/2014/main" id="{54621B39-FC8B-48A0-A5C4-58203EB940D5}"/>
                </a:ext>
              </a:extLst>
            </p:cNvPr>
            <p:cNvSpPr txBox="1"/>
            <p:nvPr/>
          </p:nvSpPr>
          <p:spPr>
            <a:xfrm>
              <a:off x="-42559" y="2613269"/>
              <a:ext cx="3006591" cy="24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72" b="1" i="1" dirty="0">
                  <a:latin typeface="+mn-lt"/>
                </a:rPr>
                <a:t>Cavity Sim. and  algorithms opt. </a:t>
              </a:r>
            </a:p>
          </p:txBody>
        </p:sp>
        <p:cxnSp>
          <p:nvCxnSpPr>
            <p:cNvPr id="148" name="Connecteur droit 147">
              <a:extLst>
                <a:ext uri="{FF2B5EF4-FFF2-40B4-BE49-F238E27FC236}">
                  <a16:creationId xmlns:a16="http://schemas.microsoft.com/office/drawing/2014/main" id="{00E8220B-7125-4844-BBAF-332A6C6E4605}"/>
                </a:ext>
              </a:extLst>
            </p:cNvPr>
            <p:cNvCxnSpPr>
              <a:cxnSpLocks/>
            </p:cNvCxnSpPr>
            <p:nvPr/>
          </p:nvCxnSpPr>
          <p:spPr>
            <a:xfrm>
              <a:off x="2312129" y="2743355"/>
              <a:ext cx="3569396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9" name="Groupe 198">
              <a:extLst>
                <a:ext uri="{FF2B5EF4-FFF2-40B4-BE49-F238E27FC236}">
                  <a16:creationId xmlns:a16="http://schemas.microsoft.com/office/drawing/2014/main" id="{BD144D46-8072-48F1-B34E-A1447AD203FD}"/>
                </a:ext>
              </a:extLst>
            </p:cNvPr>
            <p:cNvGrpSpPr/>
            <p:nvPr/>
          </p:nvGrpSpPr>
          <p:grpSpPr>
            <a:xfrm>
              <a:off x="5876628" y="2597696"/>
              <a:ext cx="95245" cy="188726"/>
              <a:chOff x="3544204" y="1541275"/>
              <a:chExt cx="95245" cy="188726"/>
            </a:xfrm>
            <a:solidFill>
              <a:schemeClr val="accent4"/>
            </a:solidFill>
          </p:grpSpPr>
          <p:cxnSp>
            <p:nvCxnSpPr>
              <p:cNvPr id="200" name="Connecteur droit 199">
                <a:extLst>
                  <a:ext uri="{FF2B5EF4-FFF2-40B4-BE49-F238E27FC236}">
                    <a16:creationId xmlns:a16="http://schemas.microsoft.com/office/drawing/2014/main" id="{9C0A3B75-528C-488F-9D9C-411DD3C1DCC7}"/>
                  </a:ext>
                </a:extLst>
              </p:cNvPr>
              <p:cNvCxnSpPr/>
              <p:nvPr/>
            </p:nvCxnSpPr>
            <p:spPr>
              <a:xfrm>
                <a:off x="3545559" y="1584442"/>
                <a:ext cx="0" cy="145559"/>
              </a:xfrm>
              <a:prstGeom prst="line">
                <a:avLst/>
              </a:prstGeom>
              <a:grpFill/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Triangle isocèle 200">
                <a:extLst>
                  <a:ext uri="{FF2B5EF4-FFF2-40B4-BE49-F238E27FC236}">
                    <a16:creationId xmlns:a16="http://schemas.microsoft.com/office/drawing/2014/main" id="{D8315F9F-4544-4CE2-A198-F37F57CBBFA4}"/>
                  </a:ext>
                </a:extLst>
              </p:cNvPr>
              <p:cNvSpPr/>
              <p:nvPr/>
            </p:nvSpPr>
            <p:spPr>
              <a:xfrm rot="5400000">
                <a:off x="3543021" y="1542458"/>
                <a:ext cx="97612" cy="9524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208" name="ZoneTexte 207">
              <a:extLst>
                <a:ext uri="{FF2B5EF4-FFF2-40B4-BE49-F238E27FC236}">
                  <a16:creationId xmlns:a16="http://schemas.microsoft.com/office/drawing/2014/main" id="{5593095D-EAD8-4445-A83F-31F700613CCE}"/>
                </a:ext>
              </a:extLst>
            </p:cNvPr>
            <p:cNvSpPr txBox="1"/>
            <p:nvPr/>
          </p:nvSpPr>
          <p:spPr>
            <a:xfrm>
              <a:off x="3221909" y="2622644"/>
              <a:ext cx="1150830" cy="24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72" i="1">
                  <a:latin typeface="+mn-lt"/>
                </a:rPr>
                <a:t>PhD student work</a:t>
              </a:r>
            </a:p>
          </p:txBody>
        </p:sp>
      </p:grpSp>
      <p:grpSp>
        <p:nvGrpSpPr>
          <p:cNvPr id="219" name="Groupe 218">
            <a:extLst>
              <a:ext uri="{FF2B5EF4-FFF2-40B4-BE49-F238E27FC236}">
                <a16:creationId xmlns:a16="http://schemas.microsoft.com/office/drawing/2014/main" id="{891837BF-7A6A-4A8A-9C48-E29CC8DFCD58}"/>
              </a:ext>
            </a:extLst>
          </p:cNvPr>
          <p:cNvGrpSpPr/>
          <p:nvPr/>
        </p:nvGrpSpPr>
        <p:grpSpPr>
          <a:xfrm>
            <a:off x="1930003" y="1809571"/>
            <a:ext cx="2808312" cy="1745504"/>
            <a:chOff x="1930003" y="1809571"/>
            <a:chExt cx="2808312" cy="1745504"/>
          </a:xfrm>
        </p:grpSpPr>
        <p:sp>
          <p:nvSpPr>
            <p:cNvPr id="212" name="ZoneTexte 211">
              <a:extLst>
                <a:ext uri="{FF2B5EF4-FFF2-40B4-BE49-F238E27FC236}">
                  <a16:creationId xmlns:a16="http://schemas.microsoft.com/office/drawing/2014/main" id="{B7A94AD4-661B-4ACE-83E8-EAEEC09C1D08}"/>
                </a:ext>
              </a:extLst>
            </p:cNvPr>
            <p:cNvSpPr txBox="1"/>
            <p:nvPr/>
          </p:nvSpPr>
          <p:spPr>
            <a:xfrm>
              <a:off x="2047669" y="1809571"/>
              <a:ext cx="2423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/>
                <a:t>€</a:t>
              </a:r>
            </a:p>
          </p:txBody>
        </p:sp>
        <p:sp>
          <p:nvSpPr>
            <p:cNvPr id="213" name="ZoneTexte 212">
              <a:extLst>
                <a:ext uri="{FF2B5EF4-FFF2-40B4-BE49-F238E27FC236}">
                  <a16:creationId xmlns:a16="http://schemas.microsoft.com/office/drawing/2014/main" id="{F0BE35CA-DB43-4509-A1DD-5A315514D786}"/>
                </a:ext>
              </a:extLst>
            </p:cNvPr>
            <p:cNvSpPr txBox="1"/>
            <p:nvPr/>
          </p:nvSpPr>
          <p:spPr>
            <a:xfrm>
              <a:off x="2506067" y="2043118"/>
              <a:ext cx="300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/>
                <a:t>€€</a:t>
              </a:r>
            </a:p>
            <a:p>
              <a:endParaRPr lang="en-GB" sz="800" dirty="0"/>
            </a:p>
          </p:txBody>
        </p:sp>
        <p:sp>
          <p:nvSpPr>
            <p:cNvPr id="214" name="ZoneTexte 213">
              <a:extLst>
                <a:ext uri="{FF2B5EF4-FFF2-40B4-BE49-F238E27FC236}">
                  <a16:creationId xmlns:a16="http://schemas.microsoft.com/office/drawing/2014/main" id="{FBA5A08E-FCDA-400E-8F98-31E743014D2E}"/>
                </a:ext>
              </a:extLst>
            </p:cNvPr>
            <p:cNvSpPr txBox="1"/>
            <p:nvPr/>
          </p:nvSpPr>
          <p:spPr>
            <a:xfrm>
              <a:off x="2052911" y="2272595"/>
              <a:ext cx="2423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/>
                <a:t>€</a:t>
              </a:r>
            </a:p>
          </p:txBody>
        </p:sp>
        <p:sp>
          <p:nvSpPr>
            <p:cNvPr id="215" name="ZoneTexte 214">
              <a:extLst>
                <a:ext uri="{FF2B5EF4-FFF2-40B4-BE49-F238E27FC236}">
                  <a16:creationId xmlns:a16="http://schemas.microsoft.com/office/drawing/2014/main" id="{A9FE70BE-2BAD-4EEA-976C-0FB22AD2C475}"/>
                </a:ext>
              </a:extLst>
            </p:cNvPr>
            <p:cNvSpPr txBox="1"/>
            <p:nvPr/>
          </p:nvSpPr>
          <p:spPr>
            <a:xfrm>
              <a:off x="1930003" y="2762213"/>
              <a:ext cx="24237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/>
                <a:t>€</a:t>
              </a:r>
            </a:p>
          </p:txBody>
        </p:sp>
        <p:sp>
          <p:nvSpPr>
            <p:cNvPr id="216" name="ZoneTexte 215">
              <a:extLst>
                <a:ext uri="{FF2B5EF4-FFF2-40B4-BE49-F238E27FC236}">
                  <a16:creationId xmlns:a16="http://schemas.microsoft.com/office/drawing/2014/main" id="{7269F27D-F65C-4424-A6C2-F53EDC6DF34F}"/>
                </a:ext>
              </a:extLst>
            </p:cNvPr>
            <p:cNvSpPr txBox="1"/>
            <p:nvPr/>
          </p:nvSpPr>
          <p:spPr>
            <a:xfrm>
              <a:off x="2245256" y="3044862"/>
              <a:ext cx="40482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€€€</a:t>
              </a:r>
            </a:p>
          </p:txBody>
        </p:sp>
        <p:sp>
          <p:nvSpPr>
            <p:cNvPr id="218" name="ZoneTexte 217">
              <a:extLst>
                <a:ext uri="{FF2B5EF4-FFF2-40B4-BE49-F238E27FC236}">
                  <a16:creationId xmlns:a16="http://schemas.microsoft.com/office/drawing/2014/main" id="{95E2FF3B-4A5A-4DE3-8414-7CFD161C1467}"/>
                </a:ext>
              </a:extLst>
            </p:cNvPr>
            <p:cNvSpPr txBox="1"/>
            <p:nvPr/>
          </p:nvSpPr>
          <p:spPr>
            <a:xfrm>
              <a:off x="4333488" y="3339631"/>
              <a:ext cx="40482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€€€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955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PERLE- Project Progress </a:t>
            </a:r>
            <a:r>
              <a:rPr lang="fr-FR" dirty="0" err="1">
                <a:latin typeface="+mn-lt"/>
              </a:rPr>
              <a:t>Review</a:t>
            </a:r>
            <a:r>
              <a:rPr lang="fr-FR" dirty="0">
                <a:latin typeface="+mn-lt"/>
              </a:rPr>
              <a:t>- 1-2025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6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RH engagés et besoins manquants ( 2024-2029)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88DFF0D-94F0-2B17-E997-38AA7DD19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16/01/2025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EAE01B2-101F-4A77-9D04-991E3921B6EA}"/>
              </a:ext>
            </a:extLst>
          </p:cNvPr>
          <p:cNvSpPr txBox="1"/>
          <p:nvPr/>
        </p:nvSpPr>
        <p:spPr>
          <a:xfrm>
            <a:off x="4882327" y="1552248"/>
            <a:ext cx="3437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70C0"/>
                </a:solidFill>
              </a:rPr>
              <a:t>~8 FTE  including 1.25 FTE missing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33D8F4A-D6DA-41B9-9C79-BC35941CFA00}"/>
              </a:ext>
            </a:extLst>
          </p:cNvPr>
          <p:cNvSpPr txBox="1"/>
          <p:nvPr/>
        </p:nvSpPr>
        <p:spPr>
          <a:xfrm>
            <a:off x="4882327" y="2660457"/>
            <a:ext cx="35509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70C0"/>
                </a:solidFill>
              </a:rPr>
              <a:t>~3.4 FTE including 1.75 FTE missing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B91DB10-69F8-46F0-B308-A6C38EB2074F}"/>
              </a:ext>
            </a:extLst>
          </p:cNvPr>
          <p:cNvSpPr txBox="1"/>
          <p:nvPr/>
        </p:nvSpPr>
        <p:spPr>
          <a:xfrm>
            <a:off x="4825421" y="3532138"/>
            <a:ext cx="1148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70C0"/>
                </a:solidFill>
              </a:rPr>
              <a:t>~0.75 FTE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DD274F1-EFA0-47D3-9CAB-40FD4B95E1C2}"/>
              </a:ext>
            </a:extLst>
          </p:cNvPr>
          <p:cNvSpPr txBox="1"/>
          <p:nvPr/>
        </p:nvSpPr>
        <p:spPr>
          <a:xfrm>
            <a:off x="4882329" y="4244827"/>
            <a:ext cx="3437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70C0"/>
                </a:solidFill>
              </a:rPr>
              <a:t>~6.6 FTE including 4.3 FTE missing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F8BB6D80-DE08-491C-9DCF-9E2F55B6E431}"/>
              </a:ext>
            </a:extLst>
          </p:cNvPr>
          <p:cNvGrpSpPr/>
          <p:nvPr/>
        </p:nvGrpSpPr>
        <p:grpSpPr>
          <a:xfrm>
            <a:off x="993899" y="797496"/>
            <a:ext cx="3730203" cy="3953954"/>
            <a:chOff x="0" y="678793"/>
            <a:chExt cx="3730203" cy="3953954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530B1ED9-8615-49C0-AB10-622CD485A4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5374"/>
            <a:stretch/>
          </p:blipFill>
          <p:spPr>
            <a:xfrm>
              <a:off x="0" y="678793"/>
              <a:ext cx="3730203" cy="3953954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36A62B5D-646B-4284-853B-C1B972418CB5}"/>
                </a:ext>
              </a:extLst>
            </p:cNvPr>
            <p:cNvSpPr txBox="1"/>
            <p:nvPr/>
          </p:nvSpPr>
          <p:spPr>
            <a:xfrm>
              <a:off x="72007" y="2828660"/>
              <a:ext cx="122822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rgbClr val="0070C0"/>
                  </a:solidFill>
                </a:rPr>
                <a:t>~19 FTE</a:t>
              </a:r>
            </a:p>
            <a:p>
              <a:r>
                <a:rPr lang="en-GB" sz="800" dirty="0">
                  <a:solidFill>
                    <a:srgbClr val="0070C0"/>
                  </a:solidFill>
                </a:rPr>
                <a:t>WITHOUT OTHERS </a:t>
              </a:r>
            </a:p>
            <a:p>
              <a:r>
                <a:rPr lang="en-GB" sz="800" dirty="0">
                  <a:solidFill>
                    <a:srgbClr val="0070C0"/>
                  </a:solidFill>
                </a:rPr>
                <a:t>WP CONTRIBUTIONS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59C7FF8-8A87-4A3C-9554-AC03813E81ED}"/>
                </a:ext>
              </a:extLst>
            </p:cNvPr>
            <p:cNvSpPr/>
            <p:nvPr/>
          </p:nvSpPr>
          <p:spPr>
            <a:xfrm>
              <a:off x="2722091" y="941512"/>
              <a:ext cx="1008112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40D5D88-B009-4A5A-A8E0-C3AF0439E86C}"/>
                </a:ext>
              </a:extLst>
            </p:cNvPr>
            <p:cNvSpPr/>
            <p:nvPr/>
          </p:nvSpPr>
          <p:spPr>
            <a:xfrm>
              <a:off x="2722091" y="2567015"/>
              <a:ext cx="1008112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D6F35C9-BF36-4A99-9764-A97475AB3E2B}"/>
              </a:ext>
            </a:extLst>
          </p:cNvPr>
          <p:cNvSpPr/>
          <p:nvPr/>
        </p:nvSpPr>
        <p:spPr>
          <a:xfrm>
            <a:off x="3715990" y="4473449"/>
            <a:ext cx="100811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392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PERLE- Project Progress </a:t>
            </a:r>
            <a:r>
              <a:rPr lang="fr-FR" dirty="0" err="1">
                <a:latin typeface="+mn-lt"/>
              </a:rPr>
              <a:t>Review</a:t>
            </a:r>
            <a:r>
              <a:rPr lang="fr-FR" dirty="0">
                <a:latin typeface="+mn-lt"/>
              </a:rPr>
              <a:t>- 1-2025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7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oints de vigilance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1D0051A-BCD7-3F02-4FFD-45C678DAD796}"/>
              </a:ext>
            </a:extLst>
          </p:cNvPr>
          <p:cNvSpPr txBox="1"/>
          <p:nvPr/>
        </p:nvSpPr>
        <p:spPr>
          <a:xfrm>
            <a:off x="513305" y="653480"/>
            <a:ext cx="1008112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sz="1600" dirty="0"/>
              <a:t>Disponibilité des ressources: 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600" dirty="0" err="1"/>
              <a:t>Ing</a:t>
            </a:r>
            <a:r>
              <a:rPr lang="fr-FR" sz="1600" dirty="0"/>
              <a:t> Conception, 2 T/AI CAO, routage , suivi de prod, 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600" dirty="0"/>
              <a:t>Départs à anticiper: F. Campos (à partir de fin 2025), D. Charlet (~ mi 2026 ?)</a:t>
            </a:r>
          </a:p>
          <a:p>
            <a:pPr marL="844550" lvl="1" indent="-342900">
              <a:buFont typeface="Wingdings" pitchFamily="2" charset="2"/>
              <a:buChar char="§"/>
            </a:pPr>
            <a:endParaRPr lang="fr-FR" sz="1600" dirty="0"/>
          </a:p>
          <a:p>
            <a:pPr marL="342900" indent="-342900">
              <a:buFont typeface="Wingdings" pitchFamily="2" charset="2"/>
              <a:buChar char="§"/>
            </a:pPr>
            <a:r>
              <a:rPr lang="fr-FR" sz="1600" dirty="0"/>
              <a:t>Décision à prendre dans le court terme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600" dirty="0"/>
              <a:t>Solution pour Timing et FTS </a:t>
            </a:r>
            <a:r>
              <a:rPr lang="fr-FR" sz="1600" dirty="0">
                <a:sym typeface="Wingdings" panose="05000000000000000000" pitchFamily="2" charset="2"/>
              </a:rPr>
              <a:t> IDROGEN </a:t>
            </a:r>
            <a:r>
              <a:rPr lang="fr-FR" sz="1600" dirty="0" err="1">
                <a:sym typeface="Wingdings" panose="05000000000000000000" pitchFamily="2" charset="2"/>
              </a:rPr>
              <a:t>based</a:t>
            </a:r>
            <a:endParaRPr lang="fr-FR" sz="1600" dirty="0">
              <a:sym typeface="Wingdings" panose="05000000000000000000" pitchFamily="2" charset="2"/>
            </a:endParaRPr>
          </a:p>
          <a:p>
            <a:pPr lvl="1" indent="0"/>
            <a:endParaRPr lang="fr-FR" sz="1600" dirty="0"/>
          </a:p>
          <a:p>
            <a:pPr marL="342900" indent="-342900">
              <a:buFont typeface="Wingdings" pitchFamily="2" charset="2"/>
              <a:buChar char="§"/>
            </a:pPr>
            <a:r>
              <a:rPr lang="fr-FR" sz="1600" dirty="0"/>
              <a:t>Dépenses à prévoir ( à consolider):</a:t>
            </a:r>
          </a:p>
          <a:p>
            <a:r>
              <a:rPr lang="fr-FR" sz="1400" u="sng" dirty="0"/>
              <a:t>2025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400" dirty="0"/>
              <a:t>6k€ pour développement des cartes proto (TIMGEN et C&amp;C FTS)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400" dirty="0"/>
              <a:t>40k€ pour réaliser la série des modules de puissance FTS 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400" dirty="0"/>
              <a:t>30k€ pour réaliser la série des châssis d’interfaces RF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400" dirty="0"/>
              <a:t>? Câbles</a:t>
            </a:r>
          </a:p>
          <a:p>
            <a:r>
              <a:rPr lang="fr-FR" sz="1400" u="sng" dirty="0"/>
              <a:t>2026</a:t>
            </a:r>
            <a:endParaRPr lang="fr-FR" sz="1400" dirty="0"/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400" dirty="0"/>
              <a:t>116k€ approvisionnements cartes IOXOS (8 + 2 </a:t>
            </a:r>
            <a:r>
              <a:rPr lang="fr-FR" sz="1400" dirty="0" err="1"/>
              <a:t>spares</a:t>
            </a:r>
            <a:r>
              <a:rPr lang="fr-FR" sz="1400" dirty="0"/>
              <a:t>)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400" dirty="0"/>
              <a:t>? k€ Châssis MTCA (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400" dirty="0"/>
              <a:t>? Lignes RF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400" dirty="0"/>
              <a:t>? Circulateurs  and </a:t>
            </a:r>
            <a:r>
              <a:rPr lang="fr-FR" sz="1400" dirty="0" err="1"/>
              <a:t>Load</a:t>
            </a:r>
            <a:r>
              <a:rPr lang="fr-FR" sz="1400" dirty="0"/>
              <a:t> (minimum 4 but </a:t>
            </a:r>
            <a:r>
              <a:rPr lang="fr-FR" sz="1400" dirty="0" err="1"/>
              <a:t>perhaps</a:t>
            </a:r>
            <a:r>
              <a:rPr lang="fr-FR" sz="1400" dirty="0"/>
              <a:t> 8 )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400" dirty="0"/>
              <a:t>400k€ Amplificateurs SSA ( power 10kW)</a:t>
            </a:r>
          </a:p>
          <a:p>
            <a:r>
              <a:rPr lang="fr-FR" sz="1400" u="sng" dirty="0"/>
              <a:t>2027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400" dirty="0"/>
              <a:t>1.2M€ Amplificateurs IOT (50kW)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400" dirty="0"/>
              <a:t>? Upgrade Amplificateurs SSA ( power 20 kW to 50kW, </a:t>
            </a:r>
            <a:r>
              <a:rPr lang="fr-FR" sz="1400" dirty="0" err="1"/>
              <a:t>bandwidth-dependent</a:t>
            </a:r>
            <a:r>
              <a:rPr lang="fr-FR" sz="1400" dirty="0"/>
              <a:t>)</a:t>
            </a:r>
          </a:p>
          <a:p>
            <a:pPr marL="844550" lvl="1" indent="-342900">
              <a:buFont typeface="Wingdings" pitchFamily="2" charset="2"/>
              <a:buChar char="§"/>
            </a:pPr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A7E966E-E4B6-CA8E-5633-BE774D3A9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16/01/2025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2880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PERLE- Project Progress Review- 1-2025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en-GB" smtClean="0">
                <a:latin typeface="+mn-lt"/>
              </a:rPr>
              <a:pPr/>
              <a:t>8</a:t>
            </a:fld>
            <a:endParaRPr lang="en-GB">
              <a:latin typeface="+mn-lt"/>
            </a:endParaRP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43A25894-E9D3-86F3-1297-213377821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16/01/2025</a:t>
            </a:r>
            <a:endParaRPr lang="en-GB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7403AA02-4DF8-4258-8C97-34E5A43ABA7B}"/>
              </a:ext>
            </a:extLst>
          </p:cNvPr>
          <p:cNvSpPr txBox="1"/>
          <p:nvPr/>
        </p:nvSpPr>
        <p:spPr>
          <a:xfrm>
            <a:off x="3093347" y="5467266"/>
            <a:ext cx="767096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>
                <a:sym typeface="Wingdings" panose="05000000000000000000" pitchFamily="2" charset="2"/>
              </a:rPr>
              <a:t>  * in the framework of the new IOT project (CERN, THALES and </a:t>
            </a:r>
            <a:r>
              <a:rPr lang="en-GB" sz="1050" dirty="0" err="1">
                <a:sym typeface="Wingdings" panose="05000000000000000000" pitchFamily="2" charset="2"/>
              </a:rPr>
              <a:t>IJCLab</a:t>
            </a:r>
            <a:r>
              <a:rPr lang="en-GB" sz="1050" dirty="0">
                <a:sym typeface="Wingdings" panose="05000000000000000000" pitchFamily="2" charset="2"/>
              </a:rPr>
              <a:t>) : IDEMO</a:t>
            </a:r>
            <a:r>
              <a:rPr lang="en-GB" sz="1050" dirty="0"/>
              <a:t>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B5E6021E-8219-4128-A280-976427700600}"/>
              </a:ext>
            </a:extLst>
          </p:cNvPr>
          <p:cNvSpPr txBox="1"/>
          <p:nvPr/>
        </p:nvSpPr>
        <p:spPr>
          <a:xfrm>
            <a:off x="3586187" y="4109864"/>
            <a:ext cx="63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( CDD IR)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8A8C21B8-E7C1-4007-B16D-0E033B305AE3}"/>
              </a:ext>
            </a:extLst>
          </p:cNvPr>
          <p:cNvSpPr txBox="1"/>
          <p:nvPr/>
        </p:nvSpPr>
        <p:spPr>
          <a:xfrm>
            <a:off x="4234259" y="4588574"/>
            <a:ext cx="63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( CDD IR)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0F6679C9-A525-4CFF-9E97-331EAFB4A713}"/>
              </a:ext>
            </a:extLst>
          </p:cNvPr>
          <p:cNvSpPr txBox="1"/>
          <p:nvPr/>
        </p:nvSpPr>
        <p:spPr>
          <a:xfrm>
            <a:off x="4278275" y="980873"/>
            <a:ext cx="8018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(C. Joly or  ?)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9CED5F87-BFF1-45BB-A4DD-8E27FC5418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803" y="728083"/>
            <a:ext cx="3496723" cy="4893949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A8B76E41-E349-4C63-B58B-73BC811E44F0}"/>
              </a:ext>
            </a:extLst>
          </p:cNvPr>
          <p:cNvSpPr txBox="1"/>
          <p:nvPr/>
        </p:nvSpPr>
        <p:spPr>
          <a:xfrm>
            <a:off x="273819" y="3389784"/>
            <a:ext cx="5229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/>
              <a:t>C. Joly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5A03EA6-675F-4A6F-8C5C-1EC61D7C2B91}"/>
              </a:ext>
            </a:extLst>
          </p:cNvPr>
          <p:cNvSpPr txBox="1"/>
          <p:nvPr/>
        </p:nvSpPr>
        <p:spPr>
          <a:xfrm>
            <a:off x="1189421" y="1733600"/>
            <a:ext cx="5229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/>
              <a:t>C. Joly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3FB22043-228A-4AD9-B275-4E3FCBA95F9D}"/>
              </a:ext>
            </a:extLst>
          </p:cNvPr>
          <p:cNvSpPr txBox="1"/>
          <p:nvPr/>
        </p:nvSpPr>
        <p:spPr>
          <a:xfrm>
            <a:off x="1189421" y="3389784"/>
            <a:ext cx="5229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/>
              <a:t>C. Joly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DDE0D4C9-744F-4B4E-B153-5B97A8A42A97}"/>
              </a:ext>
            </a:extLst>
          </p:cNvPr>
          <p:cNvSpPr txBox="1"/>
          <p:nvPr/>
        </p:nvSpPr>
        <p:spPr>
          <a:xfrm>
            <a:off x="1099653" y="4496241"/>
            <a:ext cx="7617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/>
              <a:t>S. Berthelot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CC4DC1AE-066A-493C-8392-610A9C357B75}"/>
              </a:ext>
            </a:extLst>
          </p:cNvPr>
          <p:cNvSpPr txBox="1"/>
          <p:nvPr/>
        </p:nvSpPr>
        <p:spPr>
          <a:xfrm>
            <a:off x="1182208" y="5060914"/>
            <a:ext cx="5774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/>
              <a:t>CDD IR*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CCC27EB3-CF1D-475D-9B93-3C04BB07E602}"/>
              </a:ext>
            </a:extLst>
          </p:cNvPr>
          <p:cNvSpPr txBox="1"/>
          <p:nvPr/>
        </p:nvSpPr>
        <p:spPr>
          <a:xfrm>
            <a:off x="2145988" y="1044878"/>
            <a:ext cx="5229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/>
              <a:t>C. Joly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5CD3987D-AFA6-46EE-A367-5E97BE04B1F3}"/>
              </a:ext>
            </a:extLst>
          </p:cNvPr>
          <p:cNvSpPr txBox="1"/>
          <p:nvPr/>
        </p:nvSpPr>
        <p:spPr>
          <a:xfrm>
            <a:off x="2074019" y="2161002"/>
            <a:ext cx="5229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/>
              <a:t>C. Joly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73E41640-33D9-4547-941C-3D630639E9F0}"/>
              </a:ext>
            </a:extLst>
          </p:cNvPr>
          <p:cNvSpPr txBox="1"/>
          <p:nvPr/>
        </p:nvSpPr>
        <p:spPr>
          <a:xfrm>
            <a:off x="1930003" y="2885728"/>
            <a:ext cx="7922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/>
              <a:t>J-F. </a:t>
            </a:r>
            <a:r>
              <a:rPr lang="en-GB" sz="800" b="1" dirty="0" err="1"/>
              <a:t>Yaniche</a:t>
            </a:r>
            <a:endParaRPr lang="en-GB" sz="800" b="1" dirty="0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8C48E47B-5F36-4EBA-9909-100386DAF870}"/>
              </a:ext>
            </a:extLst>
          </p:cNvPr>
          <p:cNvSpPr txBox="1"/>
          <p:nvPr/>
        </p:nvSpPr>
        <p:spPr>
          <a:xfrm>
            <a:off x="2041002" y="3092460"/>
            <a:ext cx="6703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solidFill>
                  <a:srgbClr val="FF0000"/>
                </a:solidFill>
              </a:rPr>
              <a:t>D. </a:t>
            </a:r>
            <a:r>
              <a:rPr lang="en-GB" sz="800" b="1" dirty="0" err="1">
                <a:solidFill>
                  <a:srgbClr val="FF0000"/>
                </a:solidFill>
              </a:rPr>
              <a:t>Charlet</a:t>
            </a:r>
            <a:endParaRPr lang="en-GB" sz="800" b="1" dirty="0">
              <a:solidFill>
                <a:srgbClr val="FF0000"/>
              </a:solidFill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7C40D443-F594-49B5-B1D7-D22406ACC29B}"/>
              </a:ext>
            </a:extLst>
          </p:cNvPr>
          <p:cNvSpPr txBox="1"/>
          <p:nvPr/>
        </p:nvSpPr>
        <p:spPr>
          <a:xfrm>
            <a:off x="2002011" y="4161547"/>
            <a:ext cx="7457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/>
              <a:t>C. Joly or ?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73472AC0-0C97-45BC-AB81-33B21B393D23}"/>
              </a:ext>
            </a:extLst>
          </p:cNvPr>
          <p:cNvSpPr txBox="1"/>
          <p:nvPr/>
        </p:nvSpPr>
        <p:spPr>
          <a:xfrm>
            <a:off x="3514179" y="3124775"/>
            <a:ext cx="7296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/>
              <a:t> see </a:t>
            </a:r>
            <a:r>
              <a:rPr lang="en-GB" sz="800" b="1" dirty="0" err="1"/>
              <a:t>TImeD</a:t>
            </a:r>
            <a:endParaRPr lang="en-GB" sz="800" b="1" dirty="0"/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96295390-B62F-41C9-8EBD-A5DE83044E1F}"/>
              </a:ext>
            </a:extLst>
          </p:cNvPr>
          <p:cNvSpPr txBox="1"/>
          <p:nvPr/>
        </p:nvSpPr>
        <p:spPr>
          <a:xfrm>
            <a:off x="3514179" y="3442203"/>
            <a:ext cx="7296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/>
              <a:t> see </a:t>
            </a:r>
            <a:r>
              <a:rPr lang="en-GB" sz="800" b="1" dirty="0" err="1"/>
              <a:t>TImeD</a:t>
            </a:r>
            <a:endParaRPr lang="en-GB" sz="800" b="1" dirty="0"/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2B80237E-E1CB-4B5C-B958-2FDB7B088B6F}"/>
              </a:ext>
            </a:extLst>
          </p:cNvPr>
          <p:cNvSpPr txBox="1"/>
          <p:nvPr/>
        </p:nvSpPr>
        <p:spPr>
          <a:xfrm>
            <a:off x="3676828" y="4004508"/>
            <a:ext cx="580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/>
              <a:t>X. </a:t>
            </a:r>
            <a:r>
              <a:rPr lang="en-GB" sz="800" b="1" dirty="0" err="1"/>
              <a:t>Lafay</a:t>
            </a:r>
            <a:endParaRPr lang="en-GB" sz="800" b="1" dirty="0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3C5AEA44-E1C3-4E19-A648-5790468B0F93}"/>
              </a:ext>
            </a:extLst>
          </p:cNvPr>
          <p:cNvSpPr txBox="1"/>
          <p:nvPr/>
        </p:nvSpPr>
        <p:spPr>
          <a:xfrm>
            <a:off x="3676828" y="4254460"/>
            <a:ext cx="8691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/>
              <a:t>(see WP C&amp;C)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7A73CCA7-8CD8-400D-85E0-87A45651ECAD}"/>
              </a:ext>
            </a:extLst>
          </p:cNvPr>
          <p:cNvSpPr txBox="1"/>
          <p:nvPr/>
        </p:nvSpPr>
        <p:spPr>
          <a:xfrm>
            <a:off x="3617775" y="3644402"/>
            <a:ext cx="853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solidFill>
                  <a:srgbClr val="FF0000"/>
                </a:solidFill>
              </a:rPr>
              <a:t>CDD IR </a:t>
            </a:r>
          </a:p>
          <a:p>
            <a:r>
              <a:rPr lang="en-GB" sz="800" b="1" dirty="0">
                <a:solidFill>
                  <a:srgbClr val="FF0000"/>
                </a:solidFill>
              </a:rPr>
              <a:t>Design Board</a:t>
            </a:r>
          </a:p>
        </p:txBody>
      </p:sp>
      <p:sp>
        <p:nvSpPr>
          <p:cNvPr id="21" name="Accolade fermante 20">
            <a:extLst>
              <a:ext uri="{FF2B5EF4-FFF2-40B4-BE49-F238E27FC236}">
                <a16:creationId xmlns:a16="http://schemas.microsoft.com/office/drawing/2014/main" id="{CEC83F86-2F22-4D0F-89C1-3D9F91682194}"/>
              </a:ext>
            </a:extLst>
          </p:cNvPr>
          <p:cNvSpPr/>
          <p:nvPr/>
        </p:nvSpPr>
        <p:spPr>
          <a:xfrm>
            <a:off x="5066120" y="3124775"/>
            <a:ext cx="188384" cy="48045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196B671F-5C2F-4738-802D-9959596F5E01}"/>
              </a:ext>
            </a:extLst>
          </p:cNvPr>
          <p:cNvSpPr/>
          <p:nvPr/>
        </p:nvSpPr>
        <p:spPr>
          <a:xfrm>
            <a:off x="5530403" y="3348514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B41C708-71B2-47B5-BA5E-615EDC79B463}"/>
              </a:ext>
            </a:extLst>
          </p:cNvPr>
          <p:cNvSpPr txBox="1"/>
          <p:nvPr/>
        </p:nvSpPr>
        <p:spPr>
          <a:xfrm>
            <a:off x="5981268" y="3299393"/>
            <a:ext cx="29161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/>
              <a:t>Series realization </a:t>
            </a:r>
            <a:r>
              <a:rPr lang="en-GB" sz="800" dirty="0"/>
              <a:t>:  CDD  </a:t>
            </a:r>
            <a:r>
              <a:rPr lang="en-GB" sz="800" dirty="0" err="1"/>
              <a:t>Virt</a:t>
            </a:r>
            <a:r>
              <a:rPr lang="en-GB" sz="800" dirty="0"/>
              <a:t> T/AI CAO/ series Follow-up  </a:t>
            </a:r>
          </a:p>
        </p:txBody>
      </p:sp>
      <p:sp>
        <p:nvSpPr>
          <p:cNvPr id="65" name="Accolade fermante 64">
            <a:extLst>
              <a:ext uri="{FF2B5EF4-FFF2-40B4-BE49-F238E27FC236}">
                <a16:creationId xmlns:a16="http://schemas.microsoft.com/office/drawing/2014/main" id="{913C037D-54AC-415E-9EC2-79E937B31225}"/>
              </a:ext>
            </a:extLst>
          </p:cNvPr>
          <p:cNvSpPr/>
          <p:nvPr/>
        </p:nvSpPr>
        <p:spPr>
          <a:xfrm>
            <a:off x="5080098" y="3716691"/>
            <a:ext cx="174406" cy="76326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Flèche : droite 66">
            <a:extLst>
              <a:ext uri="{FF2B5EF4-FFF2-40B4-BE49-F238E27FC236}">
                <a16:creationId xmlns:a16="http://schemas.microsoft.com/office/drawing/2014/main" id="{F6348C9B-29E8-433D-8E4F-C591323E3645}"/>
              </a:ext>
            </a:extLst>
          </p:cNvPr>
          <p:cNvSpPr/>
          <p:nvPr/>
        </p:nvSpPr>
        <p:spPr>
          <a:xfrm>
            <a:off x="5530403" y="412840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E9DCE428-2F3F-4C71-88EF-D0ED1654E7E4}"/>
              </a:ext>
            </a:extLst>
          </p:cNvPr>
          <p:cNvSpPr txBox="1"/>
          <p:nvPr/>
        </p:nvSpPr>
        <p:spPr>
          <a:xfrm>
            <a:off x="5981268" y="4079287"/>
            <a:ext cx="28873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/>
              <a:t>Series realization </a:t>
            </a:r>
            <a:r>
              <a:rPr lang="en-GB" sz="800" dirty="0"/>
              <a:t>:  CDD </a:t>
            </a:r>
            <a:r>
              <a:rPr lang="en-GB" sz="800" dirty="0" err="1"/>
              <a:t>Virt</a:t>
            </a:r>
            <a:r>
              <a:rPr lang="en-GB" sz="800" dirty="0"/>
              <a:t> T/AI CAO/ series Follow-up  </a:t>
            </a:r>
          </a:p>
        </p:txBody>
      </p:sp>
      <p:sp>
        <p:nvSpPr>
          <p:cNvPr id="69" name="Accolade fermante 68">
            <a:extLst>
              <a:ext uri="{FF2B5EF4-FFF2-40B4-BE49-F238E27FC236}">
                <a16:creationId xmlns:a16="http://schemas.microsoft.com/office/drawing/2014/main" id="{B0C9A947-AC27-4274-8CFE-477610B793CB}"/>
              </a:ext>
            </a:extLst>
          </p:cNvPr>
          <p:cNvSpPr/>
          <p:nvPr/>
        </p:nvSpPr>
        <p:spPr>
          <a:xfrm>
            <a:off x="5080098" y="765997"/>
            <a:ext cx="127456" cy="5131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Flèche : droite 69">
            <a:extLst>
              <a:ext uri="{FF2B5EF4-FFF2-40B4-BE49-F238E27FC236}">
                <a16:creationId xmlns:a16="http://schemas.microsoft.com/office/drawing/2014/main" id="{23047743-0DAF-4137-9B85-455B8B5ABCF9}"/>
              </a:ext>
            </a:extLst>
          </p:cNvPr>
          <p:cNvSpPr/>
          <p:nvPr/>
        </p:nvSpPr>
        <p:spPr>
          <a:xfrm>
            <a:off x="5530403" y="989735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68EC8C30-A89C-4D74-9A8B-3DD1B7DE632B}"/>
              </a:ext>
            </a:extLst>
          </p:cNvPr>
          <p:cNvSpPr txBox="1"/>
          <p:nvPr/>
        </p:nvSpPr>
        <p:spPr>
          <a:xfrm>
            <a:off x="5981268" y="940614"/>
            <a:ext cx="3580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/>
              <a:t>Series realization : 	F. Campos integration Modules, racks or cabinet</a:t>
            </a:r>
          </a:p>
          <a:p>
            <a:r>
              <a:rPr lang="en-GB" sz="800" b="1" dirty="0"/>
              <a:t>	</a:t>
            </a:r>
            <a:r>
              <a:rPr lang="en-GB" sz="800" dirty="0"/>
              <a:t>CDD </a:t>
            </a:r>
            <a:r>
              <a:rPr lang="en-GB" sz="800" dirty="0" err="1"/>
              <a:t>Virt</a:t>
            </a:r>
            <a:r>
              <a:rPr lang="en-GB" sz="800" dirty="0"/>
              <a:t> T/AI CAO/ Layout </a:t>
            </a:r>
            <a:endParaRPr lang="en-GB" sz="800" b="1" dirty="0"/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18F5E073-B227-4186-987B-59781689E1AD}"/>
              </a:ext>
            </a:extLst>
          </p:cNvPr>
          <p:cNvGrpSpPr/>
          <p:nvPr/>
        </p:nvGrpSpPr>
        <p:grpSpPr>
          <a:xfrm>
            <a:off x="5530403" y="2691190"/>
            <a:ext cx="4031012" cy="338554"/>
            <a:chOff x="5530403" y="2691190"/>
            <a:chExt cx="4031012" cy="338554"/>
          </a:xfrm>
        </p:grpSpPr>
        <p:sp>
          <p:nvSpPr>
            <p:cNvPr id="73" name="Flèche : droite 72">
              <a:extLst>
                <a:ext uri="{FF2B5EF4-FFF2-40B4-BE49-F238E27FC236}">
                  <a16:creationId xmlns:a16="http://schemas.microsoft.com/office/drawing/2014/main" id="{BAD37A50-59AA-4A5A-A03C-8AB2B4895BAA}"/>
                </a:ext>
              </a:extLst>
            </p:cNvPr>
            <p:cNvSpPr/>
            <p:nvPr/>
          </p:nvSpPr>
          <p:spPr>
            <a:xfrm>
              <a:off x="5530403" y="2740311"/>
              <a:ext cx="360040" cy="144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2E64B984-A229-420C-AAA7-333B2E650A0B}"/>
                </a:ext>
              </a:extLst>
            </p:cNvPr>
            <p:cNvSpPr txBox="1"/>
            <p:nvPr/>
          </p:nvSpPr>
          <p:spPr>
            <a:xfrm>
              <a:off x="5981268" y="2691190"/>
              <a:ext cx="35801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b="1" dirty="0"/>
                <a:t>Series realization : 	F. Campos integration Modules, racks or cabinet</a:t>
              </a:r>
            </a:p>
            <a:p>
              <a:r>
                <a:rPr lang="en-GB" sz="800" b="1" dirty="0"/>
                <a:t>	</a:t>
              </a:r>
              <a:r>
                <a:rPr lang="en-GB" sz="800" dirty="0"/>
                <a:t>CDD </a:t>
              </a:r>
              <a:r>
                <a:rPr lang="en-GB" sz="800" dirty="0" err="1"/>
                <a:t>Virt</a:t>
              </a:r>
              <a:r>
                <a:rPr lang="en-GB" sz="800" dirty="0"/>
                <a:t> T/AI CAO/ Layout </a:t>
              </a:r>
              <a:endParaRPr lang="en-GB" sz="800" b="1" dirty="0"/>
            </a:p>
          </p:txBody>
        </p:sp>
      </p:grp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B2658029-533C-41E5-A318-F2C6B13F20DE}"/>
              </a:ext>
            </a:extLst>
          </p:cNvPr>
          <p:cNvCxnSpPr>
            <a:cxnSpLocks/>
          </p:cNvCxnSpPr>
          <p:nvPr/>
        </p:nvCxnSpPr>
        <p:spPr>
          <a:xfrm>
            <a:off x="2613368" y="2813720"/>
            <a:ext cx="270101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Accolade fermante 76">
            <a:extLst>
              <a:ext uri="{FF2B5EF4-FFF2-40B4-BE49-F238E27FC236}">
                <a16:creationId xmlns:a16="http://schemas.microsoft.com/office/drawing/2014/main" id="{4A4442E9-B033-4915-8A89-B5101EAB912C}"/>
              </a:ext>
            </a:extLst>
          </p:cNvPr>
          <p:cNvSpPr/>
          <p:nvPr/>
        </p:nvSpPr>
        <p:spPr>
          <a:xfrm>
            <a:off x="5080098" y="1955990"/>
            <a:ext cx="127456" cy="54131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Flèche : droite 77">
            <a:extLst>
              <a:ext uri="{FF2B5EF4-FFF2-40B4-BE49-F238E27FC236}">
                <a16:creationId xmlns:a16="http://schemas.microsoft.com/office/drawing/2014/main" id="{0FC3DECA-0D48-464B-BC19-061AA86771E4}"/>
              </a:ext>
            </a:extLst>
          </p:cNvPr>
          <p:cNvSpPr/>
          <p:nvPr/>
        </p:nvSpPr>
        <p:spPr>
          <a:xfrm>
            <a:off x="5530403" y="2100152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463B4BBB-8FF4-4681-A4BA-FBE695898839}"/>
              </a:ext>
            </a:extLst>
          </p:cNvPr>
          <p:cNvSpPr txBox="1"/>
          <p:nvPr/>
        </p:nvSpPr>
        <p:spPr>
          <a:xfrm>
            <a:off x="5981268" y="2051031"/>
            <a:ext cx="40847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/>
              <a:t>Series realization : call for tender ( single manufacturer  but several distributors)</a:t>
            </a:r>
          </a:p>
        </p:txBody>
      </p:sp>
      <p:cxnSp>
        <p:nvCxnSpPr>
          <p:cNvPr id="80" name="Connecteur droit 79">
            <a:extLst>
              <a:ext uri="{FF2B5EF4-FFF2-40B4-BE49-F238E27FC236}">
                <a16:creationId xmlns:a16="http://schemas.microsoft.com/office/drawing/2014/main" id="{08FB3A6A-6D9B-4B82-9724-B85E9A34536B}"/>
              </a:ext>
            </a:extLst>
          </p:cNvPr>
          <p:cNvCxnSpPr>
            <a:cxnSpLocks/>
          </p:cNvCxnSpPr>
          <p:nvPr/>
        </p:nvCxnSpPr>
        <p:spPr>
          <a:xfrm>
            <a:off x="4278275" y="2093640"/>
            <a:ext cx="58949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19B4FF09-F43C-4952-806F-076D18629C1F}"/>
              </a:ext>
            </a:extLst>
          </p:cNvPr>
          <p:cNvCxnSpPr>
            <a:cxnSpLocks/>
          </p:cNvCxnSpPr>
          <p:nvPr/>
        </p:nvCxnSpPr>
        <p:spPr>
          <a:xfrm>
            <a:off x="4278275" y="2370739"/>
            <a:ext cx="58949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ZoneTexte 81">
            <a:extLst>
              <a:ext uri="{FF2B5EF4-FFF2-40B4-BE49-F238E27FC236}">
                <a16:creationId xmlns:a16="http://schemas.microsoft.com/office/drawing/2014/main" id="{036B29BA-F3F2-4499-98ED-790A74B9ED89}"/>
              </a:ext>
            </a:extLst>
          </p:cNvPr>
          <p:cNvSpPr txBox="1"/>
          <p:nvPr/>
        </p:nvSpPr>
        <p:spPr>
          <a:xfrm>
            <a:off x="1983017" y="5554976"/>
            <a:ext cx="5774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/>
              <a:t>CDD IR*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3C4DCCC6-D108-46DF-9F6F-7C005BCBCA37}"/>
              </a:ext>
            </a:extLst>
          </p:cNvPr>
          <p:cNvSpPr txBox="1"/>
          <p:nvPr/>
        </p:nvSpPr>
        <p:spPr>
          <a:xfrm>
            <a:off x="1907141" y="4973960"/>
            <a:ext cx="7617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/>
              <a:t>S. Berthelot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55287DCA-ED01-4437-A46C-BEE706B881E0}"/>
              </a:ext>
            </a:extLst>
          </p:cNvPr>
          <p:cNvSpPr txBox="1"/>
          <p:nvPr/>
        </p:nvSpPr>
        <p:spPr>
          <a:xfrm>
            <a:off x="2055175" y="4372726"/>
            <a:ext cx="5229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/>
              <a:t>C. Joly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880D164D-8686-4E88-B50F-B71A1D781993}"/>
              </a:ext>
            </a:extLst>
          </p:cNvPr>
          <p:cNvSpPr txBox="1"/>
          <p:nvPr/>
        </p:nvSpPr>
        <p:spPr>
          <a:xfrm>
            <a:off x="3676828" y="5094953"/>
            <a:ext cx="15776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/>
              <a:t>C&amp;C : Name to be confirmed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0D7590F4-758F-47B5-88DA-2B25474BC52B}"/>
              </a:ext>
            </a:extLst>
          </p:cNvPr>
          <p:cNvSpPr txBox="1"/>
          <p:nvPr/>
        </p:nvSpPr>
        <p:spPr>
          <a:xfrm>
            <a:off x="3640975" y="1995442"/>
            <a:ext cx="5229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/>
              <a:t>C. Joly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FA974B9B-ADC4-4027-995C-E0F7B9EE8506}"/>
              </a:ext>
            </a:extLst>
          </p:cNvPr>
          <p:cNvSpPr txBox="1"/>
          <p:nvPr/>
        </p:nvSpPr>
        <p:spPr>
          <a:xfrm>
            <a:off x="3640975" y="2272896"/>
            <a:ext cx="5229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/>
              <a:t>C. Joly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528B2A2E-42F2-4764-AF3D-21BD55C88D7A}"/>
              </a:ext>
            </a:extLst>
          </p:cNvPr>
          <p:cNvSpPr txBox="1"/>
          <p:nvPr/>
        </p:nvSpPr>
        <p:spPr>
          <a:xfrm>
            <a:off x="3640975" y="2475166"/>
            <a:ext cx="1723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/>
              <a:t>DEPHI: To be confirmed</a:t>
            </a:r>
          </a:p>
          <a:p>
            <a:r>
              <a:rPr lang="en-GB" sz="800" b="1" dirty="0"/>
              <a:t>+ PhD student : N. </a:t>
            </a:r>
            <a:r>
              <a:rPr lang="en-GB" sz="800" b="1" dirty="0" err="1"/>
              <a:t>Belouchrani</a:t>
            </a:r>
            <a:endParaRPr lang="en-GB" sz="800" b="1" dirty="0"/>
          </a:p>
        </p:txBody>
      </p: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3918244C-8FBC-430D-A642-618DA84FE16B}"/>
              </a:ext>
            </a:extLst>
          </p:cNvPr>
          <p:cNvCxnSpPr>
            <a:cxnSpLocks/>
          </p:cNvCxnSpPr>
          <p:nvPr/>
        </p:nvCxnSpPr>
        <p:spPr>
          <a:xfrm>
            <a:off x="4344779" y="919218"/>
            <a:ext cx="58949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A2D60FD3-B04A-43CA-A68F-E23D9867A471}"/>
              </a:ext>
            </a:extLst>
          </p:cNvPr>
          <p:cNvCxnSpPr>
            <a:cxnSpLocks/>
          </p:cNvCxnSpPr>
          <p:nvPr/>
        </p:nvCxnSpPr>
        <p:spPr>
          <a:xfrm>
            <a:off x="4344779" y="1196317"/>
            <a:ext cx="58949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ZoneTexte 92">
            <a:extLst>
              <a:ext uri="{FF2B5EF4-FFF2-40B4-BE49-F238E27FC236}">
                <a16:creationId xmlns:a16="http://schemas.microsoft.com/office/drawing/2014/main" id="{416D361A-ED3E-456A-80A9-F2CDB279F7AE}"/>
              </a:ext>
            </a:extLst>
          </p:cNvPr>
          <p:cNvSpPr txBox="1"/>
          <p:nvPr/>
        </p:nvSpPr>
        <p:spPr>
          <a:xfrm>
            <a:off x="3514179" y="834756"/>
            <a:ext cx="7922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/>
              <a:t>J-F. </a:t>
            </a:r>
            <a:r>
              <a:rPr lang="en-GB" sz="800" b="1" dirty="0" err="1"/>
              <a:t>Yaniche</a:t>
            </a:r>
            <a:endParaRPr lang="en-GB" sz="800" b="1" dirty="0"/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C17542A8-1FE9-48E2-89C2-BA7501E7EF76}"/>
              </a:ext>
            </a:extLst>
          </p:cNvPr>
          <p:cNvSpPr txBox="1"/>
          <p:nvPr/>
        </p:nvSpPr>
        <p:spPr>
          <a:xfrm>
            <a:off x="3653651" y="1410144"/>
            <a:ext cx="5806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/>
              <a:t>X. </a:t>
            </a:r>
            <a:r>
              <a:rPr lang="en-GB" sz="800" b="1" dirty="0" err="1"/>
              <a:t>Lafay</a:t>
            </a:r>
            <a:endParaRPr lang="en-GB" sz="800" b="1" dirty="0"/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0B5FC34B-5755-493A-A2BB-5B06E8809F67}"/>
              </a:ext>
            </a:extLst>
          </p:cNvPr>
          <p:cNvSpPr txBox="1"/>
          <p:nvPr/>
        </p:nvSpPr>
        <p:spPr>
          <a:xfrm>
            <a:off x="3676828" y="1683067"/>
            <a:ext cx="8691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/>
              <a:t>(see WP C&amp;C)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6B393F55-3A7A-446D-99CB-BD6C13FA7B37}"/>
              </a:ext>
            </a:extLst>
          </p:cNvPr>
          <p:cNvSpPr txBox="1"/>
          <p:nvPr/>
        </p:nvSpPr>
        <p:spPr>
          <a:xfrm>
            <a:off x="3676828" y="2763198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/>
              <a:t>C&amp;C</a:t>
            </a:r>
          </a:p>
          <a:p>
            <a:r>
              <a:rPr lang="en-GB" sz="800" b="1" dirty="0"/>
              <a:t>(see WP C&amp;C)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BEFF8C1F-B925-4931-AD02-3FF7A3D2501F}"/>
              </a:ext>
            </a:extLst>
          </p:cNvPr>
          <p:cNvSpPr txBox="1"/>
          <p:nvPr/>
        </p:nvSpPr>
        <p:spPr>
          <a:xfrm>
            <a:off x="1907141" y="5245460"/>
            <a:ext cx="7617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/>
              <a:t>S. Berthelot</a:t>
            </a:r>
          </a:p>
        </p:txBody>
      </p: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F6B6BC57-6492-41ED-8480-31E2481C84D8}"/>
              </a:ext>
            </a:extLst>
          </p:cNvPr>
          <p:cNvCxnSpPr>
            <a:cxnSpLocks/>
          </p:cNvCxnSpPr>
          <p:nvPr/>
        </p:nvCxnSpPr>
        <p:spPr>
          <a:xfrm>
            <a:off x="4278275" y="3389784"/>
            <a:ext cx="58949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>
            <a:extLst>
              <a:ext uri="{FF2B5EF4-FFF2-40B4-BE49-F238E27FC236}">
                <a16:creationId xmlns:a16="http://schemas.microsoft.com/office/drawing/2014/main" id="{C2F8A39E-FC22-4556-986D-F7FB0B75ADD3}"/>
              </a:ext>
            </a:extLst>
          </p:cNvPr>
          <p:cNvCxnSpPr>
            <a:cxnSpLocks/>
          </p:cNvCxnSpPr>
          <p:nvPr/>
        </p:nvCxnSpPr>
        <p:spPr>
          <a:xfrm>
            <a:off x="4278275" y="4109864"/>
            <a:ext cx="58949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ZoneTexte 103">
            <a:extLst>
              <a:ext uri="{FF2B5EF4-FFF2-40B4-BE49-F238E27FC236}">
                <a16:creationId xmlns:a16="http://schemas.microsoft.com/office/drawing/2014/main" id="{DCF75420-3409-462A-BE6D-985553FDECEE}"/>
              </a:ext>
            </a:extLst>
          </p:cNvPr>
          <p:cNvSpPr txBox="1"/>
          <p:nvPr/>
        </p:nvSpPr>
        <p:spPr>
          <a:xfrm>
            <a:off x="3528866" y="1063044"/>
            <a:ext cx="853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solidFill>
                  <a:srgbClr val="FF0000"/>
                </a:solidFill>
              </a:rPr>
              <a:t>CDD IR  </a:t>
            </a:r>
          </a:p>
          <a:p>
            <a:r>
              <a:rPr lang="en-GB" sz="800" b="1" dirty="0">
                <a:solidFill>
                  <a:srgbClr val="FF0000"/>
                </a:solidFill>
              </a:rPr>
              <a:t>Design Board</a:t>
            </a:r>
          </a:p>
        </p:txBody>
      </p:sp>
      <p:sp>
        <p:nvSpPr>
          <p:cNvPr id="61" name="Titre 1">
            <a:extLst>
              <a:ext uri="{FF2B5EF4-FFF2-40B4-BE49-F238E27FC236}">
                <a16:creationId xmlns:a16="http://schemas.microsoft.com/office/drawing/2014/main" id="{EEFE6053-FF6C-406D-9AA8-D4E3E35DE648}"/>
              </a:ext>
            </a:extLst>
          </p:cNvPr>
          <p:cNvSpPr txBox="1">
            <a:spLocks/>
          </p:cNvSpPr>
          <p:nvPr/>
        </p:nvSpPr>
        <p:spPr>
          <a:xfrm>
            <a:off x="1119557" y="144684"/>
            <a:ext cx="568863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Annexe : RH engagés et besoins manquants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8AC4E27-858C-4B52-9BCE-003DA7C9658D}"/>
              </a:ext>
            </a:extLst>
          </p:cNvPr>
          <p:cNvSpPr/>
          <p:nvPr/>
        </p:nvSpPr>
        <p:spPr>
          <a:xfrm>
            <a:off x="2957840" y="891597"/>
            <a:ext cx="133694" cy="8061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F8CC9DD6-57DF-4BBA-A850-D1414CB8ADE8}"/>
              </a:ext>
            </a:extLst>
          </p:cNvPr>
          <p:cNvSpPr txBox="1"/>
          <p:nvPr/>
        </p:nvSpPr>
        <p:spPr>
          <a:xfrm>
            <a:off x="2866107" y="828854"/>
            <a:ext cx="4320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bg1"/>
                </a:solidFill>
              </a:rPr>
              <a:t>Pw</a:t>
            </a:r>
          </a:p>
        </p:txBody>
      </p:sp>
    </p:spTree>
    <p:extLst>
      <p:ext uri="{BB962C8B-B14F-4D97-AF65-F5344CB8AC3E}">
        <p14:creationId xmlns:p14="http://schemas.microsoft.com/office/powerpoint/2010/main" val="2446219562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39293</TotalTime>
  <Words>1006</Words>
  <Application>Microsoft Office PowerPoint</Application>
  <PresentationFormat>Personnalisé</PresentationFormat>
  <Paragraphs>203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1_modele-IJCLAb-powerpoint</vt:lpstr>
      <vt:lpstr>Présentation PowerPoint</vt:lpstr>
      <vt:lpstr>Périmètre et Objectifs du WP</vt:lpstr>
      <vt:lpstr>Etat d’Avancement </vt:lpstr>
      <vt:lpstr>Structuration du WP-08</vt:lpstr>
      <vt:lpstr>Planning et Principaux Jalons du WP-8 : RF systems</vt:lpstr>
      <vt:lpstr>RH engagés et besoins manquants ( 2024-2029)</vt:lpstr>
      <vt:lpstr>Points de vigilance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Christophe JOLY</cp:lastModifiedBy>
  <cp:revision>2054</cp:revision>
  <dcterms:created xsi:type="dcterms:W3CDTF">2011-03-09T16:37:49Z</dcterms:created>
  <dcterms:modified xsi:type="dcterms:W3CDTF">2025-01-16T09:10:25Z</dcterms:modified>
</cp:coreProperties>
</file>