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notesMasterIdLst>
    <p:notesMasterId r:id="rId10"/>
  </p:notesMasterIdLst>
  <p:sldIdLst>
    <p:sldId id="307" r:id="rId2"/>
    <p:sldId id="359" r:id="rId3"/>
    <p:sldId id="355" r:id="rId4"/>
    <p:sldId id="354" r:id="rId5"/>
    <p:sldId id="358" r:id="rId6"/>
    <p:sldId id="357" r:id="rId7"/>
    <p:sldId id="360" r:id="rId8"/>
    <p:sldId id="361" r:id="rId9"/>
  </p:sldIdLst>
  <p:sldSz cx="10772775" cy="6059488"/>
  <p:notesSz cx="6858000" cy="9144000"/>
  <p:defaultTextStyle>
    <a:defPPr>
      <a:defRPr lang="fr-FR"/>
    </a:defPPr>
    <a:lvl1pPr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01650" indent="-44450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04888" indent="-90488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08125" indent="-13652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09775" indent="-18097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909">
          <p15:clr>
            <a:srgbClr val="A4A3A4"/>
          </p15:clr>
        </p15:guide>
        <p15:guide id="2" pos="339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8A2D"/>
    <a:srgbClr val="F39200"/>
    <a:srgbClr val="FF6700"/>
    <a:srgbClr val="6600CC"/>
    <a:srgbClr val="E05314"/>
    <a:srgbClr val="00294B"/>
    <a:srgbClr val="456487"/>
    <a:srgbClr val="511F74"/>
    <a:srgbClr val="7A286A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41" autoAdjust="0"/>
    <p:restoredTop sz="96366" autoAdjust="0"/>
  </p:normalViewPr>
  <p:slideViewPr>
    <p:cSldViewPr>
      <p:cViewPr varScale="1">
        <p:scale>
          <a:sx n="124" d="100"/>
          <a:sy n="124" d="100"/>
        </p:scale>
        <p:origin x="1164" y="108"/>
      </p:cViewPr>
      <p:guideLst>
        <p:guide orient="horz" pos="1909"/>
        <p:guide pos="33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3688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lal-data1.ijclab.in2p3.fr\expsera\mercier\Pole%20acc&#233;l&#233;rateurs\labo%20vide%20et%20surfaces\plan%20de%20charge%20%20depuis%202019%20NSIP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lal-data1.ijclab.in2p3.fr\expsera\mercier\Pole%20acc&#233;l&#233;rateurs\labo%20vide%20et%20surfaces\plan%20de%20charge%20%20depuis%202019%20NSIP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total!$A$2</c:f>
              <c:strCache>
                <c:ptCount val="1"/>
                <c:pt idx="0">
                  <c:v>Activité de la plateforme (hors analyse de surface)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4F2-4001-AEC5-4549CB18B82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4F2-4001-AEC5-4549CB18B82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4F2-4001-AEC5-4549CB18B82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94F2-4001-AEC5-4549CB18B82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94F2-4001-AEC5-4549CB18B82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94F2-4001-AEC5-4549CB18B82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94F2-4001-AEC5-4549CB18B82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94F2-4001-AEC5-4549CB18B825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94F2-4001-AEC5-4549CB18B825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94F2-4001-AEC5-4549CB18B825}"/>
              </c:ext>
            </c:extLst>
          </c:dPt>
          <c:dLbls>
            <c:dLbl>
              <c:idx val="0"/>
              <c:layout>
                <c:manualLayout>
                  <c:x val="-2.7819179712839797E-2"/>
                  <c:y val="0.1132188777541502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4F2-4001-AEC5-4549CB18B825}"/>
                </c:ext>
              </c:extLst>
            </c:dLbl>
            <c:dLbl>
              <c:idx val="1"/>
              <c:layout>
                <c:manualLayout>
                  <c:x val="-9.027508318501723E-2"/>
                  <c:y val="0.143031722058344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4F2-4001-AEC5-4549CB18B825}"/>
                </c:ext>
              </c:extLst>
            </c:dLbl>
            <c:dLbl>
              <c:idx val="2"/>
              <c:layout>
                <c:manualLayout>
                  <c:x val="-0.15300548842061865"/>
                  <c:y val="9.635649170565974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4F2-4001-AEC5-4549CB18B825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94F2-4001-AEC5-4549CB18B825}"/>
                </c:ext>
              </c:extLst>
            </c:dLbl>
            <c:dLbl>
              <c:idx val="4"/>
              <c:layout>
                <c:manualLayout>
                  <c:x val="-1.2562302094284133E-2"/>
                  <c:y val="8.185054412888302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4F2-4001-AEC5-4549CB18B825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4F2-4001-AEC5-4549CB18B825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4F2-4001-AEC5-4549CB18B825}"/>
                </c:ext>
              </c:extLst>
            </c:dLbl>
            <c:dLbl>
              <c:idx val="7"/>
              <c:layout>
                <c:manualLayout>
                  <c:x val="3.0891029757842352E-2"/>
                  <c:y val="-0.1662149481922630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4F2-4001-AEC5-4549CB18B825}"/>
                </c:ext>
              </c:extLst>
            </c:dLbl>
            <c:dLbl>
              <c:idx val="8"/>
              <c:layout>
                <c:manualLayout>
                  <c:x val="0.24169991417854222"/>
                  <c:y val="5.574123785114852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018383692667926"/>
                      <c:h val="0.231988610529009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94F2-4001-AEC5-4549CB18B825}"/>
                </c:ext>
              </c:extLst>
            </c:dLbl>
            <c:dLbl>
              <c:idx val="9"/>
              <c:layout>
                <c:manualLayout>
                  <c:x val="2.1286672525117563E-4"/>
                  <c:y val="1.553226861028410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719195641238528"/>
                      <c:h val="0.2983095542339409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3-94F2-4001-AEC5-4549CB18B825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total!$D$3:$M$3</c:f>
              <c:strCache>
                <c:ptCount val="10"/>
                <c:pt idx="0">
                  <c:v>TWAC</c:v>
                </c:pt>
                <c:pt idx="1">
                  <c:v>Thom X</c:v>
                </c:pt>
                <c:pt idx="2">
                  <c:v>PERLE</c:v>
                </c:pt>
                <c:pt idx="3">
                  <c:v>PALLAS</c:v>
                </c:pt>
                <c:pt idx="4">
                  <c:v>enseignement</c:v>
                </c:pt>
                <c:pt idx="5">
                  <c:v>Gestion vide et surfaces</c:v>
                </c:pt>
                <c:pt idx="6">
                  <c:v>Divers</c:v>
                </c:pt>
                <c:pt idx="7">
                  <c:v>R&amp;D Vide surfaces</c:v>
                </c:pt>
                <c:pt idx="8">
                  <c:v>gestion et support platforme V&amp;S</c:v>
                </c:pt>
                <c:pt idx="9">
                  <c:v>Projet IJCLAB hors accélérateurs (HINA,Gspec,GRIT, Friends4,..)</c:v>
                </c:pt>
              </c:strCache>
            </c:strRef>
          </c:cat>
          <c:val>
            <c:numRef>
              <c:f>total!$D$9:$M$9</c:f>
              <c:numCache>
                <c:formatCode>General</c:formatCode>
                <c:ptCount val="10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3</c:v>
                </c:pt>
                <c:pt idx="4">
                  <c:v>5</c:v>
                </c:pt>
                <c:pt idx="5">
                  <c:v>0</c:v>
                </c:pt>
                <c:pt idx="6">
                  <c:v>0</c:v>
                </c:pt>
                <c:pt idx="7">
                  <c:v>24</c:v>
                </c:pt>
                <c:pt idx="8">
                  <c:v>26</c:v>
                </c:pt>
                <c:pt idx="9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94F2-4001-AEC5-4549CB18B825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evol!$A$2</c:f>
              <c:strCache>
                <c:ptCount val="1"/>
                <c:pt idx="0">
                  <c:v>Activité de la plateforme (hors analyse de surface)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2D8-4898-A6AE-DB72EA33C35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2D8-4898-A6AE-DB72EA33C35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2D8-4898-A6AE-DB72EA33C35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2D8-4898-A6AE-DB72EA33C35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52D8-4898-A6AE-DB72EA33C35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52D8-4898-A6AE-DB72EA33C35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52D8-4898-A6AE-DB72EA33C353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52D8-4898-A6AE-DB72EA33C353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52D8-4898-A6AE-DB72EA33C353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52D8-4898-A6AE-DB72EA33C353}"/>
              </c:ext>
            </c:extLst>
          </c:dPt>
          <c:dLbls>
            <c:dLbl>
              <c:idx val="0"/>
              <c:layout>
                <c:manualLayout>
                  <c:x val="2.893603572699658E-2"/>
                  <c:y val="3.7212681326071495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EC839F7-9E96-416B-845E-FEFF913A3783}" type="CATEGORYNAME">
                      <a:rPr lang="en-US" dirty="0">
                        <a:solidFill>
                          <a:srgbClr val="4472C4"/>
                        </a:solidFill>
                      </a:rPr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[NOM DE CATÉGORIE]</a:t>
                    </a:fld>
                    <a:r>
                      <a:rPr lang="en-US" baseline="0" dirty="0">
                        <a:solidFill>
                          <a:srgbClr val="4472C4"/>
                        </a:solidFill>
                      </a:rPr>
                      <a:t>
</a:t>
                    </a:r>
                    <a:fld id="{3A3289B2-256A-4DCC-9121-1114359B030D}" type="PERCENTAGE">
                      <a:rPr lang="en-US" baseline="0" dirty="0">
                        <a:solidFill>
                          <a:srgbClr val="4472C4"/>
                        </a:solidFill>
                      </a:rPr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[POURCENTAGE]</a:t>
                    </a:fld>
                    <a:endParaRPr lang="en-US" baseline="0" dirty="0">
                      <a:solidFill>
                        <a:srgbClr val="4472C4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2D8-4898-A6AE-DB72EA33C35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2D8-4898-A6AE-DB72EA33C353}"/>
                </c:ext>
              </c:extLst>
            </c:dLbl>
            <c:dLbl>
              <c:idx val="2"/>
              <c:layout>
                <c:manualLayout>
                  <c:x val="-0.17042437391288084"/>
                  <c:y val="-0.1141427924115348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8CC4847-D698-4AE2-B5EB-14442A4D5187}" type="CATEGORYNAME">
                      <a:rPr lang="en-US" sz="1800"/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[NOM DE CATÉGORIE]</a:t>
                    </a:fld>
                    <a:r>
                      <a:rPr lang="en-US" sz="1800" baseline="0"/>
                      <a:t>
</a:t>
                    </a:r>
                    <a:fld id="{76D7C344-D32E-435D-9FBB-969A8510F30D}" type="PERCENTAGE">
                      <a:rPr lang="en-US" sz="1800" baseline="0"/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[POURCENTAGE]</a:t>
                    </a:fld>
                    <a:endParaRPr lang="en-US" sz="1800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2D8-4898-A6AE-DB72EA33C35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2D8-4898-A6AE-DB72EA33C353}"/>
                </c:ext>
              </c:extLst>
            </c:dLbl>
            <c:dLbl>
              <c:idx val="4"/>
              <c:layout>
                <c:manualLayout>
                  <c:x val="1.5891456170416471E-2"/>
                  <c:y val="5.712916927665241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2D8-4898-A6AE-DB72EA33C353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2D8-4898-A6AE-DB72EA33C353}"/>
                </c:ext>
              </c:extLst>
            </c:dLbl>
            <c:dLbl>
              <c:idx val="6"/>
              <c:layout>
                <c:manualLayout>
                  <c:x val="1.9296678828665613E-2"/>
                  <c:y val="5.7129169276652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54548915922041"/>
                      <c:h val="0.1885978575062068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52D8-4898-A6AE-DB72EA33C353}"/>
                </c:ext>
              </c:extLst>
            </c:dLbl>
            <c:dLbl>
              <c:idx val="7"/>
              <c:layout>
                <c:manualLayout>
                  <c:x val="4.4344134220418397E-3"/>
                  <c:y val="5.740057031704815E-2"/>
                </c:manualLayout>
              </c:layout>
              <c:spPr>
                <a:noFill/>
                <a:ln>
                  <a:solidFill>
                    <a:schemeClr val="bg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2D8-4898-A6AE-DB72EA33C353}"/>
                </c:ext>
              </c:extLst>
            </c:dLbl>
            <c:dLbl>
              <c:idx val="8"/>
              <c:layout>
                <c:manualLayout>
                  <c:x val="6.0371445359221093E-2"/>
                  <c:y val="2.245806122942422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76451614806118"/>
                      <c:h val="0.1542307636078195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52D8-4898-A6AE-DB72EA33C353}"/>
                </c:ext>
              </c:extLst>
            </c:dLbl>
            <c:dLbl>
              <c:idx val="9"/>
              <c:layout>
                <c:manualLayout>
                  <c:x val="0.17713414301702782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fr-FR" baseline="0" dirty="0"/>
                      <a:t>Projet IJCLAB Hors </a:t>
                    </a:r>
                    <a:r>
                      <a:rPr lang="fr-FR" baseline="0" dirty="0" err="1"/>
                      <a:t>accéléarteurs</a:t>
                    </a:r>
                    <a:r>
                      <a:rPr lang="fr-FR" baseline="0" dirty="0"/>
                      <a:t>
</a:t>
                    </a:r>
                    <a:fld id="{325392A8-8A84-4854-BBCD-9906F0EC2106}" type="PERCENTAGE">
                      <a:rPr lang="fr-FR" baseline="0" dirty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[POURCENTAGE]</a:t>
                    </a:fld>
                    <a:endParaRPr lang="fr-FR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52D8-4898-A6AE-DB72EA33C353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noFill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evol!$D$3:$M$3</c:f>
              <c:strCache>
                <c:ptCount val="10"/>
                <c:pt idx="0">
                  <c:v>TWAC</c:v>
                </c:pt>
                <c:pt idx="1">
                  <c:v>Thom X</c:v>
                </c:pt>
                <c:pt idx="2">
                  <c:v>PERLE</c:v>
                </c:pt>
                <c:pt idx="3">
                  <c:v>PALLAS</c:v>
                </c:pt>
                <c:pt idx="4">
                  <c:v>enseignement</c:v>
                </c:pt>
                <c:pt idx="5">
                  <c:v>Gestion vide et surfaces</c:v>
                </c:pt>
                <c:pt idx="6">
                  <c:v>Prestation extérieures</c:v>
                </c:pt>
                <c:pt idx="7">
                  <c:v>R&amp;D Vide surfaces</c:v>
                </c:pt>
                <c:pt idx="8">
                  <c:v>gestion et support platforme V&amp;S</c:v>
                </c:pt>
                <c:pt idx="9">
                  <c:v>Projet IJCLAB hors accélérateurs (HINA,Gspec,GRIT, Friends4,..)</c:v>
                </c:pt>
              </c:strCache>
            </c:strRef>
          </c:cat>
          <c:val>
            <c:numRef>
              <c:f>evol!$D$10:$M$10</c:f>
              <c:numCache>
                <c:formatCode>General</c:formatCode>
                <c:ptCount val="10"/>
                <c:pt idx="0">
                  <c:v>1</c:v>
                </c:pt>
                <c:pt idx="1">
                  <c:v>0.5</c:v>
                </c:pt>
                <c:pt idx="2">
                  <c:v>66</c:v>
                </c:pt>
                <c:pt idx="3">
                  <c:v>0</c:v>
                </c:pt>
                <c:pt idx="4">
                  <c:v>8</c:v>
                </c:pt>
                <c:pt idx="5">
                  <c:v>0</c:v>
                </c:pt>
                <c:pt idx="6">
                  <c:v>10</c:v>
                </c:pt>
                <c:pt idx="7">
                  <c:v>5</c:v>
                </c:pt>
                <c:pt idx="8">
                  <c:v>9</c:v>
                </c:pt>
                <c:pt idx="9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52D8-4898-A6AE-DB72EA33C353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0983F0-3B2B-4346-9D34-6FF74AEF7015}" type="datetimeFigureOut">
              <a:rPr lang="fr-FR"/>
              <a:pPr>
                <a:defRPr/>
              </a:pPr>
              <a:t>16/01/2025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3BC699F-DBFB-4FA7-9A20-949047200E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9527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7134" y="8697"/>
            <a:ext cx="10772417" cy="605948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16/01/2025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- 1-2025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7070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41363" y="322263"/>
            <a:ext cx="9290050" cy="117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612900"/>
            <a:ext cx="9290050" cy="3844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41363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16/01/2025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68700" y="5616575"/>
            <a:ext cx="363537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- 1-2025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08888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71596-5F9D-49C5-9701-16B3CA543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6465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F989C989-18D5-49B8-83F0-25407A2D7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- 1-2025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D07A81A-6C77-4A99-ABCE-88F6992AC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429DF77-A478-FFF4-2246-33D934A1FF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0843" y="5737225"/>
            <a:ext cx="2411556" cy="322263"/>
          </a:xfrm>
        </p:spPr>
        <p:txBody>
          <a:bodyPr/>
          <a:lstStyle/>
          <a:p>
            <a:r>
              <a:rPr lang="fr-FR" dirty="0"/>
              <a:t>16/01/2025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CE213AC-7DC4-881A-BE68-5F6D90102A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6252" y="1712099"/>
            <a:ext cx="4426399" cy="347788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7E7CFD6-0172-42A9-A91E-F497F6A95F1D}"/>
              </a:ext>
            </a:extLst>
          </p:cNvPr>
          <p:cNvSpPr txBox="1"/>
          <p:nvPr/>
        </p:nvSpPr>
        <p:spPr>
          <a:xfrm>
            <a:off x="993899" y="1733600"/>
            <a:ext cx="91450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Project Progress </a:t>
            </a:r>
            <a:r>
              <a:rPr lang="fr-FR" sz="36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Review</a:t>
            </a:r>
            <a:r>
              <a:rPr lang="fr-FR" sz="3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(PPR) 1-2025</a:t>
            </a:r>
          </a:p>
          <a:p>
            <a:pPr algn="ctr"/>
            <a:endParaRPr lang="fr-FR" sz="36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ctr"/>
            <a:r>
              <a:rPr lang="fr-FR" sz="2800" dirty="0">
                <a:latin typeface="+mn-lt"/>
              </a:rPr>
              <a:t>WP- 09- Vacuum </a:t>
            </a:r>
          </a:p>
          <a:p>
            <a:pPr algn="ctr"/>
            <a:r>
              <a:rPr lang="fr-FR" sz="2800" dirty="0">
                <a:latin typeface="+mn-lt"/>
              </a:rPr>
              <a:t>Présenté par: Bruno Mercier</a:t>
            </a:r>
          </a:p>
          <a:p>
            <a:pPr algn="ctr"/>
            <a:endParaRPr lang="fr-FR" sz="2400" dirty="0">
              <a:latin typeface="+mn-lt"/>
            </a:endParaRPr>
          </a:p>
          <a:p>
            <a:pPr algn="ctr"/>
            <a:endParaRPr lang="fr-FR" sz="2400" dirty="0">
              <a:latin typeface="+mn-lt"/>
            </a:endParaRPr>
          </a:p>
          <a:p>
            <a:pPr algn="ctr"/>
            <a:r>
              <a:rPr lang="fr-FR" sz="2400" dirty="0">
                <a:latin typeface="+mn-lt"/>
              </a:rPr>
              <a:t>16 Janvier 2025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0537CC1-C2DF-C452-B89B-2387774B0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8867" y="774789"/>
            <a:ext cx="11176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661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2F7B93-E288-44C2-B53A-2029DA47F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5688632" cy="43204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Périmètre et Objectifs du WP9 - VIDE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96025E7-4870-4E02-BA73-927AADA77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+mn-lt"/>
              </a:rPr>
              <a:t>PERLE- Project Progress </a:t>
            </a:r>
            <a:r>
              <a:rPr lang="fr-FR" dirty="0" err="1">
                <a:latin typeface="+mn-lt"/>
              </a:rPr>
              <a:t>Review</a:t>
            </a:r>
            <a:r>
              <a:rPr lang="fr-FR" dirty="0">
                <a:latin typeface="+mn-lt"/>
              </a:rPr>
              <a:t>- 1-2025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5618E59-5A4B-4C6D-BCAA-0C1A37FBE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2</a:t>
            </a:fld>
            <a:endParaRPr lang="fr-FR" dirty="0">
              <a:latin typeface="+mn-lt"/>
            </a:endParaRP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CDDAD65-B965-01B0-E89F-5887A86A5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16/01/2025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A281076-4A82-41EE-B0F9-E36AD4E4FC08}"/>
              </a:ext>
            </a:extLst>
          </p:cNvPr>
          <p:cNvSpPr txBox="1"/>
          <p:nvPr/>
        </p:nvSpPr>
        <p:spPr>
          <a:xfrm>
            <a:off x="777875" y="881925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/>
              <a:t>Simulation et dimensionnement des systèmes à vide PERLE pour obtenir un niveau et une qualité de vide nécessaire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5C74BE4-62B5-4E68-9DB4-EE47E22F92F8}"/>
              </a:ext>
            </a:extLst>
          </p:cNvPr>
          <p:cNvSpPr txBox="1"/>
          <p:nvPr/>
        </p:nvSpPr>
        <p:spPr>
          <a:xfrm>
            <a:off x="777875" y="1851148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/>
              <a:t>Mise en œuvre et fonctionnement des  équipements vide pour  l’obtention du vide requit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E2F1314-3C75-458C-A221-2EC7DAC617BD}"/>
              </a:ext>
            </a:extLst>
          </p:cNvPr>
          <p:cNvSpPr txBox="1"/>
          <p:nvPr/>
        </p:nvSpPr>
        <p:spPr>
          <a:xfrm>
            <a:off x="8694147" y="787974"/>
            <a:ext cx="14401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Injecteur,</a:t>
            </a:r>
          </a:p>
          <a:p>
            <a:r>
              <a:rPr lang="fr-FR" sz="1400" dirty="0"/>
              <a:t>Anneaux</a:t>
            </a:r>
          </a:p>
          <a:p>
            <a:r>
              <a:rPr lang="fr-FR" sz="1400" dirty="0"/>
              <a:t>Région IP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A1ABB6C-0E62-4B5A-A625-673683AAEF65}"/>
              </a:ext>
            </a:extLst>
          </p:cNvPr>
          <p:cNvSpPr txBox="1"/>
          <p:nvPr/>
        </p:nvSpPr>
        <p:spPr>
          <a:xfrm>
            <a:off x="8694147" y="1825866"/>
            <a:ext cx="18722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Dépôt photocathodes</a:t>
            </a:r>
          </a:p>
          <a:p>
            <a:r>
              <a:rPr lang="fr-FR" sz="1400" dirty="0"/>
              <a:t>Canon </a:t>
            </a:r>
          </a:p>
          <a:p>
            <a:r>
              <a:rPr lang="fr-FR" sz="1400" dirty="0"/>
              <a:t>Injecteur,</a:t>
            </a:r>
          </a:p>
          <a:p>
            <a:r>
              <a:rPr lang="fr-FR" sz="1400" dirty="0"/>
              <a:t>Anneaux</a:t>
            </a:r>
          </a:p>
          <a:p>
            <a:r>
              <a:rPr lang="fr-FR" sz="1400" dirty="0"/>
              <a:t>Région IP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4250991-9471-433F-AEEF-26DD0A9A0721}"/>
              </a:ext>
            </a:extLst>
          </p:cNvPr>
          <p:cNvSpPr txBox="1"/>
          <p:nvPr/>
        </p:nvSpPr>
        <p:spPr>
          <a:xfrm>
            <a:off x="559465" y="3172685"/>
            <a:ext cx="76820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WP doit être intégrer dès la conception des chambres à vide et des équipements « sous vide »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CA60985-3D3F-4A01-AC1F-6DAFC04BCDC0}"/>
              </a:ext>
            </a:extLst>
          </p:cNvPr>
          <p:cNvSpPr txBox="1"/>
          <p:nvPr/>
        </p:nvSpPr>
        <p:spPr>
          <a:xfrm>
            <a:off x="1137915" y="3404775"/>
            <a:ext cx="8208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(choix des matériaux, de mise en œuvre, de traitements thermiques )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741BC00-64BE-4209-9E71-D9C5E45C4030}"/>
              </a:ext>
            </a:extLst>
          </p:cNvPr>
          <p:cNvSpPr txBox="1"/>
          <p:nvPr/>
        </p:nvSpPr>
        <p:spPr>
          <a:xfrm>
            <a:off x="3659309" y="4612162"/>
            <a:ext cx="1743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Bureau d’étude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84C7F85-80A7-4CB9-8355-AA35DA34F585}"/>
              </a:ext>
            </a:extLst>
          </p:cNvPr>
          <p:cNvSpPr txBox="1"/>
          <p:nvPr/>
        </p:nvSpPr>
        <p:spPr>
          <a:xfrm>
            <a:off x="3487261" y="4828799"/>
            <a:ext cx="2016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Intégration/assemblage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1D43D3C-21DC-4C3E-B0C4-4A2C8BE97000}"/>
              </a:ext>
            </a:extLst>
          </p:cNvPr>
          <p:cNvSpPr txBox="1"/>
          <p:nvPr/>
        </p:nvSpPr>
        <p:spPr>
          <a:xfrm>
            <a:off x="769576" y="4832260"/>
            <a:ext cx="2329937" cy="27699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 err="1"/>
              <a:t>Dynanique</a:t>
            </a:r>
            <a:r>
              <a:rPr lang="fr-FR" sz="1200" dirty="0"/>
              <a:t> faisceau  / aimants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D59101B-D872-4AE2-8B62-9957A21640B8}"/>
              </a:ext>
            </a:extLst>
          </p:cNvPr>
          <p:cNvSpPr txBox="1"/>
          <p:nvPr/>
        </p:nvSpPr>
        <p:spPr>
          <a:xfrm>
            <a:off x="5708676" y="4760866"/>
            <a:ext cx="1800200" cy="27699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/>
              <a:t>Diagnostique faisceau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A6108C89-B950-4E2A-B1A2-EEFDFE429423}"/>
              </a:ext>
            </a:extLst>
          </p:cNvPr>
          <p:cNvSpPr txBox="1"/>
          <p:nvPr/>
        </p:nvSpPr>
        <p:spPr>
          <a:xfrm>
            <a:off x="5708676" y="5251038"/>
            <a:ext cx="1656184" cy="27699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/>
              <a:t>Contrôle commande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F06222D3-9A17-404B-90A1-B9A37F833193}"/>
              </a:ext>
            </a:extLst>
          </p:cNvPr>
          <p:cNvSpPr txBox="1"/>
          <p:nvPr/>
        </p:nvSpPr>
        <p:spPr>
          <a:xfrm>
            <a:off x="3856976" y="5257876"/>
            <a:ext cx="1055512" cy="27699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/>
              <a:t>Système RF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7958DEA8-6EC9-4EE4-AC08-F4248FAD47BA}"/>
              </a:ext>
            </a:extLst>
          </p:cNvPr>
          <p:cNvSpPr txBox="1"/>
          <p:nvPr/>
        </p:nvSpPr>
        <p:spPr>
          <a:xfrm>
            <a:off x="2003391" y="5237843"/>
            <a:ext cx="965037" cy="27699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/>
              <a:t>Cryogénie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35F8CADE-5993-45FB-AA87-C66143981C98}"/>
              </a:ext>
            </a:extLst>
          </p:cNvPr>
          <p:cNvSpPr txBox="1"/>
          <p:nvPr/>
        </p:nvSpPr>
        <p:spPr>
          <a:xfrm>
            <a:off x="4738315" y="3993018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Interaction WP</a:t>
            </a:r>
          </a:p>
        </p:txBody>
      </p:sp>
      <p:sp>
        <p:nvSpPr>
          <p:cNvPr id="7" name="Accolade ouvrante 6">
            <a:extLst>
              <a:ext uri="{FF2B5EF4-FFF2-40B4-BE49-F238E27FC236}">
                <a16:creationId xmlns:a16="http://schemas.microsoft.com/office/drawing/2014/main" id="{1C7A399E-3ED9-426E-9E8D-69572D236B67}"/>
              </a:ext>
            </a:extLst>
          </p:cNvPr>
          <p:cNvSpPr/>
          <p:nvPr/>
        </p:nvSpPr>
        <p:spPr>
          <a:xfrm>
            <a:off x="8357182" y="834117"/>
            <a:ext cx="220632" cy="65691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Accolade ouvrante 21">
            <a:extLst>
              <a:ext uri="{FF2B5EF4-FFF2-40B4-BE49-F238E27FC236}">
                <a16:creationId xmlns:a16="http://schemas.microsoft.com/office/drawing/2014/main" id="{AF28DDD1-AE9C-45F9-B06D-5E3F98A7BDB2}"/>
              </a:ext>
            </a:extLst>
          </p:cNvPr>
          <p:cNvSpPr/>
          <p:nvPr/>
        </p:nvSpPr>
        <p:spPr>
          <a:xfrm>
            <a:off x="8473515" y="1857809"/>
            <a:ext cx="220632" cy="110566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01CCE9B-EE04-4072-8CAE-5B7F8F3CEA05}"/>
              </a:ext>
            </a:extLst>
          </p:cNvPr>
          <p:cNvSpPr/>
          <p:nvPr/>
        </p:nvSpPr>
        <p:spPr>
          <a:xfrm>
            <a:off x="417835" y="1782188"/>
            <a:ext cx="7848872" cy="12017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E307418-1D95-47E9-8428-958281C6089B}"/>
              </a:ext>
            </a:extLst>
          </p:cNvPr>
          <p:cNvSpPr/>
          <p:nvPr/>
        </p:nvSpPr>
        <p:spPr>
          <a:xfrm>
            <a:off x="417835" y="725488"/>
            <a:ext cx="7751006" cy="9797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2A9CB8-07DA-4AD4-8F5A-A702C28558C4}"/>
              </a:ext>
            </a:extLst>
          </p:cNvPr>
          <p:cNvSpPr/>
          <p:nvPr/>
        </p:nvSpPr>
        <p:spPr>
          <a:xfrm>
            <a:off x="464019" y="3145937"/>
            <a:ext cx="7802688" cy="67806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A649313-17C4-4989-98B8-3E4B60647C27}"/>
              </a:ext>
            </a:extLst>
          </p:cNvPr>
          <p:cNvSpPr/>
          <p:nvPr/>
        </p:nvSpPr>
        <p:spPr>
          <a:xfrm>
            <a:off x="3353430" y="4609765"/>
            <a:ext cx="1977681" cy="48210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3C978108-5FC5-4082-96ED-85560226F7C0}"/>
              </a:ext>
            </a:extLst>
          </p:cNvPr>
          <p:cNvGrpSpPr/>
          <p:nvPr/>
        </p:nvGrpSpPr>
        <p:grpSpPr>
          <a:xfrm>
            <a:off x="4238413" y="3929189"/>
            <a:ext cx="292640" cy="530047"/>
            <a:chOff x="8694147" y="3309214"/>
            <a:chExt cx="292640" cy="604056"/>
          </a:xfrm>
          <a:solidFill>
            <a:schemeClr val="accent2"/>
          </a:solidFill>
        </p:grpSpPr>
        <p:sp>
          <p:nvSpPr>
            <p:cNvPr id="27" name="Flèche : bas 26">
              <a:extLst>
                <a:ext uri="{FF2B5EF4-FFF2-40B4-BE49-F238E27FC236}">
                  <a16:creationId xmlns:a16="http://schemas.microsoft.com/office/drawing/2014/main" id="{234D07BC-66F2-440B-A2F9-3FB17496F439}"/>
                </a:ext>
              </a:extLst>
            </p:cNvPr>
            <p:cNvSpPr/>
            <p:nvPr/>
          </p:nvSpPr>
          <p:spPr>
            <a:xfrm>
              <a:off x="8694147" y="3468301"/>
              <a:ext cx="292640" cy="444969"/>
            </a:xfrm>
            <a:prstGeom prst="downArrow">
              <a:avLst/>
            </a:prstGeom>
            <a:grpFill/>
            <a:ln>
              <a:solidFill>
                <a:srgbClr val="F39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Flèche : bas 27">
              <a:extLst>
                <a:ext uri="{FF2B5EF4-FFF2-40B4-BE49-F238E27FC236}">
                  <a16:creationId xmlns:a16="http://schemas.microsoft.com/office/drawing/2014/main" id="{967CC5A5-42BB-4C57-9252-8155B10D8DCF}"/>
                </a:ext>
              </a:extLst>
            </p:cNvPr>
            <p:cNvSpPr/>
            <p:nvPr/>
          </p:nvSpPr>
          <p:spPr>
            <a:xfrm rot="10800000">
              <a:off x="8694147" y="3309214"/>
              <a:ext cx="292640" cy="307777"/>
            </a:xfrm>
            <a:prstGeom prst="downArrow">
              <a:avLst/>
            </a:prstGeom>
            <a:grpFill/>
            <a:ln>
              <a:solidFill>
                <a:srgbClr val="F39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F2C47791-AAC4-4ADD-8D38-8D2FC10D8E8F}"/>
              </a:ext>
            </a:extLst>
          </p:cNvPr>
          <p:cNvSpPr/>
          <p:nvPr/>
        </p:nvSpPr>
        <p:spPr>
          <a:xfrm>
            <a:off x="489843" y="4490154"/>
            <a:ext cx="7802687" cy="1136140"/>
          </a:xfrm>
          <a:prstGeom prst="rect">
            <a:avLst/>
          </a:prstGeom>
          <a:noFill/>
          <a:ln w="19050">
            <a:solidFill>
              <a:srgbClr val="F39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7114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26B44D6-5388-4F8B-BFDC-A68D448EF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+mn-lt"/>
              </a:rPr>
              <a:t>PERLE- Project Progress </a:t>
            </a:r>
            <a:r>
              <a:rPr lang="fr-FR" dirty="0" err="1">
                <a:latin typeface="+mn-lt"/>
              </a:rPr>
              <a:t>Review</a:t>
            </a:r>
            <a:r>
              <a:rPr lang="fr-FR" dirty="0">
                <a:latin typeface="+mn-lt"/>
              </a:rPr>
              <a:t>- 1-2025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7B40CD8-111B-4CF9-A342-94A78F550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3</a:t>
            </a:fld>
            <a:endParaRPr lang="fr-FR" dirty="0">
              <a:latin typeface="+mn-lt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9D2A87CC-646F-5C8B-5E73-F837BEDAC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951" y="161005"/>
            <a:ext cx="5688632" cy="432048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Structuration du WP</a:t>
            </a:r>
            <a:endParaRPr lang="fr-FR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43A25894-E9D3-86F3-1297-213377821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16/01/2025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C580372-4E5D-48A2-B5D6-41F5645DA6D7}"/>
              </a:ext>
            </a:extLst>
          </p:cNvPr>
          <p:cNvSpPr txBox="1"/>
          <p:nvPr/>
        </p:nvSpPr>
        <p:spPr>
          <a:xfrm>
            <a:off x="176060" y="1843384"/>
            <a:ext cx="2151834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002060"/>
                </a:solidFill>
              </a:rPr>
              <a:t>Etude dimensionnement des systèmes à vide</a:t>
            </a:r>
          </a:p>
          <a:p>
            <a:endParaRPr lang="fr-FR" sz="1200" b="1" dirty="0"/>
          </a:p>
          <a:p>
            <a:r>
              <a:rPr lang="fr-FR" sz="1200" b="1" dirty="0" err="1"/>
              <a:t>Resp</a:t>
            </a:r>
            <a:r>
              <a:rPr lang="fr-FR" sz="1200" b="1" dirty="0"/>
              <a:t>: </a:t>
            </a:r>
            <a:r>
              <a:rPr lang="fr-FR" sz="1200" b="1" dirty="0">
                <a:solidFill>
                  <a:srgbClr val="0070C0"/>
                </a:solidFill>
              </a:rPr>
              <a:t>B. Mercier</a:t>
            </a:r>
            <a:r>
              <a:rPr lang="fr-FR" sz="1200" dirty="0">
                <a:solidFill>
                  <a:srgbClr val="0070C0"/>
                </a:solidFill>
              </a:rPr>
              <a:t>(</a:t>
            </a:r>
            <a:r>
              <a:rPr lang="fr-FR" sz="1200" dirty="0" err="1">
                <a:solidFill>
                  <a:srgbClr val="0070C0"/>
                </a:solidFill>
              </a:rPr>
              <a:t>Maverics</a:t>
            </a:r>
            <a:r>
              <a:rPr lang="fr-FR" sz="1200" dirty="0">
                <a:solidFill>
                  <a:srgbClr val="0070C0"/>
                </a:solidFill>
              </a:rPr>
              <a:t>)</a:t>
            </a:r>
          </a:p>
          <a:p>
            <a:endParaRPr lang="fr-FR" sz="12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BC79A87-2FD5-4E9C-BBB6-54D9E652161A}"/>
              </a:ext>
            </a:extLst>
          </p:cNvPr>
          <p:cNvSpPr txBox="1"/>
          <p:nvPr/>
        </p:nvSpPr>
        <p:spPr>
          <a:xfrm>
            <a:off x="2479198" y="1880429"/>
            <a:ext cx="188148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002060"/>
                </a:solidFill>
              </a:rPr>
              <a:t>Interlock/sécurité et CC du système à vide</a:t>
            </a:r>
          </a:p>
          <a:p>
            <a:endParaRPr lang="fr-FR" sz="1200" b="1" dirty="0">
              <a:solidFill>
                <a:srgbClr val="002060"/>
              </a:solidFill>
            </a:endParaRPr>
          </a:p>
          <a:p>
            <a:r>
              <a:rPr lang="fr-FR" sz="1200" b="1" dirty="0" err="1"/>
              <a:t>Resp</a:t>
            </a:r>
            <a:r>
              <a:rPr lang="fr-FR" sz="1200" b="1" dirty="0"/>
              <a:t> E. </a:t>
            </a:r>
            <a:r>
              <a:rPr lang="fr-FR" sz="1200" b="1" dirty="0" err="1"/>
              <a:t>Mistretta</a:t>
            </a:r>
            <a:r>
              <a:rPr lang="fr-FR" sz="1200" dirty="0"/>
              <a:t> (V&amp;S)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0752D29-CE14-418F-A9B3-1DE89AABBD7F}"/>
              </a:ext>
            </a:extLst>
          </p:cNvPr>
          <p:cNvSpPr txBox="1"/>
          <p:nvPr/>
        </p:nvSpPr>
        <p:spPr>
          <a:xfrm>
            <a:off x="4434188" y="1871933"/>
            <a:ext cx="2026654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002060"/>
                </a:solidFill>
              </a:rPr>
              <a:t>Cahier des charges des équipements du système à vide /commandes</a:t>
            </a:r>
          </a:p>
          <a:p>
            <a:endParaRPr lang="fr-FR" sz="1200" b="1" dirty="0">
              <a:solidFill>
                <a:srgbClr val="002060"/>
              </a:solidFill>
            </a:endParaRPr>
          </a:p>
          <a:p>
            <a:r>
              <a:rPr lang="fr-FR" sz="1200" b="1" dirty="0" err="1">
                <a:solidFill>
                  <a:schemeClr val="accent2"/>
                </a:solidFill>
              </a:rPr>
              <a:t>Resp</a:t>
            </a:r>
            <a:r>
              <a:rPr lang="fr-FR" sz="1200" b="1" dirty="0">
                <a:solidFill>
                  <a:schemeClr val="accent2"/>
                </a:solidFill>
              </a:rPr>
              <a:t> M. Faye  (Ganil)</a:t>
            </a:r>
            <a:endParaRPr lang="fr-FR" sz="1200" dirty="0">
              <a:solidFill>
                <a:schemeClr val="accent2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4B57CE0-8AFA-4BCE-9537-9FD45E5D9478}"/>
              </a:ext>
            </a:extLst>
          </p:cNvPr>
          <p:cNvSpPr txBox="1"/>
          <p:nvPr/>
        </p:nvSpPr>
        <p:spPr>
          <a:xfrm>
            <a:off x="6716614" y="1840715"/>
            <a:ext cx="1879207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002060"/>
                </a:solidFill>
              </a:rPr>
              <a:t>Réception/test des équipements vide </a:t>
            </a:r>
          </a:p>
          <a:p>
            <a:endParaRPr lang="fr-FR" sz="1200" b="1" dirty="0">
              <a:solidFill>
                <a:srgbClr val="002060"/>
              </a:solidFill>
            </a:endParaRPr>
          </a:p>
          <a:p>
            <a:r>
              <a:rPr lang="fr-FR" sz="1200" b="1" dirty="0" err="1"/>
              <a:t>Resp</a:t>
            </a:r>
            <a:r>
              <a:rPr lang="fr-FR" sz="1200" b="1" dirty="0"/>
              <a:t> T. Gérardin</a:t>
            </a:r>
            <a:r>
              <a:rPr lang="fr-FR" sz="1200" dirty="0"/>
              <a:t> (V&amp;S)</a:t>
            </a:r>
            <a:endParaRPr lang="fr-FR" sz="1200" b="1" dirty="0"/>
          </a:p>
          <a:p>
            <a:r>
              <a:rPr lang="fr-FR" sz="1200" b="1" dirty="0" err="1"/>
              <a:t>Resp</a:t>
            </a:r>
            <a:r>
              <a:rPr lang="fr-FR" sz="1200" b="1" dirty="0"/>
              <a:t> </a:t>
            </a:r>
            <a:r>
              <a:rPr lang="fr-FR" sz="1200" b="1" dirty="0">
                <a:solidFill>
                  <a:srgbClr val="DF8A2D"/>
                </a:solidFill>
              </a:rPr>
              <a:t>M. Faye (Ganil)</a:t>
            </a:r>
          </a:p>
          <a:p>
            <a:endParaRPr lang="fr-FR" sz="1200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A9D6526-01CE-4B9B-9FAC-1521D01B7AB6}"/>
              </a:ext>
            </a:extLst>
          </p:cNvPr>
          <p:cNvSpPr txBox="1"/>
          <p:nvPr/>
        </p:nvSpPr>
        <p:spPr>
          <a:xfrm>
            <a:off x="8678154" y="1844443"/>
            <a:ext cx="2025147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002060"/>
                </a:solidFill>
              </a:rPr>
              <a:t>mise en fonctionnement sur site/ </a:t>
            </a:r>
            <a:r>
              <a:rPr lang="fr-FR" sz="1200" b="1" dirty="0" err="1">
                <a:solidFill>
                  <a:srgbClr val="002060"/>
                </a:solidFill>
              </a:rPr>
              <a:t>commissionning</a:t>
            </a:r>
            <a:r>
              <a:rPr lang="fr-FR" sz="1200" b="1" dirty="0">
                <a:solidFill>
                  <a:srgbClr val="002060"/>
                </a:solidFill>
              </a:rPr>
              <a:t> vide</a:t>
            </a:r>
          </a:p>
          <a:p>
            <a:endParaRPr lang="fr-FR" sz="1200" b="1" dirty="0">
              <a:solidFill>
                <a:srgbClr val="002060"/>
              </a:solidFill>
            </a:endParaRPr>
          </a:p>
          <a:p>
            <a:r>
              <a:rPr lang="fr-FR" sz="1200" b="1" dirty="0" err="1">
                <a:solidFill>
                  <a:srgbClr val="002060"/>
                </a:solidFill>
              </a:rPr>
              <a:t>Resp</a:t>
            </a:r>
            <a:r>
              <a:rPr lang="fr-FR" sz="1200" b="1" dirty="0">
                <a:solidFill>
                  <a:srgbClr val="002060"/>
                </a:solidFill>
              </a:rPr>
              <a:t>: E. </a:t>
            </a:r>
            <a:r>
              <a:rPr lang="fr-FR" sz="1200" b="1" dirty="0" err="1">
                <a:solidFill>
                  <a:srgbClr val="002060"/>
                </a:solidFill>
              </a:rPr>
              <a:t>Mistretta</a:t>
            </a:r>
            <a:r>
              <a:rPr lang="fr-FR" sz="1200" b="1" dirty="0">
                <a:solidFill>
                  <a:srgbClr val="002060"/>
                </a:solidFill>
              </a:rPr>
              <a:t> </a:t>
            </a:r>
            <a:r>
              <a:rPr lang="fr-FR" sz="1200" dirty="0"/>
              <a:t>(V&amp;S)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017393B-86CF-4863-B19E-0F4A4BF00CAA}"/>
              </a:ext>
            </a:extLst>
          </p:cNvPr>
          <p:cNvSpPr txBox="1"/>
          <p:nvPr/>
        </p:nvSpPr>
        <p:spPr>
          <a:xfrm>
            <a:off x="3730203" y="965525"/>
            <a:ext cx="129614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800" b="1" dirty="0"/>
              <a:t>WP9 VIDE  </a:t>
            </a:r>
          </a:p>
          <a:p>
            <a:r>
              <a:rPr lang="fr-FR" sz="1000" b="1" dirty="0" err="1"/>
              <a:t>resp</a:t>
            </a:r>
            <a:r>
              <a:rPr lang="fr-FR" sz="1000" b="1" dirty="0"/>
              <a:t>: B. Mercier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2011681-60BD-4188-A9F9-30EA918F8645}"/>
              </a:ext>
            </a:extLst>
          </p:cNvPr>
          <p:cNvSpPr txBox="1"/>
          <p:nvPr/>
        </p:nvSpPr>
        <p:spPr>
          <a:xfrm>
            <a:off x="3276658" y="4683882"/>
            <a:ext cx="35335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dirty="0"/>
              <a:t>la fabrication des photocathodes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2E333BA-D045-4BD3-9A13-FCF6B5A5A228}"/>
              </a:ext>
            </a:extLst>
          </p:cNvPr>
          <p:cNvSpPr txBox="1"/>
          <p:nvPr/>
        </p:nvSpPr>
        <p:spPr>
          <a:xfrm>
            <a:off x="3261511" y="4984427"/>
            <a:ext cx="3773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dirty="0"/>
              <a:t>l’intégration mécanique des chambres à vide et des équipements sous vide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ACF965-9EAA-4A21-8D4A-7B464D95433C}"/>
              </a:ext>
            </a:extLst>
          </p:cNvPr>
          <p:cNvSpPr/>
          <p:nvPr/>
        </p:nvSpPr>
        <p:spPr>
          <a:xfrm>
            <a:off x="230208" y="1838702"/>
            <a:ext cx="2059340" cy="11150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04F276-105C-48C0-9848-D0586C8E0AFC}"/>
              </a:ext>
            </a:extLst>
          </p:cNvPr>
          <p:cNvSpPr/>
          <p:nvPr/>
        </p:nvSpPr>
        <p:spPr>
          <a:xfrm>
            <a:off x="2462523" y="1838702"/>
            <a:ext cx="1842659" cy="11150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0A5B99E-F56D-44FA-955E-8F5C5D2E964C}"/>
              </a:ext>
            </a:extLst>
          </p:cNvPr>
          <p:cNvSpPr/>
          <p:nvPr/>
        </p:nvSpPr>
        <p:spPr>
          <a:xfrm>
            <a:off x="4385885" y="1838701"/>
            <a:ext cx="2157755" cy="11150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17BE731-FF06-4786-B90D-7194D0376612}"/>
              </a:ext>
            </a:extLst>
          </p:cNvPr>
          <p:cNvSpPr/>
          <p:nvPr/>
        </p:nvSpPr>
        <p:spPr>
          <a:xfrm>
            <a:off x="6650805" y="1845042"/>
            <a:ext cx="1829711" cy="11150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47E4D39-8893-4B24-AB56-836E556F1E97}"/>
              </a:ext>
            </a:extLst>
          </p:cNvPr>
          <p:cNvSpPr/>
          <p:nvPr/>
        </p:nvSpPr>
        <p:spPr>
          <a:xfrm>
            <a:off x="8627756" y="1838702"/>
            <a:ext cx="2043611" cy="11150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B84E6EE7-9FCF-4D9C-A17C-267DC455DDCE}"/>
              </a:ext>
            </a:extLst>
          </p:cNvPr>
          <p:cNvSpPr txBox="1"/>
          <p:nvPr/>
        </p:nvSpPr>
        <p:spPr>
          <a:xfrm>
            <a:off x="7397455" y="714001"/>
            <a:ext cx="31353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La plateforme Vide et surfaces (V&amp;S)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DEA229C1-5E8A-41FA-87C2-70D390EDA259}"/>
              </a:ext>
            </a:extLst>
          </p:cNvPr>
          <p:cNvSpPr txBox="1"/>
          <p:nvPr/>
        </p:nvSpPr>
        <p:spPr>
          <a:xfrm>
            <a:off x="7379426" y="1207055"/>
            <a:ext cx="3252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accent2"/>
                </a:solidFill>
              </a:rPr>
              <a:t>Service vide et Cryo du GANIL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F716DAB1-A145-46D6-A980-D77FE099A219}"/>
              </a:ext>
            </a:extLst>
          </p:cNvPr>
          <p:cNvSpPr txBox="1"/>
          <p:nvPr/>
        </p:nvSpPr>
        <p:spPr>
          <a:xfrm>
            <a:off x="2705733" y="4286441"/>
            <a:ext cx="4248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Avec un Support du WP vide pour :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24BE1C4-E297-440E-87A0-CFF7CC8D312E}"/>
              </a:ext>
            </a:extLst>
          </p:cNvPr>
          <p:cNvSpPr/>
          <p:nvPr/>
        </p:nvSpPr>
        <p:spPr>
          <a:xfrm>
            <a:off x="2633725" y="4286441"/>
            <a:ext cx="4785244" cy="1329030"/>
          </a:xfrm>
          <a:prstGeom prst="rect">
            <a:avLst/>
          </a:prstGeom>
          <a:noFill/>
          <a:ln>
            <a:solidFill>
              <a:srgbClr val="F39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24127C1-BF90-4941-BD0D-B686B325E713}"/>
              </a:ext>
            </a:extLst>
          </p:cNvPr>
          <p:cNvSpPr/>
          <p:nvPr/>
        </p:nvSpPr>
        <p:spPr>
          <a:xfrm>
            <a:off x="216009" y="3041044"/>
            <a:ext cx="18438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/>
              <a:t>M. Faye (Ganil)</a:t>
            </a:r>
          </a:p>
          <a:p>
            <a:r>
              <a:rPr lang="fr-FR" sz="1200" dirty="0">
                <a:solidFill>
                  <a:srgbClr val="0070C0"/>
                </a:solidFill>
              </a:rPr>
              <a:t>S. </a:t>
            </a:r>
            <a:r>
              <a:rPr lang="fr-FR" sz="1200" dirty="0" err="1">
                <a:solidFill>
                  <a:srgbClr val="0070C0"/>
                </a:solidFill>
              </a:rPr>
              <a:t>Bilgen</a:t>
            </a:r>
            <a:r>
              <a:rPr lang="fr-FR" sz="1200" dirty="0">
                <a:solidFill>
                  <a:srgbClr val="0070C0"/>
                </a:solidFill>
              </a:rPr>
              <a:t> (</a:t>
            </a:r>
            <a:r>
              <a:rPr lang="fr-FR" sz="1200" dirty="0" err="1">
                <a:solidFill>
                  <a:srgbClr val="0070C0"/>
                </a:solidFill>
              </a:rPr>
              <a:t>Maverics</a:t>
            </a:r>
            <a:r>
              <a:rPr lang="fr-FR" sz="1200" dirty="0">
                <a:solidFill>
                  <a:srgbClr val="0070C0"/>
                </a:solidFill>
              </a:rPr>
              <a:t>)</a:t>
            </a:r>
          </a:p>
          <a:p>
            <a:r>
              <a:rPr lang="fr-FR" sz="1200" dirty="0"/>
              <a:t>J. </a:t>
            </a:r>
            <a:r>
              <a:rPr lang="fr-FR" sz="1200" dirty="0" err="1"/>
              <a:t>Yemane</a:t>
            </a:r>
            <a:r>
              <a:rPr lang="fr-FR" sz="1200" dirty="0"/>
              <a:t> (V&amp;S)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148C857-A66E-426C-8BCC-1D41285BF147}"/>
              </a:ext>
            </a:extLst>
          </p:cNvPr>
          <p:cNvSpPr/>
          <p:nvPr/>
        </p:nvSpPr>
        <p:spPr>
          <a:xfrm>
            <a:off x="2568368" y="2981001"/>
            <a:ext cx="15919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/>
              <a:t>T. Gérardin (V&amp;S)</a:t>
            </a:r>
          </a:p>
          <a:p>
            <a:r>
              <a:rPr lang="fr-FR" sz="1200" dirty="0"/>
              <a:t>J. </a:t>
            </a:r>
            <a:r>
              <a:rPr lang="fr-FR" sz="1200" dirty="0" err="1"/>
              <a:t>Demailly</a:t>
            </a:r>
            <a:r>
              <a:rPr lang="fr-FR" sz="1200" dirty="0"/>
              <a:t> (V&amp;S)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1144AC5-9B33-4696-AF03-B364A530FD6F}"/>
              </a:ext>
            </a:extLst>
          </p:cNvPr>
          <p:cNvSpPr/>
          <p:nvPr/>
        </p:nvSpPr>
        <p:spPr>
          <a:xfrm>
            <a:off x="4447552" y="3002675"/>
            <a:ext cx="16017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>
                <a:solidFill>
                  <a:srgbClr val="0070C0"/>
                </a:solidFill>
              </a:rPr>
              <a:t>B. Mercier(</a:t>
            </a:r>
            <a:r>
              <a:rPr lang="fr-FR" sz="1200" dirty="0" err="1">
                <a:solidFill>
                  <a:srgbClr val="0070C0"/>
                </a:solidFill>
              </a:rPr>
              <a:t>Maverics</a:t>
            </a:r>
            <a:r>
              <a:rPr lang="fr-FR" sz="1200" dirty="0">
                <a:solidFill>
                  <a:srgbClr val="0070C0"/>
                </a:solidFill>
              </a:rPr>
              <a:t>)</a:t>
            </a:r>
          </a:p>
          <a:p>
            <a:endParaRPr lang="fr-FR" sz="12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3F47BE9-FB22-4D82-BC79-3BDCBE3265C8}"/>
              </a:ext>
            </a:extLst>
          </p:cNvPr>
          <p:cNvSpPr/>
          <p:nvPr/>
        </p:nvSpPr>
        <p:spPr>
          <a:xfrm>
            <a:off x="6650805" y="2934834"/>
            <a:ext cx="5412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rgbClr val="0070C0"/>
                </a:solidFill>
              </a:rPr>
              <a:t>B. Mercier (</a:t>
            </a:r>
            <a:r>
              <a:rPr lang="fr-FR" sz="1200" dirty="0" err="1">
                <a:solidFill>
                  <a:srgbClr val="0070C0"/>
                </a:solidFill>
              </a:rPr>
              <a:t>Maverics</a:t>
            </a:r>
            <a:r>
              <a:rPr lang="fr-FR" sz="1200" dirty="0">
                <a:solidFill>
                  <a:srgbClr val="0070C0"/>
                </a:solidFill>
              </a:rPr>
              <a:t>)</a:t>
            </a:r>
          </a:p>
          <a:p>
            <a:r>
              <a:rPr lang="fr-FR" sz="1200" dirty="0"/>
              <a:t>E. </a:t>
            </a:r>
            <a:r>
              <a:rPr lang="fr-FR" sz="1200" dirty="0" err="1"/>
              <a:t>Mistretta</a:t>
            </a:r>
            <a:r>
              <a:rPr lang="fr-FR" sz="1200" dirty="0"/>
              <a:t> (V&amp;S)</a:t>
            </a:r>
          </a:p>
          <a:p>
            <a:r>
              <a:rPr lang="fr-FR" sz="1200" dirty="0"/>
              <a:t>J. </a:t>
            </a:r>
            <a:r>
              <a:rPr lang="fr-FR" sz="1200" dirty="0" err="1"/>
              <a:t>Demailly</a:t>
            </a:r>
            <a:r>
              <a:rPr lang="fr-FR" sz="1200" dirty="0"/>
              <a:t> (V&amp;S)</a:t>
            </a:r>
            <a:endParaRPr lang="fr-FR" sz="1200" b="1" dirty="0">
              <a:solidFill>
                <a:srgbClr val="002060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9C30732-D587-4580-B662-5DEC0F4B74CD}"/>
              </a:ext>
            </a:extLst>
          </p:cNvPr>
          <p:cNvSpPr/>
          <p:nvPr/>
        </p:nvSpPr>
        <p:spPr>
          <a:xfrm>
            <a:off x="8704563" y="2956046"/>
            <a:ext cx="1698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/>
              <a:t>T. Gérardin (V&amp;S)</a:t>
            </a:r>
          </a:p>
          <a:p>
            <a:r>
              <a:rPr lang="fr-FR" sz="1200" dirty="0"/>
              <a:t>J. </a:t>
            </a:r>
            <a:r>
              <a:rPr lang="fr-FR" sz="1200" dirty="0" err="1"/>
              <a:t>Demailly</a:t>
            </a:r>
            <a:r>
              <a:rPr lang="fr-FR" sz="1200" dirty="0"/>
              <a:t> (V&amp;S)</a:t>
            </a:r>
          </a:p>
          <a:p>
            <a:r>
              <a:rPr lang="fr-FR" sz="1200" dirty="0">
                <a:solidFill>
                  <a:srgbClr val="0070C0"/>
                </a:solidFill>
              </a:rPr>
              <a:t>B. Mercier(</a:t>
            </a:r>
            <a:r>
              <a:rPr lang="fr-FR" sz="1200" dirty="0" err="1">
                <a:solidFill>
                  <a:srgbClr val="0070C0"/>
                </a:solidFill>
              </a:rPr>
              <a:t>Maverics</a:t>
            </a:r>
            <a:r>
              <a:rPr lang="fr-FR" sz="1200" dirty="0">
                <a:solidFill>
                  <a:srgbClr val="0070C0"/>
                </a:solidFill>
              </a:rPr>
              <a:t>)</a:t>
            </a:r>
          </a:p>
          <a:p>
            <a:r>
              <a:rPr lang="fr-FR" sz="1200" dirty="0">
                <a:solidFill>
                  <a:schemeClr val="accent2"/>
                </a:solidFill>
              </a:rPr>
              <a:t>M. Faye (Ganil)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C2F10D0-C0F4-4997-B84D-DBB082701DBC}"/>
              </a:ext>
            </a:extLst>
          </p:cNvPr>
          <p:cNvSpPr/>
          <p:nvPr/>
        </p:nvSpPr>
        <p:spPr>
          <a:xfrm>
            <a:off x="230208" y="2978685"/>
            <a:ext cx="205522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5CDDC6C-E767-44E0-84F1-F18A7C38E009}"/>
              </a:ext>
            </a:extLst>
          </p:cNvPr>
          <p:cNvSpPr/>
          <p:nvPr/>
        </p:nvSpPr>
        <p:spPr>
          <a:xfrm>
            <a:off x="2458409" y="2977260"/>
            <a:ext cx="184677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E605787-154F-4318-8F16-F4CCC7036782}"/>
              </a:ext>
            </a:extLst>
          </p:cNvPr>
          <p:cNvSpPr/>
          <p:nvPr/>
        </p:nvSpPr>
        <p:spPr>
          <a:xfrm>
            <a:off x="4385885" y="2977260"/>
            <a:ext cx="2157755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C6BD7C9-FBBD-4E13-BA94-3ABD018E3FE8}"/>
              </a:ext>
            </a:extLst>
          </p:cNvPr>
          <p:cNvSpPr/>
          <p:nvPr/>
        </p:nvSpPr>
        <p:spPr>
          <a:xfrm>
            <a:off x="6664584" y="2977260"/>
            <a:ext cx="1815932" cy="7885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B75A19C-7E53-4186-9176-A2D085543D5E}"/>
              </a:ext>
            </a:extLst>
          </p:cNvPr>
          <p:cNvSpPr/>
          <p:nvPr/>
        </p:nvSpPr>
        <p:spPr>
          <a:xfrm>
            <a:off x="8636854" y="2977514"/>
            <a:ext cx="2034513" cy="8638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ADB439D2-35B5-45A3-A24F-820CA8D3127A}"/>
              </a:ext>
            </a:extLst>
          </p:cNvPr>
          <p:cNvSpPr txBox="1"/>
          <p:nvPr/>
        </p:nvSpPr>
        <p:spPr>
          <a:xfrm>
            <a:off x="7397455" y="965525"/>
            <a:ext cx="17652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70C0"/>
                </a:solidFill>
              </a:rPr>
              <a:t>Equipe </a:t>
            </a:r>
            <a:r>
              <a:rPr lang="fr-FR" sz="1200" dirty="0" err="1">
                <a:solidFill>
                  <a:srgbClr val="0070C0"/>
                </a:solidFill>
              </a:rPr>
              <a:t>Maverics</a:t>
            </a:r>
            <a:endParaRPr lang="fr-FR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506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4" name="Connecteur droit 123">
            <a:extLst>
              <a:ext uri="{FF2B5EF4-FFF2-40B4-BE49-F238E27FC236}">
                <a16:creationId xmlns:a16="http://schemas.microsoft.com/office/drawing/2014/main" id="{5ED63ABE-D32E-464B-A2A1-9313D0A0B188}"/>
              </a:ext>
            </a:extLst>
          </p:cNvPr>
          <p:cNvCxnSpPr>
            <a:cxnSpLocks/>
          </p:cNvCxnSpPr>
          <p:nvPr/>
        </p:nvCxnSpPr>
        <p:spPr>
          <a:xfrm>
            <a:off x="2678388" y="674079"/>
            <a:ext cx="25531" cy="267692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cteur droit 121">
            <a:extLst>
              <a:ext uri="{FF2B5EF4-FFF2-40B4-BE49-F238E27FC236}">
                <a16:creationId xmlns:a16="http://schemas.microsoft.com/office/drawing/2014/main" id="{36553131-2AC8-4367-880D-DA85B77FDC1C}"/>
              </a:ext>
            </a:extLst>
          </p:cNvPr>
          <p:cNvCxnSpPr>
            <a:cxnSpLocks/>
          </p:cNvCxnSpPr>
          <p:nvPr/>
        </p:nvCxnSpPr>
        <p:spPr>
          <a:xfrm>
            <a:off x="4153208" y="1033660"/>
            <a:ext cx="0" cy="192818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cteur droit 122">
            <a:extLst>
              <a:ext uri="{FF2B5EF4-FFF2-40B4-BE49-F238E27FC236}">
                <a16:creationId xmlns:a16="http://schemas.microsoft.com/office/drawing/2014/main" id="{F779BDA6-2B78-46FC-AC3C-9A7DCD866F26}"/>
              </a:ext>
            </a:extLst>
          </p:cNvPr>
          <p:cNvCxnSpPr>
            <a:cxnSpLocks/>
          </p:cNvCxnSpPr>
          <p:nvPr/>
        </p:nvCxnSpPr>
        <p:spPr>
          <a:xfrm>
            <a:off x="3499137" y="1186329"/>
            <a:ext cx="0" cy="374707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26B44D6-5388-4F8B-BFDC-A68D448EF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5531" y="5722305"/>
            <a:ext cx="4896544" cy="322263"/>
          </a:xfrm>
        </p:spPr>
        <p:txBody>
          <a:bodyPr/>
          <a:lstStyle/>
          <a:p>
            <a:r>
              <a:rPr lang="fr-FR" dirty="0">
                <a:latin typeface="+mn-lt"/>
              </a:rPr>
              <a:t>PERLE- Project Progress </a:t>
            </a:r>
            <a:r>
              <a:rPr lang="fr-FR" dirty="0" err="1">
                <a:latin typeface="+mn-lt"/>
              </a:rPr>
              <a:t>Review</a:t>
            </a:r>
            <a:r>
              <a:rPr lang="fr-FR" dirty="0">
                <a:latin typeface="+mn-lt"/>
              </a:rPr>
              <a:t>- 1-2025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7B40CD8-111B-4CF9-A342-94A78F550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46822" y="5722305"/>
            <a:ext cx="2422525" cy="322263"/>
          </a:xfrm>
        </p:spPr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4</a:t>
            </a:fld>
            <a:endParaRPr lang="fr-FR" dirty="0">
              <a:latin typeface="+mn-lt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9D2A87CC-646F-5C8B-5E73-F837BEDAC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5688632" cy="43204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Principaux Jalons</a:t>
            </a:r>
            <a:endParaRPr lang="fr-FR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43A25894-E9D3-86F3-1297-2133778214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9227" y="5722305"/>
            <a:ext cx="2411556" cy="322263"/>
          </a:xfrm>
        </p:spPr>
        <p:txBody>
          <a:bodyPr/>
          <a:lstStyle/>
          <a:p>
            <a:r>
              <a:rPr lang="fr-FR" dirty="0"/>
              <a:t>16/01/2025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C580372-4E5D-48A2-B5D6-41F5645DA6D7}"/>
              </a:ext>
            </a:extLst>
          </p:cNvPr>
          <p:cNvSpPr txBox="1"/>
          <p:nvPr/>
        </p:nvSpPr>
        <p:spPr>
          <a:xfrm>
            <a:off x="200194" y="1348842"/>
            <a:ext cx="202665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002060"/>
                </a:solidFill>
              </a:rPr>
              <a:t>Etude dimensionnement du système à vide</a:t>
            </a:r>
          </a:p>
          <a:p>
            <a:endParaRPr lang="fr-FR" sz="1200" b="1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4B57CE0-8AFA-4BCE-9537-9FD45E5D9478}"/>
              </a:ext>
            </a:extLst>
          </p:cNvPr>
          <p:cNvSpPr txBox="1"/>
          <p:nvPr/>
        </p:nvSpPr>
        <p:spPr>
          <a:xfrm>
            <a:off x="257266" y="2693920"/>
            <a:ext cx="191250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002060"/>
                </a:solidFill>
              </a:rPr>
              <a:t>Réception/test des équipements </a:t>
            </a:r>
          </a:p>
          <a:p>
            <a:endParaRPr lang="fr-FR" sz="1200" b="1" dirty="0">
              <a:solidFill>
                <a:srgbClr val="002060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A9D6526-01CE-4B9B-9FAC-1521D01B7AB6}"/>
              </a:ext>
            </a:extLst>
          </p:cNvPr>
          <p:cNvSpPr txBox="1"/>
          <p:nvPr/>
        </p:nvSpPr>
        <p:spPr>
          <a:xfrm>
            <a:off x="232241" y="4168985"/>
            <a:ext cx="1952527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002060"/>
                </a:solidFill>
              </a:rPr>
              <a:t>mise en fonctionnement sur site / </a:t>
            </a:r>
            <a:r>
              <a:rPr lang="fr-FR" sz="1200" b="1" dirty="0" err="1">
                <a:solidFill>
                  <a:srgbClr val="002060"/>
                </a:solidFill>
              </a:rPr>
              <a:t>comisionning</a:t>
            </a:r>
            <a:r>
              <a:rPr lang="fr-FR" sz="1200" b="1" dirty="0">
                <a:solidFill>
                  <a:srgbClr val="002060"/>
                </a:solidFill>
              </a:rPr>
              <a:t> vide</a:t>
            </a:r>
          </a:p>
          <a:p>
            <a:endParaRPr lang="fr-FR" sz="1200" dirty="0"/>
          </a:p>
          <a:p>
            <a:endParaRPr lang="fr-FR" sz="1200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017393B-86CF-4863-B19E-0F4A4BF00CAA}"/>
              </a:ext>
            </a:extLst>
          </p:cNvPr>
          <p:cNvSpPr txBox="1"/>
          <p:nvPr/>
        </p:nvSpPr>
        <p:spPr>
          <a:xfrm>
            <a:off x="97309" y="622249"/>
            <a:ext cx="1610718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/>
              <a:t>WP9 vacuum </a:t>
            </a:r>
          </a:p>
        </p:txBody>
      </p: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941A6758-57F7-473B-94D6-1287F68D6F49}"/>
              </a:ext>
            </a:extLst>
          </p:cNvPr>
          <p:cNvCxnSpPr>
            <a:cxnSpLocks/>
            <a:stCxn id="106" idx="0"/>
          </p:cNvCxnSpPr>
          <p:nvPr/>
        </p:nvCxnSpPr>
        <p:spPr>
          <a:xfrm>
            <a:off x="4848431" y="909785"/>
            <a:ext cx="0" cy="4424215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TLSHAPE_TB_00000000000000000000000000000000_ScaleContainer">
            <a:extLst>
              <a:ext uri="{FF2B5EF4-FFF2-40B4-BE49-F238E27FC236}">
                <a16:creationId xmlns:a16="http://schemas.microsoft.com/office/drawing/2014/main" id="{4E0D2C9A-32B6-4D2B-895D-F137EEDC989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234889" y="642970"/>
            <a:ext cx="8468578" cy="269234"/>
          </a:xfrm>
          <a:prstGeom prst="round2SameRect">
            <a:avLst/>
          </a:prstGeom>
          <a:solidFill>
            <a:srgbClr val="24823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TLSHAPE_TB_00000000000000000000000000000000_MiddleScaleContainer">
            <a:extLst>
              <a:ext uri="{FF2B5EF4-FFF2-40B4-BE49-F238E27FC236}">
                <a16:creationId xmlns:a16="http://schemas.microsoft.com/office/drawing/2014/main" id="{9E99E6D7-44AB-4355-9A81-E4EDACA6EEE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245270" y="922297"/>
            <a:ext cx="8469709" cy="265287"/>
          </a:xfrm>
          <a:prstGeom prst="rect">
            <a:avLst/>
          </a:prstGeom>
          <a:solidFill>
            <a:srgbClr val="1B263B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TLSHAPE_TB_00000000000000000000000000000000_TimescaleInterval1">
            <a:extLst>
              <a:ext uri="{FF2B5EF4-FFF2-40B4-BE49-F238E27FC236}">
                <a16:creationId xmlns:a16="http://schemas.microsoft.com/office/drawing/2014/main" id="{4C3479D7-8AFE-47DE-A53E-080FB8454AE5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307023" y="674079"/>
            <a:ext cx="254885" cy="247356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1100" b="1" spc="-14" dirty="0">
                <a:solidFill>
                  <a:srgbClr val="E0E1DD"/>
                </a:solidFill>
                <a:latin typeface="Calibri" panose="020F0502020204030204" pitchFamily="34" charset="0"/>
              </a:rPr>
              <a:t>2025</a:t>
            </a:r>
          </a:p>
        </p:txBody>
      </p:sp>
      <p:sp>
        <p:nvSpPr>
          <p:cNvPr id="51" name="OTLSHAPE_TB_00000000000000000000000000000000_TimescaleInterval2">
            <a:extLst>
              <a:ext uri="{FF2B5EF4-FFF2-40B4-BE49-F238E27FC236}">
                <a16:creationId xmlns:a16="http://schemas.microsoft.com/office/drawing/2014/main" id="{0F5CC774-0F27-43AA-8A76-BC30A06A53AA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330839" y="727731"/>
            <a:ext cx="254885" cy="247356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endParaRPr lang="en-GB" sz="1100" b="1" spc="-14" dirty="0">
              <a:solidFill>
                <a:srgbClr val="E0E1DD"/>
              </a:solidFill>
              <a:latin typeface="Calibri" panose="020F0502020204030204" pitchFamily="34" charset="0"/>
            </a:endParaRPr>
          </a:p>
        </p:txBody>
      </p:sp>
      <p:sp>
        <p:nvSpPr>
          <p:cNvPr id="52" name="OTLSHAPE_TB_00000000000000000000000000000000_TimescaleInterval3">
            <a:extLst>
              <a:ext uri="{FF2B5EF4-FFF2-40B4-BE49-F238E27FC236}">
                <a16:creationId xmlns:a16="http://schemas.microsoft.com/office/drawing/2014/main" id="{5D2C37A4-A235-4B9D-B98C-50D32508752F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295818" y="727731"/>
            <a:ext cx="254885" cy="247356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endParaRPr lang="en-GB" sz="1100" b="1" spc="-14" dirty="0">
              <a:solidFill>
                <a:srgbClr val="E0E1DD"/>
              </a:solidFill>
              <a:latin typeface="Calibri" panose="020F0502020204030204" pitchFamily="34" charset="0"/>
            </a:endParaRPr>
          </a:p>
        </p:txBody>
      </p:sp>
      <p:sp>
        <p:nvSpPr>
          <p:cNvPr id="53" name="OTLSHAPE_TB_00000000000000000000000000000000_TimescaleInterval4">
            <a:extLst>
              <a:ext uri="{FF2B5EF4-FFF2-40B4-BE49-F238E27FC236}">
                <a16:creationId xmlns:a16="http://schemas.microsoft.com/office/drawing/2014/main" id="{CDB9EDA3-2F8B-4332-801C-ABE0F9DB62A7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5391732" y="727731"/>
            <a:ext cx="254885" cy="247356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endParaRPr lang="en-GB" sz="1100" b="1" spc="-14" dirty="0">
              <a:solidFill>
                <a:srgbClr val="E0E1DD"/>
              </a:solidFill>
              <a:latin typeface="Calibri" panose="020F0502020204030204" pitchFamily="34" charset="0"/>
            </a:endParaRPr>
          </a:p>
        </p:txBody>
      </p:sp>
      <p:sp>
        <p:nvSpPr>
          <p:cNvPr id="54" name="OTLSHAPE_TB_00000000000000000000000000000000_TimescaleInterval5">
            <a:extLst>
              <a:ext uri="{FF2B5EF4-FFF2-40B4-BE49-F238E27FC236}">
                <a16:creationId xmlns:a16="http://schemas.microsoft.com/office/drawing/2014/main" id="{CE39A185-D09E-4098-8451-B0143C8421CB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5748696" y="623845"/>
            <a:ext cx="254885" cy="247356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1100" b="1" spc="-14" dirty="0">
                <a:solidFill>
                  <a:srgbClr val="E0E1DD"/>
                </a:solidFill>
                <a:latin typeface="Calibri" panose="020F0502020204030204" pitchFamily="34" charset="0"/>
              </a:rPr>
              <a:t>2026</a:t>
            </a:r>
          </a:p>
        </p:txBody>
      </p:sp>
      <p:sp>
        <p:nvSpPr>
          <p:cNvPr id="55" name="OTLSHAPE_TB_00000000000000000000000000000000_TimescaleInterval6">
            <a:extLst>
              <a:ext uri="{FF2B5EF4-FFF2-40B4-BE49-F238E27FC236}">
                <a16:creationId xmlns:a16="http://schemas.microsoft.com/office/drawing/2014/main" id="{146F7273-9DBD-43DC-BC51-09F4DFA71F7D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7583560" y="727731"/>
            <a:ext cx="254885" cy="247356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endParaRPr lang="en-GB" sz="1100" b="1" spc="-14" dirty="0">
              <a:solidFill>
                <a:srgbClr val="E0E1DD"/>
              </a:solidFill>
              <a:latin typeface="Calibri" panose="020F0502020204030204" pitchFamily="34" charset="0"/>
            </a:endParaRPr>
          </a:p>
        </p:txBody>
      </p:sp>
      <p:sp>
        <p:nvSpPr>
          <p:cNvPr id="56" name="OTLSHAPE_TB_00000000000000000000000000000000_TimescaleInterval8">
            <a:extLst>
              <a:ext uri="{FF2B5EF4-FFF2-40B4-BE49-F238E27FC236}">
                <a16:creationId xmlns:a16="http://schemas.microsoft.com/office/drawing/2014/main" id="{66DE8925-9E45-411C-A5A5-71705B5ED6F8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9775387" y="727731"/>
            <a:ext cx="254885" cy="247356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endParaRPr lang="en-GB" sz="1100" b="1" spc="-14" dirty="0">
              <a:solidFill>
                <a:srgbClr val="E0E1DD"/>
              </a:solidFill>
              <a:latin typeface="Calibri" panose="020F0502020204030204" pitchFamily="34" charset="0"/>
            </a:endParaRPr>
          </a:p>
        </p:txBody>
      </p:sp>
      <p:sp>
        <p:nvSpPr>
          <p:cNvPr id="57" name="OTLSHAPE_TB_00000000000000000000000000000000_TimescaleInterval9">
            <a:extLst>
              <a:ext uri="{FF2B5EF4-FFF2-40B4-BE49-F238E27FC236}">
                <a16:creationId xmlns:a16="http://schemas.microsoft.com/office/drawing/2014/main" id="{F626186E-0BA0-4B3E-8C43-A3BEFB243738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9127616" y="637918"/>
            <a:ext cx="254885" cy="247356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1100" b="1" spc="-14" dirty="0">
                <a:solidFill>
                  <a:srgbClr val="E0E1DD"/>
                </a:solidFill>
                <a:latin typeface="Calibri" panose="020F0502020204030204" pitchFamily="34" charset="0"/>
              </a:rPr>
              <a:t>2027</a:t>
            </a:r>
          </a:p>
        </p:txBody>
      </p:sp>
      <p:sp>
        <p:nvSpPr>
          <p:cNvPr id="58" name="OTLSHAPE_TB_00000000000000000000000000000000_MiddleTimescaleInterval1">
            <a:extLst>
              <a:ext uri="{FF2B5EF4-FFF2-40B4-BE49-F238E27FC236}">
                <a16:creationId xmlns:a16="http://schemas.microsoft.com/office/drawing/2014/main" id="{8A9CB323-66A1-489F-B0EB-8AD03604D91B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2308771" y="919754"/>
            <a:ext cx="181251" cy="18507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1100" b="1" spc="-18" dirty="0" err="1">
                <a:solidFill>
                  <a:srgbClr val="E0E1DD"/>
                </a:solidFill>
                <a:latin typeface="Calibri" panose="020F0502020204030204" pitchFamily="34" charset="0"/>
              </a:rPr>
              <a:t>jan</a:t>
            </a:r>
            <a:endParaRPr lang="en-GB" sz="1100" b="1" spc="-18" dirty="0">
              <a:solidFill>
                <a:srgbClr val="E0E1DD"/>
              </a:solidFill>
              <a:latin typeface="Calibri" panose="020F0502020204030204" pitchFamily="34" charset="0"/>
            </a:endParaRPr>
          </a:p>
        </p:txBody>
      </p:sp>
      <p:sp>
        <p:nvSpPr>
          <p:cNvPr id="59" name="OTLSHAPE_TB_00000000000000000000000000000000_MiddleTimescaleInterval2">
            <a:extLst>
              <a:ext uri="{FF2B5EF4-FFF2-40B4-BE49-F238E27FC236}">
                <a16:creationId xmlns:a16="http://schemas.microsoft.com/office/drawing/2014/main" id="{4EFEA02A-D837-4026-8ED6-4B03323AD14C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3047906" y="917032"/>
            <a:ext cx="201075" cy="247356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1100" b="1" spc="-12" dirty="0">
                <a:solidFill>
                  <a:srgbClr val="E0E1DD"/>
                </a:solidFill>
                <a:latin typeface="Calibri" panose="020F0502020204030204" pitchFamily="34" charset="0"/>
              </a:rPr>
              <a:t>Avril</a:t>
            </a:r>
          </a:p>
        </p:txBody>
      </p:sp>
      <p:sp>
        <p:nvSpPr>
          <p:cNvPr id="60" name="OTLSHAPE_TB_00000000000000000000000000000000_MiddleTimescaleInterval3">
            <a:extLst>
              <a:ext uri="{FF2B5EF4-FFF2-40B4-BE49-F238E27FC236}">
                <a16:creationId xmlns:a16="http://schemas.microsoft.com/office/drawing/2014/main" id="{CC5286D3-912A-4DC3-B2C6-FC88E3168169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3887476" y="897395"/>
            <a:ext cx="174172" cy="247356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1100" b="1" spc="-12" dirty="0" err="1">
                <a:solidFill>
                  <a:srgbClr val="E0E1DD"/>
                </a:solidFill>
                <a:latin typeface="Calibri" panose="020F0502020204030204" pitchFamily="34" charset="0"/>
              </a:rPr>
              <a:t>Juillet</a:t>
            </a:r>
            <a:endParaRPr lang="en-GB" sz="1100" b="1" spc="-12" dirty="0">
              <a:solidFill>
                <a:srgbClr val="E0E1DD"/>
              </a:solidFill>
              <a:latin typeface="Calibri" panose="020F0502020204030204" pitchFamily="34" charset="0"/>
            </a:endParaRPr>
          </a:p>
        </p:txBody>
      </p:sp>
      <p:sp>
        <p:nvSpPr>
          <p:cNvPr id="61" name="OTLSHAPE_TB_00000000000000000000000000000000_MiddleTimescaleInterval4">
            <a:extLst>
              <a:ext uri="{FF2B5EF4-FFF2-40B4-BE49-F238E27FC236}">
                <a16:creationId xmlns:a16="http://schemas.microsoft.com/office/drawing/2014/main" id="{2B2C0C9C-055A-4BC7-920B-44076EAD180B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4819347" y="904269"/>
            <a:ext cx="185500" cy="247356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1100" b="1" spc="-10" dirty="0">
                <a:solidFill>
                  <a:srgbClr val="E0E1DD"/>
                </a:solidFill>
                <a:latin typeface="Calibri" panose="020F0502020204030204" pitchFamily="34" charset="0"/>
              </a:rPr>
              <a:t>Oct</a:t>
            </a:r>
          </a:p>
        </p:txBody>
      </p:sp>
      <p:sp>
        <p:nvSpPr>
          <p:cNvPr id="68" name="OTLSHAPE_M_eaf47aca2065454f8b52a6e422f73fd8_Shape">
            <a:extLst>
              <a:ext uri="{FF2B5EF4-FFF2-40B4-BE49-F238E27FC236}">
                <a16:creationId xmlns:a16="http://schemas.microsoft.com/office/drawing/2014/main" id="{6B4A02FD-060B-474E-8C45-1681890EF285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 flipV="1">
            <a:off x="5489635" y="637360"/>
            <a:ext cx="134624" cy="257918"/>
          </a:xfrm>
          <a:prstGeom prst="triangle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OTLSHAPE_TB_00000000000000000000000000000000_MiddleTimescaleInterval1">
            <a:extLst>
              <a:ext uri="{FF2B5EF4-FFF2-40B4-BE49-F238E27FC236}">
                <a16:creationId xmlns:a16="http://schemas.microsoft.com/office/drawing/2014/main" id="{CCAAD2DE-F882-4C6F-A002-9C95795AC5A8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5766450" y="941356"/>
            <a:ext cx="181251" cy="18507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1100" b="1" spc="-18" dirty="0" err="1">
                <a:solidFill>
                  <a:srgbClr val="E0E1DD"/>
                </a:solidFill>
                <a:latin typeface="Calibri" panose="020F0502020204030204" pitchFamily="34" charset="0"/>
              </a:rPr>
              <a:t>jan</a:t>
            </a:r>
            <a:endParaRPr lang="en-GB" sz="1100" b="1" spc="-18" dirty="0">
              <a:solidFill>
                <a:srgbClr val="E0E1DD"/>
              </a:solidFill>
              <a:latin typeface="Calibri" panose="020F0502020204030204" pitchFamily="34" charset="0"/>
            </a:endParaRPr>
          </a:p>
        </p:txBody>
      </p:sp>
      <p:sp>
        <p:nvSpPr>
          <p:cNvPr id="96" name="OTLSHAPE_TB_00000000000000000000000000000000_MiddleTimescaleInterval2">
            <a:extLst>
              <a:ext uri="{FF2B5EF4-FFF2-40B4-BE49-F238E27FC236}">
                <a16:creationId xmlns:a16="http://schemas.microsoft.com/office/drawing/2014/main" id="{7B7215BF-B066-4DC5-A368-7441C68FF94D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6513399" y="931787"/>
            <a:ext cx="201075" cy="247356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1100" b="1" spc="-12" dirty="0">
                <a:solidFill>
                  <a:srgbClr val="E0E1DD"/>
                </a:solidFill>
                <a:latin typeface="Calibri" panose="020F0502020204030204" pitchFamily="34" charset="0"/>
              </a:rPr>
              <a:t>Avril</a:t>
            </a:r>
          </a:p>
        </p:txBody>
      </p:sp>
      <p:sp>
        <p:nvSpPr>
          <p:cNvPr id="97" name="OTLSHAPE_TB_00000000000000000000000000000000_MiddleTimescaleInterval3">
            <a:extLst>
              <a:ext uri="{FF2B5EF4-FFF2-40B4-BE49-F238E27FC236}">
                <a16:creationId xmlns:a16="http://schemas.microsoft.com/office/drawing/2014/main" id="{A9470A0F-D76E-4658-9FB0-EF6E8EF01810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7352969" y="912150"/>
            <a:ext cx="174172" cy="247356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1100" b="1" spc="-12" dirty="0" err="1">
                <a:solidFill>
                  <a:srgbClr val="E0E1DD"/>
                </a:solidFill>
                <a:latin typeface="Calibri" panose="020F0502020204030204" pitchFamily="34" charset="0"/>
              </a:rPr>
              <a:t>Juillet</a:t>
            </a:r>
            <a:endParaRPr lang="en-GB" sz="1100" b="1" spc="-12" dirty="0">
              <a:solidFill>
                <a:srgbClr val="E0E1DD"/>
              </a:solidFill>
              <a:latin typeface="Calibri" panose="020F0502020204030204" pitchFamily="34" charset="0"/>
            </a:endParaRPr>
          </a:p>
        </p:txBody>
      </p:sp>
      <p:sp>
        <p:nvSpPr>
          <p:cNvPr id="98" name="OTLSHAPE_TB_00000000000000000000000000000000_MiddleTimescaleInterval4">
            <a:extLst>
              <a:ext uri="{FF2B5EF4-FFF2-40B4-BE49-F238E27FC236}">
                <a16:creationId xmlns:a16="http://schemas.microsoft.com/office/drawing/2014/main" id="{6B501C8C-2651-41C1-9874-1A9C0D53E429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8284840" y="919024"/>
            <a:ext cx="185500" cy="247356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1100" b="1" spc="-10" dirty="0">
                <a:solidFill>
                  <a:srgbClr val="E0E1DD"/>
                </a:solidFill>
                <a:latin typeface="Calibri" panose="020F0502020204030204" pitchFamily="34" charset="0"/>
              </a:rPr>
              <a:t>Oct</a:t>
            </a:r>
          </a:p>
        </p:txBody>
      </p:sp>
      <p:sp>
        <p:nvSpPr>
          <p:cNvPr id="99" name="OTLSHAPE_TB_00000000000000000000000000000000_MiddleTimescaleInterval1">
            <a:extLst>
              <a:ext uri="{FF2B5EF4-FFF2-40B4-BE49-F238E27FC236}">
                <a16:creationId xmlns:a16="http://schemas.microsoft.com/office/drawing/2014/main" id="{1549C448-90F4-4F37-B450-751C57BC3FB7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9231943" y="956111"/>
            <a:ext cx="181251" cy="18507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1100" b="1" spc="-18" dirty="0" err="1">
                <a:solidFill>
                  <a:srgbClr val="E0E1DD"/>
                </a:solidFill>
                <a:latin typeface="Calibri" panose="020F0502020204030204" pitchFamily="34" charset="0"/>
              </a:rPr>
              <a:t>jan</a:t>
            </a:r>
            <a:endParaRPr lang="en-GB" sz="1100" b="1" spc="-18" dirty="0">
              <a:solidFill>
                <a:srgbClr val="E0E1DD"/>
              </a:solidFill>
              <a:latin typeface="Calibri" panose="020F0502020204030204" pitchFamily="34" charset="0"/>
            </a:endParaRPr>
          </a:p>
        </p:txBody>
      </p:sp>
      <p:sp>
        <p:nvSpPr>
          <p:cNvPr id="101" name="OTLSHAPE_TB_00000000000000000000000000000000_MiddleTimescaleInterval2">
            <a:extLst>
              <a:ext uri="{FF2B5EF4-FFF2-40B4-BE49-F238E27FC236}">
                <a16:creationId xmlns:a16="http://schemas.microsoft.com/office/drawing/2014/main" id="{790C95A0-38EB-4319-9075-CE81B1DBC600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9981105" y="938973"/>
            <a:ext cx="201075" cy="247356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1100" b="1" spc="-12" dirty="0">
                <a:solidFill>
                  <a:srgbClr val="E0E1DD"/>
                </a:solidFill>
                <a:latin typeface="Calibri" panose="020F0502020204030204" pitchFamily="34" charset="0"/>
              </a:rPr>
              <a:t>Avril</a:t>
            </a:r>
          </a:p>
        </p:txBody>
      </p:sp>
      <p:sp>
        <p:nvSpPr>
          <p:cNvPr id="106" name="OTLSHAPE_M_eaf47aca2065454f8b52a6e422f73fd8_Shape">
            <a:extLst>
              <a:ext uri="{FF2B5EF4-FFF2-40B4-BE49-F238E27FC236}">
                <a16:creationId xmlns:a16="http://schemas.microsoft.com/office/drawing/2014/main" id="{561DAC04-F1D6-4F26-BD97-881C05A93815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 flipV="1">
            <a:off x="4781119" y="651867"/>
            <a:ext cx="134624" cy="257918"/>
          </a:xfrm>
          <a:prstGeom prst="triangle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ZoneTexte 106">
            <a:extLst>
              <a:ext uri="{FF2B5EF4-FFF2-40B4-BE49-F238E27FC236}">
                <a16:creationId xmlns:a16="http://schemas.microsoft.com/office/drawing/2014/main" id="{31567563-0D10-4678-B919-AD3D67F1AD40}"/>
              </a:ext>
            </a:extLst>
          </p:cNvPr>
          <p:cNvSpPr txBox="1"/>
          <p:nvPr/>
        </p:nvSpPr>
        <p:spPr>
          <a:xfrm>
            <a:off x="2260337" y="1347610"/>
            <a:ext cx="1681894" cy="253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050" b="1" dirty="0"/>
              <a:t>Design vide injecteur</a:t>
            </a:r>
          </a:p>
        </p:txBody>
      </p:sp>
      <p:sp>
        <p:nvSpPr>
          <p:cNvPr id="108" name="ZoneTexte 107">
            <a:extLst>
              <a:ext uri="{FF2B5EF4-FFF2-40B4-BE49-F238E27FC236}">
                <a16:creationId xmlns:a16="http://schemas.microsoft.com/office/drawing/2014/main" id="{8A5501E6-2E1F-4115-A3BD-01893B727B92}"/>
              </a:ext>
            </a:extLst>
          </p:cNvPr>
          <p:cNvSpPr txBox="1"/>
          <p:nvPr/>
        </p:nvSpPr>
        <p:spPr>
          <a:xfrm>
            <a:off x="2255374" y="1665601"/>
            <a:ext cx="2993860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Design vide ANNEAU 1 </a:t>
            </a:r>
          </a:p>
        </p:txBody>
      </p:sp>
      <p:sp>
        <p:nvSpPr>
          <p:cNvPr id="109" name="ZoneTexte 108">
            <a:extLst>
              <a:ext uri="{FF2B5EF4-FFF2-40B4-BE49-F238E27FC236}">
                <a16:creationId xmlns:a16="http://schemas.microsoft.com/office/drawing/2014/main" id="{722A5272-4FB1-4550-A08D-130A407F5CC8}"/>
              </a:ext>
            </a:extLst>
          </p:cNvPr>
          <p:cNvSpPr txBox="1"/>
          <p:nvPr/>
        </p:nvSpPr>
        <p:spPr>
          <a:xfrm>
            <a:off x="2226849" y="2743047"/>
            <a:ext cx="469154" cy="5799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fr-FR" sz="1200" dirty="0"/>
          </a:p>
        </p:txBody>
      </p:sp>
      <p:cxnSp>
        <p:nvCxnSpPr>
          <p:cNvPr id="110" name="OTLSHAPE_M_4e91bb8943a74b158301cc7d87738766_Connector1">
            <a:extLst>
              <a:ext uri="{FF2B5EF4-FFF2-40B4-BE49-F238E27FC236}">
                <a16:creationId xmlns:a16="http://schemas.microsoft.com/office/drawing/2014/main" id="{859D6957-B0F4-4BEA-9C50-E652603AF2B7}"/>
              </a:ext>
            </a:extLst>
          </p:cNvPr>
          <p:cNvCxnSpPr/>
          <p:nvPr>
            <p:custDataLst>
              <p:tags r:id="rId23"/>
            </p:custDataLst>
          </p:nvPr>
        </p:nvCxnSpPr>
        <p:spPr>
          <a:xfrm>
            <a:off x="2226848" y="2437868"/>
            <a:ext cx="0" cy="665505"/>
          </a:xfrm>
          <a:prstGeom prst="line">
            <a:avLst/>
          </a:prstGeom>
          <a:ln w="9525" cap="flat" cmpd="sng" algn="ctr">
            <a:solidFill>
              <a:srgbClr val="1B263B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OTLSHAPE_M_4e91bb8943a74b158301cc7d87738766_Shape">
            <a:extLst>
              <a:ext uri="{FF2B5EF4-FFF2-40B4-BE49-F238E27FC236}">
                <a16:creationId xmlns:a16="http://schemas.microsoft.com/office/drawing/2014/main" id="{2D7124EF-17F1-40B4-A763-69FC66F4FACD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2239712" y="2434377"/>
            <a:ext cx="101600" cy="101600"/>
          </a:xfrm>
          <a:prstGeom prst="wave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A0940D6B-2040-41D0-94E4-8A13FB28D407}"/>
              </a:ext>
            </a:extLst>
          </p:cNvPr>
          <p:cNvSpPr/>
          <p:nvPr/>
        </p:nvSpPr>
        <p:spPr>
          <a:xfrm>
            <a:off x="2318409" y="2496485"/>
            <a:ext cx="1762255" cy="253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/>
              <a:t>Test Nouveau NEG Canon</a:t>
            </a:r>
          </a:p>
        </p:txBody>
      </p:sp>
      <p:sp>
        <p:nvSpPr>
          <p:cNvPr id="113" name="ZoneTexte 112">
            <a:extLst>
              <a:ext uri="{FF2B5EF4-FFF2-40B4-BE49-F238E27FC236}">
                <a16:creationId xmlns:a16="http://schemas.microsoft.com/office/drawing/2014/main" id="{860AA8BB-4F83-4091-A86B-6765EF704FC0}"/>
              </a:ext>
            </a:extLst>
          </p:cNvPr>
          <p:cNvSpPr txBox="1"/>
          <p:nvPr/>
        </p:nvSpPr>
        <p:spPr>
          <a:xfrm>
            <a:off x="2207336" y="4194030"/>
            <a:ext cx="1282728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MBE</a:t>
            </a:r>
          </a:p>
        </p:txBody>
      </p:sp>
      <p:sp>
        <p:nvSpPr>
          <p:cNvPr id="114" name="ZoneTexte 113">
            <a:extLst>
              <a:ext uri="{FF2B5EF4-FFF2-40B4-BE49-F238E27FC236}">
                <a16:creationId xmlns:a16="http://schemas.microsoft.com/office/drawing/2014/main" id="{3F62E4B9-DFA6-4E56-9DC3-2A9AFE1F57FE}"/>
              </a:ext>
            </a:extLst>
          </p:cNvPr>
          <p:cNvSpPr txBox="1"/>
          <p:nvPr/>
        </p:nvSpPr>
        <p:spPr>
          <a:xfrm>
            <a:off x="2800781" y="4491025"/>
            <a:ext cx="1067697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CANON</a:t>
            </a:r>
          </a:p>
        </p:txBody>
      </p:sp>
      <p:sp>
        <p:nvSpPr>
          <p:cNvPr id="115" name="ZoneTexte 114">
            <a:extLst>
              <a:ext uri="{FF2B5EF4-FFF2-40B4-BE49-F238E27FC236}">
                <a16:creationId xmlns:a16="http://schemas.microsoft.com/office/drawing/2014/main" id="{B2334358-8AC4-4422-8DA4-B9C40A85E58A}"/>
              </a:ext>
            </a:extLst>
          </p:cNvPr>
          <p:cNvSpPr txBox="1"/>
          <p:nvPr/>
        </p:nvSpPr>
        <p:spPr>
          <a:xfrm>
            <a:off x="2798013" y="4777239"/>
            <a:ext cx="878485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Chambre transfert</a:t>
            </a:r>
          </a:p>
        </p:txBody>
      </p:sp>
      <p:sp>
        <p:nvSpPr>
          <p:cNvPr id="116" name="ZoneTexte 115">
            <a:extLst>
              <a:ext uri="{FF2B5EF4-FFF2-40B4-BE49-F238E27FC236}">
                <a16:creationId xmlns:a16="http://schemas.microsoft.com/office/drawing/2014/main" id="{213D29AA-E2A1-4AEF-8216-9212F2964214}"/>
              </a:ext>
            </a:extLst>
          </p:cNvPr>
          <p:cNvSpPr txBox="1"/>
          <p:nvPr/>
        </p:nvSpPr>
        <p:spPr>
          <a:xfrm>
            <a:off x="3887476" y="4500240"/>
            <a:ext cx="6242527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Injecteur</a:t>
            </a:r>
          </a:p>
        </p:txBody>
      </p:sp>
      <p:cxnSp>
        <p:nvCxnSpPr>
          <p:cNvPr id="121" name="Connecteur droit 120">
            <a:extLst>
              <a:ext uri="{FF2B5EF4-FFF2-40B4-BE49-F238E27FC236}">
                <a16:creationId xmlns:a16="http://schemas.microsoft.com/office/drawing/2014/main" id="{D57CAAE1-4101-4E5E-A383-001B1ECBD5FC}"/>
              </a:ext>
            </a:extLst>
          </p:cNvPr>
          <p:cNvCxnSpPr>
            <a:cxnSpLocks/>
          </p:cNvCxnSpPr>
          <p:nvPr/>
        </p:nvCxnSpPr>
        <p:spPr>
          <a:xfrm>
            <a:off x="5555472" y="1033660"/>
            <a:ext cx="0" cy="4424215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OTLSHAPE_M_4e91bb8943a74b158301cc7d87738766_Connector1">
            <a:extLst>
              <a:ext uri="{FF2B5EF4-FFF2-40B4-BE49-F238E27FC236}">
                <a16:creationId xmlns:a16="http://schemas.microsoft.com/office/drawing/2014/main" id="{5CD6F87D-D9E0-4DE8-9C1C-784AD77D57D9}"/>
              </a:ext>
            </a:extLst>
          </p:cNvPr>
          <p:cNvCxnSpPr/>
          <p:nvPr>
            <p:custDataLst>
              <p:tags r:id="rId25"/>
            </p:custDataLst>
          </p:nvPr>
        </p:nvCxnSpPr>
        <p:spPr>
          <a:xfrm>
            <a:off x="2787589" y="4851895"/>
            <a:ext cx="0" cy="665505"/>
          </a:xfrm>
          <a:prstGeom prst="line">
            <a:avLst/>
          </a:prstGeom>
          <a:ln w="9525" cap="flat" cmpd="sng" algn="ctr">
            <a:solidFill>
              <a:srgbClr val="1B263B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OTLSHAPE_M_4e91bb8943a74b158301cc7d87738766_Shape">
            <a:extLst>
              <a:ext uri="{FF2B5EF4-FFF2-40B4-BE49-F238E27FC236}">
                <a16:creationId xmlns:a16="http://schemas.microsoft.com/office/drawing/2014/main" id="{23777D36-3CB3-4FC9-870C-D05A3D7FBA50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>
            <a:off x="2802849" y="5517400"/>
            <a:ext cx="101600" cy="101600"/>
          </a:xfrm>
          <a:prstGeom prst="wave">
            <a:avLst/>
          </a:prstGeom>
          <a:solidFill>
            <a:srgbClr val="1AAA4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BD5B5BD1-21D5-407A-9EC4-F1952772AC8A}"/>
              </a:ext>
            </a:extLst>
          </p:cNvPr>
          <p:cNvSpPr/>
          <p:nvPr/>
        </p:nvSpPr>
        <p:spPr>
          <a:xfrm>
            <a:off x="2949188" y="5339640"/>
            <a:ext cx="22140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/>
              <a:t>T0 -Montage Canon/ alignement / assemblage chambre transfert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E793C4D-272A-47A7-9DA3-D1AE3702FBC3}"/>
              </a:ext>
            </a:extLst>
          </p:cNvPr>
          <p:cNvSpPr txBox="1"/>
          <p:nvPr/>
        </p:nvSpPr>
        <p:spPr>
          <a:xfrm>
            <a:off x="5486732" y="1585236"/>
            <a:ext cx="19675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/>
              <a:t>Input: effets collectives (ions), impédance, niveau de vide dans les IP </a:t>
            </a: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143D0616-534F-4551-B8F4-D0D8D9BD8E55}"/>
              </a:ext>
            </a:extLst>
          </p:cNvPr>
          <p:cNvSpPr txBox="1"/>
          <p:nvPr/>
        </p:nvSpPr>
        <p:spPr>
          <a:xfrm>
            <a:off x="5741768" y="4867096"/>
            <a:ext cx="4653010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Anneau1</a:t>
            </a:r>
          </a:p>
        </p:txBody>
      </p:sp>
      <p:sp>
        <p:nvSpPr>
          <p:cNvPr id="80" name="ZoneTexte 79">
            <a:extLst>
              <a:ext uri="{FF2B5EF4-FFF2-40B4-BE49-F238E27FC236}">
                <a16:creationId xmlns:a16="http://schemas.microsoft.com/office/drawing/2014/main" id="{0D835F16-2BFE-4B28-8898-04B18F9C113F}"/>
              </a:ext>
            </a:extLst>
          </p:cNvPr>
          <p:cNvSpPr txBox="1"/>
          <p:nvPr/>
        </p:nvSpPr>
        <p:spPr>
          <a:xfrm>
            <a:off x="4039709" y="1278730"/>
            <a:ext cx="18173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/>
              <a:t>Input: impédance, équipements diagnostiques, </a:t>
            </a:r>
            <a:r>
              <a:rPr lang="fr-FR" sz="800" dirty="0" err="1"/>
              <a:t>buncher</a:t>
            </a:r>
            <a:endParaRPr lang="fr-FR" sz="800" dirty="0"/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id="{0571567F-3C22-4E58-80F5-9CE05DB692CE}"/>
              </a:ext>
            </a:extLst>
          </p:cNvPr>
          <p:cNvSpPr txBox="1"/>
          <p:nvPr/>
        </p:nvSpPr>
        <p:spPr>
          <a:xfrm>
            <a:off x="4153208" y="2684848"/>
            <a:ext cx="3993605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/>
              <a:t>Tests équipements  Injecteur    /  Anneau 1</a:t>
            </a:r>
          </a:p>
        </p:txBody>
      </p:sp>
    </p:spTree>
    <p:extLst>
      <p:ext uri="{BB962C8B-B14F-4D97-AF65-F5344CB8AC3E}">
        <p14:creationId xmlns:p14="http://schemas.microsoft.com/office/powerpoint/2010/main" val="3284911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26B44D6-5388-4F8B-BFDC-A68D448EF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8116" y="5730188"/>
            <a:ext cx="4896544" cy="322263"/>
          </a:xfrm>
        </p:spPr>
        <p:txBody>
          <a:bodyPr/>
          <a:lstStyle/>
          <a:p>
            <a:r>
              <a:rPr lang="fr-FR" dirty="0">
                <a:latin typeface="+mn-lt"/>
              </a:rPr>
              <a:t>PERLE- Project Progress </a:t>
            </a:r>
            <a:r>
              <a:rPr lang="fr-FR" dirty="0" err="1">
                <a:latin typeface="+mn-lt"/>
              </a:rPr>
              <a:t>Review</a:t>
            </a:r>
            <a:r>
              <a:rPr lang="fr-FR" dirty="0">
                <a:latin typeface="+mn-lt"/>
              </a:rPr>
              <a:t>- 1-2025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7B40CD8-111B-4CF9-A342-94A78F550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5</a:t>
            </a:fld>
            <a:endParaRPr lang="fr-FR" dirty="0">
              <a:latin typeface="+mn-lt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9D2A87CC-646F-5C8B-5E73-F837BEDAC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5688632" cy="43204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P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oints de vigilance:  RH</a:t>
            </a:r>
            <a:endParaRPr lang="fr-FR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A7E966E-E4B6-CA8E-5633-BE774D3A9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16/01/2025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1BA1728C-EC1F-4721-B46F-F0FBBF3A0D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266449"/>
              </p:ext>
            </p:extLst>
          </p:nvPr>
        </p:nvGraphicFramePr>
        <p:xfrm>
          <a:off x="284242" y="722099"/>
          <a:ext cx="5744919" cy="47770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1361">
                  <a:extLst>
                    <a:ext uri="{9D8B030D-6E8A-4147-A177-3AD203B41FA5}">
                      <a16:colId xmlns:a16="http://schemas.microsoft.com/office/drawing/2014/main" val="1411806149"/>
                    </a:ext>
                  </a:extLst>
                </a:gridCol>
                <a:gridCol w="874451">
                  <a:extLst>
                    <a:ext uri="{9D8B030D-6E8A-4147-A177-3AD203B41FA5}">
                      <a16:colId xmlns:a16="http://schemas.microsoft.com/office/drawing/2014/main" val="4017617882"/>
                    </a:ext>
                  </a:extLst>
                </a:gridCol>
                <a:gridCol w="830069">
                  <a:extLst>
                    <a:ext uri="{9D8B030D-6E8A-4147-A177-3AD203B41FA5}">
                      <a16:colId xmlns:a16="http://schemas.microsoft.com/office/drawing/2014/main" val="3120582081"/>
                    </a:ext>
                  </a:extLst>
                </a:gridCol>
                <a:gridCol w="344431">
                  <a:extLst>
                    <a:ext uri="{9D8B030D-6E8A-4147-A177-3AD203B41FA5}">
                      <a16:colId xmlns:a16="http://schemas.microsoft.com/office/drawing/2014/main" val="1366743903"/>
                    </a:ext>
                  </a:extLst>
                </a:gridCol>
                <a:gridCol w="407922">
                  <a:extLst>
                    <a:ext uri="{9D8B030D-6E8A-4147-A177-3AD203B41FA5}">
                      <a16:colId xmlns:a16="http://schemas.microsoft.com/office/drawing/2014/main" val="2604407479"/>
                    </a:ext>
                  </a:extLst>
                </a:gridCol>
                <a:gridCol w="538493">
                  <a:extLst>
                    <a:ext uri="{9D8B030D-6E8A-4147-A177-3AD203B41FA5}">
                      <a16:colId xmlns:a16="http://schemas.microsoft.com/office/drawing/2014/main" val="2480500878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490785802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683022138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3601043762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413381995"/>
                    </a:ext>
                  </a:extLst>
                </a:gridCol>
              </a:tblGrid>
              <a:tr h="47534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u="none" strike="noStrike" dirty="0">
                          <a:effectLst/>
                        </a:rPr>
                        <a:t>Work Package</a:t>
                      </a:r>
                      <a:endParaRPr lang="fr-FR" sz="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7" marR="3837" marT="38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Task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7" marR="3837" marT="38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u="none" strike="noStrike" dirty="0" err="1">
                          <a:effectLst/>
                        </a:rPr>
                        <a:t>Collaborator</a:t>
                      </a:r>
                      <a:endParaRPr lang="fr-FR" sz="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7" marR="3837" marT="38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u="none" strike="noStrike" dirty="0">
                          <a:effectLst/>
                        </a:rPr>
                        <a:t>Affiliation</a:t>
                      </a:r>
                      <a:endParaRPr lang="fr-FR" sz="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7" marR="3837" marT="38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u="none" strike="noStrike" dirty="0">
                          <a:effectLst/>
                        </a:rPr>
                        <a:t>Resource </a:t>
                      </a:r>
                      <a:r>
                        <a:rPr lang="fr-FR" sz="800" b="1" u="none" strike="noStrike" dirty="0" err="1">
                          <a:effectLst/>
                        </a:rPr>
                        <a:t>available</a:t>
                      </a:r>
                      <a:r>
                        <a:rPr lang="fr-FR" sz="800" b="1" u="none" strike="noStrike" dirty="0">
                          <a:effectLst/>
                        </a:rPr>
                        <a:t> (Yes/No)</a:t>
                      </a:r>
                      <a:endParaRPr lang="fr-FR" sz="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7" marR="3837" marT="38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 (Corps)"/>
                        </a:rPr>
                        <a:t>2025</a:t>
                      </a:r>
                    </a:p>
                  </a:txBody>
                  <a:tcPr marL="3837" marR="3837" marT="38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 (Corps)"/>
                        </a:rPr>
                        <a:t>2026</a:t>
                      </a:r>
                    </a:p>
                  </a:txBody>
                  <a:tcPr marL="3837" marR="3837" marT="38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 (Corps)"/>
                        </a:rPr>
                        <a:t>2027</a:t>
                      </a:r>
                    </a:p>
                  </a:txBody>
                  <a:tcPr marL="3837" marR="3837" marT="38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 (Corps)"/>
                        </a:rPr>
                        <a:t>2028</a:t>
                      </a:r>
                    </a:p>
                  </a:txBody>
                  <a:tcPr marL="3837" marR="3837" marT="38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 (Corps)"/>
                        </a:rPr>
                        <a:t>2029</a:t>
                      </a:r>
                    </a:p>
                  </a:txBody>
                  <a:tcPr marL="3837" marR="3837" marT="38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0137984"/>
                  </a:ext>
                </a:extLst>
              </a:tr>
              <a:tr h="246227">
                <a:tc rowSpan="19">
                  <a:txBody>
                    <a:bodyPr/>
                    <a:lstStyle/>
                    <a:p>
                      <a:pPr algn="l" fontAlgn="ctr"/>
                      <a:r>
                        <a:rPr lang="fr-FR" sz="800" u="none" strike="noStrike" dirty="0">
                          <a:effectLst/>
                        </a:rPr>
                        <a:t>WP9: Vacuum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7" marR="3837" marT="38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 dirty="0">
                          <a:effectLst/>
                        </a:rPr>
                        <a:t>Vacuum </a:t>
                      </a:r>
                      <a:r>
                        <a:rPr lang="fr-FR" sz="1000" b="1" u="none" strike="noStrike" dirty="0" err="1">
                          <a:effectLst/>
                        </a:rPr>
                        <a:t>Study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7" marR="3837" marT="38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Bruno Mercier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7" marR="3837" marT="383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IJCLab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7" marR="3837" marT="383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 Yes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7" marR="3837" marT="383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0,3</a:t>
                      </a:r>
                      <a:endParaRPr lang="fr-FR" sz="800" b="1" i="0" u="none" strike="noStrike">
                        <a:solidFill>
                          <a:srgbClr val="C00000"/>
                        </a:solidFill>
                        <a:effectLst/>
                        <a:latin typeface="Calibri (Corps)"/>
                      </a:endParaRPr>
                    </a:p>
                  </a:txBody>
                  <a:tcPr marL="3837" marR="3837" marT="383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0,1</a:t>
                      </a:r>
                      <a:endParaRPr lang="fr-FR" sz="800" b="1" i="0" u="none" strike="noStrike">
                        <a:solidFill>
                          <a:srgbClr val="C00000"/>
                        </a:solidFill>
                        <a:effectLst/>
                        <a:latin typeface="Calibri (Corps)"/>
                      </a:endParaRPr>
                    </a:p>
                  </a:txBody>
                  <a:tcPr marL="3837" marR="3837" marT="383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0</a:t>
                      </a:r>
                      <a:endParaRPr lang="fr-FR" sz="800" b="1" i="0" u="none" strike="noStrike">
                        <a:solidFill>
                          <a:srgbClr val="C00000"/>
                        </a:solidFill>
                        <a:effectLst/>
                        <a:latin typeface="Calibri (Corps)"/>
                      </a:endParaRPr>
                    </a:p>
                  </a:txBody>
                  <a:tcPr marL="3837" marR="3837" marT="383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0</a:t>
                      </a:r>
                      <a:endParaRPr lang="fr-FR" sz="800" b="1" i="0" u="none" strike="noStrike">
                        <a:solidFill>
                          <a:srgbClr val="C00000"/>
                        </a:solidFill>
                        <a:effectLst/>
                        <a:latin typeface="Calibri (Corps)"/>
                      </a:endParaRPr>
                    </a:p>
                  </a:txBody>
                  <a:tcPr marL="3837" marR="3837" marT="383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effectLst/>
                        </a:rPr>
                        <a:t>0</a:t>
                      </a:r>
                      <a:endParaRPr lang="fr-FR" sz="800" b="1" i="0" u="none" strike="noStrike" dirty="0">
                        <a:solidFill>
                          <a:srgbClr val="C00000"/>
                        </a:solidFill>
                        <a:effectLst/>
                        <a:latin typeface="Calibri (Corps)"/>
                      </a:endParaRPr>
                    </a:p>
                  </a:txBody>
                  <a:tcPr marL="3837" marR="3837" marT="383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15855175"/>
                  </a:ext>
                </a:extLst>
              </a:tr>
              <a:tr h="24622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 err="1">
                          <a:effectLst/>
                        </a:rPr>
                        <a:t>Suheyla</a:t>
                      </a:r>
                      <a:r>
                        <a:rPr lang="fr-FR" sz="800" u="none" strike="noStrike" dirty="0">
                          <a:effectLst/>
                        </a:rPr>
                        <a:t> </a:t>
                      </a:r>
                      <a:r>
                        <a:rPr lang="fr-FR" sz="800" u="none" strike="noStrike" dirty="0" err="1">
                          <a:effectLst/>
                        </a:rPr>
                        <a:t>Bilgen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7" marR="3837" marT="3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 err="1">
                          <a:effectLst/>
                        </a:rPr>
                        <a:t>IJCLab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7" marR="3837" marT="38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Yes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7" marR="3837" marT="3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0,1</a:t>
                      </a:r>
                      <a:endParaRPr lang="fr-FR" sz="800" b="1" i="0" u="none" strike="noStrike">
                        <a:solidFill>
                          <a:srgbClr val="C00000"/>
                        </a:solidFill>
                        <a:effectLst/>
                        <a:latin typeface="Calibri (Corps)"/>
                      </a:endParaRPr>
                    </a:p>
                  </a:txBody>
                  <a:tcPr marL="3837" marR="3837" marT="3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0</a:t>
                      </a:r>
                      <a:endParaRPr lang="fr-FR" sz="800" b="1" i="0" u="none" strike="noStrike">
                        <a:solidFill>
                          <a:srgbClr val="C00000"/>
                        </a:solidFill>
                        <a:effectLst/>
                        <a:latin typeface="Calibri (Corps)"/>
                      </a:endParaRPr>
                    </a:p>
                  </a:txBody>
                  <a:tcPr marL="3837" marR="3837" marT="3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0</a:t>
                      </a:r>
                      <a:endParaRPr lang="fr-FR" sz="800" b="1" i="0" u="none" strike="noStrike">
                        <a:solidFill>
                          <a:srgbClr val="C00000"/>
                        </a:solidFill>
                        <a:effectLst/>
                        <a:latin typeface="Calibri (Corps)"/>
                      </a:endParaRPr>
                    </a:p>
                  </a:txBody>
                  <a:tcPr marL="3837" marR="3837" marT="3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0</a:t>
                      </a:r>
                      <a:endParaRPr lang="fr-FR" sz="800" b="1" i="0" u="none" strike="noStrike">
                        <a:solidFill>
                          <a:srgbClr val="C00000"/>
                        </a:solidFill>
                        <a:effectLst/>
                        <a:latin typeface="Calibri (Corps)"/>
                      </a:endParaRPr>
                    </a:p>
                  </a:txBody>
                  <a:tcPr marL="3837" marR="3837" marT="3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0</a:t>
                      </a:r>
                      <a:endParaRPr lang="fr-FR" sz="800" b="1" i="0" u="none" strike="noStrike">
                        <a:solidFill>
                          <a:srgbClr val="C00000"/>
                        </a:solidFill>
                        <a:effectLst/>
                        <a:latin typeface="Calibri (Corps)"/>
                      </a:endParaRPr>
                    </a:p>
                  </a:txBody>
                  <a:tcPr marL="3837" marR="3837" marT="383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719123856"/>
                  </a:ext>
                </a:extLst>
              </a:tr>
              <a:tr h="12502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Mamadou Faye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7" marR="3837" marT="3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effectLst/>
                        </a:rPr>
                        <a:t>GANIL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7" marR="3837" marT="38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Yes 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7" marR="3837" marT="3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0,3</a:t>
                      </a:r>
                      <a:endParaRPr lang="fr-FR" sz="800" b="1" i="0" u="none" strike="noStrike">
                        <a:solidFill>
                          <a:srgbClr val="C00000"/>
                        </a:solidFill>
                        <a:effectLst/>
                        <a:latin typeface="Calibri (Corps)"/>
                      </a:endParaRPr>
                    </a:p>
                  </a:txBody>
                  <a:tcPr marL="3837" marR="3837" marT="3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effectLst/>
                        </a:rPr>
                        <a:t>0</a:t>
                      </a:r>
                      <a:endParaRPr lang="fr-FR" sz="800" b="1" i="0" u="none" strike="noStrike" dirty="0">
                        <a:solidFill>
                          <a:srgbClr val="C00000"/>
                        </a:solidFill>
                        <a:effectLst/>
                        <a:latin typeface="Calibri (Corps)"/>
                      </a:endParaRPr>
                    </a:p>
                  </a:txBody>
                  <a:tcPr marL="3837" marR="3837" marT="3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effectLst/>
                        </a:rPr>
                        <a:t>0</a:t>
                      </a:r>
                      <a:endParaRPr lang="fr-FR" sz="800" b="1" i="0" u="none" strike="noStrike" dirty="0">
                        <a:solidFill>
                          <a:srgbClr val="C00000"/>
                        </a:solidFill>
                        <a:effectLst/>
                        <a:latin typeface="Calibri (Corps)"/>
                      </a:endParaRPr>
                    </a:p>
                  </a:txBody>
                  <a:tcPr marL="3837" marR="3837" marT="3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effectLst/>
                        </a:rPr>
                        <a:t>0</a:t>
                      </a:r>
                      <a:endParaRPr lang="fr-FR" sz="800" b="1" i="0" u="none" strike="noStrike" dirty="0">
                        <a:solidFill>
                          <a:srgbClr val="C00000"/>
                        </a:solidFill>
                        <a:effectLst/>
                        <a:latin typeface="Calibri (Corps)"/>
                      </a:endParaRPr>
                    </a:p>
                  </a:txBody>
                  <a:tcPr marL="3837" marR="3837" marT="3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effectLst/>
                        </a:rPr>
                        <a:t>0</a:t>
                      </a:r>
                      <a:endParaRPr lang="fr-FR" sz="800" b="1" i="0" u="none" strike="noStrike" dirty="0">
                        <a:solidFill>
                          <a:srgbClr val="C00000"/>
                        </a:solidFill>
                        <a:effectLst/>
                        <a:latin typeface="Calibri (Corps)"/>
                      </a:endParaRPr>
                    </a:p>
                  </a:txBody>
                  <a:tcPr marL="3837" marR="3837" marT="383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334866817"/>
                  </a:ext>
                </a:extLst>
              </a:tr>
              <a:tr h="24622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Jonathan </a:t>
                      </a:r>
                      <a:r>
                        <a:rPr lang="fr-FR" sz="800" u="none" strike="noStrike" dirty="0" err="1">
                          <a:effectLst/>
                        </a:rPr>
                        <a:t>Yemane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7" marR="3837" marT="383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 err="1">
                          <a:effectLst/>
                        </a:rPr>
                        <a:t>IJCLab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7" marR="3837" marT="383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 Yes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7" marR="3837" marT="383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effectLst/>
                        </a:rPr>
                        <a:t>0,1</a:t>
                      </a:r>
                      <a:endParaRPr lang="fr-FR" sz="800" b="1" i="0" u="none" strike="noStrike" dirty="0">
                        <a:solidFill>
                          <a:srgbClr val="C00000"/>
                        </a:solidFill>
                        <a:effectLst/>
                        <a:latin typeface="Calibri (Corps)"/>
                      </a:endParaRPr>
                    </a:p>
                  </a:txBody>
                  <a:tcPr marL="3837" marR="3837" marT="383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effectLst/>
                        </a:rPr>
                        <a:t>0</a:t>
                      </a:r>
                      <a:endParaRPr lang="fr-FR" sz="800" b="1" i="0" u="none" strike="noStrike" dirty="0">
                        <a:solidFill>
                          <a:srgbClr val="C00000"/>
                        </a:solidFill>
                        <a:effectLst/>
                        <a:latin typeface="Calibri (Corps)"/>
                      </a:endParaRPr>
                    </a:p>
                  </a:txBody>
                  <a:tcPr marL="3837" marR="3837" marT="383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effectLst/>
                        </a:rPr>
                        <a:t>0</a:t>
                      </a:r>
                      <a:endParaRPr lang="fr-FR" sz="800" b="1" i="0" u="none" strike="noStrike" dirty="0">
                        <a:solidFill>
                          <a:srgbClr val="C00000"/>
                        </a:solidFill>
                        <a:effectLst/>
                        <a:latin typeface="Calibri (Corps)"/>
                      </a:endParaRPr>
                    </a:p>
                  </a:txBody>
                  <a:tcPr marL="3837" marR="3837" marT="383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effectLst/>
                        </a:rPr>
                        <a:t>0</a:t>
                      </a:r>
                      <a:endParaRPr lang="fr-FR" sz="800" b="1" i="0" u="none" strike="noStrike" dirty="0">
                        <a:solidFill>
                          <a:srgbClr val="C00000"/>
                        </a:solidFill>
                        <a:effectLst/>
                        <a:latin typeface="Calibri (Corps)"/>
                      </a:endParaRPr>
                    </a:p>
                  </a:txBody>
                  <a:tcPr marL="3837" marR="3837" marT="383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effectLst/>
                        </a:rPr>
                        <a:t>0</a:t>
                      </a:r>
                      <a:endParaRPr lang="fr-FR" sz="800" b="1" i="0" u="none" strike="noStrike" dirty="0">
                        <a:solidFill>
                          <a:srgbClr val="C00000"/>
                        </a:solidFill>
                        <a:effectLst/>
                        <a:latin typeface="Calibri (Corps)"/>
                      </a:endParaRPr>
                    </a:p>
                  </a:txBody>
                  <a:tcPr marL="3837" marR="3837" marT="383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8582960"/>
                  </a:ext>
                </a:extLst>
              </a:tr>
              <a:tr h="24622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 dirty="0">
                          <a:effectLst/>
                        </a:rPr>
                        <a:t>Interlock input, </a:t>
                      </a:r>
                      <a:r>
                        <a:rPr lang="fr-FR" sz="1000" b="1" u="none" strike="noStrike" dirty="0" err="1">
                          <a:effectLst/>
                        </a:rPr>
                        <a:t>security</a:t>
                      </a:r>
                      <a:r>
                        <a:rPr lang="fr-FR" sz="1000" b="1" u="none" strike="noStrike" dirty="0">
                          <a:effectLst/>
                        </a:rPr>
                        <a:t> &amp; CC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7" marR="3837" marT="38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 err="1">
                          <a:effectLst/>
                        </a:rPr>
                        <a:t>Eric</a:t>
                      </a:r>
                      <a:r>
                        <a:rPr lang="fr-FR" sz="800" u="none" strike="noStrike" dirty="0">
                          <a:effectLst/>
                        </a:rPr>
                        <a:t> </a:t>
                      </a:r>
                      <a:r>
                        <a:rPr lang="fr-FR" sz="800" u="none" strike="noStrike" dirty="0" err="1">
                          <a:effectLst/>
                        </a:rPr>
                        <a:t>Mistretta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7" marR="3837" marT="383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IJCLab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7" marR="3837" marT="383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Yes 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7" marR="3837" marT="383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0,3</a:t>
                      </a:r>
                      <a:endParaRPr lang="fr-FR" sz="800" b="1" i="0" u="none" strike="noStrike">
                        <a:solidFill>
                          <a:srgbClr val="C00000"/>
                        </a:solidFill>
                        <a:effectLst/>
                        <a:latin typeface="Calibri (Corps)"/>
                      </a:endParaRPr>
                    </a:p>
                  </a:txBody>
                  <a:tcPr marL="3837" marR="3837" marT="383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effectLst/>
                        </a:rPr>
                        <a:t>0,3</a:t>
                      </a:r>
                      <a:endParaRPr lang="fr-FR" sz="800" b="1" i="0" u="none" strike="noStrike" dirty="0">
                        <a:solidFill>
                          <a:srgbClr val="C00000"/>
                        </a:solidFill>
                        <a:effectLst/>
                        <a:latin typeface="Calibri (Corps)"/>
                      </a:endParaRPr>
                    </a:p>
                  </a:txBody>
                  <a:tcPr marL="3837" marR="3837" marT="383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effectLst/>
                        </a:rPr>
                        <a:t>0</a:t>
                      </a:r>
                      <a:endParaRPr lang="fr-FR" sz="800" b="1" i="0" u="none" strike="noStrike" dirty="0">
                        <a:solidFill>
                          <a:srgbClr val="C00000"/>
                        </a:solidFill>
                        <a:effectLst/>
                        <a:latin typeface="Calibri (Corps)"/>
                      </a:endParaRPr>
                    </a:p>
                  </a:txBody>
                  <a:tcPr marL="3837" marR="3837" marT="383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0</a:t>
                      </a:r>
                      <a:endParaRPr lang="fr-FR" sz="800" b="1" i="0" u="none" strike="noStrike">
                        <a:solidFill>
                          <a:srgbClr val="C00000"/>
                        </a:solidFill>
                        <a:effectLst/>
                        <a:latin typeface="Calibri (Corps)"/>
                      </a:endParaRPr>
                    </a:p>
                  </a:txBody>
                  <a:tcPr marL="3837" marR="3837" marT="383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effectLst/>
                        </a:rPr>
                        <a:t>0</a:t>
                      </a:r>
                      <a:endParaRPr lang="fr-FR" sz="800" b="1" i="0" u="none" strike="noStrike" dirty="0">
                        <a:solidFill>
                          <a:srgbClr val="C00000"/>
                        </a:solidFill>
                        <a:effectLst/>
                        <a:latin typeface="Calibri (Corps)"/>
                      </a:endParaRPr>
                    </a:p>
                  </a:txBody>
                  <a:tcPr marL="3837" marR="3837" marT="383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967400"/>
                  </a:ext>
                </a:extLst>
              </a:tr>
              <a:tr h="24622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Thibault </a:t>
                      </a:r>
                      <a:r>
                        <a:rPr lang="fr-FR" sz="800" u="none" strike="noStrike" dirty="0" err="1">
                          <a:effectLst/>
                        </a:rPr>
                        <a:t>Gerardin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7" marR="3837" marT="383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IJCLab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7" marR="3837" marT="383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Yes 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7" marR="3837" marT="383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0,1</a:t>
                      </a:r>
                      <a:endParaRPr lang="fr-FR" sz="800" b="1" i="0" u="none" strike="noStrike">
                        <a:solidFill>
                          <a:srgbClr val="C00000"/>
                        </a:solidFill>
                        <a:effectLst/>
                        <a:latin typeface="Calibri (Corps)"/>
                      </a:endParaRPr>
                    </a:p>
                  </a:txBody>
                  <a:tcPr marL="3837" marR="3837" marT="383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0,1</a:t>
                      </a:r>
                      <a:endParaRPr lang="fr-FR" sz="800" b="1" i="0" u="none" strike="noStrike">
                        <a:solidFill>
                          <a:srgbClr val="C00000"/>
                        </a:solidFill>
                        <a:effectLst/>
                        <a:latin typeface="Calibri (Corps)"/>
                      </a:endParaRPr>
                    </a:p>
                  </a:txBody>
                  <a:tcPr marL="3837" marR="3837" marT="383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0</a:t>
                      </a:r>
                      <a:endParaRPr lang="fr-FR" sz="800" b="1" i="0" u="none" strike="noStrike">
                        <a:solidFill>
                          <a:srgbClr val="C00000"/>
                        </a:solidFill>
                        <a:effectLst/>
                        <a:latin typeface="Calibri (Corps)"/>
                      </a:endParaRPr>
                    </a:p>
                  </a:txBody>
                  <a:tcPr marL="3837" marR="3837" marT="383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0</a:t>
                      </a:r>
                      <a:endParaRPr lang="fr-FR" sz="800" b="1" i="0" u="none" strike="noStrike">
                        <a:solidFill>
                          <a:srgbClr val="C00000"/>
                        </a:solidFill>
                        <a:effectLst/>
                        <a:latin typeface="Calibri (Corps)"/>
                      </a:endParaRPr>
                    </a:p>
                  </a:txBody>
                  <a:tcPr marL="3837" marR="3837" marT="383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0</a:t>
                      </a:r>
                      <a:endParaRPr lang="fr-FR" sz="800" b="1" i="0" u="none" strike="noStrike">
                        <a:solidFill>
                          <a:srgbClr val="C00000"/>
                        </a:solidFill>
                        <a:effectLst/>
                        <a:latin typeface="Calibri (Corps)"/>
                      </a:endParaRPr>
                    </a:p>
                  </a:txBody>
                  <a:tcPr marL="3837" marR="3837" marT="383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092855"/>
                  </a:ext>
                </a:extLst>
              </a:tr>
              <a:tr h="24622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Julien </a:t>
                      </a:r>
                      <a:r>
                        <a:rPr lang="fr-FR" sz="800" u="none" strike="noStrike" dirty="0" err="1">
                          <a:effectLst/>
                        </a:rPr>
                        <a:t>Demailly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7" marR="3837" marT="383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 err="1">
                          <a:effectLst/>
                        </a:rPr>
                        <a:t>IJCLab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7" marR="3837" marT="383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Yes 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7" marR="3837" marT="383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0,1</a:t>
                      </a:r>
                      <a:endParaRPr lang="fr-FR" sz="800" b="1" i="0" u="none" strike="noStrike">
                        <a:solidFill>
                          <a:srgbClr val="C00000"/>
                        </a:solidFill>
                        <a:effectLst/>
                        <a:latin typeface="Calibri (Corps)"/>
                      </a:endParaRPr>
                    </a:p>
                  </a:txBody>
                  <a:tcPr marL="3837" marR="3837" marT="383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0,1</a:t>
                      </a:r>
                      <a:endParaRPr lang="fr-FR" sz="800" b="1" i="0" u="none" strike="noStrike">
                        <a:solidFill>
                          <a:srgbClr val="C00000"/>
                        </a:solidFill>
                        <a:effectLst/>
                        <a:latin typeface="Calibri (Corps)"/>
                      </a:endParaRPr>
                    </a:p>
                  </a:txBody>
                  <a:tcPr marL="3837" marR="3837" marT="383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0</a:t>
                      </a:r>
                      <a:endParaRPr lang="fr-FR" sz="800" b="1" i="0" u="none" strike="noStrike">
                        <a:solidFill>
                          <a:srgbClr val="C00000"/>
                        </a:solidFill>
                        <a:effectLst/>
                        <a:latin typeface="Calibri (Corps)"/>
                      </a:endParaRPr>
                    </a:p>
                  </a:txBody>
                  <a:tcPr marL="3837" marR="3837" marT="383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0</a:t>
                      </a:r>
                      <a:endParaRPr lang="fr-FR" sz="800" b="1" i="0" u="none" strike="noStrike">
                        <a:solidFill>
                          <a:srgbClr val="C00000"/>
                        </a:solidFill>
                        <a:effectLst/>
                        <a:latin typeface="Calibri (Corps)"/>
                      </a:endParaRPr>
                    </a:p>
                  </a:txBody>
                  <a:tcPr marL="3837" marR="3837" marT="383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effectLst/>
                        </a:rPr>
                        <a:t>0</a:t>
                      </a:r>
                      <a:endParaRPr lang="fr-FR" sz="800" b="1" i="0" u="none" strike="noStrike" dirty="0">
                        <a:solidFill>
                          <a:srgbClr val="C00000"/>
                        </a:solidFill>
                        <a:effectLst/>
                        <a:latin typeface="Calibri (Corps)"/>
                      </a:endParaRPr>
                    </a:p>
                  </a:txBody>
                  <a:tcPr marL="3837" marR="3837" marT="383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974933"/>
                  </a:ext>
                </a:extLst>
              </a:tr>
              <a:tr h="12502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err="1">
                          <a:effectLst/>
                        </a:rPr>
                        <a:t>Equipement</a:t>
                      </a:r>
                      <a:r>
                        <a:rPr lang="en-US" sz="1000" b="1" u="none" strike="noStrike" dirty="0">
                          <a:effectLst/>
                        </a:rPr>
                        <a:t> and vacuum systems Specs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7" marR="3837" marT="38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Mamadou Faye</a:t>
                      </a:r>
                      <a:endParaRPr lang="fr-FR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7" marR="3837" marT="383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GANIL</a:t>
                      </a:r>
                      <a:endParaRPr lang="fr-FR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7" marR="3837" marT="383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?? </a:t>
                      </a:r>
                      <a:endParaRPr lang="fr-FR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7" marR="3837" marT="383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0,1</a:t>
                      </a:r>
                      <a:endParaRPr lang="fr-FR" sz="800" b="1" i="0" u="none" strike="noStrike" dirty="0">
                        <a:solidFill>
                          <a:srgbClr val="FF0000"/>
                        </a:solidFill>
                        <a:effectLst/>
                        <a:latin typeface="Calibri (Corps)"/>
                      </a:endParaRPr>
                    </a:p>
                  </a:txBody>
                  <a:tcPr marL="3837" marR="3837" marT="383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0,3</a:t>
                      </a:r>
                      <a:endParaRPr lang="fr-FR" sz="800" b="1" i="0" u="none" strike="noStrike" dirty="0">
                        <a:solidFill>
                          <a:srgbClr val="FF0000"/>
                        </a:solidFill>
                        <a:effectLst/>
                        <a:latin typeface="Calibri (Corps)"/>
                      </a:endParaRPr>
                    </a:p>
                  </a:txBody>
                  <a:tcPr marL="3837" marR="3837" marT="383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0,3?</a:t>
                      </a:r>
                      <a:endParaRPr lang="fr-FR" sz="800" b="1" i="0" u="none" strike="noStrike" dirty="0">
                        <a:solidFill>
                          <a:srgbClr val="FF0000"/>
                        </a:solidFill>
                        <a:effectLst/>
                        <a:latin typeface="Calibri (Corps)"/>
                      </a:endParaRPr>
                    </a:p>
                  </a:txBody>
                  <a:tcPr marL="3837" marR="3837" marT="383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fr-FR" sz="800" b="1" i="0" u="none" strike="noStrike">
                        <a:solidFill>
                          <a:srgbClr val="FF0000"/>
                        </a:solidFill>
                        <a:effectLst/>
                        <a:latin typeface="Calibri (Corps)"/>
                      </a:endParaRPr>
                    </a:p>
                  </a:txBody>
                  <a:tcPr marL="3837" marR="3837" marT="383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fr-FR" sz="800" b="1" i="0" u="none" strike="noStrike" dirty="0">
                        <a:solidFill>
                          <a:srgbClr val="FF0000"/>
                        </a:solidFill>
                        <a:effectLst/>
                        <a:latin typeface="Calibri (Corps)"/>
                      </a:endParaRPr>
                    </a:p>
                  </a:txBody>
                  <a:tcPr marL="3837" marR="3837" marT="383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889216654"/>
                  </a:ext>
                </a:extLst>
              </a:tr>
              <a:tr h="33331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Bruno Mercier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7" marR="3837" marT="383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 err="1">
                          <a:effectLst/>
                        </a:rPr>
                        <a:t>IJCLab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7" marR="3837" marT="383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 Yes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7" marR="3837" marT="383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effectLst/>
                        </a:rPr>
                        <a:t>0</a:t>
                      </a:r>
                      <a:endParaRPr lang="fr-FR" sz="800" b="1" i="0" u="none" strike="noStrike" dirty="0">
                        <a:solidFill>
                          <a:srgbClr val="C00000"/>
                        </a:solidFill>
                        <a:effectLst/>
                        <a:latin typeface="Calibri (Corps)"/>
                      </a:endParaRPr>
                    </a:p>
                  </a:txBody>
                  <a:tcPr marL="3837" marR="3837" marT="383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effectLst/>
                        </a:rPr>
                        <a:t>0,1</a:t>
                      </a:r>
                      <a:endParaRPr lang="fr-FR" sz="800" b="1" i="0" u="none" strike="noStrike" dirty="0">
                        <a:solidFill>
                          <a:srgbClr val="C00000"/>
                        </a:solidFill>
                        <a:effectLst/>
                        <a:latin typeface="Calibri (Corps)"/>
                      </a:endParaRPr>
                    </a:p>
                  </a:txBody>
                  <a:tcPr marL="3837" marR="3837" marT="383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effectLst/>
                        </a:rPr>
                        <a:t>0,1</a:t>
                      </a:r>
                      <a:endParaRPr lang="fr-FR" sz="800" b="1" i="0" u="none" strike="noStrike" dirty="0">
                        <a:solidFill>
                          <a:srgbClr val="C00000"/>
                        </a:solidFill>
                        <a:effectLst/>
                        <a:latin typeface="Calibri (Corps)"/>
                      </a:endParaRPr>
                    </a:p>
                  </a:txBody>
                  <a:tcPr marL="3837" marR="3837" marT="383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effectLst/>
                        </a:rPr>
                        <a:t>0</a:t>
                      </a:r>
                      <a:endParaRPr lang="fr-FR" sz="800" b="1" i="0" u="none" strike="noStrike" dirty="0">
                        <a:solidFill>
                          <a:srgbClr val="C00000"/>
                        </a:solidFill>
                        <a:effectLst/>
                        <a:latin typeface="Calibri (Corps)"/>
                      </a:endParaRPr>
                    </a:p>
                  </a:txBody>
                  <a:tcPr marL="3837" marR="3837" marT="383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effectLst/>
                        </a:rPr>
                        <a:t>0</a:t>
                      </a:r>
                      <a:endParaRPr lang="fr-FR" sz="800" b="1" i="0" u="none" strike="noStrike" dirty="0">
                        <a:solidFill>
                          <a:srgbClr val="C00000"/>
                        </a:solidFill>
                        <a:effectLst/>
                        <a:latin typeface="Calibri (Corps)"/>
                      </a:endParaRPr>
                    </a:p>
                  </a:txBody>
                  <a:tcPr marL="3837" marR="3837" marT="383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4208774"/>
                  </a:ext>
                </a:extLst>
              </a:tr>
              <a:tr h="12502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 dirty="0">
                          <a:effectLst/>
                        </a:rPr>
                        <a:t>Equipment </a:t>
                      </a:r>
                      <a:r>
                        <a:rPr lang="fr-FR" sz="1000" b="1" u="none" strike="noStrike" dirty="0" err="1">
                          <a:effectLst/>
                        </a:rPr>
                        <a:t>reception</a:t>
                      </a:r>
                      <a:r>
                        <a:rPr lang="fr-FR" sz="1000" b="1" u="none" strike="noStrike" dirty="0">
                          <a:effectLst/>
                        </a:rPr>
                        <a:t> &amp; test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7" marR="3837" marT="38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Mamadou Faye</a:t>
                      </a:r>
                      <a:endParaRPr lang="fr-FR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7" marR="3837" marT="383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GANIL</a:t>
                      </a:r>
                      <a:endParaRPr lang="fr-FR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7" marR="3837" marT="383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?? </a:t>
                      </a:r>
                      <a:endParaRPr lang="fr-FR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7" marR="3837" marT="383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0,1</a:t>
                      </a:r>
                      <a:endParaRPr lang="fr-FR" sz="800" b="1" i="0" u="none" strike="noStrike" dirty="0">
                        <a:solidFill>
                          <a:srgbClr val="FF0000"/>
                        </a:solidFill>
                        <a:effectLst/>
                        <a:latin typeface="Calibri (Corps)"/>
                      </a:endParaRPr>
                    </a:p>
                  </a:txBody>
                  <a:tcPr marL="3837" marR="3837" marT="383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0,1</a:t>
                      </a:r>
                      <a:endParaRPr lang="fr-FR" sz="800" b="1" i="0" u="none" strike="noStrike" dirty="0">
                        <a:solidFill>
                          <a:srgbClr val="FF0000"/>
                        </a:solidFill>
                        <a:effectLst/>
                        <a:latin typeface="Calibri (Corps)"/>
                      </a:endParaRPr>
                    </a:p>
                  </a:txBody>
                  <a:tcPr marL="3837" marR="3837" marT="383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0,1?</a:t>
                      </a:r>
                      <a:endParaRPr lang="fr-FR" sz="800" b="1" i="0" u="none" strike="noStrike" dirty="0">
                        <a:solidFill>
                          <a:srgbClr val="FF0000"/>
                        </a:solidFill>
                        <a:effectLst/>
                        <a:latin typeface="Calibri (Corps)"/>
                      </a:endParaRPr>
                    </a:p>
                  </a:txBody>
                  <a:tcPr marL="3837" marR="3837" marT="383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0,3?</a:t>
                      </a:r>
                      <a:endParaRPr lang="fr-FR" sz="800" b="1" i="0" u="none" strike="noStrike" dirty="0">
                        <a:solidFill>
                          <a:srgbClr val="FF0000"/>
                        </a:solidFill>
                        <a:effectLst/>
                        <a:latin typeface="Calibri (Corps)"/>
                      </a:endParaRPr>
                    </a:p>
                  </a:txBody>
                  <a:tcPr marL="3837" marR="3837" marT="383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fr-FR" sz="800" b="1" i="0" u="none" strike="noStrike" dirty="0">
                        <a:solidFill>
                          <a:srgbClr val="FF0000"/>
                        </a:solidFill>
                        <a:effectLst/>
                        <a:latin typeface="Calibri (Corps)"/>
                      </a:endParaRPr>
                    </a:p>
                  </a:txBody>
                  <a:tcPr marL="3837" marR="3837" marT="383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094478"/>
                  </a:ext>
                </a:extLst>
              </a:tr>
              <a:tr h="24622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Thibault </a:t>
                      </a:r>
                      <a:r>
                        <a:rPr lang="fr-FR" sz="800" u="none" strike="noStrike" dirty="0" err="1">
                          <a:effectLst/>
                        </a:rPr>
                        <a:t>Gerardin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7" marR="3837" marT="383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 err="1">
                          <a:effectLst/>
                        </a:rPr>
                        <a:t>IJCLab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7" marR="3837" marT="383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Yes 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7" marR="3837" marT="383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effectLst/>
                        </a:rPr>
                        <a:t>0,3</a:t>
                      </a:r>
                      <a:endParaRPr lang="fr-FR" sz="800" b="1" i="0" u="none" strike="noStrike" dirty="0">
                        <a:solidFill>
                          <a:srgbClr val="C00000"/>
                        </a:solidFill>
                        <a:effectLst/>
                        <a:latin typeface="Calibri (Corps)"/>
                      </a:endParaRPr>
                    </a:p>
                  </a:txBody>
                  <a:tcPr marL="3837" marR="3837" marT="383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effectLst/>
                        </a:rPr>
                        <a:t>0,3</a:t>
                      </a:r>
                      <a:endParaRPr lang="fr-FR" sz="800" b="1" i="0" u="none" strike="noStrike" dirty="0">
                        <a:solidFill>
                          <a:srgbClr val="C00000"/>
                        </a:solidFill>
                        <a:effectLst/>
                        <a:latin typeface="Calibri (Corps)"/>
                      </a:endParaRPr>
                    </a:p>
                  </a:txBody>
                  <a:tcPr marL="3837" marR="3837" marT="383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effectLst/>
                        </a:rPr>
                        <a:t>0,3</a:t>
                      </a:r>
                      <a:endParaRPr lang="fr-FR" sz="800" b="1" i="0" u="none" strike="noStrike" dirty="0">
                        <a:solidFill>
                          <a:srgbClr val="C00000"/>
                        </a:solidFill>
                        <a:effectLst/>
                        <a:latin typeface="Calibri (Corps)"/>
                      </a:endParaRPr>
                    </a:p>
                  </a:txBody>
                  <a:tcPr marL="3837" marR="3837" marT="383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0,3</a:t>
                      </a:r>
                      <a:endParaRPr lang="fr-FR" sz="800" b="1" i="0" u="none" strike="noStrike">
                        <a:solidFill>
                          <a:srgbClr val="C00000"/>
                        </a:solidFill>
                        <a:effectLst/>
                        <a:latin typeface="Calibri (Corps)"/>
                      </a:endParaRPr>
                    </a:p>
                  </a:txBody>
                  <a:tcPr marL="3837" marR="3837" marT="383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effectLst/>
                        </a:rPr>
                        <a:t>0</a:t>
                      </a:r>
                      <a:endParaRPr lang="fr-FR" sz="800" b="1" i="0" u="none" strike="noStrike" dirty="0">
                        <a:solidFill>
                          <a:srgbClr val="C00000"/>
                        </a:solidFill>
                        <a:effectLst/>
                        <a:latin typeface="Calibri (Corps)"/>
                      </a:endParaRPr>
                    </a:p>
                  </a:txBody>
                  <a:tcPr marL="3837" marR="3837" marT="383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0033126"/>
                  </a:ext>
                </a:extLst>
              </a:tr>
              <a:tr h="24622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 err="1">
                          <a:effectLst/>
                        </a:rPr>
                        <a:t>Eric</a:t>
                      </a:r>
                      <a:r>
                        <a:rPr lang="fr-FR" sz="800" u="none" strike="noStrike" dirty="0">
                          <a:effectLst/>
                        </a:rPr>
                        <a:t> </a:t>
                      </a:r>
                      <a:r>
                        <a:rPr lang="fr-FR" sz="800" u="none" strike="noStrike" dirty="0" err="1">
                          <a:effectLst/>
                        </a:rPr>
                        <a:t>Mistretta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7" marR="3837" marT="383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 err="1">
                          <a:effectLst/>
                        </a:rPr>
                        <a:t>IJCLab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7" marR="3837" marT="383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Yes 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7" marR="3837" marT="383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effectLst/>
                        </a:rPr>
                        <a:t>0,2</a:t>
                      </a:r>
                      <a:endParaRPr lang="fr-FR" sz="800" b="1" i="0" u="none" strike="noStrike" dirty="0">
                        <a:solidFill>
                          <a:srgbClr val="C00000"/>
                        </a:solidFill>
                        <a:effectLst/>
                        <a:latin typeface="Calibri (Corps)"/>
                      </a:endParaRPr>
                    </a:p>
                  </a:txBody>
                  <a:tcPr marL="3837" marR="3837" marT="383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effectLst/>
                        </a:rPr>
                        <a:t>0,2</a:t>
                      </a:r>
                      <a:endParaRPr lang="fr-FR" sz="800" b="1" i="0" u="none" strike="noStrike" dirty="0">
                        <a:solidFill>
                          <a:srgbClr val="C00000"/>
                        </a:solidFill>
                        <a:effectLst/>
                        <a:latin typeface="Calibri (Corps)"/>
                      </a:endParaRPr>
                    </a:p>
                  </a:txBody>
                  <a:tcPr marL="3837" marR="3837" marT="383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0,2</a:t>
                      </a:r>
                      <a:endParaRPr lang="fr-FR" sz="800" b="1" i="0" u="none" strike="noStrike">
                        <a:solidFill>
                          <a:srgbClr val="C00000"/>
                        </a:solidFill>
                        <a:effectLst/>
                        <a:latin typeface="Calibri (Corps)"/>
                      </a:endParaRPr>
                    </a:p>
                  </a:txBody>
                  <a:tcPr marL="3837" marR="3837" marT="383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0,2</a:t>
                      </a:r>
                      <a:endParaRPr lang="fr-FR" sz="800" b="1" i="0" u="none" strike="noStrike">
                        <a:solidFill>
                          <a:srgbClr val="C00000"/>
                        </a:solidFill>
                        <a:effectLst/>
                        <a:latin typeface="Calibri (Corps)"/>
                      </a:endParaRPr>
                    </a:p>
                  </a:txBody>
                  <a:tcPr marL="3837" marR="3837" marT="383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effectLst/>
                        </a:rPr>
                        <a:t>0</a:t>
                      </a:r>
                      <a:endParaRPr lang="fr-FR" sz="800" b="1" i="0" u="none" strike="noStrike" dirty="0">
                        <a:solidFill>
                          <a:srgbClr val="C00000"/>
                        </a:solidFill>
                        <a:effectLst/>
                        <a:latin typeface="Calibri (Corps)"/>
                      </a:endParaRPr>
                    </a:p>
                  </a:txBody>
                  <a:tcPr marL="3837" marR="3837" marT="383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761823"/>
                  </a:ext>
                </a:extLst>
              </a:tr>
              <a:tr h="24622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Julien </a:t>
                      </a:r>
                      <a:r>
                        <a:rPr lang="fr-FR" sz="800" u="none" strike="noStrike" dirty="0" err="1">
                          <a:effectLst/>
                        </a:rPr>
                        <a:t>Demailly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7" marR="3837" marT="383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IJCLab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7" marR="3837" marT="383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 Yes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7" marR="3837" marT="383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effectLst/>
                        </a:rPr>
                        <a:t>0,3</a:t>
                      </a:r>
                      <a:endParaRPr lang="fr-FR" sz="800" b="1" i="0" u="none" strike="noStrike" dirty="0">
                        <a:solidFill>
                          <a:srgbClr val="C00000"/>
                        </a:solidFill>
                        <a:effectLst/>
                        <a:latin typeface="Calibri (Corps)"/>
                      </a:endParaRPr>
                    </a:p>
                  </a:txBody>
                  <a:tcPr marL="3837" marR="3837" marT="383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effectLst/>
                        </a:rPr>
                        <a:t>0,3</a:t>
                      </a:r>
                      <a:endParaRPr lang="fr-FR" sz="800" b="1" i="0" u="none" strike="noStrike" dirty="0">
                        <a:solidFill>
                          <a:srgbClr val="C00000"/>
                        </a:solidFill>
                        <a:effectLst/>
                        <a:latin typeface="Calibri (Corps)"/>
                      </a:endParaRPr>
                    </a:p>
                  </a:txBody>
                  <a:tcPr marL="3837" marR="3837" marT="383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effectLst/>
                        </a:rPr>
                        <a:t>0,3</a:t>
                      </a:r>
                      <a:endParaRPr lang="fr-FR" sz="800" b="1" i="0" u="none" strike="noStrike" dirty="0">
                        <a:solidFill>
                          <a:srgbClr val="C00000"/>
                        </a:solidFill>
                        <a:effectLst/>
                        <a:latin typeface="Calibri (Corps)"/>
                      </a:endParaRPr>
                    </a:p>
                  </a:txBody>
                  <a:tcPr marL="3837" marR="3837" marT="383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effectLst/>
                        </a:rPr>
                        <a:t>0,3</a:t>
                      </a:r>
                      <a:endParaRPr lang="fr-FR" sz="800" b="1" i="0" u="none" strike="noStrike" dirty="0">
                        <a:solidFill>
                          <a:srgbClr val="C00000"/>
                        </a:solidFill>
                        <a:effectLst/>
                        <a:latin typeface="Calibri (Corps)"/>
                      </a:endParaRPr>
                    </a:p>
                  </a:txBody>
                  <a:tcPr marL="3837" marR="3837" marT="383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effectLst/>
                        </a:rPr>
                        <a:t>0</a:t>
                      </a:r>
                      <a:endParaRPr lang="fr-FR" sz="800" b="1" i="0" u="none" strike="noStrike" dirty="0">
                        <a:solidFill>
                          <a:srgbClr val="C00000"/>
                        </a:solidFill>
                        <a:effectLst/>
                        <a:latin typeface="Calibri (Corps)"/>
                      </a:endParaRPr>
                    </a:p>
                  </a:txBody>
                  <a:tcPr marL="3837" marR="3837" marT="383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366670"/>
                  </a:ext>
                </a:extLst>
              </a:tr>
              <a:tr h="24622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Bruno Mercier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7" marR="3837" marT="383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 err="1">
                          <a:effectLst/>
                        </a:rPr>
                        <a:t>IJCLab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7" marR="3837" marT="383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Yes 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7" marR="3837" marT="383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effectLst/>
                        </a:rPr>
                        <a:t>0,2</a:t>
                      </a:r>
                      <a:endParaRPr lang="fr-FR" sz="800" b="1" i="0" u="none" strike="noStrike" dirty="0">
                        <a:solidFill>
                          <a:srgbClr val="C00000"/>
                        </a:solidFill>
                        <a:effectLst/>
                        <a:latin typeface="Calibri (Corps)"/>
                      </a:endParaRPr>
                    </a:p>
                  </a:txBody>
                  <a:tcPr marL="3837" marR="3837" marT="383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effectLst/>
                        </a:rPr>
                        <a:t>0,2</a:t>
                      </a:r>
                      <a:endParaRPr lang="fr-FR" sz="800" b="1" i="0" u="none" strike="noStrike" dirty="0">
                        <a:solidFill>
                          <a:srgbClr val="C00000"/>
                        </a:solidFill>
                        <a:effectLst/>
                        <a:latin typeface="Calibri (Corps)"/>
                      </a:endParaRPr>
                    </a:p>
                  </a:txBody>
                  <a:tcPr marL="3837" marR="3837" marT="383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effectLst/>
                        </a:rPr>
                        <a:t>0,2</a:t>
                      </a:r>
                      <a:endParaRPr lang="fr-FR" sz="800" b="1" i="0" u="none" strike="noStrike" dirty="0">
                        <a:solidFill>
                          <a:srgbClr val="C00000"/>
                        </a:solidFill>
                        <a:effectLst/>
                        <a:latin typeface="Calibri (Corps)"/>
                      </a:endParaRPr>
                    </a:p>
                  </a:txBody>
                  <a:tcPr marL="3837" marR="3837" marT="383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effectLst/>
                        </a:rPr>
                        <a:t>0,2</a:t>
                      </a:r>
                      <a:endParaRPr lang="fr-FR" sz="800" b="1" i="0" u="none" strike="noStrike" dirty="0">
                        <a:solidFill>
                          <a:srgbClr val="C00000"/>
                        </a:solidFill>
                        <a:effectLst/>
                        <a:latin typeface="Calibri (Corps)"/>
                      </a:endParaRPr>
                    </a:p>
                  </a:txBody>
                  <a:tcPr marL="3837" marR="3837" marT="383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effectLst/>
                        </a:rPr>
                        <a:t>0</a:t>
                      </a:r>
                      <a:endParaRPr lang="fr-FR" sz="800" b="1" i="0" u="none" strike="noStrike" dirty="0">
                        <a:solidFill>
                          <a:srgbClr val="C00000"/>
                        </a:solidFill>
                        <a:effectLst/>
                        <a:latin typeface="Calibri (Corps)"/>
                      </a:endParaRPr>
                    </a:p>
                  </a:txBody>
                  <a:tcPr marL="3837" marR="3837" marT="383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024759"/>
                  </a:ext>
                </a:extLst>
              </a:tr>
              <a:tr h="24622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 dirty="0">
                          <a:effectLst/>
                        </a:rPr>
                        <a:t>Installation and commissioning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7" marR="3837" marT="38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 err="1">
                          <a:effectLst/>
                        </a:rPr>
                        <a:t>Eric</a:t>
                      </a:r>
                      <a:r>
                        <a:rPr lang="fr-FR" sz="800" u="none" strike="noStrike" dirty="0">
                          <a:effectLst/>
                        </a:rPr>
                        <a:t> </a:t>
                      </a:r>
                      <a:r>
                        <a:rPr lang="fr-FR" sz="800" u="none" strike="noStrike" dirty="0" err="1">
                          <a:effectLst/>
                        </a:rPr>
                        <a:t>Mistretta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7" marR="3837" marT="383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IJCLab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7" marR="3837" marT="383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Yes 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7" marR="3837" marT="383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effectLst/>
                        </a:rPr>
                        <a:t>0,2</a:t>
                      </a:r>
                      <a:endParaRPr lang="fr-FR" sz="800" b="1" i="0" u="none" strike="noStrike" dirty="0">
                        <a:solidFill>
                          <a:srgbClr val="C00000"/>
                        </a:solidFill>
                        <a:effectLst/>
                        <a:latin typeface="Calibri (Corps)"/>
                      </a:endParaRPr>
                    </a:p>
                  </a:txBody>
                  <a:tcPr marL="3837" marR="3837" marT="383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effectLst/>
                        </a:rPr>
                        <a:t>0,2</a:t>
                      </a:r>
                      <a:endParaRPr lang="fr-FR" sz="800" b="1" i="0" u="none" strike="noStrike" dirty="0">
                        <a:solidFill>
                          <a:srgbClr val="C00000"/>
                        </a:solidFill>
                        <a:effectLst/>
                        <a:latin typeface="Calibri (Corps)"/>
                      </a:endParaRPr>
                    </a:p>
                  </a:txBody>
                  <a:tcPr marL="3837" marR="3837" marT="383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effectLst/>
                        </a:rPr>
                        <a:t>0,2</a:t>
                      </a:r>
                      <a:endParaRPr lang="fr-FR" sz="800" b="1" i="0" u="none" strike="noStrike" dirty="0">
                        <a:solidFill>
                          <a:srgbClr val="C00000"/>
                        </a:solidFill>
                        <a:effectLst/>
                        <a:latin typeface="Calibri (Corps)"/>
                      </a:endParaRPr>
                    </a:p>
                  </a:txBody>
                  <a:tcPr marL="3837" marR="3837" marT="383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effectLst/>
                        </a:rPr>
                        <a:t>0,2</a:t>
                      </a:r>
                      <a:endParaRPr lang="fr-FR" sz="800" b="1" i="0" u="none" strike="noStrike" dirty="0">
                        <a:solidFill>
                          <a:srgbClr val="C00000"/>
                        </a:solidFill>
                        <a:effectLst/>
                        <a:latin typeface="Calibri (Corps)"/>
                      </a:endParaRPr>
                    </a:p>
                  </a:txBody>
                  <a:tcPr marL="3837" marR="3837" marT="383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effectLst/>
                        </a:rPr>
                        <a:t>0,5</a:t>
                      </a:r>
                      <a:endParaRPr lang="fr-FR" sz="800" b="1" i="0" u="none" strike="noStrike" dirty="0">
                        <a:solidFill>
                          <a:srgbClr val="C00000"/>
                        </a:solidFill>
                        <a:effectLst/>
                        <a:latin typeface="Calibri (Corps)"/>
                      </a:endParaRPr>
                    </a:p>
                  </a:txBody>
                  <a:tcPr marL="3837" marR="3837" marT="383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539417248"/>
                  </a:ext>
                </a:extLst>
              </a:tr>
              <a:tr h="24622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Thibault </a:t>
                      </a:r>
                      <a:r>
                        <a:rPr lang="fr-FR" sz="800" u="none" strike="noStrike" dirty="0" err="1">
                          <a:effectLst/>
                        </a:rPr>
                        <a:t>Gerardin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7" marR="3837" marT="3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IJCLab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7" marR="3837" marT="38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 Yes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7" marR="3837" marT="3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0,3</a:t>
                      </a:r>
                      <a:endParaRPr lang="fr-FR" sz="800" b="1" i="0" u="none" strike="noStrike">
                        <a:solidFill>
                          <a:srgbClr val="C00000"/>
                        </a:solidFill>
                        <a:effectLst/>
                        <a:latin typeface="Calibri (Corps)"/>
                      </a:endParaRPr>
                    </a:p>
                  </a:txBody>
                  <a:tcPr marL="3837" marR="3837" marT="3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0,3</a:t>
                      </a:r>
                      <a:endParaRPr lang="fr-FR" sz="800" b="1" i="0" u="none" strike="noStrike">
                        <a:solidFill>
                          <a:srgbClr val="C00000"/>
                        </a:solidFill>
                        <a:effectLst/>
                        <a:latin typeface="Calibri (Corps)"/>
                      </a:endParaRPr>
                    </a:p>
                  </a:txBody>
                  <a:tcPr marL="3837" marR="3837" marT="3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0,3</a:t>
                      </a:r>
                      <a:endParaRPr lang="fr-FR" sz="800" b="1" i="0" u="none" strike="noStrike">
                        <a:solidFill>
                          <a:srgbClr val="C00000"/>
                        </a:solidFill>
                        <a:effectLst/>
                        <a:latin typeface="Calibri (Corps)"/>
                      </a:endParaRPr>
                    </a:p>
                  </a:txBody>
                  <a:tcPr marL="3837" marR="3837" marT="3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effectLst/>
                        </a:rPr>
                        <a:t>0,3</a:t>
                      </a:r>
                      <a:endParaRPr lang="fr-FR" sz="800" b="1" i="0" u="none" strike="noStrike" dirty="0">
                        <a:solidFill>
                          <a:srgbClr val="C00000"/>
                        </a:solidFill>
                        <a:effectLst/>
                        <a:latin typeface="Calibri (Corps)"/>
                      </a:endParaRPr>
                    </a:p>
                  </a:txBody>
                  <a:tcPr marL="3837" marR="3837" marT="3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effectLst/>
                        </a:rPr>
                        <a:t>0,5</a:t>
                      </a:r>
                      <a:endParaRPr lang="fr-FR" sz="800" b="1" i="0" u="none" strike="noStrike" dirty="0">
                        <a:solidFill>
                          <a:srgbClr val="C00000"/>
                        </a:solidFill>
                        <a:effectLst/>
                        <a:latin typeface="Calibri (Corps)"/>
                      </a:endParaRPr>
                    </a:p>
                  </a:txBody>
                  <a:tcPr marL="3837" marR="3837" marT="383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11877178"/>
                  </a:ext>
                </a:extLst>
              </a:tr>
              <a:tr h="12502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Mamadou Faye</a:t>
                      </a:r>
                      <a:endParaRPr lang="fr-FR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7" marR="3837" marT="3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GANIL</a:t>
                      </a:r>
                      <a:endParaRPr lang="fr-FR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7" marR="3837" marT="38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?? </a:t>
                      </a:r>
                      <a:endParaRPr lang="fr-FR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7" marR="3837" marT="3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0,1</a:t>
                      </a:r>
                      <a:endParaRPr lang="fr-FR" sz="800" b="1" i="0" u="none" strike="noStrike" dirty="0">
                        <a:solidFill>
                          <a:srgbClr val="FF0000"/>
                        </a:solidFill>
                        <a:effectLst/>
                        <a:latin typeface="Calibri (Corps)"/>
                      </a:endParaRPr>
                    </a:p>
                  </a:txBody>
                  <a:tcPr marL="3837" marR="3837" marT="3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0,1</a:t>
                      </a:r>
                      <a:endParaRPr lang="fr-FR" sz="800" b="1" i="0" u="none" strike="noStrike" dirty="0">
                        <a:solidFill>
                          <a:srgbClr val="FF0000"/>
                        </a:solidFill>
                        <a:effectLst/>
                        <a:latin typeface="Calibri (Corps)"/>
                      </a:endParaRPr>
                    </a:p>
                  </a:txBody>
                  <a:tcPr marL="3837" marR="3837" marT="3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0,1?</a:t>
                      </a:r>
                      <a:endParaRPr lang="fr-FR" sz="800" b="1" i="0" u="none" strike="noStrike" dirty="0">
                        <a:solidFill>
                          <a:srgbClr val="FF0000"/>
                        </a:solidFill>
                        <a:effectLst/>
                        <a:latin typeface="Calibri (Corps)"/>
                      </a:endParaRPr>
                    </a:p>
                  </a:txBody>
                  <a:tcPr marL="3837" marR="3837" marT="3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solidFill>
                            <a:srgbClr val="FF0000"/>
                          </a:solidFill>
                          <a:effectLst/>
                        </a:rPr>
                        <a:t>0,2?</a:t>
                      </a:r>
                      <a:endParaRPr lang="fr-FR" sz="800" b="1" i="0" u="none" strike="noStrike">
                        <a:solidFill>
                          <a:srgbClr val="FF0000"/>
                        </a:solidFill>
                        <a:effectLst/>
                        <a:latin typeface="Calibri (Corps)"/>
                      </a:endParaRPr>
                    </a:p>
                  </a:txBody>
                  <a:tcPr marL="3837" marR="3837" marT="3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0,5?</a:t>
                      </a:r>
                      <a:endParaRPr lang="fr-FR" sz="800" b="1" i="0" u="none" strike="noStrike" dirty="0">
                        <a:solidFill>
                          <a:srgbClr val="FF0000"/>
                        </a:solidFill>
                        <a:effectLst/>
                        <a:latin typeface="Calibri (Corps)"/>
                      </a:endParaRPr>
                    </a:p>
                  </a:txBody>
                  <a:tcPr marL="3837" marR="3837" marT="383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863140561"/>
                  </a:ext>
                </a:extLst>
              </a:tr>
              <a:tr h="24622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Julien </a:t>
                      </a:r>
                      <a:r>
                        <a:rPr lang="fr-FR" sz="800" u="none" strike="noStrike" dirty="0" err="1">
                          <a:effectLst/>
                        </a:rPr>
                        <a:t>Demailly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7" marR="3837" marT="3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 err="1">
                          <a:effectLst/>
                        </a:rPr>
                        <a:t>IJCLab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7" marR="3837" marT="38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Yes 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7" marR="3837" marT="3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0,3</a:t>
                      </a:r>
                      <a:endParaRPr lang="fr-FR" sz="800" b="1" i="0" u="none" strike="noStrike">
                        <a:solidFill>
                          <a:srgbClr val="C00000"/>
                        </a:solidFill>
                        <a:effectLst/>
                        <a:latin typeface="Calibri (Corps)"/>
                      </a:endParaRPr>
                    </a:p>
                  </a:txBody>
                  <a:tcPr marL="3837" marR="3837" marT="3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effectLst/>
                        </a:rPr>
                        <a:t>0,3</a:t>
                      </a:r>
                      <a:endParaRPr lang="fr-FR" sz="800" b="1" i="0" u="none" strike="noStrike" dirty="0">
                        <a:solidFill>
                          <a:srgbClr val="C00000"/>
                        </a:solidFill>
                        <a:effectLst/>
                        <a:latin typeface="Calibri (Corps)"/>
                      </a:endParaRPr>
                    </a:p>
                  </a:txBody>
                  <a:tcPr marL="3837" marR="3837" marT="3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effectLst/>
                        </a:rPr>
                        <a:t>0,3</a:t>
                      </a:r>
                      <a:endParaRPr lang="fr-FR" sz="800" b="1" i="0" u="none" strike="noStrike" dirty="0">
                        <a:solidFill>
                          <a:srgbClr val="C00000"/>
                        </a:solidFill>
                        <a:effectLst/>
                        <a:latin typeface="Calibri (Corps)"/>
                      </a:endParaRPr>
                    </a:p>
                  </a:txBody>
                  <a:tcPr marL="3837" marR="3837" marT="3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effectLst/>
                        </a:rPr>
                        <a:t>0,3</a:t>
                      </a:r>
                      <a:endParaRPr lang="fr-FR" sz="800" b="1" i="0" u="none" strike="noStrike" dirty="0">
                        <a:solidFill>
                          <a:srgbClr val="C00000"/>
                        </a:solidFill>
                        <a:effectLst/>
                        <a:latin typeface="Calibri (Corps)"/>
                      </a:endParaRPr>
                    </a:p>
                  </a:txBody>
                  <a:tcPr marL="3837" marR="3837" marT="3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effectLst/>
                        </a:rPr>
                        <a:t>0,5</a:t>
                      </a:r>
                      <a:endParaRPr lang="fr-FR" sz="800" b="1" i="0" u="none" strike="noStrike" dirty="0">
                        <a:solidFill>
                          <a:srgbClr val="C00000"/>
                        </a:solidFill>
                        <a:effectLst/>
                        <a:latin typeface="Calibri (Corps)"/>
                      </a:endParaRPr>
                    </a:p>
                  </a:txBody>
                  <a:tcPr marL="3837" marR="3837" marT="383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957064387"/>
                  </a:ext>
                </a:extLst>
              </a:tr>
              <a:tr h="24622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Bruno Mercier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7" marR="3837" marT="3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IJCLab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7" marR="3837" marT="38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Yes 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37" marR="3837" marT="3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effectLst/>
                        </a:rPr>
                        <a:t>0,2</a:t>
                      </a:r>
                      <a:endParaRPr lang="fr-FR" sz="800" b="1" i="0" u="none" strike="noStrike" dirty="0">
                        <a:solidFill>
                          <a:srgbClr val="C00000"/>
                        </a:solidFill>
                        <a:effectLst/>
                        <a:latin typeface="Calibri (Corps)"/>
                      </a:endParaRPr>
                    </a:p>
                  </a:txBody>
                  <a:tcPr marL="3837" marR="3837" marT="3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effectLst/>
                        </a:rPr>
                        <a:t>0,2</a:t>
                      </a:r>
                      <a:endParaRPr lang="fr-FR" sz="800" b="1" i="0" u="none" strike="noStrike" dirty="0">
                        <a:solidFill>
                          <a:srgbClr val="C00000"/>
                        </a:solidFill>
                        <a:effectLst/>
                        <a:latin typeface="Calibri (Corps)"/>
                      </a:endParaRPr>
                    </a:p>
                  </a:txBody>
                  <a:tcPr marL="3837" marR="3837" marT="3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effectLst/>
                        </a:rPr>
                        <a:t>0,2</a:t>
                      </a:r>
                      <a:endParaRPr lang="fr-FR" sz="800" b="1" i="0" u="none" strike="noStrike" dirty="0">
                        <a:solidFill>
                          <a:srgbClr val="C00000"/>
                        </a:solidFill>
                        <a:effectLst/>
                        <a:latin typeface="Calibri (Corps)"/>
                      </a:endParaRPr>
                    </a:p>
                  </a:txBody>
                  <a:tcPr marL="3837" marR="3837" marT="3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effectLst/>
                        </a:rPr>
                        <a:t>0,2</a:t>
                      </a:r>
                      <a:endParaRPr lang="fr-FR" sz="800" b="1" i="0" u="none" strike="noStrike" dirty="0">
                        <a:solidFill>
                          <a:srgbClr val="C00000"/>
                        </a:solidFill>
                        <a:effectLst/>
                        <a:latin typeface="Calibri (Corps)"/>
                      </a:endParaRPr>
                    </a:p>
                  </a:txBody>
                  <a:tcPr marL="3837" marR="3837" marT="3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effectLst/>
                        </a:rPr>
                        <a:t>0,3</a:t>
                      </a:r>
                      <a:endParaRPr lang="fr-FR" sz="800" b="1" i="0" u="none" strike="noStrike" dirty="0">
                        <a:solidFill>
                          <a:srgbClr val="C00000"/>
                        </a:solidFill>
                        <a:effectLst/>
                        <a:latin typeface="Calibri (Corps)"/>
                      </a:endParaRPr>
                    </a:p>
                  </a:txBody>
                  <a:tcPr marL="3837" marR="3837" marT="383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09101186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A1408F48-E2D3-4395-BCC7-9AB4FCF1A556}"/>
              </a:ext>
            </a:extLst>
          </p:cNvPr>
          <p:cNvSpPr txBox="1"/>
          <p:nvPr/>
        </p:nvSpPr>
        <p:spPr>
          <a:xfrm>
            <a:off x="6521549" y="764485"/>
            <a:ext cx="288032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/>
              <a:t>Point de Vigilance: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0A53395-E95F-4B86-99B0-2E0A63E4CCBE}"/>
              </a:ext>
            </a:extLst>
          </p:cNvPr>
          <p:cNvSpPr txBox="1"/>
          <p:nvPr/>
        </p:nvSpPr>
        <p:spPr>
          <a:xfrm>
            <a:off x="6511849" y="1300210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dirty="0"/>
              <a:t>Fin de contrat CDD (Ganil/IJCLAB) en </a:t>
            </a:r>
            <a:r>
              <a:rPr lang="fr-FR" sz="1400" dirty="0" err="1"/>
              <a:t>Dec</a:t>
            </a:r>
            <a:r>
              <a:rPr lang="fr-FR" sz="1400" dirty="0"/>
              <a:t> 2026 de M. Faye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CC960F7-F2D7-43A2-80CB-E35D531D0B47}"/>
              </a:ext>
            </a:extLst>
          </p:cNvPr>
          <p:cNvSpPr txBox="1"/>
          <p:nvPr/>
        </p:nvSpPr>
        <p:spPr>
          <a:xfrm>
            <a:off x="6511849" y="2021632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dirty="0"/>
              <a:t>Volonté du groupe Vide et Cryo du Ganil de continuer la collaboration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23A4088-B7F5-4FFF-B201-736CF568ACA7}"/>
              </a:ext>
            </a:extLst>
          </p:cNvPr>
          <p:cNvSpPr txBox="1"/>
          <p:nvPr/>
        </p:nvSpPr>
        <p:spPr>
          <a:xfrm>
            <a:off x="6511849" y="2737356"/>
            <a:ext cx="3285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dirty="0"/>
              <a:t>Demande à valider par la direction du Ganil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3CE5DD-62E0-4B06-831C-49D6D79C5FFC}"/>
              </a:ext>
            </a:extLst>
          </p:cNvPr>
          <p:cNvSpPr/>
          <p:nvPr/>
        </p:nvSpPr>
        <p:spPr>
          <a:xfrm>
            <a:off x="6466507" y="1300210"/>
            <a:ext cx="3672408" cy="20895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B4EDEDF-FFB1-41B5-8B35-EAF4910A28A1}"/>
              </a:ext>
            </a:extLst>
          </p:cNvPr>
          <p:cNvSpPr txBox="1"/>
          <p:nvPr/>
        </p:nvSpPr>
        <p:spPr>
          <a:xfrm>
            <a:off x="6521549" y="3678503"/>
            <a:ext cx="36724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dirty="0"/>
              <a:t>RH: permanents pour opérer la fabrication des photocathodes et leurs transferts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F51E6BD-F794-4578-B184-A99EFBD4381D}"/>
              </a:ext>
            </a:extLst>
          </p:cNvPr>
          <p:cNvSpPr txBox="1"/>
          <p:nvPr/>
        </p:nvSpPr>
        <p:spPr>
          <a:xfrm>
            <a:off x="6511849" y="4643198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dirty="0"/>
              <a:t>Impact sur les activités de la plateforme V&amp;S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6E6041-E357-4032-A963-A89D5ACEB18C}"/>
              </a:ext>
            </a:extLst>
          </p:cNvPr>
          <p:cNvSpPr/>
          <p:nvPr/>
        </p:nvSpPr>
        <p:spPr>
          <a:xfrm>
            <a:off x="6511849" y="3650934"/>
            <a:ext cx="3627066" cy="7169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BAF869F-4011-4EF9-A3AE-F2F2B7832CF0}"/>
              </a:ext>
            </a:extLst>
          </p:cNvPr>
          <p:cNvSpPr/>
          <p:nvPr/>
        </p:nvSpPr>
        <p:spPr>
          <a:xfrm>
            <a:off x="6521549" y="4664808"/>
            <a:ext cx="3771082" cy="60603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7" name="Tableau 16">
            <a:extLst>
              <a:ext uri="{FF2B5EF4-FFF2-40B4-BE49-F238E27FC236}">
                <a16:creationId xmlns:a16="http://schemas.microsoft.com/office/drawing/2014/main" id="{3C0AE3E5-BB06-45B9-B7CC-23772A0C76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895306"/>
              </p:ext>
            </p:extLst>
          </p:nvPr>
        </p:nvGraphicFramePr>
        <p:xfrm>
          <a:off x="3802211" y="5505363"/>
          <a:ext cx="2226950" cy="21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val="628134296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47691409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119579696"/>
                    </a:ext>
                  </a:extLst>
                </a:gridCol>
                <a:gridCol w="341400">
                  <a:extLst>
                    <a:ext uri="{9D8B030D-6E8A-4147-A177-3AD203B41FA5}">
                      <a16:colId xmlns:a16="http://schemas.microsoft.com/office/drawing/2014/main" val="3615767550"/>
                    </a:ext>
                  </a:extLst>
                </a:gridCol>
                <a:gridCol w="445390">
                  <a:extLst>
                    <a:ext uri="{9D8B030D-6E8A-4147-A177-3AD203B41FA5}">
                      <a16:colId xmlns:a16="http://schemas.microsoft.com/office/drawing/2014/main" val="1328022323"/>
                    </a:ext>
                  </a:extLst>
                </a:gridCol>
              </a:tblGrid>
              <a:tr h="147068">
                <a:tc>
                  <a:txBody>
                    <a:bodyPr/>
                    <a:lstStyle/>
                    <a:p>
                      <a:pPr algn="ctr"/>
                      <a:r>
                        <a:rPr lang="fr-FR" sz="800" b="0" dirty="0">
                          <a:solidFill>
                            <a:schemeClr val="tx1"/>
                          </a:solidFill>
                        </a:rPr>
                        <a:t>3,6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0" dirty="0">
                          <a:solidFill>
                            <a:schemeClr val="tx1"/>
                          </a:solidFill>
                        </a:rPr>
                        <a:t>2,7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0" dirty="0">
                          <a:solidFill>
                            <a:schemeClr val="tx1"/>
                          </a:solidFill>
                        </a:rPr>
                        <a:t>2,1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0" dirty="0">
                          <a:solidFill>
                            <a:schemeClr val="tx1"/>
                          </a:solidFill>
                        </a:rPr>
                        <a:t>1,8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666260"/>
                  </a:ext>
                </a:extLst>
              </a:tr>
            </a:tbl>
          </a:graphicData>
        </a:graphic>
      </p:graphicFrame>
      <p:sp>
        <p:nvSpPr>
          <p:cNvPr id="18" name="ZoneTexte 17">
            <a:extLst>
              <a:ext uri="{FF2B5EF4-FFF2-40B4-BE49-F238E27FC236}">
                <a16:creationId xmlns:a16="http://schemas.microsoft.com/office/drawing/2014/main" id="{FE90DA2F-8552-4D10-987E-971E5E4B5449}"/>
              </a:ext>
            </a:extLst>
          </p:cNvPr>
          <p:cNvSpPr txBox="1"/>
          <p:nvPr/>
        </p:nvSpPr>
        <p:spPr>
          <a:xfrm>
            <a:off x="3370163" y="5493115"/>
            <a:ext cx="4320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/>
              <a:t>Total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9A989AE2-427C-4386-ACA7-88C71C2A19DC}"/>
              </a:ext>
            </a:extLst>
          </p:cNvPr>
          <p:cNvSpPr/>
          <p:nvPr/>
        </p:nvSpPr>
        <p:spPr>
          <a:xfrm>
            <a:off x="2074019" y="2737356"/>
            <a:ext cx="4051124" cy="2923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AEE02F5E-9196-4190-9E84-093271FE8F96}"/>
              </a:ext>
            </a:extLst>
          </p:cNvPr>
          <p:cNvSpPr/>
          <p:nvPr/>
        </p:nvSpPr>
        <p:spPr>
          <a:xfrm>
            <a:off x="2119361" y="3212983"/>
            <a:ext cx="4051124" cy="2923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FED4CA90-E1F0-4FDB-B104-E08BBCCC97D0}"/>
              </a:ext>
            </a:extLst>
          </p:cNvPr>
          <p:cNvSpPr/>
          <p:nvPr/>
        </p:nvSpPr>
        <p:spPr>
          <a:xfrm>
            <a:off x="2102228" y="4763565"/>
            <a:ext cx="4051124" cy="2923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8773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26B44D6-5388-4F8B-BFDC-A68D448EF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+mn-lt"/>
              </a:rPr>
              <a:t>PERLE- Project Progress </a:t>
            </a:r>
            <a:r>
              <a:rPr lang="fr-FR" dirty="0" err="1">
                <a:latin typeface="+mn-lt"/>
              </a:rPr>
              <a:t>Review</a:t>
            </a:r>
            <a:r>
              <a:rPr lang="fr-FR" dirty="0">
                <a:latin typeface="+mn-lt"/>
              </a:rPr>
              <a:t>- 1-2025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7B40CD8-111B-4CF9-A342-94A78F550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6</a:t>
            </a:fld>
            <a:endParaRPr lang="fr-FR" dirty="0">
              <a:latin typeface="+mn-lt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9D2A87CC-646F-5C8B-5E73-F837BEDAC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5688632" cy="43204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P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oints de vigilance</a:t>
            </a:r>
            <a:endParaRPr lang="fr-FR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A7E966E-E4B6-CA8E-5633-BE774D3A9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16/01/2025</a:t>
            </a:r>
          </a:p>
        </p:txBody>
      </p:sp>
      <p:pic>
        <p:nvPicPr>
          <p:cNvPr id="10" name="Image 9" descr="C:\Users\sattonnay\AppData\Local\Microsoft\Windows\INetCache\Content.Word\logo_SURFACES_VACUUM_24_03_2021.png">
            <a:extLst>
              <a:ext uri="{FF2B5EF4-FFF2-40B4-BE49-F238E27FC236}">
                <a16:creationId xmlns:a16="http://schemas.microsoft.com/office/drawing/2014/main" id="{71A10981-161A-4005-9AB2-1B05D84DD35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72853" y="653480"/>
            <a:ext cx="1168419" cy="1569243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id="{F16A952C-4463-4BE2-A39A-A91C01BA08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3804577"/>
              </p:ext>
            </p:extLst>
          </p:nvPr>
        </p:nvGraphicFramePr>
        <p:xfrm>
          <a:off x="936006" y="2162304"/>
          <a:ext cx="4466249" cy="2667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049D1320-97D5-4C6F-835F-CDE115B0D784}"/>
              </a:ext>
            </a:extLst>
          </p:cNvPr>
          <p:cNvSpPr/>
          <p:nvPr/>
        </p:nvSpPr>
        <p:spPr>
          <a:xfrm>
            <a:off x="1930003" y="1661592"/>
            <a:ext cx="25916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b="1" dirty="0">
                <a:cs typeface="Calibri" panose="020F0502020204030204" pitchFamily="34" charset="0"/>
              </a:rPr>
              <a:t>Activité</a:t>
            </a:r>
            <a:r>
              <a:rPr lang="fr-FR" sz="1400" b="1" dirty="0"/>
              <a:t> Vide 2024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E361A4-A1EF-4BC2-A8EE-CEFC3F0D4A0F}"/>
              </a:ext>
            </a:extLst>
          </p:cNvPr>
          <p:cNvSpPr/>
          <p:nvPr/>
        </p:nvSpPr>
        <p:spPr>
          <a:xfrm>
            <a:off x="6892689" y="1642130"/>
            <a:ext cx="25916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b="1" dirty="0">
                <a:cs typeface="Calibri" panose="020F0502020204030204" pitchFamily="34" charset="0"/>
              </a:rPr>
              <a:t>Activité</a:t>
            </a:r>
            <a:r>
              <a:rPr lang="fr-FR" sz="1400" b="1" dirty="0"/>
              <a:t> Vide 2025</a:t>
            </a:r>
          </a:p>
        </p:txBody>
      </p:sp>
      <p:graphicFrame>
        <p:nvGraphicFramePr>
          <p:cNvPr id="14" name="Graphique 13">
            <a:extLst>
              <a:ext uri="{FF2B5EF4-FFF2-40B4-BE49-F238E27FC236}">
                <a16:creationId xmlns:a16="http://schemas.microsoft.com/office/drawing/2014/main" id="{8EAC3694-4852-4B7B-A934-4C379B4A09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7711637"/>
              </p:ext>
            </p:extLst>
          </p:nvPr>
        </p:nvGraphicFramePr>
        <p:xfrm>
          <a:off x="5402255" y="2271988"/>
          <a:ext cx="5594201" cy="2667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Flèche : droite 14">
            <a:extLst>
              <a:ext uri="{FF2B5EF4-FFF2-40B4-BE49-F238E27FC236}">
                <a16:creationId xmlns:a16="http://schemas.microsoft.com/office/drawing/2014/main" id="{F51099DA-A504-4F7E-A805-EEB5AFFF385F}"/>
              </a:ext>
            </a:extLst>
          </p:cNvPr>
          <p:cNvSpPr/>
          <p:nvPr/>
        </p:nvSpPr>
        <p:spPr>
          <a:xfrm>
            <a:off x="5247328" y="3280100"/>
            <a:ext cx="648072" cy="216024"/>
          </a:xfrm>
          <a:prstGeom prst="rightArrow">
            <a:avLst/>
          </a:prstGeom>
          <a:solidFill>
            <a:schemeClr val="accent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AE12ED3-9FB3-4887-A304-068C73149E8A}"/>
              </a:ext>
            </a:extLst>
          </p:cNvPr>
          <p:cNvSpPr txBox="1"/>
          <p:nvPr/>
        </p:nvSpPr>
        <p:spPr>
          <a:xfrm>
            <a:off x="993899" y="823856"/>
            <a:ext cx="80767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Un fort impact sur les autres activités de la plateforme vide et surfaces</a:t>
            </a:r>
          </a:p>
        </p:txBody>
      </p:sp>
    </p:spTree>
    <p:extLst>
      <p:ext uri="{BB962C8B-B14F-4D97-AF65-F5344CB8AC3E}">
        <p14:creationId xmlns:p14="http://schemas.microsoft.com/office/powerpoint/2010/main" val="2673565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6E1E527-AD1F-4492-B691-7F98B1C0C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16/01/2025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18FD205-E765-4C81-A05D-A4CED2214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PERLE- Project Progress Review- 1-2025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9E1738D-CB06-4F07-A0F3-65CB12076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7</a:t>
            </a:fld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DDE3F727-816C-40A8-889C-EB30A13FA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093" y="1359702"/>
            <a:ext cx="4348246" cy="3821832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6830C460-E14D-46C4-826C-574FC273DF4D}"/>
              </a:ext>
            </a:extLst>
          </p:cNvPr>
          <p:cNvSpPr txBox="1"/>
          <p:nvPr/>
        </p:nvSpPr>
        <p:spPr>
          <a:xfrm>
            <a:off x="633859" y="941512"/>
            <a:ext cx="3816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Réparation de la chambre MBE par Rémy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7DA6801-5F7B-49EE-90DE-C18187303B2F}"/>
              </a:ext>
            </a:extLst>
          </p:cNvPr>
          <p:cNvSpPr txBox="1"/>
          <p:nvPr/>
        </p:nvSpPr>
        <p:spPr>
          <a:xfrm>
            <a:off x="849883" y="86686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Quelques Photos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5910D396-30E2-406F-945A-1816BB93FA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6753" y="1345102"/>
            <a:ext cx="4687730" cy="3893840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F371712B-DA50-4D67-B1DC-42FEF65C2237}"/>
              </a:ext>
            </a:extLst>
          </p:cNvPr>
          <p:cNvSpPr txBox="1"/>
          <p:nvPr/>
        </p:nvSpPr>
        <p:spPr>
          <a:xfrm>
            <a:off x="5506753" y="950085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Nettoyage  de la chambre MBE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25EAE78D-E45A-43BA-9F41-EE43EF0A2A31}"/>
              </a:ext>
            </a:extLst>
          </p:cNvPr>
          <p:cNvSpPr/>
          <p:nvPr/>
        </p:nvSpPr>
        <p:spPr>
          <a:xfrm>
            <a:off x="3442171" y="869504"/>
            <a:ext cx="792088" cy="47559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60B7567B-5C08-49A5-9E71-6E3D4CCB378D}"/>
              </a:ext>
            </a:extLst>
          </p:cNvPr>
          <p:cNvCxnSpPr>
            <a:stCxn id="17" idx="4"/>
          </p:cNvCxnSpPr>
          <p:nvPr/>
        </p:nvCxnSpPr>
        <p:spPr>
          <a:xfrm flipH="1">
            <a:off x="1713979" y="1345102"/>
            <a:ext cx="2124236" cy="197267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9674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B36845B-E177-445F-BDF6-EF49192F9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16/01/2025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49A4365-0530-4B07-8858-A4DE09CFA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PERLE- Project Progress Review- 1-2025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DAF66F9-F594-473E-839A-CC4089C8A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32346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TIMEBANDSCALETYPE" val="Years"/>
  <p:tag name="OTLTIMEBANDSCALEFORMAT" val="MMM"/>
  <p:tag name="OTLTIMEBANDSHAPETYPE" val="RectangleTimeband"/>
  <p:tag name="OTLTIMEBANDSHAPEHEIGHT" val="14.3999996185303"/>
  <p:tag name="OTLTIMEBANDSHAPEPADDINGLEFT" val="0"/>
  <p:tag name="OTLTIMEBANDCULTUREINFO" val="en-US"/>
  <p:tag name="OTLTIMEBANDQUICKPOSITION" val="Custom"/>
  <p:tag name="OTLTIMEBANDTHREEDEFFECTS" val="None"/>
  <p:tag name="OTLTIMEBANDWORKINGDAYS" val="Standard"/>
  <p:tag name="OTLTIMEBANDELAPSEDTIMEEXTENSION" val="False"/>
  <p:tag name="OTLTIMEBANDUSETIME" val="False"/>
  <p:tag name="OTLTIMEBANDTIMECONFIGWORKDAYSTART" val="00:00:00"/>
  <p:tag name="OTLTIMEBANDTIMECONFIGWORKDAYEND" val="23:59:00"/>
  <p:tag name="OTLTIMEBANDAPPENDYEARONYEARCHANGE" val="False"/>
  <p:tag name="OTLTIMEBANDSCALEMARKING" val="Years"/>
  <p:tag name="OTLRIGHTENDCAPSMARGINRIGHT" val="20"/>
  <p:tag name="OTLLEFTENDCAPSMARGINLEFT" val="20"/>
  <p:tag name="OTLTIMEBANDFYSTARTMONTH" val="January"/>
  <p:tag name="OTLTIMEBANDSHOWFYLABEL" val="True"/>
  <p:tag name="OTLTIMEBANDUSESTARTINGOFTHEYEARFORFYNUMBERING" val="True"/>
  <p:tag name="OTLTIMEBANDRESERVEDLEFTAREAWIDTH" val="0"/>
  <p:tag name="OTLTIMEBANDRESERVEDLEFTAREAISSET" val="False"/>
  <p:tag name="OTLTIMEBANDAUTODATERANGE" val="False"/>
  <p:tag name="OTLTIMEBANDSTARTDATE" val="1985-10-01T23:59:00.0000000"/>
  <p:tag name="OTLTIMEBANDENDDATE" val="2024-01-15T23:59:00.00000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Fifth Milestone or Event Here"/>
  <p:tag name="OTLDATE" val="2002-04-01T23:59:00.0000000"/>
  <p:tag name="OTLPOSITIONONTASK" val="None"/>
  <p:tag name="OTLRELATEDTASKID" val="00000000-0000-0000-0000-00000000000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TIMEBANDSCALETYPE" val="Months"/>
  <p:tag name="OTLTIMEBANDSCALEFORMAT" val="MMM"/>
  <p:tag name="OTLTIMEBANDSHAPETYPE" val="RectangleTimeband"/>
  <p:tag name="OTLTIMEBANDSHAPEHEIGHT" val="14.3999996185303"/>
  <p:tag name="OTLTIMEBANDSHAPEPADDINGLEFT" val="0"/>
  <p:tag name="OTLTIMEBANDCULTUREINFO" val="en-US"/>
  <p:tag name="OTLTIMEBANDQUICKPOSITION" val="Custom"/>
  <p:tag name="OTLTIMEBANDTHREEDEFFECTS" val="None"/>
  <p:tag name="OTLTIMEBANDWORKINGDAYS" val="Standard"/>
  <p:tag name="OTLTIMEBANDELAPSEDTIMEEXTENSION" val="False"/>
  <p:tag name="OTLTIMEBANDUSETIME" val="False"/>
  <p:tag name="OTLTIMEBANDTIMECONFIGWORKDAYSTART" val="00:00:00"/>
  <p:tag name="OTLTIMEBANDTIMECONFIGWORKDAYEND" val="23:59:00"/>
  <p:tag name="OTLTIMEBANDAPPENDYEARONYEARCHANGE" val="False"/>
  <p:tag name="OTLTIMEBANDSCALEMARKING" val="Years"/>
  <p:tag name="OTLRIGHTENDCAPSMARGINRIGHT" val="20"/>
  <p:tag name="OTLLEFTENDCAPSMARGINLEFT" val="20"/>
  <p:tag name="OTLTIMEBANDFYSTARTMONTH" val="January"/>
  <p:tag name="OTLTIMEBANDSHOWFYLABEL" val="True"/>
  <p:tag name="OTLTIMEBANDUSESTARTINGOFTHEYEARFORFYNUMBERING" val="True"/>
  <p:tag name="OTLTIMEBANDRESERVEDLEFTAREAWIDTH" val="0"/>
  <p:tag name="OTLTIMEBANDRESERVEDLEFTAREAISSET" val="False"/>
  <p:tag name="OTLTIMEBANDAUTODATERANGE" val="False"/>
  <p:tag name="OTLTIMEBANDSTARTDATE" val="1985-10-01T23:59:00.0000000"/>
  <p:tag name="OTLTIMEBANDENDDATE" val="2024-01-15T23:59:00.000000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Fifth Milestone or Event Here"/>
  <p:tag name="OTLDATE" val="2002-04-01T23:59:00.0000000"/>
  <p:tag name="OTLPOSITIONONTASK" val="None"/>
  <p:tag name="OTLRELATEDTASKID" val="00000000-0000-0000-0000-00000000000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First Milestone or Event Here"/>
  <p:tag name="OTLDATE" val="1985-10-01T23:59:00.0000000"/>
  <p:tag name="OTLPOSITIONONTASK" val="None"/>
  <p:tag name="OTLRELATEDTASKID" val="00000000-0000-0000-0000-00000000000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First Milestone or Event Here"/>
  <p:tag name="OTLDATE" val="1985-10-01T23:59:00.0000000"/>
  <p:tag name="OTLPOSITIONONTASK" val="None"/>
  <p:tag name="OTLRELATEDTASKID" val="00000000-0000-0000-0000-00000000000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1_modele-IJCLAb-powerpoi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37649</TotalTime>
  <Words>894</Words>
  <Application>Microsoft Office PowerPoint</Application>
  <PresentationFormat>Personnalisé</PresentationFormat>
  <Paragraphs>323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(Corps)</vt:lpstr>
      <vt:lpstr>Calibri Light</vt:lpstr>
      <vt:lpstr>Times New Roman</vt:lpstr>
      <vt:lpstr>Wingdings</vt:lpstr>
      <vt:lpstr>1_modele-IJCLAb-powerpoint</vt:lpstr>
      <vt:lpstr>Présentation PowerPoint</vt:lpstr>
      <vt:lpstr>Périmètre et Objectifs du WP9 - VIDE</vt:lpstr>
      <vt:lpstr>Structuration du WP</vt:lpstr>
      <vt:lpstr>Principaux Jalons</vt:lpstr>
      <vt:lpstr>Points de vigilance:  RH</vt:lpstr>
      <vt:lpstr>Points de vigilance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Luc Petizon</dc:creator>
  <cp:lastModifiedBy>Bruno Mercier</cp:lastModifiedBy>
  <cp:revision>2049</cp:revision>
  <dcterms:created xsi:type="dcterms:W3CDTF">2011-03-09T16:37:49Z</dcterms:created>
  <dcterms:modified xsi:type="dcterms:W3CDTF">2025-01-16T13:47:57Z</dcterms:modified>
</cp:coreProperties>
</file>