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0"/>
  </p:notesMasterIdLst>
  <p:sldIdLst>
    <p:sldId id="307" r:id="rId2"/>
    <p:sldId id="354" r:id="rId3"/>
    <p:sldId id="349" r:id="rId4"/>
    <p:sldId id="355" r:id="rId5"/>
    <p:sldId id="342" r:id="rId6"/>
    <p:sldId id="350" r:id="rId7"/>
    <p:sldId id="351" r:id="rId8"/>
    <p:sldId id="353" r:id="rId9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F39200"/>
    <a:srgbClr val="6600CC"/>
    <a:srgbClr val="E05314"/>
    <a:srgbClr val="00294B"/>
    <a:srgbClr val="456487"/>
    <a:srgbClr val="511F74"/>
    <a:srgbClr val="7A286A"/>
    <a:srgbClr val="DF8A2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91" autoAdjust="0"/>
  </p:normalViewPr>
  <p:slideViewPr>
    <p:cSldViewPr>
      <p:cViewPr varScale="1">
        <p:scale>
          <a:sx n="184" d="100"/>
          <a:sy n="184" d="100"/>
        </p:scale>
        <p:origin x="168" y="15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16/01/2025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16/01/2025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12/12/2024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Review- 1-2024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16/01/2025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989C989-18D5-49B8-83F0-25407A2D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07A81A-6C77-4A99-ABCE-88F6992A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29DF77-A478-FFF4-2246-33D934A1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16/01/2025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213AC-7DC4-881A-BE68-5F6D9010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252" y="1712099"/>
            <a:ext cx="4426399" cy="34778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E7CFD6-0172-42A9-A91E-F497F6A95F1D}"/>
              </a:ext>
            </a:extLst>
          </p:cNvPr>
          <p:cNvSpPr txBox="1"/>
          <p:nvPr/>
        </p:nvSpPr>
        <p:spPr>
          <a:xfrm>
            <a:off x="993899" y="1733600"/>
            <a:ext cx="914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Review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(PPR) 1-2025</a:t>
            </a: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WP- 14 </a:t>
            </a:r>
            <a:r>
              <a:rPr lang="fr-FR" sz="2800" dirty="0" err="1"/>
              <a:t>Assembly</a:t>
            </a:r>
            <a:r>
              <a:rPr lang="fr-FR" sz="2800" dirty="0"/>
              <a:t> &amp; </a:t>
            </a:r>
            <a:r>
              <a:rPr lang="fr-FR" sz="2800" dirty="0" err="1"/>
              <a:t>Integration</a:t>
            </a:r>
            <a:r>
              <a:rPr lang="fr-FR" sz="2800" dirty="0"/>
              <a:t> </a:t>
            </a:r>
            <a:endParaRPr lang="fr-FR" sz="2800" dirty="0"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Présenté par: </a:t>
            </a:r>
          </a:p>
          <a:p>
            <a:pPr algn="ctr"/>
            <a:r>
              <a:rPr lang="fr-FR" sz="2400" dirty="0">
                <a:latin typeface="+mn-lt"/>
              </a:rPr>
              <a:t>Sylvain Brault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>
                <a:latin typeface="+mn-lt"/>
              </a:rPr>
              <a:t>16 Janvier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537CC1-C2DF-C452-B89B-2387774B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867" y="774789"/>
            <a:ext cx="1117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99643FA-05C4-4EA0-A1B3-361194AEA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00"/>
          <a:stretch/>
        </p:blipFill>
        <p:spPr>
          <a:xfrm>
            <a:off x="0" y="1515917"/>
            <a:ext cx="10772775" cy="41854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accent1">
                    <a:lumMod val="75000"/>
                  </a:schemeClr>
                </a:solidFill>
                <a:latin typeface="+mn-lt"/>
              </a:rPr>
              <a:t>Périmètre et Objectifs du WP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- 1-2025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DDAD65-B965-01B0-E89F-5887A86A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16/01/2025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DA132-D3D6-452F-9D18-8DBA618AEDA9}"/>
              </a:ext>
            </a:extLst>
          </p:cNvPr>
          <p:cNvSpPr/>
          <p:nvPr/>
        </p:nvSpPr>
        <p:spPr>
          <a:xfrm>
            <a:off x="5779625" y="4382603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WP2: Optic design and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beam</a:t>
            </a:r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dynamics</a:t>
            </a: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0B888-9783-4418-A850-4EC9C59D5F53}"/>
              </a:ext>
            </a:extLst>
          </p:cNvPr>
          <p:cNvSpPr/>
          <p:nvPr/>
        </p:nvSpPr>
        <p:spPr>
          <a:xfrm>
            <a:off x="6839316" y="3937787"/>
            <a:ext cx="10021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WP3: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Injector</a:t>
            </a: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2CF1857-6D4D-43A2-9409-BC6A502F8A0F}"/>
              </a:ext>
            </a:extLst>
          </p:cNvPr>
          <p:cNvSpPr/>
          <p:nvPr/>
        </p:nvSpPr>
        <p:spPr>
          <a:xfrm rot="6749980">
            <a:off x="7386397" y="3561813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838D4E25-21FA-47A3-9240-B8250A335FCB}"/>
              </a:ext>
            </a:extLst>
          </p:cNvPr>
          <p:cNvSpPr/>
          <p:nvPr/>
        </p:nvSpPr>
        <p:spPr>
          <a:xfrm rot="5400000">
            <a:off x="6220176" y="3742278"/>
            <a:ext cx="98030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462D0863-75A2-4332-B350-EFA3FF48824E}"/>
              </a:ext>
            </a:extLst>
          </p:cNvPr>
          <p:cNvSpPr/>
          <p:nvPr/>
        </p:nvSpPr>
        <p:spPr>
          <a:xfrm rot="6749980">
            <a:off x="4487101" y="4168857"/>
            <a:ext cx="9715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319F7E-821C-42D0-A02C-1B8185DFBEAE}"/>
              </a:ext>
            </a:extLst>
          </p:cNvPr>
          <p:cNvSpPr/>
          <p:nvPr/>
        </p:nvSpPr>
        <p:spPr>
          <a:xfrm>
            <a:off x="4162251" y="4735349"/>
            <a:ext cx="1579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WP4: ERL Cryomodule</a:t>
            </a: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F16DBE85-0D90-47B4-9695-AA4300442354}"/>
              </a:ext>
            </a:extLst>
          </p:cNvPr>
          <p:cNvSpPr/>
          <p:nvPr/>
        </p:nvSpPr>
        <p:spPr>
          <a:xfrm rot="17062128">
            <a:off x="7035776" y="2073678"/>
            <a:ext cx="76042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1DA1E1-9E2A-442A-AF16-00689C91797C}"/>
              </a:ext>
            </a:extLst>
          </p:cNvPr>
          <p:cNvSpPr/>
          <p:nvPr/>
        </p:nvSpPr>
        <p:spPr>
          <a:xfrm>
            <a:off x="6979339" y="1530689"/>
            <a:ext cx="12362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WP5: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Cryogenics</a:t>
            </a: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A27D9BAB-C26F-4CAF-902C-001429636ABF}"/>
              </a:ext>
            </a:extLst>
          </p:cNvPr>
          <p:cNvSpPr/>
          <p:nvPr/>
        </p:nvSpPr>
        <p:spPr>
          <a:xfrm rot="6749980">
            <a:off x="874983" y="4952192"/>
            <a:ext cx="42634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8A254-7B25-4E6C-9741-1B6C91F99E94}"/>
              </a:ext>
            </a:extLst>
          </p:cNvPr>
          <p:cNvSpPr/>
          <p:nvPr/>
        </p:nvSpPr>
        <p:spPr>
          <a:xfrm>
            <a:off x="381839" y="5266816"/>
            <a:ext cx="23022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WP6: Magnets and power Supplies</a:t>
            </a: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53C70E9A-8853-49A2-AF87-D40A65E3B250}"/>
              </a:ext>
            </a:extLst>
          </p:cNvPr>
          <p:cNvSpPr/>
          <p:nvPr/>
        </p:nvSpPr>
        <p:spPr>
          <a:xfrm rot="14518749">
            <a:off x="4677845" y="2264646"/>
            <a:ext cx="3949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9052E8-6CA1-49F5-A7D4-5BB7EEE5CEE7}"/>
              </a:ext>
            </a:extLst>
          </p:cNvPr>
          <p:cNvSpPr/>
          <p:nvPr/>
        </p:nvSpPr>
        <p:spPr>
          <a:xfrm>
            <a:off x="3586187" y="1948181"/>
            <a:ext cx="2496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WP7:Diagnostics and Instrumentation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37DBC0AA-DC12-4F01-8BBA-162980732ABE}"/>
              </a:ext>
            </a:extLst>
          </p:cNvPr>
          <p:cNvSpPr/>
          <p:nvPr/>
        </p:nvSpPr>
        <p:spPr>
          <a:xfrm rot="14614261">
            <a:off x="938510" y="3042743"/>
            <a:ext cx="5153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D73281-211A-46DC-8123-13DF4F62CE0D}"/>
              </a:ext>
            </a:extLst>
          </p:cNvPr>
          <p:cNvSpPr/>
          <p:nvPr/>
        </p:nvSpPr>
        <p:spPr>
          <a:xfrm>
            <a:off x="430772" y="2680577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WP11: Vacuum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62A7FB-205C-4180-AF82-F1A8D9C28662}"/>
              </a:ext>
            </a:extLst>
          </p:cNvPr>
          <p:cNvSpPr/>
          <p:nvPr/>
        </p:nvSpPr>
        <p:spPr>
          <a:xfrm>
            <a:off x="8137169" y="5193829"/>
            <a:ext cx="14430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WP10: Infrastructure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264F38-468A-4BD9-9C17-EF29BF6C1141}"/>
              </a:ext>
            </a:extLst>
          </p:cNvPr>
          <p:cNvSpPr/>
          <p:nvPr/>
        </p:nvSpPr>
        <p:spPr>
          <a:xfrm>
            <a:off x="561851" y="1901360"/>
            <a:ext cx="27494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WP9: Radioprotection &amp;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Sécurity</a:t>
            </a:r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Systems</a:t>
            </a: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E5A59B8C-9C16-4256-955D-B5A05D70F6BF}"/>
              </a:ext>
            </a:extLst>
          </p:cNvPr>
          <p:cNvSpPr/>
          <p:nvPr/>
        </p:nvSpPr>
        <p:spPr>
          <a:xfrm rot="3862978">
            <a:off x="2326075" y="4734818"/>
            <a:ext cx="9715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B5964D-C270-4A42-9180-3903F8633383}"/>
              </a:ext>
            </a:extLst>
          </p:cNvPr>
          <p:cNvSpPr/>
          <p:nvPr/>
        </p:nvSpPr>
        <p:spPr>
          <a:xfrm>
            <a:off x="2707485" y="5440050"/>
            <a:ext cx="13067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WP8: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Experiments</a:t>
            </a: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24F6E3-FDEF-4CFC-A4D0-275C33D0C73D}"/>
              </a:ext>
            </a:extLst>
          </p:cNvPr>
          <p:cNvSpPr/>
          <p:nvPr/>
        </p:nvSpPr>
        <p:spPr>
          <a:xfrm>
            <a:off x="7649856" y="5455173"/>
            <a:ext cx="2417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WP12: Control &amp; Command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Systems</a:t>
            </a: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F7EFF310-FDC3-4C59-873C-E3E3395FA00D}"/>
              </a:ext>
            </a:extLst>
          </p:cNvPr>
          <p:cNvSpPr/>
          <p:nvPr/>
        </p:nvSpPr>
        <p:spPr>
          <a:xfrm rot="14057898">
            <a:off x="2377112" y="2689400"/>
            <a:ext cx="117307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7C0F25-FEC8-4919-979D-633FBFD39B88}"/>
              </a:ext>
            </a:extLst>
          </p:cNvPr>
          <p:cNvSpPr/>
          <p:nvPr/>
        </p:nvSpPr>
        <p:spPr>
          <a:xfrm>
            <a:off x="5154631" y="4037084"/>
            <a:ext cx="1327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1">
                    <a:lumMod val="75000"/>
                  </a:schemeClr>
                </a:solidFill>
              </a:rPr>
              <a:t>WP13: RF </a:t>
            </a:r>
            <a:r>
              <a:rPr lang="fr-FR" sz="1000" b="1" dirty="0" err="1">
                <a:solidFill>
                  <a:schemeClr val="accent1">
                    <a:lumMod val="75000"/>
                  </a:schemeClr>
                </a:solidFill>
              </a:rPr>
              <a:t>systems</a:t>
            </a: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D544C71D-569E-4E6E-8A72-20F30A2C8D57}"/>
              </a:ext>
            </a:extLst>
          </p:cNvPr>
          <p:cNvSpPr/>
          <p:nvPr/>
        </p:nvSpPr>
        <p:spPr>
          <a:xfrm rot="3376309">
            <a:off x="5297826" y="3684089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8F86153-9821-45D0-8A6F-1F85219313A5}"/>
              </a:ext>
            </a:extLst>
          </p:cNvPr>
          <p:cNvSpPr txBox="1"/>
          <p:nvPr/>
        </p:nvSpPr>
        <p:spPr>
          <a:xfrm>
            <a:off x="14787" y="600882"/>
            <a:ext cx="10700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dirty="0"/>
              <a:t>WP14 </a:t>
            </a:r>
            <a:r>
              <a:rPr lang="fr-FR" dirty="0" err="1"/>
              <a:t>Assembly</a:t>
            </a:r>
            <a:r>
              <a:rPr lang="fr-FR" dirty="0"/>
              <a:t> &amp; </a:t>
            </a:r>
            <a:r>
              <a:rPr lang="fr-FR" dirty="0" err="1"/>
              <a:t>Integration</a:t>
            </a:r>
            <a:r>
              <a:rPr lang="fr-FR" dirty="0"/>
              <a:t> &gt; </a:t>
            </a:r>
            <a:r>
              <a:rPr lang="fr-FR" dirty="0">
                <a:solidFill>
                  <a:srgbClr val="FF0000"/>
                </a:solidFill>
              </a:rPr>
              <a:t>Interactions avec tous les autres </a:t>
            </a:r>
            <a:r>
              <a:rPr lang="fr-FR" dirty="0" err="1">
                <a:solidFill>
                  <a:srgbClr val="FF0000"/>
                </a:solidFill>
              </a:rPr>
              <a:t>WPs</a:t>
            </a:r>
            <a:endParaRPr lang="fr-FR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dirty="0"/>
              <a:t>Objectifs:  Adapter le projet aux contraintes du site </a:t>
            </a:r>
          </a:p>
          <a:p>
            <a:pPr lvl="3" indent="0"/>
            <a:r>
              <a:rPr lang="fr-FR" dirty="0"/>
              <a:t>Coordonner l’intégration de l'ensemble des composants de la machine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178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12E8D238-217D-4D30-8908-861E5BE77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5" t="19244" r="5884" b="31460"/>
          <a:stretch/>
        </p:blipFill>
        <p:spPr>
          <a:xfrm>
            <a:off x="4162251" y="4541113"/>
            <a:ext cx="3889426" cy="11428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- 1-2025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5F88F1-C0C2-B8F5-D581-10623474AF23}"/>
              </a:ext>
            </a:extLst>
          </p:cNvPr>
          <p:cNvSpPr txBox="1"/>
          <p:nvPr/>
        </p:nvSpPr>
        <p:spPr>
          <a:xfrm>
            <a:off x="0" y="821093"/>
            <a:ext cx="71865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1400" dirty="0"/>
              <a:t>WP2 </a:t>
            </a:r>
            <a:r>
              <a:rPr lang="en-US" sz="800" dirty="0"/>
              <a:t>Optic Design and Beam Dynamics </a:t>
            </a:r>
            <a:r>
              <a:rPr lang="fr-FR" sz="1400" dirty="0"/>
              <a:t>: </a:t>
            </a:r>
          </a:p>
          <a:p>
            <a:pPr lvl="1"/>
            <a:r>
              <a:rPr lang="fr-FR" sz="1400" dirty="0"/>
              <a:t>Intégration dans la maquette 3D du « </a:t>
            </a:r>
            <a:r>
              <a:rPr lang="fr-FR" sz="1400" dirty="0" err="1"/>
              <a:t>lattice</a:t>
            </a:r>
            <a:r>
              <a:rPr lang="fr-FR" sz="1400" dirty="0"/>
              <a:t> design » 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sz="1400" dirty="0"/>
              <a:t>WP3 </a:t>
            </a:r>
            <a:r>
              <a:rPr lang="fr-FR" sz="800" dirty="0" err="1"/>
              <a:t>Injector</a:t>
            </a:r>
            <a:r>
              <a:rPr lang="fr-FR" sz="800" dirty="0"/>
              <a:t> </a:t>
            </a:r>
            <a:r>
              <a:rPr lang="fr-FR" sz="1400" dirty="0"/>
              <a:t>: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lvl="1"/>
            <a:r>
              <a:rPr lang="fr-FR" sz="1400" dirty="0"/>
              <a:t> Installation de la salle laser </a:t>
            </a:r>
          </a:p>
          <a:p>
            <a:pPr lvl="1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Remontage des cuves HT et validation 30kV</a:t>
            </a:r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Remontage PPF </a:t>
            </a:r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Préparation de la salle propre pour le remontage de la chambre photocathode</a:t>
            </a:r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Réparation de la chambre de dépôt</a:t>
            </a:r>
          </a:p>
          <a:p>
            <a:pPr lvl="1" indent="0"/>
            <a:r>
              <a:rPr lang="fr-FR" sz="1400" dirty="0"/>
              <a:t>(félicitation Rémy !)</a:t>
            </a:r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Intégration 3D du booster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16/01/2025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3EB591-2AD4-4BF5-86BA-CA32E7B0B3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52" y="2715204"/>
            <a:ext cx="2897466" cy="12778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3B39FE-6D13-40E9-B722-92E387C52A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092" y="1672873"/>
            <a:ext cx="2230484" cy="16728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056288-E17E-4C57-B195-95FA393473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812" y="1390763"/>
            <a:ext cx="1726172" cy="11914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7E1DEC-19B3-49D3-A105-6060AC3E07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79" r="11391"/>
          <a:stretch/>
        </p:blipFill>
        <p:spPr>
          <a:xfrm>
            <a:off x="8626747" y="3585357"/>
            <a:ext cx="2104502" cy="11789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143157-05F9-4045-AE50-1C51294D09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846" b="17846"/>
          <a:stretch/>
        </p:blipFill>
        <p:spPr>
          <a:xfrm>
            <a:off x="7546627" y="689702"/>
            <a:ext cx="2722092" cy="8369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395624-3EA2-4593-B64E-8FED4F6FC6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20" r="6705"/>
          <a:stretch/>
        </p:blipFill>
        <p:spPr>
          <a:xfrm rot="5400000">
            <a:off x="6654100" y="3278570"/>
            <a:ext cx="2361119" cy="12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89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817CC69-1044-4705-9B28-E4FD2C04B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5" r="18584"/>
          <a:stretch/>
        </p:blipFill>
        <p:spPr>
          <a:xfrm>
            <a:off x="5566724" y="1373560"/>
            <a:ext cx="5185365" cy="38345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5F88F1-C0C2-B8F5-D581-10623474AF23}"/>
              </a:ext>
            </a:extLst>
          </p:cNvPr>
          <p:cNvSpPr txBox="1"/>
          <p:nvPr/>
        </p:nvSpPr>
        <p:spPr>
          <a:xfrm>
            <a:off x="-1279" y="732100"/>
            <a:ext cx="898806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Wingdings" pitchFamily="2" charset="2"/>
              <a:buChar char="§"/>
              <a:defRPr sz="1800"/>
            </a:lvl1pPr>
            <a:lvl2pPr lvl="1">
              <a:defRPr sz="1800"/>
            </a:lvl2pPr>
            <a:lvl3pPr lvl="2" indent="0">
              <a:defRPr sz="1800"/>
            </a:lvl3pPr>
          </a:lstStyle>
          <a:p>
            <a:r>
              <a:rPr lang="fr-FR" sz="1400" dirty="0"/>
              <a:t>WP4 </a:t>
            </a:r>
            <a:r>
              <a:rPr lang="fr-FR" sz="800" dirty="0"/>
              <a:t>ERL Cryomodule </a:t>
            </a:r>
            <a:r>
              <a:rPr lang="fr-FR" sz="1400" dirty="0"/>
              <a:t>: Intégration 3D du cryomodule </a:t>
            </a:r>
          </a:p>
          <a:p>
            <a:endParaRPr lang="fr-FR" sz="1400" dirty="0"/>
          </a:p>
          <a:p>
            <a:r>
              <a:rPr lang="fr-FR" sz="1400" dirty="0"/>
              <a:t>WP5 </a:t>
            </a:r>
            <a:r>
              <a:rPr lang="fr-FR" sz="800" dirty="0" err="1"/>
              <a:t>Cryogenics</a:t>
            </a:r>
            <a:r>
              <a:rPr lang="fr-FR" sz="1400" dirty="0"/>
              <a:t> : Intégration 3D du </a:t>
            </a:r>
            <a:r>
              <a:rPr lang="fr-FR" sz="1400" dirty="0" err="1"/>
              <a:t>cryoplant</a:t>
            </a:r>
            <a:r>
              <a:rPr lang="fr-FR" sz="1400" dirty="0"/>
              <a:t> et </a:t>
            </a:r>
            <a:r>
              <a:rPr lang="fr-FR" sz="1400" dirty="0" err="1"/>
              <a:t>BAVs</a:t>
            </a:r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WP6 </a:t>
            </a:r>
            <a:r>
              <a:rPr lang="fr-FR" sz="800" dirty="0"/>
              <a:t>Magnets and power Supplies </a:t>
            </a:r>
            <a:r>
              <a:rPr lang="fr-FR" sz="1400" dirty="0"/>
              <a:t>: Intégration 3D des alimentations aimants</a:t>
            </a:r>
          </a:p>
          <a:p>
            <a:endParaRPr lang="fr-FR" sz="1400" dirty="0"/>
          </a:p>
          <a:p>
            <a:r>
              <a:rPr lang="fr-FR" sz="1400" dirty="0"/>
              <a:t>WP7 </a:t>
            </a:r>
            <a:r>
              <a:rPr lang="fr-FR" sz="800" dirty="0"/>
              <a:t>Diagnostics and Instrumentation </a:t>
            </a:r>
            <a:r>
              <a:rPr lang="fr-FR" sz="1400" dirty="0"/>
              <a:t>: Début du démontage des </a:t>
            </a:r>
            <a:r>
              <a:rPr lang="fr-FR" sz="1400" dirty="0" err="1"/>
              <a:t>BPMs</a:t>
            </a:r>
            <a:r>
              <a:rPr lang="fr-FR" sz="1400" dirty="0"/>
              <a:t> du Gun pour tests</a:t>
            </a:r>
          </a:p>
          <a:p>
            <a:endParaRPr lang="fr-FR" sz="1400" dirty="0"/>
          </a:p>
          <a:p>
            <a:r>
              <a:rPr lang="fr-FR" sz="1400" dirty="0"/>
              <a:t>WP8 </a:t>
            </a:r>
            <a:r>
              <a:rPr lang="fr-FR" sz="800" dirty="0" err="1"/>
              <a:t>Experiments</a:t>
            </a:r>
            <a:r>
              <a:rPr lang="fr-FR" sz="1400" dirty="0"/>
              <a:t> : Intégration des contraintes (cavité Fabry-Perrot et Destin)</a:t>
            </a:r>
          </a:p>
          <a:p>
            <a:endParaRPr lang="fr-FR" sz="1400" dirty="0"/>
          </a:p>
          <a:p>
            <a:r>
              <a:rPr lang="fr-FR" sz="1400" dirty="0"/>
              <a:t>WP9 </a:t>
            </a:r>
            <a:r>
              <a:rPr lang="fr-FR" sz="800" dirty="0"/>
              <a:t>Radioprotection &amp; </a:t>
            </a:r>
            <a:r>
              <a:rPr lang="fr-FR" sz="800" dirty="0" err="1"/>
              <a:t>Sécurity</a:t>
            </a:r>
            <a:r>
              <a:rPr lang="fr-FR" sz="800" dirty="0"/>
              <a:t> </a:t>
            </a:r>
            <a:r>
              <a:rPr lang="fr-FR" sz="800" dirty="0" err="1"/>
              <a:t>Systems</a:t>
            </a:r>
            <a:r>
              <a:rPr lang="fr-FR" sz="800" dirty="0"/>
              <a:t> </a:t>
            </a:r>
            <a:r>
              <a:rPr lang="fr-FR" sz="1400" dirty="0"/>
              <a:t>: Intégration 3D du blindage (radioprotection)</a:t>
            </a:r>
          </a:p>
          <a:p>
            <a:endParaRPr lang="fr-FR" sz="1400" dirty="0"/>
          </a:p>
          <a:p>
            <a:r>
              <a:rPr lang="fr-FR" sz="1400" dirty="0"/>
              <a:t>WP10 </a:t>
            </a:r>
            <a:r>
              <a:rPr lang="fr-FR" sz="800" dirty="0"/>
              <a:t>Infrastructure</a:t>
            </a:r>
            <a:r>
              <a:rPr lang="fr-FR" sz="1400" dirty="0"/>
              <a:t> : Implantation de l’ensemble des éléments dans</a:t>
            </a:r>
          </a:p>
          <a:p>
            <a:pPr lvl="1"/>
            <a:r>
              <a:rPr lang="fr-FR" sz="1400" dirty="0"/>
              <a:t>		             l’igloo</a:t>
            </a:r>
          </a:p>
          <a:p>
            <a:endParaRPr lang="fr-FR" sz="1400" dirty="0"/>
          </a:p>
          <a:p>
            <a:r>
              <a:rPr lang="fr-FR" sz="1400" dirty="0"/>
              <a:t>WP11 </a:t>
            </a:r>
            <a:r>
              <a:rPr lang="fr-FR" sz="800" dirty="0"/>
              <a:t>Vacuum</a:t>
            </a:r>
            <a:r>
              <a:rPr lang="fr-FR" sz="1400" dirty="0"/>
              <a:t> : Transmission du 3D pour les simulations et calculs</a:t>
            </a:r>
          </a:p>
          <a:p>
            <a:pPr marL="0" indent="0">
              <a:buNone/>
            </a:pPr>
            <a:r>
              <a:rPr lang="fr-FR" sz="1400" dirty="0"/>
              <a:t>                            de vide</a:t>
            </a:r>
          </a:p>
          <a:p>
            <a:endParaRPr lang="fr-FR" sz="1400" dirty="0"/>
          </a:p>
          <a:p>
            <a:r>
              <a:rPr lang="fr-FR" sz="1400" dirty="0"/>
              <a:t>WP12 </a:t>
            </a:r>
            <a:r>
              <a:rPr lang="fr-FR" sz="800" dirty="0"/>
              <a:t>Control &amp; Command </a:t>
            </a:r>
            <a:r>
              <a:rPr lang="fr-FR" sz="800" dirty="0" err="1"/>
              <a:t>Systems</a:t>
            </a:r>
            <a:r>
              <a:rPr lang="fr-FR" sz="800" dirty="0"/>
              <a:t> </a:t>
            </a:r>
            <a:r>
              <a:rPr lang="fr-FR" sz="1400" dirty="0"/>
              <a:t>: /</a:t>
            </a:r>
          </a:p>
          <a:p>
            <a:endParaRPr lang="fr-FR" sz="1400" dirty="0"/>
          </a:p>
          <a:p>
            <a:r>
              <a:rPr lang="fr-FR" sz="1400" dirty="0"/>
              <a:t>WP13 </a:t>
            </a:r>
            <a:r>
              <a:rPr lang="fr-FR" sz="800" dirty="0"/>
              <a:t>RF </a:t>
            </a:r>
            <a:r>
              <a:rPr lang="fr-FR" sz="800" dirty="0" err="1"/>
              <a:t>systems</a:t>
            </a:r>
            <a:r>
              <a:rPr lang="fr-FR" sz="800" dirty="0"/>
              <a:t> </a:t>
            </a:r>
            <a:r>
              <a:rPr lang="fr-FR" sz="1400" dirty="0"/>
              <a:t>: Intégration 3D des sources RF</a:t>
            </a:r>
          </a:p>
          <a:p>
            <a:endParaRPr lang="fr-FR" sz="1400" dirty="0"/>
          </a:p>
          <a:p>
            <a:r>
              <a:rPr lang="fr-FR" sz="1400" dirty="0"/>
              <a:t>WP14 </a:t>
            </a:r>
            <a:r>
              <a:rPr lang="fr-FR" sz="800" dirty="0" err="1"/>
              <a:t>Assembly</a:t>
            </a:r>
            <a:r>
              <a:rPr lang="fr-FR" sz="800" dirty="0"/>
              <a:t> &amp; </a:t>
            </a:r>
            <a:r>
              <a:rPr lang="fr-FR" sz="800" dirty="0" err="1"/>
              <a:t>Integration</a:t>
            </a:r>
            <a:r>
              <a:rPr lang="fr-FR" sz="800" dirty="0"/>
              <a:t> </a:t>
            </a:r>
            <a:r>
              <a:rPr lang="fr-FR" sz="1400" dirty="0"/>
              <a:t>: Prise de mesures dans l’igloo au laser tracker pour l’implantation de la machine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16/01/2025</a:t>
            </a:r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84888433-2F70-4C79-AE06-DB0CC03D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- 1-2025</a:t>
            </a:r>
          </a:p>
        </p:txBody>
      </p:sp>
    </p:spTree>
    <p:extLst>
      <p:ext uri="{BB962C8B-B14F-4D97-AF65-F5344CB8AC3E}">
        <p14:creationId xmlns:p14="http://schemas.microsoft.com/office/powerpoint/2010/main" val="183247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- 1-2025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Structuration du WP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43A25894-E9D3-86F3-1297-21337782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16/01/2025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81824-7071-4991-AD3D-9E0884B4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747" y="1301552"/>
            <a:ext cx="1654759" cy="37010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1DBDB4-D3B2-4784-A257-26E6F189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9" y="725488"/>
            <a:ext cx="7489834" cy="460851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D318466-D143-420C-9794-061003AA4BD6}"/>
              </a:ext>
            </a:extLst>
          </p:cNvPr>
          <p:cNvSpPr/>
          <p:nvPr/>
        </p:nvSpPr>
        <p:spPr>
          <a:xfrm>
            <a:off x="6178475" y="1445568"/>
            <a:ext cx="936104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B925395-38C2-4738-908E-D643FE42E062}"/>
              </a:ext>
            </a:extLst>
          </p:cNvPr>
          <p:cNvCxnSpPr/>
          <p:nvPr/>
        </p:nvCxnSpPr>
        <p:spPr>
          <a:xfrm>
            <a:off x="7114579" y="2957736"/>
            <a:ext cx="1368152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648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- 1-2025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Planning et Principaux Jalons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du WP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5D70CD-FF9B-F6F3-BA80-D5D474C1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16/01/2025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303AFC-8BE1-4A9E-83EE-BE2F0BBD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8" y="653480"/>
            <a:ext cx="5938568" cy="5061340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C443ACA0-30B0-4209-B34D-7C1385461986}"/>
              </a:ext>
            </a:extLst>
          </p:cNvPr>
          <p:cNvSpPr/>
          <p:nvPr/>
        </p:nvSpPr>
        <p:spPr>
          <a:xfrm>
            <a:off x="6106467" y="1509302"/>
            <a:ext cx="831816" cy="224297"/>
          </a:xfrm>
          <a:prstGeom prst="rightArrow">
            <a:avLst>
              <a:gd name="adj1" fmla="val 150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4D441-C4EE-4EB6-A09C-7958DFFF7261}"/>
              </a:ext>
            </a:extLst>
          </p:cNvPr>
          <p:cNvSpPr txBox="1"/>
          <p:nvPr/>
        </p:nvSpPr>
        <p:spPr>
          <a:xfrm>
            <a:off x="6985628" y="1345318"/>
            <a:ext cx="3787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Retard sur la mise au propre de la salle laser et sur l’installation du laser</a:t>
            </a:r>
          </a:p>
          <a:p>
            <a:endParaRPr lang="fr-FR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C072E2-9A3F-4CAF-B1FE-9158C32A42D0}"/>
              </a:ext>
            </a:extLst>
          </p:cNvPr>
          <p:cNvSpPr txBox="1"/>
          <p:nvPr/>
        </p:nvSpPr>
        <p:spPr>
          <a:xfrm>
            <a:off x="6998916" y="3450690"/>
            <a:ext cx="3591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Diminution de la durée prévu pour la production de photocathodes suite à la fuite sur la chambre de dépôt</a:t>
            </a:r>
          </a:p>
          <a:p>
            <a:endParaRPr lang="fr-FR" sz="1400" dirty="0"/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172FCA1A-657E-4D99-B555-2D2E2B518D50}"/>
              </a:ext>
            </a:extLst>
          </p:cNvPr>
          <p:cNvSpPr/>
          <p:nvPr/>
        </p:nvSpPr>
        <p:spPr>
          <a:xfrm>
            <a:off x="4741604" y="1454458"/>
            <a:ext cx="140727" cy="224297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8E6C30-D658-41A1-97A7-8088813ED5CD}"/>
              </a:ext>
            </a:extLst>
          </p:cNvPr>
          <p:cNvSpPr/>
          <p:nvPr/>
        </p:nvSpPr>
        <p:spPr>
          <a:xfrm>
            <a:off x="1065907" y="1454458"/>
            <a:ext cx="1224136" cy="322263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979429-6C0A-43FF-92F4-7C3F22DCF78C}"/>
              </a:ext>
            </a:extLst>
          </p:cNvPr>
          <p:cNvSpPr/>
          <p:nvPr/>
        </p:nvSpPr>
        <p:spPr>
          <a:xfrm>
            <a:off x="1093201" y="3404476"/>
            <a:ext cx="1268849" cy="668089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C4F1A5A3-1554-416F-BAFF-81F4A037DCEF}"/>
              </a:ext>
            </a:extLst>
          </p:cNvPr>
          <p:cNvSpPr/>
          <p:nvPr/>
        </p:nvSpPr>
        <p:spPr>
          <a:xfrm>
            <a:off x="5270576" y="3349720"/>
            <a:ext cx="248490" cy="694135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260F2EB0-E3DB-4F9D-B38A-C2A6B03AB9FC}"/>
              </a:ext>
            </a:extLst>
          </p:cNvPr>
          <p:cNvSpPr/>
          <p:nvPr/>
        </p:nvSpPr>
        <p:spPr>
          <a:xfrm>
            <a:off x="6121816" y="3595725"/>
            <a:ext cx="831816" cy="224297"/>
          </a:xfrm>
          <a:prstGeom prst="rightArrow">
            <a:avLst>
              <a:gd name="adj1" fmla="val 150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C589B7-FC2C-4941-8114-318250BD8CBA}"/>
              </a:ext>
            </a:extLst>
          </p:cNvPr>
          <p:cNvSpPr txBox="1"/>
          <p:nvPr/>
        </p:nvSpPr>
        <p:spPr>
          <a:xfrm>
            <a:off x="6985627" y="2349400"/>
            <a:ext cx="3787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Retard sur le réassemblage de la chambre photocathode </a:t>
            </a:r>
          </a:p>
          <a:p>
            <a:endParaRPr lang="fr-FR" sz="1400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27E4FFE6-B0D1-46EC-92DA-03F9C35FA02C}"/>
              </a:ext>
            </a:extLst>
          </p:cNvPr>
          <p:cNvSpPr/>
          <p:nvPr/>
        </p:nvSpPr>
        <p:spPr>
          <a:xfrm>
            <a:off x="6106467" y="2494435"/>
            <a:ext cx="831816" cy="224297"/>
          </a:xfrm>
          <a:prstGeom prst="rightArrow">
            <a:avLst>
              <a:gd name="adj1" fmla="val 150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0CEF6D5F-8E9A-4260-B530-80E6AA019972}"/>
              </a:ext>
            </a:extLst>
          </p:cNvPr>
          <p:cNvSpPr/>
          <p:nvPr/>
        </p:nvSpPr>
        <p:spPr>
          <a:xfrm>
            <a:off x="4727166" y="2563806"/>
            <a:ext cx="140727" cy="103261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B215A6-4A55-4BE3-9EB2-B6C5DA02653A}"/>
              </a:ext>
            </a:extLst>
          </p:cNvPr>
          <p:cNvSpPr/>
          <p:nvPr/>
        </p:nvSpPr>
        <p:spPr>
          <a:xfrm>
            <a:off x="1065906" y="2494435"/>
            <a:ext cx="1547461" cy="169453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A715091-6838-4702-98A0-8F8C7CC80441}"/>
              </a:ext>
            </a:extLst>
          </p:cNvPr>
          <p:cNvSpPr txBox="1"/>
          <p:nvPr/>
        </p:nvSpPr>
        <p:spPr>
          <a:xfrm>
            <a:off x="6399143" y="254243"/>
            <a:ext cx="419796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Priorité fin 2025:  </a:t>
            </a:r>
            <a:r>
              <a:rPr lang="fr-FR" sz="1400" dirty="0"/>
              <a:t>Installation et mise en œuvre de la source d'électrons et de la station de préparation PPF</a:t>
            </a:r>
          </a:p>
        </p:txBody>
      </p:sp>
    </p:spTree>
    <p:extLst>
      <p:ext uri="{BB962C8B-B14F-4D97-AF65-F5344CB8AC3E}">
        <p14:creationId xmlns:p14="http://schemas.microsoft.com/office/powerpoint/2010/main" val="337955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- 1-2025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RH engagés et besoins manquants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0051A-BCD7-3F02-4FFD-45C678DAD796}"/>
              </a:ext>
            </a:extLst>
          </p:cNvPr>
          <p:cNvSpPr txBox="1"/>
          <p:nvPr/>
        </p:nvSpPr>
        <p:spPr>
          <a:xfrm>
            <a:off x="417835" y="2775571"/>
            <a:ext cx="100091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dirty="0"/>
              <a:t>Identifier les forces/expertises manquantes: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r>
              <a:rPr lang="fr-FR" dirty="0"/>
              <a:t>	Montage mécanique : Monteur-assembleur pour l’assemblage de la machine 			      </a:t>
            </a:r>
            <a:r>
              <a:rPr lang="fr-FR" sz="1600" i="1" dirty="0"/>
              <a:t>(booster, ligne faisceau, </a:t>
            </a:r>
            <a:r>
              <a:rPr lang="fr-FR" sz="1600" i="1" dirty="0" err="1"/>
              <a:t>ect</a:t>
            </a:r>
            <a:r>
              <a:rPr lang="fr-FR" sz="1600" i="1" dirty="0"/>
              <a:t>…)  </a:t>
            </a:r>
            <a:endParaRPr lang="fr-FR" i="1" dirty="0"/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r>
              <a:rPr lang="fr-FR" dirty="0"/>
              <a:t>	Câblage : spécialiste en câblage pour la définition des chemins de câbles et 		  passage de câbles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8DFF0D-94F0-2B17-E997-38AA7DD1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16/01/2025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074AFAD-8C93-41EC-BF24-C66C68F17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681746"/>
              </p:ext>
            </p:extLst>
          </p:nvPr>
        </p:nvGraphicFramePr>
        <p:xfrm>
          <a:off x="201812" y="797496"/>
          <a:ext cx="10380121" cy="1800203"/>
        </p:xfrm>
        <a:graphic>
          <a:graphicData uri="http://schemas.openxmlformats.org/drawingml/2006/table">
            <a:tbl>
              <a:tblPr/>
              <a:tblGrid>
                <a:gridCol w="1623308">
                  <a:extLst>
                    <a:ext uri="{9D8B030D-6E8A-4147-A177-3AD203B41FA5}">
                      <a16:colId xmlns:a16="http://schemas.microsoft.com/office/drawing/2014/main" val="2018948083"/>
                    </a:ext>
                  </a:extLst>
                </a:gridCol>
                <a:gridCol w="1038708">
                  <a:extLst>
                    <a:ext uri="{9D8B030D-6E8A-4147-A177-3AD203B41FA5}">
                      <a16:colId xmlns:a16="http://schemas.microsoft.com/office/drawing/2014/main" val="3878292335"/>
                    </a:ext>
                  </a:extLst>
                </a:gridCol>
                <a:gridCol w="913437">
                  <a:extLst>
                    <a:ext uri="{9D8B030D-6E8A-4147-A177-3AD203B41FA5}">
                      <a16:colId xmlns:a16="http://schemas.microsoft.com/office/drawing/2014/main" val="155432923"/>
                    </a:ext>
                  </a:extLst>
                </a:gridCol>
                <a:gridCol w="579380">
                  <a:extLst>
                    <a:ext uri="{9D8B030D-6E8A-4147-A177-3AD203B41FA5}">
                      <a16:colId xmlns:a16="http://schemas.microsoft.com/office/drawing/2014/main" val="1637284480"/>
                    </a:ext>
                  </a:extLst>
                </a:gridCol>
                <a:gridCol w="1393643">
                  <a:extLst>
                    <a:ext uri="{9D8B030D-6E8A-4147-A177-3AD203B41FA5}">
                      <a16:colId xmlns:a16="http://schemas.microsoft.com/office/drawing/2014/main" val="3817394744"/>
                    </a:ext>
                  </a:extLst>
                </a:gridCol>
                <a:gridCol w="683772">
                  <a:extLst>
                    <a:ext uri="{9D8B030D-6E8A-4147-A177-3AD203B41FA5}">
                      <a16:colId xmlns:a16="http://schemas.microsoft.com/office/drawing/2014/main" val="3132943592"/>
                    </a:ext>
                  </a:extLst>
                </a:gridCol>
                <a:gridCol w="401912">
                  <a:extLst>
                    <a:ext uri="{9D8B030D-6E8A-4147-A177-3AD203B41FA5}">
                      <a16:colId xmlns:a16="http://schemas.microsoft.com/office/drawing/2014/main" val="236091732"/>
                    </a:ext>
                  </a:extLst>
                </a:gridCol>
                <a:gridCol w="401912">
                  <a:extLst>
                    <a:ext uri="{9D8B030D-6E8A-4147-A177-3AD203B41FA5}">
                      <a16:colId xmlns:a16="http://schemas.microsoft.com/office/drawing/2014/main" val="2943480435"/>
                    </a:ext>
                  </a:extLst>
                </a:gridCol>
                <a:gridCol w="401912">
                  <a:extLst>
                    <a:ext uri="{9D8B030D-6E8A-4147-A177-3AD203B41FA5}">
                      <a16:colId xmlns:a16="http://schemas.microsoft.com/office/drawing/2014/main" val="814823057"/>
                    </a:ext>
                  </a:extLst>
                </a:gridCol>
                <a:gridCol w="401912">
                  <a:extLst>
                    <a:ext uri="{9D8B030D-6E8A-4147-A177-3AD203B41FA5}">
                      <a16:colId xmlns:a16="http://schemas.microsoft.com/office/drawing/2014/main" val="3409031334"/>
                    </a:ext>
                  </a:extLst>
                </a:gridCol>
                <a:gridCol w="396693">
                  <a:extLst>
                    <a:ext uri="{9D8B030D-6E8A-4147-A177-3AD203B41FA5}">
                      <a16:colId xmlns:a16="http://schemas.microsoft.com/office/drawing/2014/main" val="2874734985"/>
                    </a:ext>
                  </a:extLst>
                </a:gridCol>
                <a:gridCol w="2143532">
                  <a:extLst>
                    <a:ext uri="{9D8B030D-6E8A-4147-A177-3AD203B41FA5}">
                      <a16:colId xmlns:a16="http://schemas.microsoft.com/office/drawing/2014/main" val="2387915486"/>
                    </a:ext>
                  </a:extLst>
                </a:gridCol>
              </a:tblGrid>
              <a:tr h="19989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Work Package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fr-FR" sz="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Tasks</a:t>
                      </a:r>
                      <a:endParaRPr lang="fr-FR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Collaborator</a:t>
                      </a:r>
                      <a:endParaRPr lang="fr-FR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Affiliation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Division-Team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Resource available (Yes/No)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Implication (FTE)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Task in the project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968046"/>
                  </a:ext>
                </a:extLst>
              </a:tr>
              <a:tr h="29540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fr-FR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498688"/>
                  </a:ext>
                </a:extLst>
              </a:tr>
              <a:tr h="116608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WP14: Assembly &amp; Integration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Sylvain Brault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ingénieurie- BE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 assemblage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745744"/>
                  </a:ext>
                </a:extLst>
              </a:tr>
              <a:tr h="1166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Olivier Frossard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Accélérateurs- Service RF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Technician d'assemblage 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282211"/>
                  </a:ext>
                </a:extLst>
              </a:tr>
              <a:tr h="1166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Denis Reynet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ingénieurie- BE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Suivi d'assemblage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515977"/>
                  </a:ext>
                </a:extLst>
              </a:tr>
              <a:tr h="1166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Olivier Frossard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Accélérateurs - Service RF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Intallations Amplificateurs RF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748047"/>
                  </a:ext>
                </a:extLst>
              </a:tr>
              <a:tr h="1166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Montage mécanique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ingénieurie- BE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booster et machine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083560"/>
                  </a:ext>
                </a:extLst>
              </a:tr>
              <a:tr h="1221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Cablage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Définition chemin cables et installation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42879"/>
                  </a:ext>
                </a:extLst>
              </a:tr>
              <a:tr h="1166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en salle Blanche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Mael Vannson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Plateforme Supratech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salle blanche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308092"/>
                  </a:ext>
                </a:extLst>
              </a:tr>
              <a:tr h="1221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My Vogt</a:t>
                      </a:r>
                    </a:p>
                  </a:txBody>
                  <a:tcPr marL="4673" marR="4673" marT="46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Plateforme Supratech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Assemblage salle blanche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921328"/>
                  </a:ext>
                </a:extLst>
              </a:tr>
              <a:tr h="1166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Alignement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Denis Douillet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ingénieurie- BE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Alignement laser tracker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583915"/>
                  </a:ext>
                </a:extLst>
              </a:tr>
              <a:tr h="1221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Sylvain Brault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ingénieurie- BE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Alignement laser tracker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384316"/>
                  </a:ext>
                </a:extLst>
              </a:tr>
              <a:tr h="1221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Intégration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Sylvain Brault</a:t>
                      </a:r>
                    </a:p>
                  </a:txBody>
                  <a:tcPr marL="4673" marR="4673" marT="46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Pôle ingénieurie- BE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4673" marR="4673" marT="4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Intégration 3D maquette globale</a:t>
                      </a:r>
                    </a:p>
                  </a:txBody>
                  <a:tcPr marL="4673" marR="4673" marT="46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739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39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- 1-2025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oints de vigilance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0051A-BCD7-3F02-4FFD-45C678DAD796}"/>
              </a:ext>
            </a:extLst>
          </p:cNvPr>
          <p:cNvSpPr txBox="1"/>
          <p:nvPr/>
        </p:nvSpPr>
        <p:spPr>
          <a:xfrm>
            <a:off x="561851" y="1157536"/>
            <a:ext cx="9649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00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sz="1800" dirty="0"/>
              <a:t>Décision à prendre dans le court terme:</a:t>
            </a:r>
          </a:p>
          <a:p>
            <a:pPr marL="844550" lvl="1" indent="-342900">
              <a:buFont typeface="Wingdings" pitchFamily="2" charset="2"/>
              <a:buChar char="§"/>
            </a:pPr>
            <a:r>
              <a:rPr lang="fr-FR" sz="1800" dirty="0"/>
              <a:t>Implantation définitive (Validation du design par WP2: </a:t>
            </a:r>
            <a:r>
              <a:rPr lang="fr-FR" sz="1800" dirty="0" err="1"/>
              <a:t>beam</a:t>
            </a:r>
            <a:r>
              <a:rPr lang="fr-FR" sz="1800" dirty="0"/>
              <a:t> </a:t>
            </a:r>
            <a:r>
              <a:rPr lang="fr-FR" sz="1800" dirty="0" err="1"/>
              <a:t>dynamics</a:t>
            </a:r>
            <a:r>
              <a:rPr lang="fr-FR" sz="1800" dirty="0"/>
              <a:t>)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1800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sz="1800" dirty="0"/>
              <a:t>Dépenses à prévoir :</a:t>
            </a:r>
          </a:p>
          <a:p>
            <a:pPr marL="844550" lvl="1" indent="-342900">
              <a:buFont typeface="Wingdings" pitchFamily="2" charset="2"/>
              <a:buChar char="§"/>
            </a:pPr>
            <a:r>
              <a:rPr lang="fr-FR" sz="1800" dirty="0"/>
              <a:t>Outillages </a:t>
            </a:r>
          </a:p>
          <a:p>
            <a:pPr marL="844550" lvl="1" indent="-342900">
              <a:buFont typeface="Wingdings" pitchFamily="2" charset="2"/>
              <a:buChar char="§"/>
            </a:pPr>
            <a:r>
              <a:rPr lang="fr-FR" sz="1800" dirty="0"/>
              <a:t>Modification infrastructure pour arrivées eau réfrigérée, air comprimé,  électricité</a:t>
            </a:r>
          </a:p>
          <a:p>
            <a:pPr marL="844550" lvl="1" indent="-342900">
              <a:buFont typeface="Wingdings" pitchFamily="2" charset="2"/>
              <a:buChar char="§"/>
            </a:pPr>
            <a:r>
              <a:rPr lang="fr-FR" sz="1800" dirty="0"/>
              <a:t>Maintenance des laser trackers pour 2026</a:t>
            </a:r>
          </a:p>
          <a:p>
            <a:pPr marL="844550" lvl="1" indent="-342900">
              <a:buFont typeface="Wingdings" pitchFamily="2" charset="2"/>
              <a:buChar char="§"/>
            </a:pPr>
            <a:endParaRPr lang="fr-FR" sz="1800" dirty="0"/>
          </a:p>
          <a:p>
            <a:pPr marL="342900" indent="-342900">
              <a:buFont typeface="Wingdings" pitchFamily="2" charset="2"/>
              <a:buChar char="§"/>
            </a:pPr>
            <a:endParaRPr lang="fr-FR" sz="1800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sz="1800" dirty="0"/>
              <a:t>Retard à prévoir :</a:t>
            </a:r>
          </a:p>
          <a:p>
            <a:pPr marL="844550" lvl="1" indent="-342900">
              <a:buFont typeface="Wingdings" pitchFamily="2" charset="2"/>
              <a:buChar char="§"/>
            </a:pPr>
            <a:r>
              <a:rPr lang="fr-FR" sz="1800" dirty="0"/>
              <a:t>Décalage du planning sur l’utilisation de </a:t>
            </a:r>
            <a:r>
              <a:rPr lang="fr-FR" sz="1800"/>
              <a:t>la PPF</a:t>
            </a:r>
            <a:endParaRPr lang="fr-FR" sz="18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3362880390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48527</TotalTime>
  <Words>745</Words>
  <Application>Microsoft Office PowerPoint</Application>
  <PresentationFormat>Personnalisé</PresentationFormat>
  <Paragraphs>249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1_modele-IJCLAb-powerpoint</vt:lpstr>
      <vt:lpstr>Présentation PowerPoint</vt:lpstr>
      <vt:lpstr>Périmètre et Objectifs du WP</vt:lpstr>
      <vt:lpstr>Etat d’Avancement </vt:lpstr>
      <vt:lpstr>Etat d’Avancement </vt:lpstr>
      <vt:lpstr>Structuration du WP</vt:lpstr>
      <vt:lpstr>Planning et Principaux Jalons du WP</vt:lpstr>
      <vt:lpstr>RH engagés et besoins manquants</vt:lpstr>
      <vt:lpstr>Points de vigilance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Sylvain Brault</cp:lastModifiedBy>
  <cp:revision>2018</cp:revision>
  <dcterms:created xsi:type="dcterms:W3CDTF">2011-03-09T16:37:49Z</dcterms:created>
  <dcterms:modified xsi:type="dcterms:W3CDTF">2025-01-16T11:24:05Z</dcterms:modified>
</cp:coreProperties>
</file>