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7"/>
  </p:notesMasterIdLst>
  <p:sldIdLst>
    <p:sldId id="307" r:id="rId2"/>
    <p:sldId id="333" r:id="rId3"/>
    <p:sldId id="342" r:id="rId4"/>
    <p:sldId id="349" r:id="rId5"/>
    <p:sldId id="353" r:id="rId6"/>
  </p:sldIdLst>
  <p:sldSz cx="10772775" cy="6059488"/>
  <p:notesSz cx="6858000" cy="9144000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09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200"/>
    <a:srgbClr val="FF6700"/>
    <a:srgbClr val="6600CC"/>
    <a:srgbClr val="E05314"/>
    <a:srgbClr val="00294B"/>
    <a:srgbClr val="456487"/>
    <a:srgbClr val="511F74"/>
    <a:srgbClr val="7A286A"/>
    <a:srgbClr val="DF8A2D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41" autoAdjust="0"/>
    <p:restoredTop sz="96291" autoAdjust="0"/>
  </p:normalViewPr>
  <p:slideViewPr>
    <p:cSldViewPr>
      <p:cViewPr varScale="1">
        <p:scale>
          <a:sx n="130" d="100"/>
          <a:sy n="130" d="100"/>
        </p:scale>
        <p:origin x="984" y="120"/>
      </p:cViewPr>
      <p:guideLst>
        <p:guide orient="horz" pos="1909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368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983F0-3B2B-4346-9D34-6FF74AEF7015}" type="datetimeFigureOut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logo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16/12/2025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Review- 2-2025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025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16/12/2025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Review- 2-2025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707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A8FD5F-E33E-40BC-9DD7-0723FC62E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6597" y="991680"/>
            <a:ext cx="8079581" cy="2109600"/>
          </a:xfrm>
        </p:spPr>
        <p:txBody>
          <a:bodyPr anchor="b"/>
          <a:lstStyle>
            <a:lvl1pPr algn="ctr">
              <a:defRPr sz="5302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2AD7478-505D-44CF-BCB9-0510EA396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6597" y="3182634"/>
            <a:ext cx="8079581" cy="1462973"/>
          </a:xfrm>
        </p:spPr>
        <p:txBody>
          <a:bodyPr/>
          <a:lstStyle>
            <a:lvl1pPr marL="0" indent="0" algn="ctr">
              <a:buNone/>
              <a:defRPr sz="2121"/>
            </a:lvl1pPr>
            <a:lvl2pPr marL="403982" indent="0" algn="ctr">
              <a:buNone/>
              <a:defRPr sz="1767"/>
            </a:lvl2pPr>
            <a:lvl3pPr marL="807964" indent="0" algn="ctr">
              <a:buNone/>
              <a:defRPr sz="1590"/>
            </a:lvl3pPr>
            <a:lvl4pPr marL="1211946" indent="0" algn="ctr">
              <a:buNone/>
              <a:defRPr sz="1414"/>
            </a:lvl4pPr>
            <a:lvl5pPr marL="1615928" indent="0" algn="ctr">
              <a:buNone/>
              <a:defRPr sz="1414"/>
            </a:lvl5pPr>
            <a:lvl6pPr marL="2019910" indent="0" algn="ctr">
              <a:buNone/>
              <a:defRPr sz="1414"/>
            </a:lvl6pPr>
            <a:lvl7pPr marL="2423892" indent="0" algn="ctr">
              <a:buNone/>
              <a:defRPr sz="1414"/>
            </a:lvl7pPr>
            <a:lvl8pPr marL="2827873" indent="0" algn="ctr">
              <a:buNone/>
              <a:defRPr sz="1414"/>
            </a:lvl8pPr>
            <a:lvl9pPr marL="3231855" indent="0" algn="ctr">
              <a:buNone/>
              <a:defRPr sz="1414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959662-BAB8-40BE-8F94-2794A0187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16/12/2025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033093-330B-497C-8C4E-F72E81565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Review- 2-2025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429CB5-682C-4F44-AF45-94E50533C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888C-2246-473E-A69D-9BC16C973E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316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-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16/12/2025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Review- 2-2025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256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-ijc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3" y="149425"/>
            <a:ext cx="8208911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16/12/2025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Review- 2-2025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326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slide-fili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16/12/2025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Review- 2-2025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062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-slide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16/12/2025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Review- 2-2025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8009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tute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16/12/2025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Review- 2-2025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91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16/12/2025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Review- 2-2025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1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16/12/2025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Review- 2-2025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06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16/12/2025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Review- 2-2025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610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16/12/2025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PERLE- Project Progress Review- 2-2025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46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1" r:id="rId3"/>
    <p:sldLayoutId id="2147483708" r:id="rId4"/>
    <p:sldLayoutId id="2147483709" r:id="rId5"/>
    <p:sldLayoutId id="2147483702" r:id="rId6"/>
    <p:sldLayoutId id="2147483703" r:id="rId7"/>
    <p:sldLayoutId id="2147483704" r:id="rId8"/>
    <p:sldLayoutId id="2147483710" r:id="rId9"/>
    <p:sldLayoutId id="2147483711" r:id="rId10"/>
    <p:sldLayoutId id="214748371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F989C989-18D5-49B8-83F0-25407A2D7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Review- 2-2025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D07A81A-6C77-4A99-ABCE-88F6992AC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429DF77-A478-FFF4-2246-33D934A1F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16/12/2025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CE213AC-7DC4-881A-BE68-5F6D9010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6252" y="1712099"/>
            <a:ext cx="4426399" cy="347788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7E7CFD6-0172-42A9-A91E-F497F6A95F1D}"/>
              </a:ext>
            </a:extLst>
          </p:cNvPr>
          <p:cNvSpPr txBox="1"/>
          <p:nvPr/>
        </p:nvSpPr>
        <p:spPr>
          <a:xfrm>
            <a:off x="993899" y="1733600"/>
            <a:ext cx="91450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Project Progress </a:t>
            </a:r>
            <a:r>
              <a:rPr lang="fr-FR" sz="36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Review</a:t>
            </a:r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(PPR) 01-2025</a:t>
            </a:r>
          </a:p>
          <a:p>
            <a:pPr algn="ctr"/>
            <a:endParaRPr lang="fr-FR" sz="3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/>
            <a:r>
              <a:rPr lang="fr-FR" sz="2800" dirty="0">
                <a:latin typeface="+mn-lt"/>
              </a:rPr>
              <a:t>WP- 14 </a:t>
            </a:r>
          </a:p>
          <a:p>
            <a:pPr algn="ctr"/>
            <a:r>
              <a:rPr lang="fr-FR" sz="2800" dirty="0">
                <a:latin typeface="+mn-lt"/>
              </a:rPr>
              <a:t>Présenté par: F. Bouly (LPSC) </a:t>
            </a:r>
          </a:p>
          <a:p>
            <a:pPr algn="ctr"/>
            <a:endParaRPr lang="fr-FR" sz="2400" dirty="0">
              <a:latin typeface="+mn-lt"/>
            </a:endParaRPr>
          </a:p>
          <a:p>
            <a:pPr algn="ctr"/>
            <a:endParaRPr lang="fr-FR" sz="2400" dirty="0">
              <a:latin typeface="+mn-lt"/>
            </a:endParaRPr>
          </a:p>
          <a:p>
            <a:pPr algn="ctr"/>
            <a:r>
              <a:rPr lang="fr-FR" sz="2400" dirty="0">
                <a:latin typeface="+mn-lt"/>
              </a:rPr>
              <a:t>16 janvier 2024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0537CC1-C2DF-C452-B89B-2387774B0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867" y="774789"/>
            <a:ext cx="11176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61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2F7B93-E288-44C2-B53A-2029DA47F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>
                <a:solidFill>
                  <a:schemeClr val="accent1">
                    <a:lumMod val="75000"/>
                  </a:schemeClr>
                </a:solidFill>
                <a:latin typeface="+mn-lt"/>
              </a:rPr>
              <a:t>Périmètre et Objectifs du WP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96025E7-4870-4E02-BA73-927AADA7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PERLE- Project Progress Review- 2-2025</a:t>
            </a:r>
            <a:endParaRPr lang="fr-FR" dirty="0">
              <a:latin typeface="+mn-lt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5618E59-5A4B-4C6D-BCAA-0C1A37FBE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2</a:t>
            </a:fld>
            <a:endParaRPr lang="fr-FR" dirty="0">
              <a:latin typeface="+mn-l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0E84737-30F5-79AC-809E-6E6711EDA783}"/>
              </a:ext>
            </a:extLst>
          </p:cNvPr>
          <p:cNvSpPr txBox="1"/>
          <p:nvPr/>
        </p:nvSpPr>
        <p:spPr>
          <a:xfrm>
            <a:off x="561851" y="1310060"/>
            <a:ext cx="90730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fr-FR" sz="1600" dirty="0"/>
              <a:t>Interfaces machine (ERL) / utilisateurs (besoins expérimentaux )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600" dirty="0"/>
              <a:t>Définir les application possibles aux IP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600" dirty="0"/>
              <a:t>Définir les buts et  besoins des utilisateurs -&gt; ‘White Book’. 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600" dirty="0"/>
              <a:t>Evaluer l’impact sur la dynamique faisceau : mode de fonctionnement (énergie, courant cycle utile) et la faisabilité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sz="1600" dirty="0"/>
              <a:t>2 IP envisagés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600" dirty="0"/>
              <a:t>IP1 : Source Compton (continuité de </a:t>
            </a:r>
            <a:r>
              <a:rPr lang="fr-FR" sz="1600" dirty="0" err="1"/>
              <a:t>ThomX</a:t>
            </a:r>
            <a:r>
              <a:rPr lang="fr-FR" sz="1600" dirty="0"/>
              <a:t>)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600" dirty="0"/>
              <a:t>IP2 : DESTIN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sz="1600" dirty="0"/>
              <a:t>Interactions WP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600" dirty="0"/>
              <a:t>Actuellement  : WP2 </a:t>
            </a:r>
            <a:r>
              <a:rPr lang="fr-FR" sz="1600" dirty="0" err="1"/>
              <a:t>beam</a:t>
            </a:r>
            <a:r>
              <a:rPr lang="fr-FR" sz="1600" dirty="0"/>
              <a:t> </a:t>
            </a:r>
            <a:r>
              <a:rPr lang="fr-FR" sz="1600" dirty="0" err="1"/>
              <a:t>dynamics</a:t>
            </a:r>
            <a:r>
              <a:rPr lang="fr-FR" sz="1600" dirty="0"/>
              <a:t> - « itératif »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600" dirty="0"/>
              <a:t>A venir : W12 (</a:t>
            </a:r>
            <a:r>
              <a:rPr lang="fr-FR" sz="1600" dirty="0" err="1"/>
              <a:t>integration</a:t>
            </a:r>
            <a:r>
              <a:rPr lang="fr-FR" sz="1600" dirty="0"/>
              <a:t>) W13 (Infra) 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600" dirty="0"/>
              <a:t>Ponctuelle :  WP11 (</a:t>
            </a:r>
            <a:r>
              <a:rPr lang="fr-FR" sz="1600" dirty="0" err="1"/>
              <a:t>Radiopro</a:t>
            </a:r>
            <a:r>
              <a:rPr lang="fr-FR" sz="1600" dirty="0"/>
              <a:t>) WP3 (Instru)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600" dirty="0"/>
              <a:t>…</a:t>
            </a:r>
          </a:p>
          <a:p>
            <a:pPr lvl="1" indent="0"/>
            <a:endParaRPr lang="fr-FR" dirty="0"/>
          </a:p>
          <a:p>
            <a:pPr marL="844550" lvl="1" indent="-342900">
              <a:buFont typeface="Wingdings" pitchFamily="2" charset="2"/>
              <a:buChar char="§"/>
            </a:pPr>
            <a:endParaRPr lang="fr-FR" dirty="0"/>
          </a:p>
          <a:p>
            <a:pPr marL="844550" lvl="1" indent="-342900">
              <a:buFont typeface="Wingdings" pitchFamily="2" charset="2"/>
              <a:buChar char="§"/>
            </a:pPr>
            <a:endParaRPr lang="fr-FR" dirty="0"/>
          </a:p>
          <a:p>
            <a:pPr marL="844550" lvl="1" indent="-342900">
              <a:buFont typeface="Wingdings" pitchFamily="2" charset="2"/>
              <a:buChar char="§"/>
            </a:pP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CDDAD65-B965-01B0-E89F-5887A86A5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16/12/2025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5978363-8B30-4C21-BA92-C400247D99EC}"/>
              </a:ext>
            </a:extLst>
          </p:cNvPr>
          <p:cNvSpPr txBox="1"/>
          <p:nvPr/>
        </p:nvSpPr>
        <p:spPr>
          <a:xfrm>
            <a:off x="345827" y="827472"/>
            <a:ext cx="53865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WP 14 : </a:t>
            </a:r>
            <a:r>
              <a:rPr lang="fr-FR" dirty="0" err="1"/>
              <a:t>Experiments</a:t>
            </a:r>
            <a:r>
              <a:rPr lang="fr-FR" dirty="0"/>
              <a:t>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6AE9208-A10C-438B-A9D0-52B089B0D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414" y="3951901"/>
            <a:ext cx="4854347" cy="150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261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26B44D6-5388-4F8B-BFDC-A68D448EF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PERLE- Project Progress Review- 2-2025</a:t>
            </a:r>
            <a:endParaRPr lang="fr-FR" dirty="0">
              <a:latin typeface="+mn-lt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B40CD8-111B-4CF9-A342-94A78F55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3</a:t>
            </a:fld>
            <a:endParaRPr lang="fr-FR" dirty="0">
              <a:latin typeface="+mn-lt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D2A87CC-646F-5C8B-5E73-F837BEDAC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Structuration du WP / RH /Planning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43A25894-E9D3-86F3-1297-213377821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16/12/2025</a:t>
            </a:r>
            <a:endParaRPr lang="fr-FR" dirty="0"/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F2D67BB7-B34A-47AD-BF34-DE87104A37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751996"/>
              </p:ext>
            </p:extLst>
          </p:nvPr>
        </p:nvGraphicFramePr>
        <p:xfrm>
          <a:off x="453838" y="3044148"/>
          <a:ext cx="9865096" cy="853440"/>
        </p:xfrm>
        <a:graphic>
          <a:graphicData uri="http://schemas.openxmlformats.org/drawingml/2006/table">
            <a:tbl>
              <a:tblPr/>
              <a:tblGrid>
                <a:gridCol w="1008112">
                  <a:extLst>
                    <a:ext uri="{9D8B030D-6E8A-4147-A177-3AD203B41FA5}">
                      <a16:colId xmlns:a16="http://schemas.microsoft.com/office/drawing/2014/main" val="1936134088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83438872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47450759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4124984549"/>
                    </a:ext>
                  </a:extLst>
                </a:gridCol>
                <a:gridCol w="937176">
                  <a:extLst>
                    <a:ext uri="{9D8B030D-6E8A-4147-A177-3AD203B41FA5}">
                      <a16:colId xmlns:a16="http://schemas.microsoft.com/office/drawing/2014/main" val="1279786783"/>
                    </a:ext>
                  </a:extLst>
                </a:gridCol>
                <a:gridCol w="557246">
                  <a:extLst>
                    <a:ext uri="{9D8B030D-6E8A-4147-A177-3AD203B41FA5}">
                      <a16:colId xmlns:a16="http://schemas.microsoft.com/office/drawing/2014/main" val="1827473069"/>
                    </a:ext>
                  </a:extLst>
                </a:gridCol>
                <a:gridCol w="361292">
                  <a:extLst>
                    <a:ext uri="{9D8B030D-6E8A-4147-A177-3AD203B41FA5}">
                      <a16:colId xmlns:a16="http://schemas.microsoft.com/office/drawing/2014/main" val="351103627"/>
                    </a:ext>
                  </a:extLst>
                </a:gridCol>
                <a:gridCol w="355168">
                  <a:extLst>
                    <a:ext uri="{9D8B030D-6E8A-4147-A177-3AD203B41FA5}">
                      <a16:colId xmlns:a16="http://schemas.microsoft.com/office/drawing/2014/main" val="985208306"/>
                    </a:ext>
                  </a:extLst>
                </a:gridCol>
                <a:gridCol w="355168">
                  <a:extLst>
                    <a:ext uri="{9D8B030D-6E8A-4147-A177-3AD203B41FA5}">
                      <a16:colId xmlns:a16="http://schemas.microsoft.com/office/drawing/2014/main" val="2156856493"/>
                    </a:ext>
                  </a:extLst>
                </a:gridCol>
                <a:gridCol w="355168">
                  <a:extLst>
                    <a:ext uri="{9D8B030D-6E8A-4147-A177-3AD203B41FA5}">
                      <a16:colId xmlns:a16="http://schemas.microsoft.com/office/drawing/2014/main" val="4082111762"/>
                    </a:ext>
                  </a:extLst>
                </a:gridCol>
                <a:gridCol w="355168">
                  <a:extLst>
                    <a:ext uri="{9D8B030D-6E8A-4147-A177-3AD203B41FA5}">
                      <a16:colId xmlns:a16="http://schemas.microsoft.com/office/drawing/2014/main" val="441672"/>
                    </a:ext>
                  </a:extLst>
                </a:gridCol>
                <a:gridCol w="355168">
                  <a:extLst>
                    <a:ext uri="{9D8B030D-6E8A-4147-A177-3AD203B41FA5}">
                      <a16:colId xmlns:a16="http://schemas.microsoft.com/office/drawing/2014/main" val="2122867926"/>
                    </a:ext>
                  </a:extLst>
                </a:gridCol>
                <a:gridCol w="349045">
                  <a:extLst>
                    <a:ext uri="{9D8B030D-6E8A-4147-A177-3AD203B41FA5}">
                      <a16:colId xmlns:a16="http://schemas.microsoft.com/office/drawing/2014/main" val="2856324368"/>
                    </a:ext>
                  </a:extLst>
                </a:gridCol>
                <a:gridCol w="2284097">
                  <a:extLst>
                    <a:ext uri="{9D8B030D-6E8A-4147-A177-3AD203B41FA5}">
                      <a16:colId xmlns:a16="http://schemas.microsoft.com/office/drawing/2014/main" val="355419935"/>
                    </a:ext>
                  </a:extLst>
                </a:gridCol>
              </a:tblGrid>
              <a:tr h="89383">
                <a:tc rowSpan="4"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WP14: </a:t>
                      </a:r>
                      <a:r>
                        <a:rPr lang="fr-FR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Experiments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Interractions</a:t>
                      </a: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with</a:t>
                      </a: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experiments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Fréderic Bouly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LPSC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##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305496"/>
                          </a:solidFill>
                          <a:effectLst/>
                          <a:latin typeface="Calibri (Corps)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0,05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0,15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WP coordination – </a:t>
                      </a:r>
                      <a:r>
                        <a:rPr lang="fr-F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defintion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 </a:t>
                      </a:r>
                      <a:r>
                        <a:rPr lang="fr-F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experiments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needs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</a:t>
                      </a:r>
                      <a:r>
                        <a:rPr lang="fr-F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requirements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92686"/>
                  </a:ext>
                </a:extLst>
              </a:tr>
              <a:tr h="8938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Achille </a:t>
                      </a:r>
                      <a:r>
                        <a:rPr lang="fr-FR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Stocchi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IJCLab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305496"/>
                          </a:solidFill>
                          <a:effectLst/>
                          <a:latin typeface="Calibri (Corps)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 </a:t>
                      </a:r>
                      <a:r>
                        <a:rPr lang="fr-F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Definition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 </a:t>
                      </a:r>
                      <a:r>
                        <a:rPr lang="fr-F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fr-F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requirement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180207"/>
                  </a:ext>
                </a:extLst>
              </a:tr>
              <a:tr h="8938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 Fabry-</a:t>
                      </a:r>
                      <a:r>
                        <a:rPr lang="fr-FR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Perot</a:t>
                      </a: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Cavity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Alex </a:t>
                      </a:r>
                      <a:r>
                        <a:rPr lang="fr-FR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Fomin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IJCLab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Pôle Accélérateurs- BIMP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 (Corps)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0,20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0,05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0,05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 </a:t>
                      </a:r>
                      <a:r>
                        <a:rPr lang="fr-F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Task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 coordination  - Beam Dynamics @ IP1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046176"/>
                  </a:ext>
                </a:extLst>
              </a:tr>
              <a:tr h="9226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 DESTIN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Julien Michaud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IJCLab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Pôle Accélérateurs- BIMP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 (Corps)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0,05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fr-F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Task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 Coordination – Beam Dynamics @ IP2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631116"/>
                  </a:ext>
                </a:extLst>
              </a:tr>
            </a:tbl>
          </a:graphicData>
        </a:graphic>
      </p:graphicFrame>
      <p:graphicFrame>
        <p:nvGraphicFramePr>
          <p:cNvPr id="17" name="Tableau 16">
            <a:extLst>
              <a:ext uri="{FF2B5EF4-FFF2-40B4-BE49-F238E27FC236}">
                <a16:creationId xmlns:a16="http://schemas.microsoft.com/office/drawing/2014/main" id="{D0FC0013-A263-441C-9615-D9004661B2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079167"/>
              </p:ext>
            </p:extLst>
          </p:nvPr>
        </p:nvGraphicFramePr>
        <p:xfrm>
          <a:off x="453838" y="2663984"/>
          <a:ext cx="9865098" cy="365760"/>
        </p:xfrm>
        <a:graphic>
          <a:graphicData uri="http://schemas.openxmlformats.org/drawingml/2006/table">
            <a:tbl>
              <a:tblPr/>
              <a:tblGrid>
                <a:gridCol w="1008112">
                  <a:extLst>
                    <a:ext uri="{9D8B030D-6E8A-4147-A177-3AD203B41FA5}">
                      <a16:colId xmlns:a16="http://schemas.microsoft.com/office/drawing/2014/main" val="930959600"/>
                    </a:ext>
                  </a:extLst>
                </a:gridCol>
                <a:gridCol w="1065230">
                  <a:extLst>
                    <a:ext uri="{9D8B030D-6E8A-4147-A177-3AD203B41FA5}">
                      <a16:colId xmlns:a16="http://schemas.microsoft.com/office/drawing/2014/main" val="1790196420"/>
                    </a:ext>
                  </a:extLst>
                </a:gridCol>
                <a:gridCol w="914991">
                  <a:extLst>
                    <a:ext uri="{9D8B030D-6E8A-4147-A177-3AD203B41FA5}">
                      <a16:colId xmlns:a16="http://schemas.microsoft.com/office/drawing/2014/main" val="1130502946"/>
                    </a:ext>
                  </a:extLst>
                </a:gridCol>
                <a:gridCol w="629983">
                  <a:extLst>
                    <a:ext uri="{9D8B030D-6E8A-4147-A177-3AD203B41FA5}">
                      <a16:colId xmlns:a16="http://schemas.microsoft.com/office/drawing/2014/main" val="1454317820"/>
                    </a:ext>
                  </a:extLst>
                </a:gridCol>
                <a:gridCol w="918188">
                  <a:extLst>
                    <a:ext uri="{9D8B030D-6E8A-4147-A177-3AD203B41FA5}">
                      <a16:colId xmlns:a16="http://schemas.microsoft.com/office/drawing/2014/main" val="225732962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54191034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164421792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738343767"/>
                    </a:ext>
                  </a:extLst>
                </a:gridCol>
                <a:gridCol w="396045">
                  <a:extLst>
                    <a:ext uri="{9D8B030D-6E8A-4147-A177-3AD203B41FA5}">
                      <a16:colId xmlns:a16="http://schemas.microsoft.com/office/drawing/2014/main" val="2310934322"/>
                    </a:ext>
                  </a:extLst>
                </a:gridCol>
                <a:gridCol w="252027">
                  <a:extLst>
                    <a:ext uri="{9D8B030D-6E8A-4147-A177-3AD203B41FA5}">
                      <a16:colId xmlns:a16="http://schemas.microsoft.com/office/drawing/2014/main" val="3331959354"/>
                    </a:ext>
                  </a:extLst>
                </a:gridCol>
                <a:gridCol w="378031">
                  <a:extLst>
                    <a:ext uri="{9D8B030D-6E8A-4147-A177-3AD203B41FA5}">
                      <a16:colId xmlns:a16="http://schemas.microsoft.com/office/drawing/2014/main" val="386601887"/>
                    </a:ext>
                  </a:extLst>
                </a:gridCol>
                <a:gridCol w="306046">
                  <a:extLst>
                    <a:ext uri="{9D8B030D-6E8A-4147-A177-3AD203B41FA5}">
                      <a16:colId xmlns:a16="http://schemas.microsoft.com/office/drawing/2014/main" val="844091471"/>
                    </a:ext>
                  </a:extLst>
                </a:gridCol>
                <a:gridCol w="396043">
                  <a:extLst>
                    <a:ext uri="{9D8B030D-6E8A-4147-A177-3AD203B41FA5}">
                      <a16:colId xmlns:a16="http://schemas.microsoft.com/office/drawing/2014/main" val="121742585"/>
                    </a:ext>
                  </a:extLst>
                </a:gridCol>
                <a:gridCol w="2304258">
                  <a:extLst>
                    <a:ext uri="{9D8B030D-6E8A-4147-A177-3AD203B41FA5}">
                      <a16:colId xmlns:a16="http://schemas.microsoft.com/office/drawing/2014/main" val="303295928"/>
                    </a:ext>
                  </a:extLst>
                </a:gridCol>
              </a:tblGrid>
              <a:tr h="0">
                <a:tc rowSpan="3"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Work Package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Collaborator</a:t>
                      </a:r>
                      <a:endParaRPr lang="fr-FR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Affiliation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Division-Team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Resource available (Yes/No)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Implication (FTE)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fontAlgn="b"/>
                      <a:endParaRPr lang="fr-FR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746927"/>
                  </a:ext>
                </a:extLst>
              </a:tr>
              <a:tr h="11071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715076"/>
                  </a:ext>
                </a:extLst>
              </a:tr>
              <a:tr h="11071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Tasks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088808"/>
                  </a:ext>
                </a:extLst>
              </a:tr>
            </a:tbl>
          </a:graphicData>
        </a:graphic>
      </p:graphicFrame>
      <p:sp>
        <p:nvSpPr>
          <p:cNvPr id="18" name="ZoneTexte 17">
            <a:extLst>
              <a:ext uri="{FF2B5EF4-FFF2-40B4-BE49-F238E27FC236}">
                <a16:creationId xmlns:a16="http://schemas.microsoft.com/office/drawing/2014/main" id="{D0254975-21C9-458B-80F1-0DD0E9D83421}"/>
              </a:ext>
            </a:extLst>
          </p:cNvPr>
          <p:cNvSpPr txBox="1"/>
          <p:nvPr/>
        </p:nvSpPr>
        <p:spPr>
          <a:xfrm>
            <a:off x="381795" y="836188"/>
            <a:ext cx="455605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WP14 </a:t>
            </a:r>
            <a:r>
              <a:rPr lang="fr-FR" sz="1600" dirty="0" err="1"/>
              <a:t>Experiments</a:t>
            </a:r>
            <a:r>
              <a:rPr lang="fr-FR" sz="1600" dirty="0"/>
              <a:t>  : </a:t>
            </a:r>
            <a:r>
              <a:rPr lang="fr-FR" sz="1200" dirty="0" err="1">
                <a:solidFill>
                  <a:srgbClr val="F39200"/>
                </a:solidFill>
              </a:rPr>
              <a:t>resp</a:t>
            </a:r>
            <a:r>
              <a:rPr lang="fr-FR" sz="1200" dirty="0">
                <a:solidFill>
                  <a:srgbClr val="F39200"/>
                </a:solidFill>
              </a:rPr>
              <a:t> F. Bouly</a:t>
            </a:r>
          </a:p>
          <a:p>
            <a:endParaRPr lang="fr-FR" dirty="0"/>
          </a:p>
          <a:p>
            <a:pPr marL="958850" lvl="1" indent="-457200">
              <a:buFont typeface="+mj-lt"/>
              <a:buAutoNum type="arabicPeriod"/>
            </a:pPr>
            <a:r>
              <a:rPr lang="fr-FR" sz="1600" dirty="0"/>
              <a:t>IP1 : Fabry </a:t>
            </a:r>
            <a:r>
              <a:rPr lang="fr-FR" sz="1600" dirty="0" err="1"/>
              <a:t>Perot</a:t>
            </a:r>
            <a:r>
              <a:rPr lang="fr-FR" sz="1600" dirty="0"/>
              <a:t> </a:t>
            </a:r>
            <a:r>
              <a:rPr lang="fr-FR" sz="1600" dirty="0" err="1"/>
              <a:t>cavity</a:t>
            </a:r>
            <a:r>
              <a:rPr lang="fr-FR" sz="1600" dirty="0"/>
              <a:t> - </a:t>
            </a:r>
            <a:r>
              <a:rPr lang="fr-FR" sz="1200" dirty="0" err="1">
                <a:solidFill>
                  <a:srgbClr val="F39200"/>
                </a:solidFill>
              </a:rPr>
              <a:t>resp</a:t>
            </a:r>
            <a:r>
              <a:rPr lang="fr-FR" sz="1200" dirty="0">
                <a:solidFill>
                  <a:srgbClr val="F39200"/>
                </a:solidFill>
              </a:rPr>
              <a:t> J. Michaud</a:t>
            </a:r>
          </a:p>
          <a:p>
            <a:pPr marL="958850" lvl="1" indent="-457200">
              <a:buFont typeface="+mj-lt"/>
              <a:buAutoNum type="arabicPeriod"/>
            </a:pPr>
            <a:r>
              <a:rPr lang="fr-FR" sz="1600" dirty="0"/>
              <a:t>IP2 : DESTIN    </a:t>
            </a:r>
            <a:r>
              <a:rPr lang="fr-FR" sz="1200" dirty="0">
                <a:solidFill>
                  <a:srgbClr val="F39200"/>
                </a:solidFill>
              </a:rPr>
              <a:t>resp.  A. </a:t>
            </a:r>
            <a:r>
              <a:rPr lang="fr-FR" sz="1200" dirty="0" err="1">
                <a:solidFill>
                  <a:srgbClr val="F39200"/>
                </a:solidFill>
              </a:rPr>
              <a:t>Fomin</a:t>
            </a:r>
            <a:endParaRPr lang="fr-FR" sz="1200" dirty="0">
              <a:solidFill>
                <a:srgbClr val="F39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648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2F7B93-E288-44C2-B53A-2029DA47F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Etat d’Avancement 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96025E7-4870-4E02-BA73-927AADA7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PERLE- Project Progress Review- 2-2025</a:t>
            </a:r>
            <a:endParaRPr lang="fr-FR" dirty="0">
              <a:latin typeface="+mn-lt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5618E59-5A4B-4C6D-BCAA-0C1A37FBE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4</a:t>
            </a:fld>
            <a:endParaRPr lang="fr-FR" dirty="0">
              <a:latin typeface="+mn-l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D5F88F1-C0C2-B8F5-D581-10623474AF23}"/>
              </a:ext>
            </a:extLst>
          </p:cNvPr>
          <p:cNvSpPr txBox="1"/>
          <p:nvPr/>
        </p:nvSpPr>
        <p:spPr>
          <a:xfrm>
            <a:off x="278050" y="675253"/>
            <a:ext cx="1029714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fr-FR" sz="1800" dirty="0"/>
              <a:t>Début du WP en 2025 :  en phase de définition</a:t>
            </a:r>
          </a:p>
          <a:p>
            <a:pPr marL="342900" indent="-342900">
              <a:buFont typeface="Wingdings" pitchFamily="2" charset="2"/>
              <a:buChar char="§"/>
            </a:pPr>
            <a:endParaRPr lang="fr-FR" sz="1400" dirty="0"/>
          </a:p>
          <a:p>
            <a:pPr marL="342900" indent="-342900">
              <a:buFont typeface="Wingdings" pitchFamily="2" charset="2"/>
              <a:buChar char="§"/>
            </a:pP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IP1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:  Energy d’intérêt 89 MeV (PERLE 1 tour)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Première identification de contraintes</a:t>
            </a:r>
          </a:p>
          <a:p>
            <a:pPr marL="1347788" lvl="2" indent="-342900">
              <a:buFont typeface="Wingdings" pitchFamily="2" charset="2"/>
              <a:buChar char="§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Propriété faisceau– étude en cours </a:t>
            </a:r>
          </a:p>
          <a:p>
            <a:pPr marL="1851025" lvl="3" indent="-342900">
              <a:buFont typeface="Wingdings" pitchFamily="2" charset="2"/>
              <a:buChar char="§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Transverse  : </a:t>
            </a: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89 MeV : 160 µm -&gt; ~70 µm </a:t>
            </a:r>
          </a:p>
          <a:p>
            <a:pPr marL="1851025" lvl="3" indent="-342900">
              <a:buFont typeface="Wingdings" pitchFamily="2" charset="2"/>
              <a:buChar char="§"/>
            </a:pPr>
            <a:r>
              <a:rPr lang="fr-FR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Longitudinal : </a:t>
            </a: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fr-FR" sz="1400" baseline="-2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spread</a:t>
            </a: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10</a:t>
            </a:r>
            <a:r>
              <a:rPr lang="fr-FR" sz="14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-3 </a:t>
            </a: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longueur paquet ~ 3 mm</a:t>
            </a:r>
            <a:r>
              <a:rPr lang="fr-FR" sz="14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&gt; OK</a:t>
            </a:r>
          </a:p>
          <a:p>
            <a:pPr marL="1851025" lvl="3" indent="-342900">
              <a:buFont typeface="Wingdings" pitchFamily="2" charset="2"/>
              <a:buChar char="§"/>
            </a:pPr>
            <a:r>
              <a:rPr lang="fr-FR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Energie ? </a:t>
            </a:r>
            <a:r>
              <a:rPr lang="fr-FR" sz="1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operation</a:t>
            </a:r>
            <a:r>
              <a:rPr lang="fr-FR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PERLE 1 tour à une énergie plus faible. </a:t>
            </a:r>
            <a:endParaRPr lang="fr-FR" sz="14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347788" lvl="2" indent="-342900">
              <a:buFont typeface="Wingdings" pitchFamily="2" charset="2"/>
              <a:buChar char="§"/>
            </a:pPr>
            <a:r>
              <a:rPr lang="en-GB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Cavité</a:t>
            </a: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FP </a:t>
            </a:r>
          </a:p>
          <a:p>
            <a:pPr marL="1851025" lvl="3" indent="-342900">
              <a:buFont typeface="Wingdings" pitchFamily="2" charset="2"/>
              <a:buChar char="§"/>
            </a:pP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Achat d’un nouveau laser (?)</a:t>
            </a:r>
          </a:p>
          <a:p>
            <a:pPr marL="1851025" lvl="3" indent="-342900">
              <a:buFont typeface="Wingdings" pitchFamily="2" charset="2"/>
              <a:buChar char="§"/>
            </a:pP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Adaptation à 40 MHz,  réduction de la distance entre les miroirs de ~40 cm</a:t>
            </a:r>
          </a:p>
          <a:p>
            <a:pPr marL="1347788" lvl="2" indent="-342900">
              <a:buFont typeface="Wingdings" pitchFamily="2" charset="2"/>
              <a:buChar char="§"/>
            </a:pPr>
            <a:r>
              <a:rPr lang="fr-FR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Infra </a:t>
            </a:r>
          </a:p>
          <a:p>
            <a:pPr marL="1851025" lvl="3" indent="-342900">
              <a:buFont typeface="Wingdings" pitchFamily="2" charset="2"/>
              <a:buChar char="§"/>
            </a:pPr>
            <a:r>
              <a:rPr lang="fr-FR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Rehausser la table optique (+20 cm)</a:t>
            </a:r>
          </a:p>
          <a:p>
            <a:pPr marL="1851025" lvl="3" indent="-342900">
              <a:buFont typeface="Wingdings" pitchFamily="2" charset="2"/>
              <a:buChar char="§"/>
            </a:pPr>
            <a:r>
              <a:rPr lang="fr-FR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Perçage additionnel vers casemate expérimentale. 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Définition des besoins et application  -&gt; objectif : définir les </a:t>
            </a:r>
            <a:r>
              <a:rPr lang="fr-FR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specs</a:t>
            </a: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la source Compton</a:t>
            </a:r>
          </a:p>
          <a:p>
            <a:pPr marL="1347788" lvl="2" indent="-342900">
              <a:buFont typeface="Wingdings" pitchFamily="2" charset="2"/>
              <a:buChar char="§"/>
            </a:pP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Réunion 29 janvier avec equipe ILE. </a:t>
            </a:r>
          </a:p>
          <a:p>
            <a:pPr marL="1347788" lvl="2" indent="-342900">
              <a:buFont typeface="Wingdings" pitchFamily="2" charset="2"/>
              <a:buChar char="§"/>
            </a:pPr>
            <a:endParaRPr lang="fr-FR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fr-FR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IP2  : </a:t>
            </a: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Energie d’</a:t>
            </a:r>
            <a:r>
              <a:rPr lang="fr-FR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intéret</a:t>
            </a: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250 MeV (et/ou 89 MeV) - &gt; à définir 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Réunion 29 janvier avec équipe FIIRST</a:t>
            </a:r>
          </a:p>
          <a:p>
            <a:pPr marL="1347788" lvl="2" indent="-342900">
              <a:buFont typeface="Wingdings" pitchFamily="2" charset="2"/>
              <a:buChar char="§"/>
            </a:pP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Principe de la physique et faisabilité à l’IP2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326DF3-5E69-1231-5AA7-4B14BE8A5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16/12/2025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9589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26B44D6-5388-4F8B-BFDC-A68D448EF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PERLE- Project Progress Review- 2-2025</a:t>
            </a:r>
            <a:endParaRPr lang="fr-FR" dirty="0">
              <a:latin typeface="+mn-lt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B40CD8-111B-4CF9-A342-94A78F55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5</a:t>
            </a:fld>
            <a:endParaRPr lang="fr-FR" dirty="0">
              <a:latin typeface="+mn-lt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D2A87CC-646F-5C8B-5E73-F837BEDAC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oints de vigilance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1D0051A-BCD7-3F02-4FFD-45C678DAD796}"/>
              </a:ext>
            </a:extLst>
          </p:cNvPr>
          <p:cNvSpPr txBox="1"/>
          <p:nvPr/>
        </p:nvSpPr>
        <p:spPr>
          <a:xfrm>
            <a:off x="561851" y="1301552"/>
            <a:ext cx="964907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fr-FR" dirty="0"/>
              <a:t>Périmètre du WP à définir 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800" dirty="0"/>
              <a:t>Ex : nouveau développent sur cavité FP ? </a:t>
            </a:r>
          </a:p>
          <a:p>
            <a:pPr marL="1347788" lvl="2" indent="-342900">
              <a:buFont typeface="Wingdings" pitchFamily="2" charset="2"/>
              <a:buChar char="§"/>
            </a:pPr>
            <a:r>
              <a:rPr lang="fr-FR" sz="1600" dirty="0"/>
              <a:t>Dans ce cas besoin d’intégrer des nouvelles RH</a:t>
            </a:r>
          </a:p>
          <a:p>
            <a:pPr marL="1347788" lvl="2" indent="-342900">
              <a:buFont typeface="Wingdings" pitchFamily="2" charset="2"/>
              <a:buChar char="§"/>
            </a:pPr>
            <a:endParaRPr lang="fr-FR" sz="1600" dirty="0"/>
          </a:p>
          <a:p>
            <a:pPr marL="342900" indent="-342900">
              <a:buFont typeface="Wingdings" pitchFamily="2" charset="2"/>
              <a:buChar char="§"/>
            </a:pPr>
            <a:r>
              <a:rPr lang="fr-FR" sz="1600" dirty="0"/>
              <a:t>TDR 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600" dirty="0"/>
              <a:t>En particulier pour L’IP1</a:t>
            </a:r>
          </a:p>
          <a:p>
            <a:pPr marL="1347788" lvl="2" indent="-342900">
              <a:buFont typeface="Wingdings" pitchFamily="2" charset="2"/>
              <a:buChar char="§"/>
            </a:pPr>
            <a:r>
              <a:rPr lang="fr-FR" sz="1600" dirty="0"/>
              <a:t>Définir  les </a:t>
            </a:r>
            <a:r>
              <a:rPr lang="fr-FR" sz="1600" dirty="0" err="1"/>
              <a:t>specs</a:t>
            </a:r>
            <a:r>
              <a:rPr lang="fr-FR" sz="1600" dirty="0"/>
              <a:t>. de la source </a:t>
            </a:r>
            <a:r>
              <a:rPr lang="fr-FR" sz="1600" dirty="0" err="1"/>
              <a:t>compton</a:t>
            </a:r>
            <a:endParaRPr lang="fr-FR" sz="1600" dirty="0"/>
          </a:p>
          <a:p>
            <a:pPr marL="1347788" lvl="2" indent="-342900">
              <a:buFont typeface="Wingdings" pitchFamily="2" charset="2"/>
              <a:buChar char="§"/>
            </a:pPr>
            <a:r>
              <a:rPr lang="fr-FR" sz="1600" dirty="0"/>
              <a:t>Lister les potentielles applications </a:t>
            </a:r>
          </a:p>
          <a:p>
            <a:pPr marL="1347788" lvl="2" indent="-342900">
              <a:buFont typeface="Wingdings" pitchFamily="2" charset="2"/>
              <a:buChar char="§"/>
            </a:pPr>
            <a:endParaRPr lang="fr-FR" sz="1600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A7E966E-E4B6-CA8E-5633-BE774D3A9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16/12/2025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2880390"/>
      </p:ext>
    </p:extLst>
  </p:cSld>
  <p:clrMapOvr>
    <a:masterClrMapping/>
  </p:clrMapOvr>
</p:sld>
</file>

<file path=ppt/theme/theme1.xml><?xml version="1.0" encoding="utf-8"?>
<a:theme xmlns:a="http://schemas.openxmlformats.org/drawingml/2006/main" name="1_modele-IJCLAb-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39530</TotalTime>
  <Words>523</Words>
  <Application>Microsoft Office PowerPoint</Application>
  <PresentationFormat>Personnalisé</PresentationFormat>
  <Paragraphs>142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(Corps)</vt:lpstr>
      <vt:lpstr>Calibri Light</vt:lpstr>
      <vt:lpstr>Wingdings</vt:lpstr>
      <vt:lpstr>1_modele-IJCLAb-powerpoint</vt:lpstr>
      <vt:lpstr>Présentation PowerPoint</vt:lpstr>
      <vt:lpstr>Périmètre et Objectifs du WP</vt:lpstr>
      <vt:lpstr>Structuration du WP / RH /Planning</vt:lpstr>
      <vt:lpstr>Etat d’Avancement </vt:lpstr>
      <vt:lpstr>Points de vigilance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Frederic Bouly</cp:lastModifiedBy>
  <cp:revision>2005</cp:revision>
  <dcterms:created xsi:type="dcterms:W3CDTF">2011-03-09T16:37:49Z</dcterms:created>
  <dcterms:modified xsi:type="dcterms:W3CDTF">2025-01-16T13:30:43Z</dcterms:modified>
</cp:coreProperties>
</file>