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83" r:id="rId4"/>
    <p:sldId id="284" r:id="rId5"/>
    <p:sldId id="277" r:id="rId6"/>
    <p:sldId id="257" r:id="rId7"/>
    <p:sldId id="27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64" autoAdjust="0"/>
    <p:restoredTop sz="94674"/>
  </p:normalViewPr>
  <p:slideViewPr>
    <p:cSldViewPr snapToGrid="0">
      <p:cViewPr varScale="1">
        <p:scale>
          <a:sx n="80" d="100"/>
          <a:sy n="80" d="100"/>
        </p:scale>
        <p:origin x="98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C5A1B9-38AA-6927-56FF-30144A8A1F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E3F5B338-30EB-0FA4-0589-4A05FD0E2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E680D01-D332-E583-057D-93416BA23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CBD04-7577-4B15-864C-BB5A6915988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6C49BEF-56A4-4CEB-FD7C-1ED5D7581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E683A28-A0BB-80D6-4924-FA06851CA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A817F-860A-498D-9F25-CF7356371AF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810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5172FB-3561-801A-22A5-DC2341566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A318CA8-4992-0FE6-82A2-0F3EC4ECA0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DF3EB3A-AA88-F73C-E3F5-07AECDDAF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CBD04-7577-4B15-864C-BB5A6915988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A288BD9-34F2-3A4E-01C5-79B52106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A262574-92CD-9EE2-462A-631AB1B3B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A817F-860A-498D-9F25-CF7356371AF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132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C785D850-8FD8-4ECF-0F35-2A5A798DEB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27FB06A3-C14B-00FC-694D-F93C4978E4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E57C938-FA68-CFA0-322F-845A155E7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CBD04-7577-4B15-864C-BB5A6915988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D052F16-53B6-41E0-5F26-C90ACA7CA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E153301-11C2-08DE-C331-67591E16D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A817F-860A-498D-9F25-CF7356371AF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162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8D9CFD-1B52-14BD-1AC7-85229D9BE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0D0A2B4-A9F2-9BC0-0AB1-CB17FCA31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15E5435-415A-8E41-3601-30F17413D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CBD04-7577-4B15-864C-BB5A6915988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EC391A8-4C6B-6649-2019-65DC1327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96C0A71-C064-6B8A-51C0-AA151F42E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A817F-860A-498D-9F25-CF7356371AF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215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DC82C0-5D24-B6F0-7B17-1A069EC3B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B098356-CAF7-F476-7985-AD852BC235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9FF646F-03E2-CF0E-F921-1476D712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CBD04-7577-4B15-864C-BB5A6915988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4A3F857-E446-109D-1B8A-CFA5C6EA0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1946D72-0D1D-A5D9-737A-452C48886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A817F-860A-498D-9F25-CF7356371AF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014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5BD05F-4197-11E9-C51F-98F4FA02A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E48A4BB-6255-AC22-6E11-EA08DF3B0D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8169CE59-039E-CC0B-681E-FC52E54F14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C512519-F68F-4157-CFE0-B6A92ECEA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CBD04-7577-4B15-864C-BB5A6915988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6454D049-DA8D-4B0A-CC00-567EF1E86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D2D2A46A-5A4A-5936-CF5F-ACE4F05BE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A817F-860A-498D-9F25-CF7356371AF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523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527922-3B44-0C06-47F7-121803E59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223EB9F-3A1E-B8ED-F931-C815E4F00D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CD563B1B-18B5-DEDD-AAAA-A336DA9E1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82786F04-8CD3-840A-BD68-0151328326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8186D459-926D-D1E9-6296-AA4043DB53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974BAC2A-FBB2-D655-D836-95BD8BBBF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CBD04-7577-4B15-864C-BB5A6915988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9FD8B325-47A5-BCE1-A8EB-B3C306C69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E469D56A-EB6B-984C-957B-D31FA9DEE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A817F-860A-498D-9F25-CF7356371AF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445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13A5E9-79B0-9805-6A1F-8C7390225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3C50173C-53BB-6FEA-66E7-9FB8C11B0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CBD04-7577-4B15-864C-BB5A6915988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A0936C34-367C-761F-A5F8-00B6E7706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A9EA7043-8321-C9CE-4F2C-7C3FF7261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A817F-860A-498D-9F25-CF7356371AF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429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082B2208-22C9-DF35-A5EE-21A93E790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CBD04-7577-4B15-864C-BB5A6915988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1D1E1A05-3018-6B73-49F7-09D20A004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AC82F0C-2E24-E943-CE9D-0988FF42C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A817F-860A-498D-9F25-CF7356371AF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928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3009A7-90A6-D213-A871-157BEA273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97C4110-21F1-E32A-87A5-2A07A7E0A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C26F13C7-5AA0-E440-3FA6-069E355C28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FEAFAB25-9F5F-2807-C622-7514B9F99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CBD04-7577-4B15-864C-BB5A6915988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D217D7BB-98E3-13D8-D61A-5FAC52507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1CAF4CD9-6D98-A0E5-5ADE-0D80637D6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A817F-860A-498D-9F25-CF7356371AF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407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CCEE46-5607-CDC1-B370-AAF73823F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D22A6300-A945-6DF3-7E1E-63533FF422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22393205-8B67-AD09-0652-FF1468E70E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8A98ECD8-7112-BD81-A0A8-05D43370A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CBD04-7577-4B15-864C-BB5A6915988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80D202AB-CA0C-8DA1-599C-7CAAC44FE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F9DC164C-F33A-1014-5EA6-59CCACA5A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A817F-860A-498D-9F25-CF7356371AF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875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9AB5CAF0-26CF-F42E-2D67-67D9DECD1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B0E726EC-4332-784F-DFB7-01B9CF6295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F7E215E-BBF0-2CE1-0EE8-3BAF75B271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6CBD04-7577-4B15-864C-BB5A6915988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941591D-5F4F-D49C-F5A1-78863F9E71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6D17FF1-2159-8174-0804-402D2A7C87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AA817F-860A-498D-9F25-CF7356371AF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311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872A55-A200-8923-7DB4-ADF1FE064F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4006" y="189425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Update on </a:t>
            </a:r>
            <a:br>
              <a:rPr lang="en-US" dirty="0"/>
            </a:br>
            <a:r>
              <a:rPr lang="en-US" dirty="0"/>
              <a:t> Beam measurement</a:t>
            </a:r>
            <a:br>
              <a:rPr lang="en-US" dirty="0"/>
            </a:br>
            <a:r>
              <a:rPr lang="en-US" dirty="0"/>
              <a:t>Ring studies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CA6910-560B-54C4-997E-E542370B45B6}"/>
              </a:ext>
            </a:extLst>
          </p:cNvPr>
          <p:cNvSpPr txBox="1"/>
          <p:nvPr/>
        </p:nvSpPr>
        <p:spPr>
          <a:xfrm>
            <a:off x="5460940" y="4560972"/>
            <a:ext cx="2101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</a:t>
            </a:r>
            <a:r>
              <a:rPr lang="en-GB" baseline="30000" dirty="0"/>
              <a:t>nd </a:t>
            </a:r>
            <a:r>
              <a:rPr lang="en-GB" dirty="0"/>
              <a:t>December 2024</a:t>
            </a:r>
          </a:p>
        </p:txBody>
      </p:sp>
    </p:spTree>
    <p:extLst>
      <p:ext uri="{BB962C8B-B14F-4D97-AF65-F5344CB8AC3E}">
        <p14:creationId xmlns:p14="http://schemas.microsoft.com/office/powerpoint/2010/main" val="2282098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E1D5F8-D73F-AC32-629C-7DE677F59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of work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FE40EF4-4B43-59CA-A2BE-3B4DBC387E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06150" cy="4351338"/>
          </a:xfrm>
        </p:spPr>
        <p:txBody>
          <a:bodyPr/>
          <a:lstStyle/>
          <a:p>
            <a:r>
              <a:rPr lang="en-US" dirty="0"/>
              <a:t>Dispersion measurement for a set of the ring frequencies.</a:t>
            </a:r>
          </a:p>
          <a:p>
            <a:r>
              <a:rPr lang="en-US" dirty="0"/>
              <a:t>Shunt resistors of the ring bends were changed with a new ones (two resistors in parallel 22 Ohm 17 W and 47 Ohm 17 W = 15 Ohms)</a:t>
            </a:r>
          </a:p>
          <a:p>
            <a:r>
              <a:rPr lang="en-US" dirty="0"/>
              <a:t>Beam orbit for different ring frequencies (from 500.086 MHz to 500.1013 MHz ) were optimized to find frequency with minimum values of correctors.</a:t>
            </a:r>
          </a:p>
          <a:p>
            <a:r>
              <a:rPr lang="en-US" dirty="0"/>
              <a:t>It seems that 500.096 MHz is more promising.</a:t>
            </a:r>
          </a:p>
        </p:txBody>
      </p:sp>
    </p:spTree>
    <p:extLst>
      <p:ext uri="{BB962C8B-B14F-4D97-AF65-F5344CB8AC3E}">
        <p14:creationId xmlns:p14="http://schemas.microsoft.com/office/powerpoint/2010/main" val="2451750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7FE3C7B-0212-9D4D-894F-52FAA935D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744" y="386898"/>
            <a:ext cx="10515600" cy="832304"/>
          </a:xfrm>
        </p:spPr>
        <p:txBody>
          <a:bodyPr/>
          <a:lstStyle/>
          <a:p>
            <a:r>
              <a:rPr lang="en-GB" dirty="0"/>
              <a:t>Orbit studies (F = 500.096 MHz)</a:t>
            </a:r>
          </a:p>
        </p:txBody>
      </p:sp>
      <p:pic>
        <p:nvPicPr>
          <p:cNvPr id="5" name="Рисунок 4" descr="Зображення, що містить текст, ряд, схема, Графік&#10;&#10;Автоматично згенерований опис">
            <a:extLst>
              <a:ext uri="{FF2B5EF4-FFF2-40B4-BE49-F238E27FC236}">
                <a16:creationId xmlns:a16="http://schemas.microsoft.com/office/drawing/2014/main" id="{A785471A-9C62-44C2-D644-3D83B509FD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557" y="1381125"/>
            <a:ext cx="10412368" cy="4856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686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872F44-F774-134B-93CB-1BDDA893C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Рисунок 3" descr="Зображення, що містить ряд, схема, Графік, текст&#10;&#10;Автоматично згенерований опис">
            <a:extLst>
              <a:ext uri="{FF2B5EF4-FFF2-40B4-BE49-F238E27FC236}">
                <a16:creationId xmlns:a16="http://schemas.microsoft.com/office/drawing/2014/main" id="{A49CED6B-5D9E-9578-CD4F-216A0224E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80" y="1362075"/>
            <a:ext cx="10818920" cy="435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408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14B4AB-D0B6-A836-DBD1-258DA302EA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/>
              <a:t>Simulation of particle motion through a couple </a:t>
            </a:r>
            <a:r>
              <a:rPr lang="en-US" sz="6000"/>
              <a:t>of the ThomiX</a:t>
            </a:r>
            <a:r>
              <a:rPr lang="en-US" sz="6000" dirty="0"/>
              <a:t> bends at 50 MeV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859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E99E0E-7DAE-DD43-A9BE-F74AEA3B2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667250" cy="1325563"/>
          </a:xfrm>
        </p:spPr>
        <p:txBody>
          <a:bodyPr>
            <a:normAutofit/>
          </a:bodyPr>
          <a:lstStyle/>
          <a:p>
            <a:r>
              <a:rPr lang="en-US" sz="3200" dirty="0"/>
              <a:t>Simulation of particle trajectory at 50 MeV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FA62AFC-A674-A055-4169-451F113847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119931" y="1690688"/>
            <a:ext cx="4808637" cy="447332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4B6EB72-48C8-3BA3-5C33-F0956A463A75}"/>
              </a:ext>
            </a:extLst>
          </p:cNvPr>
          <p:cNvSpPr txBox="1"/>
          <p:nvPr/>
        </p:nvSpPr>
        <p:spPr>
          <a:xfrm>
            <a:off x="10098593" y="542925"/>
            <a:ext cx="191923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An arbitrary straight line with </a:t>
            </a:r>
            <a:r>
              <a:rPr lang="en-US" sz="2000" dirty="0">
                <a:sym typeface="Symbol" panose="05050102010706020507" pitchFamily="18" charset="2"/>
              </a:rPr>
              <a:t>tilt of </a:t>
            </a:r>
            <a:r>
              <a:rPr lang="en-US" sz="2000" dirty="0"/>
              <a:t>45</a:t>
            </a:r>
            <a:r>
              <a:rPr lang="en-US" sz="2000" dirty="0">
                <a:sym typeface="Symbol" panose="05050102010706020507" pitchFamily="18" charset="2"/>
              </a:rPr>
              <a:t> and the 50 MeV particle trajectory</a:t>
            </a:r>
            <a:endParaRPr lang="en-US" sz="20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76FA69E-BC56-1EA4-3A04-083E6F7FF6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21355"/>
            <a:ext cx="4320000" cy="3403812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124EDCF-3D2F-CEA8-4FEE-377273019B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189000"/>
            <a:ext cx="4320000" cy="3240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5F0DDBC-FA16-62F9-3C35-2ACF374DA24C}"/>
              </a:ext>
            </a:extLst>
          </p:cNvPr>
          <p:cNvSpPr txBox="1"/>
          <p:nvPr/>
        </p:nvSpPr>
        <p:spPr>
          <a:xfrm>
            <a:off x="10416000" y="3927352"/>
            <a:ext cx="160182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Zoom</a:t>
            </a:r>
          </a:p>
          <a:p>
            <a:endParaRPr lang="en-US" sz="2000" dirty="0"/>
          </a:p>
          <a:p>
            <a:r>
              <a:rPr lang="en-US" sz="2000" dirty="0"/>
              <a:t>The trajectory of a particle is not linear between the bends.</a:t>
            </a:r>
          </a:p>
        </p:txBody>
      </p:sp>
    </p:spTree>
    <p:extLst>
      <p:ext uri="{BB962C8B-B14F-4D97-AF65-F5344CB8AC3E}">
        <p14:creationId xmlns:p14="http://schemas.microsoft.com/office/powerpoint/2010/main" val="450094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5A54-F8E4-3CE9-6C48-20086D0C8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9104"/>
          </a:xfrm>
        </p:spPr>
        <p:txBody>
          <a:bodyPr>
            <a:normAutofit fontScale="90000"/>
          </a:bodyPr>
          <a:lstStyle/>
          <a:p>
            <a:r>
              <a:rPr lang="en-GB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5E32B7-582C-616B-742D-C626E177B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6030"/>
            <a:ext cx="10515600" cy="4351338"/>
          </a:xfrm>
        </p:spPr>
        <p:txBody>
          <a:bodyPr>
            <a:normAutofit/>
          </a:bodyPr>
          <a:lstStyle/>
          <a:p>
            <a:r>
              <a:rPr lang="en-GB" dirty="0"/>
              <a:t>We need to continue BBA for the new frequency.</a:t>
            </a:r>
          </a:p>
          <a:p>
            <a:r>
              <a:rPr lang="en-GB" dirty="0"/>
              <a:t>Beam studies ongoing: orbit, dispersion,  beta, chromaticity.</a:t>
            </a:r>
          </a:p>
          <a:p>
            <a:r>
              <a:rPr lang="en-US" dirty="0"/>
              <a:t>We still need the diagnostics trigger, which can work for “single” injection</a:t>
            </a:r>
            <a:r>
              <a:rPr lang="en-GB" dirty="0"/>
              <a:t>.</a:t>
            </a:r>
          </a:p>
          <a:p>
            <a:r>
              <a:rPr lang="en-US" dirty="0"/>
              <a:t>It is necessary to perform extraction to determine whether the beam, which might persist following the firing of the injection kicker, impacts beam storage.</a:t>
            </a:r>
          </a:p>
          <a:p>
            <a:r>
              <a:rPr lang="en-GB" dirty="0"/>
              <a:t>To proceed with higher energy, we need two sets of </a:t>
            </a:r>
            <a:r>
              <a:rPr lang="en-GB" dirty="0" err="1"/>
              <a:t>linac</a:t>
            </a:r>
            <a:r>
              <a:rPr lang="en-GB" dirty="0"/>
              <a:t> working points @61.5 MeV, @70 MeV.   </a:t>
            </a:r>
          </a:p>
        </p:txBody>
      </p:sp>
    </p:spTree>
    <p:extLst>
      <p:ext uri="{BB962C8B-B14F-4D97-AF65-F5344CB8AC3E}">
        <p14:creationId xmlns:p14="http://schemas.microsoft.com/office/powerpoint/2010/main" val="31179877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2048</TotalTime>
  <Words>234</Words>
  <Application>Microsoft Office PowerPoint</Application>
  <PresentationFormat>Широкий екран</PresentationFormat>
  <Paragraphs>20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Symbol</vt:lpstr>
      <vt:lpstr>Тема Office</vt:lpstr>
      <vt:lpstr>Update on   Beam measurement Ring studies</vt:lpstr>
      <vt:lpstr>Scope of work</vt:lpstr>
      <vt:lpstr>Orbit studies (F = 500.096 MHz)</vt:lpstr>
      <vt:lpstr>Презентація PowerPoint</vt:lpstr>
      <vt:lpstr>Simulation of particle motion through a couple of the ThomiX bends at 50 MeV </vt:lpstr>
      <vt:lpstr>Simulation of particle trajectory at 50 MeV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 on   Beam measurement @injector</dc:title>
  <dc:creator>mitvic mitvic</dc:creator>
  <cp:lastModifiedBy>mitvic mitvic</cp:lastModifiedBy>
  <cp:revision>101</cp:revision>
  <dcterms:created xsi:type="dcterms:W3CDTF">2024-10-31T07:57:46Z</dcterms:created>
  <dcterms:modified xsi:type="dcterms:W3CDTF">2024-12-02T16:06:20Z</dcterms:modified>
</cp:coreProperties>
</file>