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>
      <p:cViewPr>
        <p:scale>
          <a:sx n="100" d="100"/>
          <a:sy n="100" d="100"/>
        </p:scale>
        <p:origin x="29" y="-2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FAC365-BC90-4177-B04B-9BB44FC81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06BC59F-6EAD-420D-B939-33FA6513E3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806DF0-5103-4A1C-B66E-A896BE8AC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0A4E-D6C8-4B5A-99D0-640D391AA66B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92C2B9F-13EA-4E66-8821-ED4750734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A4DF265-871F-480E-991A-9950BDD9FB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0DF0-7784-418C-98B3-E12DA75B5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6638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596D7E-A53C-4A87-8E0D-53D30939E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36504C2-7BA6-4464-BC97-3C14614C0C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2231FBB-7CED-46CC-A572-59466C79E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0A4E-D6C8-4B5A-99D0-640D391AA66B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7A72349-2C8B-4E1C-B5A6-D6C8809D5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1BD6FCE-13CF-42FA-B68B-0DEA04607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0DF0-7784-418C-98B3-E12DA75B5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2053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41A2F849-A441-46C2-9C57-5E85DD461B3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1113D64-1696-4610-B8B8-E9334CFDB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AF4005-47A0-4D43-8F97-253171348C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0A4E-D6C8-4B5A-99D0-640D391AA66B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7A0978B-6B58-4D91-B728-06B7BC50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2ACE2B-6FEB-4509-AF26-55BD4DCEE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0DF0-7784-418C-98B3-E12DA75B5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2873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8B2021A-C59E-412A-A790-FBBF184BF9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2A9F76B-6E97-4DB0-84F9-F3490398D9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48F7498-4AA2-483E-B3EE-74C715D84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0A4E-D6C8-4B5A-99D0-640D391AA66B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81CFE58-164B-4ACD-87A0-19B1963E5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5086191-9B41-4F4A-B13B-1F3AAD3CE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0DF0-7784-418C-98B3-E12DA75B5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12579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004D26-E607-4A15-BD22-11DE9E7AD7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8592BAE-50AC-4E95-81BE-53D130737F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6C5F281-1116-44E2-BC1D-694E64BD9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0A4E-D6C8-4B5A-99D0-640D391AA66B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45D50CA-030D-450A-AA3B-B3E046949D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F509044-ADAA-4C5B-9DDF-FC0405875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0DF0-7784-418C-98B3-E12DA75B5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380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A36B457-1D36-480A-8ABD-AD56D70F7D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2ED3808-7B9A-4478-B5BA-6B29159CC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BE20DE3-819B-428F-A086-B550640511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82207C7-19FB-4C37-B8C5-7257C892C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0A4E-D6C8-4B5A-99D0-640D391AA66B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26B40F1-5116-4067-A8D1-1AA1118AC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588385A-2056-4C56-B103-A6ED120B6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0DF0-7784-418C-98B3-E12DA75B5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7688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B106C08-2EEE-47E8-AA55-A7AB83FBDD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A3D3EC8-972E-4868-909E-A1412361F4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F1C567FD-A66E-404E-9516-7DF3AB77DA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6408192C-F382-43B9-A139-0AE656828E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C7FF135-EE5C-4D9E-9139-A7BFFA4131F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56675B54-2A1A-4CB6-A59D-C61FB808F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0A4E-D6C8-4B5A-99D0-640D391AA66B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DC403167-CC7B-4653-A060-2718D1D04C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044408FB-9DDC-4234-B136-C3B02CC16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0DF0-7784-418C-98B3-E12DA75B5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88613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38DDC2-1BA3-4BF7-B1A9-5935191F5B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F432577C-4D31-43D7-8C66-ECB8A9745A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0A4E-D6C8-4B5A-99D0-640D391AA66B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2345442-CC13-429F-BA66-0274B2B8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612D1D3-6316-41FE-B53F-E3A9F4981F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0DF0-7784-418C-98B3-E12DA75B5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977947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A81BCF-3649-44CD-9A7F-971E15D0C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0A4E-D6C8-4B5A-99D0-640D391AA66B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1D74EFF-1D1A-4F0F-9D2D-793096F6A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EE6517-DB68-4944-9696-FFD65AD46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0DF0-7784-418C-98B3-E12DA75B5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33432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16E61C-133A-47DF-A517-B8EC942D8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1708B3-FDFB-459C-8336-B59EB6FD7A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3117764-189B-44DB-A7D8-80BFEFA896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40739D5-0854-4A3F-A78E-84F773E2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0A4E-D6C8-4B5A-99D0-640D391AA66B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2BDFB7A-0BA5-4C96-A2BF-B51D9D352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A5C1CB-23DD-42E9-AA9B-CB7EA9E8B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0DF0-7784-418C-98B3-E12DA75B5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4419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6D1592-AB36-40AE-8FC5-F1314C46A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7104E03-EE2C-4AEE-88A7-E92653F99D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9A29E22-C527-4950-B38B-E008E6BE6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1CFB41-4B82-4F70-BA66-B672E04E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30A4E-D6C8-4B5A-99D0-640D391AA66B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6AB63B-ED8E-4A0F-88DB-456003E33D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705965-515A-4B2C-8BC2-E647AF543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0DF0-7784-418C-98B3-E12DA75B5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049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1169433-4C16-4F14-9662-A83347E4C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2FC0F48-D28B-4C2D-9476-2A8624EF4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65BB398-17BF-4B7F-95DE-BC3F2B8AC6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30A4E-D6C8-4B5A-99D0-640D391AA66B}" type="datetimeFigureOut">
              <a:rPr lang="fr-FR" smtClean="0"/>
              <a:t>30/11/2024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CA90240-E9FC-434D-AF24-F954C3F971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90EA1E3-5F71-4C07-969E-0D4A13E0D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F0DF0-7784-418C-98B3-E12DA75B54C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0979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g"/><Relationship Id="rId7" Type="http://schemas.openxmlformats.org/officeDocument/2006/relationships/image" Target="../media/image6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C8AE90A-B8BF-487D-AC5C-5952C25D625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Bilan X-ray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F1ADC7B3-BBA9-4FD5-B576-94A349A9E61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/>
              <a:t>Shift 26/11/2024</a:t>
            </a:r>
          </a:p>
        </p:txBody>
      </p:sp>
    </p:spTree>
    <p:extLst>
      <p:ext uri="{BB962C8B-B14F-4D97-AF65-F5344CB8AC3E}">
        <p14:creationId xmlns:p14="http://schemas.microsoft.com/office/powerpoint/2010/main" val="16583610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re 13">
            <a:extLst>
              <a:ext uri="{FF2B5EF4-FFF2-40B4-BE49-F238E27FC236}">
                <a16:creationId xmlns:a16="http://schemas.microsoft.com/office/drawing/2014/main" id="{6CD334DF-66A4-4B49-B402-4A69DEA39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44809"/>
          </a:xfrm>
        </p:spPr>
        <p:txBody>
          <a:bodyPr>
            <a:normAutofit fontScale="90000"/>
          </a:bodyPr>
          <a:lstStyle/>
          <a:p>
            <a:r>
              <a:rPr lang="fr-FR" dirty="0"/>
              <a:t>Shift VS phase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045833A-ADFD-4CB7-AEAC-9536D5AAA4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604326"/>
            <a:ext cx="8065827" cy="10663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063C9119-C610-4AEB-B9F3-F85BCE4091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964362"/>
            <a:ext cx="8065827" cy="106633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B922364-C607-4EDA-ABE4-3C5BFDA8F3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4290"/>
            <a:ext cx="8065827" cy="106633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96A36A34-244C-4D97-BE0D-011E805767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324399"/>
            <a:ext cx="8065827" cy="1066330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5A3A0B43-3D8E-4CEA-ABF7-A4BF1BE2BAD2}"/>
              </a:ext>
            </a:extLst>
          </p:cNvPr>
          <p:cNvSpPr txBox="1"/>
          <p:nvPr/>
        </p:nvSpPr>
        <p:spPr>
          <a:xfrm>
            <a:off x="8065826" y="1178257"/>
            <a:ext cx="89800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Phase :</a:t>
            </a:r>
          </a:p>
          <a:p>
            <a:r>
              <a:rPr lang="fr-FR" dirty="0"/>
              <a:t> 4,45V </a:t>
            </a:r>
          </a:p>
          <a:p>
            <a:r>
              <a:rPr lang="fr-FR" dirty="0"/>
              <a:t>~= 115°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457470E-C4D5-4CC9-AE3F-3CC58FC3CBAD}"/>
              </a:ext>
            </a:extLst>
          </p:cNvPr>
          <p:cNvSpPr txBox="1"/>
          <p:nvPr/>
        </p:nvSpPr>
        <p:spPr>
          <a:xfrm>
            <a:off x="8065826" y="2524070"/>
            <a:ext cx="909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Phase : </a:t>
            </a:r>
          </a:p>
          <a:p>
            <a:r>
              <a:rPr lang="fr-FR" dirty="0"/>
              <a:t>5,45V </a:t>
            </a:r>
          </a:p>
          <a:p>
            <a:r>
              <a:rPr lang="fr-FR" dirty="0"/>
              <a:t>~= 154°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61BA70FA-1692-4A87-AE4A-FF0642B5DB51}"/>
              </a:ext>
            </a:extLst>
          </p:cNvPr>
          <p:cNvSpPr txBox="1"/>
          <p:nvPr/>
        </p:nvSpPr>
        <p:spPr>
          <a:xfrm>
            <a:off x="8065826" y="3869883"/>
            <a:ext cx="909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Phase : </a:t>
            </a:r>
          </a:p>
          <a:p>
            <a:r>
              <a:rPr lang="fr-FR" dirty="0"/>
              <a:t>6,45V </a:t>
            </a:r>
          </a:p>
          <a:p>
            <a:r>
              <a:rPr lang="fr-FR" dirty="0"/>
              <a:t>~= 181°</a:t>
            </a: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8DEEB54F-13BF-4AB1-AE82-F1096A54B3F1}"/>
              </a:ext>
            </a:extLst>
          </p:cNvPr>
          <p:cNvSpPr txBox="1"/>
          <p:nvPr/>
        </p:nvSpPr>
        <p:spPr>
          <a:xfrm>
            <a:off x="8065826" y="5308136"/>
            <a:ext cx="9092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Phase : </a:t>
            </a:r>
          </a:p>
          <a:p>
            <a:r>
              <a:rPr lang="fr-FR" dirty="0"/>
              <a:t>7,45V </a:t>
            </a:r>
          </a:p>
          <a:p>
            <a:r>
              <a:rPr lang="fr-FR" dirty="0"/>
              <a:t>~= 198°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25C8924D-A5AB-434E-862D-481C4EBB70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06" y="791990"/>
            <a:ext cx="2473084" cy="1439079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0F8B91DA-518E-474B-8948-78A8B065225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03" y="2270844"/>
            <a:ext cx="2473086" cy="1439080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0141BC83-F969-40E4-8D8C-6E24CF8E59C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04" y="3749700"/>
            <a:ext cx="2473086" cy="1439080"/>
          </a:xfrm>
          <a:prstGeom prst="rect">
            <a:avLst/>
          </a:prstGeom>
        </p:spPr>
      </p:pic>
      <p:pic>
        <p:nvPicPr>
          <p:cNvPr id="34" name="Image 33">
            <a:extLst>
              <a:ext uri="{FF2B5EF4-FFF2-40B4-BE49-F238E27FC236}">
                <a16:creationId xmlns:a16="http://schemas.microsoft.com/office/drawing/2014/main" id="{17C4AD03-3A3A-455B-A594-CF92B12D04A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602" y="5138023"/>
            <a:ext cx="2473087" cy="1439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94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CA5170-A0E6-4C99-85C1-D7D184DD2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8499"/>
          </a:xfrm>
        </p:spPr>
        <p:txBody>
          <a:bodyPr/>
          <a:lstStyle/>
          <a:p>
            <a:r>
              <a:rPr lang="fr-FR" dirty="0"/>
              <a:t>Résultats fit et position Vs </a:t>
            </a:r>
            <a:r>
              <a:rPr lang="fr-FR" dirty="0" err="1"/>
              <a:t>delay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39B33602-D63E-44CF-B981-21AA7FD39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8795" y="4948070"/>
            <a:ext cx="2987899" cy="1880498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19A0F5BC-05B4-4268-B9E0-635CF469CA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1" y="1135797"/>
            <a:ext cx="3721572" cy="1810390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040806CC-BB09-4671-B8EC-EDE2D9230B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041" y="2953014"/>
            <a:ext cx="3721572" cy="181039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2559610-0EEE-4699-B4BA-77C17198F8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2" y="4867844"/>
            <a:ext cx="3721572" cy="1810390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57A0AE50-8F2F-4341-813B-2CA810197B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3704" y="4867844"/>
            <a:ext cx="3721572" cy="181039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FD40F4B5-A7B5-484D-AB5E-EA96F569BD3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102" y="1005502"/>
            <a:ext cx="7540690" cy="3668231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5D32B8AC-F26A-4CFE-A212-CDDD1CC05063}"/>
              </a:ext>
            </a:extLst>
          </p:cNvPr>
          <p:cNvSpPr txBox="1"/>
          <p:nvPr/>
        </p:nvSpPr>
        <p:spPr>
          <a:xfrm>
            <a:off x="9046029" y="4637314"/>
            <a:ext cx="23047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Phase </a:t>
            </a:r>
            <a:r>
              <a:rPr lang="fr-FR" dirty="0" err="1"/>
              <a:t>shifter</a:t>
            </a:r>
            <a:r>
              <a:rPr lang="fr-FR" dirty="0"/>
              <a:t> </a:t>
            </a:r>
            <a:r>
              <a:rPr lang="fr-FR" dirty="0" err="1"/>
              <a:t>response</a:t>
            </a:r>
            <a:endParaRPr lang="fr-FR" dirty="0"/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4E658EB-C040-4269-B5AA-9CA86C4B50EB}"/>
              </a:ext>
            </a:extLst>
          </p:cNvPr>
          <p:cNvSpPr txBox="1"/>
          <p:nvPr/>
        </p:nvSpPr>
        <p:spPr>
          <a:xfrm>
            <a:off x="5307564" y="1344669"/>
            <a:ext cx="35278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Position of </a:t>
            </a:r>
            <a:r>
              <a:rPr lang="fr-FR" dirty="0" err="1"/>
              <a:t>beam</a:t>
            </a:r>
            <a:r>
              <a:rPr lang="fr-FR" dirty="0"/>
              <a:t> VS </a:t>
            </a:r>
            <a:r>
              <a:rPr lang="fr-FR" dirty="0" err="1"/>
              <a:t>delay</a:t>
            </a:r>
            <a:r>
              <a:rPr lang="fr-FR" dirty="0"/>
              <a:t> (e-/laser)</a:t>
            </a:r>
          </a:p>
        </p:txBody>
      </p:sp>
    </p:spTree>
    <p:extLst>
      <p:ext uri="{BB962C8B-B14F-4D97-AF65-F5344CB8AC3E}">
        <p14:creationId xmlns:p14="http://schemas.microsoft.com/office/powerpoint/2010/main" val="410798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EEC429-AB27-438F-8C36-0A429F7CC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Issues to </a:t>
            </a:r>
            <a:r>
              <a:rPr lang="fr-FR" dirty="0" err="1"/>
              <a:t>be</a:t>
            </a:r>
            <a:r>
              <a:rPr lang="fr-FR" dirty="0"/>
              <a:t> </a:t>
            </a:r>
            <a:r>
              <a:rPr lang="fr-FR" dirty="0" err="1"/>
              <a:t>adressed</a:t>
            </a:r>
            <a:r>
              <a:rPr lang="fr-FR" dirty="0"/>
              <a:t>/</a:t>
            </a:r>
            <a:r>
              <a:rPr lang="fr-FR" dirty="0" err="1"/>
              <a:t>discussed</a:t>
            </a:r>
            <a:endParaRPr lang="fr-FR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767A1239-8FFB-4F8C-9D6D-ACA45D80F90D}"/>
              </a:ext>
            </a:extLst>
          </p:cNvPr>
          <p:cNvSpPr txBox="1"/>
          <p:nvPr/>
        </p:nvSpPr>
        <p:spPr>
          <a:xfrm>
            <a:off x="2239348" y="1584650"/>
            <a:ext cx="7241662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u="sng" dirty="0"/>
              <a:t>X-ray </a:t>
            </a:r>
            <a:r>
              <a:rPr lang="fr-FR" sz="2000" b="1" u="sng" dirty="0" err="1"/>
              <a:t>beam</a:t>
            </a:r>
            <a:r>
              <a:rPr lang="fr-FR" sz="2000" b="1" u="sng" dirty="0"/>
              <a:t> position</a:t>
            </a:r>
          </a:p>
          <a:p>
            <a:endParaRPr lang="fr-F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/>
              <a:t>Beam on right of the tube (</a:t>
            </a:r>
            <a:r>
              <a:rPr lang="fr-FR" dirty="0" err="1"/>
              <a:t>left</a:t>
            </a:r>
            <a:r>
              <a:rPr lang="fr-FR" dirty="0"/>
              <a:t> </a:t>
            </a:r>
            <a:r>
              <a:rPr lang="fr-FR" dirty="0" err="1"/>
              <a:t>downstream</a:t>
            </a:r>
            <a:r>
              <a:rPr lang="fr-FR" dirty="0"/>
              <a:t>)</a:t>
            </a:r>
          </a:p>
          <a:p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 err="1">
                <a:sym typeface="Wingdings" panose="05000000000000000000" pitchFamily="2" charset="2"/>
              </a:rPr>
              <a:t>electron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beam</a:t>
            </a:r>
            <a:r>
              <a:rPr lang="fr-FR" dirty="0">
                <a:sym typeface="Wingdings" panose="05000000000000000000" pitchFamily="2" charset="2"/>
              </a:rPr>
              <a:t> direction </a:t>
            </a:r>
            <a:r>
              <a:rPr lang="fr-FR" dirty="0" err="1">
                <a:sym typeface="Wingdings" panose="05000000000000000000" pitchFamily="2" charset="2"/>
              </a:rPr>
              <a:t>defect</a:t>
            </a:r>
            <a:r>
              <a:rPr lang="fr-FR" dirty="0">
                <a:sym typeface="Wingdings" panose="05000000000000000000" pitchFamily="2" charset="2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ym typeface="Wingdings" panose="05000000000000000000" pitchFamily="2" charset="2"/>
              </a:rPr>
              <a:t>Incorrect </a:t>
            </a:r>
            <a:r>
              <a:rPr lang="fr-FR" dirty="0" err="1">
                <a:sym typeface="Wingdings" panose="05000000000000000000" pitchFamily="2" charset="2"/>
              </a:rPr>
              <a:t>orbit</a:t>
            </a:r>
            <a:r>
              <a:rPr lang="fr-FR" dirty="0">
                <a:sym typeface="Wingdings" panose="05000000000000000000" pitchFamily="2" charset="2"/>
              </a:rPr>
              <a:t>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Incorrect interaction point position (in </a:t>
            </a:r>
            <a:r>
              <a:rPr lang="fr-FR" dirty="0" err="1"/>
              <a:t>dipole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Else</a:t>
            </a:r>
            <a:r>
              <a:rPr lang="fr-FR" dirty="0"/>
              <a:t>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/>
          </a:p>
          <a:p>
            <a:r>
              <a:rPr lang="fr-FR" sz="2000" b="1" u="sng" dirty="0"/>
              <a:t>X-ray </a:t>
            </a:r>
            <a:r>
              <a:rPr lang="fr-FR" sz="2000" b="1" u="sng" dirty="0" err="1"/>
              <a:t>beam</a:t>
            </a:r>
            <a:r>
              <a:rPr lang="fr-FR" sz="2000" b="1" u="sng" dirty="0"/>
              <a:t> position shift </a:t>
            </a:r>
            <a:r>
              <a:rPr lang="fr-FR" sz="2000" b="1" u="sng" dirty="0" err="1"/>
              <a:t>with</a:t>
            </a:r>
            <a:r>
              <a:rPr lang="fr-FR" sz="2000" b="1" u="sng" dirty="0"/>
              <a:t> phase</a:t>
            </a:r>
          </a:p>
          <a:p>
            <a:endParaRPr lang="fr-FR" dirty="0"/>
          </a:p>
          <a:p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 err="1">
                <a:sym typeface="Wingdings" panose="05000000000000000000" pitchFamily="2" charset="2"/>
              </a:rPr>
              <a:t>electron</a:t>
            </a:r>
            <a:r>
              <a:rPr lang="fr-FR" dirty="0">
                <a:sym typeface="Wingdings" panose="05000000000000000000" pitchFamily="2" charset="2"/>
              </a:rPr>
              <a:t> </a:t>
            </a:r>
            <a:r>
              <a:rPr lang="fr-FR" dirty="0" err="1">
                <a:sym typeface="Wingdings" panose="05000000000000000000" pitchFamily="2" charset="2"/>
              </a:rPr>
              <a:t>beam</a:t>
            </a:r>
            <a:r>
              <a:rPr lang="fr-FR" dirty="0">
                <a:sym typeface="Wingdings" panose="05000000000000000000" pitchFamily="2" charset="2"/>
              </a:rPr>
              <a:t> direction </a:t>
            </a:r>
            <a:r>
              <a:rPr lang="fr-FR" dirty="0" err="1">
                <a:sym typeface="Wingdings" panose="05000000000000000000" pitchFamily="2" charset="2"/>
              </a:rPr>
              <a:t>defect</a:t>
            </a:r>
            <a:r>
              <a:rPr lang="fr-FR" dirty="0">
                <a:sym typeface="Wingdings" panose="05000000000000000000" pitchFamily="2" charset="2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Incorrect interaction point position (in </a:t>
            </a:r>
            <a:r>
              <a:rPr lang="fr-FR" dirty="0" err="1"/>
              <a:t>dipole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Incorrect </a:t>
            </a:r>
            <a:r>
              <a:rPr lang="fr-FR" dirty="0" err="1"/>
              <a:t>electron</a:t>
            </a:r>
            <a:r>
              <a:rPr lang="fr-FR" dirty="0"/>
              <a:t>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path</a:t>
            </a:r>
            <a:r>
              <a:rPr lang="fr-FR" dirty="0"/>
              <a:t> (</a:t>
            </a:r>
            <a:r>
              <a:rPr lang="fr-FR" dirty="0" err="1"/>
              <a:t>residual</a:t>
            </a:r>
            <a:r>
              <a:rPr lang="fr-FR" dirty="0"/>
              <a:t> </a:t>
            </a:r>
            <a:r>
              <a:rPr lang="fr-FR" dirty="0" err="1"/>
              <a:t>dipole</a:t>
            </a:r>
            <a:r>
              <a:rPr lang="fr-FR" dirty="0"/>
              <a:t> </a:t>
            </a:r>
            <a:r>
              <a:rPr lang="fr-FR" dirty="0" err="1"/>
              <a:t>field</a:t>
            </a:r>
            <a:r>
              <a:rPr lang="fr-FR" dirty="0"/>
              <a:t> </a:t>
            </a:r>
            <a:r>
              <a:rPr lang="fr-FR" dirty="0" err="1"/>
              <a:t>between</a:t>
            </a:r>
            <a:r>
              <a:rPr lang="fr-FR" dirty="0"/>
              <a:t> </a:t>
            </a:r>
            <a:r>
              <a:rPr lang="fr-FR" dirty="0" err="1"/>
              <a:t>dipole</a:t>
            </a:r>
            <a:r>
              <a:rPr lang="fr-FR" dirty="0"/>
              <a:t>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/>
              <a:t>Incorrect </a:t>
            </a:r>
            <a:r>
              <a:rPr lang="fr-FR" dirty="0" err="1"/>
              <a:t>beam</a:t>
            </a:r>
            <a:r>
              <a:rPr lang="fr-FR" dirty="0"/>
              <a:t> </a:t>
            </a:r>
            <a:r>
              <a:rPr lang="fr-FR" dirty="0" err="1"/>
              <a:t>shape</a:t>
            </a:r>
            <a:r>
              <a:rPr lang="fr-FR" dirty="0"/>
              <a:t> ? Cm </a:t>
            </a:r>
            <a:r>
              <a:rPr lang="fr-FR" dirty="0" err="1"/>
              <a:t>scale</a:t>
            </a:r>
            <a:r>
              <a:rPr lang="fr-FR" dirty="0"/>
              <a:t> ?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err="1"/>
              <a:t>Else</a:t>
            </a:r>
            <a:r>
              <a:rPr lang="fr-FR" dirty="0"/>
              <a:t> ?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06133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CE70CB-97A7-46EA-9FAB-13B1BBF310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/>
              <a:t>geometry</a:t>
            </a:r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F128C2AB-BC98-45C4-9CE5-99B0676D9538}"/>
              </a:ext>
            </a:extLst>
          </p:cNvPr>
          <p:cNvGrpSpPr/>
          <p:nvPr/>
        </p:nvGrpSpPr>
        <p:grpSpPr>
          <a:xfrm>
            <a:off x="3391871" y="205854"/>
            <a:ext cx="3342325" cy="6250897"/>
            <a:chOff x="7822844" y="174009"/>
            <a:chExt cx="3342325" cy="6250897"/>
          </a:xfrm>
        </p:grpSpPr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1974D31A-CF79-47F4-9342-D0C5BF13743E}"/>
                </a:ext>
              </a:extLst>
            </p:cNvPr>
            <p:cNvGrpSpPr/>
            <p:nvPr/>
          </p:nvGrpSpPr>
          <p:grpSpPr>
            <a:xfrm rot="18274781">
              <a:off x="7913426" y="1384713"/>
              <a:ext cx="4394578" cy="1973169"/>
              <a:chOff x="439003" y="2312761"/>
              <a:chExt cx="4394578" cy="1973169"/>
            </a:xfrm>
          </p:grpSpPr>
          <p:pic>
            <p:nvPicPr>
              <p:cNvPr id="3" name="Image 2">
                <a:extLst>
                  <a:ext uri="{FF2B5EF4-FFF2-40B4-BE49-F238E27FC236}">
                    <a16:creationId xmlns:a16="http://schemas.microsoft.com/office/drawing/2014/main" id="{6414A7B0-4D66-495C-9F64-A6494C6CC487}"/>
                  </a:ext>
                </a:extLst>
              </p:cNvPr>
              <p:cNvPicPr/>
              <p:nvPr/>
            </p:nvPicPr>
            <p:blipFill rotWithShape="1">
              <a:blip r:embed="rId2"/>
              <a:srcRect l="4109" r="68696"/>
              <a:stretch/>
            </p:blipFill>
            <p:spPr>
              <a:xfrm>
                <a:off x="2636292" y="2312761"/>
                <a:ext cx="2197289" cy="1973169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E24E944F-21CE-4185-9D51-8B55FC477AC0}"/>
                  </a:ext>
                </a:extLst>
              </p:cNvPr>
              <p:cNvPicPr/>
              <p:nvPr/>
            </p:nvPicPr>
            <p:blipFill rotWithShape="1">
              <a:blip r:embed="rId2"/>
              <a:srcRect l="4109" r="68696"/>
              <a:stretch/>
            </p:blipFill>
            <p:spPr>
              <a:xfrm flipH="1">
                <a:off x="439003" y="2312761"/>
                <a:ext cx="2197289" cy="1973169"/>
              </a:xfrm>
              <a:prstGeom prst="rect">
                <a:avLst/>
              </a:prstGeom>
              <a:ln>
                <a:noFill/>
              </a:ln>
            </p:spPr>
          </p:pic>
        </p:grpSp>
        <p:grpSp>
          <p:nvGrpSpPr>
            <p:cNvPr id="6" name="Groupe 5">
              <a:extLst>
                <a:ext uri="{FF2B5EF4-FFF2-40B4-BE49-F238E27FC236}">
                  <a16:creationId xmlns:a16="http://schemas.microsoft.com/office/drawing/2014/main" id="{532AE87C-942C-457A-B3AA-0FA9228DE5CB}"/>
                </a:ext>
              </a:extLst>
            </p:cNvPr>
            <p:cNvGrpSpPr/>
            <p:nvPr/>
          </p:nvGrpSpPr>
          <p:grpSpPr>
            <a:xfrm rot="13987960">
              <a:off x="8566523" y="3826260"/>
              <a:ext cx="3224123" cy="1973169"/>
              <a:chOff x="988207" y="2312761"/>
              <a:chExt cx="3224123" cy="1973169"/>
            </a:xfrm>
          </p:grpSpPr>
          <p:pic>
            <p:nvPicPr>
              <p:cNvPr id="7" name="Image 6">
                <a:extLst>
                  <a:ext uri="{FF2B5EF4-FFF2-40B4-BE49-F238E27FC236}">
                    <a16:creationId xmlns:a16="http://schemas.microsoft.com/office/drawing/2014/main" id="{57F88968-CC6A-4A50-9849-81A535F6F24E}"/>
                  </a:ext>
                </a:extLst>
              </p:cNvPr>
              <p:cNvPicPr/>
              <p:nvPr/>
            </p:nvPicPr>
            <p:blipFill rotWithShape="1">
              <a:blip r:embed="rId2"/>
              <a:srcRect l="4109" r="76385" b="13881"/>
              <a:stretch/>
            </p:blipFill>
            <p:spPr>
              <a:xfrm>
                <a:off x="2636295" y="2312761"/>
                <a:ext cx="1576035" cy="169928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8" name="Image 7">
                <a:extLst>
                  <a:ext uri="{FF2B5EF4-FFF2-40B4-BE49-F238E27FC236}">
                    <a16:creationId xmlns:a16="http://schemas.microsoft.com/office/drawing/2014/main" id="{D1911003-0C41-4E45-B9BE-BEAEDF84C22D}"/>
                  </a:ext>
                </a:extLst>
              </p:cNvPr>
              <p:cNvPicPr/>
              <p:nvPr/>
            </p:nvPicPr>
            <p:blipFill rotWithShape="1">
              <a:blip r:embed="rId2"/>
              <a:srcRect l="4109" r="75494"/>
              <a:stretch/>
            </p:blipFill>
            <p:spPr>
              <a:xfrm flipH="1">
                <a:off x="988207" y="2312761"/>
                <a:ext cx="1648085" cy="1973169"/>
              </a:xfrm>
              <a:prstGeom prst="rect">
                <a:avLst/>
              </a:prstGeom>
              <a:ln>
                <a:noFill/>
              </a:ln>
            </p:spPr>
          </p:pic>
        </p:grpSp>
        <p:cxnSp>
          <p:nvCxnSpPr>
            <p:cNvPr id="10" name="Connecteur droit avec flèche 9">
              <a:extLst>
                <a:ext uri="{FF2B5EF4-FFF2-40B4-BE49-F238E27FC236}">
                  <a16:creationId xmlns:a16="http://schemas.microsoft.com/office/drawing/2014/main" id="{F8AF8A3E-3AA8-469A-B84E-BAA9FD1FC2F8}"/>
                </a:ext>
              </a:extLst>
            </p:cNvPr>
            <p:cNvCxnSpPr>
              <a:cxnSpLocks/>
            </p:cNvCxnSpPr>
            <p:nvPr/>
          </p:nvCxnSpPr>
          <p:spPr>
            <a:xfrm rot="16200000" flipH="1">
              <a:off x="8393375" y="3555183"/>
              <a:ext cx="1428465" cy="0"/>
            </a:xfrm>
            <a:prstGeom prst="straightConnector1">
              <a:avLst/>
            </a:prstGeom>
            <a:ln w="50800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E7DDD1C0-91D2-4B30-A879-86E9A01BC7F7}"/>
                </a:ext>
              </a:extLst>
            </p:cNvPr>
            <p:cNvSpPr txBox="1"/>
            <p:nvPr/>
          </p:nvSpPr>
          <p:spPr>
            <a:xfrm>
              <a:off x="7822844" y="3275852"/>
              <a:ext cx="10262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b="1" dirty="0">
                  <a:solidFill>
                    <a:srgbClr val="FF0000"/>
                  </a:solidFill>
                </a:rPr>
                <a:t>~200mm</a:t>
              </a:r>
            </a:p>
          </p:txBody>
        </p:sp>
      </p:grpSp>
      <p:cxnSp>
        <p:nvCxnSpPr>
          <p:cNvPr id="15" name="Connecteur droit 14">
            <a:extLst>
              <a:ext uri="{FF2B5EF4-FFF2-40B4-BE49-F238E27FC236}">
                <a16:creationId xmlns:a16="http://schemas.microsoft.com/office/drawing/2014/main" id="{83F1AE6E-6FBB-42C3-BDA1-6F71135022BF}"/>
              </a:ext>
            </a:extLst>
          </p:cNvPr>
          <p:cNvCxnSpPr>
            <a:cxnSpLocks/>
          </p:cNvCxnSpPr>
          <p:nvPr/>
        </p:nvCxnSpPr>
        <p:spPr>
          <a:xfrm rot="-120000">
            <a:off x="5012605" y="1587690"/>
            <a:ext cx="0" cy="4635689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>
            <a:extLst>
              <a:ext uri="{FF2B5EF4-FFF2-40B4-BE49-F238E27FC236}">
                <a16:creationId xmlns:a16="http://schemas.microsoft.com/office/drawing/2014/main" id="{F3D3A500-693D-4A91-8FF0-AA157E6E36FB}"/>
              </a:ext>
            </a:extLst>
          </p:cNvPr>
          <p:cNvSpPr txBox="1"/>
          <p:nvPr/>
        </p:nvSpPr>
        <p:spPr>
          <a:xfrm>
            <a:off x="3606707" y="1510293"/>
            <a:ext cx="13365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Axe CFP (2°)</a:t>
            </a:r>
          </a:p>
        </p:txBody>
      </p:sp>
      <p:cxnSp>
        <p:nvCxnSpPr>
          <p:cNvPr id="21" name="Connecteur droit avec flèche 20">
            <a:extLst>
              <a:ext uri="{FF2B5EF4-FFF2-40B4-BE49-F238E27FC236}">
                <a16:creationId xmlns:a16="http://schemas.microsoft.com/office/drawing/2014/main" id="{0ADF8A98-9BDC-40D7-9E10-8F1B19CBC0B0}"/>
              </a:ext>
            </a:extLst>
          </p:cNvPr>
          <p:cNvCxnSpPr>
            <a:cxnSpLocks/>
          </p:cNvCxnSpPr>
          <p:nvPr/>
        </p:nvCxnSpPr>
        <p:spPr>
          <a:xfrm flipH="1">
            <a:off x="4377691" y="3587028"/>
            <a:ext cx="634914" cy="2505162"/>
          </a:xfrm>
          <a:prstGeom prst="straightConnector1">
            <a:avLst/>
          </a:prstGeom>
          <a:ln w="381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>
            <a:extLst>
              <a:ext uri="{FF2B5EF4-FFF2-40B4-BE49-F238E27FC236}">
                <a16:creationId xmlns:a16="http://schemas.microsoft.com/office/drawing/2014/main" id="{BCE79C68-0AA5-4C20-9252-4DCE4E5B9269}"/>
              </a:ext>
            </a:extLst>
          </p:cNvPr>
          <p:cNvSpPr txBox="1"/>
          <p:nvPr/>
        </p:nvSpPr>
        <p:spPr>
          <a:xfrm>
            <a:off x="573031" y="5586032"/>
            <a:ext cx="38535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00B050"/>
                </a:solidFill>
              </a:rPr>
              <a:t>Main X-ray direction (to </a:t>
            </a:r>
            <a:r>
              <a:rPr lang="fr-FR" b="1" dirty="0" err="1">
                <a:solidFill>
                  <a:srgbClr val="00B050"/>
                </a:solidFill>
              </a:rPr>
              <a:t>be</a:t>
            </a:r>
            <a:r>
              <a:rPr lang="fr-FR" b="1" dirty="0">
                <a:solidFill>
                  <a:srgbClr val="00B050"/>
                </a:solidFill>
              </a:rPr>
              <a:t> </a:t>
            </a:r>
            <a:r>
              <a:rPr lang="fr-FR" b="1" dirty="0" err="1">
                <a:solidFill>
                  <a:srgbClr val="00B050"/>
                </a:solidFill>
              </a:rPr>
              <a:t>confirmed</a:t>
            </a:r>
            <a:r>
              <a:rPr lang="fr-FR" b="1" dirty="0">
                <a:solidFill>
                  <a:srgbClr val="00B05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7388149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146</Words>
  <Application>Microsoft Office PowerPoint</Application>
  <PresentationFormat>Grand écran</PresentationFormat>
  <Paragraphs>38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Wingdings</vt:lpstr>
      <vt:lpstr>Thème Office</vt:lpstr>
      <vt:lpstr>Bilan X-ray</vt:lpstr>
      <vt:lpstr>Shift VS phase</vt:lpstr>
      <vt:lpstr>Résultats fit et position Vs delay</vt:lpstr>
      <vt:lpstr>Issues to be adressed/discussed</vt:lpstr>
      <vt:lpstr>geometry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Shift VS phase</dc:title>
  <dc:creator>Kevin Dupraz</dc:creator>
  <cp:lastModifiedBy>Kevin Dupraz</cp:lastModifiedBy>
  <cp:revision>7</cp:revision>
  <dcterms:created xsi:type="dcterms:W3CDTF">2024-11-30T07:44:45Z</dcterms:created>
  <dcterms:modified xsi:type="dcterms:W3CDTF">2024-11-30T16:34:04Z</dcterms:modified>
</cp:coreProperties>
</file>