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9" autoAdjust="0"/>
    <p:restoredTop sz="96291" autoAdjust="0"/>
  </p:normalViewPr>
  <p:slideViewPr>
    <p:cSldViewPr>
      <p:cViewPr varScale="1">
        <p:scale>
          <a:sx n="128" d="100"/>
          <a:sy n="128" d="100"/>
        </p:scale>
        <p:origin x="798" y="13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12/04/2024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llipse 10"/>
          <p:cNvSpPr/>
          <p:nvPr userDrawn="1"/>
        </p:nvSpPr>
        <p:spPr>
          <a:xfrm rot="20947518">
            <a:off x="109593" y="136345"/>
            <a:ext cx="1993692" cy="10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CDDD6A-6318-C941-9A67-09D5B75CB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6288"/>
          <a:stretch/>
        </p:blipFill>
        <p:spPr>
          <a:xfrm>
            <a:off x="71902" y="718146"/>
            <a:ext cx="846279" cy="4660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A73405-F1D4-E64B-9AD0-873C04D618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08" y="281852"/>
            <a:ext cx="1010145" cy="610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E3602F-F131-0C4F-9881-9C6BA266F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7800"/>
          <a:stretch/>
        </p:blipFill>
        <p:spPr>
          <a:xfrm>
            <a:off x="26363" y="25887"/>
            <a:ext cx="1030695" cy="5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8D861AC4-9170-4F20-A2F1-79B19EA6A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12/04/2024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21891" cy="65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454340B-8381-4544-B0A1-5ED0B3EEF73B}"/>
              </a:ext>
            </a:extLst>
          </p:cNvPr>
          <p:cNvSpPr/>
          <p:nvPr userDrawn="1"/>
        </p:nvSpPr>
        <p:spPr>
          <a:xfrm rot="20947518">
            <a:off x="109593" y="136345"/>
            <a:ext cx="1993692" cy="10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FCDDD6A-6318-C941-9A67-09D5B75CB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6288"/>
          <a:stretch/>
        </p:blipFill>
        <p:spPr>
          <a:xfrm>
            <a:off x="71902" y="718146"/>
            <a:ext cx="846279" cy="46607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0B8294E-85F2-4768-AED7-34D1D8612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08" y="281852"/>
            <a:ext cx="1010145" cy="6101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E3602F-F131-0C4F-9881-9C6BA266F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7800"/>
          <a:stretch/>
        </p:blipFill>
        <p:spPr>
          <a:xfrm>
            <a:off x="26363" y="25887"/>
            <a:ext cx="1030695" cy="5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12/04/2024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France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30/01/2025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Buncher design </a:t>
            </a:r>
            <a:r>
              <a:rPr lang="fr-FR" dirty="0" err="1"/>
              <a:t>review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2036CE-58B3-41DD-85D1-21ECB8DDBB03}"/>
              </a:ext>
            </a:extLst>
          </p:cNvPr>
          <p:cNvSpPr txBox="1"/>
          <p:nvPr/>
        </p:nvSpPr>
        <p:spPr>
          <a:xfrm>
            <a:off x="8943423" y="3845228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R. Roux</a:t>
            </a:r>
          </a:p>
          <a:p>
            <a:r>
              <a:rPr lang="fr-FR" dirty="0"/>
              <a:t>30/01/25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0FE1D0-80E3-4C2A-AE17-8C959E89A977}"/>
              </a:ext>
            </a:extLst>
          </p:cNvPr>
          <p:cNvSpPr txBox="1"/>
          <p:nvPr/>
        </p:nvSpPr>
        <p:spPr>
          <a:xfrm>
            <a:off x="3605290" y="1157536"/>
            <a:ext cx="356219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/>
              <a:t>Buncher RF test plan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F18050-9A64-493A-8635-6D1B55B0BE89}"/>
              </a:ext>
            </a:extLst>
          </p:cNvPr>
          <p:cNvSpPr txBox="1"/>
          <p:nvPr/>
        </p:nvSpPr>
        <p:spPr>
          <a:xfrm>
            <a:off x="2377229" y="2355653"/>
            <a:ext cx="2456122" cy="1843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Fabrication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Commissioning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Beam operation</a:t>
            </a:r>
          </a:p>
        </p:txBody>
      </p:sp>
    </p:spTree>
    <p:extLst>
      <p:ext uri="{BB962C8B-B14F-4D97-AF65-F5344CB8AC3E}">
        <p14:creationId xmlns:p14="http://schemas.microsoft.com/office/powerpoint/2010/main" val="176267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30/01/2025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Buncher design </a:t>
            </a:r>
            <a:r>
              <a:rPr lang="fr-FR" dirty="0" err="1"/>
              <a:t>review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F18050-9A64-493A-8635-6D1B55B0BE89}"/>
              </a:ext>
            </a:extLst>
          </p:cNvPr>
          <p:cNvSpPr txBox="1"/>
          <p:nvPr/>
        </p:nvSpPr>
        <p:spPr>
          <a:xfrm>
            <a:off x="2218035" y="941512"/>
            <a:ext cx="360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800" dirty="0"/>
              <a:t>Fabrication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988E7-CA77-4773-9096-5F0AD7697453}"/>
              </a:ext>
            </a:extLst>
          </p:cNvPr>
          <p:cNvSpPr txBox="1"/>
          <p:nvPr/>
        </p:nvSpPr>
        <p:spPr>
          <a:xfrm>
            <a:off x="777875" y="1722613"/>
            <a:ext cx="7520007" cy="131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/>
              <a:t>Order the machining of the cavity  with overthickness on cavity diameter or just a corner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/>
              <a:t>Iterations between RF measurements and mechanical adjustments to get correct f and </a:t>
            </a:r>
            <a:r>
              <a:rPr lang="en-US" sz="1400">
                <a:latin typeface="Symbol" panose="05050102010706020507" pitchFamily="18" charset="2"/>
              </a:rPr>
              <a:t>b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/>
              <a:t>After brazing; to correct the frequency by mechanical deformation or plunger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4A287-6670-4F7A-BD9A-B11C2BFA6371}"/>
              </a:ext>
            </a:extLst>
          </p:cNvPr>
          <p:cNvSpPr/>
          <p:nvPr/>
        </p:nvSpPr>
        <p:spPr>
          <a:xfrm>
            <a:off x="9058795" y="1445568"/>
            <a:ext cx="504056" cy="936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66527246-BBEA-4C08-B314-016682A75101}"/>
              </a:ext>
            </a:extLst>
          </p:cNvPr>
          <p:cNvSpPr/>
          <p:nvPr/>
        </p:nvSpPr>
        <p:spPr>
          <a:xfrm rot="2846326">
            <a:off x="9367583" y="1453679"/>
            <a:ext cx="268339" cy="1155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F26F00-6288-4D27-9A98-B0863B42115F}"/>
              </a:ext>
            </a:extLst>
          </p:cNvPr>
          <p:cNvSpPr/>
          <p:nvPr/>
        </p:nvSpPr>
        <p:spPr>
          <a:xfrm>
            <a:off x="8698755" y="1805608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B79409-3D84-44D0-8E79-05319FA4133B}"/>
              </a:ext>
            </a:extLst>
          </p:cNvPr>
          <p:cNvSpPr/>
          <p:nvPr/>
        </p:nvSpPr>
        <p:spPr>
          <a:xfrm>
            <a:off x="9571235" y="179951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94391DD-6F3D-488C-BA0D-E7E198D7B2FC}"/>
              </a:ext>
            </a:extLst>
          </p:cNvPr>
          <p:cNvCxnSpPr>
            <a:cxnSpLocks/>
          </p:cNvCxnSpPr>
          <p:nvPr/>
        </p:nvCxnSpPr>
        <p:spPr>
          <a:xfrm flipV="1">
            <a:off x="8159407" y="1511478"/>
            <a:ext cx="1209024" cy="51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9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30/01/2025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Buncher design </a:t>
            </a:r>
            <a:r>
              <a:rPr lang="fr-FR" dirty="0" err="1"/>
              <a:t>review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F18050-9A64-493A-8635-6D1B55B0BE89}"/>
              </a:ext>
            </a:extLst>
          </p:cNvPr>
          <p:cNvSpPr txBox="1"/>
          <p:nvPr/>
        </p:nvSpPr>
        <p:spPr>
          <a:xfrm>
            <a:off x="2218035" y="941512"/>
            <a:ext cx="360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1800" dirty="0"/>
              <a:t>Commissioning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988E7-CA77-4773-9096-5F0AD7697453}"/>
              </a:ext>
            </a:extLst>
          </p:cNvPr>
          <p:cNvSpPr txBox="1"/>
          <p:nvPr/>
        </p:nvSpPr>
        <p:spPr>
          <a:xfrm>
            <a:off x="777875" y="1722613"/>
            <a:ext cx="8348760" cy="88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Increase the RF power in the cavity by careful steps monitoring number of breakdowns up to Pmax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 case of difficulties, pulsed power and increase slowly the repetition rate</a:t>
            </a:r>
          </a:p>
        </p:txBody>
      </p:sp>
    </p:spTree>
    <p:extLst>
      <p:ext uri="{BB962C8B-B14F-4D97-AF65-F5344CB8AC3E}">
        <p14:creationId xmlns:p14="http://schemas.microsoft.com/office/powerpoint/2010/main" val="234703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30/01/2025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Buncher design </a:t>
            </a:r>
            <a:r>
              <a:rPr lang="fr-FR" dirty="0" err="1"/>
              <a:t>review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F18050-9A64-493A-8635-6D1B55B0BE89}"/>
              </a:ext>
            </a:extLst>
          </p:cNvPr>
          <p:cNvSpPr txBox="1"/>
          <p:nvPr/>
        </p:nvSpPr>
        <p:spPr>
          <a:xfrm>
            <a:off x="2218035" y="941512"/>
            <a:ext cx="360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1800" dirty="0"/>
              <a:t>Beam operation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988E7-CA77-4773-9096-5F0AD7697453}"/>
              </a:ext>
            </a:extLst>
          </p:cNvPr>
          <p:cNvSpPr txBox="1"/>
          <p:nvPr/>
        </p:nvSpPr>
        <p:spPr>
          <a:xfrm>
            <a:off x="777875" y="1722613"/>
            <a:ext cx="7895110" cy="131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Impossible to set up the correct phase, -90° / crest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One possible way is to monitor the </a:t>
            </a:r>
            <a:r>
              <a:rPr lang="en-US" sz="1400" dirty="0" err="1"/>
              <a:t>beamloading</a:t>
            </a:r>
            <a:r>
              <a:rPr lang="en-US" sz="1400" dirty="0"/>
              <a:t>: if </a:t>
            </a:r>
            <a:r>
              <a:rPr lang="en-US" sz="1400" dirty="0">
                <a:latin typeface="Symbol" panose="05050102010706020507" pitchFamily="18" charset="2"/>
              </a:rPr>
              <a:t>f</a:t>
            </a:r>
            <a:r>
              <a:rPr lang="en-US" sz="1400" dirty="0"/>
              <a:t> not correct =&gt; E decreases or increases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	but fine adjustment will be done with a bunch length measurement after the booster</a:t>
            </a:r>
          </a:p>
        </p:txBody>
      </p:sp>
    </p:spTree>
    <p:extLst>
      <p:ext uri="{BB962C8B-B14F-4D97-AF65-F5344CB8AC3E}">
        <p14:creationId xmlns:p14="http://schemas.microsoft.com/office/powerpoint/2010/main" val="1902668563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20933</TotalTime>
  <Words>152</Words>
  <Application>Microsoft Office PowerPoint</Application>
  <PresentationFormat>Personnalisé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1_modele-IJCLAb-powerpoint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raphael roux</cp:lastModifiedBy>
  <cp:revision>1803</cp:revision>
  <dcterms:created xsi:type="dcterms:W3CDTF">2011-03-09T16:37:49Z</dcterms:created>
  <dcterms:modified xsi:type="dcterms:W3CDTF">2025-01-29T13:16:17Z</dcterms:modified>
</cp:coreProperties>
</file>