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6" r:id="rId2"/>
    <p:sldId id="256" r:id="rId3"/>
    <p:sldId id="260" r:id="rId4"/>
    <p:sldId id="257" r:id="rId5"/>
    <p:sldId id="267" r:id="rId6"/>
    <p:sldId id="270" r:id="rId7"/>
    <p:sldId id="268" r:id="rId8"/>
    <p:sldId id="263" r:id="rId9"/>
    <p:sldId id="269" r:id="rId10"/>
    <p:sldId id="274" r:id="rId11"/>
    <p:sldId id="264" r:id="rId12"/>
    <p:sldId id="265" r:id="rId13"/>
    <p:sldId id="262" r:id="rId14"/>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34" userDrawn="1">
          <p15:clr>
            <a:srgbClr val="A4A3A4"/>
          </p15:clr>
        </p15:guide>
        <p15:guide id="2" orient="horz" pos="5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9EDD"/>
    <a:srgbClr val="1B3C70"/>
    <a:srgbClr val="A4C137"/>
    <a:srgbClr val="D8D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141"/>
  </p:normalViewPr>
  <p:slideViewPr>
    <p:cSldViewPr snapToGrid="0">
      <p:cViewPr varScale="1">
        <p:scale>
          <a:sx n="119" d="100"/>
          <a:sy n="119" d="100"/>
        </p:scale>
        <p:origin x="1416" y="176"/>
      </p:cViewPr>
      <p:guideLst>
        <p:guide pos="234"/>
        <p:guide orient="horz" pos="595"/>
      </p:guideLst>
    </p:cSldViewPr>
  </p:slideViewPr>
  <p:notesTextViewPr>
    <p:cViewPr>
      <p:scale>
        <a:sx n="30" d="100"/>
        <a:sy n="3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CDE7D5-4D2B-9E46-83E7-FBAE00E30099}" type="datetimeFigureOut">
              <a:rPr lang="en-GB" smtClean="0"/>
              <a:t>24/01/2025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6C3B5C-537B-1740-B570-521F39A35EF6}" type="slidenum">
              <a:rPr lang="en-GB" smtClean="0"/>
              <a:t>‹#›</a:t>
            </a:fld>
            <a:endParaRPr lang="en-GB"/>
          </a:p>
        </p:txBody>
      </p:sp>
    </p:spTree>
    <p:extLst>
      <p:ext uri="{BB962C8B-B14F-4D97-AF65-F5344CB8AC3E}">
        <p14:creationId xmlns:p14="http://schemas.microsoft.com/office/powerpoint/2010/main" val="1700310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Clarification on the type of CM – high betas from other facilities?</a:t>
            </a:r>
          </a:p>
          <a:p>
            <a:r>
              <a:rPr lang="en-US" dirty="0"/>
              <a:t>Coupler conditioning?</a:t>
            </a:r>
          </a:p>
          <a:p>
            <a:r>
              <a:rPr lang="en-US" dirty="0"/>
              <a:t>Benchmarking on the design or just testing, commissioning, first operation? </a:t>
            </a:r>
          </a:p>
          <a:p>
            <a:r>
              <a:rPr lang="en-US" dirty="0"/>
              <a:t>Comparison and benchmark correlated with the project constraints, it doesn’t make sense to propose an alternative which is not compatible with project or space constraints or time constraints. </a:t>
            </a:r>
          </a:p>
          <a:p>
            <a:r>
              <a:rPr lang="en-US" dirty="0"/>
              <a:t>Proposed or benchmarked alternative should be comparable with project choices. ESS tunnel was already dig before accelerator design </a:t>
            </a:r>
          </a:p>
          <a:p>
            <a:endParaRPr lang="en-GB" dirty="0"/>
          </a:p>
        </p:txBody>
      </p:sp>
      <p:sp>
        <p:nvSpPr>
          <p:cNvPr id="4" name="Slide Number Placeholder 3"/>
          <p:cNvSpPr>
            <a:spLocks noGrp="1"/>
          </p:cNvSpPr>
          <p:nvPr>
            <p:ph type="sldNum" sz="quarter" idx="5"/>
          </p:nvPr>
        </p:nvSpPr>
        <p:spPr/>
        <p:txBody>
          <a:bodyPr/>
          <a:lstStyle/>
          <a:p>
            <a:fld id="{29C2DE4B-6129-4247-BB87-1330ADAAAC8F}" type="slidenum">
              <a:rPr lang="en-GB" smtClean="0"/>
              <a:t>10</a:t>
            </a:fld>
            <a:endParaRPr lang="en-GB"/>
          </a:p>
        </p:txBody>
      </p:sp>
    </p:spTree>
    <p:extLst>
      <p:ext uri="{BB962C8B-B14F-4D97-AF65-F5344CB8AC3E}">
        <p14:creationId xmlns:p14="http://schemas.microsoft.com/office/powerpoint/2010/main" val="3289279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07F07-5018-B520-783B-FE0457BCD96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BE"/>
          </a:p>
        </p:txBody>
      </p:sp>
      <p:sp>
        <p:nvSpPr>
          <p:cNvPr id="3" name="Subtitle 2">
            <a:extLst>
              <a:ext uri="{FF2B5EF4-FFF2-40B4-BE49-F238E27FC236}">
                <a16:creationId xmlns:a16="http://schemas.microsoft.com/office/drawing/2014/main" id="{EBC53577-5D47-3462-F508-230E0253F3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BE"/>
          </a:p>
        </p:txBody>
      </p:sp>
      <p:sp>
        <p:nvSpPr>
          <p:cNvPr id="4" name="Date Placeholder 3">
            <a:extLst>
              <a:ext uri="{FF2B5EF4-FFF2-40B4-BE49-F238E27FC236}">
                <a16:creationId xmlns:a16="http://schemas.microsoft.com/office/drawing/2014/main" id="{1EF8CF65-E206-3105-4673-F13885629447}"/>
              </a:ext>
            </a:extLst>
          </p:cNvPr>
          <p:cNvSpPr>
            <a:spLocks noGrp="1"/>
          </p:cNvSpPr>
          <p:nvPr>
            <p:ph type="dt" sz="half" idx="10"/>
          </p:nvPr>
        </p:nvSpPr>
        <p:spPr/>
        <p:txBody>
          <a:bodyPr/>
          <a:lstStyle/>
          <a:p>
            <a:fld id="{C99A398E-FCB8-1146-8DE5-39712756FA2F}" type="datetimeFigureOut">
              <a:rPr lang="en-BE" smtClean="0"/>
              <a:t>1/24/25</a:t>
            </a:fld>
            <a:endParaRPr lang="en-BE"/>
          </a:p>
        </p:txBody>
      </p:sp>
      <p:sp>
        <p:nvSpPr>
          <p:cNvPr id="5" name="Footer Placeholder 4">
            <a:extLst>
              <a:ext uri="{FF2B5EF4-FFF2-40B4-BE49-F238E27FC236}">
                <a16:creationId xmlns:a16="http://schemas.microsoft.com/office/drawing/2014/main" id="{B9C07C72-387F-907B-1702-431F21C0BA0E}"/>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C51FC383-9E28-9304-354E-F80FB06F55C1}"/>
              </a:ext>
            </a:extLst>
          </p:cNvPr>
          <p:cNvSpPr>
            <a:spLocks noGrp="1"/>
          </p:cNvSpPr>
          <p:nvPr>
            <p:ph type="sldNum" sz="quarter" idx="12"/>
          </p:nvPr>
        </p:nvSpPr>
        <p:spPr/>
        <p:txBody>
          <a:bodyPr/>
          <a:lstStyle/>
          <a:p>
            <a:fld id="{4068FCCF-9A80-B240-8D85-84F960565AFA}" type="slidenum">
              <a:rPr lang="en-BE" smtClean="0"/>
              <a:t>‹#›</a:t>
            </a:fld>
            <a:endParaRPr lang="en-BE"/>
          </a:p>
        </p:txBody>
      </p:sp>
    </p:spTree>
    <p:extLst>
      <p:ext uri="{BB962C8B-B14F-4D97-AF65-F5344CB8AC3E}">
        <p14:creationId xmlns:p14="http://schemas.microsoft.com/office/powerpoint/2010/main" val="11289833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D793C-A8B3-F264-6E40-84278DCA4AC6}"/>
              </a:ext>
            </a:extLst>
          </p:cNvPr>
          <p:cNvSpPr>
            <a:spLocks noGrp="1"/>
          </p:cNvSpPr>
          <p:nvPr>
            <p:ph type="title"/>
          </p:nvPr>
        </p:nvSpPr>
        <p:spPr/>
        <p:txBody>
          <a:bodyPr/>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41039B46-D290-3902-DD95-AA1FB158F33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3FF55E12-F97D-3D20-4013-D3B2FE30D1B7}"/>
              </a:ext>
            </a:extLst>
          </p:cNvPr>
          <p:cNvSpPr>
            <a:spLocks noGrp="1"/>
          </p:cNvSpPr>
          <p:nvPr>
            <p:ph type="dt" sz="half" idx="10"/>
          </p:nvPr>
        </p:nvSpPr>
        <p:spPr/>
        <p:txBody>
          <a:bodyPr/>
          <a:lstStyle/>
          <a:p>
            <a:fld id="{C99A398E-FCB8-1146-8DE5-39712756FA2F}" type="datetimeFigureOut">
              <a:rPr lang="en-BE" smtClean="0"/>
              <a:t>1/24/25</a:t>
            </a:fld>
            <a:endParaRPr lang="en-BE"/>
          </a:p>
        </p:txBody>
      </p:sp>
      <p:sp>
        <p:nvSpPr>
          <p:cNvPr id="5" name="Footer Placeholder 4">
            <a:extLst>
              <a:ext uri="{FF2B5EF4-FFF2-40B4-BE49-F238E27FC236}">
                <a16:creationId xmlns:a16="http://schemas.microsoft.com/office/drawing/2014/main" id="{772874DB-5421-9EDD-37D6-425B6983376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4C33B1D9-3620-1F4F-9C12-E5D29B3B11D6}"/>
              </a:ext>
            </a:extLst>
          </p:cNvPr>
          <p:cNvSpPr>
            <a:spLocks noGrp="1"/>
          </p:cNvSpPr>
          <p:nvPr>
            <p:ph type="sldNum" sz="quarter" idx="12"/>
          </p:nvPr>
        </p:nvSpPr>
        <p:spPr/>
        <p:txBody>
          <a:bodyPr/>
          <a:lstStyle/>
          <a:p>
            <a:fld id="{4068FCCF-9A80-B240-8D85-84F960565AFA}" type="slidenum">
              <a:rPr lang="en-BE" smtClean="0"/>
              <a:t>‹#›</a:t>
            </a:fld>
            <a:endParaRPr lang="en-BE"/>
          </a:p>
        </p:txBody>
      </p:sp>
    </p:spTree>
    <p:extLst>
      <p:ext uri="{BB962C8B-B14F-4D97-AF65-F5344CB8AC3E}">
        <p14:creationId xmlns:p14="http://schemas.microsoft.com/office/powerpoint/2010/main" val="406517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E89427-BD9A-4F90-8507-D5461D4AF40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129B218D-F119-D88B-04E0-282E532EA88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C167B9E0-E1C5-E090-5BF8-E23ECA443153}"/>
              </a:ext>
            </a:extLst>
          </p:cNvPr>
          <p:cNvSpPr>
            <a:spLocks noGrp="1"/>
          </p:cNvSpPr>
          <p:nvPr>
            <p:ph type="dt" sz="half" idx="10"/>
          </p:nvPr>
        </p:nvSpPr>
        <p:spPr/>
        <p:txBody>
          <a:bodyPr/>
          <a:lstStyle/>
          <a:p>
            <a:fld id="{C99A398E-FCB8-1146-8DE5-39712756FA2F}" type="datetimeFigureOut">
              <a:rPr lang="en-BE" smtClean="0"/>
              <a:t>1/24/25</a:t>
            </a:fld>
            <a:endParaRPr lang="en-BE"/>
          </a:p>
        </p:txBody>
      </p:sp>
      <p:sp>
        <p:nvSpPr>
          <p:cNvPr id="5" name="Footer Placeholder 4">
            <a:extLst>
              <a:ext uri="{FF2B5EF4-FFF2-40B4-BE49-F238E27FC236}">
                <a16:creationId xmlns:a16="http://schemas.microsoft.com/office/drawing/2014/main" id="{7E2248BD-AC9E-EF27-8724-4A261C54939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1B1BBEFC-60B4-A86B-4F5D-EE50B670693E}"/>
              </a:ext>
            </a:extLst>
          </p:cNvPr>
          <p:cNvSpPr>
            <a:spLocks noGrp="1"/>
          </p:cNvSpPr>
          <p:nvPr>
            <p:ph type="sldNum" sz="quarter" idx="12"/>
          </p:nvPr>
        </p:nvSpPr>
        <p:spPr/>
        <p:txBody>
          <a:bodyPr/>
          <a:lstStyle/>
          <a:p>
            <a:fld id="{4068FCCF-9A80-B240-8D85-84F960565AFA}" type="slidenum">
              <a:rPr lang="en-BE" smtClean="0"/>
              <a:t>‹#›</a:t>
            </a:fld>
            <a:endParaRPr lang="en-BE"/>
          </a:p>
        </p:txBody>
      </p:sp>
    </p:spTree>
    <p:extLst>
      <p:ext uri="{BB962C8B-B14F-4D97-AF65-F5344CB8AC3E}">
        <p14:creationId xmlns:p14="http://schemas.microsoft.com/office/powerpoint/2010/main" val="3314535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AF00781-63C7-30E9-5BEF-A217FC1C74C3}"/>
              </a:ext>
            </a:extLst>
          </p:cNvPr>
          <p:cNvSpPr/>
          <p:nvPr userDrawn="1"/>
        </p:nvSpPr>
        <p:spPr>
          <a:xfrm>
            <a:off x="0" y="6228272"/>
            <a:ext cx="12192000" cy="629728"/>
          </a:xfrm>
          <a:prstGeom prst="rect">
            <a:avLst/>
          </a:prstGeom>
          <a:solidFill>
            <a:srgbClr val="1B3C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ln>
                <a:noFill/>
              </a:ln>
            </a:endParaRPr>
          </a:p>
        </p:txBody>
      </p:sp>
      <p:sp>
        <p:nvSpPr>
          <p:cNvPr id="3" name="Content Placeholder 2">
            <a:extLst>
              <a:ext uri="{FF2B5EF4-FFF2-40B4-BE49-F238E27FC236}">
                <a16:creationId xmlns:a16="http://schemas.microsoft.com/office/drawing/2014/main" id="{93001350-A3CE-F72C-EF66-224EE8E3E5F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8" name="Rectangle 7">
            <a:extLst>
              <a:ext uri="{FF2B5EF4-FFF2-40B4-BE49-F238E27FC236}">
                <a16:creationId xmlns:a16="http://schemas.microsoft.com/office/drawing/2014/main" id="{67AD4B42-D297-0B40-9129-9EE34EB7EEB7}"/>
              </a:ext>
            </a:extLst>
          </p:cNvPr>
          <p:cNvSpPr/>
          <p:nvPr userDrawn="1"/>
        </p:nvSpPr>
        <p:spPr>
          <a:xfrm>
            <a:off x="1" y="0"/>
            <a:ext cx="277792" cy="6228272"/>
          </a:xfrm>
          <a:prstGeom prst="rect">
            <a:avLst/>
          </a:prstGeom>
          <a:solidFill>
            <a:srgbClr val="A4C13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noFill/>
              </a:ln>
            </a:endParaRPr>
          </a:p>
        </p:txBody>
      </p:sp>
      <p:sp>
        <p:nvSpPr>
          <p:cNvPr id="9" name="Title 8">
            <a:extLst>
              <a:ext uri="{FF2B5EF4-FFF2-40B4-BE49-F238E27FC236}">
                <a16:creationId xmlns:a16="http://schemas.microsoft.com/office/drawing/2014/main" id="{8654A683-1867-7A1B-2FA0-CA7B333986F3}"/>
              </a:ext>
            </a:extLst>
          </p:cNvPr>
          <p:cNvSpPr>
            <a:spLocks noGrp="1"/>
          </p:cNvSpPr>
          <p:nvPr>
            <p:ph type="title"/>
          </p:nvPr>
        </p:nvSpPr>
        <p:spPr/>
        <p:txBody>
          <a:bodyPr/>
          <a:lstStyle/>
          <a:p>
            <a:r>
              <a:rPr lang="en-GB"/>
              <a:t>Click to edit Master title style</a:t>
            </a:r>
          </a:p>
        </p:txBody>
      </p:sp>
    </p:spTree>
    <p:extLst>
      <p:ext uri="{BB962C8B-B14F-4D97-AF65-F5344CB8AC3E}">
        <p14:creationId xmlns:p14="http://schemas.microsoft.com/office/powerpoint/2010/main" val="2608694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A5CA1-B7CB-D1FB-EC76-E686072A275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BE"/>
          </a:p>
        </p:txBody>
      </p:sp>
      <p:sp>
        <p:nvSpPr>
          <p:cNvPr id="3" name="Text Placeholder 2">
            <a:extLst>
              <a:ext uri="{FF2B5EF4-FFF2-40B4-BE49-F238E27FC236}">
                <a16:creationId xmlns:a16="http://schemas.microsoft.com/office/drawing/2014/main" id="{783376EC-3A6A-627D-FB8C-389BD638A90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E0D9367-1A65-3258-265C-9FE90DFE5DEC}"/>
              </a:ext>
            </a:extLst>
          </p:cNvPr>
          <p:cNvSpPr>
            <a:spLocks noGrp="1"/>
          </p:cNvSpPr>
          <p:nvPr>
            <p:ph type="dt" sz="half" idx="10"/>
          </p:nvPr>
        </p:nvSpPr>
        <p:spPr/>
        <p:txBody>
          <a:bodyPr/>
          <a:lstStyle/>
          <a:p>
            <a:fld id="{C99A398E-FCB8-1146-8DE5-39712756FA2F}" type="datetimeFigureOut">
              <a:rPr lang="en-BE" smtClean="0"/>
              <a:t>1/24/25</a:t>
            </a:fld>
            <a:endParaRPr lang="en-BE"/>
          </a:p>
        </p:txBody>
      </p:sp>
      <p:sp>
        <p:nvSpPr>
          <p:cNvPr id="5" name="Footer Placeholder 4">
            <a:extLst>
              <a:ext uri="{FF2B5EF4-FFF2-40B4-BE49-F238E27FC236}">
                <a16:creationId xmlns:a16="http://schemas.microsoft.com/office/drawing/2014/main" id="{49080604-377F-6192-4D4E-AC24A6380889}"/>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2E3C9CB9-597A-78E3-CFBC-A159B83280FD}"/>
              </a:ext>
            </a:extLst>
          </p:cNvPr>
          <p:cNvSpPr>
            <a:spLocks noGrp="1"/>
          </p:cNvSpPr>
          <p:nvPr>
            <p:ph type="sldNum" sz="quarter" idx="12"/>
          </p:nvPr>
        </p:nvSpPr>
        <p:spPr/>
        <p:txBody>
          <a:bodyPr/>
          <a:lstStyle/>
          <a:p>
            <a:fld id="{4068FCCF-9A80-B240-8D85-84F960565AFA}" type="slidenum">
              <a:rPr lang="en-BE" smtClean="0"/>
              <a:t>‹#›</a:t>
            </a:fld>
            <a:endParaRPr lang="en-BE"/>
          </a:p>
        </p:txBody>
      </p:sp>
    </p:spTree>
    <p:extLst>
      <p:ext uri="{BB962C8B-B14F-4D97-AF65-F5344CB8AC3E}">
        <p14:creationId xmlns:p14="http://schemas.microsoft.com/office/powerpoint/2010/main" val="135195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58BA3-0492-6F74-9BF6-52E8ECDE36D7}"/>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C1E413EA-68CD-9D88-D79C-CC6ED21EC14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Content Placeholder 3">
            <a:extLst>
              <a:ext uri="{FF2B5EF4-FFF2-40B4-BE49-F238E27FC236}">
                <a16:creationId xmlns:a16="http://schemas.microsoft.com/office/drawing/2014/main" id="{0C519449-C536-4F9E-2D95-193291798F0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Date Placeholder 4">
            <a:extLst>
              <a:ext uri="{FF2B5EF4-FFF2-40B4-BE49-F238E27FC236}">
                <a16:creationId xmlns:a16="http://schemas.microsoft.com/office/drawing/2014/main" id="{4F2D753B-EBAF-B53A-074D-76FB47A9C273}"/>
              </a:ext>
            </a:extLst>
          </p:cNvPr>
          <p:cNvSpPr>
            <a:spLocks noGrp="1"/>
          </p:cNvSpPr>
          <p:nvPr>
            <p:ph type="dt" sz="half" idx="10"/>
          </p:nvPr>
        </p:nvSpPr>
        <p:spPr/>
        <p:txBody>
          <a:bodyPr/>
          <a:lstStyle/>
          <a:p>
            <a:fld id="{C99A398E-FCB8-1146-8DE5-39712756FA2F}" type="datetimeFigureOut">
              <a:rPr lang="en-BE" smtClean="0"/>
              <a:t>1/24/25</a:t>
            </a:fld>
            <a:endParaRPr lang="en-BE"/>
          </a:p>
        </p:txBody>
      </p:sp>
      <p:sp>
        <p:nvSpPr>
          <p:cNvPr id="6" name="Footer Placeholder 5">
            <a:extLst>
              <a:ext uri="{FF2B5EF4-FFF2-40B4-BE49-F238E27FC236}">
                <a16:creationId xmlns:a16="http://schemas.microsoft.com/office/drawing/2014/main" id="{16B5475B-BCCD-BF1D-D454-48E8BAEE8BB4}"/>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97A81B7A-9A7C-4BC7-ADE6-79554484D7A8}"/>
              </a:ext>
            </a:extLst>
          </p:cNvPr>
          <p:cNvSpPr>
            <a:spLocks noGrp="1"/>
          </p:cNvSpPr>
          <p:nvPr>
            <p:ph type="sldNum" sz="quarter" idx="12"/>
          </p:nvPr>
        </p:nvSpPr>
        <p:spPr/>
        <p:txBody>
          <a:bodyPr/>
          <a:lstStyle/>
          <a:p>
            <a:fld id="{4068FCCF-9A80-B240-8D85-84F960565AFA}" type="slidenum">
              <a:rPr lang="en-BE" smtClean="0"/>
              <a:t>‹#›</a:t>
            </a:fld>
            <a:endParaRPr lang="en-BE"/>
          </a:p>
        </p:txBody>
      </p:sp>
    </p:spTree>
    <p:extLst>
      <p:ext uri="{BB962C8B-B14F-4D97-AF65-F5344CB8AC3E}">
        <p14:creationId xmlns:p14="http://schemas.microsoft.com/office/powerpoint/2010/main" val="1302570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4811-F649-1A18-8152-2E898C3CB5E7}"/>
              </a:ext>
            </a:extLst>
          </p:cNvPr>
          <p:cNvSpPr>
            <a:spLocks noGrp="1"/>
          </p:cNvSpPr>
          <p:nvPr>
            <p:ph type="title"/>
          </p:nvPr>
        </p:nvSpPr>
        <p:spPr>
          <a:xfrm>
            <a:off x="839788" y="365125"/>
            <a:ext cx="10515600" cy="1325563"/>
          </a:xfrm>
        </p:spPr>
        <p:txBody>
          <a:bodyPr/>
          <a:lstStyle/>
          <a:p>
            <a:r>
              <a:rPr lang="en-GB"/>
              <a:t>Click to edit Master title style</a:t>
            </a:r>
            <a:endParaRPr lang="en-BE"/>
          </a:p>
        </p:txBody>
      </p:sp>
      <p:sp>
        <p:nvSpPr>
          <p:cNvPr id="3" name="Text Placeholder 2">
            <a:extLst>
              <a:ext uri="{FF2B5EF4-FFF2-40B4-BE49-F238E27FC236}">
                <a16:creationId xmlns:a16="http://schemas.microsoft.com/office/drawing/2014/main" id="{79C96928-3DA8-37D0-D51A-B823CED2E8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0D67FC4-6803-2A31-FB6C-F5659A25A6F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Text Placeholder 4">
            <a:extLst>
              <a:ext uri="{FF2B5EF4-FFF2-40B4-BE49-F238E27FC236}">
                <a16:creationId xmlns:a16="http://schemas.microsoft.com/office/drawing/2014/main" id="{D23C89C4-348E-5F39-4668-34D6F57A0F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EB8D285-7AB1-D934-D1C7-35BD769227F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7" name="Date Placeholder 6">
            <a:extLst>
              <a:ext uri="{FF2B5EF4-FFF2-40B4-BE49-F238E27FC236}">
                <a16:creationId xmlns:a16="http://schemas.microsoft.com/office/drawing/2014/main" id="{F336D4F4-1072-1534-5192-D3D0EB786864}"/>
              </a:ext>
            </a:extLst>
          </p:cNvPr>
          <p:cNvSpPr>
            <a:spLocks noGrp="1"/>
          </p:cNvSpPr>
          <p:nvPr>
            <p:ph type="dt" sz="half" idx="10"/>
          </p:nvPr>
        </p:nvSpPr>
        <p:spPr/>
        <p:txBody>
          <a:bodyPr/>
          <a:lstStyle/>
          <a:p>
            <a:fld id="{C99A398E-FCB8-1146-8DE5-39712756FA2F}" type="datetimeFigureOut">
              <a:rPr lang="en-BE" smtClean="0"/>
              <a:t>1/24/25</a:t>
            </a:fld>
            <a:endParaRPr lang="en-BE"/>
          </a:p>
        </p:txBody>
      </p:sp>
      <p:sp>
        <p:nvSpPr>
          <p:cNvPr id="8" name="Footer Placeholder 7">
            <a:extLst>
              <a:ext uri="{FF2B5EF4-FFF2-40B4-BE49-F238E27FC236}">
                <a16:creationId xmlns:a16="http://schemas.microsoft.com/office/drawing/2014/main" id="{EBF9E71C-2B25-C35F-F2C4-0647C5575905}"/>
              </a:ext>
            </a:extLst>
          </p:cNvPr>
          <p:cNvSpPr>
            <a:spLocks noGrp="1"/>
          </p:cNvSpPr>
          <p:nvPr>
            <p:ph type="ftr" sz="quarter" idx="11"/>
          </p:nvPr>
        </p:nvSpPr>
        <p:spPr/>
        <p:txBody>
          <a:bodyPr/>
          <a:lstStyle/>
          <a:p>
            <a:endParaRPr lang="en-BE"/>
          </a:p>
        </p:txBody>
      </p:sp>
      <p:sp>
        <p:nvSpPr>
          <p:cNvPr id="9" name="Slide Number Placeholder 8">
            <a:extLst>
              <a:ext uri="{FF2B5EF4-FFF2-40B4-BE49-F238E27FC236}">
                <a16:creationId xmlns:a16="http://schemas.microsoft.com/office/drawing/2014/main" id="{BBFE4384-78B5-0145-4AD6-E159AB04C938}"/>
              </a:ext>
            </a:extLst>
          </p:cNvPr>
          <p:cNvSpPr>
            <a:spLocks noGrp="1"/>
          </p:cNvSpPr>
          <p:nvPr>
            <p:ph type="sldNum" sz="quarter" idx="12"/>
          </p:nvPr>
        </p:nvSpPr>
        <p:spPr/>
        <p:txBody>
          <a:bodyPr/>
          <a:lstStyle/>
          <a:p>
            <a:fld id="{4068FCCF-9A80-B240-8D85-84F960565AFA}" type="slidenum">
              <a:rPr lang="en-BE" smtClean="0"/>
              <a:t>‹#›</a:t>
            </a:fld>
            <a:endParaRPr lang="en-BE"/>
          </a:p>
        </p:txBody>
      </p:sp>
    </p:spTree>
    <p:extLst>
      <p:ext uri="{BB962C8B-B14F-4D97-AF65-F5344CB8AC3E}">
        <p14:creationId xmlns:p14="http://schemas.microsoft.com/office/powerpoint/2010/main" val="181539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5D05-BAE5-24E8-3A9C-14C3A7F701D0}"/>
              </a:ext>
            </a:extLst>
          </p:cNvPr>
          <p:cNvSpPr>
            <a:spLocks noGrp="1"/>
          </p:cNvSpPr>
          <p:nvPr>
            <p:ph type="title"/>
          </p:nvPr>
        </p:nvSpPr>
        <p:spPr/>
        <p:txBody>
          <a:bodyPr/>
          <a:lstStyle/>
          <a:p>
            <a:r>
              <a:rPr lang="en-GB"/>
              <a:t>Click to edit Master title style</a:t>
            </a:r>
            <a:endParaRPr lang="en-BE"/>
          </a:p>
        </p:txBody>
      </p:sp>
      <p:sp>
        <p:nvSpPr>
          <p:cNvPr id="3" name="Date Placeholder 2">
            <a:extLst>
              <a:ext uri="{FF2B5EF4-FFF2-40B4-BE49-F238E27FC236}">
                <a16:creationId xmlns:a16="http://schemas.microsoft.com/office/drawing/2014/main" id="{A69ECEF6-D795-F1A5-DDBC-8D98B55B57F5}"/>
              </a:ext>
            </a:extLst>
          </p:cNvPr>
          <p:cNvSpPr>
            <a:spLocks noGrp="1"/>
          </p:cNvSpPr>
          <p:nvPr>
            <p:ph type="dt" sz="half" idx="10"/>
          </p:nvPr>
        </p:nvSpPr>
        <p:spPr/>
        <p:txBody>
          <a:bodyPr/>
          <a:lstStyle/>
          <a:p>
            <a:fld id="{C99A398E-FCB8-1146-8DE5-39712756FA2F}" type="datetimeFigureOut">
              <a:rPr lang="en-BE" smtClean="0"/>
              <a:t>1/24/25</a:t>
            </a:fld>
            <a:endParaRPr lang="en-BE"/>
          </a:p>
        </p:txBody>
      </p:sp>
      <p:sp>
        <p:nvSpPr>
          <p:cNvPr id="4" name="Footer Placeholder 3">
            <a:extLst>
              <a:ext uri="{FF2B5EF4-FFF2-40B4-BE49-F238E27FC236}">
                <a16:creationId xmlns:a16="http://schemas.microsoft.com/office/drawing/2014/main" id="{5EEA4890-38CA-0ACB-1B4F-A5F9405A0CD0}"/>
              </a:ext>
            </a:extLst>
          </p:cNvPr>
          <p:cNvSpPr>
            <a:spLocks noGrp="1"/>
          </p:cNvSpPr>
          <p:nvPr>
            <p:ph type="ftr" sz="quarter" idx="11"/>
          </p:nvPr>
        </p:nvSpPr>
        <p:spPr/>
        <p:txBody>
          <a:bodyPr/>
          <a:lstStyle/>
          <a:p>
            <a:endParaRPr lang="en-BE"/>
          </a:p>
        </p:txBody>
      </p:sp>
      <p:sp>
        <p:nvSpPr>
          <p:cNvPr id="5" name="Slide Number Placeholder 4">
            <a:extLst>
              <a:ext uri="{FF2B5EF4-FFF2-40B4-BE49-F238E27FC236}">
                <a16:creationId xmlns:a16="http://schemas.microsoft.com/office/drawing/2014/main" id="{AD674416-B7D1-C64F-6B7E-D5252B22CB2B}"/>
              </a:ext>
            </a:extLst>
          </p:cNvPr>
          <p:cNvSpPr>
            <a:spLocks noGrp="1"/>
          </p:cNvSpPr>
          <p:nvPr>
            <p:ph type="sldNum" sz="quarter" idx="12"/>
          </p:nvPr>
        </p:nvSpPr>
        <p:spPr/>
        <p:txBody>
          <a:bodyPr/>
          <a:lstStyle/>
          <a:p>
            <a:fld id="{4068FCCF-9A80-B240-8D85-84F960565AFA}" type="slidenum">
              <a:rPr lang="en-BE" smtClean="0"/>
              <a:t>‹#›</a:t>
            </a:fld>
            <a:endParaRPr lang="en-BE"/>
          </a:p>
        </p:txBody>
      </p:sp>
    </p:spTree>
    <p:extLst>
      <p:ext uri="{BB962C8B-B14F-4D97-AF65-F5344CB8AC3E}">
        <p14:creationId xmlns:p14="http://schemas.microsoft.com/office/powerpoint/2010/main" val="50862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045E28-5069-3021-3A48-8D87E4177403}"/>
              </a:ext>
            </a:extLst>
          </p:cNvPr>
          <p:cNvSpPr>
            <a:spLocks noGrp="1"/>
          </p:cNvSpPr>
          <p:nvPr>
            <p:ph type="dt" sz="half" idx="10"/>
          </p:nvPr>
        </p:nvSpPr>
        <p:spPr/>
        <p:txBody>
          <a:bodyPr/>
          <a:lstStyle/>
          <a:p>
            <a:fld id="{C99A398E-FCB8-1146-8DE5-39712756FA2F}" type="datetimeFigureOut">
              <a:rPr lang="en-BE" smtClean="0"/>
              <a:t>1/24/25</a:t>
            </a:fld>
            <a:endParaRPr lang="en-BE"/>
          </a:p>
        </p:txBody>
      </p:sp>
      <p:sp>
        <p:nvSpPr>
          <p:cNvPr id="3" name="Footer Placeholder 2">
            <a:extLst>
              <a:ext uri="{FF2B5EF4-FFF2-40B4-BE49-F238E27FC236}">
                <a16:creationId xmlns:a16="http://schemas.microsoft.com/office/drawing/2014/main" id="{DD999B63-1C5E-64D7-EE4C-E6CB250038AF}"/>
              </a:ext>
            </a:extLst>
          </p:cNvPr>
          <p:cNvSpPr>
            <a:spLocks noGrp="1"/>
          </p:cNvSpPr>
          <p:nvPr>
            <p:ph type="ftr" sz="quarter" idx="11"/>
          </p:nvPr>
        </p:nvSpPr>
        <p:spPr/>
        <p:txBody>
          <a:bodyPr/>
          <a:lstStyle/>
          <a:p>
            <a:endParaRPr lang="en-BE"/>
          </a:p>
        </p:txBody>
      </p:sp>
      <p:sp>
        <p:nvSpPr>
          <p:cNvPr id="4" name="Slide Number Placeholder 3">
            <a:extLst>
              <a:ext uri="{FF2B5EF4-FFF2-40B4-BE49-F238E27FC236}">
                <a16:creationId xmlns:a16="http://schemas.microsoft.com/office/drawing/2014/main" id="{58C717FB-888C-F1BE-37C5-F04D21D1E381}"/>
              </a:ext>
            </a:extLst>
          </p:cNvPr>
          <p:cNvSpPr>
            <a:spLocks noGrp="1"/>
          </p:cNvSpPr>
          <p:nvPr>
            <p:ph type="sldNum" sz="quarter" idx="12"/>
          </p:nvPr>
        </p:nvSpPr>
        <p:spPr/>
        <p:txBody>
          <a:bodyPr/>
          <a:lstStyle/>
          <a:p>
            <a:fld id="{4068FCCF-9A80-B240-8D85-84F960565AFA}" type="slidenum">
              <a:rPr lang="en-BE" smtClean="0"/>
              <a:t>‹#›</a:t>
            </a:fld>
            <a:endParaRPr lang="en-BE"/>
          </a:p>
        </p:txBody>
      </p:sp>
    </p:spTree>
    <p:extLst>
      <p:ext uri="{BB962C8B-B14F-4D97-AF65-F5344CB8AC3E}">
        <p14:creationId xmlns:p14="http://schemas.microsoft.com/office/powerpoint/2010/main" val="1845387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692FD-FA4F-1B23-9EA8-98A91CDBFDB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Content Placeholder 2">
            <a:extLst>
              <a:ext uri="{FF2B5EF4-FFF2-40B4-BE49-F238E27FC236}">
                <a16:creationId xmlns:a16="http://schemas.microsoft.com/office/drawing/2014/main" id="{D4F74534-C607-4610-550D-E549332B64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Text Placeholder 3">
            <a:extLst>
              <a:ext uri="{FF2B5EF4-FFF2-40B4-BE49-F238E27FC236}">
                <a16:creationId xmlns:a16="http://schemas.microsoft.com/office/drawing/2014/main" id="{7DBEA254-A469-DD5E-6D80-44BC37540F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9BB67E5-EFEF-17F0-5AB1-5E8DF97BF536}"/>
              </a:ext>
            </a:extLst>
          </p:cNvPr>
          <p:cNvSpPr>
            <a:spLocks noGrp="1"/>
          </p:cNvSpPr>
          <p:nvPr>
            <p:ph type="dt" sz="half" idx="10"/>
          </p:nvPr>
        </p:nvSpPr>
        <p:spPr/>
        <p:txBody>
          <a:bodyPr/>
          <a:lstStyle/>
          <a:p>
            <a:fld id="{C99A398E-FCB8-1146-8DE5-39712756FA2F}" type="datetimeFigureOut">
              <a:rPr lang="en-BE" smtClean="0"/>
              <a:t>1/24/25</a:t>
            </a:fld>
            <a:endParaRPr lang="en-BE"/>
          </a:p>
        </p:txBody>
      </p:sp>
      <p:sp>
        <p:nvSpPr>
          <p:cNvPr id="6" name="Footer Placeholder 5">
            <a:extLst>
              <a:ext uri="{FF2B5EF4-FFF2-40B4-BE49-F238E27FC236}">
                <a16:creationId xmlns:a16="http://schemas.microsoft.com/office/drawing/2014/main" id="{3BBEDB6C-8CB1-00F0-9658-BA9847DD83B3}"/>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16C09C59-5D4A-0616-191D-C163C2AA1E0C}"/>
              </a:ext>
            </a:extLst>
          </p:cNvPr>
          <p:cNvSpPr>
            <a:spLocks noGrp="1"/>
          </p:cNvSpPr>
          <p:nvPr>
            <p:ph type="sldNum" sz="quarter" idx="12"/>
          </p:nvPr>
        </p:nvSpPr>
        <p:spPr/>
        <p:txBody>
          <a:bodyPr/>
          <a:lstStyle/>
          <a:p>
            <a:fld id="{4068FCCF-9A80-B240-8D85-84F960565AFA}" type="slidenum">
              <a:rPr lang="en-BE" smtClean="0"/>
              <a:t>‹#›</a:t>
            </a:fld>
            <a:endParaRPr lang="en-BE"/>
          </a:p>
        </p:txBody>
      </p:sp>
    </p:spTree>
    <p:extLst>
      <p:ext uri="{BB962C8B-B14F-4D97-AF65-F5344CB8AC3E}">
        <p14:creationId xmlns:p14="http://schemas.microsoft.com/office/powerpoint/2010/main" val="2263079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D37EC-0CB8-5C20-0D9F-EF2B8B7057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Picture Placeholder 2">
            <a:extLst>
              <a:ext uri="{FF2B5EF4-FFF2-40B4-BE49-F238E27FC236}">
                <a16:creationId xmlns:a16="http://schemas.microsoft.com/office/drawing/2014/main" id="{1559592B-AE95-C702-A091-81C5DD7C83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E"/>
          </a:p>
        </p:txBody>
      </p:sp>
      <p:sp>
        <p:nvSpPr>
          <p:cNvPr id="4" name="Text Placeholder 3">
            <a:extLst>
              <a:ext uri="{FF2B5EF4-FFF2-40B4-BE49-F238E27FC236}">
                <a16:creationId xmlns:a16="http://schemas.microsoft.com/office/drawing/2014/main" id="{C76C0F8F-A3A7-5386-A2CD-26017DDBAC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6BDF64-7321-18FA-3A8A-151C61B2550D}"/>
              </a:ext>
            </a:extLst>
          </p:cNvPr>
          <p:cNvSpPr>
            <a:spLocks noGrp="1"/>
          </p:cNvSpPr>
          <p:nvPr>
            <p:ph type="dt" sz="half" idx="10"/>
          </p:nvPr>
        </p:nvSpPr>
        <p:spPr/>
        <p:txBody>
          <a:bodyPr/>
          <a:lstStyle/>
          <a:p>
            <a:fld id="{C99A398E-FCB8-1146-8DE5-39712756FA2F}" type="datetimeFigureOut">
              <a:rPr lang="en-BE" smtClean="0"/>
              <a:t>1/24/25</a:t>
            </a:fld>
            <a:endParaRPr lang="en-BE"/>
          </a:p>
        </p:txBody>
      </p:sp>
      <p:sp>
        <p:nvSpPr>
          <p:cNvPr id="6" name="Footer Placeholder 5">
            <a:extLst>
              <a:ext uri="{FF2B5EF4-FFF2-40B4-BE49-F238E27FC236}">
                <a16:creationId xmlns:a16="http://schemas.microsoft.com/office/drawing/2014/main" id="{0F97279B-A4DF-B23E-FBF6-E1F5762D1FDD}"/>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8D9E326F-A5DE-61B2-FC62-4368882963C4}"/>
              </a:ext>
            </a:extLst>
          </p:cNvPr>
          <p:cNvSpPr>
            <a:spLocks noGrp="1"/>
          </p:cNvSpPr>
          <p:nvPr>
            <p:ph type="sldNum" sz="quarter" idx="12"/>
          </p:nvPr>
        </p:nvSpPr>
        <p:spPr/>
        <p:txBody>
          <a:bodyPr/>
          <a:lstStyle/>
          <a:p>
            <a:fld id="{4068FCCF-9A80-B240-8D85-84F960565AFA}" type="slidenum">
              <a:rPr lang="en-BE" smtClean="0"/>
              <a:t>‹#›</a:t>
            </a:fld>
            <a:endParaRPr lang="en-BE"/>
          </a:p>
        </p:txBody>
      </p:sp>
    </p:spTree>
    <p:extLst>
      <p:ext uri="{BB962C8B-B14F-4D97-AF65-F5344CB8AC3E}">
        <p14:creationId xmlns:p14="http://schemas.microsoft.com/office/powerpoint/2010/main" val="197119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C02FC6-B683-24E9-4CF3-ACB65B9C34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BE"/>
          </a:p>
        </p:txBody>
      </p:sp>
      <p:sp>
        <p:nvSpPr>
          <p:cNvPr id="3" name="Text Placeholder 2">
            <a:extLst>
              <a:ext uri="{FF2B5EF4-FFF2-40B4-BE49-F238E27FC236}">
                <a16:creationId xmlns:a16="http://schemas.microsoft.com/office/drawing/2014/main" id="{E8788781-C4E4-8F07-B445-0FCB661263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E03871DA-F3C2-ACC9-0954-A50279EA34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99A398E-FCB8-1146-8DE5-39712756FA2F}" type="datetimeFigureOut">
              <a:rPr lang="en-BE" smtClean="0"/>
              <a:t>1/24/25</a:t>
            </a:fld>
            <a:endParaRPr lang="en-BE"/>
          </a:p>
        </p:txBody>
      </p:sp>
      <p:sp>
        <p:nvSpPr>
          <p:cNvPr id="5" name="Footer Placeholder 4">
            <a:extLst>
              <a:ext uri="{FF2B5EF4-FFF2-40B4-BE49-F238E27FC236}">
                <a16:creationId xmlns:a16="http://schemas.microsoft.com/office/drawing/2014/main" id="{43BF7E01-A745-BFC4-1A5F-98305C39C6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BE"/>
          </a:p>
        </p:txBody>
      </p:sp>
      <p:sp>
        <p:nvSpPr>
          <p:cNvPr id="6" name="Slide Number Placeholder 5">
            <a:extLst>
              <a:ext uri="{FF2B5EF4-FFF2-40B4-BE49-F238E27FC236}">
                <a16:creationId xmlns:a16="http://schemas.microsoft.com/office/drawing/2014/main" id="{690CC3E3-36ED-4099-6586-23175595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068FCCF-9A80-B240-8D85-84F960565AFA}" type="slidenum">
              <a:rPr lang="en-BE" smtClean="0"/>
              <a:t>‹#›</a:t>
            </a:fld>
            <a:endParaRPr lang="en-BE"/>
          </a:p>
        </p:txBody>
      </p:sp>
    </p:spTree>
    <p:extLst>
      <p:ext uri="{BB962C8B-B14F-4D97-AF65-F5344CB8AC3E}">
        <p14:creationId xmlns:p14="http://schemas.microsoft.com/office/powerpoint/2010/main" val="4174937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sas.ijclab.in2p3.fr/"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ndico.ijclab.in2p3.fr/category/519/"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stfc365.sharepoint.com/sites/iSASProjectDataRepository/SitePages/ProjectHome.aspx" TargetMode="External"/><Relationship Id="rId5" Type="http://schemas.openxmlformats.org/officeDocument/2006/relationships/hyperlink" Target="https://stfc365.sharepoint.com/sites/iSASProjectDataRepository" TargetMode="External"/><Relationship Id="rId4" Type="http://schemas.openxmlformats.org/officeDocument/2006/relationships/hyperlink" Target="https://indico.ijclab.in2p3.fr/category/579/"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ndico.ijclab.in2p3.fr/event/11291/registrations/892/"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nnovate for Sustainable Accelerating Systems: Kick-Off Meeting">
            <a:extLst>
              <a:ext uri="{FF2B5EF4-FFF2-40B4-BE49-F238E27FC236}">
                <a16:creationId xmlns:a16="http://schemas.microsoft.com/office/drawing/2014/main" id="{0BBB2F10-FAEB-D3CF-A535-57FAB197BF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523" y="378848"/>
            <a:ext cx="3609024" cy="113426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DB977F7-1EE6-DC7F-CD89-A20E9ED46829}"/>
              </a:ext>
            </a:extLst>
          </p:cNvPr>
          <p:cNvSpPr txBox="1"/>
          <p:nvPr/>
        </p:nvSpPr>
        <p:spPr>
          <a:xfrm>
            <a:off x="2672163" y="2242997"/>
            <a:ext cx="7649167" cy="1200329"/>
          </a:xfrm>
          <a:prstGeom prst="rect">
            <a:avLst/>
          </a:prstGeom>
          <a:noFill/>
        </p:spPr>
        <p:txBody>
          <a:bodyPr wrap="square" rtlCol="0">
            <a:spAutoFit/>
          </a:bodyPr>
          <a:lstStyle/>
          <a:p>
            <a:r>
              <a:rPr lang="en-BE" sz="2400" b="1">
                <a:solidFill>
                  <a:srgbClr val="A4C137"/>
                </a:solidFill>
              </a:rPr>
              <a:t>WP</a:t>
            </a:r>
            <a:r>
              <a:rPr lang="en-US" sz="2400" b="1" dirty="0">
                <a:solidFill>
                  <a:srgbClr val="A4C137"/>
                </a:solidFill>
              </a:rPr>
              <a:t>5</a:t>
            </a:r>
            <a:r>
              <a:rPr lang="en-BE" sz="2400" b="1">
                <a:solidFill>
                  <a:srgbClr val="A4C137"/>
                </a:solidFill>
              </a:rPr>
              <a:t>: </a:t>
            </a:r>
            <a:r>
              <a:rPr lang="en-US" sz="2400" b="1" dirty="0">
                <a:solidFill>
                  <a:srgbClr val="A4C137"/>
                </a:solidFill>
              </a:rPr>
              <a:t>Integration into a new LINAC Cryomodule</a:t>
            </a:r>
            <a:endParaRPr lang="en-BE" sz="2400" b="1" dirty="0">
              <a:solidFill>
                <a:srgbClr val="A4C137"/>
              </a:solidFill>
            </a:endParaRPr>
          </a:p>
          <a:p>
            <a:r>
              <a:rPr lang="en-US" sz="2400" b="1" dirty="0">
                <a:solidFill>
                  <a:srgbClr val="1B3C70"/>
                </a:solidFill>
                <a:latin typeface="Calibri"/>
                <a:ea typeface="ＭＳ Ｐゴシック" charset="0"/>
              </a:rPr>
              <a:t>WP Leader: Nuno Elias (ESS)</a:t>
            </a:r>
          </a:p>
          <a:p>
            <a:r>
              <a:rPr lang="en-US" sz="2400" dirty="0">
                <a:solidFill>
                  <a:srgbClr val="1B3C70"/>
                </a:solidFill>
                <a:latin typeface="Calibri"/>
                <a:ea typeface="ＭＳ Ｐゴシック" charset="0"/>
              </a:rPr>
              <a:t>WP Deputy: Vittorio Parma (CERN)</a:t>
            </a:r>
          </a:p>
        </p:txBody>
      </p:sp>
      <p:sp>
        <p:nvSpPr>
          <p:cNvPr id="3" name="TextBox 2">
            <a:extLst>
              <a:ext uri="{FF2B5EF4-FFF2-40B4-BE49-F238E27FC236}">
                <a16:creationId xmlns:a16="http://schemas.microsoft.com/office/drawing/2014/main" id="{8D944138-ADF0-036F-F750-78AC31B9D2C8}"/>
              </a:ext>
            </a:extLst>
          </p:cNvPr>
          <p:cNvSpPr txBox="1"/>
          <p:nvPr/>
        </p:nvSpPr>
        <p:spPr>
          <a:xfrm>
            <a:off x="2271416" y="3849696"/>
            <a:ext cx="7649167" cy="1200329"/>
          </a:xfrm>
          <a:prstGeom prst="rect">
            <a:avLst/>
          </a:prstGeom>
          <a:noFill/>
        </p:spPr>
        <p:txBody>
          <a:bodyPr wrap="square" rtlCol="0">
            <a:spAutoFit/>
          </a:bodyPr>
          <a:lstStyle/>
          <a:p>
            <a:pPr algn="ctr"/>
            <a:r>
              <a:rPr lang="en-US" sz="3600" b="1" dirty="0">
                <a:solidFill>
                  <a:schemeClr val="bg2">
                    <a:lumMod val="50000"/>
                  </a:schemeClr>
                </a:solidFill>
              </a:rPr>
              <a:t>Meeting #5</a:t>
            </a:r>
            <a:endParaRPr lang="en-US" sz="3600" b="1" i="1" dirty="0">
              <a:solidFill>
                <a:schemeClr val="bg2">
                  <a:lumMod val="50000"/>
                </a:schemeClr>
              </a:solidFill>
            </a:endParaRPr>
          </a:p>
          <a:p>
            <a:pPr algn="ctr"/>
            <a:r>
              <a:rPr lang="en-US" sz="3600" b="1" i="1" dirty="0">
                <a:solidFill>
                  <a:srgbClr val="1B3C70"/>
                </a:solidFill>
                <a:latin typeface="Calibri"/>
                <a:ea typeface="ＭＳ Ｐゴシック" charset="0"/>
              </a:rPr>
              <a:t>24th of January 2025</a:t>
            </a:r>
            <a:endParaRPr lang="en-US" sz="2800" b="1" i="1" dirty="0">
              <a:solidFill>
                <a:srgbClr val="1B3C70"/>
              </a:solidFill>
              <a:latin typeface="Calibri"/>
              <a:ea typeface="ＭＳ Ｐゴシック" charset="0"/>
            </a:endParaRPr>
          </a:p>
        </p:txBody>
      </p:sp>
      <p:sp>
        <p:nvSpPr>
          <p:cNvPr id="4" name="TextBox 3">
            <a:extLst>
              <a:ext uri="{FF2B5EF4-FFF2-40B4-BE49-F238E27FC236}">
                <a16:creationId xmlns:a16="http://schemas.microsoft.com/office/drawing/2014/main" id="{38FA8780-B75B-60B4-D8EF-708302BA94C7}"/>
              </a:ext>
            </a:extLst>
          </p:cNvPr>
          <p:cNvSpPr txBox="1"/>
          <p:nvPr/>
        </p:nvSpPr>
        <p:spPr>
          <a:xfrm>
            <a:off x="4113249" y="345815"/>
            <a:ext cx="7649167" cy="1200329"/>
          </a:xfrm>
          <a:prstGeom prst="rect">
            <a:avLst/>
          </a:prstGeom>
          <a:noFill/>
        </p:spPr>
        <p:txBody>
          <a:bodyPr wrap="square" rtlCol="0">
            <a:spAutoFit/>
          </a:bodyPr>
          <a:lstStyle/>
          <a:p>
            <a:r>
              <a:rPr lang="en-US" sz="3600" b="1" dirty="0">
                <a:solidFill>
                  <a:schemeClr val="bg2">
                    <a:lumMod val="50000"/>
                  </a:schemeClr>
                </a:solidFill>
              </a:rPr>
              <a:t>Innovate for Sustainable Accelerating Systems</a:t>
            </a:r>
            <a:endParaRPr lang="en-US" sz="2800" b="1" i="1" dirty="0">
              <a:solidFill>
                <a:schemeClr val="bg2">
                  <a:lumMod val="50000"/>
                </a:schemeClr>
              </a:solidFill>
              <a:latin typeface="Calibri"/>
              <a:ea typeface="ＭＳ Ｐゴシック" charset="0"/>
            </a:endParaRPr>
          </a:p>
        </p:txBody>
      </p:sp>
    </p:spTree>
    <p:extLst>
      <p:ext uri="{BB962C8B-B14F-4D97-AF65-F5344CB8AC3E}">
        <p14:creationId xmlns:p14="http://schemas.microsoft.com/office/powerpoint/2010/main" val="3527556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00"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17DD081-575B-7448-7F67-0E1DDC7FBF33}"/>
              </a:ext>
            </a:extLst>
          </p:cNvPr>
          <p:cNvSpPr txBox="1"/>
          <p:nvPr/>
        </p:nvSpPr>
        <p:spPr>
          <a:xfrm>
            <a:off x="382603" y="1145130"/>
            <a:ext cx="5858177" cy="5078313"/>
          </a:xfrm>
          <a:prstGeom prst="rect">
            <a:avLst/>
          </a:prstGeom>
          <a:noFill/>
        </p:spPr>
        <p:txBody>
          <a:bodyPr wrap="square" rtlCol="0">
            <a:spAutoFit/>
          </a:bodyPr>
          <a:lstStyle/>
          <a:p>
            <a:r>
              <a:rPr lang="en-GB" b="1" i="1" dirty="0">
                <a:effectLst/>
                <a:latin typeface="Helvetica" pitchFamily="2" charset="0"/>
              </a:rPr>
              <a:t>Task 5.2: ESS cryomodules experience and benchmarking with other recent facilities</a:t>
            </a:r>
            <a:endParaRPr lang="en-GB" b="1" i="1" dirty="0">
              <a:effectLst/>
              <a:highlight>
                <a:srgbClr val="A4C137"/>
              </a:highlight>
              <a:latin typeface="Helvetica" pitchFamily="2" charset="0"/>
            </a:endParaRPr>
          </a:p>
          <a:p>
            <a:r>
              <a:rPr lang="en-GB" b="1" i="1" dirty="0">
                <a:latin typeface="Helvetica" pitchFamily="2" charset="0"/>
              </a:rPr>
              <a:t>Point 2: Benchmarking with projects in the implementation phase</a:t>
            </a:r>
            <a:endParaRPr lang="en-GB" b="1" i="1" dirty="0">
              <a:effectLst/>
              <a:latin typeface="Helvetica" pitchFamily="2" charset="0"/>
            </a:endParaRPr>
          </a:p>
          <a:p>
            <a:pPr marL="342900" indent="-342900">
              <a:buFont typeface="Arial" panose="020B0604020202020204" pitchFamily="34" charset="0"/>
              <a:buChar char="•"/>
            </a:pPr>
            <a:r>
              <a:rPr lang="en-US" kern="100" dirty="0">
                <a:latin typeface="Helvetica" panose="020B0604020202020204" pitchFamily="34" charset="0"/>
                <a:ea typeface="Calibri" panose="020F0502020204030204" pitchFamily="34" charset="0"/>
                <a:cs typeface="Helvetica" panose="020B0604020202020204" pitchFamily="34" charset="0"/>
              </a:rPr>
              <a:t>Benchmarking parameters defined </a:t>
            </a:r>
            <a:endParaRPr lang="en-GB" i="1" kern="100" dirty="0">
              <a:latin typeface="Helvetica" panose="020B0604020202020204" pitchFamily="34" charset="0"/>
              <a:ea typeface="Calibri" panose="020F0502020204030204" pitchFamily="34" charset="0"/>
              <a:cs typeface="Helvetica" panose="020B0604020202020204" pitchFamily="34" charset="0"/>
            </a:endParaRPr>
          </a:p>
          <a:p>
            <a:pPr marL="342900" indent="-342900">
              <a:buFont typeface="Arial" panose="020B0604020202020204" pitchFamily="34" charset="0"/>
              <a:buChar char="•"/>
            </a:pPr>
            <a:r>
              <a:rPr lang="en-GB" kern="100" dirty="0">
                <a:latin typeface="Helvetica" panose="020B0604020202020204" pitchFamily="34" charset="0"/>
                <a:cs typeface="Helvetica" panose="020B0604020202020204" pitchFamily="34" charset="0"/>
              </a:rPr>
              <a:t>Benchmarking facilities: LHC, PIP-II, XFEL, SNS, MYRRHA, LCLSII </a:t>
            </a:r>
          </a:p>
          <a:p>
            <a:pPr marL="342900" indent="-342900">
              <a:buFont typeface="Arial" panose="020B0604020202020204" pitchFamily="34" charset="0"/>
              <a:buChar char="•"/>
            </a:pPr>
            <a:r>
              <a:rPr lang="en-GB" kern="100" dirty="0">
                <a:latin typeface="Helvetica" panose="020B0604020202020204" pitchFamily="34" charset="0"/>
                <a:cs typeface="Helvetica" panose="020B0604020202020204" pitchFamily="34" charset="0"/>
              </a:rPr>
              <a:t>Bibliographic search and contact with experts ongoing </a:t>
            </a:r>
          </a:p>
          <a:p>
            <a:pPr marL="342900" indent="-342900">
              <a:buFont typeface="Arial" panose="020B0604020202020204" pitchFamily="34" charset="0"/>
              <a:buChar char="•"/>
            </a:pPr>
            <a:r>
              <a:rPr lang="en-GB" kern="100" dirty="0">
                <a:latin typeface="Helvetica" panose="020B0604020202020204" pitchFamily="34" charset="0"/>
                <a:cs typeface="Helvetica" panose="020B0604020202020204" pitchFamily="34" charset="0"/>
              </a:rPr>
              <a:t>To add: machine size, number of cavities, measurement sensor and points, cryostat assembly principles, limiting mechanism of cavity performances (</a:t>
            </a:r>
            <a:r>
              <a:rPr lang="en-GB" kern="100" dirty="0" err="1">
                <a:latin typeface="Helvetica" panose="020B0604020202020204" pitchFamily="34" charset="0"/>
                <a:cs typeface="Helvetica" panose="020B0604020202020204" pitchFamily="34" charset="0"/>
              </a:rPr>
              <a:t>multipacting</a:t>
            </a:r>
            <a:r>
              <a:rPr lang="en-GB" kern="100" dirty="0">
                <a:latin typeface="Helvetica" panose="020B0604020202020204" pitchFamily="34" charset="0"/>
                <a:cs typeface="Helvetica" panose="020B0604020202020204" pitchFamily="34" charset="0"/>
              </a:rPr>
              <a:t>, field emission, radiation dose), procedure/recipe for conditioning (warm and cold – high energy consumption), supporting system</a:t>
            </a:r>
          </a:p>
          <a:p>
            <a:pPr marL="342900" indent="-342900">
              <a:buFont typeface="Arial" panose="020B0604020202020204" pitchFamily="34" charset="0"/>
              <a:buChar char="•"/>
            </a:pPr>
            <a:r>
              <a:rPr lang="en-GB" kern="100" dirty="0">
                <a:effectLst/>
                <a:latin typeface="Helvetica" panose="020B0604020202020204" pitchFamily="34" charset="0"/>
                <a:cs typeface="Helvetica" panose="020B0604020202020204" pitchFamily="34" charset="0"/>
              </a:rPr>
              <a:t>Preparation </a:t>
            </a:r>
            <a:r>
              <a:rPr lang="en-GB" kern="100" dirty="0">
                <a:latin typeface="Helvetica" panose="020B0604020202020204" pitchFamily="34" charset="0"/>
                <a:cs typeface="Helvetica" panose="020B0604020202020204" pitchFamily="34" charset="0"/>
              </a:rPr>
              <a:t>of a questionnaire to get standard input from different facilities. </a:t>
            </a:r>
            <a:endParaRPr lang="en-GB" dirty="0">
              <a:effectLst/>
              <a:latin typeface="Helvetica" panose="020B0604020202020204" pitchFamily="34" charset="0"/>
              <a:cs typeface="Helvetica" panose="020B0604020202020204" pitchFamily="34" charset="0"/>
            </a:endParaRPr>
          </a:p>
          <a:p>
            <a:endParaRPr lang="en-GB" b="1" dirty="0">
              <a:effectLst/>
              <a:highlight>
                <a:srgbClr val="A4C137"/>
              </a:highlight>
              <a:latin typeface="Helvetica" pitchFamily="2" charset="0"/>
            </a:endParaRPr>
          </a:p>
        </p:txBody>
      </p:sp>
      <p:sp>
        <p:nvSpPr>
          <p:cNvPr id="6" name="TextBox 5">
            <a:extLst>
              <a:ext uri="{FF2B5EF4-FFF2-40B4-BE49-F238E27FC236}">
                <a16:creationId xmlns:a16="http://schemas.microsoft.com/office/drawing/2014/main" id="{C24C8ADC-6FCE-3BDE-6033-38D1AB6BB18D}"/>
              </a:ext>
            </a:extLst>
          </p:cNvPr>
          <p:cNvSpPr txBox="1"/>
          <p:nvPr/>
        </p:nvSpPr>
        <p:spPr>
          <a:xfrm>
            <a:off x="382603" y="816399"/>
            <a:ext cx="5110758" cy="461665"/>
          </a:xfrm>
          <a:prstGeom prst="rect">
            <a:avLst/>
          </a:prstGeom>
          <a:noFill/>
        </p:spPr>
        <p:txBody>
          <a:bodyPr wrap="none" rtlCol="0">
            <a:spAutoFit/>
          </a:bodyPr>
          <a:lstStyle/>
          <a:p>
            <a:r>
              <a:rPr lang="en-BE" sz="2400" b="1" dirty="0">
                <a:solidFill>
                  <a:srgbClr val="002060"/>
                </a:solidFill>
              </a:rPr>
              <a:t>WP</a:t>
            </a:r>
            <a:r>
              <a:rPr lang="en-US" sz="2400" b="1" dirty="0">
                <a:solidFill>
                  <a:srgbClr val="002060"/>
                </a:solidFill>
              </a:rPr>
              <a:t>5 – ESS cryomodule benchmark </a:t>
            </a:r>
            <a:endParaRPr lang="en-BE" sz="2400" b="1" dirty="0">
              <a:solidFill>
                <a:schemeClr val="bg2">
                  <a:lumMod val="50000"/>
                </a:schemeClr>
              </a:solidFill>
            </a:endParaRPr>
          </a:p>
        </p:txBody>
      </p:sp>
      <p:pic>
        <p:nvPicPr>
          <p:cNvPr id="4" name="Graphic 3" descr="Checkmark with solid fill">
            <a:extLst>
              <a:ext uri="{FF2B5EF4-FFF2-40B4-BE49-F238E27FC236}">
                <a16:creationId xmlns:a16="http://schemas.microsoft.com/office/drawing/2014/main" id="{F3142BAF-C121-EE37-D609-1089B99D976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717774" y="1948676"/>
            <a:ext cx="417444" cy="417444"/>
          </a:xfrm>
          <a:prstGeom prst="rect">
            <a:avLst/>
          </a:prstGeom>
        </p:spPr>
      </p:pic>
      <p:graphicFrame>
        <p:nvGraphicFramePr>
          <p:cNvPr id="7" name="Table 6">
            <a:extLst>
              <a:ext uri="{FF2B5EF4-FFF2-40B4-BE49-F238E27FC236}">
                <a16:creationId xmlns:a16="http://schemas.microsoft.com/office/drawing/2014/main" id="{53DF9DD5-742E-7B30-951F-F13CDA2933CA}"/>
              </a:ext>
            </a:extLst>
          </p:cNvPr>
          <p:cNvGraphicFramePr>
            <a:graphicFrameLocks noGrp="1"/>
          </p:cNvGraphicFramePr>
          <p:nvPr/>
        </p:nvGraphicFramePr>
        <p:xfrm>
          <a:off x="6240780" y="109460"/>
          <a:ext cx="5891585" cy="6089178"/>
        </p:xfrm>
        <a:graphic>
          <a:graphicData uri="http://schemas.openxmlformats.org/drawingml/2006/table">
            <a:tbl>
              <a:tblPr>
                <a:tableStyleId>{E8B1032C-EA38-4F05-BA0D-38AFFFC7BED3}</a:tableStyleId>
              </a:tblPr>
              <a:tblGrid>
                <a:gridCol w="2347570">
                  <a:extLst>
                    <a:ext uri="{9D8B030D-6E8A-4147-A177-3AD203B41FA5}">
                      <a16:colId xmlns:a16="http://schemas.microsoft.com/office/drawing/2014/main" val="1716041496"/>
                    </a:ext>
                  </a:extLst>
                </a:gridCol>
                <a:gridCol w="3544015">
                  <a:extLst>
                    <a:ext uri="{9D8B030D-6E8A-4147-A177-3AD203B41FA5}">
                      <a16:colId xmlns:a16="http://schemas.microsoft.com/office/drawing/2014/main" val="4111043568"/>
                    </a:ext>
                  </a:extLst>
                </a:gridCol>
              </a:tblGrid>
              <a:tr h="325541">
                <a:tc>
                  <a:txBody>
                    <a:bodyPr/>
                    <a:lstStyle/>
                    <a:p>
                      <a:pPr algn="l" fontAlgn="b"/>
                      <a:endParaRPr lang="en-GB" sz="1800" b="1"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US" sz="1800" b="1" i="0" u="none" strike="noStrike" dirty="0">
                          <a:solidFill>
                            <a:srgbClr val="000000"/>
                          </a:solidFill>
                          <a:effectLst/>
                          <a:latin typeface="Aptos Narrow" panose="020B0004020202020204" pitchFamily="34" charset="0"/>
                        </a:rPr>
                        <a:t>Parameters</a:t>
                      </a:r>
                      <a:endParaRPr lang="en-GB" sz="1800" b="1"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439996901"/>
                  </a:ext>
                </a:extLst>
              </a:tr>
              <a:tr h="192823">
                <a:tc rowSpan="7">
                  <a:txBody>
                    <a:bodyPr/>
                    <a:lstStyle/>
                    <a:p>
                      <a:pPr algn="ctr" fontAlgn="b"/>
                      <a:r>
                        <a:rPr lang="en-US" sz="1800" b="1" i="0" u="none" strike="noStrike" dirty="0">
                          <a:solidFill>
                            <a:srgbClr val="000000"/>
                          </a:solidFill>
                          <a:effectLst/>
                          <a:latin typeface="Aptos Narrow" panose="020B0004020202020204" pitchFamily="34" charset="0"/>
                        </a:rPr>
                        <a:t>Energy and RF parameters</a:t>
                      </a:r>
                      <a:endParaRPr lang="en-GB" sz="1800" b="1"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l" fontAlgn="b"/>
                      <a:r>
                        <a:rPr lang="en-GB" sz="1200" u="none" strike="noStrike" dirty="0">
                          <a:effectLst/>
                        </a:rPr>
                        <a:t>Types of particles </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2706178682"/>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RF power</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235927002"/>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Current amplitude</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807156804"/>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Pulsed/continuous machine</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897151624"/>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Cavities Q0/ </a:t>
                      </a:r>
                      <a:r>
                        <a:rPr lang="en-GB" sz="1200" u="none" strike="noStrike" dirty="0" err="1">
                          <a:effectLst/>
                        </a:rPr>
                        <a:t>Eacc</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132129339"/>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Cavities operating temperature</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503457067"/>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a:effectLst/>
                        </a:rPr>
                        <a:t>Frequency</a:t>
                      </a:r>
                      <a:endParaRPr lang="en-GB" sz="1200" b="0" i="0" u="none" strike="noStrike">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1123986598"/>
                  </a:ext>
                </a:extLst>
              </a:tr>
              <a:tr h="192823">
                <a:tc rowSpan="8">
                  <a:txBody>
                    <a:bodyPr/>
                    <a:lstStyle/>
                    <a:p>
                      <a:pPr algn="ctr" fontAlgn="b"/>
                      <a:r>
                        <a:rPr lang="en-US" sz="1800" b="1" i="0" u="none" strike="noStrike" dirty="0">
                          <a:solidFill>
                            <a:srgbClr val="000000"/>
                          </a:solidFill>
                          <a:effectLst/>
                          <a:latin typeface="Aptos Narrow" panose="020B0004020202020204" pitchFamily="34" charset="0"/>
                        </a:rPr>
                        <a:t>Cryogenics and cooling</a:t>
                      </a:r>
                      <a:endParaRPr lang="en-GB" sz="1800" b="1"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l" fontAlgn="b"/>
                      <a:r>
                        <a:rPr lang="en-GB" sz="1200" u="none" strike="noStrike" dirty="0">
                          <a:effectLst/>
                        </a:rPr>
                        <a:t>Architecture /CDS/ magnets</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260773104"/>
                  </a:ext>
                </a:extLst>
              </a:tr>
              <a:tr h="378628">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200" u="none" strike="noStrike" dirty="0">
                          <a:effectLst/>
                        </a:rPr>
                        <a:t>Cryogenic circuit complexity, temperature and pressure levels</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2355301207"/>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US" sz="1200" b="0" i="0" u="none" strike="noStrike" dirty="0">
                          <a:solidFill>
                            <a:srgbClr val="000000"/>
                          </a:solidFill>
                          <a:effectLst/>
                          <a:latin typeface="Aptos Narrow" panose="020B0004020202020204" pitchFamily="34" charset="0"/>
                        </a:rPr>
                        <a:t>Heat Loads</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623495921"/>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Thermal shield</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1017544446"/>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200" u="none" strike="noStrike" dirty="0">
                          <a:effectLst/>
                        </a:rPr>
                        <a:t>Heat exchanger design and performances</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1378772710"/>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US" sz="1200" b="0" i="0" u="none" strike="noStrike" dirty="0">
                          <a:solidFill>
                            <a:srgbClr val="000000"/>
                          </a:solidFill>
                          <a:effectLst/>
                          <a:latin typeface="Aptos Narrow" panose="020B0004020202020204" pitchFamily="34" charset="0"/>
                        </a:rPr>
                        <a:t>Cryoplant capacity</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2748979073"/>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Coupler  antenna cooling and performances</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2570449293"/>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Coupler cooling </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367435669"/>
                  </a:ext>
                </a:extLst>
              </a:tr>
              <a:tr h="192823">
                <a:tc rowSpan="4">
                  <a:txBody>
                    <a:bodyPr/>
                    <a:lstStyle/>
                    <a:p>
                      <a:pPr algn="ctr" fontAlgn="b"/>
                      <a:r>
                        <a:rPr lang="en-US" sz="1800" b="1" i="0" u="none" strike="noStrike" dirty="0">
                          <a:solidFill>
                            <a:srgbClr val="000000"/>
                          </a:solidFill>
                          <a:effectLst/>
                          <a:latin typeface="Aptos Narrow" panose="020B0004020202020204" pitchFamily="34" charset="0"/>
                        </a:rPr>
                        <a:t>Cryomodule design</a:t>
                      </a:r>
                      <a:endParaRPr lang="en-GB" sz="1800" b="1" i="0" u="none" strike="noStrike" dirty="0">
                        <a:solidFill>
                          <a:srgbClr val="000000"/>
                        </a:solidFill>
                        <a:effectLst/>
                        <a:latin typeface="Aptos Narrow" panose="020B0004020202020204" pitchFamily="34" charset="0"/>
                      </a:endParaRPr>
                    </a:p>
                  </a:txBody>
                  <a:tcPr marL="6044" marR="6044" marT="6044"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200" u="none" strike="noStrike" dirty="0">
                          <a:effectLst/>
                        </a:rPr>
                        <a:t>Cryomodule accessibility</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947394965"/>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200" u="none" strike="noStrike" dirty="0">
                          <a:effectLst/>
                        </a:rPr>
                        <a:t>Tuning system</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4026967834"/>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Magnetic shield</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738963469"/>
                  </a:ext>
                </a:extLst>
              </a:tr>
              <a:tr h="192823">
                <a:tc vMerge="1">
                  <a:txBody>
                    <a:bodyPr/>
                    <a:lstStyle/>
                    <a:p>
                      <a:pPr algn="l" fontAlgn="b"/>
                      <a:endParaRPr lang="en-GB"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Design compromises</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346046618"/>
                  </a:ext>
                </a:extLst>
              </a:tr>
              <a:tr h="192823">
                <a:tc row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Aptos Narrow" panose="020B0004020202020204" pitchFamily="34" charset="0"/>
                        </a:rPr>
                        <a:t>Operations and availability</a:t>
                      </a:r>
                      <a:endParaRPr lang="en-GB" sz="1800" b="1" i="0" u="none" strike="noStrike" dirty="0">
                        <a:solidFill>
                          <a:srgbClr val="000000"/>
                        </a:solidFill>
                        <a:effectLst/>
                        <a:latin typeface="Aptos Narrow" panose="020B0004020202020204" pitchFamily="34" charset="0"/>
                      </a:endParaRPr>
                    </a:p>
                    <a:p>
                      <a:pPr algn="ctr" fontAlgn="b"/>
                      <a:endParaRPr lang="en-GB" sz="1800" b="1"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l" fontAlgn="b"/>
                      <a:r>
                        <a:rPr lang="en-GB" sz="1200" u="none" strike="noStrike" dirty="0">
                          <a:effectLst/>
                        </a:rPr>
                        <a:t>Alignment</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368277004"/>
                  </a:ext>
                </a:extLst>
              </a:tr>
              <a:tr h="192823">
                <a:tc vMerge="1">
                  <a:txBody>
                    <a:bodyPr/>
                    <a:lstStyle/>
                    <a:p>
                      <a:pPr algn="ctr" fontAlgn="b"/>
                      <a:endParaRPr lang="en-GB" sz="1800" b="1"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US" sz="1200" b="0" i="0" u="none" strike="noStrike" dirty="0">
                          <a:solidFill>
                            <a:srgbClr val="000000"/>
                          </a:solidFill>
                          <a:effectLst/>
                          <a:latin typeface="Aptos Narrow" panose="020B0004020202020204" pitchFamily="34" charset="0"/>
                        </a:rPr>
                        <a:t>Tuner maintainability</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037072494"/>
                  </a:ext>
                </a:extLst>
              </a:tr>
              <a:tr h="192823">
                <a:tc vMerge="1">
                  <a:txBody>
                    <a:bodyPr/>
                    <a:lstStyle/>
                    <a:p>
                      <a:pPr algn="ctr" fontAlgn="b"/>
                      <a:endParaRPr lang="en-GB" sz="1800" b="1"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HOM connectors maintainability</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2590817775"/>
                  </a:ext>
                </a:extLst>
              </a:tr>
              <a:tr h="192823">
                <a:tc vMerge="1">
                  <a:txBody>
                    <a:bodyPr/>
                    <a:lstStyle/>
                    <a:p>
                      <a:pPr algn="ctr" fontAlgn="b"/>
                      <a:endParaRPr lang="en-GB" sz="1800" b="1"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Coupler maintainability</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4182350037"/>
                  </a:ext>
                </a:extLst>
              </a:tr>
              <a:tr h="192823">
                <a:tc vMerge="1">
                  <a:txBody>
                    <a:bodyPr/>
                    <a:lstStyle/>
                    <a:p>
                      <a:pPr algn="ctr" fontAlgn="b"/>
                      <a:endParaRPr lang="en-GB" sz="1800" b="1" i="0" u="none" strike="noStrike" dirty="0">
                        <a:solidFill>
                          <a:srgbClr val="000000"/>
                        </a:solidFill>
                        <a:effectLst/>
                        <a:latin typeface="Aptos Narrow" panose="020B0004020202020204" pitchFamily="34" charset="0"/>
                      </a:endParaRPr>
                    </a:p>
                  </a:txBody>
                  <a:tcPr marL="6044" marR="6044" marT="6044"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200" u="none" strike="noStrike" dirty="0">
                          <a:effectLst/>
                        </a:rPr>
                        <a:t>Warm coupler conditioning</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009681774"/>
                  </a:ext>
                </a:extLst>
              </a:tr>
              <a:tr h="564434">
                <a:tc vMerge="1">
                  <a:txBody>
                    <a:bodyPr/>
                    <a:lstStyle/>
                    <a:p>
                      <a:pPr algn="ctr" fontAlgn="b"/>
                      <a:endParaRPr lang="en-GB" sz="1800" b="1"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Failure modes and lessons learned (does the cryomodule allows for replacement of these parts or it should be fully replaced?)</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119242109"/>
                  </a:ext>
                </a:extLst>
              </a:tr>
              <a:tr h="192823">
                <a:tc vMerge="1">
                  <a:txBody>
                    <a:bodyPr/>
                    <a:lstStyle/>
                    <a:p>
                      <a:pPr algn="ctr" fontAlgn="b"/>
                      <a:endParaRPr lang="en-GB" sz="1800" b="1" i="0" u="none" strike="noStrike" dirty="0">
                        <a:solidFill>
                          <a:srgbClr val="000000"/>
                        </a:solidFill>
                        <a:effectLst/>
                        <a:latin typeface="Aptos Narrow" panose="020B0004020202020204" pitchFamily="34" charset="0"/>
                      </a:endParaRPr>
                    </a:p>
                  </a:txBody>
                  <a:tcPr marL="6044" marR="6044" marT="6044"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200" u="none" strike="noStrike" dirty="0">
                          <a:effectLst/>
                        </a:rPr>
                        <a:t>Beam losses</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1526776050"/>
                  </a:ext>
                </a:extLst>
              </a:tr>
              <a:tr h="192823">
                <a:tc vMerge="1">
                  <a:txBody>
                    <a:bodyPr/>
                    <a:lstStyle/>
                    <a:p>
                      <a:pPr algn="ctr" fontAlgn="b"/>
                      <a:endParaRPr lang="en-GB" sz="1800" b="1"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GB" sz="1200" u="none" strike="noStrike" dirty="0">
                          <a:effectLst/>
                        </a:rPr>
                        <a:t>Operational experience</a:t>
                      </a:r>
                      <a:endParaRPr lang="en-GB" sz="12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2893096550"/>
                  </a:ext>
                </a:extLst>
              </a:tr>
            </a:tbl>
          </a:graphicData>
        </a:graphic>
      </p:graphicFrame>
    </p:spTree>
    <p:extLst>
      <p:ext uri="{BB962C8B-B14F-4D97-AF65-F5344CB8AC3E}">
        <p14:creationId xmlns:p14="http://schemas.microsoft.com/office/powerpoint/2010/main" val="3342594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7872DC-E85D-688D-C9AC-3ED60111B17C}"/>
              </a:ext>
            </a:extLst>
          </p:cNvPr>
          <p:cNvSpPr/>
          <p:nvPr/>
        </p:nvSpPr>
        <p:spPr>
          <a:xfrm>
            <a:off x="288000" y="1080000"/>
            <a:ext cx="11627999" cy="1188000"/>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3</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DD1BA4E-9CE4-E3EE-5684-DD9136C63014}"/>
              </a:ext>
            </a:extLst>
          </p:cNvPr>
          <p:cNvSpPr txBox="1"/>
          <p:nvPr/>
        </p:nvSpPr>
        <p:spPr>
          <a:xfrm>
            <a:off x="412667" y="1103921"/>
            <a:ext cx="11811000" cy="4832092"/>
          </a:xfrm>
          <a:prstGeom prst="rect">
            <a:avLst/>
          </a:prstGeom>
          <a:noFill/>
        </p:spPr>
        <p:txBody>
          <a:bodyPr wrap="square" rtlCol="0">
            <a:spAutoFit/>
          </a:bodyPr>
          <a:lstStyle/>
          <a:p>
            <a:r>
              <a:rPr lang="en-GB" b="1" i="1" dirty="0">
                <a:effectLst/>
                <a:latin typeface="Helvetica" pitchFamily="2" charset="0"/>
              </a:rPr>
              <a:t>Task 5.3: Sustainable criteria for LINAC cryomodule design– </a:t>
            </a:r>
            <a:r>
              <a:rPr lang="en-GB" b="1" i="1" dirty="0">
                <a:effectLst/>
                <a:highlight>
                  <a:srgbClr val="A4C137"/>
                </a:highlight>
                <a:latin typeface="Helvetica" pitchFamily="2" charset="0"/>
              </a:rPr>
              <a:t>M24-M48</a:t>
            </a:r>
            <a:endParaRPr lang="en-GB" b="1" dirty="0">
              <a:effectLst/>
              <a:highlight>
                <a:srgbClr val="A4C137"/>
              </a:highlight>
              <a:latin typeface="Helvetica" pitchFamily="2" charset="0"/>
            </a:endParaRPr>
          </a:p>
          <a:p>
            <a:r>
              <a:rPr lang="en-GB" i="1" dirty="0">
                <a:effectLst/>
                <a:latin typeface="Helvetica" pitchFamily="2" charset="0"/>
              </a:rPr>
              <a:t>• Integrate findings from the other </a:t>
            </a:r>
            <a:r>
              <a:rPr lang="en-GB" i="1" dirty="0" err="1">
                <a:effectLst/>
                <a:latin typeface="Helvetica" pitchFamily="2" charset="0"/>
              </a:rPr>
              <a:t>iSAS</a:t>
            </a:r>
            <a:r>
              <a:rPr lang="en-GB" i="1" dirty="0">
                <a:effectLst/>
                <a:latin typeface="Helvetica" pitchFamily="2" charset="0"/>
              </a:rPr>
              <a:t> WPs into a generic CM design.</a:t>
            </a:r>
            <a:endParaRPr lang="en-GB" dirty="0">
              <a:effectLst/>
              <a:latin typeface="Helvetica" pitchFamily="2" charset="0"/>
            </a:endParaRPr>
          </a:p>
          <a:p>
            <a:r>
              <a:rPr lang="en-GB" i="1" dirty="0">
                <a:effectLst/>
                <a:latin typeface="Helvetica" pitchFamily="2" charset="0"/>
              </a:rPr>
              <a:t>• Explore the sustainability criteria for the design.</a:t>
            </a:r>
          </a:p>
          <a:p>
            <a:endParaRPr lang="en-GB" i="1" dirty="0">
              <a:effectLst/>
              <a:latin typeface="Helvetica" pitchFamily="2" charset="0"/>
            </a:endParaRPr>
          </a:p>
          <a:p>
            <a:endParaRPr lang="en-GB" i="1" dirty="0">
              <a:latin typeface="Helvetica" pitchFamily="2" charset="0"/>
            </a:endParaRPr>
          </a:p>
          <a:p>
            <a:r>
              <a:rPr lang="en-GB" b="1" i="1" dirty="0">
                <a:effectLst/>
                <a:highlight>
                  <a:srgbClr val="A4C137"/>
                </a:highlight>
                <a:latin typeface="Helvetica" pitchFamily="2" charset="0"/>
              </a:rPr>
              <a:t>Task 5.3 </a:t>
            </a:r>
            <a:r>
              <a:rPr lang="en-GB" i="1" dirty="0">
                <a:effectLst/>
                <a:highlight>
                  <a:srgbClr val="A4C137"/>
                </a:highlight>
                <a:latin typeface="Helvetica" pitchFamily="2" charset="0"/>
              </a:rPr>
              <a:t>(ESS, </a:t>
            </a:r>
            <a:r>
              <a:rPr lang="en-GB" b="1" i="1" dirty="0">
                <a:effectLst/>
                <a:highlight>
                  <a:srgbClr val="A4C137"/>
                </a:highlight>
                <a:latin typeface="Helvetica" pitchFamily="2" charset="0"/>
              </a:rPr>
              <a:t>CNRS</a:t>
            </a:r>
            <a:r>
              <a:rPr lang="en-GB" i="1" dirty="0">
                <a:effectLst/>
                <a:highlight>
                  <a:srgbClr val="A4C137"/>
                </a:highlight>
                <a:latin typeface="Helvetica" pitchFamily="2" charset="0"/>
              </a:rPr>
              <a:t>, CERN) – </a:t>
            </a:r>
            <a:r>
              <a:rPr lang="en-GB" i="1" dirty="0">
                <a:effectLst/>
                <a:highlight>
                  <a:srgbClr val="FF0000"/>
                </a:highlight>
                <a:latin typeface="Helvetica" pitchFamily="2" charset="0"/>
              </a:rPr>
              <a:t>Not Starter(M24), </a:t>
            </a:r>
            <a:r>
              <a:rPr lang="en-GB" i="1" dirty="0">
                <a:effectLst/>
                <a:highlight>
                  <a:srgbClr val="FFFF00"/>
                </a:highlight>
                <a:latin typeface="Helvetica" pitchFamily="2" charset="0"/>
              </a:rPr>
              <a:t>althou</a:t>
            </a:r>
            <a:r>
              <a:rPr lang="en-GB" i="1" dirty="0">
                <a:highlight>
                  <a:srgbClr val="FFFF00"/>
                </a:highlight>
                <a:latin typeface="Helvetica" pitchFamily="2" charset="0"/>
              </a:rPr>
              <a:t>gh some some discussions are underway</a:t>
            </a:r>
            <a:endParaRPr lang="en-GB" i="1" dirty="0">
              <a:effectLst/>
              <a:highlight>
                <a:srgbClr val="FFFF00"/>
              </a:highlight>
              <a:latin typeface="Helvetica" pitchFamily="2" charset="0"/>
            </a:endParaRPr>
          </a:p>
          <a:p>
            <a:pPr marL="180975" indent="-128588">
              <a:buFont typeface="Arial" panose="020B0604020202020204" pitchFamily="34" charset="0"/>
              <a:buChar char="•"/>
            </a:pPr>
            <a:r>
              <a:rPr lang="en-GB" dirty="0">
                <a:effectLst/>
                <a:latin typeface="Helvetica" pitchFamily="2" charset="0"/>
              </a:rPr>
              <a:t>This task is dedicated to the main </a:t>
            </a:r>
            <a:r>
              <a:rPr lang="en-GB" u="sng" dirty="0">
                <a:effectLst/>
                <a:latin typeface="Helvetica" pitchFamily="2" charset="0"/>
              </a:rPr>
              <a:t>deliverable</a:t>
            </a:r>
            <a:r>
              <a:rPr lang="en-GB" dirty="0">
                <a:effectLst/>
                <a:latin typeface="Helvetica" pitchFamily="2" charset="0"/>
              </a:rPr>
              <a:t> of the </a:t>
            </a:r>
            <a:r>
              <a:rPr lang="en-GB" dirty="0">
                <a:effectLst/>
                <a:highlight>
                  <a:srgbClr val="E59EDD"/>
                </a:highlight>
                <a:latin typeface="Helvetica" pitchFamily="2" charset="0"/>
              </a:rPr>
              <a:t>WP5</a:t>
            </a:r>
            <a:r>
              <a:rPr lang="en-GB" dirty="0">
                <a:effectLst/>
                <a:latin typeface="Helvetica" pitchFamily="2" charset="0"/>
              </a:rPr>
              <a:t>, i.e., a parametric design of a sustainable cryomodule. Based on the developed technical roadmap and under the guidance of a pan-European forum of experts, the developments of the parametric design will be conducted. </a:t>
            </a:r>
          </a:p>
          <a:p>
            <a:pPr marL="180975" indent="-128588">
              <a:buFont typeface="Arial" panose="020B0604020202020204" pitchFamily="34" charset="0"/>
              <a:buChar char="•"/>
            </a:pPr>
            <a:r>
              <a:rPr lang="en-GB" dirty="0">
                <a:effectLst/>
                <a:latin typeface="Helvetica" pitchFamily="2" charset="0"/>
              </a:rPr>
              <a:t>Direct or indirect, the relevant European institutes will be engaged and a continues dialogue with </a:t>
            </a:r>
            <a:r>
              <a:rPr lang="en-GB" dirty="0">
                <a:effectLst/>
                <a:highlight>
                  <a:srgbClr val="E59EDD"/>
                </a:highlight>
                <a:latin typeface="Helvetica" pitchFamily="2" charset="0"/>
              </a:rPr>
              <a:t>WP1-4 </a:t>
            </a:r>
            <a:r>
              <a:rPr lang="en-GB" dirty="0">
                <a:effectLst/>
                <a:latin typeface="Helvetica" pitchFamily="2" charset="0"/>
              </a:rPr>
              <a:t>experts will enhance the transversal integration activity. </a:t>
            </a:r>
          </a:p>
          <a:p>
            <a:pPr marL="180975" indent="-128588">
              <a:buFont typeface="Arial" panose="020B0604020202020204" pitchFamily="34" charset="0"/>
              <a:buChar char="•"/>
            </a:pPr>
            <a:r>
              <a:rPr lang="en-GB" dirty="0">
                <a:effectLst/>
                <a:latin typeface="Helvetica" pitchFamily="2" charset="0"/>
              </a:rPr>
              <a:t>In addition to the technical, energy-efficiency and </a:t>
            </a:r>
            <a:r>
              <a:rPr lang="en-GB" dirty="0">
                <a:effectLst/>
                <a:highlight>
                  <a:srgbClr val="FFFF00"/>
                </a:highlight>
                <a:latin typeface="Helvetica" pitchFamily="2" charset="0"/>
              </a:rPr>
              <a:t>performance criteria in the roadmap, also cost-efficiency criteria will be considered</a:t>
            </a:r>
            <a:r>
              <a:rPr lang="en-GB" dirty="0">
                <a:effectLst/>
                <a:latin typeface="Helvetica" pitchFamily="2" charset="0"/>
              </a:rPr>
              <a:t>. The integration of heat exchangers, thermal shields, cryogenic line, vacuum and monitoring instruments will be addressed.</a:t>
            </a:r>
          </a:p>
          <a:p>
            <a:pPr marL="180975" indent="-128588"/>
            <a:endParaRPr lang="en-GB" dirty="0">
              <a:latin typeface="Helvetica" pitchFamily="2" charset="0"/>
            </a:endParaRPr>
          </a:p>
          <a:p>
            <a:pPr marL="180975" indent="-128588"/>
            <a:endParaRPr lang="en-GB" dirty="0">
              <a:effectLst/>
              <a:latin typeface="Helvetica" pitchFamily="2" charset="0"/>
            </a:endParaRPr>
          </a:p>
          <a:p>
            <a:pPr marL="180975" indent="-128588"/>
            <a:r>
              <a:rPr lang="en-GB" sz="2000" b="1" dirty="0">
                <a:highlight>
                  <a:srgbClr val="A4C137"/>
                </a:highlight>
                <a:latin typeface="Helvetica" pitchFamily="2" charset="0"/>
              </a:rPr>
              <a:t>Deliverable 5.3 </a:t>
            </a:r>
            <a:r>
              <a:rPr lang="en-GB" sz="2000" dirty="0">
                <a:latin typeface="Helvetica" pitchFamily="2" charset="0"/>
              </a:rPr>
              <a:t>: </a:t>
            </a:r>
            <a:r>
              <a:rPr lang="en-GB" dirty="0">
                <a:latin typeface="Helvetica" pitchFamily="2" charset="0"/>
              </a:rPr>
              <a:t>Parametric design for a sustainable CM with </a:t>
            </a:r>
            <a:r>
              <a:rPr lang="en-GB" dirty="0" err="1">
                <a:latin typeface="Helvetica" pitchFamily="2" charset="0"/>
              </a:rPr>
              <a:t>iSAS</a:t>
            </a:r>
            <a:r>
              <a:rPr lang="en-GB" dirty="0">
                <a:latin typeface="Helvetica" pitchFamily="2" charset="0"/>
              </a:rPr>
              <a:t> tech. (Due date: M48 or </a:t>
            </a:r>
            <a:r>
              <a:rPr lang="en-GB" dirty="0">
                <a:highlight>
                  <a:srgbClr val="A4C137"/>
                </a:highlight>
                <a:latin typeface="Helvetica" pitchFamily="2" charset="0"/>
              </a:rPr>
              <a:t>Feb-2028</a:t>
            </a:r>
            <a:r>
              <a:rPr lang="en-GB" dirty="0">
                <a:latin typeface="Helvetica" pitchFamily="2" charset="0"/>
              </a:rPr>
              <a:t>)</a:t>
            </a:r>
          </a:p>
        </p:txBody>
      </p:sp>
    </p:spTree>
    <p:extLst>
      <p:ext uri="{BB962C8B-B14F-4D97-AF65-F5344CB8AC3E}">
        <p14:creationId xmlns:p14="http://schemas.microsoft.com/office/powerpoint/2010/main" val="2395882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325800-DB8D-62F1-7FCD-799AD4A7386A}"/>
              </a:ext>
            </a:extLst>
          </p:cNvPr>
          <p:cNvSpPr/>
          <p:nvPr/>
        </p:nvSpPr>
        <p:spPr>
          <a:xfrm>
            <a:off x="288000" y="941984"/>
            <a:ext cx="11627999" cy="1015500"/>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4</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DD1BA4E-9CE4-E3EE-5684-DD9136C63014}"/>
              </a:ext>
            </a:extLst>
          </p:cNvPr>
          <p:cNvSpPr txBox="1"/>
          <p:nvPr/>
        </p:nvSpPr>
        <p:spPr>
          <a:xfrm>
            <a:off x="412667" y="922775"/>
            <a:ext cx="11811000" cy="5416868"/>
          </a:xfrm>
          <a:prstGeom prst="rect">
            <a:avLst/>
          </a:prstGeom>
          <a:noFill/>
          <a:ln>
            <a:solidFill>
              <a:schemeClr val="bg1"/>
            </a:solidFill>
          </a:ln>
        </p:spPr>
        <p:txBody>
          <a:bodyPr wrap="square" rtlCol="0">
            <a:spAutoFit/>
          </a:bodyPr>
          <a:lstStyle/>
          <a:p>
            <a:r>
              <a:rPr lang="en-GB" b="1" i="1" dirty="0">
                <a:effectLst/>
                <a:latin typeface="Helvetica" pitchFamily="2" charset="0"/>
              </a:rPr>
              <a:t>Task 5.4: Beam Dynamics for ERL-based accelerators with energy-efficient cryomodules – </a:t>
            </a:r>
            <a:r>
              <a:rPr lang="en-GB" b="1" i="1" dirty="0">
                <a:effectLst/>
                <a:highlight>
                  <a:srgbClr val="A4C137"/>
                </a:highlight>
                <a:latin typeface="Helvetica" pitchFamily="2" charset="0"/>
              </a:rPr>
              <a:t>M1-M48</a:t>
            </a:r>
            <a:endParaRPr lang="en-GB" b="1" dirty="0">
              <a:effectLst/>
              <a:highlight>
                <a:srgbClr val="A4C137"/>
              </a:highlight>
              <a:latin typeface="Helvetica" pitchFamily="2" charset="0"/>
            </a:endParaRPr>
          </a:p>
          <a:p>
            <a:r>
              <a:rPr lang="en-GB" i="1" dirty="0">
                <a:effectLst/>
                <a:latin typeface="Helvetica" pitchFamily="2" charset="0"/>
              </a:rPr>
              <a:t>• Simulate the beam dynamics of ERL-based accelerators when the energy efficient CM is included.</a:t>
            </a:r>
            <a:endParaRPr lang="en-GB" dirty="0">
              <a:effectLst/>
              <a:latin typeface="Helvetica" pitchFamily="2" charset="0"/>
            </a:endParaRPr>
          </a:p>
          <a:p>
            <a:r>
              <a:rPr lang="en-GB" i="1" dirty="0">
                <a:effectLst/>
                <a:latin typeface="Helvetica" pitchFamily="2" charset="0"/>
              </a:rPr>
              <a:t>• Study the lattice design to optimize the beam and energy saving performances.</a:t>
            </a:r>
            <a:endParaRPr lang="en-GB" dirty="0">
              <a:effectLst/>
              <a:latin typeface="Helvetica" pitchFamily="2" charset="0"/>
            </a:endParaRPr>
          </a:p>
          <a:p>
            <a:endParaRPr lang="en-GB" i="1" dirty="0">
              <a:latin typeface="Helvetica" pitchFamily="2" charset="0"/>
            </a:endParaRPr>
          </a:p>
          <a:p>
            <a:r>
              <a:rPr lang="en-GB" b="1" i="1" dirty="0">
                <a:effectLst/>
                <a:highlight>
                  <a:srgbClr val="A4C137"/>
                </a:highlight>
                <a:latin typeface="Helvetica" pitchFamily="2" charset="0"/>
              </a:rPr>
              <a:t>Task 5.4 </a:t>
            </a:r>
            <a:r>
              <a:rPr lang="en-GB" i="1" dirty="0">
                <a:effectLst/>
                <a:highlight>
                  <a:srgbClr val="A4C137"/>
                </a:highlight>
                <a:latin typeface="Helvetica" pitchFamily="2" charset="0"/>
              </a:rPr>
              <a:t>(</a:t>
            </a:r>
            <a:r>
              <a:rPr lang="en-GB" b="1" i="1" dirty="0">
                <a:effectLst/>
                <a:highlight>
                  <a:srgbClr val="A4C137"/>
                </a:highlight>
                <a:latin typeface="Helvetica" pitchFamily="2" charset="0"/>
              </a:rPr>
              <a:t>EPFL</a:t>
            </a:r>
            <a:r>
              <a:rPr lang="en-GB" i="1" dirty="0">
                <a:effectLst/>
                <a:highlight>
                  <a:srgbClr val="A4C137"/>
                </a:highlight>
                <a:latin typeface="Helvetica" pitchFamily="2" charset="0"/>
              </a:rPr>
              <a:t>, CNRS, CERN) – </a:t>
            </a:r>
            <a:r>
              <a:rPr lang="en-GB" i="1" dirty="0">
                <a:effectLst/>
                <a:highlight>
                  <a:srgbClr val="FFFF00"/>
                </a:highlight>
                <a:latin typeface="Helvetica" pitchFamily="2" charset="0"/>
              </a:rPr>
              <a:t>ONGOING</a:t>
            </a:r>
          </a:p>
          <a:p>
            <a:pPr marL="180975" indent="-128588">
              <a:buFont typeface="Arial" panose="020B0604020202020204" pitchFamily="34" charset="0"/>
              <a:buChar char="•"/>
            </a:pPr>
            <a:r>
              <a:rPr lang="en-GB" dirty="0">
                <a:effectLst/>
                <a:latin typeface="Helvetica" pitchFamily="2" charset="0"/>
              </a:rPr>
              <a:t>The beam dynamics study will include collaborations with leading research groups across Europe. ERL-specific beam dynamics effects using dedicated simulations will study the impact of the new sustainable SRF system on the beam quality, the attainable intensity and the efficiency of energy recovery in a quantitative way. </a:t>
            </a:r>
          </a:p>
          <a:p>
            <a:pPr marL="180975" indent="-128588">
              <a:buFont typeface="Arial" panose="020B0604020202020204" pitchFamily="34" charset="0"/>
              <a:buChar char="•"/>
            </a:pPr>
            <a:r>
              <a:rPr lang="en-GB" dirty="0">
                <a:effectLst/>
                <a:latin typeface="Helvetica" pitchFamily="2" charset="0"/>
              </a:rPr>
              <a:t>The study will first identify the most relevant beam dynamics effects in ERL mode</a:t>
            </a:r>
            <a:r>
              <a:rPr lang="en-GB" dirty="0">
                <a:latin typeface="Helvetica" pitchFamily="2" charset="0"/>
              </a:rPr>
              <a:t> </a:t>
            </a:r>
            <a:r>
              <a:rPr lang="en-GB" dirty="0">
                <a:effectLst/>
                <a:latin typeface="Helvetica" pitchFamily="2" charset="0"/>
              </a:rPr>
              <a:t>including the new </a:t>
            </a:r>
            <a:r>
              <a:rPr lang="en-GB" dirty="0" err="1">
                <a:effectLst/>
                <a:highlight>
                  <a:srgbClr val="E59EDD"/>
                </a:highlight>
                <a:latin typeface="Helvetica" pitchFamily="2" charset="0"/>
              </a:rPr>
              <a:t>iSAS</a:t>
            </a:r>
            <a:r>
              <a:rPr lang="en-GB" dirty="0">
                <a:effectLst/>
                <a:highlight>
                  <a:srgbClr val="E59EDD"/>
                </a:highlight>
                <a:latin typeface="Helvetica" pitchFamily="2" charset="0"/>
              </a:rPr>
              <a:t> technologies</a:t>
            </a:r>
            <a:r>
              <a:rPr lang="en-GB" dirty="0">
                <a:effectLst/>
                <a:latin typeface="Helvetica" pitchFamily="2" charset="0"/>
              </a:rPr>
              <a:t>. </a:t>
            </a:r>
          </a:p>
          <a:p>
            <a:pPr marL="180975" indent="-128588">
              <a:buFont typeface="Arial" panose="020B0604020202020204" pitchFamily="34" charset="0"/>
              <a:buChar char="•"/>
            </a:pPr>
            <a:r>
              <a:rPr lang="en-GB" dirty="0">
                <a:effectLst/>
                <a:latin typeface="Helvetica" pitchFamily="2" charset="0"/>
              </a:rPr>
              <a:t>Thereafter, realistic lattice parameter sets will be developed for specific research applications of ERL-based accelerators that will allow to specify the tolerances and acceptable HOM amplitudes. </a:t>
            </a:r>
          </a:p>
          <a:p>
            <a:pPr marL="180975" indent="-128588">
              <a:buFont typeface="Arial" panose="020B0604020202020204" pitchFamily="34" charset="0"/>
              <a:buChar char="•"/>
            </a:pPr>
            <a:r>
              <a:rPr lang="en-GB" dirty="0">
                <a:effectLst/>
                <a:latin typeface="Helvetica" pitchFamily="2" charset="0"/>
              </a:rPr>
              <a:t>These results will help in the development of efficiency-optimized ERL-based accelerators. The results also set limits on the required HOM damping for the cryomodule that will be designed in this work package and feed back into the HOM design criteria in </a:t>
            </a:r>
            <a:r>
              <a:rPr lang="en-GB" dirty="0">
                <a:effectLst/>
                <a:highlight>
                  <a:srgbClr val="E59EDD"/>
                </a:highlight>
                <a:latin typeface="Helvetica" pitchFamily="2" charset="0"/>
              </a:rPr>
              <a:t>WP4</a:t>
            </a:r>
            <a:r>
              <a:rPr lang="en-GB" dirty="0">
                <a:effectLst/>
                <a:latin typeface="Helvetica" pitchFamily="2" charset="0"/>
              </a:rPr>
              <a:t>.</a:t>
            </a:r>
          </a:p>
          <a:p>
            <a:pPr marL="52387"/>
            <a:r>
              <a:rPr lang="en-GB" dirty="0">
                <a:highlight>
                  <a:srgbClr val="FFFF00"/>
                </a:highlight>
                <a:latin typeface="Helvetica" pitchFamily="2" charset="0"/>
              </a:rPr>
              <a:t>PHD student was selected and </a:t>
            </a:r>
            <a:r>
              <a:rPr lang="en-GB" dirty="0">
                <a:highlight>
                  <a:srgbClr val="00FF00"/>
                </a:highlight>
                <a:latin typeface="Helvetica" pitchFamily="2" charset="0"/>
              </a:rPr>
              <a:t>started 1</a:t>
            </a:r>
            <a:r>
              <a:rPr lang="en-GB" baseline="30000" dirty="0">
                <a:highlight>
                  <a:srgbClr val="00FF00"/>
                </a:highlight>
                <a:latin typeface="Helvetica" pitchFamily="2" charset="0"/>
              </a:rPr>
              <a:t>st</a:t>
            </a:r>
            <a:r>
              <a:rPr lang="en-GB" dirty="0">
                <a:highlight>
                  <a:srgbClr val="00FF00"/>
                </a:highlight>
                <a:latin typeface="Helvetica" pitchFamily="2" charset="0"/>
              </a:rPr>
              <a:t> OCT2024 </a:t>
            </a:r>
            <a:r>
              <a:rPr lang="en-GB" dirty="0">
                <a:highlight>
                  <a:srgbClr val="FFFF00"/>
                </a:highlight>
                <a:latin typeface="Helvetica" pitchFamily="2" charset="0"/>
              </a:rPr>
              <a:t>(Lode </a:t>
            </a:r>
            <a:r>
              <a:rPr lang="en-GB" dirty="0" err="1">
                <a:highlight>
                  <a:srgbClr val="FFFF00"/>
                </a:highlight>
                <a:latin typeface="Helvetica" pitchFamily="2" charset="0"/>
              </a:rPr>
              <a:t>Vanhecke</a:t>
            </a:r>
            <a:r>
              <a:rPr lang="en-GB" dirty="0">
                <a:highlight>
                  <a:srgbClr val="FFFF00"/>
                </a:highlight>
                <a:latin typeface="Helvetica" pitchFamily="2" charset="0"/>
              </a:rPr>
              <a:t>). </a:t>
            </a:r>
            <a:br>
              <a:rPr lang="en-GB" dirty="0">
                <a:highlight>
                  <a:srgbClr val="FFFF00"/>
                </a:highlight>
                <a:latin typeface="Helvetica" pitchFamily="2" charset="0"/>
              </a:rPr>
            </a:br>
            <a:r>
              <a:rPr lang="en-GB" dirty="0">
                <a:highlight>
                  <a:srgbClr val="FFFF00"/>
                </a:highlight>
                <a:latin typeface="Helvetica" pitchFamily="2" charset="0"/>
              </a:rPr>
              <a:t>Requested: Initial cavity design parameters. </a:t>
            </a:r>
            <a:r>
              <a:rPr lang="en-GB" dirty="0">
                <a:highlight>
                  <a:srgbClr val="00FF00"/>
                </a:highlight>
                <a:latin typeface="Helvetica" pitchFamily="2" charset="0"/>
              </a:rPr>
              <a:t>provided</a:t>
            </a:r>
            <a:r>
              <a:rPr lang="en-GB" dirty="0">
                <a:highlight>
                  <a:srgbClr val="FFFF00"/>
                </a:highlight>
                <a:latin typeface="Helvetica" pitchFamily="2" charset="0"/>
              </a:rPr>
              <a:t> (e.g. cavity field maps)</a:t>
            </a:r>
            <a:endParaRPr lang="en-GB" dirty="0">
              <a:effectLst/>
              <a:highlight>
                <a:srgbClr val="FFFF00"/>
              </a:highlight>
              <a:latin typeface="Helvetica" pitchFamily="2" charset="0"/>
            </a:endParaRPr>
          </a:p>
          <a:p>
            <a:pPr marL="180975" indent="-128588"/>
            <a:endParaRPr lang="en-GB" sz="2000" b="1" dirty="0">
              <a:highlight>
                <a:srgbClr val="A4C137"/>
              </a:highlight>
              <a:latin typeface="Helvetica" pitchFamily="2" charset="0"/>
            </a:endParaRPr>
          </a:p>
          <a:p>
            <a:pPr marL="180975" indent="-128588"/>
            <a:r>
              <a:rPr lang="en-GB" sz="2000" b="1" dirty="0">
                <a:highlight>
                  <a:srgbClr val="A4C137"/>
                </a:highlight>
                <a:latin typeface="Helvetica" pitchFamily="2" charset="0"/>
              </a:rPr>
              <a:t>Deliverable 5.4 </a:t>
            </a:r>
            <a:r>
              <a:rPr lang="en-GB" sz="2000" dirty="0">
                <a:latin typeface="Helvetica" pitchFamily="2" charset="0"/>
              </a:rPr>
              <a:t>: Report on beam dynamics study for ERL with </a:t>
            </a:r>
            <a:r>
              <a:rPr lang="en-GB" sz="2000" dirty="0" err="1">
                <a:latin typeface="Helvetica" pitchFamily="2" charset="0"/>
              </a:rPr>
              <a:t>iSAS</a:t>
            </a:r>
            <a:r>
              <a:rPr lang="en-GB" sz="2000" dirty="0">
                <a:latin typeface="Helvetica" pitchFamily="2" charset="0"/>
              </a:rPr>
              <a:t> CM</a:t>
            </a:r>
            <a:r>
              <a:rPr lang="en-GB" dirty="0">
                <a:latin typeface="Helvetica" pitchFamily="2" charset="0"/>
              </a:rPr>
              <a:t> (Due date: M48 or </a:t>
            </a:r>
            <a:r>
              <a:rPr lang="en-GB" dirty="0">
                <a:highlight>
                  <a:srgbClr val="A4C137"/>
                </a:highlight>
                <a:latin typeface="Helvetica" pitchFamily="2" charset="0"/>
              </a:rPr>
              <a:t>Feb-2028</a:t>
            </a:r>
            <a:r>
              <a:rPr lang="en-GB" dirty="0">
                <a:latin typeface="Helvetica" pitchFamily="2" charset="0"/>
              </a:rPr>
              <a:t>)</a:t>
            </a:r>
          </a:p>
        </p:txBody>
      </p:sp>
    </p:spTree>
    <p:extLst>
      <p:ext uri="{BB962C8B-B14F-4D97-AF65-F5344CB8AC3E}">
        <p14:creationId xmlns:p14="http://schemas.microsoft.com/office/powerpoint/2010/main" val="2861244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FADFF-2D07-D9AF-1D2F-94607555F4B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6B8A4AA-B409-92E4-EB41-CFAD688E9665}"/>
              </a:ext>
            </a:extLst>
          </p:cNvPr>
          <p:cNvSpPr txBox="1"/>
          <p:nvPr/>
        </p:nvSpPr>
        <p:spPr>
          <a:xfrm>
            <a:off x="3418115" y="315684"/>
            <a:ext cx="2861104"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a:t>
            </a:r>
            <a:r>
              <a:rPr lang="en-BE" sz="2400" b="1">
                <a:solidFill>
                  <a:srgbClr val="002060"/>
                </a:solidFill>
              </a:rPr>
              <a:t> :</a:t>
            </a:r>
            <a:r>
              <a:rPr lang="en-BE" sz="2400" b="1">
                <a:solidFill>
                  <a:schemeClr val="bg2">
                    <a:lumMod val="50000"/>
                  </a:schemeClr>
                </a:solidFill>
              </a:rPr>
              <a:t> </a:t>
            </a:r>
            <a:r>
              <a:rPr lang="en-BE" sz="2400" b="1" dirty="0">
                <a:solidFill>
                  <a:schemeClr val="bg2">
                    <a:lumMod val="50000"/>
                  </a:schemeClr>
                </a:solidFill>
              </a:rPr>
              <a:t>budget plans</a:t>
            </a:r>
          </a:p>
        </p:txBody>
      </p:sp>
      <p:pic>
        <p:nvPicPr>
          <p:cNvPr id="5" name="Picture 2" descr="Innovate for Sustainable Accelerating Systems: Kick-Off Meeting">
            <a:extLst>
              <a:ext uri="{FF2B5EF4-FFF2-40B4-BE49-F238E27FC236}">
                <a16:creationId xmlns:a16="http://schemas.microsoft.com/office/drawing/2014/main" id="{5825CCE3-EDCB-11D8-AB95-6A407A5C05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000"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C5FF244-5BDF-EC1C-0B19-0AFD3F959BD9}"/>
              </a:ext>
            </a:extLst>
          </p:cNvPr>
          <p:cNvSpPr txBox="1"/>
          <p:nvPr/>
        </p:nvSpPr>
        <p:spPr>
          <a:xfrm>
            <a:off x="392484" y="1538088"/>
            <a:ext cx="11221584" cy="923330"/>
          </a:xfrm>
          <a:prstGeom prst="rect">
            <a:avLst/>
          </a:prstGeom>
          <a:noFill/>
        </p:spPr>
        <p:txBody>
          <a:bodyPr wrap="square" rtlCol="0">
            <a:spAutoFit/>
          </a:bodyPr>
          <a:lstStyle/>
          <a:p>
            <a:pPr marL="285750" indent="-285750" algn="l">
              <a:buFont typeface="Arial" panose="020B0604020202020204" pitchFamily="34" charset="0"/>
              <a:buChar char="•"/>
            </a:pPr>
            <a:r>
              <a:rPr lang="en-GB" b="0" i="0" u="none" strike="noStrike" dirty="0">
                <a:solidFill>
                  <a:srgbClr val="000000"/>
                </a:solidFill>
                <a:effectLst/>
                <a:highlight>
                  <a:srgbClr val="00FF00"/>
                </a:highlight>
                <a:latin typeface="Calibri" panose="020F0502020204030204" pitchFamily="34" charset="0"/>
              </a:rPr>
              <a:t>No reported deviations</a:t>
            </a:r>
          </a:p>
          <a:p>
            <a:pPr marL="285750" indent="-285750" algn="l">
              <a:buFont typeface="Arial" panose="020B0604020202020204" pitchFamily="34" charset="0"/>
              <a:buChar char="•"/>
            </a:pPr>
            <a:endParaRPr lang="en-GB" dirty="0">
              <a:solidFill>
                <a:srgbClr val="000000"/>
              </a:solidFill>
              <a:highlight>
                <a:srgbClr val="00FF00"/>
              </a:highlight>
              <a:latin typeface="Calibri" panose="020F0502020204030204" pitchFamily="34" charset="0"/>
            </a:endParaRPr>
          </a:p>
          <a:p>
            <a:pPr marL="285750" indent="-285750" algn="l">
              <a:buFont typeface="Arial" panose="020B0604020202020204" pitchFamily="34" charset="0"/>
              <a:buChar char="•"/>
            </a:pPr>
            <a:endParaRPr lang="en-GB" b="0" i="0" u="none" strike="noStrike" dirty="0">
              <a:solidFill>
                <a:srgbClr val="000000"/>
              </a:solidFill>
              <a:effectLst/>
              <a:highlight>
                <a:srgbClr val="FFFF00"/>
              </a:highlight>
              <a:latin typeface="Calibri" panose="020F0502020204030204" pitchFamily="34" charset="0"/>
            </a:endParaRPr>
          </a:p>
        </p:txBody>
      </p:sp>
      <p:sp>
        <p:nvSpPr>
          <p:cNvPr id="2" name="TextBox 1">
            <a:extLst>
              <a:ext uri="{FF2B5EF4-FFF2-40B4-BE49-F238E27FC236}">
                <a16:creationId xmlns:a16="http://schemas.microsoft.com/office/drawing/2014/main" id="{B6327022-E12B-1C9E-F5A3-4D925B2713DF}"/>
              </a:ext>
            </a:extLst>
          </p:cNvPr>
          <p:cNvSpPr txBox="1"/>
          <p:nvPr/>
        </p:nvSpPr>
        <p:spPr>
          <a:xfrm>
            <a:off x="1581374" y="4206240"/>
            <a:ext cx="5431872" cy="369332"/>
          </a:xfrm>
          <a:prstGeom prst="rect">
            <a:avLst/>
          </a:prstGeom>
          <a:noFill/>
        </p:spPr>
        <p:txBody>
          <a:bodyPr wrap="none" rtlCol="0">
            <a:spAutoFit/>
          </a:bodyPr>
          <a:lstStyle/>
          <a:p>
            <a:r>
              <a:rPr lang="en-GB" dirty="0"/>
              <a:t>Next Meeting in ~ 1Month  (FEB21 or FEB28 </a:t>
            </a:r>
            <a:r>
              <a:rPr lang="en-GB"/>
              <a:t>or other?)</a:t>
            </a:r>
          </a:p>
        </p:txBody>
      </p:sp>
    </p:spTree>
    <p:extLst>
      <p:ext uri="{BB962C8B-B14F-4D97-AF65-F5344CB8AC3E}">
        <p14:creationId xmlns:p14="http://schemas.microsoft.com/office/powerpoint/2010/main" val="3549071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nnovate for Sustainable Accelerating Systems: Kick-Off Meeting">
            <a:extLst>
              <a:ext uri="{FF2B5EF4-FFF2-40B4-BE49-F238E27FC236}">
                <a16:creationId xmlns:a16="http://schemas.microsoft.com/office/drawing/2014/main" id="{0BBB2F10-FAEB-D3CF-A535-57FAB197BF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838" y="378848"/>
            <a:ext cx="3609024" cy="113426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5F84323-17F1-884D-6FDE-73259D549291}"/>
              </a:ext>
            </a:extLst>
          </p:cNvPr>
          <p:cNvSpPr txBox="1"/>
          <p:nvPr/>
        </p:nvSpPr>
        <p:spPr>
          <a:xfrm>
            <a:off x="272144" y="1940497"/>
            <a:ext cx="11811000" cy="4247317"/>
          </a:xfrm>
          <a:prstGeom prst="rect">
            <a:avLst/>
          </a:prstGeom>
          <a:noFill/>
        </p:spPr>
        <p:txBody>
          <a:bodyPr wrap="square" rtlCol="0">
            <a:spAutoFit/>
          </a:bodyPr>
          <a:lstStyle/>
          <a:p>
            <a:r>
              <a:rPr lang="en-GB" b="1" i="1" dirty="0">
                <a:effectLst/>
                <a:latin typeface="Helvetica" pitchFamily="2" charset="0"/>
              </a:rPr>
              <a:t>Task </a:t>
            </a:r>
            <a:r>
              <a:rPr lang="en-GB" b="1" i="1" dirty="0">
                <a:latin typeface="Helvetica" pitchFamily="2" charset="0"/>
              </a:rPr>
              <a:t>5</a:t>
            </a:r>
            <a:r>
              <a:rPr lang="en-GB" b="1" i="1" dirty="0">
                <a:effectLst/>
                <a:latin typeface="Helvetica" pitchFamily="2" charset="0"/>
              </a:rPr>
              <a:t>.1: Coordination on cryomodule design activities– M1-M48 </a:t>
            </a:r>
            <a:endParaRPr lang="en-GB" b="1" dirty="0">
              <a:effectLst/>
              <a:latin typeface="Helvetica" pitchFamily="2" charset="0"/>
            </a:endParaRPr>
          </a:p>
          <a:p>
            <a:r>
              <a:rPr lang="en-GB" i="1" dirty="0">
                <a:effectLst/>
                <a:latin typeface="Helvetica" pitchFamily="2" charset="0"/>
              </a:rPr>
              <a:t>• General coordination by ESS as described above.</a:t>
            </a:r>
          </a:p>
          <a:p>
            <a:endParaRPr lang="en-GB" dirty="0">
              <a:effectLst/>
              <a:latin typeface="Helvetica" pitchFamily="2" charset="0"/>
            </a:endParaRPr>
          </a:p>
          <a:p>
            <a:r>
              <a:rPr lang="en-GB" b="1" i="1" dirty="0">
                <a:effectLst/>
                <a:latin typeface="Helvetica" pitchFamily="2" charset="0"/>
              </a:rPr>
              <a:t>Task 5.2: ESS cryomodules experience and benchmarking with other recent facilities– M1-M36</a:t>
            </a:r>
            <a:endParaRPr lang="en-GB" b="1" dirty="0">
              <a:effectLst/>
              <a:latin typeface="Helvetica" pitchFamily="2" charset="0"/>
            </a:endParaRPr>
          </a:p>
          <a:p>
            <a:r>
              <a:rPr lang="en-GB" i="1" dirty="0">
                <a:effectLst/>
                <a:latin typeface="Helvetica" pitchFamily="2" charset="0"/>
              </a:rPr>
              <a:t>• Compile the lesson learned from the ESS </a:t>
            </a:r>
            <a:r>
              <a:rPr lang="en-GB" i="1" dirty="0">
                <a:latin typeface="Helvetica" pitchFamily="2" charset="0"/>
              </a:rPr>
              <a:t>CM testing activities, technical commissioning, and initial operation.</a:t>
            </a:r>
            <a:r>
              <a:rPr lang="en-GB" i="1" dirty="0">
                <a:effectLst/>
                <a:latin typeface="Helvetica" pitchFamily="2" charset="0"/>
              </a:rPr>
              <a:t> </a:t>
            </a:r>
          </a:p>
          <a:p>
            <a:r>
              <a:rPr lang="en-GB" i="1" dirty="0">
                <a:effectLst/>
                <a:latin typeface="Helvetica" pitchFamily="2" charset="0"/>
              </a:rPr>
              <a:t>• Benchmarking with projects in the implementation phase (worldwide).</a:t>
            </a:r>
            <a:endParaRPr lang="en-GB" dirty="0">
              <a:effectLst/>
              <a:latin typeface="Helvetica" pitchFamily="2" charset="0"/>
            </a:endParaRPr>
          </a:p>
          <a:p>
            <a:r>
              <a:rPr lang="en-GB" i="1" dirty="0">
                <a:effectLst/>
                <a:latin typeface="Helvetica" pitchFamily="2" charset="0"/>
              </a:rPr>
              <a:t>• Develop a roadmap to develop a new, sustainable CM design.</a:t>
            </a:r>
          </a:p>
          <a:p>
            <a:endParaRPr lang="en-GB" dirty="0">
              <a:effectLst/>
              <a:latin typeface="Helvetica" pitchFamily="2" charset="0"/>
            </a:endParaRPr>
          </a:p>
          <a:p>
            <a:r>
              <a:rPr lang="en-GB" b="1" i="1" dirty="0">
                <a:effectLst/>
                <a:latin typeface="Helvetica" pitchFamily="2" charset="0"/>
              </a:rPr>
              <a:t>Task 5.3: Sustainable criteria for LINAC cryomodule design– M24-M48</a:t>
            </a:r>
            <a:endParaRPr lang="en-GB" b="1" dirty="0">
              <a:effectLst/>
              <a:latin typeface="Helvetica" pitchFamily="2" charset="0"/>
            </a:endParaRPr>
          </a:p>
          <a:p>
            <a:r>
              <a:rPr lang="en-GB" i="1" dirty="0">
                <a:effectLst/>
                <a:latin typeface="Helvetica" pitchFamily="2" charset="0"/>
              </a:rPr>
              <a:t>• Integrate findings from the other </a:t>
            </a:r>
            <a:r>
              <a:rPr lang="en-GB" i="1" dirty="0" err="1">
                <a:effectLst/>
                <a:latin typeface="Helvetica" pitchFamily="2" charset="0"/>
              </a:rPr>
              <a:t>iSAS</a:t>
            </a:r>
            <a:r>
              <a:rPr lang="en-GB" i="1" dirty="0">
                <a:effectLst/>
                <a:latin typeface="Helvetica" pitchFamily="2" charset="0"/>
              </a:rPr>
              <a:t> WPs into a generic CM design.</a:t>
            </a:r>
            <a:endParaRPr lang="en-GB" dirty="0">
              <a:effectLst/>
              <a:latin typeface="Helvetica" pitchFamily="2" charset="0"/>
            </a:endParaRPr>
          </a:p>
          <a:p>
            <a:r>
              <a:rPr lang="en-GB" i="1" dirty="0">
                <a:effectLst/>
                <a:latin typeface="Helvetica" pitchFamily="2" charset="0"/>
              </a:rPr>
              <a:t>• Explore the sustainability criteria for the design.</a:t>
            </a:r>
          </a:p>
          <a:p>
            <a:endParaRPr lang="en-GB" dirty="0">
              <a:effectLst/>
              <a:latin typeface="Helvetica" pitchFamily="2" charset="0"/>
            </a:endParaRPr>
          </a:p>
          <a:p>
            <a:r>
              <a:rPr lang="en-GB" b="1" i="1" dirty="0">
                <a:effectLst/>
                <a:latin typeface="Helvetica" pitchFamily="2" charset="0"/>
              </a:rPr>
              <a:t>Task 5.4: Beam Dynamics for ERL-based accelerators with energy-efficient cryomodules – M1-M48</a:t>
            </a:r>
            <a:endParaRPr lang="en-GB" b="1" dirty="0">
              <a:effectLst/>
              <a:latin typeface="Helvetica" pitchFamily="2" charset="0"/>
            </a:endParaRPr>
          </a:p>
          <a:p>
            <a:r>
              <a:rPr lang="en-GB" i="1" dirty="0">
                <a:effectLst/>
                <a:latin typeface="Helvetica" pitchFamily="2" charset="0"/>
              </a:rPr>
              <a:t>• Simulate the beam dynamics of ERL-based accelerators when the energy efficient CM is included.</a:t>
            </a:r>
            <a:endParaRPr lang="en-GB" dirty="0">
              <a:effectLst/>
              <a:latin typeface="Helvetica" pitchFamily="2" charset="0"/>
            </a:endParaRPr>
          </a:p>
          <a:p>
            <a:r>
              <a:rPr lang="en-GB" i="1" dirty="0">
                <a:effectLst/>
                <a:latin typeface="Helvetica" pitchFamily="2" charset="0"/>
              </a:rPr>
              <a:t>• Study the lattice design to optimize the beam and energy saving performances.</a:t>
            </a:r>
            <a:endParaRPr lang="en-GB" dirty="0">
              <a:effectLst/>
              <a:latin typeface="Helvetica" pitchFamily="2" charset="0"/>
            </a:endParaRPr>
          </a:p>
        </p:txBody>
      </p:sp>
      <p:sp>
        <p:nvSpPr>
          <p:cNvPr id="2" name="TextBox 1">
            <a:extLst>
              <a:ext uri="{FF2B5EF4-FFF2-40B4-BE49-F238E27FC236}">
                <a16:creationId xmlns:a16="http://schemas.microsoft.com/office/drawing/2014/main" id="{DDB977F7-1EE6-DC7F-CD89-A20E9ED46829}"/>
              </a:ext>
            </a:extLst>
          </p:cNvPr>
          <p:cNvSpPr txBox="1"/>
          <p:nvPr/>
        </p:nvSpPr>
        <p:spPr>
          <a:xfrm>
            <a:off x="3899896" y="670186"/>
            <a:ext cx="7649167" cy="461665"/>
          </a:xfrm>
          <a:prstGeom prst="rect">
            <a:avLst/>
          </a:prstGeom>
          <a:noFill/>
        </p:spPr>
        <p:txBody>
          <a:bodyPr wrap="square" rtlCol="0">
            <a:spAutoFit/>
          </a:bodyPr>
          <a:lstStyle/>
          <a:p>
            <a:r>
              <a:rPr lang="en-BE" sz="2400" b="1">
                <a:solidFill>
                  <a:schemeClr val="bg2">
                    <a:lumMod val="50000"/>
                  </a:schemeClr>
                </a:solidFill>
              </a:rPr>
              <a:t>WP</a:t>
            </a:r>
            <a:r>
              <a:rPr lang="en-US" sz="2400" b="1" dirty="0">
                <a:solidFill>
                  <a:schemeClr val="bg2">
                    <a:lumMod val="50000"/>
                  </a:schemeClr>
                </a:solidFill>
              </a:rPr>
              <a:t>5</a:t>
            </a:r>
            <a:r>
              <a:rPr lang="en-BE" sz="2400" b="1">
                <a:solidFill>
                  <a:schemeClr val="bg2">
                    <a:lumMod val="50000"/>
                  </a:schemeClr>
                </a:solidFill>
              </a:rPr>
              <a:t>: </a:t>
            </a:r>
            <a:r>
              <a:rPr lang="en-US" sz="2400" b="1" dirty="0">
                <a:solidFill>
                  <a:schemeClr val="bg2">
                    <a:lumMod val="50000"/>
                  </a:schemeClr>
                </a:solidFill>
              </a:rPr>
              <a:t>Integration into a new LINAC Cryomodule</a:t>
            </a:r>
            <a:endParaRPr lang="en-BE" sz="2400" b="1" dirty="0">
              <a:solidFill>
                <a:schemeClr val="bg2">
                  <a:lumMod val="50000"/>
                </a:schemeClr>
              </a:solidFill>
            </a:endParaRPr>
          </a:p>
        </p:txBody>
      </p:sp>
    </p:spTree>
    <p:extLst>
      <p:ext uri="{BB962C8B-B14F-4D97-AF65-F5344CB8AC3E}">
        <p14:creationId xmlns:p14="http://schemas.microsoft.com/office/powerpoint/2010/main" val="1948054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B9F62B-3239-6EE8-F00D-69BC3CED54A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500BB58-13C2-C4FB-2105-FCBD01FF7454}"/>
              </a:ext>
            </a:extLst>
          </p:cNvPr>
          <p:cNvSpPr txBox="1"/>
          <p:nvPr/>
        </p:nvSpPr>
        <p:spPr>
          <a:xfrm>
            <a:off x="3418115" y="315684"/>
            <a:ext cx="7088415"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plans to achieve milestones &amp; deliverables</a:t>
            </a:r>
          </a:p>
        </p:txBody>
      </p:sp>
      <p:pic>
        <p:nvPicPr>
          <p:cNvPr id="5" name="Picture 2" descr="Innovate for Sustainable Accelerating Systems: Kick-Off Meeting">
            <a:extLst>
              <a:ext uri="{FF2B5EF4-FFF2-40B4-BE49-F238E27FC236}">
                <a16:creationId xmlns:a16="http://schemas.microsoft.com/office/drawing/2014/main" id="{1C31A748-932E-C1C6-22A4-E75A98A18C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000"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B1631DD-DE06-B820-9838-9FCE4346B8AF}"/>
              </a:ext>
            </a:extLst>
          </p:cNvPr>
          <p:cNvSpPr txBox="1"/>
          <p:nvPr/>
        </p:nvSpPr>
        <p:spPr>
          <a:xfrm>
            <a:off x="435817" y="1103921"/>
            <a:ext cx="11366665" cy="3847207"/>
          </a:xfrm>
          <a:prstGeom prst="rect">
            <a:avLst/>
          </a:prstGeom>
          <a:noFill/>
        </p:spPr>
        <p:txBody>
          <a:bodyPr wrap="square" rtlCol="0">
            <a:spAutoFit/>
          </a:bodyPr>
          <a:lstStyle/>
          <a:p>
            <a:pPr marL="180975" indent="-128588"/>
            <a:r>
              <a:rPr lang="en-GB" sz="2000" dirty="0">
                <a:highlight>
                  <a:srgbClr val="A4C137"/>
                </a:highlight>
                <a:latin typeface="Helvetica" pitchFamily="2" charset="0"/>
              </a:rPr>
              <a:t>Milestone 5.1 </a:t>
            </a:r>
            <a:r>
              <a:rPr lang="en-GB" sz="2000" dirty="0">
                <a:latin typeface="Helvetica" pitchFamily="2" charset="0"/>
              </a:rPr>
              <a:t>: </a:t>
            </a:r>
            <a:r>
              <a:rPr lang="en-GB" dirty="0">
                <a:latin typeface="Helvetica" pitchFamily="2" charset="0"/>
              </a:rPr>
              <a:t>In-person WP kick-off meeting at ESS (Due date: M3 or </a:t>
            </a:r>
            <a:r>
              <a:rPr lang="en-GB" dirty="0">
                <a:highlight>
                  <a:srgbClr val="A4C137"/>
                </a:highlight>
                <a:latin typeface="Helvetica" pitchFamily="2" charset="0"/>
              </a:rPr>
              <a:t>Jun-2024</a:t>
            </a:r>
            <a:r>
              <a:rPr lang="en-GB" dirty="0">
                <a:latin typeface="Helvetica" pitchFamily="2" charset="0"/>
              </a:rPr>
              <a:t>)</a:t>
            </a:r>
          </a:p>
          <a:p>
            <a:pPr marL="180975" indent="-128588"/>
            <a:endParaRPr lang="en-GB" dirty="0">
              <a:latin typeface="Helvetica" pitchFamily="2" charset="0"/>
            </a:endParaRPr>
          </a:p>
          <a:p>
            <a:pPr marL="180975" indent="-128588"/>
            <a:r>
              <a:rPr lang="en-GB" sz="2000" dirty="0">
                <a:highlight>
                  <a:srgbClr val="E59EDD"/>
                </a:highlight>
                <a:latin typeface="Helvetica" pitchFamily="2" charset="0"/>
              </a:rPr>
              <a:t>Deliverable 5.1 </a:t>
            </a:r>
            <a:r>
              <a:rPr lang="en-GB" sz="2000" dirty="0">
                <a:latin typeface="Helvetica" pitchFamily="2" charset="0"/>
              </a:rPr>
              <a:t>: </a:t>
            </a:r>
            <a:r>
              <a:rPr lang="en-GB" dirty="0">
                <a:latin typeface="Helvetica" pitchFamily="2" charset="0"/>
              </a:rPr>
              <a:t>Compilation of ESS CM lessons learned &amp; benchmarks (Due date: M24 or </a:t>
            </a:r>
            <a:r>
              <a:rPr lang="en-GB" dirty="0">
                <a:highlight>
                  <a:srgbClr val="A4C137"/>
                </a:highlight>
                <a:latin typeface="Helvetica" pitchFamily="2" charset="0"/>
              </a:rPr>
              <a:t>Feb-2026</a:t>
            </a:r>
            <a:r>
              <a:rPr lang="en-GB" dirty="0">
                <a:latin typeface="Helvetica" pitchFamily="2" charset="0"/>
              </a:rPr>
              <a:t>)</a:t>
            </a:r>
          </a:p>
          <a:p>
            <a:pPr marL="180975" indent="-128588"/>
            <a:r>
              <a:rPr lang="en-GB" sz="2000" dirty="0">
                <a:highlight>
                  <a:srgbClr val="E59EDD"/>
                </a:highlight>
                <a:latin typeface="Helvetica" pitchFamily="2" charset="0"/>
              </a:rPr>
              <a:t>Deliverable 5.2 </a:t>
            </a:r>
            <a:r>
              <a:rPr lang="en-GB" sz="2000" dirty="0">
                <a:latin typeface="Helvetica" pitchFamily="2" charset="0"/>
              </a:rPr>
              <a:t>: </a:t>
            </a:r>
            <a:r>
              <a:rPr lang="en-GB" dirty="0">
                <a:latin typeface="Helvetica" pitchFamily="2" charset="0"/>
              </a:rPr>
              <a:t>Roadmap for the CM design (Due date: M36 or </a:t>
            </a:r>
            <a:r>
              <a:rPr lang="en-GB" dirty="0">
                <a:highlight>
                  <a:srgbClr val="A4C137"/>
                </a:highlight>
                <a:latin typeface="Helvetica" pitchFamily="2" charset="0"/>
              </a:rPr>
              <a:t>Feb-2027</a:t>
            </a:r>
            <a:r>
              <a:rPr lang="en-GB" dirty="0">
                <a:latin typeface="Helvetica" pitchFamily="2" charset="0"/>
              </a:rPr>
              <a:t>)</a:t>
            </a:r>
          </a:p>
          <a:p>
            <a:pPr marL="180975" indent="-128588"/>
            <a:r>
              <a:rPr lang="en-GB" sz="2000" dirty="0">
                <a:highlight>
                  <a:srgbClr val="E59EDD"/>
                </a:highlight>
                <a:latin typeface="Helvetica" pitchFamily="2" charset="0"/>
              </a:rPr>
              <a:t>Deliverable 5.3 </a:t>
            </a:r>
            <a:r>
              <a:rPr lang="en-GB" sz="2000" dirty="0">
                <a:latin typeface="Helvetica" pitchFamily="2" charset="0"/>
              </a:rPr>
              <a:t>: </a:t>
            </a:r>
            <a:r>
              <a:rPr lang="en-GB" dirty="0">
                <a:latin typeface="Helvetica" pitchFamily="2" charset="0"/>
              </a:rPr>
              <a:t>Parametric design for a sustainable CM with </a:t>
            </a:r>
            <a:r>
              <a:rPr lang="en-GB" dirty="0" err="1">
                <a:latin typeface="Helvetica" pitchFamily="2" charset="0"/>
              </a:rPr>
              <a:t>iSAS</a:t>
            </a:r>
            <a:r>
              <a:rPr lang="en-GB" dirty="0">
                <a:latin typeface="Helvetica" pitchFamily="2" charset="0"/>
              </a:rPr>
              <a:t> tech. (Due date: M48 or </a:t>
            </a:r>
            <a:r>
              <a:rPr lang="en-GB" dirty="0">
                <a:highlight>
                  <a:srgbClr val="A4C137"/>
                </a:highlight>
                <a:latin typeface="Helvetica" pitchFamily="2" charset="0"/>
              </a:rPr>
              <a:t>Feb-2028</a:t>
            </a:r>
            <a:r>
              <a:rPr lang="en-GB" dirty="0">
                <a:latin typeface="Helvetica" pitchFamily="2" charset="0"/>
              </a:rPr>
              <a:t>)</a:t>
            </a:r>
          </a:p>
          <a:p>
            <a:pPr marL="180975" indent="-128588"/>
            <a:r>
              <a:rPr lang="en-GB" sz="2000" dirty="0">
                <a:highlight>
                  <a:srgbClr val="E59EDD"/>
                </a:highlight>
                <a:latin typeface="Helvetica" pitchFamily="2" charset="0"/>
              </a:rPr>
              <a:t>Deliverable 5.4 </a:t>
            </a:r>
            <a:r>
              <a:rPr lang="en-GB" sz="2000" dirty="0">
                <a:latin typeface="Helvetica" pitchFamily="2" charset="0"/>
              </a:rPr>
              <a:t>: </a:t>
            </a:r>
            <a:r>
              <a:rPr lang="en-GB" sz="1800" dirty="0">
                <a:latin typeface="Helvetica" pitchFamily="2" charset="0"/>
              </a:rPr>
              <a:t>Report on beam dynamics study for ERL with </a:t>
            </a:r>
            <a:r>
              <a:rPr lang="en-GB" sz="1800" dirty="0" err="1">
                <a:latin typeface="Helvetica" pitchFamily="2" charset="0"/>
              </a:rPr>
              <a:t>iSAS</a:t>
            </a:r>
            <a:r>
              <a:rPr lang="en-GB" sz="1800" dirty="0">
                <a:latin typeface="Helvetica" pitchFamily="2" charset="0"/>
              </a:rPr>
              <a:t> CM</a:t>
            </a:r>
            <a:r>
              <a:rPr lang="en-GB" dirty="0">
                <a:latin typeface="Helvetica" pitchFamily="2" charset="0"/>
              </a:rPr>
              <a:t> (Due date: M48 or </a:t>
            </a:r>
            <a:r>
              <a:rPr lang="en-GB" dirty="0">
                <a:highlight>
                  <a:srgbClr val="A4C137"/>
                </a:highlight>
                <a:latin typeface="Helvetica" pitchFamily="2" charset="0"/>
              </a:rPr>
              <a:t>Feb-2028</a:t>
            </a:r>
            <a:r>
              <a:rPr lang="en-GB" dirty="0">
                <a:latin typeface="Helvetica" pitchFamily="2" charset="0"/>
              </a:rPr>
              <a:t>)</a:t>
            </a: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p:txBody>
      </p:sp>
      <p:cxnSp>
        <p:nvCxnSpPr>
          <p:cNvPr id="8" name="Straight Arrow Connector 7">
            <a:extLst>
              <a:ext uri="{FF2B5EF4-FFF2-40B4-BE49-F238E27FC236}">
                <a16:creationId xmlns:a16="http://schemas.microsoft.com/office/drawing/2014/main" id="{AB01C099-7440-8AE7-2252-3E87A1DB5265}"/>
              </a:ext>
            </a:extLst>
          </p:cNvPr>
          <p:cNvCxnSpPr/>
          <p:nvPr/>
        </p:nvCxnSpPr>
        <p:spPr>
          <a:xfrm>
            <a:off x="837029" y="4455302"/>
            <a:ext cx="10660283" cy="0"/>
          </a:xfrm>
          <a:prstGeom prst="straightConnector1">
            <a:avLst/>
          </a:prstGeom>
          <a:ln w="69850">
            <a:tailEnd type="triangle"/>
          </a:ln>
        </p:spPr>
        <p:style>
          <a:lnRef idx="2">
            <a:schemeClr val="accent1"/>
          </a:lnRef>
          <a:fillRef idx="0">
            <a:schemeClr val="accent1"/>
          </a:fillRef>
          <a:effectRef idx="1">
            <a:schemeClr val="accent1"/>
          </a:effectRef>
          <a:fontRef idx="minor">
            <a:schemeClr val="tx1"/>
          </a:fontRef>
        </p:style>
      </p:cxnSp>
      <p:grpSp>
        <p:nvGrpSpPr>
          <p:cNvPr id="16" name="Group 15">
            <a:extLst>
              <a:ext uri="{FF2B5EF4-FFF2-40B4-BE49-F238E27FC236}">
                <a16:creationId xmlns:a16="http://schemas.microsoft.com/office/drawing/2014/main" id="{540C18E1-80FE-9333-3C2C-E70E837DC6B8}"/>
              </a:ext>
            </a:extLst>
          </p:cNvPr>
          <p:cNvGrpSpPr/>
          <p:nvPr/>
        </p:nvGrpSpPr>
        <p:grpSpPr>
          <a:xfrm>
            <a:off x="1245697" y="4173954"/>
            <a:ext cx="9720000" cy="1757846"/>
            <a:chOff x="1080000" y="5040000"/>
            <a:chExt cx="9720000" cy="914400"/>
          </a:xfrm>
        </p:grpSpPr>
        <p:cxnSp>
          <p:nvCxnSpPr>
            <p:cNvPr id="10" name="Straight Connector 9">
              <a:extLst>
                <a:ext uri="{FF2B5EF4-FFF2-40B4-BE49-F238E27FC236}">
                  <a16:creationId xmlns:a16="http://schemas.microsoft.com/office/drawing/2014/main" id="{3E88F28A-9DC4-92CE-0C4F-0418757A55A9}"/>
                </a:ext>
              </a:extLst>
            </p:cNvPr>
            <p:cNvCxnSpPr/>
            <p:nvPr/>
          </p:nvCxnSpPr>
          <p:spPr>
            <a:xfrm>
              <a:off x="1080000" y="5040000"/>
              <a:ext cx="0" cy="914400"/>
            </a:xfrm>
            <a:prstGeom prst="line">
              <a:avLst/>
            </a:prstGeom>
            <a:ln w="63500">
              <a:solidFill>
                <a:srgbClr val="A4C137"/>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06033BD-FC86-5453-6D0C-EE37D0DED02C}"/>
                </a:ext>
              </a:extLst>
            </p:cNvPr>
            <p:cNvCxnSpPr/>
            <p:nvPr/>
          </p:nvCxnSpPr>
          <p:spPr>
            <a:xfrm>
              <a:off x="5940000" y="5040000"/>
              <a:ext cx="0" cy="914400"/>
            </a:xfrm>
            <a:prstGeom prst="line">
              <a:avLst/>
            </a:prstGeom>
            <a:ln w="63500">
              <a:solidFill>
                <a:srgbClr val="A4C137"/>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52E68CD-0F5B-33B7-EE29-B1F99AA12A7D}"/>
                </a:ext>
              </a:extLst>
            </p:cNvPr>
            <p:cNvCxnSpPr/>
            <p:nvPr/>
          </p:nvCxnSpPr>
          <p:spPr>
            <a:xfrm>
              <a:off x="10800000" y="5040000"/>
              <a:ext cx="0" cy="914400"/>
            </a:xfrm>
            <a:prstGeom prst="line">
              <a:avLst/>
            </a:prstGeom>
            <a:ln w="63500">
              <a:solidFill>
                <a:srgbClr val="A4C137"/>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CD4990CF-E878-49E7-A5BB-62275ABDB72D}"/>
                </a:ext>
              </a:extLst>
            </p:cNvPr>
            <p:cNvCxnSpPr/>
            <p:nvPr/>
          </p:nvCxnSpPr>
          <p:spPr>
            <a:xfrm>
              <a:off x="3510000" y="5040000"/>
              <a:ext cx="0" cy="914400"/>
            </a:xfrm>
            <a:prstGeom prst="line">
              <a:avLst/>
            </a:prstGeom>
            <a:ln w="63500">
              <a:solidFill>
                <a:srgbClr val="A4C137"/>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DEB705D-6C7D-FA16-6A48-74B0A5CBD516}"/>
                </a:ext>
              </a:extLst>
            </p:cNvPr>
            <p:cNvCxnSpPr/>
            <p:nvPr/>
          </p:nvCxnSpPr>
          <p:spPr>
            <a:xfrm>
              <a:off x="8370000" y="5040000"/>
              <a:ext cx="0" cy="914400"/>
            </a:xfrm>
            <a:prstGeom prst="line">
              <a:avLst/>
            </a:prstGeom>
            <a:ln w="63500">
              <a:solidFill>
                <a:srgbClr val="A4C137"/>
              </a:solidFill>
            </a:ln>
          </p:spPr>
          <p:style>
            <a:lnRef idx="2">
              <a:schemeClr val="accent1"/>
            </a:lnRef>
            <a:fillRef idx="0">
              <a:schemeClr val="accent1"/>
            </a:fillRef>
            <a:effectRef idx="1">
              <a:schemeClr val="accent1"/>
            </a:effectRef>
            <a:fontRef idx="minor">
              <a:schemeClr val="tx1"/>
            </a:fontRef>
          </p:style>
        </p:cxnSp>
      </p:grpSp>
      <p:sp>
        <p:nvSpPr>
          <p:cNvPr id="17" name="TextBox 16">
            <a:extLst>
              <a:ext uri="{FF2B5EF4-FFF2-40B4-BE49-F238E27FC236}">
                <a16:creationId xmlns:a16="http://schemas.microsoft.com/office/drawing/2014/main" id="{A4BB9809-5EE4-5DE2-8AA2-FBFFB9AEB906}"/>
              </a:ext>
            </a:extLst>
          </p:cNvPr>
          <p:cNvSpPr txBox="1"/>
          <p:nvPr/>
        </p:nvSpPr>
        <p:spPr>
          <a:xfrm>
            <a:off x="929631" y="3837578"/>
            <a:ext cx="628066" cy="369332"/>
          </a:xfrm>
          <a:prstGeom prst="rect">
            <a:avLst/>
          </a:prstGeom>
          <a:noFill/>
        </p:spPr>
        <p:txBody>
          <a:bodyPr wrap="square" rtlCol="0">
            <a:spAutoFit/>
          </a:bodyPr>
          <a:lstStyle/>
          <a:p>
            <a:pPr algn="ctr"/>
            <a:r>
              <a:rPr lang="en-GB" dirty="0"/>
              <a:t>Y0</a:t>
            </a:r>
          </a:p>
        </p:txBody>
      </p:sp>
      <p:sp>
        <p:nvSpPr>
          <p:cNvPr id="18" name="TextBox 17">
            <a:extLst>
              <a:ext uri="{FF2B5EF4-FFF2-40B4-BE49-F238E27FC236}">
                <a16:creationId xmlns:a16="http://schemas.microsoft.com/office/drawing/2014/main" id="{69AFB8CA-0FF2-488F-FDEC-8B959788A910}"/>
              </a:ext>
            </a:extLst>
          </p:cNvPr>
          <p:cNvSpPr txBox="1"/>
          <p:nvPr/>
        </p:nvSpPr>
        <p:spPr>
          <a:xfrm>
            <a:off x="3351092" y="3861945"/>
            <a:ext cx="628066" cy="369332"/>
          </a:xfrm>
          <a:prstGeom prst="rect">
            <a:avLst/>
          </a:prstGeom>
          <a:noFill/>
        </p:spPr>
        <p:txBody>
          <a:bodyPr wrap="square" rtlCol="0">
            <a:spAutoFit/>
          </a:bodyPr>
          <a:lstStyle/>
          <a:p>
            <a:pPr algn="ctr"/>
            <a:r>
              <a:rPr lang="en-GB" dirty="0"/>
              <a:t>Y1</a:t>
            </a:r>
          </a:p>
        </p:txBody>
      </p:sp>
      <p:sp>
        <p:nvSpPr>
          <p:cNvPr id="19" name="TextBox 18">
            <a:extLst>
              <a:ext uri="{FF2B5EF4-FFF2-40B4-BE49-F238E27FC236}">
                <a16:creationId xmlns:a16="http://schemas.microsoft.com/office/drawing/2014/main" id="{5DE11FE1-3067-9219-4816-4C9032EDF91E}"/>
              </a:ext>
            </a:extLst>
          </p:cNvPr>
          <p:cNvSpPr txBox="1"/>
          <p:nvPr/>
        </p:nvSpPr>
        <p:spPr>
          <a:xfrm>
            <a:off x="5791664" y="3849680"/>
            <a:ext cx="628066" cy="369332"/>
          </a:xfrm>
          <a:prstGeom prst="rect">
            <a:avLst/>
          </a:prstGeom>
          <a:noFill/>
        </p:spPr>
        <p:txBody>
          <a:bodyPr wrap="square" rtlCol="0">
            <a:spAutoFit/>
          </a:bodyPr>
          <a:lstStyle/>
          <a:p>
            <a:pPr algn="ctr"/>
            <a:r>
              <a:rPr lang="en-GB" dirty="0"/>
              <a:t>Y2</a:t>
            </a:r>
          </a:p>
        </p:txBody>
      </p:sp>
      <p:sp>
        <p:nvSpPr>
          <p:cNvPr id="20" name="TextBox 19">
            <a:extLst>
              <a:ext uri="{FF2B5EF4-FFF2-40B4-BE49-F238E27FC236}">
                <a16:creationId xmlns:a16="http://schemas.microsoft.com/office/drawing/2014/main" id="{AB8F3C35-A8CC-3E86-6262-01CBD65AE588}"/>
              </a:ext>
            </a:extLst>
          </p:cNvPr>
          <p:cNvSpPr txBox="1"/>
          <p:nvPr/>
        </p:nvSpPr>
        <p:spPr>
          <a:xfrm>
            <a:off x="8247357" y="3861945"/>
            <a:ext cx="628066" cy="369332"/>
          </a:xfrm>
          <a:prstGeom prst="rect">
            <a:avLst/>
          </a:prstGeom>
          <a:noFill/>
        </p:spPr>
        <p:txBody>
          <a:bodyPr wrap="square" rtlCol="0">
            <a:spAutoFit/>
          </a:bodyPr>
          <a:lstStyle/>
          <a:p>
            <a:pPr algn="ctr"/>
            <a:r>
              <a:rPr lang="en-GB" dirty="0"/>
              <a:t>Y3</a:t>
            </a:r>
          </a:p>
        </p:txBody>
      </p:sp>
      <p:sp>
        <p:nvSpPr>
          <p:cNvPr id="21" name="TextBox 20">
            <a:extLst>
              <a:ext uri="{FF2B5EF4-FFF2-40B4-BE49-F238E27FC236}">
                <a16:creationId xmlns:a16="http://schemas.microsoft.com/office/drawing/2014/main" id="{3E4E97A9-8C7F-5919-5538-8BD0AA3E2358}"/>
              </a:ext>
            </a:extLst>
          </p:cNvPr>
          <p:cNvSpPr txBox="1"/>
          <p:nvPr/>
        </p:nvSpPr>
        <p:spPr>
          <a:xfrm>
            <a:off x="10649631" y="3849680"/>
            <a:ext cx="628066" cy="369332"/>
          </a:xfrm>
          <a:prstGeom prst="rect">
            <a:avLst/>
          </a:prstGeom>
          <a:noFill/>
        </p:spPr>
        <p:txBody>
          <a:bodyPr wrap="square" rtlCol="0">
            <a:spAutoFit/>
          </a:bodyPr>
          <a:lstStyle/>
          <a:p>
            <a:pPr algn="ctr"/>
            <a:r>
              <a:rPr lang="en-GB" dirty="0"/>
              <a:t>Y4</a:t>
            </a:r>
          </a:p>
        </p:txBody>
      </p:sp>
      <p:cxnSp>
        <p:nvCxnSpPr>
          <p:cNvPr id="23" name="Straight Arrow Connector 22">
            <a:extLst>
              <a:ext uri="{FF2B5EF4-FFF2-40B4-BE49-F238E27FC236}">
                <a16:creationId xmlns:a16="http://schemas.microsoft.com/office/drawing/2014/main" id="{0133E48D-108C-017E-2C94-ED3A3CDEDD1A}"/>
              </a:ext>
            </a:extLst>
          </p:cNvPr>
          <p:cNvCxnSpPr>
            <a:cxnSpLocks/>
          </p:cNvCxnSpPr>
          <p:nvPr/>
        </p:nvCxnSpPr>
        <p:spPr>
          <a:xfrm>
            <a:off x="1579320" y="3619421"/>
            <a:ext cx="277792" cy="825357"/>
          </a:xfrm>
          <a:prstGeom prst="straightConnector1">
            <a:avLst/>
          </a:prstGeom>
          <a:ln w="63500" cmpd="thinThick">
            <a:solidFill>
              <a:srgbClr val="E59EDD"/>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B6C918A7-D38B-F452-C499-D624919D6DEA}"/>
              </a:ext>
            </a:extLst>
          </p:cNvPr>
          <p:cNvCxnSpPr>
            <a:cxnSpLocks/>
          </p:cNvCxnSpPr>
          <p:nvPr/>
        </p:nvCxnSpPr>
        <p:spPr>
          <a:xfrm>
            <a:off x="5640522" y="3629945"/>
            <a:ext cx="432380" cy="835882"/>
          </a:xfrm>
          <a:prstGeom prst="straightConnector1">
            <a:avLst/>
          </a:prstGeom>
          <a:ln w="63500" cmpd="thinThick">
            <a:solidFill>
              <a:srgbClr val="E59EDD"/>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1C007D71-D400-AE7D-D6CC-D2D6C8D4F869}"/>
              </a:ext>
            </a:extLst>
          </p:cNvPr>
          <p:cNvCxnSpPr>
            <a:cxnSpLocks/>
          </p:cNvCxnSpPr>
          <p:nvPr/>
        </p:nvCxnSpPr>
        <p:spPr>
          <a:xfrm>
            <a:off x="10618439" y="3511006"/>
            <a:ext cx="285325" cy="918187"/>
          </a:xfrm>
          <a:prstGeom prst="straightConnector1">
            <a:avLst/>
          </a:prstGeom>
          <a:ln w="63500" cmpd="thinThick">
            <a:solidFill>
              <a:srgbClr val="E59EDD"/>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00409E6F-1DA4-0915-6B5F-1BD7C1C6A431}"/>
              </a:ext>
            </a:extLst>
          </p:cNvPr>
          <p:cNvCxnSpPr>
            <a:cxnSpLocks/>
          </p:cNvCxnSpPr>
          <p:nvPr/>
        </p:nvCxnSpPr>
        <p:spPr>
          <a:xfrm>
            <a:off x="10329041" y="3837578"/>
            <a:ext cx="578797" cy="625224"/>
          </a:xfrm>
          <a:prstGeom prst="straightConnector1">
            <a:avLst/>
          </a:prstGeom>
          <a:ln w="63500" cmpd="thinThick">
            <a:solidFill>
              <a:srgbClr val="E59EDD"/>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1146A1B2-C8E8-95B6-82F9-B0D0FF12C3AF}"/>
              </a:ext>
            </a:extLst>
          </p:cNvPr>
          <p:cNvCxnSpPr>
            <a:cxnSpLocks/>
          </p:cNvCxnSpPr>
          <p:nvPr/>
        </p:nvCxnSpPr>
        <p:spPr>
          <a:xfrm>
            <a:off x="8104411" y="3629945"/>
            <a:ext cx="432380" cy="835882"/>
          </a:xfrm>
          <a:prstGeom prst="straightConnector1">
            <a:avLst/>
          </a:prstGeom>
          <a:ln w="63500" cmpd="thinThick">
            <a:solidFill>
              <a:srgbClr val="E59EDD"/>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50CB4DF6-5589-1674-5D9C-632B7AD756E4}"/>
              </a:ext>
            </a:extLst>
          </p:cNvPr>
          <p:cNvSpPr txBox="1"/>
          <p:nvPr/>
        </p:nvSpPr>
        <p:spPr>
          <a:xfrm>
            <a:off x="929631" y="3155383"/>
            <a:ext cx="685925" cy="369332"/>
          </a:xfrm>
          <a:prstGeom prst="rect">
            <a:avLst/>
          </a:prstGeom>
          <a:solidFill>
            <a:srgbClr val="A4C137"/>
          </a:solidFill>
          <a:ln w="3175">
            <a:solidFill>
              <a:srgbClr val="A4C137"/>
            </a:solidFill>
          </a:ln>
        </p:spPr>
        <p:txBody>
          <a:bodyPr wrap="square" rtlCol="0">
            <a:spAutoFit/>
          </a:bodyPr>
          <a:lstStyle/>
          <a:p>
            <a:r>
              <a:rPr lang="en-GB" dirty="0">
                <a:highlight>
                  <a:srgbClr val="A4C137"/>
                </a:highlight>
              </a:rPr>
              <a:t>M5.1</a:t>
            </a:r>
          </a:p>
        </p:txBody>
      </p:sp>
      <p:sp>
        <p:nvSpPr>
          <p:cNvPr id="33" name="TextBox 32">
            <a:extLst>
              <a:ext uri="{FF2B5EF4-FFF2-40B4-BE49-F238E27FC236}">
                <a16:creationId xmlns:a16="http://schemas.microsoft.com/office/drawing/2014/main" id="{871F92CE-7520-D44B-B4BB-9DAFEEF73225}"/>
              </a:ext>
            </a:extLst>
          </p:cNvPr>
          <p:cNvSpPr txBox="1"/>
          <p:nvPr/>
        </p:nvSpPr>
        <p:spPr>
          <a:xfrm>
            <a:off x="5187118" y="3266338"/>
            <a:ext cx="685925" cy="369332"/>
          </a:xfrm>
          <a:prstGeom prst="rect">
            <a:avLst/>
          </a:prstGeom>
          <a:solidFill>
            <a:srgbClr val="E59EDD"/>
          </a:solidFill>
          <a:ln w="3175">
            <a:solidFill>
              <a:srgbClr val="E59EDD"/>
            </a:solidFill>
          </a:ln>
        </p:spPr>
        <p:txBody>
          <a:bodyPr wrap="square" rtlCol="0">
            <a:spAutoFit/>
          </a:bodyPr>
          <a:lstStyle/>
          <a:p>
            <a:r>
              <a:rPr lang="en-GB" dirty="0">
                <a:highlight>
                  <a:srgbClr val="E59EDD"/>
                </a:highlight>
              </a:rPr>
              <a:t>D5.1</a:t>
            </a:r>
          </a:p>
        </p:txBody>
      </p:sp>
      <p:sp>
        <p:nvSpPr>
          <p:cNvPr id="34" name="TextBox 33">
            <a:extLst>
              <a:ext uri="{FF2B5EF4-FFF2-40B4-BE49-F238E27FC236}">
                <a16:creationId xmlns:a16="http://schemas.microsoft.com/office/drawing/2014/main" id="{89C9FCEF-1B05-7DBE-683A-0A41747AE2A8}"/>
              </a:ext>
            </a:extLst>
          </p:cNvPr>
          <p:cNvSpPr txBox="1"/>
          <p:nvPr/>
        </p:nvSpPr>
        <p:spPr>
          <a:xfrm>
            <a:off x="7744848" y="3270156"/>
            <a:ext cx="685925" cy="369332"/>
          </a:xfrm>
          <a:prstGeom prst="rect">
            <a:avLst/>
          </a:prstGeom>
          <a:solidFill>
            <a:srgbClr val="E59EDD"/>
          </a:solidFill>
          <a:ln w="3175">
            <a:solidFill>
              <a:srgbClr val="E59EDD"/>
            </a:solidFill>
          </a:ln>
        </p:spPr>
        <p:txBody>
          <a:bodyPr wrap="square" rtlCol="0">
            <a:spAutoFit/>
          </a:bodyPr>
          <a:lstStyle/>
          <a:p>
            <a:r>
              <a:rPr lang="en-GB" dirty="0">
                <a:highlight>
                  <a:srgbClr val="E59EDD"/>
                </a:highlight>
              </a:rPr>
              <a:t>D5.2</a:t>
            </a:r>
          </a:p>
        </p:txBody>
      </p:sp>
      <p:sp>
        <p:nvSpPr>
          <p:cNvPr id="35" name="TextBox 34">
            <a:extLst>
              <a:ext uri="{FF2B5EF4-FFF2-40B4-BE49-F238E27FC236}">
                <a16:creationId xmlns:a16="http://schemas.microsoft.com/office/drawing/2014/main" id="{313A1E0A-CB8C-BDDA-AA8F-621297600555}"/>
              </a:ext>
            </a:extLst>
          </p:cNvPr>
          <p:cNvSpPr txBox="1"/>
          <p:nvPr/>
        </p:nvSpPr>
        <p:spPr>
          <a:xfrm>
            <a:off x="9932514" y="3109931"/>
            <a:ext cx="685925" cy="369332"/>
          </a:xfrm>
          <a:prstGeom prst="rect">
            <a:avLst/>
          </a:prstGeom>
          <a:solidFill>
            <a:srgbClr val="E59EDD"/>
          </a:solidFill>
          <a:ln w="3175">
            <a:solidFill>
              <a:srgbClr val="E59EDD"/>
            </a:solidFill>
          </a:ln>
        </p:spPr>
        <p:txBody>
          <a:bodyPr wrap="square" rtlCol="0">
            <a:spAutoFit/>
          </a:bodyPr>
          <a:lstStyle/>
          <a:p>
            <a:r>
              <a:rPr lang="en-GB" dirty="0">
                <a:highlight>
                  <a:srgbClr val="E59EDD"/>
                </a:highlight>
              </a:rPr>
              <a:t>D5.3</a:t>
            </a:r>
          </a:p>
        </p:txBody>
      </p:sp>
      <p:sp>
        <p:nvSpPr>
          <p:cNvPr id="36" name="TextBox 35">
            <a:extLst>
              <a:ext uri="{FF2B5EF4-FFF2-40B4-BE49-F238E27FC236}">
                <a16:creationId xmlns:a16="http://schemas.microsoft.com/office/drawing/2014/main" id="{4CDAF57F-C008-2196-4DCD-E1A30F5B00B5}"/>
              </a:ext>
            </a:extLst>
          </p:cNvPr>
          <p:cNvSpPr txBox="1"/>
          <p:nvPr/>
        </p:nvSpPr>
        <p:spPr>
          <a:xfrm>
            <a:off x="9732429" y="3591072"/>
            <a:ext cx="685925" cy="369332"/>
          </a:xfrm>
          <a:prstGeom prst="rect">
            <a:avLst/>
          </a:prstGeom>
          <a:solidFill>
            <a:srgbClr val="E59EDD"/>
          </a:solidFill>
          <a:ln w="3175">
            <a:solidFill>
              <a:srgbClr val="E59EDD"/>
            </a:solidFill>
          </a:ln>
        </p:spPr>
        <p:txBody>
          <a:bodyPr wrap="square" rtlCol="0">
            <a:spAutoFit/>
          </a:bodyPr>
          <a:lstStyle/>
          <a:p>
            <a:r>
              <a:rPr lang="en-GB" dirty="0">
                <a:highlight>
                  <a:srgbClr val="E59EDD"/>
                </a:highlight>
              </a:rPr>
              <a:t>D5.4</a:t>
            </a:r>
          </a:p>
        </p:txBody>
      </p:sp>
      <p:sp>
        <p:nvSpPr>
          <p:cNvPr id="2" name="Rectangle 1">
            <a:extLst>
              <a:ext uri="{FF2B5EF4-FFF2-40B4-BE49-F238E27FC236}">
                <a16:creationId xmlns:a16="http://schemas.microsoft.com/office/drawing/2014/main" id="{7822ABC9-57B8-B513-2DD7-4CA51DF2F2AA}"/>
              </a:ext>
            </a:extLst>
          </p:cNvPr>
          <p:cNvSpPr/>
          <p:nvPr/>
        </p:nvSpPr>
        <p:spPr>
          <a:xfrm>
            <a:off x="1245697" y="4890991"/>
            <a:ext cx="9720000" cy="2026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Task 5.1</a:t>
            </a:r>
          </a:p>
        </p:txBody>
      </p:sp>
      <p:sp>
        <p:nvSpPr>
          <p:cNvPr id="3" name="Rectangle 2">
            <a:extLst>
              <a:ext uri="{FF2B5EF4-FFF2-40B4-BE49-F238E27FC236}">
                <a16:creationId xmlns:a16="http://schemas.microsoft.com/office/drawing/2014/main" id="{7B0987EC-2FC2-F012-4D75-81A17C94EF8B}"/>
              </a:ext>
            </a:extLst>
          </p:cNvPr>
          <p:cNvSpPr/>
          <p:nvPr/>
        </p:nvSpPr>
        <p:spPr>
          <a:xfrm>
            <a:off x="1243664" y="5128089"/>
            <a:ext cx="7290939" cy="2026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Task 5.2</a:t>
            </a:r>
          </a:p>
        </p:txBody>
      </p:sp>
      <p:sp>
        <p:nvSpPr>
          <p:cNvPr id="7" name="Rectangle 6">
            <a:extLst>
              <a:ext uri="{FF2B5EF4-FFF2-40B4-BE49-F238E27FC236}">
                <a16:creationId xmlns:a16="http://schemas.microsoft.com/office/drawing/2014/main" id="{CA6B3B3A-FA10-896B-9368-84D4EB072525}"/>
              </a:ext>
            </a:extLst>
          </p:cNvPr>
          <p:cNvSpPr/>
          <p:nvPr/>
        </p:nvSpPr>
        <p:spPr>
          <a:xfrm>
            <a:off x="5864407" y="5369017"/>
            <a:ext cx="5093593" cy="2026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Task 5.3  </a:t>
            </a:r>
          </a:p>
        </p:txBody>
      </p:sp>
      <p:sp>
        <p:nvSpPr>
          <p:cNvPr id="9" name="Rectangle 8">
            <a:extLst>
              <a:ext uri="{FF2B5EF4-FFF2-40B4-BE49-F238E27FC236}">
                <a16:creationId xmlns:a16="http://schemas.microsoft.com/office/drawing/2014/main" id="{3E78C367-B042-BCD7-C206-6BF9AE3F965E}"/>
              </a:ext>
            </a:extLst>
          </p:cNvPr>
          <p:cNvSpPr/>
          <p:nvPr/>
        </p:nvSpPr>
        <p:spPr>
          <a:xfrm>
            <a:off x="1245698" y="5609945"/>
            <a:ext cx="9712304" cy="2026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t>Task 5.4 </a:t>
            </a:r>
          </a:p>
        </p:txBody>
      </p:sp>
      <p:sp>
        <p:nvSpPr>
          <p:cNvPr id="22" name="TextBox 21">
            <a:extLst>
              <a:ext uri="{FF2B5EF4-FFF2-40B4-BE49-F238E27FC236}">
                <a16:creationId xmlns:a16="http://schemas.microsoft.com/office/drawing/2014/main" id="{B1033EFB-54B1-0828-9415-910B655FE75B}"/>
              </a:ext>
            </a:extLst>
          </p:cNvPr>
          <p:cNvSpPr txBox="1"/>
          <p:nvPr/>
        </p:nvSpPr>
        <p:spPr>
          <a:xfrm>
            <a:off x="371475" y="4902740"/>
            <a:ext cx="881918" cy="184666"/>
          </a:xfrm>
          <a:prstGeom prst="rect">
            <a:avLst/>
          </a:prstGeom>
          <a:noFill/>
        </p:spPr>
        <p:txBody>
          <a:bodyPr wrap="square" lIns="0" tIns="0" rIns="0" bIns="0">
            <a:spAutoFit/>
          </a:bodyPr>
          <a:lstStyle/>
          <a:p>
            <a:pPr algn="ctr"/>
            <a:r>
              <a:rPr lang="en-GB" sz="1200" dirty="0"/>
              <a:t>Task 5.1</a:t>
            </a:r>
          </a:p>
        </p:txBody>
      </p:sp>
      <p:sp>
        <p:nvSpPr>
          <p:cNvPr id="25" name="TextBox 24">
            <a:extLst>
              <a:ext uri="{FF2B5EF4-FFF2-40B4-BE49-F238E27FC236}">
                <a16:creationId xmlns:a16="http://schemas.microsoft.com/office/drawing/2014/main" id="{B57F1B14-EDA0-0194-7F47-CAAC0F6C2648}"/>
              </a:ext>
            </a:extLst>
          </p:cNvPr>
          <p:cNvSpPr txBox="1"/>
          <p:nvPr/>
        </p:nvSpPr>
        <p:spPr>
          <a:xfrm>
            <a:off x="371475" y="5125687"/>
            <a:ext cx="881918" cy="184666"/>
          </a:xfrm>
          <a:prstGeom prst="rect">
            <a:avLst/>
          </a:prstGeom>
          <a:noFill/>
        </p:spPr>
        <p:txBody>
          <a:bodyPr wrap="square" lIns="0" tIns="0" rIns="0" bIns="0">
            <a:spAutoFit/>
          </a:bodyPr>
          <a:lstStyle/>
          <a:p>
            <a:pPr algn="ctr"/>
            <a:r>
              <a:rPr lang="en-GB" sz="1200" dirty="0"/>
              <a:t>Task 5.2</a:t>
            </a:r>
          </a:p>
        </p:txBody>
      </p:sp>
      <p:sp>
        <p:nvSpPr>
          <p:cNvPr id="26" name="TextBox 25">
            <a:extLst>
              <a:ext uri="{FF2B5EF4-FFF2-40B4-BE49-F238E27FC236}">
                <a16:creationId xmlns:a16="http://schemas.microsoft.com/office/drawing/2014/main" id="{3E374AAC-23E8-E47E-80F8-A8352495597E}"/>
              </a:ext>
            </a:extLst>
          </p:cNvPr>
          <p:cNvSpPr txBox="1"/>
          <p:nvPr/>
        </p:nvSpPr>
        <p:spPr>
          <a:xfrm>
            <a:off x="371475" y="5381120"/>
            <a:ext cx="881918" cy="184666"/>
          </a:xfrm>
          <a:prstGeom prst="rect">
            <a:avLst/>
          </a:prstGeom>
          <a:noFill/>
        </p:spPr>
        <p:txBody>
          <a:bodyPr wrap="square" lIns="0" tIns="0" rIns="0" bIns="0">
            <a:spAutoFit/>
          </a:bodyPr>
          <a:lstStyle/>
          <a:p>
            <a:pPr algn="ctr"/>
            <a:r>
              <a:rPr lang="en-GB" sz="1200" dirty="0"/>
              <a:t>Task 5.3</a:t>
            </a:r>
          </a:p>
        </p:txBody>
      </p:sp>
      <p:sp>
        <p:nvSpPr>
          <p:cNvPr id="29" name="TextBox 28">
            <a:extLst>
              <a:ext uri="{FF2B5EF4-FFF2-40B4-BE49-F238E27FC236}">
                <a16:creationId xmlns:a16="http://schemas.microsoft.com/office/drawing/2014/main" id="{DB561836-DED4-BC29-35BA-49D4BAEBDCD0}"/>
              </a:ext>
            </a:extLst>
          </p:cNvPr>
          <p:cNvSpPr txBox="1"/>
          <p:nvPr/>
        </p:nvSpPr>
        <p:spPr>
          <a:xfrm>
            <a:off x="371475" y="5618935"/>
            <a:ext cx="881918" cy="184666"/>
          </a:xfrm>
          <a:prstGeom prst="rect">
            <a:avLst/>
          </a:prstGeom>
          <a:noFill/>
        </p:spPr>
        <p:txBody>
          <a:bodyPr wrap="square" lIns="0" tIns="0" rIns="0" bIns="0">
            <a:spAutoFit/>
          </a:bodyPr>
          <a:lstStyle/>
          <a:p>
            <a:pPr algn="ctr"/>
            <a:r>
              <a:rPr lang="en-GB" sz="1200" dirty="0"/>
              <a:t>Task 5.4</a:t>
            </a:r>
          </a:p>
        </p:txBody>
      </p:sp>
      <p:sp>
        <p:nvSpPr>
          <p:cNvPr id="43" name="5-point Star 42">
            <a:extLst>
              <a:ext uri="{FF2B5EF4-FFF2-40B4-BE49-F238E27FC236}">
                <a16:creationId xmlns:a16="http://schemas.microsoft.com/office/drawing/2014/main" id="{FA9E02EE-2793-878A-7724-D659953EDD0F}"/>
              </a:ext>
            </a:extLst>
          </p:cNvPr>
          <p:cNvSpPr/>
          <p:nvPr/>
        </p:nvSpPr>
        <p:spPr>
          <a:xfrm>
            <a:off x="1753479" y="4916853"/>
            <a:ext cx="128875" cy="145649"/>
          </a:xfrm>
          <a:prstGeom prst="star5">
            <a:avLst/>
          </a:prstGeom>
          <a:solidFill>
            <a:srgbClr val="FFC000"/>
          </a:solidFill>
          <a:ln w="6350">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5-point Star 43">
            <a:extLst>
              <a:ext uri="{FF2B5EF4-FFF2-40B4-BE49-F238E27FC236}">
                <a16:creationId xmlns:a16="http://schemas.microsoft.com/office/drawing/2014/main" id="{2284EA53-FA0B-338E-DCD3-EED46D5CD77D}"/>
              </a:ext>
            </a:extLst>
          </p:cNvPr>
          <p:cNvSpPr/>
          <p:nvPr/>
        </p:nvSpPr>
        <p:spPr>
          <a:xfrm>
            <a:off x="6031562" y="5148828"/>
            <a:ext cx="128875" cy="145649"/>
          </a:xfrm>
          <a:prstGeom prst="star5">
            <a:avLst/>
          </a:prstGeom>
          <a:solidFill>
            <a:srgbClr val="FFC000"/>
          </a:solidFill>
          <a:ln w="6350">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5-point Star 44">
            <a:extLst>
              <a:ext uri="{FF2B5EF4-FFF2-40B4-BE49-F238E27FC236}">
                <a16:creationId xmlns:a16="http://schemas.microsoft.com/office/drawing/2014/main" id="{DEDEC38E-019E-0C13-8F1F-1B12EFB3A0DC}"/>
              </a:ext>
            </a:extLst>
          </p:cNvPr>
          <p:cNvSpPr/>
          <p:nvPr/>
        </p:nvSpPr>
        <p:spPr>
          <a:xfrm>
            <a:off x="8460468" y="5153682"/>
            <a:ext cx="128875" cy="145649"/>
          </a:xfrm>
          <a:prstGeom prst="star5">
            <a:avLst/>
          </a:prstGeom>
          <a:solidFill>
            <a:srgbClr val="FFC000"/>
          </a:solidFill>
          <a:ln w="6350">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5-point Star 45">
            <a:extLst>
              <a:ext uri="{FF2B5EF4-FFF2-40B4-BE49-F238E27FC236}">
                <a16:creationId xmlns:a16="http://schemas.microsoft.com/office/drawing/2014/main" id="{4D50323A-C20A-4AF2-9F55-2E4E62AF7990}"/>
              </a:ext>
            </a:extLst>
          </p:cNvPr>
          <p:cNvSpPr/>
          <p:nvPr/>
        </p:nvSpPr>
        <p:spPr>
          <a:xfrm>
            <a:off x="10893562" y="5393389"/>
            <a:ext cx="128875" cy="145649"/>
          </a:xfrm>
          <a:prstGeom prst="star5">
            <a:avLst/>
          </a:prstGeom>
          <a:solidFill>
            <a:srgbClr val="FFC000"/>
          </a:solidFill>
          <a:ln w="6350">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5-point Star 46">
            <a:extLst>
              <a:ext uri="{FF2B5EF4-FFF2-40B4-BE49-F238E27FC236}">
                <a16:creationId xmlns:a16="http://schemas.microsoft.com/office/drawing/2014/main" id="{F419067F-1D05-7529-5F6E-CC994F9F53E8}"/>
              </a:ext>
            </a:extLst>
          </p:cNvPr>
          <p:cNvSpPr/>
          <p:nvPr/>
        </p:nvSpPr>
        <p:spPr>
          <a:xfrm>
            <a:off x="10893561" y="5635953"/>
            <a:ext cx="128875" cy="145649"/>
          </a:xfrm>
          <a:prstGeom prst="star5">
            <a:avLst/>
          </a:prstGeom>
          <a:solidFill>
            <a:srgbClr val="FFC000"/>
          </a:solidFill>
          <a:ln w="6350">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7" name="Straight Arrow Connector 36">
            <a:extLst>
              <a:ext uri="{FF2B5EF4-FFF2-40B4-BE49-F238E27FC236}">
                <a16:creationId xmlns:a16="http://schemas.microsoft.com/office/drawing/2014/main" id="{7E89D2C7-9B1C-2AB6-9237-8A0794D94EAB}"/>
              </a:ext>
            </a:extLst>
          </p:cNvPr>
          <p:cNvCxnSpPr>
            <a:cxnSpLocks/>
          </p:cNvCxnSpPr>
          <p:nvPr/>
        </p:nvCxnSpPr>
        <p:spPr>
          <a:xfrm>
            <a:off x="3332427" y="4087193"/>
            <a:ext cx="0" cy="1937089"/>
          </a:xfrm>
          <a:prstGeom prst="straightConnector1">
            <a:avLst/>
          </a:prstGeom>
          <a:ln w="50800">
            <a:solidFill>
              <a:srgbClr val="FF0000"/>
            </a:solidFill>
            <a:prstDash val="sysDash"/>
            <a:headEnd type="diamond"/>
            <a:tailEnd type="diamond"/>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4F200C62-0DDE-9FC8-E4CD-BD5B7A4281B5}"/>
              </a:ext>
            </a:extLst>
          </p:cNvPr>
          <p:cNvSpPr txBox="1"/>
          <p:nvPr/>
        </p:nvSpPr>
        <p:spPr>
          <a:xfrm>
            <a:off x="1030630" y="5915601"/>
            <a:ext cx="396000" cy="288000"/>
          </a:xfrm>
          <a:prstGeom prst="rect">
            <a:avLst/>
          </a:prstGeom>
          <a:noFill/>
        </p:spPr>
        <p:txBody>
          <a:bodyPr wrap="square" rtlCol="0">
            <a:spAutoFit/>
          </a:bodyPr>
          <a:lstStyle/>
          <a:p>
            <a:pPr algn="ctr"/>
            <a:r>
              <a:rPr lang="en-GB" sz="700" dirty="0"/>
              <a:t>Mar</a:t>
            </a:r>
          </a:p>
          <a:p>
            <a:pPr algn="ctr"/>
            <a:r>
              <a:rPr lang="en-GB" sz="700" dirty="0"/>
              <a:t>2024</a:t>
            </a:r>
          </a:p>
        </p:txBody>
      </p:sp>
      <p:sp>
        <p:nvSpPr>
          <p:cNvPr id="30" name="TextBox 29">
            <a:extLst>
              <a:ext uri="{FF2B5EF4-FFF2-40B4-BE49-F238E27FC236}">
                <a16:creationId xmlns:a16="http://schemas.microsoft.com/office/drawing/2014/main" id="{5F7FB589-CD57-82EE-5DBA-FD922DAEA0DD}"/>
              </a:ext>
            </a:extLst>
          </p:cNvPr>
          <p:cNvSpPr txBox="1"/>
          <p:nvPr/>
        </p:nvSpPr>
        <p:spPr>
          <a:xfrm>
            <a:off x="3478932" y="5915601"/>
            <a:ext cx="396000" cy="288000"/>
          </a:xfrm>
          <a:prstGeom prst="rect">
            <a:avLst/>
          </a:prstGeom>
          <a:noFill/>
        </p:spPr>
        <p:txBody>
          <a:bodyPr wrap="square" rtlCol="0">
            <a:spAutoFit/>
          </a:bodyPr>
          <a:lstStyle/>
          <a:p>
            <a:pPr algn="ctr"/>
            <a:r>
              <a:rPr lang="en-GB" sz="700" dirty="0"/>
              <a:t>Mar</a:t>
            </a:r>
          </a:p>
          <a:p>
            <a:pPr algn="ctr"/>
            <a:r>
              <a:rPr lang="en-GB" sz="700" dirty="0"/>
              <a:t>2025</a:t>
            </a:r>
          </a:p>
        </p:txBody>
      </p:sp>
      <p:sp>
        <p:nvSpPr>
          <p:cNvPr id="38" name="TextBox 37">
            <a:extLst>
              <a:ext uri="{FF2B5EF4-FFF2-40B4-BE49-F238E27FC236}">
                <a16:creationId xmlns:a16="http://schemas.microsoft.com/office/drawing/2014/main" id="{4478EA24-8179-ACFD-650C-5ED83A3AEA38}"/>
              </a:ext>
            </a:extLst>
          </p:cNvPr>
          <p:cNvSpPr txBox="1"/>
          <p:nvPr/>
        </p:nvSpPr>
        <p:spPr>
          <a:xfrm>
            <a:off x="5905465" y="5915601"/>
            <a:ext cx="396000" cy="288000"/>
          </a:xfrm>
          <a:prstGeom prst="rect">
            <a:avLst/>
          </a:prstGeom>
          <a:noFill/>
        </p:spPr>
        <p:txBody>
          <a:bodyPr wrap="square" rtlCol="0">
            <a:spAutoFit/>
          </a:bodyPr>
          <a:lstStyle/>
          <a:p>
            <a:pPr algn="ctr"/>
            <a:r>
              <a:rPr lang="en-GB" sz="700" dirty="0"/>
              <a:t>Mar</a:t>
            </a:r>
          </a:p>
          <a:p>
            <a:pPr algn="ctr"/>
            <a:r>
              <a:rPr lang="en-GB" sz="700" dirty="0"/>
              <a:t>2026</a:t>
            </a:r>
          </a:p>
        </p:txBody>
      </p:sp>
      <p:sp>
        <p:nvSpPr>
          <p:cNvPr id="39" name="TextBox 38">
            <a:extLst>
              <a:ext uri="{FF2B5EF4-FFF2-40B4-BE49-F238E27FC236}">
                <a16:creationId xmlns:a16="http://schemas.microsoft.com/office/drawing/2014/main" id="{E1D7A9DB-8C4A-CAA8-C5EC-F963E0F38937}"/>
              </a:ext>
            </a:extLst>
          </p:cNvPr>
          <p:cNvSpPr txBox="1"/>
          <p:nvPr/>
        </p:nvSpPr>
        <p:spPr>
          <a:xfrm>
            <a:off x="8339508" y="5915601"/>
            <a:ext cx="396000" cy="288000"/>
          </a:xfrm>
          <a:prstGeom prst="rect">
            <a:avLst/>
          </a:prstGeom>
          <a:noFill/>
        </p:spPr>
        <p:txBody>
          <a:bodyPr wrap="square" rtlCol="0">
            <a:spAutoFit/>
          </a:bodyPr>
          <a:lstStyle/>
          <a:p>
            <a:pPr algn="ctr"/>
            <a:r>
              <a:rPr lang="en-GB" sz="700" dirty="0"/>
              <a:t>Mar</a:t>
            </a:r>
          </a:p>
          <a:p>
            <a:pPr algn="ctr"/>
            <a:r>
              <a:rPr lang="en-GB" sz="700" dirty="0"/>
              <a:t>2027</a:t>
            </a:r>
          </a:p>
        </p:txBody>
      </p:sp>
      <p:sp>
        <p:nvSpPr>
          <p:cNvPr id="40" name="TextBox 39">
            <a:extLst>
              <a:ext uri="{FF2B5EF4-FFF2-40B4-BE49-F238E27FC236}">
                <a16:creationId xmlns:a16="http://schemas.microsoft.com/office/drawing/2014/main" id="{C3414D00-62EA-F2EA-D9CC-8C55B93F6BF3}"/>
              </a:ext>
            </a:extLst>
          </p:cNvPr>
          <p:cNvSpPr txBox="1"/>
          <p:nvPr/>
        </p:nvSpPr>
        <p:spPr>
          <a:xfrm>
            <a:off x="10774587" y="5915601"/>
            <a:ext cx="396000" cy="288000"/>
          </a:xfrm>
          <a:prstGeom prst="rect">
            <a:avLst/>
          </a:prstGeom>
          <a:noFill/>
        </p:spPr>
        <p:txBody>
          <a:bodyPr wrap="square" rtlCol="0">
            <a:spAutoFit/>
          </a:bodyPr>
          <a:lstStyle/>
          <a:p>
            <a:pPr algn="ctr"/>
            <a:r>
              <a:rPr lang="en-GB" sz="700" dirty="0"/>
              <a:t>Feb</a:t>
            </a:r>
          </a:p>
          <a:p>
            <a:pPr algn="ctr"/>
            <a:r>
              <a:rPr lang="en-GB" sz="700" dirty="0"/>
              <a:t>2028</a:t>
            </a:r>
          </a:p>
        </p:txBody>
      </p:sp>
    </p:spTree>
    <p:extLst>
      <p:ext uri="{BB962C8B-B14F-4D97-AF65-F5344CB8AC3E}">
        <p14:creationId xmlns:p14="http://schemas.microsoft.com/office/powerpoint/2010/main" val="113694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1</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9B60BE39-209B-F06B-5172-11802397F2D7}"/>
              </a:ext>
            </a:extLst>
          </p:cNvPr>
          <p:cNvSpPr/>
          <p:nvPr/>
        </p:nvSpPr>
        <p:spPr>
          <a:xfrm>
            <a:off x="288000" y="1080000"/>
            <a:ext cx="11627999" cy="727285"/>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3" name="TextBox 2">
            <a:extLst>
              <a:ext uri="{FF2B5EF4-FFF2-40B4-BE49-F238E27FC236}">
                <a16:creationId xmlns:a16="http://schemas.microsoft.com/office/drawing/2014/main" id="{DDD1BA4E-9CE4-E3EE-5684-DD9136C63014}"/>
              </a:ext>
            </a:extLst>
          </p:cNvPr>
          <p:cNvSpPr txBox="1"/>
          <p:nvPr/>
        </p:nvSpPr>
        <p:spPr>
          <a:xfrm>
            <a:off x="435817" y="1103921"/>
            <a:ext cx="11366665" cy="5386090"/>
          </a:xfrm>
          <a:prstGeom prst="rect">
            <a:avLst/>
          </a:prstGeom>
          <a:noFill/>
        </p:spPr>
        <p:txBody>
          <a:bodyPr wrap="square" rtlCol="0">
            <a:spAutoFit/>
          </a:bodyPr>
          <a:lstStyle/>
          <a:p>
            <a:r>
              <a:rPr lang="en-GB" b="1" i="1" dirty="0">
                <a:effectLst/>
                <a:latin typeface="Helvetica" pitchFamily="2" charset="0"/>
              </a:rPr>
              <a:t>Task </a:t>
            </a:r>
            <a:r>
              <a:rPr lang="en-GB" b="1" i="1" dirty="0">
                <a:latin typeface="Helvetica" pitchFamily="2" charset="0"/>
              </a:rPr>
              <a:t>5</a:t>
            </a:r>
            <a:r>
              <a:rPr lang="en-GB" b="1" i="1" dirty="0">
                <a:effectLst/>
                <a:latin typeface="Helvetica" pitchFamily="2" charset="0"/>
              </a:rPr>
              <a:t>.1: Coordination on cryomodule design activities– </a:t>
            </a:r>
            <a:r>
              <a:rPr lang="en-GB" b="1" i="1" dirty="0">
                <a:effectLst/>
                <a:highlight>
                  <a:srgbClr val="A4C137"/>
                </a:highlight>
                <a:latin typeface="Helvetica" pitchFamily="2" charset="0"/>
              </a:rPr>
              <a:t>M1-M48</a:t>
            </a:r>
            <a:endParaRPr lang="en-GB" b="1" dirty="0">
              <a:effectLst/>
              <a:highlight>
                <a:srgbClr val="A4C137"/>
              </a:highlight>
              <a:latin typeface="Helvetica" pitchFamily="2" charset="0"/>
            </a:endParaRPr>
          </a:p>
          <a:p>
            <a:r>
              <a:rPr lang="en-GB" i="1" dirty="0">
                <a:effectLst/>
                <a:latin typeface="Helvetica" pitchFamily="2" charset="0"/>
              </a:rPr>
              <a:t>• General coordination by ESS as described above.</a:t>
            </a:r>
          </a:p>
          <a:p>
            <a:endParaRPr lang="en-GB" i="1" dirty="0">
              <a:latin typeface="Helvetica" pitchFamily="2" charset="0"/>
            </a:endParaRPr>
          </a:p>
          <a:p>
            <a:r>
              <a:rPr lang="en-GB" dirty="0">
                <a:highlight>
                  <a:srgbClr val="FFFF00"/>
                </a:highlight>
                <a:latin typeface="Helvetica" pitchFamily="2" charset="0"/>
              </a:rPr>
              <a:t>	ONGOING</a:t>
            </a:r>
            <a:r>
              <a:rPr lang="en-GB" dirty="0">
                <a:latin typeface="Helvetica" pitchFamily="2" charset="0"/>
              </a:rPr>
              <a:t>: </a:t>
            </a:r>
            <a:r>
              <a:rPr lang="en-GB" dirty="0">
                <a:highlight>
                  <a:srgbClr val="FFFF00"/>
                </a:highlight>
                <a:latin typeface="Helvetica" pitchFamily="2" charset="0"/>
              </a:rPr>
              <a:t>5 meetings held so far: Mar24; Apr24; Jul24; Sep24; Jan25</a:t>
            </a:r>
          </a:p>
          <a:p>
            <a:r>
              <a:rPr lang="en-GB" dirty="0">
                <a:highlight>
                  <a:srgbClr val="FFFF00"/>
                </a:highlight>
                <a:latin typeface="Helvetica" pitchFamily="2" charset="0"/>
              </a:rPr>
              <a:t>	+informal: Nov 12-19, during TTC + visit at ESS: CERN (Karin </a:t>
            </a:r>
            <a:r>
              <a:rPr lang="en-GB" dirty="0" err="1">
                <a:highlight>
                  <a:srgbClr val="FFFF00"/>
                </a:highlight>
                <a:latin typeface="Helvetica" pitchFamily="2" charset="0"/>
              </a:rPr>
              <a:t>Canderan</a:t>
            </a:r>
            <a:r>
              <a:rPr lang="en-GB" dirty="0">
                <a:highlight>
                  <a:srgbClr val="FFFF00"/>
                </a:highlight>
                <a:latin typeface="Helvetica" pitchFamily="2" charset="0"/>
              </a:rPr>
              <a:t>) </a:t>
            </a:r>
          </a:p>
          <a:p>
            <a:endParaRPr lang="en-GB" i="1" dirty="0">
              <a:latin typeface="Helvetica" pitchFamily="2" charset="0"/>
            </a:endParaRPr>
          </a:p>
          <a:p>
            <a:endParaRPr lang="en-GB" i="1" dirty="0">
              <a:latin typeface="Helvetica" pitchFamily="2" charset="0"/>
            </a:endParaRPr>
          </a:p>
          <a:p>
            <a:r>
              <a:rPr lang="en-GB" b="1" i="1" dirty="0">
                <a:effectLst/>
                <a:highlight>
                  <a:srgbClr val="A4C137"/>
                </a:highlight>
                <a:latin typeface="Helvetica" pitchFamily="2" charset="0"/>
              </a:rPr>
              <a:t>Task 5.1 </a:t>
            </a:r>
            <a:r>
              <a:rPr lang="en-GB" i="1" dirty="0">
                <a:effectLst/>
                <a:highlight>
                  <a:srgbClr val="A4C137"/>
                </a:highlight>
                <a:latin typeface="Helvetica" pitchFamily="2" charset="0"/>
              </a:rPr>
              <a:t>(</a:t>
            </a:r>
            <a:r>
              <a:rPr lang="en-GB" b="1" i="1" dirty="0">
                <a:effectLst/>
                <a:highlight>
                  <a:srgbClr val="A4C137"/>
                </a:highlight>
                <a:latin typeface="Helvetica" pitchFamily="2" charset="0"/>
              </a:rPr>
              <a:t>ESS</a:t>
            </a:r>
            <a:r>
              <a:rPr lang="en-GB" i="1" dirty="0">
                <a:effectLst/>
                <a:highlight>
                  <a:srgbClr val="A4C137"/>
                </a:highlight>
                <a:latin typeface="Helvetica" pitchFamily="2" charset="0"/>
              </a:rPr>
              <a:t>, CNRS, CERN) </a:t>
            </a:r>
          </a:p>
          <a:p>
            <a:pPr marL="180975" indent="-128588">
              <a:buFont typeface="Arial" panose="020B0604020202020204" pitchFamily="34" charset="0"/>
              <a:buChar char="•"/>
            </a:pPr>
            <a:r>
              <a:rPr lang="en-GB" dirty="0">
                <a:effectLst/>
                <a:latin typeface="Helvetica" pitchFamily="2" charset="0"/>
              </a:rPr>
              <a:t>This task needs to coordinate with </a:t>
            </a:r>
            <a:r>
              <a:rPr lang="en-GB" dirty="0">
                <a:effectLst/>
                <a:highlight>
                  <a:srgbClr val="E59EDD"/>
                </a:highlight>
                <a:latin typeface="Helvetica" pitchFamily="2" charset="0"/>
              </a:rPr>
              <a:t>WP1, WP3, WP4 and WP6</a:t>
            </a:r>
            <a:r>
              <a:rPr lang="en-GB" dirty="0">
                <a:effectLst/>
                <a:latin typeface="Helvetica" pitchFamily="2" charset="0"/>
              </a:rPr>
              <a:t> activities. </a:t>
            </a:r>
            <a:r>
              <a:rPr lang="en-GB" dirty="0">
                <a:effectLst/>
                <a:highlight>
                  <a:srgbClr val="FFFF00"/>
                </a:highlight>
                <a:latin typeface="Helvetica" pitchFamily="2" charset="0"/>
              </a:rPr>
              <a:t>MOSTLY WP4 ad WP6</a:t>
            </a:r>
          </a:p>
          <a:p>
            <a:pPr marL="180975" indent="-128588">
              <a:buFont typeface="Arial" panose="020B0604020202020204" pitchFamily="34" charset="0"/>
              <a:buChar char="•"/>
            </a:pPr>
            <a:r>
              <a:rPr lang="en-GB" dirty="0">
                <a:effectLst/>
                <a:latin typeface="Helvetica" pitchFamily="2" charset="0"/>
              </a:rPr>
              <a:t>Joint meetings during the design and construction phases of HOM, RF couplers, FE-FRTs and prototype</a:t>
            </a:r>
          </a:p>
          <a:p>
            <a:pPr marL="180975" indent="-128588"/>
            <a:r>
              <a:rPr lang="en-GB" dirty="0">
                <a:effectLst/>
                <a:latin typeface="Helvetica" pitchFamily="2" charset="0"/>
              </a:rPr>
              <a:t>module will be required.</a:t>
            </a: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latin typeface="Helvetica" pitchFamily="2" charset="0"/>
            </a:endParaRPr>
          </a:p>
          <a:p>
            <a:pPr marL="180975" indent="-128588"/>
            <a:endParaRPr lang="en-GB" dirty="0">
              <a:effectLst/>
              <a:latin typeface="Helvetica" pitchFamily="2" charset="0"/>
            </a:endParaRPr>
          </a:p>
          <a:p>
            <a:pPr marL="180975" indent="-128588"/>
            <a:r>
              <a:rPr lang="en-GB" sz="2000" b="1" dirty="0">
                <a:highlight>
                  <a:srgbClr val="00FF00"/>
                </a:highlight>
                <a:latin typeface="Helvetica" pitchFamily="2" charset="0"/>
              </a:rPr>
              <a:t>Milestone 5.1 </a:t>
            </a:r>
            <a:r>
              <a:rPr lang="en-GB" sz="2000" dirty="0">
                <a:highlight>
                  <a:srgbClr val="00FF00"/>
                </a:highlight>
                <a:latin typeface="Helvetica" pitchFamily="2" charset="0"/>
              </a:rPr>
              <a:t>: </a:t>
            </a:r>
            <a:r>
              <a:rPr lang="en-GB" dirty="0">
                <a:highlight>
                  <a:srgbClr val="00FF00"/>
                </a:highlight>
                <a:latin typeface="Helvetica" pitchFamily="2" charset="0"/>
              </a:rPr>
              <a:t>In-person WP kick-off meeting at ESS (COMPLETED)</a:t>
            </a:r>
          </a:p>
          <a:p>
            <a:pPr marL="180975" indent="-128588"/>
            <a:endParaRPr lang="en-GB" dirty="0">
              <a:highlight>
                <a:srgbClr val="00FF00"/>
              </a:highlight>
              <a:latin typeface="Helvetica" pitchFamily="2" charset="0"/>
            </a:endParaRPr>
          </a:p>
          <a:p>
            <a:pPr marL="180975" indent="-128588"/>
            <a:r>
              <a:rPr lang="en-GB" dirty="0">
                <a:highlight>
                  <a:srgbClr val="00FF00"/>
                </a:highlight>
                <a:latin typeface="Helvetica" pitchFamily="2" charset="0"/>
              </a:rPr>
              <a:t>		COMPLETED: Kick-off meeting on 14_Mar_2024 + ESS in person meeting 12-13_Sep_2024</a:t>
            </a:r>
          </a:p>
          <a:p>
            <a:pPr marL="180975" indent="-128588"/>
            <a:endParaRPr lang="en-GB" dirty="0">
              <a:latin typeface="Helvetica" pitchFamily="2" charset="0"/>
            </a:endParaRPr>
          </a:p>
        </p:txBody>
      </p:sp>
    </p:spTree>
    <p:extLst>
      <p:ext uri="{BB962C8B-B14F-4D97-AF65-F5344CB8AC3E}">
        <p14:creationId xmlns:p14="http://schemas.microsoft.com/office/powerpoint/2010/main" val="805759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1</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9B60BE39-209B-F06B-5172-11802397F2D7}"/>
              </a:ext>
            </a:extLst>
          </p:cNvPr>
          <p:cNvSpPr/>
          <p:nvPr/>
        </p:nvSpPr>
        <p:spPr>
          <a:xfrm>
            <a:off x="288000" y="1080000"/>
            <a:ext cx="11627999" cy="727285"/>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3" name="TextBox 2">
            <a:extLst>
              <a:ext uri="{FF2B5EF4-FFF2-40B4-BE49-F238E27FC236}">
                <a16:creationId xmlns:a16="http://schemas.microsoft.com/office/drawing/2014/main" id="{DDD1BA4E-9CE4-E3EE-5684-DD9136C63014}"/>
              </a:ext>
            </a:extLst>
          </p:cNvPr>
          <p:cNvSpPr txBox="1"/>
          <p:nvPr/>
        </p:nvSpPr>
        <p:spPr>
          <a:xfrm>
            <a:off x="435817" y="1103921"/>
            <a:ext cx="11366665" cy="5355312"/>
          </a:xfrm>
          <a:prstGeom prst="rect">
            <a:avLst/>
          </a:prstGeom>
          <a:noFill/>
        </p:spPr>
        <p:txBody>
          <a:bodyPr wrap="square" rtlCol="0">
            <a:spAutoFit/>
          </a:bodyPr>
          <a:lstStyle/>
          <a:p>
            <a:r>
              <a:rPr lang="en-GB" b="1" i="1" dirty="0">
                <a:effectLst/>
                <a:latin typeface="Helvetica" pitchFamily="2" charset="0"/>
              </a:rPr>
              <a:t>Task </a:t>
            </a:r>
            <a:r>
              <a:rPr lang="en-GB" b="1" i="1" dirty="0">
                <a:latin typeface="Helvetica" pitchFamily="2" charset="0"/>
              </a:rPr>
              <a:t>5</a:t>
            </a:r>
            <a:r>
              <a:rPr lang="en-GB" b="1" i="1" dirty="0">
                <a:effectLst/>
                <a:latin typeface="Helvetica" pitchFamily="2" charset="0"/>
              </a:rPr>
              <a:t>.1: Coordination on cryomodule design activities– </a:t>
            </a:r>
            <a:r>
              <a:rPr lang="en-GB" b="1" i="1" dirty="0">
                <a:effectLst/>
                <a:highlight>
                  <a:srgbClr val="A4C137"/>
                </a:highlight>
                <a:latin typeface="Helvetica" pitchFamily="2" charset="0"/>
              </a:rPr>
              <a:t>M1-M48</a:t>
            </a:r>
            <a:endParaRPr lang="en-GB" b="1" dirty="0">
              <a:effectLst/>
              <a:highlight>
                <a:srgbClr val="A4C137"/>
              </a:highlight>
              <a:latin typeface="Helvetica" pitchFamily="2" charset="0"/>
            </a:endParaRPr>
          </a:p>
          <a:p>
            <a:r>
              <a:rPr lang="en-GB" i="1" dirty="0">
                <a:effectLst/>
                <a:latin typeface="Helvetica" pitchFamily="2" charset="0"/>
              </a:rPr>
              <a:t>• General coordination by ESS as described above.</a:t>
            </a:r>
          </a:p>
          <a:p>
            <a:endParaRPr lang="en-GB" i="1" dirty="0">
              <a:latin typeface="Helvetica" pitchFamily="2" charset="0"/>
            </a:endParaRPr>
          </a:p>
          <a:p>
            <a:r>
              <a:rPr lang="en-GB" dirty="0">
                <a:highlight>
                  <a:srgbClr val="FFFF00"/>
                </a:highlight>
                <a:latin typeface="Helvetica" pitchFamily="2" charset="0"/>
              </a:rPr>
              <a:t>News: </a:t>
            </a:r>
          </a:p>
          <a:p>
            <a:pPr marL="1200150" lvl="2" indent="-285750">
              <a:buFont typeface="Arial" panose="020B0604020202020204" pitchFamily="34" charset="0"/>
              <a:buChar char="•"/>
            </a:pPr>
            <a:r>
              <a:rPr lang="en-GB" dirty="0" err="1">
                <a:highlight>
                  <a:srgbClr val="FFFF00"/>
                </a:highlight>
                <a:latin typeface="Helvetica" pitchFamily="2" charset="0"/>
              </a:rPr>
              <a:t>iSAS</a:t>
            </a:r>
            <a:r>
              <a:rPr lang="en-GB" dirty="0">
                <a:highlight>
                  <a:srgbClr val="FFFF00"/>
                </a:highlight>
                <a:latin typeface="Helvetica" pitchFamily="2" charset="0"/>
              </a:rPr>
              <a:t> website: </a:t>
            </a:r>
            <a:r>
              <a:rPr lang="en-GB" dirty="0">
                <a:highlight>
                  <a:srgbClr val="FFFF00"/>
                </a:highlight>
                <a:latin typeface="Helvetica" pitchFamily="2" charset="0"/>
                <a:hlinkClick r:id="rId3"/>
              </a:rPr>
              <a:t>https://isas.ijclab.in2p3.fr/</a:t>
            </a:r>
            <a:endParaRPr lang="en-GB" dirty="0">
              <a:highlight>
                <a:srgbClr val="FFFF00"/>
              </a:highlight>
              <a:latin typeface="Helvetica" pitchFamily="2" charset="0"/>
            </a:endParaRPr>
          </a:p>
          <a:p>
            <a:pPr marL="1657350" lvl="3" indent="-285750">
              <a:buFont typeface="Arial" panose="020B0604020202020204" pitchFamily="34" charset="0"/>
              <a:buChar char="•"/>
            </a:pPr>
            <a:r>
              <a:rPr lang="en-GB" dirty="0">
                <a:solidFill>
                  <a:srgbClr val="000000"/>
                </a:solidFill>
                <a:latin typeface="Calibri" panose="020F0502020204030204" pitchFamily="34" charset="0"/>
              </a:rPr>
              <a:t>News, Announcements (Lode)</a:t>
            </a:r>
            <a:endParaRPr lang="en-GB" b="0" i="0" u="none" strike="noStrike" dirty="0">
              <a:solidFill>
                <a:srgbClr val="000000"/>
              </a:solidFill>
              <a:effectLst/>
              <a:latin typeface="Calibri" panose="020F0502020204030204" pitchFamily="34" charset="0"/>
            </a:endParaRPr>
          </a:p>
          <a:p>
            <a:pPr marL="1657350" lvl="3" indent="-285750">
              <a:buFont typeface="Arial" panose="020B0604020202020204" pitchFamily="34" charset="0"/>
              <a:buChar char="•"/>
            </a:pPr>
            <a:r>
              <a:rPr lang="en-GB" b="0" i="0" u="none" strike="noStrike" dirty="0">
                <a:solidFill>
                  <a:srgbClr val="000000"/>
                </a:solidFill>
                <a:effectLst/>
                <a:latin typeface="Calibri" panose="020F0502020204030204" pitchFamily="34" charset="0"/>
              </a:rPr>
              <a:t>Each working group will have a dedicated webpage on the </a:t>
            </a:r>
            <a:r>
              <a:rPr lang="en-GB" b="0" i="0" u="none" strike="noStrike" dirty="0" err="1">
                <a:solidFill>
                  <a:srgbClr val="070706"/>
                </a:solidFill>
                <a:effectLst/>
                <a:latin typeface="Calibri" panose="020F0502020204030204" pitchFamily="34" charset="0"/>
              </a:rPr>
              <a:t>iSAS</a:t>
            </a:r>
            <a:r>
              <a:rPr lang="en-GB" b="0" i="0" u="none" strike="noStrike" dirty="0">
                <a:solidFill>
                  <a:srgbClr val="000000"/>
                </a:solidFill>
                <a:effectLst/>
                <a:latin typeface="Calibri" panose="020F0502020204030204" pitchFamily="34" charset="0"/>
              </a:rPr>
              <a:t> </a:t>
            </a:r>
            <a:r>
              <a:rPr lang="en-GB" b="0" i="0" u="none" strike="noStrike" dirty="0">
                <a:solidFill>
                  <a:srgbClr val="070706"/>
                </a:solidFill>
                <a:effectLst/>
                <a:latin typeface="Calibri" panose="020F0502020204030204" pitchFamily="34" charset="0"/>
              </a:rPr>
              <a:t>website</a:t>
            </a:r>
            <a:r>
              <a:rPr lang="en-GB" b="0" i="0" u="none" strike="noStrike" dirty="0">
                <a:solidFill>
                  <a:srgbClr val="070706"/>
                </a:solidFill>
                <a:effectLst/>
                <a:highlight>
                  <a:srgbClr val="FFFF00"/>
                </a:highlight>
                <a:latin typeface="Helvetica" pitchFamily="2" charset="0"/>
              </a:rPr>
              <a:t>,</a:t>
            </a:r>
            <a:r>
              <a:rPr lang="en-GB" dirty="0">
                <a:solidFill>
                  <a:srgbClr val="070706"/>
                </a:solidFill>
                <a:highlight>
                  <a:srgbClr val="FFFF00"/>
                </a:highlight>
                <a:latin typeface="Helvetica" pitchFamily="2" charset="0"/>
              </a:rPr>
              <a:t> </a:t>
            </a:r>
            <a:r>
              <a:rPr lang="en-GB" dirty="0">
                <a:highlight>
                  <a:srgbClr val="FFFF00"/>
                </a:highlight>
                <a:latin typeface="Helvetica" pitchFamily="2" charset="0"/>
              </a:rPr>
              <a:t>Requested to complete:</a:t>
            </a:r>
          </a:p>
          <a:p>
            <a:r>
              <a:rPr lang="en-GB" i="1" dirty="0">
                <a:solidFill>
                  <a:srgbClr val="000000"/>
                </a:solidFill>
                <a:latin typeface="Helvetica" pitchFamily="2" charset="0"/>
              </a:rPr>
              <a:t>		</a:t>
            </a:r>
          </a:p>
          <a:p>
            <a:r>
              <a:rPr lang="en-GB" i="1" dirty="0">
                <a:solidFill>
                  <a:srgbClr val="FF00FF"/>
                </a:solidFill>
                <a:effectLst/>
                <a:latin typeface="Helvetica" pitchFamily="2" charset="0"/>
              </a:rPr>
              <a:t>WP5: Integration into a new LINAC Cryomodule</a:t>
            </a:r>
            <a:endParaRPr lang="en-GB" dirty="0">
              <a:solidFill>
                <a:srgbClr val="FF00FF"/>
              </a:solidFill>
              <a:effectLst/>
              <a:latin typeface="Helvetica" pitchFamily="2" charset="0"/>
            </a:endParaRPr>
          </a:p>
          <a:p>
            <a:r>
              <a:rPr lang="en-GB" i="1" dirty="0">
                <a:solidFill>
                  <a:srgbClr val="000000"/>
                </a:solidFill>
                <a:latin typeface="Helvetica" pitchFamily="2" charset="0"/>
              </a:rPr>
              <a:t>			- </a:t>
            </a:r>
            <a:r>
              <a:rPr lang="en-GB" i="1" dirty="0">
                <a:solidFill>
                  <a:srgbClr val="FF00FF"/>
                </a:solidFill>
                <a:effectLst/>
                <a:latin typeface="Helvetica" pitchFamily="2" charset="0"/>
              </a:rPr>
              <a:t>Main goals</a:t>
            </a:r>
          </a:p>
          <a:p>
            <a:r>
              <a:rPr lang="en-GB" i="1" dirty="0">
                <a:solidFill>
                  <a:srgbClr val="FF00FF"/>
                </a:solidFill>
                <a:latin typeface="Helvetica" pitchFamily="2" charset="0"/>
              </a:rPr>
              <a:t>			-</a:t>
            </a:r>
            <a:r>
              <a:rPr lang="en-GB" i="1" dirty="0">
                <a:solidFill>
                  <a:srgbClr val="FF00FF"/>
                </a:solidFill>
                <a:effectLst/>
                <a:latin typeface="Helvetica" pitchFamily="2" charset="0"/>
              </a:rPr>
              <a:t> WP organization</a:t>
            </a:r>
            <a:endParaRPr lang="en-GB" dirty="0">
              <a:solidFill>
                <a:srgbClr val="FF00FF"/>
              </a:solidFill>
              <a:effectLst/>
              <a:latin typeface="Helvetica" pitchFamily="2" charset="0"/>
            </a:endParaRPr>
          </a:p>
          <a:p>
            <a:r>
              <a:rPr lang="en-GB" i="1" dirty="0">
                <a:solidFill>
                  <a:srgbClr val="000000"/>
                </a:solidFill>
                <a:latin typeface="Helvetica" pitchFamily="2" charset="0"/>
              </a:rPr>
              <a:t>			- </a:t>
            </a:r>
            <a:r>
              <a:rPr lang="en-GB" i="1" dirty="0">
                <a:solidFill>
                  <a:srgbClr val="FF00FF"/>
                </a:solidFill>
                <a:effectLst/>
                <a:latin typeface="Helvetica" pitchFamily="2" charset="0"/>
              </a:rPr>
              <a:t>Impact</a:t>
            </a:r>
            <a:endParaRPr lang="en-GB" dirty="0">
              <a:solidFill>
                <a:srgbClr val="FF00FF"/>
              </a:solidFill>
              <a:effectLst/>
              <a:latin typeface="Helvetica" pitchFamily="2" charset="0"/>
            </a:endParaRPr>
          </a:p>
          <a:p>
            <a:r>
              <a:rPr lang="en-GB" i="1" dirty="0">
                <a:solidFill>
                  <a:srgbClr val="000000"/>
                </a:solidFill>
                <a:latin typeface="Helvetica" pitchFamily="2" charset="0"/>
              </a:rPr>
              <a:t>			- </a:t>
            </a:r>
            <a:r>
              <a:rPr lang="en-GB" i="1" dirty="0">
                <a:solidFill>
                  <a:srgbClr val="FF00FF"/>
                </a:solidFill>
                <a:effectLst/>
                <a:latin typeface="Helvetica" pitchFamily="2" charset="0"/>
              </a:rPr>
              <a:t>Achievements</a:t>
            </a:r>
          </a:p>
          <a:p>
            <a:endParaRPr lang="en-GB" i="1" dirty="0">
              <a:latin typeface="Helvetica" pitchFamily="2" charset="0"/>
            </a:endParaRPr>
          </a:p>
          <a:p>
            <a:endParaRPr lang="en-GB" i="1" dirty="0">
              <a:effectLst/>
              <a:latin typeface="Helvetica" pitchFamily="2" charset="0"/>
            </a:endParaRPr>
          </a:p>
          <a:p>
            <a:r>
              <a:rPr lang="en-GB" i="1" dirty="0">
                <a:highlight>
                  <a:srgbClr val="00FF00"/>
                </a:highlight>
                <a:latin typeface="Helvetica" pitchFamily="2" charset="0"/>
              </a:rPr>
              <a:t>(Prepared a draft that will be distributed after the meeting)</a:t>
            </a:r>
            <a:endParaRPr lang="en-GB" dirty="0">
              <a:effectLst/>
              <a:highlight>
                <a:srgbClr val="00FF00"/>
              </a:highlight>
              <a:latin typeface="Helvetica" pitchFamily="2" charset="0"/>
            </a:endParaRPr>
          </a:p>
          <a:p>
            <a:pPr marL="1657350" lvl="3" indent="-285750">
              <a:buFont typeface="Arial" panose="020B0604020202020204" pitchFamily="34" charset="0"/>
              <a:buChar char="•"/>
            </a:pPr>
            <a:endParaRPr lang="en-GB" dirty="0">
              <a:highlight>
                <a:srgbClr val="FFFF00"/>
              </a:highlight>
              <a:latin typeface="Helvetica" pitchFamily="2" charset="0"/>
            </a:endParaRPr>
          </a:p>
          <a:p>
            <a:endParaRPr lang="en-GB" dirty="0">
              <a:highlight>
                <a:srgbClr val="FFFF00"/>
              </a:highlight>
              <a:latin typeface="Helvetica" pitchFamily="2" charset="0"/>
            </a:endParaRPr>
          </a:p>
          <a:p>
            <a:endParaRPr lang="en-GB" dirty="0">
              <a:latin typeface="Helvetica" pitchFamily="2" charset="0"/>
            </a:endParaRPr>
          </a:p>
        </p:txBody>
      </p:sp>
    </p:spTree>
    <p:extLst>
      <p:ext uri="{BB962C8B-B14F-4D97-AF65-F5344CB8AC3E}">
        <p14:creationId xmlns:p14="http://schemas.microsoft.com/office/powerpoint/2010/main" val="1499727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1</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9B60BE39-209B-F06B-5172-11802397F2D7}"/>
              </a:ext>
            </a:extLst>
          </p:cNvPr>
          <p:cNvSpPr/>
          <p:nvPr/>
        </p:nvSpPr>
        <p:spPr>
          <a:xfrm>
            <a:off x="288000" y="1080000"/>
            <a:ext cx="11627999" cy="727285"/>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3" name="TextBox 2">
            <a:extLst>
              <a:ext uri="{FF2B5EF4-FFF2-40B4-BE49-F238E27FC236}">
                <a16:creationId xmlns:a16="http://schemas.microsoft.com/office/drawing/2014/main" id="{DDD1BA4E-9CE4-E3EE-5684-DD9136C63014}"/>
              </a:ext>
            </a:extLst>
          </p:cNvPr>
          <p:cNvSpPr txBox="1"/>
          <p:nvPr/>
        </p:nvSpPr>
        <p:spPr>
          <a:xfrm>
            <a:off x="435817" y="1103921"/>
            <a:ext cx="11366665" cy="5909310"/>
          </a:xfrm>
          <a:prstGeom prst="rect">
            <a:avLst/>
          </a:prstGeom>
          <a:noFill/>
        </p:spPr>
        <p:txBody>
          <a:bodyPr wrap="square" rtlCol="0">
            <a:spAutoFit/>
          </a:bodyPr>
          <a:lstStyle/>
          <a:p>
            <a:r>
              <a:rPr lang="en-GB" b="1" i="1" dirty="0">
                <a:effectLst/>
                <a:latin typeface="Helvetica" pitchFamily="2" charset="0"/>
              </a:rPr>
              <a:t>Task </a:t>
            </a:r>
            <a:r>
              <a:rPr lang="en-GB" b="1" i="1" dirty="0">
                <a:latin typeface="Helvetica" pitchFamily="2" charset="0"/>
              </a:rPr>
              <a:t>5</a:t>
            </a:r>
            <a:r>
              <a:rPr lang="en-GB" b="1" i="1" dirty="0">
                <a:effectLst/>
                <a:latin typeface="Helvetica" pitchFamily="2" charset="0"/>
              </a:rPr>
              <a:t>.1: Coordination on cryomodule design activities– </a:t>
            </a:r>
            <a:r>
              <a:rPr lang="en-GB" b="1" i="1" dirty="0">
                <a:effectLst/>
                <a:highlight>
                  <a:srgbClr val="A4C137"/>
                </a:highlight>
                <a:latin typeface="Helvetica" pitchFamily="2" charset="0"/>
              </a:rPr>
              <a:t>M1-M48</a:t>
            </a:r>
            <a:endParaRPr lang="en-GB" b="1" dirty="0">
              <a:effectLst/>
              <a:highlight>
                <a:srgbClr val="A4C137"/>
              </a:highlight>
              <a:latin typeface="Helvetica" pitchFamily="2" charset="0"/>
            </a:endParaRPr>
          </a:p>
          <a:p>
            <a:r>
              <a:rPr lang="en-GB" i="1" dirty="0">
                <a:effectLst/>
                <a:latin typeface="Helvetica" pitchFamily="2" charset="0"/>
              </a:rPr>
              <a:t>• General coordination by ESS as described above.</a:t>
            </a:r>
          </a:p>
          <a:p>
            <a:endParaRPr lang="en-GB" i="1" dirty="0">
              <a:latin typeface="Helvetica" pitchFamily="2" charset="0"/>
            </a:endParaRPr>
          </a:p>
          <a:p>
            <a:r>
              <a:rPr lang="en-GB" dirty="0">
                <a:highlight>
                  <a:srgbClr val="FFFF00"/>
                </a:highlight>
                <a:latin typeface="Helvetica" pitchFamily="2" charset="0"/>
              </a:rPr>
              <a:t>News: </a:t>
            </a:r>
          </a:p>
          <a:p>
            <a:pPr marL="1200150" lvl="2" indent="-285750">
              <a:buFont typeface="Arial" panose="020B0604020202020204" pitchFamily="34" charset="0"/>
              <a:buChar char="•"/>
            </a:pPr>
            <a:r>
              <a:rPr lang="en-GB" dirty="0">
                <a:highlight>
                  <a:srgbClr val="FFFF00"/>
                </a:highlight>
                <a:latin typeface="Helvetica" pitchFamily="2" charset="0"/>
              </a:rPr>
              <a:t>indico</a:t>
            </a:r>
          </a:p>
          <a:p>
            <a:pPr marL="1657350" lvl="3" indent="-285750">
              <a:buFont typeface="Arial" panose="020B0604020202020204" pitchFamily="34" charset="0"/>
              <a:buChar char="•"/>
            </a:pPr>
            <a:r>
              <a:rPr lang="en-GB" b="0" i="0" u="none" strike="noStrike" dirty="0">
                <a:solidFill>
                  <a:srgbClr val="000000"/>
                </a:solidFill>
                <a:effectLst/>
                <a:latin typeface="Calibri" panose="020F0502020204030204" pitchFamily="34" charset="0"/>
              </a:rPr>
              <a:t>Steering committee meetings</a:t>
            </a:r>
          </a:p>
          <a:p>
            <a:pPr marL="2114550" lvl="4" indent="-285750">
              <a:buFont typeface="Arial" panose="020B0604020202020204" pitchFamily="34" charset="0"/>
              <a:buChar char="•"/>
            </a:pPr>
            <a:r>
              <a:rPr lang="en-GB" dirty="0">
                <a:highlight>
                  <a:srgbClr val="FFFF00"/>
                </a:highlight>
                <a:latin typeface="Helvetica" pitchFamily="2" charset="0"/>
              </a:rPr>
              <a:t>https://indico.ijclab.in2p3.fr/category/562/</a:t>
            </a:r>
          </a:p>
          <a:p>
            <a:pPr marL="1200150" lvl="2" indent="-285750">
              <a:buFont typeface="Arial" panose="020B0604020202020204" pitchFamily="34" charset="0"/>
              <a:buChar char="•"/>
            </a:pPr>
            <a:endParaRPr lang="en-GB" dirty="0">
              <a:highlight>
                <a:srgbClr val="FFFF00"/>
              </a:highlight>
              <a:latin typeface="Helvetica" pitchFamily="2" charset="0"/>
            </a:endParaRPr>
          </a:p>
          <a:p>
            <a:pPr marL="1200150" lvl="2" indent="-285750">
              <a:buFont typeface="Arial" panose="020B0604020202020204" pitchFamily="34" charset="0"/>
              <a:buChar char="•"/>
            </a:pPr>
            <a:r>
              <a:rPr lang="en-GB" dirty="0">
                <a:highlight>
                  <a:srgbClr val="FFFF00"/>
                </a:highlight>
                <a:latin typeface="Helvetica" pitchFamily="2" charset="0"/>
              </a:rPr>
              <a:t>indico</a:t>
            </a:r>
          </a:p>
          <a:p>
            <a:pPr marL="1657350" lvl="3" indent="-285750">
              <a:buFont typeface="Arial" panose="020B0604020202020204" pitchFamily="34" charset="0"/>
              <a:buChar char="•"/>
            </a:pPr>
            <a:r>
              <a:rPr lang="en-GB" b="0" i="0" u="none" strike="noStrike" dirty="0">
                <a:solidFill>
                  <a:srgbClr val="000000"/>
                </a:solidFill>
                <a:effectLst/>
                <a:latin typeface="Calibri" panose="020F0502020204030204" pitchFamily="34" charset="0"/>
              </a:rPr>
              <a:t>Each working group has a dedicated are for meeting (</a:t>
            </a:r>
            <a:r>
              <a:rPr lang="en-GB" b="0" i="0" u="none" strike="noStrike" dirty="0" err="1">
                <a:solidFill>
                  <a:srgbClr val="000000"/>
                </a:solidFill>
                <a:effectLst/>
                <a:latin typeface="Calibri" panose="020F0502020204030204" pitchFamily="34" charset="0"/>
              </a:rPr>
              <a:t>e.g</a:t>
            </a:r>
            <a:r>
              <a:rPr lang="en-GB" b="0" i="0" u="none" strike="noStrike" dirty="0">
                <a:solidFill>
                  <a:srgbClr val="000000"/>
                </a:solidFill>
                <a:effectLst/>
                <a:latin typeface="Calibri" panose="020F0502020204030204" pitchFamily="34" charset="0"/>
              </a:rPr>
              <a:t>)</a:t>
            </a:r>
          </a:p>
          <a:p>
            <a:pPr marL="2114550" lvl="4" indent="-285750">
              <a:buFont typeface="Arial" panose="020B0604020202020204" pitchFamily="34" charset="0"/>
              <a:buChar char="•"/>
            </a:pPr>
            <a:r>
              <a:rPr lang="en-GB" dirty="0">
                <a:highlight>
                  <a:srgbClr val="FFFF00"/>
                </a:highlight>
                <a:latin typeface="Helvetica" pitchFamily="2" charset="0"/>
                <a:hlinkClick r:id="rId3"/>
              </a:rPr>
              <a:t>https://indico.ijclab.in2p3.fr/category/519/</a:t>
            </a:r>
            <a:endParaRPr lang="en-GB" dirty="0">
              <a:highlight>
                <a:srgbClr val="FFFF00"/>
              </a:highlight>
              <a:latin typeface="Helvetica" pitchFamily="2" charset="0"/>
            </a:endParaRPr>
          </a:p>
          <a:p>
            <a:pPr marL="2114550" lvl="4" indent="-285750">
              <a:buFont typeface="Arial" panose="020B0604020202020204" pitchFamily="34" charset="0"/>
              <a:buChar char="•"/>
            </a:pPr>
            <a:r>
              <a:rPr lang="en-GB" dirty="0">
                <a:highlight>
                  <a:srgbClr val="FFFF00"/>
                </a:highlight>
                <a:latin typeface="Helvetica" pitchFamily="2" charset="0"/>
                <a:hlinkClick r:id="rId4"/>
              </a:rPr>
              <a:t>https://indico.ijclab.in2p3.fr/category/579/</a:t>
            </a:r>
            <a:r>
              <a:rPr lang="en-GB" dirty="0">
                <a:highlight>
                  <a:srgbClr val="FFFF00"/>
                </a:highlight>
                <a:latin typeface="Helvetica" pitchFamily="2" charset="0"/>
              </a:rPr>
              <a:t> </a:t>
            </a:r>
            <a:r>
              <a:rPr lang="en-GB" dirty="0">
                <a:highlight>
                  <a:srgbClr val="00FF00"/>
                </a:highlight>
                <a:latin typeface="Helvetica" pitchFamily="2" charset="0"/>
              </a:rPr>
              <a:t>(this meeting)</a:t>
            </a:r>
          </a:p>
          <a:p>
            <a:r>
              <a:rPr lang="en-GB" i="1" dirty="0">
                <a:solidFill>
                  <a:srgbClr val="000000"/>
                </a:solidFill>
                <a:latin typeface="Helvetica" pitchFamily="2" charset="0"/>
              </a:rPr>
              <a:t>	</a:t>
            </a:r>
          </a:p>
          <a:p>
            <a:pPr marL="1200150" lvl="2" indent="-285750">
              <a:buFont typeface="Arial" panose="020B0604020202020204" pitchFamily="34" charset="0"/>
              <a:buChar char="•"/>
            </a:pPr>
            <a:r>
              <a:rPr lang="en-GB" dirty="0">
                <a:highlight>
                  <a:srgbClr val="FFFF00"/>
                </a:highlight>
                <a:latin typeface="Helvetica" pitchFamily="2" charset="0"/>
              </a:rPr>
              <a:t>Repository (still not accessible for me)</a:t>
            </a:r>
          </a:p>
          <a:p>
            <a:pPr marL="1657350" lvl="3" indent="-285750">
              <a:buFont typeface="Arial" panose="020B0604020202020204" pitchFamily="34" charset="0"/>
              <a:buChar char="•"/>
            </a:pPr>
            <a:r>
              <a:rPr lang="en-GB" b="0" i="0" u="none" strike="noStrike" dirty="0">
                <a:solidFill>
                  <a:srgbClr val="000000"/>
                </a:solidFill>
                <a:effectLst/>
                <a:latin typeface="Calibri" panose="020F0502020204030204" pitchFamily="34" charset="0"/>
              </a:rPr>
              <a:t>Each working group has a dedicated repository(</a:t>
            </a:r>
            <a:r>
              <a:rPr lang="en-GB" b="0" i="0" u="none" strike="noStrike" dirty="0" err="1">
                <a:solidFill>
                  <a:srgbClr val="000000"/>
                </a:solidFill>
                <a:effectLst/>
                <a:latin typeface="Calibri" panose="020F0502020204030204" pitchFamily="34" charset="0"/>
              </a:rPr>
              <a:t>e.g</a:t>
            </a:r>
            <a:r>
              <a:rPr lang="en-GB" b="0" i="0" u="none" strike="noStrike" dirty="0">
                <a:solidFill>
                  <a:srgbClr val="000000"/>
                </a:solidFill>
                <a:effectLst/>
                <a:latin typeface="Calibri" panose="020F0502020204030204" pitchFamily="34" charset="0"/>
              </a:rPr>
              <a:t>)</a:t>
            </a:r>
          </a:p>
          <a:p>
            <a:pPr marL="2114550" lvl="4" indent="-285750">
              <a:buFont typeface="Arial" panose="020B0604020202020204" pitchFamily="34" charset="0"/>
              <a:buChar char="•"/>
            </a:pPr>
            <a:r>
              <a:rPr lang="en-GB" dirty="0">
                <a:highlight>
                  <a:srgbClr val="FFFF00"/>
                </a:highlight>
                <a:latin typeface="Helvetica" pitchFamily="2" charset="0"/>
                <a:hlinkClick r:id="rId5"/>
              </a:rPr>
              <a:t>https://stfc365.sharepoint.com/sites/iSASProjectDataRepository</a:t>
            </a:r>
            <a:endParaRPr lang="en-GB" dirty="0">
              <a:highlight>
                <a:srgbClr val="FFFF00"/>
              </a:highlight>
              <a:latin typeface="Helvetica" pitchFamily="2" charset="0"/>
            </a:endParaRPr>
          </a:p>
          <a:p>
            <a:pPr marL="2114550" lvl="4" indent="-285750">
              <a:buFont typeface="Arial" panose="020B0604020202020204" pitchFamily="34" charset="0"/>
              <a:buChar char="•"/>
            </a:pPr>
            <a:r>
              <a:rPr lang="en-GB" i="1" dirty="0">
                <a:solidFill>
                  <a:srgbClr val="000000"/>
                </a:solidFill>
                <a:highlight>
                  <a:srgbClr val="FFFF00"/>
                </a:highlight>
                <a:latin typeface="Helvetica" pitchFamily="2" charset="0"/>
                <a:hlinkClick r:id="rId6"/>
              </a:rPr>
              <a:t>https://stfc365.sharepoint.com/sites/iSASProjectDataRepository/SitePages/ProjectHome.aspx</a:t>
            </a:r>
            <a:endParaRPr lang="en-GB" i="1" dirty="0">
              <a:solidFill>
                <a:srgbClr val="000000"/>
              </a:solidFill>
              <a:highlight>
                <a:srgbClr val="FFFF00"/>
              </a:highlight>
              <a:latin typeface="Helvetica" pitchFamily="2" charset="0"/>
            </a:endParaRPr>
          </a:p>
          <a:p>
            <a:pPr marL="2114550" lvl="4" indent="-285750">
              <a:buFont typeface="Arial" panose="020B0604020202020204" pitchFamily="34" charset="0"/>
              <a:buChar char="•"/>
            </a:pPr>
            <a:endParaRPr lang="en-GB" dirty="0">
              <a:highlight>
                <a:srgbClr val="FFFF00"/>
              </a:highlight>
              <a:latin typeface="Helvetica" pitchFamily="2" charset="0"/>
            </a:endParaRPr>
          </a:p>
          <a:p>
            <a:endParaRPr lang="en-GB" dirty="0">
              <a:highlight>
                <a:srgbClr val="FFFF00"/>
              </a:highlight>
              <a:latin typeface="Helvetica" pitchFamily="2" charset="0"/>
            </a:endParaRPr>
          </a:p>
          <a:p>
            <a:endParaRPr lang="en-GB" dirty="0">
              <a:latin typeface="Helvetica" pitchFamily="2" charset="0"/>
            </a:endParaRPr>
          </a:p>
        </p:txBody>
      </p:sp>
    </p:spTree>
    <p:extLst>
      <p:ext uri="{BB962C8B-B14F-4D97-AF65-F5344CB8AC3E}">
        <p14:creationId xmlns:p14="http://schemas.microsoft.com/office/powerpoint/2010/main" val="204663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1</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9B60BE39-209B-F06B-5172-11802397F2D7}"/>
              </a:ext>
            </a:extLst>
          </p:cNvPr>
          <p:cNvSpPr/>
          <p:nvPr/>
        </p:nvSpPr>
        <p:spPr>
          <a:xfrm>
            <a:off x="288000" y="1080000"/>
            <a:ext cx="11627999" cy="727285"/>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3" name="TextBox 2">
            <a:extLst>
              <a:ext uri="{FF2B5EF4-FFF2-40B4-BE49-F238E27FC236}">
                <a16:creationId xmlns:a16="http://schemas.microsoft.com/office/drawing/2014/main" id="{DDD1BA4E-9CE4-E3EE-5684-DD9136C63014}"/>
              </a:ext>
            </a:extLst>
          </p:cNvPr>
          <p:cNvSpPr txBox="1"/>
          <p:nvPr/>
        </p:nvSpPr>
        <p:spPr>
          <a:xfrm>
            <a:off x="435817" y="1103921"/>
            <a:ext cx="11366665" cy="5078313"/>
          </a:xfrm>
          <a:prstGeom prst="rect">
            <a:avLst/>
          </a:prstGeom>
          <a:noFill/>
        </p:spPr>
        <p:txBody>
          <a:bodyPr wrap="square" rtlCol="0">
            <a:spAutoFit/>
          </a:bodyPr>
          <a:lstStyle/>
          <a:p>
            <a:r>
              <a:rPr lang="en-GB" b="1" i="1" dirty="0">
                <a:effectLst/>
                <a:latin typeface="Helvetica" pitchFamily="2" charset="0"/>
              </a:rPr>
              <a:t>Task </a:t>
            </a:r>
            <a:r>
              <a:rPr lang="en-GB" b="1" i="1" dirty="0">
                <a:latin typeface="Helvetica" pitchFamily="2" charset="0"/>
              </a:rPr>
              <a:t>5</a:t>
            </a:r>
            <a:r>
              <a:rPr lang="en-GB" b="1" i="1" dirty="0">
                <a:effectLst/>
                <a:latin typeface="Helvetica" pitchFamily="2" charset="0"/>
              </a:rPr>
              <a:t>.1: Coordination on cryomodule design activities– </a:t>
            </a:r>
            <a:r>
              <a:rPr lang="en-GB" b="1" i="1" dirty="0">
                <a:effectLst/>
                <a:highlight>
                  <a:srgbClr val="A4C137"/>
                </a:highlight>
                <a:latin typeface="Helvetica" pitchFamily="2" charset="0"/>
              </a:rPr>
              <a:t>M1-M48</a:t>
            </a:r>
            <a:endParaRPr lang="en-GB" b="1" dirty="0">
              <a:effectLst/>
              <a:highlight>
                <a:srgbClr val="A4C137"/>
              </a:highlight>
              <a:latin typeface="Helvetica" pitchFamily="2" charset="0"/>
            </a:endParaRPr>
          </a:p>
          <a:p>
            <a:r>
              <a:rPr lang="en-GB" i="1" dirty="0">
                <a:effectLst/>
                <a:latin typeface="Helvetica" pitchFamily="2" charset="0"/>
              </a:rPr>
              <a:t>• Preparation for the </a:t>
            </a:r>
            <a:r>
              <a:rPr lang="en-GB" i="1" dirty="0" err="1">
                <a:effectLst/>
                <a:latin typeface="Helvetica" pitchFamily="2" charset="0"/>
              </a:rPr>
              <a:t>iSAS</a:t>
            </a:r>
            <a:r>
              <a:rPr lang="en-GB" i="1" dirty="0">
                <a:effectLst/>
                <a:latin typeface="Helvetica" pitchFamily="2" charset="0"/>
              </a:rPr>
              <a:t> yearly meeting</a:t>
            </a:r>
          </a:p>
          <a:p>
            <a:endParaRPr lang="en-GB" i="1" dirty="0">
              <a:latin typeface="Helvetica" pitchFamily="2" charset="0"/>
            </a:endParaRPr>
          </a:p>
          <a:p>
            <a:endParaRPr lang="en-GB" i="1" dirty="0">
              <a:latin typeface="Helvetica" pitchFamily="2" charset="0"/>
            </a:endParaRPr>
          </a:p>
          <a:p>
            <a:r>
              <a:rPr lang="en-GB" i="1" dirty="0">
                <a:solidFill>
                  <a:srgbClr val="000000"/>
                </a:solidFill>
                <a:latin typeface="Helvetica" pitchFamily="2" charset="0"/>
              </a:rPr>
              <a:t>- </a:t>
            </a:r>
            <a:r>
              <a:rPr lang="en-GB" i="1" dirty="0">
                <a:solidFill>
                  <a:srgbClr val="FF00FF"/>
                </a:solidFill>
                <a:effectLst/>
                <a:latin typeface="Helvetica" pitchFamily="2" charset="0"/>
              </a:rPr>
              <a:t>Yearly meeting to take place in Padova (12-14Mar):</a:t>
            </a:r>
          </a:p>
          <a:p>
            <a:r>
              <a:rPr lang="en-GB" i="1" dirty="0">
                <a:solidFill>
                  <a:srgbClr val="FF00FF"/>
                </a:solidFill>
                <a:latin typeface="Helvetica" pitchFamily="2" charset="0"/>
              </a:rPr>
              <a:t>		Registration: </a:t>
            </a:r>
            <a:r>
              <a:rPr lang="en-GB" i="1" dirty="0">
                <a:solidFill>
                  <a:srgbClr val="FF00FF"/>
                </a:solidFill>
                <a:latin typeface="Helvetica" pitchFamily="2" charset="0"/>
                <a:hlinkClick r:id="rId3"/>
              </a:rPr>
              <a:t>https://indico.ijclab.in2p3.fr/event/11291/registrations/892/</a:t>
            </a:r>
            <a:r>
              <a:rPr lang="en-GB" i="1" dirty="0">
                <a:solidFill>
                  <a:srgbClr val="FF00FF"/>
                </a:solidFill>
                <a:latin typeface="Helvetica" pitchFamily="2" charset="0"/>
              </a:rPr>
              <a:t> (deadline 16Feb)</a:t>
            </a:r>
          </a:p>
          <a:p>
            <a:endParaRPr lang="en-GB" i="1" dirty="0">
              <a:solidFill>
                <a:srgbClr val="FF00FF"/>
              </a:solidFill>
              <a:effectLst/>
              <a:latin typeface="Helvetica" pitchFamily="2" charset="0"/>
            </a:endParaRPr>
          </a:p>
          <a:p>
            <a:r>
              <a:rPr lang="en-GB" dirty="0">
                <a:highlight>
                  <a:srgbClr val="FFFF00"/>
                </a:highlight>
                <a:latin typeface="Helvetica" pitchFamily="2" charset="0"/>
              </a:rPr>
              <a:t>	12</a:t>
            </a:r>
            <a:r>
              <a:rPr lang="en-GB" baseline="30000" dirty="0">
                <a:highlight>
                  <a:srgbClr val="FFFF00"/>
                </a:highlight>
                <a:latin typeface="Helvetica" pitchFamily="2" charset="0"/>
              </a:rPr>
              <a:t>th</a:t>
            </a:r>
            <a:r>
              <a:rPr lang="en-GB" dirty="0">
                <a:highlight>
                  <a:srgbClr val="FFFF00"/>
                </a:highlight>
                <a:latin typeface="Helvetica" pitchFamily="2" charset="0"/>
              </a:rPr>
              <a:t> Mar: Registration/ Parallel WP meetings</a:t>
            </a:r>
          </a:p>
          <a:p>
            <a:r>
              <a:rPr lang="en-GB" dirty="0">
                <a:highlight>
                  <a:srgbClr val="FFFF00"/>
                </a:highlight>
                <a:latin typeface="Helvetica" pitchFamily="2" charset="0"/>
              </a:rPr>
              <a:t>	13</a:t>
            </a:r>
            <a:r>
              <a:rPr lang="en-GB" baseline="30000" dirty="0">
                <a:highlight>
                  <a:srgbClr val="FFFF00"/>
                </a:highlight>
                <a:latin typeface="Helvetica" pitchFamily="2" charset="0"/>
              </a:rPr>
              <a:t>th</a:t>
            </a:r>
            <a:r>
              <a:rPr lang="en-GB" dirty="0">
                <a:highlight>
                  <a:srgbClr val="FFFF00"/>
                </a:highlight>
                <a:latin typeface="Helvetica" pitchFamily="2" charset="0"/>
              </a:rPr>
              <a:t> Mar: Registration/ WP presentations and discussions / social dinner</a:t>
            </a:r>
          </a:p>
          <a:p>
            <a:r>
              <a:rPr lang="en-GB" dirty="0">
                <a:highlight>
                  <a:srgbClr val="FFFF00"/>
                </a:highlight>
                <a:latin typeface="Helvetica" pitchFamily="2" charset="0"/>
              </a:rPr>
              <a:t>		 Hot topic talk (energy saving performances: verifiable metric)</a:t>
            </a:r>
          </a:p>
          <a:p>
            <a:r>
              <a:rPr lang="en-GB" dirty="0">
                <a:highlight>
                  <a:srgbClr val="FFFF00"/>
                </a:highlight>
                <a:latin typeface="Helvetica" pitchFamily="2" charset="0"/>
              </a:rPr>
              <a:t>	14</a:t>
            </a:r>
            <a:r>
              <a:rPr lang="en-GB" baseline="30000" dirty="0">
                <a:highlight>
                  <a:srgbClr val="FFFF00"/>
                </a:highlight>
                <a:latin typeface="Helvetica" pitchFamily="2" charset="0"/>
              </a:rPr>
              <a:t>th</a:t>
            </a:r>
            <a:r>
              <a:rPr lang="en-GB" dirty="0">
                <a:highlight>
                  <a:srgbClr val="FFFF00"/>
                </a:highlight>
                <a:latin typeface="Helvetica" pitchFamily="2" charset="0"/>
              </a:rPr>
              <a:t> Mar: Governing board/ Industrial workshop/ </a:t>
            </a:r>
            <a:r>
              <a:rPr lang="en-GB" dirty="0" err="1">
                <a:highlight>
                  <a:srgbClr val="FFFF00"/>
                </a:highlight>
                <a:latin typeface="Helvetica" pitchFamily="2" charset="0"/>
              </a:rPr>
              <a:t>Legnaro</a:t>
            </a:r>
            <a:r>
              <a:rPr lang="en-GB" dirty="0">
                <a:highlight>
                  <a:srgbClr val="FFFF00"/>
                </a:highlight>
                <a:latin typeface="Helvetica" pitchFamily="2" charset="0"/>
              </a:rPr>
              <a:t> Lab visit INFN LNL)</a:t>
            </a:r>
          </a:p>
          <a:p>
            <a:endParaRPr lang="en-GB" dirty="0">
              <a:highlight>
                <a:srgbClr val="FFFF00"/>
              </a:highlight>
              <a:latin typeface="Helvetica" pitchFamily="2" charset="0"/>
            </a:endParaRPr>
          </a:p>
          <a:p>
            <a:r>
              <a:rPr lang="en-GB" dirty="0">
                <a:highlight>
                  <a:srgbClr val="FFFF00"/>
                </a:highlight>
                <a:latin typeface="Helvetica" pitchFamily="2" charset="0"/>
              </a:rPr>
              <a:t>Zoom link provided to plenary sessions	</a:t>
            </a:r>
          </a:p>
          <a:p>
            <a:endParaRPr lang="en-GB" dirty="0">
              <a:highlight>
                <a:srgbClr val="FFFF00"/>
              </a:highlight>
              <a:latin typeface="Helvetica" pitchFamily="2" charset="0"/>
            </a:endParaRPr>
          </a:p>
          <a:p>
            <a:endParaRPr lang="en-GB" dirty="0">
              <a:highlight>
                <a:srgbClr val="FFFF00"/>
              </a:highlight>
              <a:latin typeface="Helvetica" pitchFamily="2" charset="0"/>
            </a:endParaRPr>
          </a:p>
          <a:p>
            <a:endParaRPr lang="en-GB" dirty="0">
              <a:highlight>
                <a:srgbClr val="FFFF00"/>
              </a:highlight>
              <a:latin typeface="Helvetica" pitchFamily="2" charset="0"/>
            </a:endParaRPr>
          </a:p>
          <a:p>
            <a:endParaRPr lang="en-GB" dirty="0">
              <a:highlight>
                <a:srgbClr val="FFFF00"/>
              </a:highlight>
              <a:latin typeface="Helvetica" pitchFamily="2" charset="0"/>
            </a:endParaRPr>
          </a:p>
          <a:p>
            <a:endParaRPr lang="en-GB" dirty="0">
              <a:latin typeface="Helvetica" pitchFamily="2" charset="0"/>
            </a:endParaRPr>
          </a:p>
        </p:txBody>
      </p:sp>
    </p:spTree>
    <p:extLst>
      <p:ext uri="{BB962C8B-B14F-4D97-AF65-F5344CB8AC3E}">
        <p14:creationId xmlns:p14="http://schemas.microsoft.com/office/powerpoint/2010/main" val="3598145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268EE0-18D7-C5DE-E619-B10D6DBF07BB}"/>
              </a:ext>
            </a:extLst>
          </p:cNvPr>
          <p:cNvSpPr/>
          <p:nvPr/>
        </p:nvSpPr>
        <p:spPr>
          <a:xfrm>
            <a:off x="288000" y="952999"/>
            <a:ext cx="11628000" cy="1188000"/>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2</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DD1BA4E-9CE4-E3EE-5684-DD9136C63014}"/>
              </a:ext>
            </a:extLst>
          </p:cNvPr>
          <p:cNvSpPr txBox="1"/>
          <p:nvPr/>
        </p:nvSpPr>
        <p:spPr>
          <a:xfrm>
            <a:off x="412667" y="951521"/>
            <a:ext cx="11811000" cy="5416868"/>
          </a:xfrm>
          <a:prstGeom prst="rect">
            <a:avLst/>
          </a:prstGeom>
          <a:noFill/>
        </p:spPr>
        <p:txBody>
          <a:bodyPr wrap="square" rtlCol="0">
            <a:spAutoFit/>
          </a:bodyPr>
          <a:lstStyle/>
          <a:p>
            <a:r>
              <a:rPr lang="en-GB" b="1" i="1" dirty="0">
                <a:effectLst/>
                <a:latin typeface="Helvetica" pitchFamily="2" charset="0"/>
              </a:rPr>
              <a:t>Task 5.2: ESS cryomodules experience and benchmarking with other recent facilities– </a:t>
            </a:r>
            <a:r>
              <a:rPr lang="en-GB" b="1" i="1" dirty="0">
                <a:effectLst/>
                <a:highlight>
                  <a:srgbClr val="A4C137"/>
                </a:highlight>
                <a:latin typeface="Helvetica" pitchFamily="2" charset="0"/>
              </a:rPr>
              <a:t>M1-M36</a:t>
            </a:r>
            <a:endParaRPr lang="en-GB" b="1" dirty="0">
              <a:effectLst/>
              <a:highlight>
                <a:srgbClr val="A4C137"/>
              </a:highlight>
              <a:latin typeface="Helvetica" pitchFamily="2" charset="0"/>
            </a:endParaRPr>
          </a:p>
          <a:p>
            <a:r>
              <a:rPr lang="en-GB" i="1" dirty="0">
                <a:effectLst/>
                <a:latin typeface="Helvetica" pitchFamily="2" charset="0"/>
              </a:rPr>
              <a:t>• Compile the lesson learned from the ESS </a:t>
            </a:r>
            <a:r>
              <a:rPr lang="en-GB" i="1" dirty="0">
                <a:latin typeface="Helvetica" pitchFamily="2" charset="0"/>
              </a:rPr>
              <a:t>CM testing activities, technical commissioning, and initial operation.</a:t>
            </a:r>
            <a:r>
              <a:rPr lang="en-GB" i="1" dirty="0">
                <a:effectLst/>
                <a:latin typeface="Helvetica" pitchFamily="2" charset="0"/>
              </a:rPr>
              <a:t> </a:t>
            </a:r>
          </a:p>
          <a:p>
            <a:r>
              <a:rPr lang="en-GB" i="1" dirty="0">
                <a:effectLst/>
                <a:latin typeface="Helvetica" pitchFamily="2" charset="0"/>
              </a:rPr>
              <a:t>• Benchmarking with projects in the implementation phase (worldwide).</a:t>
            </a:r>
            <a:endParaRPr lang="en-GB" dirty="0">
              <a:effectLst/>
              <a:latin typeface="Helvetica" pitchFamily="2" charset="0"/>
            </a:endParaRPr>
          </a:p>
          <a:p>
            <a:r>
              <a:rPr lang="en-GB" i="1" dirty="0">
                <a:effectLst/>
                <a:latin typeface="Helvetica" pitchFamily="2" charset="0"/>
              </a:rPr>
              <a:t>• Develop a roadmap to develop a new, sustainable CM design.</a:t>
            </a:r>
          </a:p>
          <a:p>
            <a:endParaRPr lang="en-GB" i="1" dirty="0">
              <a:latin typeface="Helvetica" pitchFamily="2" charset="0"/>
            </a:endParaRPr>
          </a:p>
          <a:p>
            <a:r>
              <a:rPr lang="en-GB" b="1" i="1" dirty="0">
                <a:effectLst/>
                <a:highlight>
                  <a:srgbClr val="A4C137"/>
                </a:highlight>
                <a:latin typeface="Helvetica" pitchFamily="2" charset="0"/>
              </a:rPr>
              <a:t>Task 5.2 </a:t>
            </a:r>
            <a:r>
              <a:rPr lang="en-GB" i="1" dirty="0">
                <a:effectLst/>
                <a:highlight>
                  <a:srgbClr val="A4C137"/>
                </a:highlight>
                <a:latin typeface="Helvetica" pitchFamily="2" charset="0"/>
              </a:rPr>
              <a:t>(ESS, CNRS, </a:t>
            </a:r>
            <a:r>
              <a:rPr lang="en-GB" b="1" i="1" dirty="0">
                <a:effectLst/>
                <a:highlight>
                  <a:srgbClr val="A4C137"/>
                </a:highlight>
                <a:latin typeface="Helvetica" pitchFamily="2" charset="0"/>
              </a:rPr>
              <a:t>CERN</a:t>
            </a:r>
            <a:r>
              <a:rPr lang="en-GB" i="1" dirty="0">
                <a:effectLst/>
                <a:highlight>
                  <a:srgbClr val="A4C137"/>
                </a:highlight>
                <a:latin typeface="Helvetica" pitchFamily="2" charset="0"/>
              </a:rPr>
              <a:t>) </a:t>
            </a:r>
            <a:r>
              <a:rPr lang="en-GB" i="1" dirty="0">
                <a:effectLst/>
                <a:highlight>
                  <a:srgbClr val="FFFF00"/>
                </a:highlight>
                <a:latin typeface="Helvetica" pitchFamily="2" charset="0"/>
              </a:rPr>
              <a:t>– ONGOING</a:t>
            </a:r>
          </a:p>
          <a:p>
            <a:pPr marL="180975" indent="-128588">
              <a:buFont typeface="Arial" panose="020B0604020202020204" pitchFamily="34" charset="0"/>
              <a:buChar char="•"/>
            </a:pPr>
            <a:r>
              <a:rPr lang="en-GB" dirty="0">
                <a:effectLst/>
                <a:latin typeface="Helvetica" pitchFamily="2" charset="0"/>
              </a:rPr>
              <a:t>This task sets the first </a:t>
            </a:r>
            <a:r>
              <a:rPr lang="en-GB" u="sng" dirty="0">
                <a:effectLst/>
                <a:latin typeface="Helvetica" pitchFamily="2" charset="0"/>
              </a:rPr>
              <a:t>deliverable</a:t>
            </a:r>
            <a:r>
              <a:rPr lang="en-GB" dirty="0">
                <a:effectLst/>
                <a:latin typeface="Helvetica" pitchFamily="2" charset="0"/>
              </a:rPr>
              <a:t> of the </a:t>
            </a:r>
            <a:r>
              <a:rPr lang="en-GB" dirty="0">
                <a:effectLst/>
                <a:highlight>
                  <a:srgbClr val="E59EDD"/>
                </a:highlight>
                <a:latin typeface="Helvetica" pitchFamily="2" charset="0"/>
              </a:rPr>
              <a:t>WP5</a:t>
            </a:r>
            <a:r>
              <a:rPr lang="en-GB" dirty="0">
                <a:effectLst/>
                <a:latin typeface="Helvetica" pitchFamily="2" charset="0"/>
              </a:rPr>
              <a:t> by organising a technical review of the ESS CM design, tests and commissioning experiences. </a:t>
            </a:r>
            <a:r>
              <a:rPr lang="en-GB" dirty="0">
                <a:effectLst/>
                <a:highlight>
                  <a:srgbClr val="FFFF00"/>
                </a:highlight>
                <a:latin typeface="Helvetica" pitchFamily="2" charset="0"/>
              </a:rPr>
              <a:t>Preparation of TOC for “ESS lessons learned: Design, Testing and Operation”</a:t>
            </a:r>
          </a:p>
          <a:p>
            <a:pPr marL="180975" indent="-128588">
              <a:buFont typeface="Arial" panose="020B0604020202020204" pitchFamily="34" charset="0"/>
              <a:buChar char="•"/>
            </a:pPr>
            <a:r>
              <a:rPr lang="en-GB" dirty="0">
                <a:effectLst/>
                <a:latin typeface="Helvetica" pitchFamily="2" charset="0"/>
              </a:rPr>
              <a:t>Operational results will be described, analysed and correlated with the project design choices. As part of this activity a benchmarking with other CM designs will be performed. </a:t>
            </a:r>
            <a:r>
              <a:rPr lang="en-GB" dirty="0">
                <a:effectLst/>
                <a:highlight>
                  <a:srgbClr val="FFFF00"/>
                </a:highlight>
                <a:latin typeface="Helvetica" pitchFamily="2" charset="0"/>
              </a:rPr>
              <a:t>Definition of Benchmarking Facilities/projects and KPI. Definition of benchmarking Matrix, and preparation of questionnaire template.</a:t>
            </a:r>
          </a:p>
          <a:p>
            <a:pPr marL="180975" indent="-128588">
              <a:buFont typeface="Arial" panose="020B0604020202020204" pitchFamily="34" charset="0"/>
              <a:buChar char="•"/>
            </a:pPr>
            <a:r>
              <a:rPr lang="en-GB" dirty="0">
                <a:effectLst/>
                <a:latin typeface="Helvetica" pitchFamily="2" charset="0"/>
              </a:rPr>
              <a:t>An additional intermediate </a:t>
            </a:r>
            <a:r>
              <a:rPr lang="en-GB" u="sng" dirty="0">
                <a:effectLst/>
                <a:latin typeface="Helvetica" pitchFamily="2" charset="0"/>
              </a:rPr>
              <a:t>deliverable</a:t>
            </a:r>
            <a:r>
              <a:rPr lang="en-GB" dirty="0">
                <a:effectLst/>
                <a:latin typeface="Helvetica" pitchFamily="2" charset="0"/>
              </a:rPr>
              <a:t> at mid-project will set the roadmap for integrating the initial progress with the technology developments obtained in </a:t>
            </a:r>
            <a:r>
              <a:rPr lang="en-GB" dirty="0">
                <a:effectLst/>
                <a:highlight>
                  <a:srgbClr val="E59EDD"/>
                </a:highlight>
                <a:latin typeface="Helvetica" pitchFamily="2" charset="0"/>
              </a:rPr>
              <a:t>WP1 to 4 </a:t>
            </a:r>
            <a:r>
              <a:rPr lang="en-GB" dirty="0">
                <a:effectLst/>
                <a:latin typeface="Helvetica" pitchFamily="2" charset="0"/>
              </a:rPr>
              <a:t>into a new, optimized energy-efficient CM design. By involving industrial partners in the review process, the technical and financial feasibility of fabricating instruments based on </a:t>
            </a:r>
            <a:r>
              <a:rPr lang="en-GB" dirty="0" err="1">
                <a:effectLst/>
                <a:latin typeface="Helvetica" pitchFamily="2" charset="0"/>
              </a:rPr>
              <a:t>iSAS</a:t>
            </a:r>
            <a:r>
              <a:rPr lang="en-GB" dirty="0">
                <a:effectLst/>
                <a:latin typeface="Helvetica" pitchFamily="2" charset="0"/>
              </a:rPr>
              <a:t> technology will be addressed. </a:t>
            </a:r>
            <a:r>
              <a:rPr lang="en-GB" dirty="0">
                <a:effectLst/>
                <a:highlight>
                  <a:srgbClr val="FFFF00"/>
                </a:highlight>
                <a:latin typeface="Helvetica" pitchFamily="2" charset="0"/>
              </a:rPr>
              <a:t>Profiling of ESS Junior Engineer so be opening to be released early 2025, this JE would also overlap with WP6 (total time min 2year)</a:t>
            </a:r>
            <a:br>
              <a:rPr lang="en-GB" dirty="0">
                <a:effectLst/>
                <a:highlight>
                  <a:srgbClr val="FFFF00"/>
                </a:highlight>
                <a:latin typeface="Helvetica" pitchFamily="2" charset="0"/>
              </a:rPr>
            </a:br>
            <a:endParaRPr lang="en-GB" dirty="0">
              <a:effectLst/>
              <a:latin typeface="Helvetica" pitchFamily="2" charset="0"/>
            </a:endParaRPr>
          </a:p>
          <a:p>
            <a:pPr marL="180975" indent="-128588"/>
            <a:r>
              <a:rPr lang="en-GB" sz="2000" b="1" dirty="0">
                <a:highlight>
                  <a:srgbClr val="A4C137"/>
                </a:highlight>
                <a:latin typeface="Helvetica" pitchFamily="2" charset="0"/>
              </a:rPr>
              <a:t>Deliverable 5.1 </a:t>
            </a:r>
            <a:r>
              <a:rPr lang="en-GB" sz="2000" dirty="0">
                <a:latin typeface="Helvetica" pitchFamily="2" charset="0"/>
              </a:rPr>
              <a:t>: </a:t>
            </a:r>
            <a:r>
              <a:rPr lang="en-GB" dirty="0">
                <a:latin typeface="Helvetica" pitchFamily="2" charset="0"/>
              </a:rPr>
              <a:t>Compilation of ESS CM lessons learned &amp; benchmarks (Due date: M24 or </a:t>
            </a:r>
            <a:r>
              <a:rPr lang="en-GB" dirty="0">
                <a:highlight>
                  <a:srgbClr val="A4C137"/>
                </a:highlight>
                <a:latin typeface="Helvetica" pitchFamily="2" charset="0"/>
              </a:rPr>
              <a:t>Feb-2026</a:t>
            </a:r>
            <a:r>
              <a:rPr lang="en-GB" dirty="0">
                <a:latin typeface="Helvetica" pitchFamily="2" charset="0"/>
              </a:rPr>
              <a:t>)</a:t>
            </a:r>
          </a:p>
          <a:p>
            <a:pPr marL="180975" indent="-128588"/>
            <a:r>
              <a:rPr lang="en-GB" sz="2000" b="1" dirty="0">
                <a:highlight>
                  <a:srgbClr val="A4C137"/>
                </a:highlight>
                <a:latin typeface="Helvetica" pitchFamily="2" charset="0"/>
              </a:rPr>
              <a:t>Deliverable 5.2 </a:t>
            </a:r>
            <a:r>
              <a:rPr lang="en-GB" sz="2000" dirty="0">
                <a:latin typeface="Helvetica" pitchFamily="2" charset="0"/>
              </a:rPr>
              <a:t>: </a:t>
            </a:r>
            <a:r>
              <a:rPr lang="en-GB" dirty="0">
                <a:latin typeface="Helvetica" pitchFamily="2" charset="0"/>
              </a:rPr>
              <a:t>Roadmap for the CM design (Due date: M36 or </a:t>
            </a:r>
            <a:r>
              <a:rPr lang="en-GB" dirty="0">
                <a:highlight>
                  <a:srgbClr val="A4C137"/>
                </a:highlight>
                <a:latin typeface="Helvetica" pitchFamily="2" charset="0"/>
              </a:rPr>
              <a:t>Feb-2027</a:t>
            </a:r>
            <a:r>
              <a:rPr lang="en-GB" dirty="0">
                <a:latin typeface="Helvetica" pitchFamily="2" charset="0"/>
              </a:rPr>
              <a:t>)</a:t>
            </a:r>
          </a:p>
        </p:txBody>
      </p:sp>
    </p:spTree>
    <p:extLst>
      <p:ext uri="{BB962C8B-B14F-4D97-AF65-F5344CB8AC3E}">
        <p14:creationId xmlns:p14="http://schemas.microsoft.com/office/powerpoint/2010/main" val="95205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268EE0-18D7-C5DE-E619-B10D6DBF07BB}"/>
              </a:ext>
            </a:extLst>
          </p:cNvPr>
          <p:cNvSpPr/>
          <p:nvPr/>
        </p:nvSpPr>
        <p:spPr>
          <a:xfrm>
            <a:off x="288000" y="952999"/>
            <a:ext cx="11628000" cy="1188000"/>
          </a:xfrm>
          <a:prstGeom prst="rect">
            <a:avLst/>
          </a:prstGeom>
          <a:solidFill>
            <a:schemeClr val="bg1">
              <a:lumMod val="95000"/>
            </a:schemeClr>
          </a:solidFill>
          <a:ln>
            <a:solidFill>
              <a:srgbClr val="A4C13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8364469" cy="461665"/>
          </a:xfrm>
          <a:prstGeom prst="rect">
            <a:avLst/>
          </a:prstGeom>
          <a:noFill/>
        </p:spPr>
        <p:txBody>
          <a:bodyPr wrap="none" rtlCol="0">
            <a:spAutoFit/>
          </a:bodyPr>
          <a:lstStyle/>
          <a:p>
            <a:r>
              <a:rPr lang="en-BE" sz="2400" b="1">
                <a:solidFill>
                  <a:srgbClr val="002060"/>
                </a:solidFill>
              </a:rPr>
              <a:t>WP</a:t>
            </a:r>
            <a:r>
              <a:rPr lang="en-US" sz="2400" b="1" dirty="0">
                <a:solidFill>
                  <a:srgbClr val="002060"/>
                </a:solidFill>
              </a:rPr>
              <a:t>5 (INT#1)</a:t>
            </a:r>
            <a:r>
              <a:rPr lang="en-BE" sz="2400" b="1">
                <a:solidFill>
                  <a:srgbClr val="002060"/>
                </a:solidFill>
              </a:rPr>
              <a:t> – </a:t>
            </a:r>
            <a:r>
              <a:rPr lang="en-US" sz="2400" b="1" dirty="0">
                <a:solidFill>
                  <a:srgbClr val="002060"/>
                </a:solidFill>
              </a:rPr>
              <a:t>Design new CM</a:t>
            </a:r>
            <a:r>
              <a:rPr lang="en-BE" sz="2400" b="1">
                <a:solidFill>
                  <a:srgbClr val="002060"/>
                </a:solidFill>
              </a:rPr>
              <a:t>:</a:t>
            </a:r>
            <a:r>
              <a:rPr lang="en-BE" sz="2400" b="1">
                <a:solidFill>
                  <a:schemeClr val="bg2">
                    <a:lumMod val="50000"/>
                  </a:schemeClr>
                </a:solidFill>
              </a:rPr>
              <a:t> </a:t>
            </a:r>
            <a:r>
              <a:rPr lang="en-BE" sz="2400" b="1" dirty="0">
                <a:solidFill>
                  <a:schemeClr val="bg2">
                    <a:lumMod val="50000"/>
                  </a:schemeClr>
                </a:solidFill>
              </a:rPr>
              <a:t>status/evolution of </a:t>
            </a:r>
            <a:r>
              <a:rPr lang="en-BE" sz="2400" b="1">
                <a:solidFill>
                  <a:schemeClr val="bg2">
                    <a:lumMod val="50000"/>
                  </a:schemeClr>
                </a:solidFill>
              </a:rPr>
              <a:t>Task </a:t>
            </a:r>
            <a:r>
              <a:rPr lang="en-US" sz="2400" b="1" dirty="0">
                <a:solidFill>
                  <a:schemeClr val="bg2">
                    <a:lumMod val="50000"/>
                  </a:schemeClr>
                </a:solidFill>
              </a:rPr>
              <a:t>5</a:t>
            </a:r>
            <a:r>
              <a:rPr lang="en-BE" sz="2400" b="1">
                <a:solidFill>
                  <a:schemeClr val="bg2">
                    <a:lumMod val="50000"/>
                  </a:schemeClr>
                </a:solidFill>
              </a:rPr>
              <a:t>.</a:t>
            </a:r>
            <a:r>
              <a:rPr lang="en-US" sz="2400" b="1" dirty="0">
                <a:solidFill>
                  <a:schemeClr val="bg2">
                    <a:lumMod val="50000"/>
                  </a:schemeClr>
                </a:solidFill>
              </a:rPr>
              <a:t>2</a:t>
            </a:r>
            <a:r>
              <a:rPr lang="en-BE" sz="2400" b="1">
                <a:solidFill>
                  <a:schemeClr val="bg2">
                    <a:lumMod val="50000"/>
                  </a:schemeClr>
                </a:solidFill>
              </a:rPr>
              <a:t> </a:t>
            </a:r>
            <a:endParaRPr lang="en-BE" sz="2400" b="1" dirty="0">
              <a:solidFill>
                <a:schemeClr val="bg2">
                  <a:lumMod val="50000"/>
                </a:schemeClr>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667" y="109460"/>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DD1BA4E-9CE4-E3EE-5684-DD9136C63014}"/>
              </a:ext>
            </a:extLst>
          </p:cNvPr>
          <p:cNvSpPr txBox="1"/>
          <p:nvPr/>
        </p:nvSpPr>
        <p:spPr>
          <a:xfrm>
            <a:off x="412667" y="951521"/>
            <a:ext cx="11811000" cy="3693319"/>
          </a:xfrm>
          <a:prstGeom prst="rect">
            <a:avLst/>
          </a:prstGeom>
          <a:noFill/>
        </p:spPr>
        <p:txBody>
          <a:bodyPr wrap="square" rtlCol="0">
            <a:spAutoFit/>
          </a:bodyPr>
          <a:lstStyle/>
          <a:p>
            <a:r>
              <a:rPr lang="en-GB" b="1" i="1" dirty="0">
                <a:effectLst/>
                <a:latin typeface="Helvetica" pitchFamily="2" charset="0"/>
              </a:rPr>
              <a:t>Task 5.2: ESS cryomodules experience and benchmarking with other recent facilities– </a:t>
            </a:r>
            <a:r>
              <a:rPr lang="en-GB" b="1" i="1" dirty="0">
                <a:effectLst/>
                <a:highlight>
                  <a:srgbClr val="A4C137"/>
                </a:highlight>
                <a:latin typeface="Helvetica" pitchFamily="2" charset="0"/>
              </a:rPr>
              <a:t>M1-M36</a:t>
            </a:r>
            <a:endParaRPr lang="en-GB" b="1" dirty="0">
              <a:effectLst/>
              <a:highlight>
                <a:srgbClr val="A4C137"/>
              </a:highlight>
              <a:latin typeface="Helvetica" pitchFamily="2" charset="0"/>
            </a:endParaRPr>
          </a:p>
          <a:p>
            <a:r>
              <a:rPr lang="en-GB" i="1" dirty="0">
                <a:effectLst/>
                <a:latin typeface="Helvetica" pitchFamily="2" charset="0"/>
              </a:rPr>
              <a:t>• Compile the lesson learned from the ESS </a:t>
            </a:r>
            <a:r>
              <a:rPr lang="en-GB" i="1" dirty="0">
                <a:latin typeface="Helvetica" pitchFamily="2" charset="0"/>
              </a:rPr>
              <a:t>CM testing activities, technical commissioning, and initial operation.</a:t>
            </a:r>
            <a:r>
              <a:rPr lang="en-GB" i="1" dirty="0">
                <a:effectLst/>
                <a:latin typeface="Helvetica" pitchFamily="2" charset="0"/>
              </a:rPr>
              <a:t> </a:t>
            </a:r>
          </a:p>
          <a:p>
            <a:r>
              <a:rPr lang="en-GB" i="1" dirty="0">
                <a:effectLst/>
                <a:latin typeface="Helvetica" pitchFamily="2" charset="0"/>
              </a:rPr>
              <a:t>• Benchmarking with projects in the implementation phase (worldwide).</a:t>
            </a:r>
            <a:endParaRPr lang="en-GB" dirty="0">
              <a:effectLst/>
              <a:latin typeface="Helvetica" pitchFamily="2" charset="0"/>
            </a:endParaRPr>
          </a:p>
          <a:p>
            <a:r>
              <a:rPr lang="en-GB" i="1" dirty="0">
                <a:effectLst/>
                <a:latin typeface="Helvetica" pitchFamily="2" charset="0"/>
              </a:rPr>
              <a:t>• Develop a roadmap to develop a new, sustainable CM design.</a:t>
            </a:r>
          </a:p>
          <a:p>
            <a:endParaRPr lang="en-GB" i="1" dirty="0">
              <a:latin typeface="Helvetica" pitchFamily="2" charset="0"/>
            </a:endParaRPr>
          </a:p>
          <a:p>
            <a:r>
              <a:rPr lang="en-GB" dirty="0">
                <a:effectLst/>
                <a:highlight>
                  <a:srgbClr val="FFFF00"/>
                </a:highlight>
                <a:latin typeface="Helvetica" pitchFamily="2" charset="0"/>
              </a:rPr>
              <a:t>Preparation of TOC for “ESS lessons learned: Design, Testing and Operation”: </a:t>
            </a:r>
            <a:r>
              <a:rPr lang="en-GB" dirty="0">
                <a:effectLst/>
                <a:highlight>
                  <a:srgbClr val="00FF00"/>
                </a:highlight>
                <a:latin typeface="Helvetica" pitchFamily="2" charset="0"/>
              </a:rPr>
              <a:t>Underway see draft</a:t>
            </a:r>
          </a:p>
          <a:p>
            <a:endParaRPr lang="en-GB" dirty="0">
              <a:highlight>
                <a:srgbClr val="FFFF00"/>
              </a:highlight>
              <a:latin typeface="Helvetica" pitchFamily="2" charset="0"/>
            </a:endParaRPr>
          </a:p>
          <a:p>
            <a:r>
              <a:rPr lang="en-GB" dirty="0">
                <a:effectLst/>
                <a:highlight>
                  <a:srgbClr val="FFFF00"/>
                </a:highlight>
                <a:latin typeface="Helvetica" pitchFamily="2" charset="0"/>
              </a:rPr>
              <a:t>Definition of Benchmarking Facilities/projects and KPI. Definition of benchmarking Matrix</a:t>
            </a:r>
            <a:r>
              <a:rPr lang="en-GB" dirty="0">
                <a:effectLst/>
                <a:highlight>
                  <a:srgbClr val="00FF00"/>
                </a:highlight>
                <a:latin typeface="Helvetica" pitchFamily="2" charset="0"/>
              </a:rPr>
              <a:t> Underway see draft</a:t>
            </a:r>
            <a:r>
              <a:rPr lang="en-GB" dirty="0">
                <a:effectLst/>
                <a:highlight>
                  <a:srgbClr val="FFFF00"/>
                </a:highlight>
                <a:latin typeface="Helvetica" pitchFamily="2" charset="0"/>
              </a:rPr>
              <a:t>, and preparation of questionnaire template.</a:t>
            </a:r>
          </a:p>
          <a:p>
            <a:endParaRPr lang="en-GB" dirty="0">
              <a:effectLst/>
              <a:highlight>
                <a:srgbClr val="FFFF00"/>
              </a:highlight>
              <a:latin typeface="Helvetica" pitchFamily="2" charset="0"/>
            </a:endParaRPr>
          </a:p>
          <a:p>
            <a:pPr marL="4763"/>
            <a:r>
              <a:rPr lang="en-GB" dirty="0">
                <a:effectLst/>
                <a:highlight>
                  <a:srgbClr val="FFFF00"/>
                </a:highlight>
                <a:latin typeface="Helvetica" pitchFamily="2" charset="0"/>
              </a:rPr>
              <a:t>Profiling of ESS Junior Engineer: </a:t>
            </a:r>
            <a:r>
              <a:rPr lang="en-GB" dirty="0">
                <a:effectLst/>
                <a:highlight>
                  <a:srgbClr val="00FF00"/>
                </a:highlight>
                <a:latin typeface="Helvetica" pitchFamily="2" charset="0"/>
              </a:rPr>
              <a:t>opening to be released early 2025 (aiming at march), </a:t>
            </a:r>
            <a:r>
              <a:rPr lang="en-GB" dirty="0">
                <a:effectLst/>
                <a:highlight>
                  <a:srgbClr val="FFFF00"/>
                </a:highlight>
                <a:latin typeface="Helvetica" pitchFamily="2" charset="0"/>
              </a:rPr>
              <a:t>this JE would also overlap with WP6 (total time min 2year), looking at 6-9 month extension to complete project</a:t>
            </a:r>
            <a:br>
              <a:rPr lang="en-GB" dirty="0">
                <a:effectLst/>
                <a:highlight>
                  <a:srgbClr val="FFFF00"/>
                </a:highlight>
                <a:latin typeface="Helvetica" pitchFamily="2" charset="0"/>
              </a:rPr>
            </a:br>
            <a:endParaRPr lang="en-GB" dirty="0">
              <a:effectLst/>
              <a:latin typeface="Helvetica" pitchFamily="2" charset="0"/>
            </a:endParaRPr>
          </a:p>
        </p:txBody>
      </p:sp>
    </p:spTree>
    <p:extLst>
      <p:ext uri="{BB962C8B-B14F-4D97-AF65-F5344CB8AC3E}">
        <p14:creationId xmlns:p14="http://schemas.microsoft.com/office/powerpoint/2010/main" val="3573107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10090</TotalTime>
  <Words>2163</Words>
  <Application>Microsoft Macintosh PowerPoint</Application>
  <PresentationFormat>Widescreen</PresentationFormat>
  <Paragraphs>233</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Aptos Display</vt:lpstr>
      <vt:lpstr>Aptos Narrow</vt:lpstr>
      <vt:lpstr>Arial</vt:lpstr>
      <vt:lpstr>Calibri</vt:lpstr>
      <vt:lpstr>Helvetica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Jorgen D'HONDT</dc:creator>
  <cp:lastModifiedBy>Nuno Elias</cp:lastModifiedBy>
  <cp:revision>27</cp:revision>
  <dcterms:created xsi:type="dcterms:W3CDTF">2024-02-23T11:31:04Z</dcterms:created>
  <dcterms:modified xsi:type="dcterms:W3CDTF">2025-01-24T10:12:25Z</dcterms:modified>
</cp:coreProperties>
</file>