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27" r:id="rId2"/>
    <p:sldId id="328" r:id="rId3"/>
    <p:sldId id="376" r:id="rId4"/>
    <p:sldId id="329" r:id="rId5"/>
    <p:sldId id="350" r:id="rId6"/>
    <p:sldId id="330" r:id="rId7"/>
    <p:sldId id="343" r:id="rId8"/>
    <p:sldId id="367" r:id="rId9"/>
    <p:sldId id="366" r:id="rId10"/>
    <p:sldId id="346" r:id="rId11"/>
    <p:sldId id="344" r:id="rId12"/>
    <p:sldId id="345" r:id="rId13"/>
    <p:sldId id="351" r:id="rId14"/>
    <p:sldId id="331" r:id="rId15"/>
    <p:sldId id="342" r:id="rId16"/>
    <p:sldId id="333" r:id="rId17"/>
    <p:sldId id="349" r:id="rId18"/>
    <p:sldId id="334" r:id="rId19"/>
    <p:sldId id="348" r:id="rId20"/>
    <p:sldId id="335" r:id="rId21"/>
    <p:sldId id="338" r:id="rId22"/>
    <p:sldId id="339" r:id="rId23"/>
    <p:sldId id="365" r:id="rId24"/>
    <p:sldId id="352" r:id="rId25"/>
    <p:sldId id="356" r:id="rId26"/>
    <p:sldId id="355" r:id="rId27"/>
    <p:sldId id="358" r:id="rId28"/>
    <p:sldId id="357" r:id="rId29"/>
    <p:sldId id="340" r:id="rId30"/>
    <p:sldId id="359" r:id="rId31"/>
    <p:sldId id="360" r:id="rId32"/>
    <p:sldId id="361" r:id="rId33"/>
    <p:sldId id="353" r:id="rId34"/>
    <p:sldId id="362" r:id="rId35"/>
    <p:sldId id="363" r:id="rId36"/>
    <p:sldId id="364" r:id="rId37"/>
    <p:sldId id="368" r:id="rId38"/>
    <p:sldId id="369" r:id="rId39"/>
    <p:sldId id="370" r:id="rId40"/>
    <p:sldId id="371" r:id="rId41"/>
    <p:sldId id="372" r:id="rId42"/>
    <p:sldId id="374" r:id="rId43"/>
    <p:sldId id="375" r:id="rId44"/>
    <p:sldId id="373" r:id="rId45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73" userDrawn="1">
          <p15:clr>
            <a:srgbClr val="A4A3A4"/>
          </p15:clr>
        </p15:guide>
        <p15:guide id="5" orient="horz" pos="2886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4247" userDrawn="1">
          <p15:clr>
            <a:srgbClr val="A4A3A4"/>
          </p15:clr>
        </p15:guide>
        <p15:guide id="11" orient="horz" pos="2115" userDrawn="1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pos="7423" userDrawn="1">
          <p15:clr>
            <a:srgbClr val="A4A3A4"/>
          </p15:clr>
        </p15:guide>
        <p15:guide id="16" pos="1572" userDrawn="1">
          <p15:clr>
            <a:srgbClr val="A4A3A4"/>
          </p15:clr>
        </p15:guide>
        <p15:guide id="17" pos="2797" userDrawn="1">
          <p15:clr>
            <a:srgbClr val="A4A3A4"/>
          </p15:clr>
        </p15:guide>
        <p15:guide id="18" pos="3931" userDrawn="1">
          <p15:clr>
            <a:srgbClr val="A4A3A4"/>
          </p15:clr>
        </p15:guide>
        <p15:guide id="21" pos="1391" userDrawn="1">
          <p15:clr>
            <a:srgbClr val="A4A3A4"/>
          </p15:clr>
        </p15:guide>
        <p15:guide id="22" orient="horz" pos="1344" userDrawn="1">
          <p15:clr>
            <a:srgbClr val="A4A3A4"/>
          </p15:clr>
        </p15:guide>
        <p15:guide id="23" pos="121" userDrawn="1">
          <p15:clr>
            <a:srgbClr val="A4A3A4"/>
          </p15:clr>
        </p15:guide>
        <p15:guide id="24" orient="horz" pos="527" userDrawn="1">
          <p15:clr>
            <a:srgbClr val="A4A3A4"/>
          </p15:clr>
        </p15:guide>
        <p15:guide id="25" pos="5382" userDrawn="1">
          <p15:clr>
            <a:srgbClr val="A4A3A4"/>
          </p15:clr>
        </p15:guide>
        <p15:guide id="26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0000"/>
    <a:srgbClr val="7030A0"/>
    <a:srgbClr val="7F7F7F"/>
    <a:srgbClr val="595959"/>
    <a:srgbClr val="ECA366"/>
    <a:srgbClr val="CC66FF"/>
    <a:srgbClr val="CC0099"/>
    <a:srgbClr val="FF6600"/>
    <a:srgbClr val="99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2521" autoAdjust="0"/>
  </p:normalViewPr>
  <p:slideViewPr>
    <p:cSldViewPr>
      <p:cViewPr varScale="1">
        <p:scale>
          <a:sx n="91" d="100"/>
          <a:sy n="91" d="100"/>
        </p:scale>
        <p:origin x="102" y="264"/>
      </p:cViewPr>
      <p:guideLst>
        <p:guide orient="horz" pos="73"/>
        <p:guide orient="horz" pos="2886"/>
        <p:guide orient="horz" pos="3657"/>
        <p:guide orient="horz" pos="4247"/>
        <p:guide orient="horz" pos="2115"/>
        <p:guide pos="3840"/>
        <p:guide pos="7423"/>
        <p:guide pos="1572"/>
        <p:guide pos="2797"/>
        <p:guide pos="3931"/>
        <p:guide pos="1391"/>
        <p:guide orient="horz" pos="1344"/>
        <p:guide pos="121"/>
        <p:guide orient="horz" pos="527"/>
        <p:guide pos="5382"/>
        <p:guide pos="211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F47C6-4ABF-421B-8517-492C70307A54}" type="datetimeFigureOut">
              <a:rPr lang="fr-FR" smtClean="0"/>
              <a:t>20/03/2025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0A938-DDB8-4706-8F92-0F5F18E05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12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20/03/2025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20/03/2025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20/03/2025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20/03/2025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20/03/2025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20/03/2025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20/03/2025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7.png"/><Relationship Id="rId7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.png"/><Relationship Id="rId7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10.png"/><Relationship Id="rId7" Type="http://schemas.openxmlformats.org/officeDocument/2006/relationships/image" Target="../media/image7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780.png"/><Relationship Id="rId4" Type="http://schemas.microsoft.com/office/2007/relationships/hdphoto" Target="../media/hdphoto2.wdp"/><Relationship Id="rId9" Type="http://schemas.openxmlformats.org/officeDocument/2006/relationships/image" Target="../media/image7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80040" y="1002099"/>
            <a:ext cx="8831960" cy="62670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simulations for ACTAR TPC decay experiments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427486" y="138698"/>
            <a:ext cx="33370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fr-FR" sz="2000" b="1" dirty="0" err="1" smtClean="0">
                <a:solidFill>
                  <a:srgbClr val="0070C0"/>
                </a:solidFill>
              </a:rPr>
              <a:t>Réseau</a:t>
            </a:r>
            <a:r>
              <a:rPr lang="en-US" altLang="fr-FR" sz="2000" b="1" dirty="0" smtClean="0">
                <a:solidFill>
                  <a:srgbClr val="0070C0"/>
                </a:solidFill>
              </a:rPr>
              <a:t> R&amp;D </a:t>
            </a:r>
            <a:r>
              <a:rPr lang="en-US" altLang="fr-FR" sz="2000" b="1" dirty="0" err="1" smtClean="0">
                <a:solidFill>
                  <a:srgbClr val="0070C0"/>
                </a:solidFill>
              </a:rPr>
              <a:t>Détecteurs</a:t>
            </a:r>
            <a:r>
              <a:rPr lang="en-US" altLang="fr-FR" sz="2000" b="1" dirty="0" smtClean="0">
                <a:solidFill>
                  <a:srgbClr val="0070C0"/>
                </a:solidFill>
              </a:rPr>
              <a:t> à </a:t>
            </a:r>
            <a:r>
              <a:rPr lang="en-US" altLang="fr-FR" sz="2000" b="1" dirty="0" err="1" smtClean="0">
                <a:solidFill>
                  <a:srgbClr val="0070C0"/>
                </a:solidFill>
              </a:rPr>
              <a:t>Gaz</a:t>
            </a:r>
            <a:endParaRPr lang="en-US" altLang="fr-FR" sz="2000" b="1" dirty="0">
              <a:solidFill>
                <a:srgbClr val="0070C0"/>
              </a:solidFill>
            </a:endParaRPr>
          </a:p>
          <a:p>
            <a:pPr algn="ctr" eaLnBrk="0" hangingPunct="0"/>
            <a:r>
              <a:rPr lang="en-US" altLang="fr-FR" b="1" dirty="0" smtClean="0"/>
              <a:t>March 31</a:t>
            </a:r>
            <a:r>
              <a:rPr lang="en-US" altLang="fr-FR" b="1" baseline="30000" dirty="0" smtClean="0"/>
              <a:t>th</a:t>
            </a:r>
            <a:r>
              <a:rPr lang="en-US" altLang="fr-FR" b="1" dirty="0" smtClean="0"/>
              <a:t> –April 1</a:t>
            </a:r>
            <a:r>
              <a:rPr lang="en-US" altLang="fr-FR" b="1" baseline="30000" dirty="0" smtClean="0"/>
              <a:t>st</a:t>
            </a:r>
            <a:r>
              <a:rPr lang="en-US" altLang="fr-FR" b="1" dirty="0" smtClean="0"/>
              <a:t> </a:t>
            </a:r>
            <a:r>
              <a:rPr lang="en-US" altLang="fr-FR" b="1" dirty="0" smtClean="0"/>
              <a:t>2025 – </a:t>
            </a:r>
            <a:r>
              <a:rPr lang="en-US" altLang="fr-FR" b="1" dirty="0" err="1" smtClean="0"/>
              <a:t>Saclay</a:t>
            </a:r>
            <a:endParaRPr lang="en-US" alt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6021330"/>
            <a:ext cx="1296144" cy="83667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529670" y="1772816"/>
            <a:ext cx="5161917" cy="380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sz="2000" dirty="0" smtClean="0"/>
              <a:t>J</a:t>
            </a:r>
            <a:r>
              <a:rPr lang="en-US" sz="2000" dirty="0"/>
              <a:t>. Giovinazzo – LP2iB (former CENBG) – </a:t>
            </a:r>
            <a:r>
              <a:rPr lang="en-US" sz="2000" dirty="0" smtClean="0"/>
              <a:t>Bordeaux</a:t>
            </a:r>
            <a:endParaRPr lang="en-US" sz="2000" dirty="0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857262" y="2780928"/>
            <a:ext cx="48625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Aft>
                <a:spcPts val="1800"/>
              </a:spcAft>
              <a:tabLst>
                <a:tab pos="357188" algn="l"/>
              </a:tabLst>
            </a:pPr>
            <a:r>
              <a:rPr lang="en-US" altLang="fr-FR" sz="2400" b="1" dirty="0" smtClean="0">
                <a:sym typeface="Wingdings 3" panose="05040102010807070707" pitchFamily="18" charset="2"/>
              </a:rPr>
              <a:t></a:t>
            </a:r>
            <a:r>
              <a:rPr lang="en-US" altLang="fr-FR" sz="2400" b="1" dirty="0" smtClean="0"/>
              <a:t>	</a:t>
            </a:r>
            <a:r>
              <a:rPr lang="en-US" altLang="fr-FR" sz="2400" b="1" dirty="0" smtClean="0"/>
              <a:t>decay experiments with ACTAR TPC</a:t>
            </a:r>
            <a:endParaRPr lang="en-US" altLang="fr-FR" sz="2400" b="1" dirty="0" smtClean="0"/>
          </a:p>
          <a:p>
            <a:pPr eaLnBrk="0" hangingPunct="0">
              <a:spcAft>
                <a:spcPts val="1800"/>
              </a:spcAft>
              <a:tabLst>
                <a:tab pos="357188" algn="l"/>
              </a:tabLst>
            </a:pPr>
            <a:r>
              <a:rPr lang="en-US" altLang="fr-FR" sz="2400" b="1" dirty="0">
                <a:sym typeface="Wingdings 3" panose="05040102010807070707" pitchFamily="18" charset="2"/>
              </a:rPr>
              <a:t></a:t>
            </a:r>
            <a:r>
              <a:rPr lang="en-US" altLang="fr-FR" sz="2400" b="1" dirty="0"/>
              <a:t>	</a:t>
            </a:r>
            <a:r>
              <a:rPr lang="en-US" altLang="fr-FR" sz="2400" b="1" dirty="0" smtClean="0"/>
              <a:t>simulations for detection efficiency</a:t>
            </a:r>
            <a:endParaRPr lang="en-US" altLang="fr-FR" sz="2400" b="1" dirty="0"/>
          </a:p>
          <a:p>
            <a:pPr eaLnBrk="0" hangingPunct="0">
              <a:spcAft>
                <a:spcPts val="1800"/>
              </a:spcAft>
              <a:tabLst>
                <a:tab pos="357188" algn="l"/>
              </a:tabLst>
            </a:pPr>
            <a:r>
              <a:rPr lang="en-US" altLang="fr-FR" sz="2400" b="1" dirty="0">
                <a:sym typeface="Wingdings 3" panose="05040102010807070707" pitchFamily="18" charset="2"/>
              </a:rPr>
              <a:t></a:t>
            </a:r>
            <a:r>
              <a:rPr lang="en-US" altLang="fr-FR" sz="2400" b="1" dirty="0"/>
              <a:t>	</a:t>
            </a:r>
            <a:r>
              <a:rPr lang="en-US" altLang="fr-FR" sz="2400" b="1" dirty="0" smtClean="0"/>
              <a:t>decay simulation principles</a:t>
            </a:r>
            <a:endParaRPr lang="en-US" altLang="fr-FR" sz="2400" b="1" dirty="0"/>
          </a:p>
          <a:p>
            <a:pPr eaLnBrk="0" hangingPunct="0">
              <a:spcAft>
                <a:spcPts val="1800"/>
              </a:spcAft>
              <a:tabLst>
                <a:tab pos="357188" algn="l"/>
              </a:tabLst>
            </a:pPr>
            <a:r>
              <a:rPr lang="en-US" altLang="fr-FR" sz="2400" b="1" dirty="0" smtClean="0">
                <a:sym typeface="Wingdings 3" panose="05040102010807070707" pitchFamily="18" charset="2"/>
              </a:rPr>
              <a:t></a:t>
            </a:r>
            <a:r>
              <a:rPr lang="en-US" altLang="fr-FR" sz="2400" b="1" dirty="0"/>
              <a:t>	</a:t>
            </a:r>
            <a:r>
              <a:rPr lang="en-US" altLang="fr-FR" sz="2400" b="1" dirty="0" smtClean="0"/>
              <a:t>application to tracks analysis</a:t>
            </a:r>
            <a:endParaRPr lang="en-US" altLang="fr-FR" sz="2400" b="1" dirty="0"/>
          </a:p>
        </p:txBody>
      </p:sp>
      <p:pic>
        <p:nvPicPr>
          <p:cNvPr id="14" name="Image 13" descr="ACTARTPC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6"/>
          <a:stretch>
            <a:fillRect/>
          </a:stretch>
        </p:blipFill>
        <p:spPr bwMode="auto">
          <a:xfrm>
            <a:off x="1431628" y="6067813"/>
            <a:ext cx="935360" cy="74370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" r="2345"/>
          <a:stretch/>
        </p:blipFill>
        <p:spPr>
          <a:xfrm>
            <a:off x="6096000" y="3784624"/>
            <a:ext cx="5134492" cy="291703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6"/>
          <a:stretch/>
        </p:blipFill>
        <p:spPr>
          <a:xfrm>
            <a:off x="8393339" y="1959898"/>
            <a:ext cx="3535310" cy="260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3532368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/>
              <a:t>detection efficiency</a:t>
            </a:r>
            <a:endParaRPr lang="en-US" altLang="fr-FR" sz="3200" b="1" dirty="0"/>
          </a:p>
        </p:txBody>
      </p:sp>
      <p:grpSp>
        <p:nvGrpSpPr>
          <p:cNvPr id="17" name="Groupe 16"/>
          <p:cNvGrpSpPr/>
          <p:nvPr/>
        </p:nvGrpSpPr>
        <p:grpSpPr>
          <a:xfrm>
            <a:off x="918410" y="1170433"/>
            <a:ext cx="1944216" cy="914733"/>
            <a:chOff x="611560" y="980728"/>
            <a:chExt cx="1944216" cy="914733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827584" y="1196752"/>
              <a:ext cx="1728192" cy="69870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755576" y="1124744"/>
              <a:ext cx="1728192" cy="69870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683568" y="1052736"/>
              <a:ext cx="1728192" cy="69870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à coins arrondis 20"/>
                <p:cNvSpPr/>
                <p:nvPr/>
              </p:nvSpPr>
              <p:spPr>
                <a:xfrm>
                  <a:off x="611560" y="980728"/>
                  <a:ext cx="1728192" cy="698709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  <a:sym typeface="Symbol" panose="05050102010706020507" pitchFamily="18" charset="2"/>
                    </a:rPr>
                    <a:t>simulation run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fr-F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1" name="Rectangle à coins arrondis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980728"/>
                  <a:ext cx="1728192" cy="698709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e 53"/>
          <p:cNvGrpSpPr>
            <a:grpSpLocks noChangeAspect="1"/>
          </p:cNvGrpSpPr>
          <p:nvPr/>
        </p:nvGrpSpPr>
        <p:grpSpPr>
          <a:xfrm>
            <a:off x="6528048" y="2805905"/>
            <a:ext cx="4970906" cy="3828768"/>
            <a:chOff x="6456040" y="1962219"/>
            <a:chExt cx="4379872" cy="3373533"/>
          </a:xfrm>
        </p:grpSpPr>
        <p:pic>
          <p:nvPicPr>
            <p:cNvPr id="55" name="Image 5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5" r="13946"/>
            <a:stretch/>
          </p:blipFill>
          <p:spPr>
            <a:xfrm>
              <a:off x="6839236" y="1962219"/>
              <a:ext cx="3996676" cy="3373533"/>
            </a:xfrm>
            <a:prstGeom prst="rect">
              <a:avLst/>
            </a:prstGeom>
          </p:spPr>
        </p:pic>
        <p:cxnSp>
          <p:nvCxnSpPr>
            <p:cNvPr id="56" name="Connecteur droit avec flèche 55"/>
            <p:cNvCxnSpPr/>
            <p:nvPr/>
          </p:nvCxnSpPr>
          <p:spPr>
            <a:xfrm flipV="1">
              <a:off x="6456040" y="3484313"/>
              <a:ext cx="2151062" cy="1024807"/>
            </a:xfrm>
            <a:prstGeom prst="straightConnector1">
              <a:avLst/>
            </a:prstGeom>
            <a:ln w="19050">
              <a:solidFill>
                <a:srgbClr val="CC66FF"/>
              </a:solidFill>
              <a:headEnd type="none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e 56"/>
            <p:cNvGrpSpPr/>
            <p:nvPr/>
          </p:nvGrpSpPr>
          <p:grpSpPr>
            <a:xfrm>
              <a:off x="7919212" y="3493551"/>
              <a:ext cx="432048" cy="432048"/>
              <a:chOff x="7919212" y="3493551"/>
              <a:chExt cx="432048" cy="432048"/>
            </a:xfrm>
          </p:grpSpPr>
          <p:sp>
            <p:nvSpPr>
              <p:cNvPr id="58" name="Ellipse 57"/>
              <p:cNvSpPr/>
              <p:nvPr/>
            </p:nvSpPr>
            <p:spPr>
              <a:xfrm>
                <a:off x="7919212" y="3493551"/>
                <a:ext cx="432048" cy="432048"/>
              </a:xfrm>
              <a:prstGeom prst="ellipse">
                <a:avLst/>
              </a:prstGeom>
              <a:noFill/>
              <a:ln>
                <a:solidFill>
                  <a:srgbClr val="CC66FF"/>
                </a:solidFill>
              </a:ln>
              <a:scene3d>
                <a:camera prst="isometricLeftDown">
                  <a:rot lat="2090848" lon="2334223" rev="21390464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Ellipse 58"/>
              <p:cNvSpPr>
                <a:spLocks noChangeAspect="1"/>
              </p:cNvSpPr>
              <p:nvPr/>
            </p:nvSpPr>
            <p:spPr>
              <a:xfrm>
                <a:off x="8102521" y="3676860"/>
                <a:ext cx="65431" cy="65431"/>
              </a:xfrm>
              <a:prstGeom prst="ellipse">
                <a:avLst/>
              </a:prstGeom>
              <a:noFill/>
              <a:ln>
                <a:solidFill>
                  <a:srgbClr val="CC66FF"/>
                </a:solidFill>
              </a:ln>
              <a:scene3d>
                <a:camera prst="isometricLeftDown">
                  <a:rot lat="2090848" lon="2334223" rev="21390464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e 59"/>
          <p:cNvGrpSpPr/>
          <p:nvPr/>
        </p:nvGrpSpPr>
        <p:grpSpPr>
          <a:xfrm>
            <a:off x="8396711" y="4105338"/>
            <a:ext cx="1182931" cy="591862"/>
            <a:chOff x="8396711" y="4105338"/>
            <a:chExt cx="1182931" cy="591862"/>
          </a:xfrm>
        </p:grpSpPr>
        <p:cxnSp>
          <p:nvCxnSpPr>
            <p:cNvPr id="61" name="Connecteur droit avec flèche 60"/>
            <p:cNvCxnSpPr/>
            <p:nvPr/>
          </p:nvCxnSpPr>
          <p:spPr>
            <a:xfrm flipH="1" flipV="1">
              <a:off x="8396711" y="4105338"/>
              <a:ext cx="568862" cy="42805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/>
            <p:cNvCxnSpPr/>
            <p:nvPr/>
          </p:nvCxnSpPr>
          <p:spPr>
            <a:xfrm flipV="1">
              <a:off x="8965573" y="4229812"/>
              <a:ext cx="614069" cy="290774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>
            <a:xfrm>
              <a:off x="8965573" y="4543880"/>
              <a:ext cx="148349" cy="15332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 Box 28"/>
              <p:cNvSpPr txBox="1">
                <a:spLocks noChangeArrowheads="1"/>
              </p:cNvSpPr>
              <p:nvPr/>
            </p:nvSpPr>
            <p:spPr bwMode="auto">
              <a:xfrm>
                <a:off x="3559029" y="1105566"/>
                <a:ext cx="3049406" cy="161158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eaLnBrk="0" hangingPunct="0">
                  <a:tabLst>
                    <a:tab pos="357188" algn="l"/>
                  </a:tabLst>
                </a:pPr>
                <a:r>
                  <a:rPr lang="en-US" altLang="fr-FR" sz="2000" b="1" dirty="0" smtClean="0"/>
                  <a:t>simulation of decay events</a:t>
                </a:r>
                <a:endParaRPr lang="en-US" altLang="fr-FR" sz="2000" b="1" dirty="0"/>
              </a:p>
              <a:p>
                <a:pPr eaLnBrk="0" hangingPunct="0">
                  <a:tabLst>
                    <a:tab pos="357188" algn="l"/>
                  </a:tabLst>
                </a:pPr>
                <a:r>
                  <a:rPr lang="en-US" altLang="fr-FR" sz="2000" b="1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fr-FR" sz="2000" b="1" dirty="0" smtClean="0">
                    <a:solidFill>
                      <a:srgbClr val="C00000"/>
                    </a:solidFill>
                  </a:rPr>
                  <a:t>scan of simulation space</a:t>
                </a:r>
              </a:p>
              <a:p>
                <a:pPr eaLnBrk="0" hangingPunct="0">
                  <a:spcBef>
                    <a:spcPts val="1200"/>
                  </a:spcBef>
                  <a:tabLst>
                    <a:tab pos="85725" algn="l"/>
                    <a:tab pos="35718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•	</a:t>
                </a:r>
                <a:r>
                  <a:rPr lang="en-US" altLang="fr-F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emission point (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fr-F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US" alt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)</a:t>
                </a:r>
              </a:p>
              <a:p>
                <a:pPr eaLnBrk="0" hangingPunct="0">
                  <a:spcBef>
                    <a:spcPts val="1200"/>
                  </a:spcBef>
                  <a:tabLst>
                    <a:tab pos="85725" algn="l"/>
                    <a:tab pos="35718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•	</a:t>
                </a:r>
                <a:r>
                  <a:rPr lang="en-US" altLang="fr-F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decay energy (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</m:oMath>
                </a14:m>
                <a:r>
                  <a:rPr lang="en-US" altLang="fr-F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)</a:t>
                </a:r>
              </a:p>
            </p:txBody>
          </p:sp>
        </mc:Choice>
        <mc:Fallback>
          <p:sp>
            <p:nvSpPr>
              <p:cNvPr id="68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9029" y="1105566"/>
                <a:ext cx="3049406" cy="1611586"/>
              </a:xfrm>
              <a:prstGeom prst="rect">
                <a:avLst/>
              </a:prstGeom>
              <a:blipFill>
                <a:blip r:embed="rId5"/>
                <a:stretch>
                  <a:fillRect l="-2800" t="-2642" r="-2200" b="-6415"/>
                </a:stretch>
              </a:blipFill>
              <a:ln w="19050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à coins arrondis 11"/>
          <p:cNvSpPr/>
          <p:nvPr/>
        </p:nvSpPr>
        <p:spPr>
          <a:xfrm>
            <a:off x="551384" y="836613"/>
            <a:ext cx="6336704" cy="3574278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 rot="20670585">
            <a:off x="1039314" y="3908688"/>
            <a:ext cx="4884122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none" lIns="144000" tIns="36000" rIns="144000" bIns="36000">
            <a:spAutoFit/>
          </a:bodyPr>
          <a:lstStyle/>
          <a:p>
            <a:pPr algn="ctr"/>
            <a:r>
              <a:rPr lang="en-US" sz="4800" b="1" cap="none" spc="50" dirty="0" smtClean="0">
                <a:ln w="1905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simulation is only</a:t>
            </a:r>
          </a:p>
          <a:p>
            <a:pPr algn="ctr"/>
            <a:r>
              <a:rPr lang="en-US" sz="4800" b="1" spc="50" dirty="0" smtClean="0">
                <a:ln w="1905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the first step</a:t>
            </a:r>
            <a:endParaRPr lang="en-US" sz="4800" b="1" cap="none" spc="50" dirty="0">
              <a:ln w="19050" cmpd="sng">
                <a:solidFill>
                  <a:srgbClr val="7030A0"/>
                </a:solidFill>
                <a:prstDash val="solid"/>
              </a:ln>
              <a:noFill/>
              <a:effectLst/>
            </a:endParaRPr>
          </a:p>
        </p:txBody>
      </p:sp>
      <p:pic>
        <p:nvPicPr>
          <p:cNvPr id="70" name="Image 6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38" y="2156153"/>
            <a:ext cx="1949186" cy="19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3532368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/>
              <a:t>detection efficiency</a:t>
            </a:r>
            <a:endParaRPr lang="en-US" altLang="fr-FR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28"/>
              <p:cNvSpPr txBox="1">
                <a:spLocks noChangeArrowheads="1"/>
              </p:cNvSpPr>
              <p:nvPr/>
            </p:nvSpPr>
            <p:spPr bwMode="auto">
              <a:xfrm>
                <a:off x="9161676" y="191671"/>
                <a:ext cx="1649279" cy="57303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>
                  <a:spcBef>
                    <a:spcPts val="1200"/>
                  </a:spcBef>
                  <a:tabLst>
                    <a:tab pos="173038" algn="l"/>
                    <a:tab pos="4508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𝜺</m:t>
                          </m:r>
                        </m:e>
                        <m:sub>
                          <m:r>
                            <a:rPr lang="fr-FR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sub>
                      </m:sSub>
                      <m:d>
                        <m:dPr>
                          <m:ctrlPr>
                            <a:rPr lang="fr-FR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fr-FR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𝒓</m:t>
                              </m:r>
                            </m:e>
                          </m:acc>
                          <m:r>
                            <a:rPr lang="fr-FR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fr-FR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fr-FR" sz="2800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3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1676" y="191671"/>
                <a:ext cx="1649279" cy="5730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/>
          <p:cNvGrpSpPr/>
          <p:nvPr/>
        </p:nvGrpSpPr>
        <p:grpSpPr>
          <a:xfrm>
            <a:off x="326707" y="991860"/>
            <a:ext cx="9210757" cy="5749508"/>
            <a:chOff x="326707" y="901547"/>
            <a:chExt cx="9210757" cy="5749508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767" y="4772703"/>
              <a:ext cx="2223250" cy="187835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141" y="3542897"/>
              <a:ext cx="3391323" cy="2865220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3525417" y="901547"/>
              <a:ext cx="1675289" cy="13570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72000" tIns="36000" rIns="72000" bIns="36000" rtlCol="0" anchor="ctr" anchorCtr="0">
              <a:noAutofit/>
            </a:bodyPr>
            <a:lstStyle/>
            <a:p>
              <a:r>
                <a:rPr lang="en-US" b="1" dirty="0" smtClean="0">
                  <a:sym typeface="Symbol" panose="05050102010706020507" pitchFamily="18" charset="2"/>
                </a:rPr>
                <a:t>analysis</a:t>
              </a:r>
              <a:endParaRPr lang="en-US" b="1" dirty="0" smtClean="0">
                <a:sym typeface="Symbol" panose="05050102010706020507" pitchFamily="18" charset="2"/>
              </a:endParaRPr>
            </a:p>
            <a:p>
              <a:pPr>
                <a:tabLst>
                  <a:tab pos="87313" algn="l"/>
                  <a:tab pos="273050" algn="l"/>
                </a:tabLst>
              </a:pPr>
              <a:r>
                <a:rPr lang="en-US" b="1" dirty="0">
                  <a:sym typeface="Symbol" panose="05050102010706020507" pitchFamily="18" charset="2"/>
                </a:rPr>
                <a:t>	•	</a:t>
              </a:r>
              <a:r>
                <a:rPr lang="en-US" b="1" dirty="0" smtClean="0">
                  <a:sym typeface="Symbol" panose="05050102010706020507" pitchFamily="18" charset="2"/>
                </a:rPr>
                <a:t>pads </a:t>
              </a:r>
              <a:r>
                <a:rPr lang="en-US" b="1" dirty="0" err="1" smtClean="0">
                  <a:sym typeface="Symbol" panose="05050102010706020507" pitchFamily="18" charset="2"/>
                </a:rPr>
                <a:t>mult</a:t>
              </a:r>
              <a:r>
                <a:rPr lang="en-US" b="1" dirty="0" smtClean="0">
                  <a:sym typeface="Symbol" panose="05050102010706020507" pitchFamily="18" charset="2"/>
                </a:rPr>
                <a:t>.</a:t>
              </a:r>
              <a:endParaRPr lang="en-US" b="1" dirty="0">
                <a:sym typeface="Symbol" panose="05050102010706020507" pitchFamily="18" charset="2"/>
              </a:endParaRPr>
            </a:p>
            <a:p>
              <a:pPr>
                <a:tabLst>
                  <a:tab pos="87313" algn="l"/>
                  <a:tab pos="273050" algn="l"/>
                </a:tabLst>
              </a:pPr>
              <a:r>
                <a:rPr lang="en-US" b="1" dirty="0" smtClean="0">
                  <a:sym typeface="Symbol" panose="05050102010706020507" pitchFamily="18" charset="2"/>
                </a:rPr>
                <a:t>	•	X-Y escape</a:t>
              </a:r>
            </a:p>
            <a:p>
              <a:pPr>
                <a:tabLst>
                  <a:tab pos="87313" algn="l"/>
                  <a:tab pos="273050" algn="l"/>
                </a:tabLst>
              </a:pPr>
              <a:r>
                <a:rPr lang="en-US" b="1" dirty="0">
                  <a:sym typeface="Symbol" panose="05050102010706020507" pitchFamily="18" charset="2"/>
                </a:rPr>
                <a:t>	•	</a:t>
              </a:r>
              <a:r>
                <a:rPr lang="en-US" b="1" dirty="0" smtClean="0">
                  <a:sym typeface="Symbol" panose="05050102010706020507" pitchFamily="18" charset="2"/>
                </a:rPr>
                <a:t>Z escape</a:t>
              </a:r>
              <a:endParaRPr lang="en-US" b="1" dirty="0">
                <a:sym typeface="Symbol" panose="05050102010706020507" pitchFamily="18" charset="2"/>
              </a:endParaRP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918410" y="1080120"/>
              <a:ext cx="1944216" cy="914733"/>
              <a:chOff x="611560" y="980728"/>
              <a:chExt cx="1944216" cy="914733"/>
            </a:xfrm>
          </p:grpSpPr>
          <p:sp>
            <p:nvSpPr>
              <p:cNvPr id="18" name="Rectangle à coins arrondis 17"/>
              <p:cNvSpPr/>
              <p:nvPr/>
            </p:nvSpPr>
            <p:spPr>
              <a:xfrm>
                <a:off x="827584" y="1196752"/>
                <a:ext cx="1728192" cy="6987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à coins arrondis 18"/>
              <p:cNvSpPr/>
              <p:nvPr/>
            </p:nvSpPr>
            <p:spPr>
              <a:xfrm>
                <a:off x="755576" y="1124744"/>
                <a:ext cx="1728192" cy="69870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à coins arrondis 19"/>
              <p:cNvSpPr/>
              <p:nvPr/>
            </p:nvSpPr>
            <p:spPr>
              <a:xfrm>
                <a:off x="683568" y="1052736"/>
                <a:ext cx="1728192" cy="69870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Rectangle à coins arrondis 20"/>
                  <p:cNvSpPr/>
                  <p:nvPr/>
                </p:nvSpPr>
                <p:spPr>
                  <a:xfrm>
                    <a:off x="611560" y="980728"/>
                    <a:ext cx="1728192" cy="698709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chemeClr val="tx1"/>
                        </a:solidFill>
                        <a:sym typeface="Symbol" panose="05050102010706020507" pitchFamily="18" charset="2"/>
                      </a:rPr>
                      <a:t>simulation run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1" name="Rectangle à coins arrondis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560" y="980728"/>
                    <a:ext cx="1728192" cy="698709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e 21"/>
            <p:cNvGrpSpPr/>
            <p:nvPr/>
          </p:nvGrpSpPr>
          <p:grpSpPr>
            <a:xfrm>
              <a:off x="6102986" y="972269"/>
              <a:ext cx="2304256" cy="1163715"/>
              <a:chOff x="5796136" y="872877"/>
              <a:chExt cx="1930689" cy="1163715"/>
            </a:xfrm>
          </p:grpSpPr>
          <p:sp>
            <p:nvSpPr>
              <p:cNvPr id="23" name="Rectangle à coins arrondis 22"/>
              <p:cNvSpPr/>
              <p:nvPr/>
            </p:nvSpPr>
            <p:spPr>
              <a:xfrm>
                <a:off x="6012160" y="1086016"/>
                <a:ext cx="1714665" cy="950576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24" name="Rectangle à coins arrondis 23"/>
              <p:cNvSpPr/>
              <p:nvPr/>
            </p:nvSpPr>
            <p:spPr>
              <a:xfrm>
                <a:off x="5940152" y="1014008"/>
                <a:ext cx="1714665" cy="95057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25" name="Rectangle à coins arrondis 24"/>
              <p:cNvSpPr/>
              <p:nvPr/>
            </p:nvSpPr>
            <p:spPr>
              <a:xfrm>
                <a:off x="5868144" y="942000"/>
                <a:ext cx="1714665" cy="95057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Rectangle à coins arrondis 25"/>
                  <p:cNvSpPr/>
                  <p:nvPr/>
                </p:nvSpPr>
                <p:spPr>
                  <a:xfrm>
                    <a:off x="5796136" y="872877"/>
                    <a:ext cx="1714665" cy="950576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sym typeface="Symbol" panose="05050102010706020507" pitchFamily="18" charset="2"/>
                      </a:rPr>
                      <a:t>result</a:t>
                    </a:r>
                    <a:endParaRPr lang="en-US" b="1" dirty="0" smtClean="0">
                      <a:solidFill>
                        <a:schemeClr val="tx1"/>
                      </a:solidFill>
                      <a:sym typeface="Symbol" panose="05050102010706020507" pitchFamily="18" charset="2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𝒔𝒊𝒎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𝒅𝒆𝒕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fr-FR" b="1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sym typeface="Symbol" panose="05050102010706020507" pitchFamily="18" charset="2"/>
                    </a:endParaRPr>
                  </a:p>
                </p:txBody>
              </p:sp>
            </mc:Choice>
            <mc:Fallback>
              <p:sp>
                <p:nvSpPr>
                  <p:cNvPr id="26" name="Rectangle à coins arrondis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6136" y="872877"/>
                    <a:ext cx="1714665" cy="950576"/>
                  </a:xfrm>
                  <a:prstGeom prst="roundRect">
                    <a:avLst/>
                  </a:prstGeom>
                  <a:blipFill>
                    <a:blip r:embed="rId7"/>
                    <a:stretch>
                      <a:fillRect t="-629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Flèche droite 26"/>
            <p:cNvSpPr/>
            <p:nvPr/>
          </p:nvSpPr>
          <p:spPr>
            <a:xfrm>
              <a:off x="5217759" y="1321462"/>
              <a:ext cx="868175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èche droite 27"/>
            <p:cNvSpPr/>
            <p:nvPr/>
          </p:nvSpPr>
          <p:spPr>
            <a:xfrm>
              <a:off x="2647168" y="1321462"/>
              <a:ext cx="868175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402850" y="2610662"/>
              <a:ext cx="2007579" cy="72802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72000" tIns="36000" rIns="72000" bIns="36000" rtlCol="0" anchor="ctr" anchorCtr="0">
              <a:noAutofit/>
            </a:bodyPr>
            <a:lstStyle/>
            <a:p>
              <a:pPr algn="ctr"/>
              <a:r>
                <a:rPr lang="en-US" b="1" dirty="0" smtClean="0">
                  <a:sym typeface="Symbol" panose="05050102010706020507" pitchFamily="18" charset="2"/>
                </a:rPr>
                <a:t>stat</a:t>
              </a:r>
              <a:r>
                <a:rPr lang="en-US" b="1" dirty="0" smtClean="0">
                  <a:sym typeface="Symbol" panose="05050102010706020507" pitchFamily="18" charset="2"/>
                </a:rPr>
                <a:t>.</a:t>
              </a:r>
              <a:r>
                <a:rPr lang="en-US" b="1" dirty="0">
                  <a:sym typeface="Symbol" panose="05050102010706020507" pitchFamily="18" charset="2"/>
                </a:rPr>
                <a:t> </a:t>
              </a:r>
              <a:r>
                <a:rPr lang="en-US" b="1" dirty="0" smtClean="0">
                  <a:sym typeface="Symbol" panose="05050102010706020507" pitchFamily="18" charset="2"/>
                </a:rPr>
                <a:t>confidence</a:t>
              </a:r>
            </a:p>
            <a:p>
              <a:pPr algn="ctr"/>
              <a:r>
                <a:rPr lang="en-US" b="1" dirty="0" smtClean="0">
                  <a:sym typeface="Symbol" panose="05050102010706020507" pitchFamily="18" charset="2"/>
                </a:rPr>
                <a:t>intervals</a:t>
              </a:r>
              <a:endParaRPr lang="en-US" b="1" dirty="0" smtClean="0">
                <a:sym typeface="Symbol" panose="05050102010706020507" pitchFamily="18" charset="2"/>
              </a:endParaRPr>
            </a:p>
          </p:txBody>
        </p:sp>
        <p:sp>
          <p:nvSpPr>
            <p:cNvPr id="30" name="Flèche droite 29"/>
            <p:cNvSpPr/>
            <p:nvPr/>
          </p:nvSpPr>
          <p:spPr>
            <a:xfrm flipH="1">
              <a:off x="5526642" y="2862106"/>
              <a:ext cx="868175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07" y="2043608"/>
              <a:ext cx="3547244" cy="299695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ectangle à coins arrondis 31"/>
                <p:cNvSpPr/>
                <p:nvPr/>
              </p:nvSpPr>
              <p:spPr>
                <a:xfrm>
                  <a:off x="3455241" y="2555946"/>
                  <a:ext cx="2071401" cy="815159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tabLst>
                      <a:tab pos="177800" algn="l"/>
                    </a:tabLst>
                  </a:pPr>
                  <a:r>
                    <a:rPr lang="fr-FR" sz="2000" b="1" dirty="0" smtClean="0">
                      <a:solidFill>
                        <a:schemeClr val="tx1"/>
                      </a:solidFill>
                      <a:ea typeface="Cambria Math" panose="02040503050406030204" pitchFamily="18" charset="0"/>
                      <a:sym typeface="Symbol" panose="05050102010706020507" pitchFamily="18" charset="2"/>
                    </a:rPr>
                    <a:t>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fr-FR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𝒊</m:t>
                          </m:r>
                        </m:sub>
                      </m:sSub>
                      <m:r>
                        <a:rPr lang="fr-F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𝒊</m:t>
                          </m:r>
                        </m:sub>
                      </m:sSub>
                      <m:r>
                        <a:rPr lang="fr-F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  <m:sSub>
                        <m:sSubPr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𝜺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𝒊</m:t>
                          </m:r>
                        </m:sub>
                      </m:sSub>
                      <m:r>
                        <a:rPr lang="fr-F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∆</m:t>
                          </m:r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𝜺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𝒊</m:t>
                          </m:r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±</m:t>
                          </m:r>
                        </m:sub>
                      </m:sSub>
                    </m:oMath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2" name="Rectangle à coins arrondis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241" y="2555946"/>
                  <a:ext cx="2071401" cy="815159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Flèche droite 32"/>
            <p:cNvSpPr/>
            <p:nvPr/>
          </p:nvSpPr>
          <p:spPr>
            <a:xfrm rot="5400000">
              <a:off x="4656570" y="3579272"/>
              <a:ext cx="660583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4305739" y="4043231"/>
              <a:ext cx="1490551" cy="66380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72000" tIns="36000" rIns="72000" bIns="36000" rtlCol="0" anchor="ctr" anchorCtr="0">
              <a:noAutofit/>
            </a:bodyPr>
            <a:lstStyle/>
            <a:p>
              <a:pPr algn="ctr"/>
              <a:r>
                <a:rPr lang="en-US" b="1" dirty="0" smtClean="0">
                  <a:sym typeface="Symbol" panose="05050102010706020507" pitchFamily="18" charset="2"/>
                </a:rPr>
                <a:t>interpolation </a:t>
              </a:r>
              <a:endParaRPr lang="en-US" b="1" dirty="0" smtClean="0">
                <a:sym typeface="Symbol" panose="05050102010706020507" pitchFamily="18" charset="2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ectangle à coins arrondis 34"/>
                <p:cNvSpPr/>
                <p:nvPr/>
              </p:nvSpPr>
              <p:spPr>
                <a:xfrm>
                  <a:off x="3885783" y="5378180"/>
                  <a:ext cx="2260358" cy="715116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tabLst>
                      <a:tab pos="177800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𝜺</m:t>
                        </m:r>
                        <m:d>
                          <m:dPr>
                            <m:ctrlPr>
                              <a:rPr lang="fr-FR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fr-FR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𝒓</m:t>
                                </m:r>
                              </m:e>
                            </m:acc>
                            <m:r>
                              <a:rPr lang="fr-FR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fr-FR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𝑬</m:t>
                            </m:r>
                          </m:e>
                        </m:d>
                        <m:r>
                          <a:rPr 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 </m:t>
                        </m:r>
                        <m:sSub>
                          <m:sSubPr>
                            <m:ctrlPr>
                              <a:rPr lang="fr-FR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∆</m:t>
                            </m:r>
                            <m:r>
                              <a:rPr lang="fr-FR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𝜺</m:t>
                            </m:r>
                          </m:e>
                          <m:sub>
                            <m:r>
                              <a:rPr lang="fr-FR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±</m:t>
                            </m:r>
                          </m:sub>
                        </m:sSub>
                        <m:d>
                          <m:dPr>
                            <m:ctrlPr>
                              <a:rPr lang="fr-FR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FR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fr-FR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𝒓</m:t>
                                </m:r>
                              </m:e>
                            </m:acc>
                            <m:r>
                              <a:rPr lang="fr-FR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fr-FR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𝑬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5" name="Rectangle à coins arrondis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5783" y="5378180"/>
                  <a:ext cx="2260358" cy="715116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Flèche droite 35"/>
            <p:cNvSpPr/>
            <p:nvPr/>
          </p:nvSpPr>
          <p:spPr>
            <a:xfrm rot="5400000">
              <a:off x="6924402" y="2153807"/>
              <a:ext cx="660583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èche droite 36"/>
            <p:cNvSpPr/>
            <p:nvPr/>
          </p:nvSpPr>
          <p:spPr>
            <a:xfrm rot="5400000">
              <a:off x="4656570" y="4919058"/>
              <a:ext cx="660583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536951" y="4145200"/>
                  <a:ext cx="1674617" cy="3497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spcBef>
                      <a:spcPts val="600"/>
                    </a:spcBef>
                    <a:tabLst>
                      <a:tab pos="266700" algn="l"/>
                      <a:tab pos="531813" algn="l"/>
                      <a:tab pos="809625" algn="l"/>
                      <a:tab pos="3044825" algn="l"/>
                    </a:tabLst>
                  </a:pPr>
                  <a:r>
                    <a:rPr lang="en-US" altLang="fr-FR" dirty="0" smtClean="0">
                      <a:sym typeface="Wingdings" panose="05000000000000000000" pitchFamily="2" charset="2"/>
                    </a:rPr>
                    <a:t>graph</a:t>
                  </a:r>
                  <a:r>
                    <a:rPr lang="en-US" altLang="fr-FR" b="1" dirty="0" smtClean="0">
                      <a:sym typeface="Wingdings" panose="05000000000000000000" pitchFamily="2" charset="2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𝑮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𝜺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altLang="fr-FR" b="1" dirty="0" smtClean="0">
                    <a:sym typeface="Wingdings" panose="05000000000000000000" pitchFamily="2" charset="2"/>
                  </a:endParaRPr>
                </a:p>
              </p:txBody>
            </p:sp>
          </mc:Choice>
          <mc:Fallback>
            <p:sp>
              <p:nvSpPr>
                <p:cNvPr id="38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36951" y="4145200"/>
                  <a:ext cx="1674617" cy="349702"/>
                </a:xfrm>
                <a:prstGeom prst="rect">
                  <a:avLst/>
                </a:prstGeom>
                <a:blipFill>
                  <a:blip r:embed="rId11"/>
                  <a:stretch>
                    <a:fillRect l="-6182" t="-12281" b="-2982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746676" y="4413998"/>
                  <a:ext cx="1232059" cy="903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tabLst>
                      <a:tab pos="87313" algn="l"/>
                      <a:tab pos="3044825" algn="l"/>
                    </a:tabLst>
                  </a:pPr>
                  <a:r>
                    <a:rPr lang="en-US" altLang="fr-FR" dirty="0" smtClean="0">
                      <a:solidFill>
                        <a:schemeClr val="bg1"/>
                      </a:solidFill>
                      <a:sym typeface="Wingdings" panose="05000000000000000000" pitchFamily="2" charset="2"/>
                    </a:rPr>
                    <a:t>interpolated</a:t>
                  </a:r>
                </a:p>
                <a:p>
                  <a:pPr>
                    <a:tabLst>
                      <a:tab pos="87313" algn="l"/>
                      <a:tab pos="3044825" algn="l"/>
                    </a:tabLst>
                  </a:pPr>
                  <a:r>
                    <a:rPr lang="en-US" altLang="fr-FR" dirty="0" smtClean="0">
                      <a:solidFill>
                        <a:schemeClr val="bg1"/>
                      </a:solidFill>
                      <a:sym typeface="Wingdings" panose="05000000000000000000" pitchFamily="2" charset="2"/>
                    </a:rPr>
                    <a:t>histogram</a:t>
                  </a:r>
                  <a:endParaRPr lang="en-US" altLang="fr-FR" b="1" dirty="0">
                    <a:solidFill>
                      <a:schemeClr val="bg1"/>
                    </a:solidFill>
                    <a:sym typeface="Wingdings" panose="05000000000000000000" pitchFamily="2" charset="2"/>
                  </a:endParaRPr>
                </a:p>
                <a:p>
                  <a:pPr>
                    <a:tabLst>
                      <a:tab pos="87313" algn="l"/>
                      <a:tab pos="3044825" algn="l"/>
                    </a:tabLst>
                  </a:pPr>
                  <a:r>
                    <a:rPr lang="fr-FR" b="1" dirty="0" smtClean="0">
                      <a:solidFill>
                        <a:schemeClr val="bg1"/>
                      </a:solidFill>
                      <a:ea typeface="Cambria Math" panose="02040503050406030204" pitchFamily="18" charset="0"/>
                      <a:sym typeface="Symbol" panose="05050102010706020507" pitchFamily="18" charset="2"/>
                    </a:rPr>
                    <a:t>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𝑯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𝜺</m:t>
                          </m:r>
                        </m:sub>
                      </m:sSub>
                      <m:d>
                        <m:dPr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𝒓</m:t>
                              </m:r>
                            </m:e>
                          </m:acc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</m:e>
                      </m:d>
                    </m:oMath>
                  </a14:m>
                  <a:endParaRPr lang="en-US" altLang="fr-FR" b="1" dirty="0" smtClean="0">
                    <a:solidFill>
                      <a:schemeClr val="bg1"/>
                    </a:solidFill>
                    <a:sym typeface="Wingdings" panose="05000000000000000000" pitchFamily="2" charset="2"/>
                  </a:endParaRPr>
                </a:p>
              </p:txBody>
            </p:sp>
          </mc:Choice>
          <mc:Fallback>
            <p:sp>
              <p:nvSpPr>
                <p:cNvPr id="39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46676" y="4413998"/>
                  <a:ext cx="1232059" cy="903700"/>
                </a:xfrm>
                <a:prstGeom prst="rect">
                  <a:avLst/>
                </a:prstGeom>
                <a:blipFill>
                  <a:blip r:embed="rId12"/>
                  <a:stretch>
                    <a:fillRect l="-8911" t="-4730" r="-891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16146" y="5565313"/>
                  <a:ext cx="988275" cy="7190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>
                  <a:spAutoFit/>
                </a:bodyPr>
                <a:lstStyle/>
                <a:p>
                  <a:pPr algn="ctr">
                    <a:tabLst>
                      <a:tab pos="266700" algn="l"/>
                      <a:tab pos="531813" algn="l"/>
                      <a:tab pos="809625" algn="l"/>
                      <a:tab pos="304482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𝑮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∆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𝜺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fr-FR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FR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fr-FR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sz="1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fr-FR" sz="1400" b="1" dirty="0" smtClean="0">
                    <a:sym typeface="Wingdings" panose="05000000000000000000" pitchFamily="2" charset="2"/>
                  </a:endParaRPr>
                </a:p>
                <a:p>
                  <a:pPr algn="ctr">
                    <a:tabLst>
                      <a:tab pos="266700" algn="l"/>
                      <a:tab pos="531813" algn="l"/>
                      <a:tab pos="809625" algn="l"/>
                      <a:tab pos="3044825" algn="l"/>
                    </a:tabLst>
                  </a:pPr>
                  <a:r>
                    <a:rPr lang="en-US" altLang="fr-FR" sz="1400" dirty="0" smtClean="0">
                      <a:sym typeface="Wingdings" panose="05000000000000000000" pitchFamily="2" charset="2"/>
                    </a:rPr>
                    <a:t>(binomial</a:t>
                  </a:r>
                </a:p>
                <a:p>
                  <a:pPr algn="ctr">
                    <a:tabLst>
                      <a:tab pos="266700" algn="l"/>
                      <a:tab pos="531813" algn="l"/>
                      <a:tab pos="809625" algn="l"/>
                      <a:tab pos="3044825" algn="l"/>
                    </a:tabLst>
                  </a:pPr>
                  <a:r>
                    <a:rPr lang="en-US" altLang="fr-FR" sz="1400" dirty="0" smtClean="0">
                      <a:sym typeface="Wingdings" panose="05000000000000000000" pitchFamily="2" charset="2"/>
                    </a:rPr>
                    <a:t>uncertainty)</a:t>
                  </a:r>
                </a:p>
              </p:txBody>
            </p:sp>
          </mc:Choice>
          <mc:Fallback>
            <p:sp>
              <p:nvSpPr>
                <p:cNvPr id="40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6146" y="5565313"/>
                  <a:ext cx="988275" cy="719034"/>
                </a:xfrm>
                <a:prstGeom prst="rect">
                  <a:avLst/>
                </a:prstGeom>
                <a:blipFill>
                  <a:blip r:embed="rId13"/>
                  <a:stretch>
                    <a:fillRect l="-5556" r="-5556" b="-932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Connecteur droit avec flèche 40"/>
            <p:cNvCxnSpPr/>
            <p:nvPr/>
          </p:nvCxnSpPr>
          <p:spPr>
            <a:xfrm flipH="1">
              <a:off x="3455242" y="3240360"/>
              <a:ext cx="919552" cy="648072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H="1">
              <a:off x="3294674" y="3240360"/>
              <a:ext cx="1452414" cy="207733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 flipV="1">
              <a:off x="5669859" y="4969074"/>
              <a:ext cx="937183" cy="40910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5159896" y="250661"/>
            <a:ext cx="2684691" cy="4420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sz="2400" b="1" dirty="0" smtClean="0"/>
              <a:t>intrinsic efficiency…</a:t>
            </a:r>
            <a:endParaRPr lang="en-US" altLang="fr-FR" sz="2400" b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 Box 28"/>
              <p:cNvSpPr txBox="1">
                <a:spLocks noChangeArrowheads="1"/>
              </p:cNvSpPr>
              <p:nvPr/>
            </p:nvSpPr>
            <p:spPr bwMode="auto">
              <a:xfrm>
                <a:off x="8724713" y="2637860"/>
                <a:ext cx="2988942" cy="133131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eaLnBrk="0" hangingPunct="0">
                  <a:tabLst>
                    <a:tab pos="357188" algn="l"/>
                  </a:tabLst>
                </a:pPr>
                <a:r>
                  <a:rPr lang="en-US" altLang="fr-FR" sz="2000" dirty="0" smtClean="0"/>
                  <a:t>probability of full detection</a:t>
                </a:r>
              </a:p>
              <a:p>
                <a:pPr eaLnBrk="0" hangingPunct="0">
                  <a:tabLst>
                    <a:tab pos="357188" algn="l"/>
                  </a:tabLst>
                </a:pPr>
                <a:r>
                  <a:rPr lang="en-US" altLang="fr-FR" sz="2000" dirty="0" smtClean="0"/>
                  <a:t>of a proton </a:t>
                </a:r>
                <a:r>
                  <a:rPr lang="en-US" altLang="fr-FR" sz="2000" dirty="0" smtClean="0"/>
                  <a:t>emitted with</a:t>
                </a:r>
              </a:p>
              <a:p>
                <a:pPr eaLnBrk="0" hangingPunct="0">
                  <a:tabLst>
                    <a:tab pos="357188" algn="l"/>
                  </a:tabLst>
                </a:pPr>
                <a:r>
                  <a:rPr lang="en-US" altLang="fr-FR" sz="2000" dirty="0" smtClean="0"/>
                  <a:t>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lang="fr-F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𝒑</m:t>
                        </m:r>
                      </m:sub>
                    </m:sSub>
                  </m:oMath>
                </a14:m>
                <a:endParaRPr lang="en-US" altLang="fr-FR" sz="2000" dirty="0" smtClean="0"/>
              </a:p>
              <a:p>
                <a:pPr eaLnBrk="0" hangingPunct="0">
                  <a:tabLst>
                    <a:tab pos="357188" algn="l"/>
                  </a:tabLst>
                </a:pPr>
                <a:endParaRPr lang="en-US" altLang="fr-FR" sz="2000" b="1" dirty="0" smtClean="0"/>
              </a:p>
            </p:txBody>
          </p:sp>
        </mc:Choice>
        <mc:Fallback>
          <p:sp>
            <p:nvSpPr>
              <p:cNvPr id="4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24713" y="2637860"/>
                <a:ext cx="2988942" cy="1331317"/>
              </a:xfrm>
              <a:prstGeom prst="rect">
                <a:avLst/>
              </a:prstGeom>
              <a:blipFill>
                <a:blip r:embed="rId14"/>
                <a:stretch>
                  <a:fillRect l="-2648" t="-3211" r="-2240"/>
                </a:stretch>
              </a:blipFill>
              <a:ln w="19050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4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3418555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/>
              <a:t>detection efficiency</a:t>
            </a:r>
            <a:endParaRPr lang="en-US" altLang="fr-FR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 Box 28"/>
              <p:cNvSpPr txBox="1">
                <a:spLocks noChangeArrowheads="1"/>
              </p:cNvSpPr>
              <p:nvPr/>
            </p:nvSpPr>
            <p:spPr bwMode="auto">
              <a:xfrm>
                <a:off x="344747" y="1314853"/>
                <a:ext cx="5087850" cy="57303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>
                  <a:spcBef>
                    <a:spcPts val="1200"/>
                  </a:spcBef>
                  <a:tabLst>
                    <a:tab pos="173038" algn="l"/>
                    <a:tab pos="4508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𝜺</m:t>
                          </m:r>
                        </m:e>
                        <m:sub>
                          <m:r>
                            <a:rPr lang="fr-FR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fr-FR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fr-FR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fr-FR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b>
                        <m:sSubPr>
                          <m:ctrlPr>
                            <a:rPr lang="fr-FR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𝜺</m:t>
                          </m:r>
                        </m:e>
                        <m:sub>
                          <m:r>
                            <a:rPr lang="fr-FR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𝒑</m:t>
                          </m:r>
                        </m:sub>
                      </m:sSub>
                      <m:d>
                        <m:dPr>
                          <m:ctrlPr>
                            <a:rPr lang="fr-FR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sz="28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fr-FR" sz="28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𝒀</m:t>
                              </m:r>
                            </m:sub>
                          </m:sSub>
                          <m:r>
                            <a:rPr lang="fr-FR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fr-FR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fr-F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⨂</m:t>
                      </m:r>
                      <m:sSub>
                        <m:sSubPr>
                          <m:ctrlPr>
                            <a:rPr lang="fr-F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a:rPr lang="fr-F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𝓟</m:t>
                          </m:r>
                        </m:e>
                        <m:sub>
                          <m:r>
                            <a:rPr lang="fr-F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fr-FR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fr-FR" sz="28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𝒀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altLang="fr-FR" sz="2800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44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747" y="1314853"/>
                <a:ext cx="5087850" cy="5730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5159896" y="250661"/>
            <a:ext cx="5917884" cy="11806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sz="2400" dirty="0" smtClean="0"/>
              <a:t>intrinsic efficiency…</a:t>
            </a:r>
          </a:p>
          <a:p>
            <a:pPr eaLnBrk="0" hangingPunct="0">
              <a:tabLst>
                <a:tab pos="357188" algn="l"/>
              </a:tabLst>
            </a:pPr>
            <a:r>
              <a:rPr lang="en-US" altLang="fr-FR" sz="2400" b="1" dirty="0" smtClean="0"/>
              <a:t>…convoluted with experimental implantation</a:t>
            </a:r>
          </a:p>
          <a:p>
            <a:pPr eaLnBrk="0" hangingPunct="0">
              <a:tabLst>
                <a:tab pos="357188" algn="l"/>
              </a:tabLst>
            </a:pPr>
            <a:r>
              <a:rPr lang="en-US" altLang="fr-FR" sz="2400" b="1" dirty="0" smtClean="0">
                <a:solidFill>
                  <a:schemeClr val="bg1"/>
                </a:solidFill>
              </a:rPr>
              <a:t>…</a:t>
            </a:r>
            <a:r>
              <a:rPr lang="en-US" altLang="fr-FR" sz="2400" b="1" dirty="0" smtClean="0"/>
              <a:t>distribution for nucleus </a:t>
            </a:r>
            <a:r>
              <a:rPr lang="en-US" altLang="fr-FR" sz="2400" b="1" i="1" dirty="0" smtClean="0">
                <a:solidFill>
                  <a:srgbClr val="0070C0"/>
                </a:solidFill>
              </a:rPr>
              <a:t>Y</a:t>
            </a:r>
            <a:endParaRPr lang="en-US" altLang="fr-FR" sz="2400" b="1" i="1" dirty="0" smtClean="0">
              <a:solidFill>
                <a:srgbClr val="0070C0"/>
              </a:solidFill>
            </a:endParaRPr>
          </a:p>
        </p:txBody>
      </p:sp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25687" y="1971779"/>
            <a:ext cx="4342121" cy="3848857"/>
            <a:chOff x="211105" y="1440563"/>
            <a:chExt cx="5760000" cy="5105665"/>
          </a:xfrm>
        </p:grpSpPr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05" y="1440563"/>
              <a:ext cx="5760000" cy="2793135"/>
            </a:xfrm>
            <a:prstGeom prst="rect">
              <a:avLst/>
            </a:prstGeom>
          </p:spPr>
        </p:pic>
        <p:pic>
          <p:nvPicPr>
            <p:cNvPr id="47" name="Imag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80"/>
            <a:stretch/>
          </p:blipFill>
          <p:spPr>
            <a:xfrm>
              <a:off x="211105" y="3873658"/>
              <a:ext cx="5760000" cy="2672570"/>
            </a:xfrm>
            <a:prstGeom prst="rect">
              <a:avLst/>
            </a:prstGeom>
          </p:spPr>
        </p:pic>
      </p:grpSp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8040216" y="1998400"/>
            <a:ext cx="3384376" cy="2914351"/>
            <a:chOff x="0" y="687735"/>
            <a:chExt cx="6366750" cy="5482530"/>
          </a:xfrm>
        </p:grpSpPr>
        <p:pic>
          <p:nvPicPr>
            <p:cNvPr id="48" name="Image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108"/>
            <a:stretch/>
          </p:blipFill>
          <p:spPr>
            <a:xfrm>
              <a:off x="0" y="687735"/>
              <a:ext cx="3647728" cy="5482530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5"/>
            <a:stretch/>
          </p:blipFill>
          <p:spPr>
            <a:xfrm>
              <a:off x="3647728" y="687735"/>
              <a:ext cx="2719022" cy="548253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 Box 28"/>
              <p:cNvSpPr txBox="1">
                <a:spLocks noChangeArrowheads="1"/>
              </p:cNvSpPr>
              <p:nvPr/>
            </p:nvSpPr>
            <p:spPr bwMode="auto">
              <a:xfrm>
                <a:off x="8040216" y="1556792"/>
                <a:ext cx="3273763" cy="38048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eaLnBrk="0" hangingPunct="0">
                  <a:tabLst>
                    <a:tab pos="357188" algn="l"/>
                  </a:tabLst>
                </a:pPr>
                <a:r>
                  <a:rPr lang="en-US" altLang="fr-FR" sz="2000" dirty="0" smtClean="0"/>
                  <a:t>beam parallel to X axis: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fr-FR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𝒓</m:t>
                        </m:r>
                      </m:e>
                    </m:acc>
                    <m:r>
                      <a:rPr 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↔</m:t>
                    </m:r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𝒙</m:t>
                    </m:r>
                  </m:oMath>
                </a14:m>
                <a:endParaRPr lang="en-US" altLang="fr-FR" sz="2000" b="1" i="1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1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0216" y="1556792"/>
                <a:ext cx="3273763" cy="380480"/>
              </a:xfrm>
              <a:prstGeom prst="rect">
                <a:avLst/>
              </a:prstGeom>
              <a:blipFill>
                <a:blip r:embed="rId7"/>
                <a:stretch>
                  <a:fillRect l="-2607" t="-11111" b="-30159"/>
                </a:stretch>
              </a:blipFill>
              <a:ln w="19050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4223792" y="3714010"/>
            <a:ext cx="6372945" cy="22271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sz="2000" b="1" dirty="0" smtClean="0"/>
              <a:t>uncertainty: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dirty="0"/>
              <a:t>	</a:t>
            </a: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en-US" altLang="fr-FR" sz="20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number of sim. </a:t>
            </a: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vents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dirty="0"/>
              <a:t>	</a:t>
            </a: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en-US" altLang="fr-FR" sz="20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systematics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+ </a:t>
            </a:r>
            <a:r>
              <a:rPr lang="en-US" altLang="fr-F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simul</a:t>
            </a: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fr-F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param</a:t>
            </a: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.: </a:t>
            </a:r>
            <a:r>
              <a:rPr lang="en-US" altLang="fr-FR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pressure, </a:t>
            </a:r>
            <a:r>
              <a:rPr lang="en-US" altLang="fr-FR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ampl</a:t>
            </a:r>
            <a:r>
              <a:rPr lang="en-US" altLang="fr-FR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., disp., noise, TZ profile</a:t>
            </a: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+ analysis </a:t>
            </a:r>
            <a:r>
              <a:rPr lang="en-US" altLang="fr-F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param</a:t>
            </a: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.: </a:t>
            </a:r>
            <a:r>
              <a:rPr lang="en-US" altLang="fr-FR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threshold, escape cuts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(see further)</a:t>
            </a:r>
            <a:endParaRPr lang="en-US" alt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2375" y="1517883"/>
            <a:ext cx="87873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0"/>
                <a:gradFill>
                  <a:gsLst>
                    <a:gs pos="29000">
                      <a:schemeClr val="tx2">
                        <a:lumMod val="60000"/>
                        <a:lumOff val="40000"/>
                      </a:schemeClr>
                    </a:gs>
                    <a:gs pos="50000">
                      <a:srgbClr val="548235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48000" dir="5400000" sy="-90000" algn="bl" rotWithShape="0"/>
                </a:effectLst>
              </a:rPr>
              <a:t>ACTAR TPC simulations main lines</a:t>
            </a:r>
            <a:endParaRPr lang="en-US" sz="4800" b="1" cap="none" spc="0" dirty="0">
              <a:ln w="0"/>
              <a:gradFill>
                <a:gsLst>
                  <a:gs pos="29000">
                    <a:schemeClr val="tx2">
                      <a:lumMod val="60000"/>
                      <a:lumOff val="40000"/>
                    </a:schemeClr>
                  </a:gs>
                  <a:gs pos="50000">
                    <a:srgbClr val="548235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reflection blurRad="6350" stA="53000" endA="300" endPos="48000" dir="5400000" sy="-90000" algn="bl" rotWithShape="0"/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4" name="ZoneTexte 3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5" name="Groupe 4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7" name="Image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442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1873902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>
                <a:solidFill>
                  <a:srgbClr val="C00000"/>
                </a:solidFill>
              </a:rPr>
              <a:t>simulation</a:t>
            </a:r>
            <a:endParaRPr lang="en-US" altLang="fr-FR" sz="3200" b="1" dirty="0">
              <a:solidFill>
                <a:srgbClr val="C00000"/>
              </a:solidFill>
            </a:endParaRP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2495600" y="836712"/>
            <a:ext cx="7177268" cy="10575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sz="2400" b="1" dirty="0" smtClean="0"/>
              <a:t>purpose is </a:t>
            </a:r>
            <a:r>
              <a:rPr lang="en-US" altLang="fr-FR" sz="2400" b="1" dirty="0" smtClean="0">
                <a:solidFill>
                  <a:srgbClr val="C00000"/>
                </a:solidFill>
              </a:rPr>
              <a:t>not</a:t>
            </a:r>
            <a:r>
              <a:rPr lang="en-US" altLang="fr-FR" sz="2400" b="1" dirty="0" smtClean="0"/>
              <a:t> the full reproduction of the experiments</a:t>
            </a:r>
          </a:p>
          <a:p>
            <a:pPr eaLnBrk="0" hangingPunct="0">
              <a:tabLst>
                <a:tab pos="180975" algn="l"/>
              </a:tabLst>
            </a:pPr>
            <a:r>
              <a:rPr lang="en-US" altLang="fr-FR" sz="2000" dirty="0"/>
              <a:t>	</a:t>
            </a:r>
            <a:r>
              <a:rPr lang="en-US" altLang="fr-FR" sz="2000" dirty="0" smtClean="0"/>
              <a:t>(unlike particle physics)</a:t>
            </a:r>
          </a:p>
          <a:p>
            <a:pPr eaLnBrk="0" hangingPunct="0">
              <a:tabLst>
                <a:tab pos="180975" algn="l"/>
              </a:tabLst>
            </a:pPr>
            <a:r>
              <a:rPr lang="en-US" altLang="fr-FR" sz="2000" dirty="0"/>
              <a:t>	</a:t>
            </a:r>
            <a:r>
              <a:rPr lang="en-US" altLang="fr-FR" sz="2000" dirty="0" smtClean="0"/>
              <a:t>estimate the number of protons escaping full detection</a:t>
            </a:r>
            <a:endParaRPr lang="en-US" alt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2113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4797394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>
                <a:solidFill>
                  <a:srgbClr val="C00000"/>
                </a:solidFill>
              </a:rPr>
              <a:t>simulation: </a:t>
            </a:r>
            <a:r>
              <a:rPr lang="en-US" altLang="fr-FR" sz="3200" b="1" dirty="0" smtClean="0"/>
              <a:t>event generator</a:t>
            </a:r>
            <a:endParaRPr lang="en-US" altLang="fr-FR" sz="3200" b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35360" y="836712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event generator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2" name="Groupe 31"/>
          <p:cNvGrpSpPr>
            <a:grpSpLocks noChangeAspect="1"/>
          </p:cNvGrpSpPr>
          <p:nvPr/>
        </p:nvGrpSpPr>
        <p:grpSpPr>
          <a:xfrm>
            <a:off x="6528048" y="2805905"/>
            <a:ext cx="4970906" cy="3828768"/>
            <a:chOff x="6456040" y="1962219"/>
            <a:chExt cx="4379872" cy="3373533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5" r="13946"/>
            <a:stretch/>
          </p:blipFill>
          <p:spPr>
            <a:xfrm>
              <a:off x="6839236" y="1962219"/>
              <a:ext cx="3996676" cy="3373533"/>
            </a:xfrm>
            <a:prstGeom prst="rect">
              <a:avLst/>
            </a:prstGeom>
          </p:spPr>
        </p:pic>
        <p:cxnSp>
          <p:nvCxnSpPr>
            <p:cNvPr id="29" name="Connecteur droit avec flèche 28"/>
            <p:cNvCxnSpPr/>
            <p:nvPr/>
          </p:nvCxnSpPr>
          <p:spPr>
            <a:xfrm flipV="1">
              <a:off x="6456040" y="3484313"/>
              <a:ext cx="2151062" cy="1024807"/>
            </a:xfrm>
            <a:prstGeom prst="straightConnector1">
              <a:avLst/>
            </a:prstGeom>
            <a:ln w="19050">
              <a:solidFill>
                <a:srgbClr val="CC66FF"/>
              </a:solidFill>
              <a:headEnd type="none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e 29"/>
            <p:cNvGrpSpPr/>
            <p:nvPr/>
          </p:nvGrpSpPr>
          <p:grpSpPr>
            <a:xfrm>
              <a:off x="7919212" y="3493551"/>
              <a:ext cx="432048" cy="432048"/>
              <a:chOff x="7919212" y="3493551"/>
              <a:chExt cx="432048" cy="432048"/>
            </a:xfrm>
          </p:grpSpPr>
          <p:sp>
            <p:nvSpPr>
              <p:cNvPr id="12" name="Ellipse 11"/>
              <p:cNvSpPr/>
              <p:nvPr/>
            </p:nvSpPr>
            <p:spPr>
              <a:xfrm>
                <a:off x="7919212" y="3493551"/>
                <a:ext cx="432048" cy="432048"/>
              </a:xfrm>
              <a:prstGeom prst="ellipse">
                <a:avLst/>
              </a:prstGeom>
              <a:noFill/>
              <a:ln>
                <a:solidFill>
                  <a:srgbClr val="CC66FF"/>
                </a:solidFill>
              </a:ln>
              <a:scene3d>
                <a:camera prst="isometricLeftDown">
                  <a:rot lat="2090848" lon="2334223" rev="21390464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Ellipse 30"/>
              <p:cNvSpPr>
                <a:spLocks noChangeAspect="1"/>
              </p:cNvSpPr>
              <p:nvPr/>
            </p:nvSpPr>
            <p:spPr>
              <a:xfrm>
                <a:off x="8102521" y="3676860"/>
                <a:ext cx="65431" cy="65431"/>
              </a:xfrm>
              <a:prstGeom prst="ellipse">
                <a:avLst/>
              </a:prstGeom>
              <a:noFill/>
              <a:ln>
                <a:solidFill>
                  <a:srgbClr val="CC66FF"/>
                </a:solidFill>
              </a:ln>
              <a:scene3d>
                <a:camera prst="isometricLeftDown">
                  <a:rot lat="2090848" lon="2334223" rev="21390464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2495550" y="998744"/>
            <a:ext cx="5482701" cy="321202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sz="2400" b="1" dirty="0" smtClean="0"/>
              <a:t>simple </a:t>
            </a:r>
            <a:r>
              <a:rPr lang="en-US" altLang="fr-FR" sz="2400" b="1" i="1" dirty="0" smtClean="0"/>
              <a:t>ad hoc </a:t>
            </a:r>
            <a:r>
              <a:rPr lang="en-US" altLang="fr-FR" sz="2400" b="1" dirty="0" smtClean="0"/>
              <a:t>generator</a:t>
            </a:r>
          </a:p>
          <a:p>
            <a:pPr eaLnBrk="0" hangingPunct="0">
              <a:tabLst>
                <a:tab pos="357188" algn="l"/>
              </a:tabLst>
            </a:pPr>
            <a:endParaRPr lang="en-US" altLang="fr-FR" sz="2000" b="1" dirty="0" smtClean="0"/>
          </a:p>
          <a:p>
            <a:pPr eaLnBrk="0" hangingPunct="0">
              <a:tabLst>
                <a:tab pos="357188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 smtClean="0"/>
              <a:t>implantation basically not needed</a:t>
            </a:r>
          </a:p>
          <a:p>
            <a:pPr eaLnBrk="0" hangingPunct="0">
              <a:tabLst>
                <a:tab pos="357188" algn="l"/>
              </a:tabLst>
            </a:pPr>
            <a:r>
              <a:rPr lang="en-US" altLang="fr-FR" sz="2000" dirty="0"/>
              <a:t>	</a:t>
            </a:r>
            <a:r>
              <a:rPr lang="en-US" altLang="fr-FR" sz="2000" dirty="0" smtClean="0"/>
              <a:t>(but backward tracking for E690 – see further…)</a:t>
            </a:r>
          </a:p>
          <a:p>
            <a:pPr eaLnBrk="0" hangingPunct="0">
              <a:tabLst>
                <a:tab pos="357188" algn="l"/>
              </a:tabLst>
            </a:pPr>
            <a:endParaRPr lang="en-US" altLang="fr-FR" sz="2000" b="1" dirty="0" smtClean="0"/>
          </a:p>
          <a:p>
            <a:pPr eaLnBrk="0" hangingPunct="0">
              <a:tabLst>
                <a:tab pos="357188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 smtClean="0"/>
              <a:t>generate primary particles at</a:t>
            </a:r>
          </a:p>
          <a:p>
            <a:pPr eaLnBrk="0" hangingPunct="0">
              <a:tabLst>
                <a:tab pos="357188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 smtClean="0"/>
              <a:t>any (implantation) point</a:t>
            </a:r>
          </a:p>
          <a:p>
            <a:pPr eaLnBrk="0" hangingPunct="0">
              <a:tabLst>
                <a:tab pos="357188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 direction</a:t>
            </a:r>
          </a:p>
          <a:p>
            <a:pPr eaLnBrk="0" hangingPunct="0">
              <a:tabLst>
                <a:tab pos="357188" algn="l"/>
              </a:tabLst>
            </a:pPr>
            <a:r>
              <a:rPr lang="en-US" altLang="fr-FR" sz="2000" b="1" dirty="0">
                <a:sym typeface="Wingdings" panose="05000000000000000000" pitchFamily="2" charset="2"/>
              </a:rPr>
              <a:t>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 energy</a:t>
            </a:r>
            <a:endParaRPr lang="en-US" altLang="fr-FR" sz="2000" b="1" dirty="0"/>
          </a:p>
          <a:p>
            <a:pPr eaLnBrk="0" hangingPunct="0">
              <a:tabLst>
                <a:tab pos="357188" algn="l"/>
              </a:tabLst>
            </a:pPr>
            <a:endParaRPr lang="en-US" altLang="fr-FR" sz="2000" b="1" dirty="0" smtClean="0"/>
          </a:p>
        </p:txBody>
      </p:sp>
      <p:grpSp>
        <p:nvGrpSpPr>
          <p:cNvPr id="3" name="Groupe 2"/>
          <p:cNvGrpSpPr/>
          <p:nvPr/>
        </p:nvGrpSpPr>
        <p:grpSpPr>
          <a:xfrm>
            <a:off x="6716102" y="3772169"/>
            <a:ext cx="3077211" cy="1472134"/>
            <a:chOff x="6716102" y="3772169"/>
            <a:chExt cx="3077211" cy="1472134"/>
          </a:xfrm>
        </p:grpSpPr>
        <p:cxnSp>
          <p:nvCxnSpPr>
            <p:cNvPr id="34" name="Connecteur droit avec flèche 33"/>
            <p:cNvCxnSpPr/>
            <p:nvPr/>
          </p:nvCxnSpPr>
          <p:spPr>
            <a:xfrm flipH="1" flipV="1">
              <a:off x="8396711" y="4105338"/>
              <a:ext cx="568862" cy="42805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flipV="1">
              <a:off x="8965573" y="4229812"/>
              <a:ext cx="614069" cy="290774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>
              <a:off x="8965573" y="4543880"/>
              <a:ext cx="148349" cy="15332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 rot="20099240">
              <a:off x="6716102" y="4894601"/>
              <a:ext cx="1355353" cy="34970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eaLnBrk="0" hangingPunct="0">
                <a:tabLst>
                  <a:tab pos="357188" algn="l"/>
                </a:tabLst>
              </a:pPr>
              <a:r>
                <a:rPr lang="en-US" altLang="fr-FR" dirty="0" smtClean="0">
                  <a:solidFill>
                    <a:srgbClr val="CC66FF"/>
                  </a:solidFill>
                </a:rPr>
                <a:t>incoming ion</a:t>
              </a:r>
              <a:endParaRPr lang="en-US" altLang="fr-FR" dirty="0" smtClean="0">
                <a:solidFill>
                  <a:srgbClr val="CC66FF"/>
                </a:solidFill>
              </a:endParaRPr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8006277" y="3772169"/>
              <a:ext cx="795969" cy="34970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eaLnBrk="0" hangingPunct="0">
                <a:tabLst>
                  <a:tab pos="357188" algn="l"/>
                </a:tabLst>
              </a:pPr>
              <a:r>
                <a:rPr lang="en-US" altLang="fr-FR" b="1" dirty="0" smtClean="0">
                  <a:solidFill>
                    <a:srgbClr val="0070C0"/>
                  </a:solidFill>
                </a:rPr>
                <a:t>proton</a:t>
              </a:r>
              <a:endParaRPr lang="en-US" altLang="fr-FR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36" name="Text Box 28"/>
            <p:cNvSpPr txBox="1">
              <a:spLocks noChangeArrowheads="1"/>
            </p:cNvSpPr>
            <p:nvPr/>
          </p:nvSpPr>
          <p:spPr bwMode="auto">
            <a:xfrm>
              <a:off x="9218943" y="3930487"/>
              <a:ext cx="574370" cy="34970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eaLnBrk="0" hangingPunct="0">
                <a:tabLst>
                  <a:tab pos="357188" algn="l"/>
                </a:tabLst>
              </a:pPr>
              <a:r>
                <a:rPr lang="en-US" altLang="fr-FR" b="1" dirty="0" smtClean="0">
                  <a:solidFill>
                    <a:srgbClr val="00B050"/>
                  </a:solidFill>
                </a:rPr>
                <a:t>beta</a:t>
              </a:r>
              <a:endParaRPr lang="en-US" altLang="fr-FR" b="1" dirty="0" smtClean="0">
                <a:solidFill>
                  <a:srgbClr val="00B050"/>
                </a:solidFill>
              </a:endParaRPr>
            </a:p>
          </p:txBody>
        </p:sp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8972201" y="4620890"/>
              <a:ext cx="670678" cy="34970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eaLnBrk="0" hangingPunct="0">
                <a:tabLst>
                  <a:tab pos="357188" algn="l"/>
                </a:tabLst>
              </a:pPr>
              <a:r>
                <a:rPr lang="en-US" altLang="fr-FR" b="1" dirty="0" smtClean="0">
                  <a:solidFill>
                    <a:srgbClr val="7030A0"/>
                  </a:solidFill>
                </a:rPr>
                <a:t>recoil</a:t>
              </a:r>
              <a:endParaRPr lang="en-US" altLang="fr-FR" b="1" dirty="0" smtClean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4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3445421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>
                <a:solidFill>
                  <a:srgbClr val="C00000"/>
                </a:solidFill>
              </a:rPr>
              <a:t>simulation: </a:t>
            </a:r>
            <a:r>
              <a:rPr lang="en-US" altLang="fr-FR" sz="3200" b="1" dirty="0"/>
              <a:t>tracking</a:t>
            </a:r>
            <a:endParaRPr lang="en-US" altLang="fr-FR" sz="3200" b="1" dirty="0"/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6962953" y="2805905"/>
            <a:ext cx="4536000" cy="3828768"/>
            <a:chOff x="6839236" y="1962219"/>
            <a:chExt cx="3996676" cy="3373533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5" r="13946"/>
            <a:stretch/>
          </p:blipFill>
          <p:spPr>
            <a:xfrm>
              <a:off x="6839236" y="1962219"/>
              <a:ext cx="3996676" cy="3373533"/>
            </a:xfrm>
            <a:prstGeom prst="rect">
              <a:avLst/>
            </a:prstGeom>
          </p:spPr>
        </p:pic>
        <p:grpSp>
          <p:nvGrpSpPr>
            <p:cNvPr id="12" name="Groupe 11"/>
            <p:cNvGrpSpPr/>
            <p:nvPr/>
          </p:nvGrpSpPr>
          <p:grpSpPr>
            <a:xfrm>
              <a:off x="7919212" y="3493551"/>
              <a:ext cx="432048" cy="432048"/>
              <a:chOff x="7919212" y="3493551"/>
              <a:chExt cx="432048" cy="432048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7919212" y="3493551"/>
                <a:ext cx="432048" cy="432048"/>
              </a:xfrm>
              <a:prstGeom prst="ellipse">
                <a:avLst/>
              </a:prstGeom>
              <a:noFill/>
              <a:ln>
                <a:solidFill>
                  <a:srgbClr val="CC66FF"/>
                </a:solidFill>
              </a:ln>
              <a:scene3d>
                <a:camera prst="isometricLeftDown">
                  <a:rot lat="2090848" lon="2334223" rev="21390464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Ellipse 13"/>
              <p:cNvSpPr>
                <a:spLocks noChangeAspect="1"/>
              </p:cNvSpPr>
              <p:nvPr/>
            </p:nvSpPr>
            <p:spPr>
              <a:xfrm>
                <a:off x="8102521" y="3676860"/>
                <a:ext cx="65431" cy="65431"/>
              </a:xfrm>
              <a:prstGeom prst="ellipse">
                <a:avLst/>
              </a:prstGeom>
              <a:noFill/>
              <a:ln>
                <a:solidFill>
                  <a:srgbClr val="CC66FF"/>
                </a:solidFill>
              </a:ln>
              <a:scene3d>
                <a:camera prst="isometricLeftDown">
                  <a:rot lat="2090848" lon="2334223" rev="21390464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495550" y="998744"/>
            <a:ext cx="3437205" cy="22886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sz="2400" b="1" dirty="0" smtClean="0"/>
              <a:t>tracking with Geant4</a:t>
            </a:r>
          </a:p>
          <a:p>
            <a:pPr eaLnBrk="0" hangingPunct="0">
              <a:tabLst>
                <a:tab pos="180975" algn="l"/>
                <a:tab pos="361950" algn="l"/>
                <a:tab pos="712788" algn="l"/>
              </a:tabLst>
            </a:pPr>
            <a:r>
              <a:rPr lang="en-US" altLang="fr-FR" sz="2000" dirty="0" smtClean="0"/>
              <a:t>	basically a simple gas volume</a:t>
            </a:r>
          </a:p>
          <a:p>
            <a:pPr eaLnBrk="0" hangingPunct="0">
              <a:tabLst>
                <a:tab pos="180975" algn="l"/>
                <a:tab pos="361950" algn="l"/>
                <a:tab pos="712788" algn="l"/>
              </a:tabLst>
            </a:pPr>
            <a:r>
              <a:rPr lang="en-US" altLang="fr-FR" sz="2000" dirty="0"/>
              <a:t>	</a:t>
            </a:r>
            <a:r>
              <a:rPr lang="en-US" altLang="fr-FR" sz="2000" dirty="0" smtClean="0"/>
              <a:t>with particles travelling inside</a:t>
            </a:r>
          </a:p>
          <a:p>
            <a:pPr eaLnBrk="0" hangingPunct="0">
              <a:tabLst>
                <a:tab pos="180975" algn="l"/>
                <a:tab pos="361950" algn="l"/>
                <a:tab pos="712788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altLang="fr-FR" sz="2000" b="1" dirty="0" smtClean="0"/>
              <a:t>	primary vertex</a:t>
            </a:r>
            <a:r>
              <a:rPr lang="en-US" altLang="fr-FR" sz="2000" dirty="0"/>
              <a:t>	</a:t>
            </a:r>
            <a:endParaRPr lang="en-US" altLang="fr-FR" sz="2000" dirty="0" smtClean="0"/>
          </a:p>
          <a:p>
            <a:pPr eaLnBrk="0" hangingPunct="0">
              <a:tabLst>
                <a:tab pos="180975" algn="l"/>
                <a:tab pos="361950" algn="l"/>
                <a:tab pos="712788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altLang="fr-FR" sz="2000" b="1" dirty="0" smtClean="0"/>
              <a:t>	tracking of primary particle</a:t>
            </a:r>
          </a:p>
          <a:p>
            <a:pPr eaLnBrk="0" hangingPunct="0">
              <a:tabLst>
                <a:tab pos="180975" algn="l"/>
                <a:tab pos="361950" algn="l"/>
                <a:tab pos="712788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 smtClean="0"/>
              <a:t>	recording all steps / hits</a:t>
            </a:r>
          </a:p>
          <a:p>
            <a:pPr eaLnBrk="0" hangingPunct="0">
              <a:tabLst>
                <a:tab pos="180975" algn="l"/>
                <a:tab pos="361950" algn="l"/>
                <a:tab pos="712788" algn="l"/>
              </a:tabLst>
            </a:pPr>
            <a:endParaRPr lang="en-US" altLang="fr-FR" sz="2000" b="1" dirty="0" smtClean="0"/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8433839" y="4105338"/>
            <a:ext cx="531734" cy="428058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8965573" y="4229812"/>
            <a:ext cx="614069" cy="290774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8965573" y="4543880"/>
            <a:ext cx="148349" cy="15332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7675000" y="3476763"/>
            <a:ext cx="795969" cy="34970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b="1" dirty="0" smtClean="0">
                <a:solidFill>
                  <a:srgbClr val="0070C0"/>
                </a:solidFill>
              </a:rPr>
              <a:t>proton</a:t>
            </a:r>
            <a:endParaRPr lang="en-US" altLang="fr-FR" b="1" dirty="0" smtClean="0">
              <a:solidFill>
                <a:srgbClr val="0070C0"/>
              </a:solidFill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10443641" y="3504322"/>
            <a:ext cx="574370" cy="34970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b="1" dirty="0" smtClean="0">
                <a:solidFill>
                  <a:srgbClr val="00B050"/>
                </a:solidFill>
              </a:rPr>
              <a:t>beta</a:t>
            </a:r>
            <a:endParaRPr lang="en-US" altLang="fr-FR" b="1" dirty="0" smtClean="0">
              <a:solidFill>
                <a:srgbClr val="00B050"/>
              </a:solidFill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8972201" y="4620890"/>
            <a:ext cx="670678" cy="34970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b="1" dirty="0" smtClean="0">
                <a:solidFill>
                  <a:srgbClr val="7030A0"/>
                </a:solidFill>
              </a:rPr>
              <a:t>recoil</a:t>
            </a:r>
            <a:endParaRPr lang="en-US" altLang="fr-FR" b="1" dirty="0" smtClean="0">
              <a:solidFill>
                <a:srgbClr val="7030A0"/>
              </a:solidFill>
            </a:endParaRPr>
          </a:p>
        </p:txBody>
      </p:sp>
      <p:sp>
        <p:nvSpPr>
          <p:cNvPr id="24" name="Forme libre 23"/>
          <p:cNvSpPr/>
          <p:nvPr/>
        </p:nvSpPr>
        <p:spPr>
          <a:xfrm>
            <a:off x="7895334" y="3854024"/>
            <a:ext cx="1064308" cy="665996"/>
          </a:xfrm>
          <a:custGeom>
            <a:avLst/>
            <a:gdLst>
              <a:gd name="connsiteX0" fmla="*/ 1158949 w 1158949"/>
              <a:gd name="connsiteY0" fmla="*/ 680484 h 680484"/>
              <a:gd name="connsiteX1" fmla="*/ 467833 w 1158949"/>
              <a:gd name="connsiteY1" fmla="*/ 138223 h 680484"/>
              <a:gd name="connsiteX2" fmla="*/ 0 w 1158949"/>
              <a:gd name="connsiteY2" fmla="*/ 0 h 680484"/>
              <a:gd name="connsiteX3" fmla="*/ 0 w 1158949"/>
              <a:gd name="connsiteY3" fmla="*/ 0 h 680484"/>
              <a:gd name="connsiteX0" fmla="*/ 1265275 w 1265275"/>
              <a:gd name="connsiteY0" fmla="*/ 693968 h 693968"/>
              <a:gd name="connsiteX1" fmla="*/ 574159 w 1265275"/>
              <a:gd name="connsiteY1" fmla="*/ 151707 h 693968"/>
              <a:gd name="connsiteX2" fmla="*/ 106326 w 1265275"/>
              <a:gd name="connsiteY2" fmla="*/ 13484 h 693968"/>
              <a:gd name="connsiteX3" fmla="*/ 0 w 1265275"/>
              <a:gd name="connsiteY3" fmla="*/ 2851 h 693968"/>
              <a:gd name="connsiteX0" fmla="*/ 1265275 w 1265275"/>
              <a:gd name="connsiteY0" fmla="*/ 691117 h 691117"/>
              <a:gd name="connsiteX1" fmla="*/ 574159 w 1265275"/>
              <a:gd name="connsiteY1" fmla="*/ 148856 h 691117"/>
              <a:gd name="connsiteX2" fmla="*/ 0 w 1265275"/>
              <a:gd name="connsiteY2" fmla="*/ 0 h 691117"/>
              <a:gd name="connsiteX0" fmla="*/ 1064308 w 1064308"/>
              <a:gd name="connsiteY0" fmla="*/ 665996 h 665996"/>
              <a:gd name="connsiteX1" fmla="*/ 373192 w 1064308"/>
              <a:gd name="connsiteY1" fmla="*/ 123735 h 665996"/>
              <a:gd name="connsiteX2" fmla="*/ 0 w 1064308"/>
              <a:gd name="connsiteY2" fmla="*/ 0 h 66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308" h="665996">
                <a:moveTo>
                  <a:pt x="1064308" y="665996"/>
                </a:moveTo>
                <a:lnTo>
                  <a:pt x="373192" y="12373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rme libre 25"/>
          <p:cNvSpPr/>
          <p:nvPr/>
        </p:nvSpPr>
        <p:spPr>
          <a:xfrm>
            <a:off x="8964034" y="3615070"/>
            <a:ext cx="1573035" cy="911596"/>
          </a:xfrm>
          <a:custGeom>
            <a:avLst/>
            <a:gdLst>
              <a:gd name="connsiteX0" fmla="*/ 1158949 w 1158949"/>
              <a:gd name="connsiteY0" fmla="*/ 680484 h 680484"/>
              <a:gd name="connsiteX1" fmla="*/ 467833 w 1158949"/>
              <a:gd name="connsiteY1" fmla="*/ 138223 h 680484"/>
              <a:gd name="connsiteX2" fmla="*/ 0 w 1158949"/>
              <a:gd name="connsiteY2" fmla="*/ 0 h 680484"/>
              <a:gd name="connsiteX3" fmla="*/ 0 w 1158949"/>
              <a:gd name="connsiteY3" fmla="*/ 0 h 680484"/>
              <a:gd name="connsiteX0" fmla="*/ 1265275 w 1265275"/>
              <a:gd name="connsiteY0" fmla="*/ 693968 h 693968"/>
              <a:gd name="connsiteX1" fmla="*/ 574159 w 1265275"/>
              <a:gd name="connsiteY1" fmla="*/ 151707 h 693968"/>
              <a:gd name="connsiteX2" fmla="*/ 106326 w 1265275"/>
              <a:gd name="connsiteY2" fmla="*/ 13484 h 693968"/>
              <a:gd name="connsiteX3" fmla="*/ 0 w 1265275"/>
              <a:gd name="connsiteY3" fmla="*/ 2851 h 693968"/>
              <a:gd name="connsiteX0" fmla="*/ 1265275 w 1265275"/>
              <a:gd name="connsiteY0" fmla="*/ 842354 h 842354"/>
              <a:gd name="connsiteX1" fmla="*/ 574159 w 1265275"/>
              <a:gd name="connsiteY1" fmla="*/ 300093 h 842354"/>
              <a:gd name="connsiteX2" fmla="*/ 138224 w 1265275"/>
              <a:gd name="connsiteY2" fmla="*/ 2382 h 842354"/>
              <a:gd name="connsiteX3" fmla="*/ 0 w 1265275"/>
              <a:gd name="connsiteY3" fmla="*/ 151237 h 842354"/>
              <a:gd name="connsiteX0" fmla="*/ 1265275 w 1265275"/>
              <a:gd name="connsiteY0" fmla="*/ 691117 h 691117"/>
              <a:gd name="connsiteX1" fmla="*/ 574159 w 1265275"/>
              <a:gd name="connsiteY1" fmla="*/ 148856 h 691117"/>
              <a:gd name="connsiteX2" fmla="*/ 0 w 1265275"/>
              <a:gd name="connsiteY2" fmla="*/ 0 h 691117"/>
              <a:gd name="connsiteX0" fmla="*/ 1265275 w 1265275"/>
              <a:gd name="connsiteY0" fmla="*/ 733647 h 733647"/>
              <a:gd name="connsiteX1" fmla="*/ 520996 w 1265275"/>
              <a:gd name="connsiteY1" fmla="*/ 0 h 733647"/>
              <a:gd name="connsiteX2" fmla="*/ 0 w 1265275"/>
              <a:gd name="connsiteY2" fmla="*/ 42530 h 733647"/>
              <a:gd name="connsiteX0" fmla="*/ 744279 w 744279"/>
              <a:gd name="connsiteY0" fmla="*/ 0 h 595423"/>
              <a:gd name="connsiteX1" fmla="*/ 520996 w 744279"/>
              <a:gd name="connsiteY1" fmla="*/ 552893 h 595423"/>
              <a:gd name="connsiteX2" fmla="*/ 0 w 744279"/>
              <a:gd name="connsiteY2" fmla="*/ 595423 h 595423"/>
              <a:gd name="connsiteX0" fmla="*/ 2041451 w 2041451"/>
              <a:gd name="connsiteY0" fmla="*/ 0 h 552892"/>
              <a:gd name="connsiteX1" fmla="*/ 520996 w 2041451"/>
              <a:gd name="connsiteY1" fmla="*/ 510362 h 552892"/>
              <a:gd name="connsiteX2" fmla="*/ 0 w 2041451"/>
              <a:gd name="connsiteY2" fmla="*/ 552892 h 552892"/>
              <a:gd name="connsiteX0" fmla="*/ 2041451 w 2041451"/>
              <a:gd name="connsiteY0" fmla="*/ 0 h 552892"/>
              <a:gd name="connsiteX1" fmla="*/ 1318233 w 2041451"/>
              <a:gd name="connsiteY1" fmla="*/ 226086 h 552892"/>
              <a:gd name="connsiteX2" fmla="*/ 520996 w 2041451"/>
              <a:gd name="connsiteY2" fmla="*/ 510362 h 552892"/>
              <a:gd name="connsiteX3" fmla="*/ 0 w 2041451"/>
              <a:gd name="connsiteY3" fmla="*/ 552892 h 552892"/>
              <a:gd name="connsiteX0" fmla="*/ 2041451 w 2041451"/>
              <a:gd name="connsiteY0" fmla="*/ 0 h 552892"/>
              <a:gd name="connsiteX1" fmla="*/ 1318233 w 2041451"/>
              <a:gd name="connsiteY1" fmla="*/ 226086 h 552892"/>
              <a:gd name="connsiteX2" fmla="*/ 520996 w 2041451"/>
              <a:gd name="connsiteY2" fmla="*/ 510362 h 552892"/>
              <a:gd name="connsiteX3" fmla="*/ 0 w 2041451"/>
              <a:gd name="connsiteY3" fmla="*/ 552892 h 552892"/>
              <a:gd name="connsiteX0" fmla="*/ 2041451 w 2041451"/>
              <a:gd name="connsiteY0" fmla="*/ 7830 h 560722"/>
              <a:gd name="connsiteX1" fmla="*/ 1254438 w 2041451"/>
              <a:gd name="connsiteY1" fmla="*/ 0 h 560722"/>
              <a:gd name="connsiteX2" fmla="*/ 520996 w 2041451"/>
              <a:gd name="connsiteY2" fmla="*/ 518192 h 560722"/>
              <a:gd name="connsiteX3" fmla="*/ 0 w 2041451"/>
              <a:gd name="connsiteY3" fmla="*/ 560722 h 560722"/>
              <a:gd name="connsiteX0" fmla="*/ 2041451 w 2041451"/>
              <a:gd name="connsiteY0" fmla="*/ 7830 h 560722"/>
              <a:gd name="connsiteX1" fmla="*/ 1254438 w 2041451"/>
              <a:gd name="connsiteY1" fmla="*/ 0 h 560722"/>
              <a:gd name="connsiteX2" fmla="*/ 467833 w 2041451"/>
              <a:gd name="connsiteY2" fmla="*/ 369337 h 560722"/>
              <a:gd name="connsiteX3" fmla="*/ 0 w 2041451"/>
              <a:gd name="connsiteY3" fmla="*/ 560722 h 560722"/>
              <a:gd name="connsiteX0" fmla="*/ 2041451 w 2041451"/>
              <a:gd name="connsiteY0" fmla="*/ 0 h 552892"/>
              <a:gd name="connsiteX1" fmla="*/ 1126848 w 2041451"/>
              <a:gd name="connsiteY1" fmla="*/ 247351 h 552892"/>
              <a:gd name="connsiteX2" fmla="*/ 467833 w 2041451"/>
              <a:gd name="connsiteY2" fmla="*/ 361507 h 552892"/>
              <a:gd name="connsiteX3" fmla="*/ 0 w 2041451"/>
              <a:gd name="connsiteY3" fmla="*/ 552892 h 552892"/>
              <a:gd name="connsiteX0" fmla="*/ 2094614 w 2094614"/>
              <a:gd name="connsiteY0" fmla="*/ 0 h 978194"/>
              <a:gd name="connsiteX1" fmla="*/ 1126848 w 2094614"/>
              <a:gd name="connsiteY1" fmla="*/ 672653 h 978194"/>
              <a:gd name="connsiteX2" fmla="*/ 467833 w 2094614"/>
              <a:gd name="connsiteY2" fmla="*/ 786809 h 978194"/>
              <a:gd name="connsiteX3" fmla="*/ 0 w 2094614"/>
              <a:gd name="connsiteY3" fmla="*/ 978194 h 978194"/>
              <a:gd name="connsiteX0" fmla="*/ 2094614 w 2094614"/>
              <a:gd name="connsiteY0" fmla="*/ 0 h 978194"/>
              <a:gd name="connsiteX1" fmla="*/ 1488353 w 2094614"/>
              <a:gd name="connsiteY1" fmla="*/ 406840 h 978194"/>
              <a:gd name="connsiteX2" fmla="*/ 1126848 w 2094614"/>
              <a:gd name="connsiteY2" fmla="*/ 672653 h 978194"/>
              <a:gd name="connsiteX3" fmla="*/ 467833 w 2094614"/>
              <a:gd name="connsiteY3" fmla="*/ 786809 h 978194"/>
              <a:gd name="connsiteX4" fmla="*/ 0 w 2094614"/>
              <a:gd name="connsiteY4" fmla="*/ 978194 h 978194"/>
              <a:gd name="connsiteX0" fmla="*/ 2094614 w 2094614"/>
              <a:gd name="connsiteY0" fmla="*/ 0 h 978194"/>
              <a:gd name="connsiteX1" fmla="*/ 1222539 w 2094614"/>
              <a:gd name="connsiteY1" fmla="*/ 66598 h 978194"/>
              <a:gd name="connsiteX2" fmla="*/ 1126848 w 2094614"/>
              <a:gd name="connsiteY2" fmla="*/ 672653 h 978194"/>
              <a:gd name="connsiteX3" fmla="*/ 467833 w 2094614"/>
              <a:gd name="connsiteY3" fmla="*/ 786809 h 978194"/>
              <a:gd name="connsiteX4" fmla="*/ 0 w 2094614"/>
              <a:gd name="connsiteY4" fmla="*/ 978194 h 978194"/>
              <a:gd name="connsiteX0" fmla="*/ 1562986 w 1562986"/>
              <a:gd name="connsiteY0" fmla="*/ 358704 h 911596"/>
              <a:gd name="connsiteX1" fmla="*/ 1222539 w 1562986"/>
              <a:gd name="connsiteY1" fmla="*/ 0 h 911596"/>
              <a:gd name="connsiteX2" fmla="*/ 1126848 w 1562986"/>
              <a:gd name="connsiteY2" fmla="*/ 606055 h 911596"/>
              <a:gd name="connsiteX3" fmla="*/ 467833 w 1562986"/>
              <a:gd name="connsiteY3" fmla="*/ 720211 h 911596"/>
              <a:gd name="connsiteX4" fmla="*/ 0 w 1562986"/>
              <a:gd name="connsiteY4" fmla="*/ 911596 h 911596"/>
              <a:gd name="connsiteX0" fmla="*/ 1562986 w 1562986"/>
              <a:gd name="connsiteY0" fmla="*/ 358704 h 911596"/>
              <a:gd name="connsiteX1" fmla="*/ 1222539 w 1562986"/>
              <a:gd name="connsiteY1" fmla="*/ 0 h 911596"/>
              <a:gd name="connsiteX2" fmla="*/ 1126848 w 1562986"/>
              <a:gd name="connsiteY2" fmla="*/ 606055 h 911596"/>
              <a:gd name="connsiteX3" fmla="*/ 412567 w 1562986"/>
              <a:gd name="connsiteY3" fmla="*/ 725235 h 911596"/>
              <a:gd name="connsiteX4" fmla="*/ 0 w 1562986"/>
              <a:gd name="connsiteY4" fmla="*/ 911596 h 911596"/>
              <a:gd name="connsiteX0" fmla="*/ 1573035 w 1573035"/>
              <a:gd name="connsiteY0" fmla="*/ 358704 h 911596"/>
              <a:gd name="connsiteX1" fmla="*/ 1232588 w 1573035"/>
              <a:gd name="connsiteY1" fmla="*/ 0 h 911596"/>
              <a:gd name="connsiteX2" fmla="*/ 1136897 w 1573035"/>
              <a:gd name="connsiteY2" fmla="*/ 606055 h 911596"/>
              <a:gd name="connsiteX3" fmla="*/ 422616 w 1573035"/>
              <a:gd name="connsiteY3" fmla="*/ 725235 h 911596"/>
              <a:gd name="connsiteX4" fmla="*/ 0 w 1573035"/>
              <a:gd name="connsiteY4" fmla="*/ 911596 h 91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035" h="911596">
                <a:moveTo>
                  <a:pt x="1573035" y="358704"/>
                </a:moveTo>
                <a:lnTo>
                  <a:pt x="1232588" y="0"/>
                </a:lnTo>
                <a:lnTo>
                  <a:pt x="1136897" y="606055"/>
                </a:lnTo>
                <a:lnTo>
                  <a:pt x="422616" y="725235"/>
                </a:lnTo>
                <a:lnTo>
                  <a:pt x="0" y="911596"/>
                </a:lnTo>
              </a:path>
            </a:pathLst>
          </a:cu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à coins arrondis 26"/>
          <p:cNvSpPr/>
          <p:nvPr/>
        </p:nvSpPr>
        <p:spPr>
          <a:xfrm>
            <a:off x="335360" y="836712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event generator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335360" y="2060848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tracking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9" name="Connecteur droit avec flèche 28"/>
          <p:cNvCxnSpPr>
            <a:stCxn id="27" idx="2"/>
            <a:endCxn id="28" idx="0"/>
          </p:cNvCxnSpPr>
          <p:nvPr/>
        </p:nvCxnSpPr>
        <p:spPr>
          <a:xfrm>
            <a:off x="1271787" y="1700712"/>
            <a:ext cx="0" cy="36013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2828895" y="3284984"/>
            <a:ext cx="2990031" cy="13038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sz="2000" b="1" dirty="0" smtClean="0"/>
              <a:t>tracking parameters</a:t>
            </a:r>
          </a:p>
          <a:p>
            <a:pPr eaLnBrk="0" hangingPunct="0">
              <a:tabLst>
                <a:tab pos="180975" algn="l"/>
                <a:tab pos="446088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en-US" altLang="fr-F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 pressure</a:t>
            </a:r>
          </a:p>
          <a:p>
            <a:pPr eaLnBrk="0" hangingPunct="0">
              <a:tabLst>
                <a:tab pos="180975" algn="l"/>
                <a:tab pos="446088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en-US" altLang="fr-F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physics list </a:t>
            </a: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(processes)</a:t>
            </a:r>
            <a:endParaRPr lang="en-US" alt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tabLst>
                <a:tab pos="180975" algn="l"/>
                <a:tab pos="446088" algn="l"/>
              </a:tabLst>
            </a:pPr>
            <a:endParaRPr lang="en-US" altLang="fr-FR" sz="2000" b="1" dirty="0" smtClean="0"/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6096000" y="1927340"/>
            <a:ext cx="3116284" cy="99603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180975" algn="l"/>
                <a:tab pos="361950" algn="l"/>
                <a:tab pos="712788" algn="l"/>
              </a:tabLst>
            </a:pPr>
            <a:endParaRPr lang="en-US" altLang="fr-FR" sz="2000" b="1" dirty="0" smtClean="0"/>
          </a:p>
          <a:p>
            <a:pPr eaLnBrk="0" hangingPunct="0">
              <a:tabLst>
                <a:tab pos="180975" algn="l"/>
                <a:tab pos="361950" algn="l"/>
                <a:tab pos="712788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	energy loss along the</a:t>
            </a:r>
          </a:p>
          <a:p>
            <a:pPr eaLnBrk="0" hangingPunct="0">
              <a:tabLst>
                <a:tab pos="180975" algn="l"/>
                <a:tab pos="361950" algn="l"/>
                <a:tab pos="712788" algn="l"/>
              </a:tabLst>
            </a:pPr>
            <a:r>
              <a:rPr lang="en-US" altLang="fr-FR" sz="2000" b="1" dirty="0">
                <a:sym typeface="Wingdings" panose="05000000000000000000" pitchFamily="2" charset="2"/>
              </a:rPr>
              <a:t>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		particles path</a:t>
            </a:r>
            <a:endParaRPr lang="en-US" altLang="fr-FR" sz="2000" b="1" dirty="0" smtClean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4395729"/>
            <a:ext cx="3678491" cy="2348783"/>
          </a:xfrm>
          <a:prstGeom prst="rect">
            <a:avLst/>
          </a:prstGeom>
        </p:spPr>
      </p:pic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5296323" y="4489273"/>
            <a:ext cx="557379" cy="31892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sz="1600" b="1" dirty="0" smtClean="0"/>
              <a:t>E690</a:t>
            </a:r>
            <a:endParaRPr lang="en-US" altLang="fr-F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941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4810218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>
                <a:solidFill>
                  <a:srgbClr val="C00000"/>
                </a:solidFill>
              </a:rPr>
              <a:t>simulation: </a:t>
            </a:r>
            <a:r>
              <a:rPr lang="en-US" altLang="fr-FR" sz="3200" b="1" dirty="0"/>
              <a:t>signal </a:t>
            </a:r>
            <a:r>
              <a:rPr lang="en-US" altLang="fr-FR" sz="3200" b="1" dirty="0" smtClean="0"/>
              <a:t>collection</a:t>
            </a:r>
            <a:endParaRPr lang="en-US" altLang="fr-FR" sz="32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35360" y="836712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event generator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35360" y="2060848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tracking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1" name="Connecteur droit avec flèche 10"/>
          <p:cNvCxnSpPr>
            <a:stCxn id="9" idx="2"/>
            <a:endCxn id="10" idx="0"/>
          </p:cNvCxnSpPr>
          <p:nvPr/>
        </p:nvCxnSpPr>
        <p:spPr>
          <a:xfrm>
            <a:off x="1271787" y="1700712"/>
            <a:ext cx="0" cy="36013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335360" y="3285080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signal collection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/>
          <p:cNvCxnSpPr>
            <a:stCxn id="10" idx="2"/>
            <a:endCxn id="12" idx="0"/>
          </p:cNvCxnSpPr>
          <p:nvPr/>
        </p:nvCxnSpPr>
        <p:spPr>
          <a:xfrm>
            <a:off x="1271787" y="2924848"/>
            <a:ext cx="0" cy="36023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rme libre 28"/>
          <p:cNvSpPr/>
          <p:nvPr/>
        </p:nvSpPr>
        <p:spPr>
          <a:xfrm>
            <a:off x="7895334" y="3854024"/>
            <a:ext cx="1064308" cy="665996"/>
          </a:xfrm>
          <a:custGeom>
            <a:avLst/>
            <a:gdLst>
              <a:gd name="connsiteX0" fmla="*/ 1158949 w 1158949"/>
              <a:gd name="connsiteY0" fmla="*/ 680484 h 680484"/>
              <a:gd name="connsiteX1" fmla="*/ 467833 w 1158949"/>
              <a:gd name="connsiteY1" fmla="*/ 138223 h 680484"/>
              <a:gd name="connsiteX2" fmla="*/ 0 w 1158949"/>
              <a:gd name="connsiteY2" fmla="*/ 0 h 680484"/>
              <a:gd name="connsiteX3" fmla="*/ 0 w 1158949"/>
              <a:gd name="connsiteY3" fmla="*/ 0 h 680484"/>
              <a:gd name="connsiteX0" fmla="*/ 1265275 w 1265275"/>
              <a:gd name="connsiteY0" fmla="*/ 693968 h 693968"/>
              <a:gd name="connsiteX1" fmla="*/ 574159 w 1265275"/>
              <a:gd name="connsiteY1" fmla="*/ 151707 h 693968"/>
              <a:gd name="connsiteX2" fmla="*/ 106326 w 1265275"/>
              <a:gd name="connsiteY2" fmla="*/ 13484 h 693968"/>
              <a:gd name="connsiteX3" fmla="*/ 0 w 1265275"/>
              <a:gd name="connsiteY3" fmla="*/ 2851 h 693968"/>
              <a:gd name="connsiteX0" fmla="*/ 1265275 w 1265275"/>
              <a:gd name="connsiteY0" fmla="*/ 691117 h 691117"/>
              <a:gd name="connsiteX1" fmla="*/ 574159 w 1265275"/>
              <a:gd name="connsiteY1" fmla="*/ 148856 h 691117"/>
              <a:gd name="connsiteX2" fmla="*/ 0 w 1265275"/>
              <a:gd name="connsiteY2" fmla="*/ 0 h 691117"/>
              <a:gd name="connsiteX0" fmla="*/ 1064308 w 1064308"/>
              <a:gd name="connsiteY0" fmla="*/ 665996 h 665996"/>
              <a:gd name="connsiteX1" fmla="*/ 373192 w 1064308"/>
              <a:gd name="connsiteY1" fmla="*/ 123735 h 665996"/>
              <a:gd name="connsiteX2" fmla="*/ 0 w 1064308"/>
              <a:gd name="connsiteY2" fmla="*/ 0 h 66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308" h="665996">
                <a:moveTo>
                  <a:pt x="1064308" y="665996"/>
                </a:moveTo>
                <a:lnTo>
                  <a:pt x="373192" y="12373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r="13946"/>
          <a:stretch/>
        </p:blipFill>
        <p:spPr>
          <a:xfrm>
            <a:off x="6962953" y="2805905"/>
            <a:ext cx="4536000" cy="3828768"/>
          </a:xfrm>
          <a:prstGeom prst="rect">
            <a:avLst/>
          </a:prstGeom>
        </p:spPr>
      </p:pic>
      <p:cxnSp>
        <p:nvCxnSpPr>
          <p:cNvPr id="25" name="Connecteur droit avec flèche 24"/>
          <p:cNvCxnSpPr/>
          <p:nvPr/>
        </p:nvCxnSpPr>
        <p:spPr>
          <a:xfrm>
            <a:off x="8965573" y="4543880"/>
            <a:ext cx="148349" cy="153320"/>
          </a:xfrm>
          <a:prstGeom prst="straightConnector1">
            <a:avLst/>
          </a:prstGeom>
          <a:ln w="28575">
            <a:solidFill>
              <a:srgbClr val="7030A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75000" y="3476763"/>
            <a:ext cx="795969" cy="34970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b="1" dirty="0" smtClean="0">
                <a:solidFill>
                  <a:srgbClr val="0070C0"/>
                </a:solidFill>
              </a:rPr>
              <a:t>proton</a:t>
            </a:r>
            <a:endParaRPr lang="en-US" altLang="fr-FR" b="1" dirty="0" smtClean="0">
              <a:solidFill>
                <a:srgbClr val="0070C0"/>
              </a:solidFill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0443641" y="3504322"/>
            <a:ext cx="574370" cy="34970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b="1" dirty="0" smtClean="0">
                <a:solidFill>
                  <a:srgbClr val="00B050"/>
                </a:solidFill>
              </a:rPr>
              <a:t>beta</a:t>
            </a:r>
            <a:endParaRPr lang="en-US" altLang="fr-FR" b="1" dirty="0" smtClean="0">
              <a:solidFill>
                <a:srgbClr val="00B050"/>
              </a:solidFill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8972201" y="4620890"/>
            <a:ext cx="670678" cy="34970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b="1" dirty="0" smtClean="0">
                <a:solidFill>
                  <a:srgbClr val="7030A0"/>
                </a:solidFill>
              </a:rPr>
              <a:t>recoil</a:t>
            </a:r>
            <a:endParaRPr lang="en-US" altLang="fr-FR" b="1" dirty="0" smtClean="0">
              <a:solidFill>
                <a:srgbClr val="7030A0"/>
              </a:solidFill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8964034" y="3615070"/>
            <a:ext cx="1573035" cy="911596"/>
          </a:xfrm>
          <a:custGeom>
            <a:avLst/>
            <a:gdLst>
              <a:gd name="connsiteX0" fmla="*/ 1158949 w 1158949"/>
              <a:gd name="connsiteY0" fmla="*/ 680484 h 680484"/>
              <a:gd name="connsiteX1" fmla="*/ 467833 w 1158949"/>
              <a:gd name="connsiteY1" fmla="*/ 138223 h 680484"/>
              <a:gd name="connsiteX2" fmla="*/ 0 w 1158949"/>
              <a:gd name="connsiteY2" fmla="*/ 0 h 680484"/>
              <a:gd name="connsiteX3" fmla="*/ 0 w 1158949"/>
              <a:gd name="connsiteY3" fmla="*/ 0 h 680484"/>
              <a:gd name="connsiteX0" fmla="*/ 1265275 w 1265275"/>
              <a:gd name="connsiteY0" fmla="*/ 693968 h 693968"/>
              <a:gd name="connsiteX1" fmla="*/ 574159 w 1265275"/>
              <a:gd name="connsiteY1" fmla="*/ 151707 h 693968"/>
              <a:gd name="connsiteX2" fmla="*/ 106326 w 1265275"/>
              <a:gd name="connsiteY2" fmla="*/ 13484 h 693968"/>
              <a:gd name="connsiteX3" fmla="*/ 0 w 1265275"/>
              <a:gd name="connsiteY3" fmla="*/ 2851 h 693968"/>
              <a:gd name="connsiteX0" fmla="*/ 1265275 w 1265275"/>
              <a:gd name="connsiteY0" fmla="*/ 842354 h 842354"/>
              <a:gd name="connsiteX1" fmla="*/ 574159 w 1265275"/>
              <a:gd name="connsiteY1" fmla="*/ 300093 h 842354"/>
              <a:gd name="connsiteX2" fmla="*/ 138224 w 1265275"/>
              <a:gd name="connsiteY2" fmla="*/ 2382 h 842354"/>
              <a:gd name="connsiteX3" fmla="*/ 0 w 1265275"/>
              <a:gd name="connsiteY3" fmla="*/ 151237 h 842354"/>
              <a:gd name="connsiteX0" fmla="*/ 1265275 w 1265275"/>
              <a:gd name="connsiteY0" fmla="*/ 691117 h 691117"/>
              <a:gd name="connsiteX1" fmla="*/ 574159 w 1265275"/>
              <a:gd name="connsiteY1" fmla="*/ 148856 h 691117"/>
              <a:gd name="connsiteX2" fmla="*/ 0 w 1265275"/>
              <a:gd name="connsiteY2" fmla="*/ 0 h 691117"/>
              <a:gd name="connsiteX0" fmla="*/ 1265275 w 1265275"/>
              <a:gd name="connsiteY0" fmla="*/ 733647 h 733647"/>
              <a:gd name="connsiteX1" fmla="*/ 520996 w 1265275"/>
              <a:gd name="connsiteY1" fmla="*/ 0 h 733647"/>
              <a:gd name="connsiteX2" fmla="*/ 0 w 1265275"/>
              <a:gd name="connsiteY2" fmla="*/ 42530 h 733647"/>
              <a:gd name="connsiteX0" fmla="*/ 744279 w 744279"/>
              <a:gd name="connsiteY0" fmla="*/ 0 h 595423"/>
              <a:gd name="connsiteX1" fmla="*/ 520996 w 744279"/>
              <a:gd name="connsiteY1" fmla="*/ 552893 h 595423"/>
              <a:gd name="connsiteX2" fmla="*/ 0 w 744279"/>
              <a:gd name="connsiteY2" fmla="*/ 595423 h 595423"/>
              <a:gd name="connsiteX0" fmla="*/ 2041451 w 2041451"/>
              <a:gd name="connsiteY0" fmla="*/ 0 h 552892"/>
              <a:gd name="connsiteX1" fmla="*/ 520996 w 2041451"/>
              <a:gd name="connsiteY1" fmla="*/ 510362 h 552892"/>
              <a:gd name="connsiteX2" fmla="*/ 0 w 2041451"/>
              <a:gd name="connsiteY2" fmla="*/ 552892 h 552892"/>
              <a:gd name="connsiteX0" fmla="*/ 2041451 w 2041451"/>
              <a:gd name="connsiteY0" fmla="*/ 0 h 552892"/>
              <a:gd name="connsiteX1" fmla="*/ 1318233 w 2041451"/>
              <a:gd name="connsiteY1" fmla="*/ 226086 h 552892"/>
              <a:gd name="connsiteX2" fmla="*/ 520996 w 2041451"/>
              <a:gd name="connsiteY2" fmla="*/ 510362 h 552892"/>
              <a:gd name="connsiteX3" fmla="*/ 0 w 2041451"/>
              <a:gd name="connsiteY3" fmla="*/ 552892 h 552892"/>
              <a:gd name="connsiteX0" fmla="*/ 2041451 w 2041451"/>
              <a:gd name="connsiteY0" fmla="*/ 0 h 552892"/>
              <a:gd name="connsiteX1" fmla="*/ 1318233 w 2041451"/>
              <a:gd name="connsiteY1" fmla="*/ 226086 h 552892"/>
              <a:gd name="connsiteX2" fmla="*/ 520996 w 2041451"/>
              <a:gd name="connsiteY2" fmla="*/ 510362 h 552892"/>
              <a:gd name="connsiteX3" fmla="*/ 0 w 2041451"/>
              <a:gd name="connsiteY3" fmla="*/ 552892 h 552892"/>
              <a:gd name="connsiteX0" fmla="*/ 2041451 w 2041451"/>
              <a:gd name="connsiteY0" fmla="*/ 7830 h 560722"/>
              <a:gd name="connsiteX1" fmla="*/ 1254438 w 2041451"/>
              <a:gd name="connsiteY1" fmla="*/ 0 h 560722"/>
              <a:gd name="connsiteX2" fmla="*/ 520996 w 2041451"/>
              <a:gd name="connsiteY2" fmla="*/ 518192 h 560722"/>
              <a:gd name="connsiteX3" fmla="*/ 0 w 2041451"/>
              <a:gd name="connsiteY3" fmla="*/ 560722 h 560722"/>
              <a:gd name="connsiteX0" fmla="*/ 2041451 w 2041451"/>
              <a:gd name="connsiteY0" fmla="*/ 7830 h 560722"/>
              <a:gd name="connsiteX1" fmla="*/ 1254438 w 2041451"/>
              <a:gd name="connsiteY1" fmla="*/ 0 h 560722"/>
              <a:gd name="connsiteX2" fmla="*/ 467833 w 2041451"/>
              <a:gd name="connsiteY2" fmla="*/ 369337 h 560722"/>
              <a:gd name="connsiteX3" fmla="*/ 0 w 2041451"/>
              <a:gd name="connsiteY3" fmla="*/ 560722 h 560722"/>
              <a:gd name="connsiteX0" fmla="*/ 2041451 w 2041451"/>
              <a:gd name="connsiteY0" fmla="*/ 0 h 552892"/>
              <a:gd name="connsiteX1" fmla="*/ 1126848 w 2041451"/>
              <a:gd name="connsiteY1" fmla="*/ 247351 h 552892"/>
              <a:gd name="connsiteX2" fmla="*/ 467833 w 2041451"/>
              <a:gd name="connsiteY2" fmla="*/ 361507 h 552892"/>
              <a:gd name="connsiteX3" fmla="*/ 0 w 2041451"/>
              <a:gd name="connsiteY3" fmla="*/ 552892 h 552892"/>
              <a:gd name="connsiteX0" fmla="*/ 2094614 w 2094614"/>
              <a:gd name="connsiteY0" fmla="*/ 0 h 978194"/>
              <a:gd name="connsiteX1" fmla="*/ 1126848 w 2094614"/>
              <a:gd name="connsiteY1" fmla="*/ 672653 h 978194"/>
              <a:gd name="connsiteX2" fmla="*/ 467833 w 2094614"/>
              <a:gd name="connsiteY2" fmla="*/ 786809 h 978194"/>
              <a:gd name="connsiteX3" fmla="*/ 0 w 2094614"/>
              <a:gd name="connsiteY3" fmla="*/ 978194 h 978194"/>
              <a:gd name="connsiteX0" fmla="*/ 2094614 w 2094614"/>
              <a:gd name="connsiteY0" fmla="*/ 0 h 978194"/>
              <a:gd name="connsiteX1" fmla="*/ 1488353 w 2094614"/>
              <a:gd name="connsiteY1" fmla="*/ 406840 h 978194"/>
              <a:gd name="connsiteX2" fmla="*/ 1126848 w 2094614"/>
              <a:gd name="connsiteY2" fmla="*/ 672653 h 978194"/>
              <a:gd name="connsiteX3" fmla="*/ 467833 w 2094614"/>
              <a:gd name="connsiteY3" fmla="*/ 786809 h 978194"/>
              <a:gd name="connsiteX4" fmla="*/ 0 w 2094614"/>
              <a:gd name="connsiteY4" fmla="*/ 978194 h 978194"/>
              <a:gd name="connsiteX0" fmla="*/ 2094614 w 2094614"/>
              <a:gd name="connsiteY0" fmla="*/ 0 h 978194"/>
              <a:gd name="connsiteX1" fmla="*/ 1222539 w 2094614"/>
              <a:gd name="connsiteY1" fmla="*/ 66598 h 978194"/>
              <a:gd name="connsiteX2" fmla="*/ 1126848 w 2094614"/>
              <a:gd name="connsiteY2" fmla="*/ 672653 h 978194"/>
              <a:gd name="connsiteX3" fmla="*/ 467833 w 2094614"/>
              <a:gd name="connsiteY3" fmla="*/ 786809 h 978194"/>
              <a:gd name="connsiteX4" fmla="*/ 0 w 2094614"/>
              <a:gd name="connsiteY4" fmla="*/ 978194 h 978194"/>
              <a:gd name="connsiteX0" fmla="*/ 1562986 w 1562986"/>
              <a:gd name="connsiteY0" fmla="*/ 358704 h 911596"/>
              <a:gd name="connsiteX1" fmla="*/ 1222539 w 1562986"/>
              <a:gd name="connsiteY1" fmla="*/ 0 h 911596"/>
              <a:gd name="connsiteX2" fmla="*/ 1126848 w 1562986"/>
              <a:gd name="connsiteY2" fmla="*/ 606055 h 911596"/>
              <a:gd name="connsiteX3" fmla="*/ 467833 w 1562986"/>
              <a:gd name="connsiteY3" fmla="*/ 720211 h 911596"/>
              <a:gd name="connsiteX4" fmla="*/ 0 w 1562986"/>
              <a:gd name="connsiteY4" fmla="*/ 911596 h 911596"/>
              <a:gd name="connsiteX0" fmla="*/ 1562986 w 1562986"/>
              <a:gd name="connsiteY0" fmla="*/ 358704 h 911596"/>
              <a:gd name="connsiteX1" fmla="*/ 1222539 w 1562986"/>
              <a:gd name="connsiteY1" fmla="*/ 0 h 911596"/>
              <a:gd name="connsiteX2" fmla="*/ 1126848 w 1562986"/>
              <a:gd name="connsiteY2" fmla="*/ 606055 h 911596"/>
              <a:gd name="connsiteX3" fmla="*/ 412567 w 1562986"/>
              <a:gd name="connsiteY3" fmla="*/ 725235 h 911596"/>
              <a:gd name="connsiteX4" fmla="*/ 0 w 1562986"/>
              <a:gd name="connsiteY4" fmla="*/ 911596 h 911596"/>
              <a:gd name="connsiteX0" fmla="*/ 1573035 w 1573035"/>
              <a:gd name="connsiteY0" fmla="*/ 358704 h 911596"/>
              <a:gd name="connsiteX1" fmla="*/ 1232588 w 1573035"/>
              <a:gd name="connsiteY1" fmla="*/ 0 h 911596"/>
              <a:gd name="connsiteX2" fmla="*/ 1136897 w 1573035"/>
              <a:gd name="connsiteY2" fmla="*/ 606055 h 911596"/>
              <a:gd name="connsiteX3" fmla="*/ 422616 w 1573035"/>
              <a:gd name="connsiteY3" fmla="*/ 725235 h 911596"/>
              <a:gd name="connsiteX4" fmla="*/ 0 w 1573035"/>
              <a:gd name="connsiteY4" fmla="*/ 911596 h 91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035" h="911596">
                <a:moveTo>
                  <a:pt x="1573035" y="358704"/>
                </a:moveTo>
                <a:lnTo>
                  <a:pt x="1232588" y="0"/>
                </a:lnTo>
                <a:lnTo>
                  <a:pt x="1136897" y="606055"/>
                </a:lnTo>
                <a:lnTo>
                  <a:pt x="422616" y="725235"/>
                </a:lnTo>
                <a:lnTo>
                  <a:pt x="0" y="911596"/>
                </a:lnTo>
              </a:path>
            </a:pathLst>
          </a:custGeom>
          <a:noFill/>
          <a:ln w="127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orme libre 56"/>
          <p:cNvSpPr/>
          <p:nvPr/>
        </p:nvSpPr>
        <p:spPr>
          <a:xfrm>
            <a:off x="10067590" y="5236453"/>
            <a:ext cx="74675" cy="53745"/>
          </a:xfrm>
          <a:custGeom>
            <a:avLst/>
            <a:gdLst>
              <a:gd name="connsiteX0" fmla="*/ 1293774 w 1332642"/>
              <a:gd name="connsiteY0" fmla="*/ 122916 h 198237"/>
              <a:gd name="connsiteX1" fmla="*/ 597738 w 1332642"/>
              <a:gd name="connsiteY1" fmla="*/ 87 h 198237"/>
              <a:gd name="connsiteX2" fmla="*/ 45004 w 1332642"/>
              <a:gd name="connsiteY2" fmla="*/ 143388 h 198237"/>
              <a:gd name="connsiteX3" fmla="*/ 45004 w 1332642"/>
              <a:gd name="connsiteY3" fmla="*/ 184331 h 198237"/>
              <a:gd name="connsiteX4" fmla="*/ 147362 w 1332642"/>
              <a:gd name="connsiteY4" fmla="*/ 191155 h 198237"/>
              <a:gd name="connsiteX5" fmla="*/ 440789 w 1332642"/>
              <a:gd name="connsiteY5" fmla="*/ 88797 h 198237"/>
              <a:gd name="connsiteX6" fmla="*/ 884341 w 1332642"/>
              <a:gd name="connsiteY6" fmla="*/ 102445 h 198237"/>
              <a:gd name="connsiteX7" fmla="*/ 1205063 w 1332642"/>
              <a:gd name="connsiteY7" fmla="*/ 170684 h 198237"/>
              <a:gd name="connsiteX8" fmla="*/ 1293774 w 1332642"/>
              <a:gd name="connsiteY8" fmla="*/ 122916 h 198237"/>
              <a:gd name="connsiteX0" fmla="*/ 1293774 w 1333828"/>
              <a:gd name="connsiteY0" fmla="*/ 122916 h 198237"/>
              <a:gd name="connsiteX1" fmla="*/ 597738 w 1333828"/>
              <a:gd name="connsiteY1" fmla="*/ 87 h 198237"/>
              <a:gd name="connsiteX2" fmla="*/ 45004 w 1333828"/>
              <a:gd name="connsiteY2" fmla="*/ 143388 h 198237"/>
              <a:gd name="connsiteX3" fmla="*/ 45004 w 1333828"/>
              <a:gd name="connsiteY3" fmla="*/ 184331 h 198237"/>
              <a:gd name="connsiteX4" fmla="*/ 147362 w 1333828"/>
              <a:gd name="connsiteY4" fmla="*/ 191155 h 198237"/>
              <a:gd name="connsiteX5" fmla="*/ 440789 w 1333828"/>
              <a:gd name="connsiteY5" fmla="*/ 88797 h 198237"/>
              <a:gd name="connsiteX6" fmla="*/ 835149 w 1333828"/>
              <a:gd name="connsiteY6" fmla="*/ 79295 h 198237"/>
              <a:gd name="connsiteX7" fmla="*/ 1205063 w 1333828"/>
              <a:gd name="connsiteY7" fmla="*/ 170684 h 198237"/>
              <a:gd name="connsiteX8" fmla="*/ 1293774 w 1333828"/>
              <a:gd name="connsiteY8" fmla="*/ 122916 h 198237"/>
              <a:gd name="connsiteX0" fmla="*/ 1293774 w 1333828"/>
              <a:gd name="connsiteY0" fmla="*/ 122916 h 198237"/>
              <a:gd name="connsiteX1" fmla="*/ 597738 w 1333828"/>
              <a:gd name="connsiteY1" fmla="*/ 87 h 198237"/>
              <a:gd name="connsiteX2" fmla="*/ 45004 w 1333828"/>
              <a:gd name="connsiteY2" fmla="*/ 143388 h 198237"/>
              <a:gd name="connsiteX3" fmla="*/ 45004 w 1333828"/>
              <a:gd name="connsiteY3" fmla="*/ 184331 h 198237"/>
              <a:gd name="connsiteX4" fmla="*/ 147362 w 1333828"/>
              <a:gd name="connsiteY4" fmla="*/ 191155 h 198237"/>
              <a:gd name="connsiteX5" fmla="*/ 440789 w 1333828"/>
              <a:gd name="connsiteY5" fmla="*/ 88797 h 198237"/>
              <a:gd name="connsiteX6" fmla="*/ 835149 w 1333828"/>
              <a:gd name="connsiteY6" fmla="*/ 96657 h 198237"/>
              <a:gd name="connsiteX7" fmla="*/ 1205063 w 1333828"/>
              <a:gd name="connsiteY7" fmla="*/ 170684 h 198237"/>
              <a:gd name="connsiteX8" fmla="*/ 1293774 w 1333828"/>
              <a:gd name="connsiteY8" fmla="*/ 122916 h 198237"/>
              <a:gd name="connsiteX0" fmla="*/ 1293774 w 1333828"/>
              <a:gd name="connsiteY0" fmla="*/ 122915 h 198236"/>
              <a:gd name="connsiteX1" fmla="*/ 597738 w 1333828"/>
              <a:gd name="connsiteY1" fmla="*/ 86 h 198236"/>
              <a:gd name="connsiteX2" fmla="*/ 45004 w 1333828"/>
              <a:gd name="connsiteY2" fmla="*/ 143387 h 198236"/>
              <a:gd name="connsiteX3" fmla="*/ 45004 w 1333828"/>
              <a:gd name="connsiteY3" fmla="*/ 184330 h 198236"/>
              <a:gd name="connsiteX4" fmla="*/ 147362 w 1333828"/>
              <a:gd name="connsiteY4" fmla="*/ 191154 h 198236"/>
              <a:gd name="connsiteX5" fmla="*/ 440789 w 1333828"/>
              <a:gd name="connsiteY5" fmla="*/ 88796 h 198236"/>
              <a:gd name="connsiteX6" fmla="*/ 835149 w 1333828"/>
              <a:gd name="connsiteY6" fmla="*/ 96656 h 198236"/>
              <a:gd name="connsiteX7" fmla="*/ 1205063 w 1333828"/>
              <a:gd name="connsiteY7" fmla="*/ 159108 h 198236"/>
              <a:gd name="connsiteX8" fmla="*/ 1293774 w 1333828"/>
              <a:gd name="connsiteY8" fmla="*/ 122915 h 198236"/>
              <a:gd name="connsiteX0" fmla="*/ 1293774 w 1333828"/>
              <a:gd name="connsiteY0" fmla="*/ 122915 h 198664"/>
              <a:gd name="connsiteX1" fmla="*/ 597738 w 1333828"/>
              <a:gd name="connsiteY1" fmla="*/ 86 h 198664"/>
              <a:gd name="connsiteX2" fmla="*/ 45004 w 1333828"/>
              <a:gd name="connsiteY2" fmla="*/ 143387 h 198664"/>
              <a:gd name="connsiteX3" fmla="*/ 45004 w 1333828"/>
              <a:gd name="connsiteY3" fmla="*/ 184330 h 198664"/>
              <a:gd name="connsiteX4" fmla="*/ 147362 w 1333828"/>
              <a:gd name="connsiteY4" fmla="*/ 191154 h 198664"/>
              <a:gd name="connsiteX5" fmla="*/ 516024 w 1333828"/>
              <a:gd name="connsiteY5" fmla="*/ 83009 h 198664"/>
              <a:gd name="connsiteX6" fmla="*/ 835149 w 1333828"/>
              <a:gd name="connsiteY6" fmla="*/ 96656 h 198664"/>
              <a:gd name="connsiteX7" fmla="*/ 1205063 w 1333828"/>
              <a:gd name="connsiteY7" fmla="*/ 159108 h 198664"/>
              <a:gd name="connsiteX8" fmla="*/ 1293774 w 1333828"/>
              <a:gd name="connsiteY8" fmla="*/ 122915 h 198664"/>
              <a:gd name="connsiteX0" fmla="*/ 1274732 w 1314786"/>
              <a:gd name="connsiteY0" fmla="*/ 122915 h 198664"/>
              <a:gd name="connsiteX1" fmla="*/ 578696 w 1314786"/>
              <a:gd name="connsiteY1" fmla="*/ 86 h 198664"/>
              <a:gd name="connsiteX2" fmla="*/ 25962 w 1314786"/>
              <a:gd name="connsiteY2" fmla="*/ 143387 h 198664"/>
              <a:gd name="connsiteX3" fmla="*/ 25962 w 1314786"/>
              <a:gd name="connsiteY3" fmla="*/ 184330 h 198664"/>
              <a:gd name="connsiteX4" fmla="*/ 128320 w 1314786"/>
              <a:gd name="connsiteY4" fmla="*/ 191154 h 198664"/>
              <a:gd name="connsiteX5" fmla="*/ 496982 w 1314786"/>
              <a:gd name="connsiteY5" fmla="*/ 83009 h 198664"/>
              <a:gd name="connsiteX6" fmla="*/ 816107 w 1314786"/>
              <a:gd name="connsiteY6" fmla="*/ 96656 h 198664"/>
              <a:gd name="connsiteX7" fmla="*/ 1186021 w 1314786"/>
              <a:gd name="connsiteY7" fmla="*/ 159108 h 198664"/>
              <a:gd name="connsiteX8" fmla="*/ 1274732 w 1314786"/>
              <a:gd name="connsiteY8" fmla="*/ 122915 h 198664"/>
              <a:gd name="connsiteX0" fmla="*/ 1186021 w 1189790"/>
              <a:gd name="connsiteY0" fmla="*/ 159068 h 198624"/>
              <a:gd name="connsiteX1" fmla="*/ 578696 w 1189790"/>
              <a:gd name="connsiteY1" fmla="*/ 46 h 198624"/>
              <a:gd name="connsiteX2" fmla="*/ 25962 w 1189790"/>
              <a:gd name="connsiteY2" fmla="*/ 143347 h 198624"/>
              <a:gd name="connsiteX3" fmla="*/ 25962 w 1189790"/>
              <a:gd name="connsiteY3" fmla="*/ 184290 h 198624"/>
              <a:gd name="connsiteX4" fmla="*/ 128320 w 1189790"/>
              <a:gd name="connsiteY4" fmla="*/ 191114 h 198624"/>
              <a:gd name="connsiteX5" fmla="*/ 496982 w 1189790"/>
              <a:gd name="connsiteY5" fmla="*/ 82969 h 198624"/>
              <a:gd name="connsiteX6" fmla="*/ 816107 w 1189790"/>
              <a:gd name="connsiteY6" fmla="*/ 96616 h 198624"/>
              <a:gd name="connsiteX7" fmla="*/ 1186021 w 1189790"/>
              <a:gd name="connsiteY7" fmla="*/ 159068 h 198624"/>
              <a:gd name="connsiteX0" fmla="*/ 816107 w 817170"/>
              <a:gd name="connsiteY0" fmla="*/ 97044 h 199052"/>
              <a:gd name="connsiteX1" fmla="*/ 578696 w 817170"/>
              <a:gd name="connsiteY1" fmla="*/ 474 h 199052"/>
              <a:gd name="connsiteX2" fmla="*/ 25962 w 817170"/>
              <a:gd name="connsiteY2" fmla="*/ 143775 h 199052"/>
              <a:gd name="connsiteX3" fmla="*/ 25962 w 817170"/>
              <a:gd name="connsiteY3" fmla="*/ 184718 h 199052"/>
              <a:gd name="connsiteX4" fmla="*/ 128320 w 817170"/>
              <a:gd name="connsiteY4" fmla="*/ 191542 h 199052"/>
              <a:gd name="connsiteX5" fmla="*/ 496982 w 817170"/>
              <a:gd name="connsiteY5" fmla="*/ 83397 h 199052"/>
              <a:gd name="connsiteX6" fmla="*/ 816107 w 817170"/>
              <a:gd name="connsiteY6" fmla="*/ 97044 h 199052"/>
              <a:gd name="connsiteX0" fmla="*/ 496982 w 609961"/>
              <a:gd name="connsiteY0" fmla="*/ 84028 h 199683"/>
              <a:gd name="connsiteX1" fmla="*/ 578696 w 609961"/>
              <a:gd name="connsiteY1" fmla="*/ 1105 h 199683"/>
              <a:gd name="connsiteX2" fmla="*/ 25962 w 609961"/>
              <a:gd name="connsiteY2" fmla="*/ 144406 h 199683"/>
              <a:gd name="connsiteX3" fmla="*/ 25962 w 609961"/>
              <a:gd name="connsiteY3" fmla="*/ 185349 h 199683"/>
              <a:gd name="connsiteX4" fmla="*/ 128320 w 609961"/>
              <a:gd name="connsiteY4" fmla="*/ 192173 h 199683"/>
              <a:gd name="connsiteX5" fmla="*/ 496982 w 609961"/>
              <a:gd name="connsiteY5" fmla="*/ 84028 h 199683"/>
              <a:gd name="connsiteX0" fmla="*/ 496982 w 496982"/>
              <a:gd name="connsiteY0" fmla="*/ 831 h 116486"/>
              <a:gd name="connsiteX1" fmla="*/ 25962 w 496982"/>
              <a:gd name="connsiteY1" fmla="*/ 61209 h 116486"/>
              <a:gd name="connsiteX2" fmla="*/ 25962 w 496982"/>
              <a:gd name="connsiteY2" fmla="*/ 102152 h 116486"/>
              <a:gd name="connsiteX3" fmla="*/ 128320 w 496982"/>
              <a:gd name="connsiteY3" fmla="*/ 108976 h 116486"/>
              <a:gd name="connsiteX4" fmla="*/ 496982 w 496982"/>
              <a:gd name="connsiteY4" fmla="*/ 831 h 116486"/>
              <a:gd name="connsiteX0" fmla="*/ 115153 w 115153"/>
              <a:gd name="connsiteY0" fmla="*/ 47795 h 50839"/>
              <a:gd name="connsiteX1" fmla="*/ 12795 w 115153"/>
              <a:gd name="connsiteY1" fmla="*/ 28 h 50839"/>
              <a:gd name="connsiteX2" fmla="*/ 12795 w 115153"/>
              <a:gd name="connsiteY2" fmla="*/ 40971 h 50839"/>
              <a:gd name="connsiteX3" fmla="*/ 115153 w 115153"/>
              <a:gd name="connsiteY3" fmla="*/ 47795 h 50839"/>
              <a:gd name="connsiteX0" fmla="*/ 102573 w 106373"/>
              <a:gd name="connsiteY0" fmla="*/ 79532 h 86193"/>
              <a:gd name="connsiteX1" fmla="*/ 76415 w 106373"/>
              <a:gd name="connsiteY1" fmla="*/ 15 h 86193"/>
              <a:gd name="connsiteX2" fmla="*/ 215 w 106373"/>
              <a:gd name="connsiteY2" fmla="*/ 72708 h 86193"/>
              <a:gd name="connsiteX3" fmla="*/ 102573 w 106373"/>
              <a:gd name="connsiteY3" fmla="*/ 79532 h 86193"/>
              <a:gd name="connsiteX0" fmla="*/ 102675 w 110342"/>
              <a:gd name="connsiteY0" fmla="*/ 79725 h 86386"/>
              <a:gd name="connsiteX1" fmla="*/ 76517 w 110342"/>
              <a:gd name="connsiteY1" fmla="*/ 208 h 86386"/>
              <a:gd name="connsiteX2" fmla="*/ 317 w 110342"/>
              <a:gd name="connsiteY2" fmla="*/ 72901 h 86386"/>
              <a:gd name="connsiteX3" fmla="*/ 102675 w 110342"/>
              <a:gd name="connsiteY3" fmla="*/ 79725 h 86386"/>
              <a:gd name="connsiteX0" fmla="*/ 61525 w 62497"/>
              <a:gd name="connsiteY0" fmla="*/ 79731 h 82288"/>
              <a:gd name="connsiteX1" fmla="*/ 35367 w 62497"/>
              <a:gd name="connsiteY1" fmla="*/ 214 h 82288"/>
              <a:gd name="connsiteX2" fmla="*/ 442 w 62497"/>
              <a:gd name="connsiteY2" fmla="*/ 57032 h 82288"/>
              <a:gd name="connsiteX3" fmla="*/ 61525 w 62497"/>
              <a:gd name="connsiteY3" fmla="*/ 79731 h 82288"/>
              <a:gd name="connsiteX0" fmla="*/ 61525 w 62497"/>
              <a:gd name="connsiteY0" fmla="*/ 79731 h 82288"/>
              <a:gd name="connsiteX1" fmla="*/ 35367 w 62497"/>
              <a:gd name="connsiteY1" fmla="*/ 214 h 82288"/>
              <a:gd name="connsiteX2" fmla="*/ 442 w 62497"/>
              <a:gd name="connsiteY2" fmla="*/ 57032 h 82288"/>
              <a:gd name="connsiteX3" fmla="*/ 61525 w 62497"/>
              <a:gd name="connsiteY3" fmla="*/ 79731 h 82288"/>
              <a:gd name="connsiteX0" fmla="*/ 47494 w 47859"/>
              <a:gd name="connsiteY0" fmla="*/ 79731 h 82288"/>
              <a:gd name="connsiteX1" fmla="*/ 21336 w 47859"/>
              <a:gd name="connsiteY1" fmla="*/ 214 h 82288"/>
              <a:gd name="connsiteX2" fmla="*/ 698 w 47859"/>
              <a:gd name="connsiteY2" fmla="*/ 57032 h 82288"/>
              <a:gd name="connsiteX3" fmla="*/ 47494 w 47859"/>
              <a:gd name="connsiteY3" fmla="*/ 79731 h 82288"/>
              <a:gd name="connsiteX0" fmla="*/ 50730 w 51095"/>
              <a:gd name="connsiteY0" fmla="*/ 79883 h 86007"/>
              <a:gd name="connsiteX1" fmla="*/ 24572 w 51095"/>
              <a:gd name="connsiteY1" fmla="*/ 366 h 86007"/>
              <a:gd name="connsiteX2" fmla="*/ 3934 w 51095"/>
              <a:gd name="connsiteY2" fmla="*/ 57184 h 86007"/>
              <a:gd name="connsiteX3" fmla="*/ 50730 w 51095"/>
              <a:gd name="connsiteY3" fmla="*/ 79883 h 86007"/>
              <a:gd name="connsiteX0" fmla="*/ 50730 w 58359"/>
              <a:gd name="connsiteY0" fmla="*/ 79883 h 91262"/>
              <a:gd name="connsiteX1" fmla="*/ 24572 w 58359"/>
              <a:gd name="connsiteY1" fmla="*/ 366 h 91262"/>
              <a:gd name="connsiteX2" fmla="*/ 3934 w 58359"/>
              <a:gd name="connsiteY2" fmla="*/ 57184 h 91262"/>
              <a:gd name="connsiteX3" fmla="*/ 50730 w 58359"/>
              <a:gd name="connsiteY3" fmla="*/ 79883 h 91262"/>
              <a:gd name="connsiteX0" fmla="*/ 46855 w 49092"/>
              <a:gd name="connsiteY0" fmla="*/ 60781 h 62036"/>
              <a:gd name="connsiteX1" fmla="*/ 37366 w 49092"/>
              <a:gd name="connsiteY1" fmla="*/ 314 h 62036"/>
              <a:gd name="connsiteX2" fmla="*/ 59 w 49092"/>
              <a:gd name="connsiteY2" fmla="*/ 38082 h 62036"/>
              <a:gd name="connsiteX3" fmla="*/ 46855 w 49092"/>
              <a:gd name="connsiteY3" fmla="*/ 60781 h 62036"/>
              <a:gd name="connsiteX0" fmla="*/ 47472 w 60946"/>
              <a:gd name="connsiteY0" fmla="*/ 60480 h 61735"/>
              <a:gd name="connsiteX1" fmla="*/ 37983 w 60946"/>
              <a:gd name="connsiteY1" fmla="*/ 13 h 61735"/>
              <a:gd name="connsiteX2" fmla="*/ 676 w 60946"/>
              <a:gd name="connsiteY2" fmla="*/ 37781 h 61735"/>
              <a:gd name="connsiteX3" fmla="*/ 47472 w 60946"/>
              <a:gd name="connsiteY3" fmla="*/ 60480 h 61735"/>
              <a:gd name="connsiteX0" fmla="*/ 49268 w 51222"/>
              <a:gd name="connsiteY0" fmla="*/ 53474 h 55138"/>
              <a:gd name="connsiteX1" fmla="*/ 37398 w 51222"/>
              <a:gd name="connsiteY1" fmla="*/ 151 h 55138"/>
              <a:gd name="connsiteX2" fmla="*/ 91 w 51222"/>
              <a:gd name="connsiteY2" fmla="*/ 37919 h 55138"/>
              <a:gd name="connsiteX3" fmla="*/ 49268 w 51222"/>
              <a:gd name="connsiteY3" fmla="*/ 53474 h 55138"/>
              <a:gd name="connsiteX0" fmla="*/ 49268 w 63597"/>
              <a:gd name="connsiteY0" fmla="*/ 53474 h 59975"/>
              <a:gd name="connsiteX1" fmla="*/ 37398 w 63597"/>
              <a:gd name="connsiteY1" fmla="*/ 151 h 59975"/>
              <a:gd name="connsiteX2" fmla="*/ 91 w 63597"/>
              <a:gd name="connsiteY2" fmla="*/ 37919 h 59975"/>
              <a:gd name="connsiteX3" fmla="*/ 49268 w 63597"/>
              <a:gd name="connsiteY3" fmla="*/ 53474 h 59975"/>
              <a:gd name="connsiteX0" fmla="*/ 50358 w 74193"/>
              <a:gd name="connsiteY0" fmla="*/ 53683 h 60184"/>
              <a:gd name="connsiteX1" fmla="*/ 38488 w 74193"/>
              <a:gd name="connsiteY1" fmla="*/ 360 h 60184"/>
              <a:gd name="connsiteX2" fmla="*/ 1181 w 74193"/>
              <a:gd name="connsiteY2" fmla="*/ 38128 h 60184"/>
              <a:gd name="connsiteX3" fmla="*/ 50358 w 74193"/>
              <a:gd name="connsiteY3" fmla="*/ 53683 h 60184"/>
              <a:gd name="connsiteX0" fmla="*/ 50358 w 79119"/>
              <a:gd name="connsiteY0" fmla="*/ 53814 h 65453"/>
              <a:gd name="connsiteX1" fmla="*/ 38488 w 79119"/>
              <a:gd name="connsiteY1" fmla="*/ 491 h 65453"/>
              <a:gd name="connsiteX2" fmla="*/ 1181 w 79119"/>
              <a:gd name="connsiteY2" fmla="*/ 38259 h 65453"/>
              <a:gd name="connsiteX3" fmla="*/ 50358 w 79119"/>
              <a:gd name="connsiteY3" fmla="*/ 53814 h 65453"/>
              <a:gd name="connsiteX0" fmla="*/ 50358 w 78121"/>
              <a:gd name="connsiteY0" fmla="*/ 53684 h 60185"/>
              <a:gd name="connsiteX1" fmla="*/ 38488 w 78121"/>
              <a:gd name="connsiteY1" fmla="*/ 361 h 60185"/>
              <a:gd name="connsiteX2" fmla="*/ 1181 w 78121"/>
              <a:gd name="connsiteY2" fmla="*/ 38129 h 60185"/>
              <a:gd name="connsiteX3" fmla="*/ 50358 w 78121"/>
              <a:gd name="connsiteY3" fmla="*/ 53684 h 60185"/>
              <a:gd name="connsiteX0" fmla="*/ 49685 w 77448"/>
              <a:gd name="connsiteY0" fmla="*/ 53684 h 62911"/>
              <a:gd name="connsiteX1" fmla="*/ 37815 w 77448"/>
              <a:gd name="connsiteY1" fmla="*/ 361 h 62911"/>
              <a:gd name="connsiteX2" fmla="*/ 508 w 77448"/>
              <a:gd name="connsiteY2" fmla="*/ 38129 h 62911"/>
              <a:gd name="connsiteX3" fmla="*/ 49685 w 77448"/>
              <a:gd name="connsiteY3" fmla="*/ 53684 h 62911"/>
              <a:gd name="connsiteX0" fmla="*/ 49310 w 67359"/>
              <a:gd name="connsiteY0" fmla="*/ 48867 h 50186"/>
              <a:gd name="connsiteX1" fmla="*/ 44583 w 67359"/>
              <a:gd name="connsiteY1" fmla="*/ 307 h 50186"/>
              <a:gd name="connsiteX2" fmla="*/ 133 w 67359"/>
              <a:gd name="connsiteY2" fmla="*/ 33312 h 50186"/>
              <a:gd name="connsiteX3" fmla="*/ 49310 w 67359"/>
              <a:gd name="connsiteY3" fmla="*/ 48867 h 50186"/>
              <a:gd name="connsiteX0" fmla="*/ 56398 w 58989"/>
              <a:gd name="connsiteY0" fmla="*/ 46304 h 47790"/>
              <a:gd name="connsiteX1" fmla="*/ 44527 w 58989"/>
              <a:gd name="connsiteY1" fmla="*/ 125 h 47790"/>
              <a:gd name="connsiteX2" fmla="*/ 77 w 58989"/>
              <a:gd name="connsiteY2" fmla="*/ 33130 h 47790"/>
              <a:gd name="connsiteX3" fmla="*/ 56398 w 58989"/>
              <a:gd name="connsiteY3" fmla="*/ 46304 h 47790"/>
              <a:gd name="connsiteX0" fmla="*/ 56398 w 69377"/>
              <a:gd name="connsiteY0" fmla="*/ 46304 h 53711"/>
              <a:gd name="connsiteX1" fmla="*/ 44527 w 69377"/>
              <a:gd name="connsiteY1" fmla="*/ 125 h 53711"/>
              <a:gd name="connsiteX2" fmla="*/ 77 w 69377"/>
              <a:gd name="connsiteY2" fmla="*/ 33130 h 53711"/>
              <a:gd name="connsiteX3" fmla="*/ 56398 w 69377"/>
              <a:gd name="connsiteY3" fmla="*/ 46304 h 53711"/>
              <a:gd name="connsiteX0" fmla="*/ 56488 w 74675"/>
              <a:gd name="connsiteY0" fmla="*/ 46338 h 53745"/>
              <a:gd name="connsiteX1" fmla="*/ 44617 w 74675"/>
              <a:gd name="connsiteY1" fmla="*/ 159 h 53745"/>
              <a:gd name="connsiteX2" fmla="*/ 167 w 74675"/>
              <a:gd name="connsiteY2" fmla="*/ 33164 h 53745"/>
              <a:gd name="connsiteX3" fmla="*/ 56488 w 74675"/>
              <a:gd name="connsiteY3" fmla="*/ 46338 h 5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75" h="53745">
                <a:moveTo>
                  <a:pt x="56488" y="46338"/>
                </a:moveTo>
                <a:cubicBezTo>
                  <a:pt x="87708" y="26550"/>
                  <a:pt x="75435" y="-2408"/>
                  <a:pt x="44617" y="159"/>
                </a:cubicBezTo>
                <a:cubicBezTo>
                  <a:pt x="13799" y="2726"/>
                  <a:pt x="-1812" y="25468"/>
                  <a:pt x="167" y="33164"/>
                </a:cubicBezTo>
                <a:cubicBezTo>
                  <a:pt x="2146" y="40861"/>
                  <a:pt x="25268" y="66126"/>
                  <a:pt x="56488" y="46338"/>
                </a:cubicBezTo>
                <a:close/>
              </a:path>
            </a:pathLst>
          </a:cu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orme libre 54"/>
          <p:cNvSpPr/>
          <p:nvPr/>
        </p:nvSpPr>
        <p:spPr>
          <a:xfrm>
            <a:off x="7807031" y="5194533"/>
            <a:ext cx="1314786" cy="198664"/>
          </a:xfrm>
          <a:custGeom>
            <a:avLst/>
            <a:gdLst>
              <a:gd name="connsiteX0" fmla="*/ 1293774 w 1332642"/>
              <a:gd name="connsiteY0" fmla="*/ 122916 h 198237"/>
              <a:gd name="connsiteX1" fmla="*/ 597738 w 1332642"/>
              <a:gd name="connsiteY1" fmla="*/ 87 h 198237"/>
              <a:gd name="connsiteX2" fmla="*/ 45004 w 1332642"/>
              <a:gd name="connsiteY2" fmla="*/ 143388 h 198237"/>
              <a:gd name="connsiteX3" fmla="*/ 45004 w 1332642"/>
              <a:gd name="connsiteY3" fmla="*/ 184331 h 198237"/>
              <a:gd name="connsiteX4" fmla="*/ 147362 w 1332642"/>
              <a:gd name="connsiteY4" fmla="*/ 191155 h 198237"/>
              <a:gd name="connsiteX5" fmla="*/ 440789 w 1332642"/>
              <a:gd name="connsiteY5" fmla="*/ 88797 h 198237"/>
              <a:gd name="connsiteX6" fmla="*/ 884341 w 1332642"/>
              <a:gd name="connsiteY6" fmla="*/ 102445 h 198237"/>
              <a:gd name="connsiteX7" fmla="*/ 1205063 w 1332642"/>
              <a:gd name="connsiteY7" fmla="*/ 170684 h 198237"/>
              <a:gd name="connsiteX8" fmla="*/ 1293774 w 1332642"/>
              <a:gd name="connsiteY8" fmla="*/ 122916 h 198237"/>
              <a:gd name="connsiteX0" fmla="*/ 1293774 w 1333828"/>
              <a:gd name="connsiteY0" fmla="*/ 122916 h 198237"/>
              <a:gd name="connsiteX1" fmla="*/ 597738 w 1333828"/>
              <a:gd name="connsiteY1" fmla="*/ 87 h 198237"/>
              <a:gd name="connsiteX2" fmla="*/ 45004 w 1333828"/>
              <a:gd name="connsiteY2" fmla="*/ 143388 h 198237"/>
              <a:gd name="connsiteX3" fmla="*/ 45004 w 1333828"/>
              <a:gd name="connsiteY3" fmla="*/ 184331 h 198237"/>
              <a:gd name="connsiteX4" fmla="*/ 147362 w 1333828"/>
              <a:gd name="connsiteY4" fmla="*/ 191155 h 198237"/>
              <a:gd name="connsiteX5" fmla="*/ 440789 w 1333828"/>
              <a:gd name="connsiteY5" fmla="*/ 88797 h 198237"/>
              <a:gd name="connsiteX6" fmla="*/ 835149 w 1333828"/>
              <a:gd name="connsiteY6" fmla="*/ 79295 h 198237"/>
              <a:gd name="connsiteX7" fmla="*/ 1205063 w 1333828"/>
              <a:gd name="connsiteY7" fmla="*/ 170684 h 198237"/>
              <a:gd name="connsiteX8" fmla="*/ 1293774 w 1333828"/>
              <a:gd name="connsiteY8" fmla="*/ 122916 h 198237"/>
              <a:gd name="connsiteX0" fmla="*/ 1293774 w 1333828"/>
              <a:gd name="connsiteY0" fmla="*/ 122916 h 198237"/>
              <a:gd name="connsiteX1" fmla="*/ 597738 w 1333828"/>
              <a:gd name="connsiteY1" fmla="*/ 87 h 198237"/>
              <a:gd name="connsiteX2" fmla="*/ 45004 w 1333828"/>
              <a:gd name="connsiteY2" fmla="*/ 143388 h 198237"/>
              <a:gd name="connsiteX3" fmla="*/ 45004 w 1333828"/>
              <a:gd name="connsiteY3" fmla="*/ 184331 h 198237"/>
              <a:gd name="connsiteX4" fmla="*/ 147362 w 1333828"/>
              <a:gd name="connsiteY4" fmla="*/ 191155 h 198237"/>
              <a:gd name="connsiteX5" fmla="*/ 440789 w 1333828"/>
              <a:gd name="connsiteY5" fmla="*/ 88797 h 198237"/>
              <a:gd name="connsiteX6" fmla="*/ 835149 w 1333828"/>
              <a:gd name="connsiteY6" fmla="*/ 96657 h 198237"/>
              <a:gd name="connsiteX7" fmla="*/ 1205063 w 1333828"/>
              <a:gd name="connsiteY7" fmla="*/ 170684 h 198237"/>
              <a:gd name="connsiteX8" fmla="*/ 1293774 w 1333828"/>
              <a:gd name="connsiteY8" fmla="*/ 122916 h 198237"/>
              <a:gd name="connsiteX0" fmla="*/ 1293774 w 1333828"/>
              <a:gd name="connsiteY0" fmla="*/ 122915 h 198236"/>
              <a:gd name="connsiteX1" fmla="*/ 597738 w 1333828"/>
              <a:gd name="connsiteY1" fmla="*/ 86 h 198236"/>
              <a:gd name="connsiteX2" fmla="*/ 45004 w 1333828"/>
              <a:gd name="connsiteY2" fmla="*/ 143387 h 198236"/>
              <a:gd name="connsiteX3" fmla="*/ 45004 w 1333828"/>
              <a:gd name="connsiteY3" fmla="*/ 184330 h 198236"/>
              <a:gd name="connsiteX4" fmla="*/ 147362 w 1333828"/>
              <a:gd name="connsiteY4" fmla="*/ 191154 h 198236"/>
              <a:gd name="connsiteX5" fmla="*/ 440789 w 1333828"/>
              <a:gd name="connsiteY5" fmla="*/ 88796 h 198236"/>
              <a:gd name="connsiteX6" fmla="*/ 835149 w 1333828"/>
              <a:gd name="connsiteY6" fmla="*/ 96656 h 198236"/>
              <a:gd name="connsiteX7" fmla="*/ 1205063 w 1333828"/>
              <a:gd name="connsiteY7" fmla="*/ 159108 h 198236"/>
              <a:gd name="connsiteX8" fmla="*/ 1293774 w 1333828"/>
              <a:gd name="connsiteY8" fmla="*/ 122915 h 198236"/>
              <a:gd name="connsiteX0" fmla="*/ 1293774 w 1333828"/>
              <a:gd name="connsiteY0" fmla="*/ 122915 h 198664"/>
              <a:gd name="connsiteX1" fmla="*/ 597738 w 1333828"/>
              <a:gd name="connsiteY1" fmla="*/ 86 h 198664"/>
              <a:gd name="connsiteX2" fmla="*/ 45004 w 1333828"/>
              <a:gd name="connsiteY2" fmla="*/ 143387 h 198664"/>
              <a:gd name="connsiteX3" fmla="*/ 45004 w 1333828"/>
              <a:gd name="connsiteY3" fmla="*/ 184330 h 198664"/>
              <a:gd name="connsiteX4" fmla="*/ 147362 w 1333828"/>
              <a:gd name="connsiteY4" fmla="*/ 191154 h 198664"/>
              <a:gd name="connsiteX5" fmla="*/ 516024 w 1333828"/>
              <a:gd name="connsiteY5" fmla="*/ 83009 h 198664"/>
              <a:gd name="connsiteX6" fmla="*/ 835149 w 1333828"/>
              <a:gd name="connsiteY6" fmla="*/ 96656 h 198664"/>
              <a:gd name="connsiteX7" fmla="*/ 1205063 w 1333828"/>
              <a:gd name="connsiteY7" fmla="*/ 159108 h 198664"/>
              <a:gd name="connsiteX8" fmla="*/ 1293774 w 1333828"/>
              <a:gd name="connsiteY8" fmla="*/ 122915 h 198664"/>
              <a:gd name="connsiteX0" fmla="*/ 1274732 w 1314786"/>
              <a:gd name="connsiteY0" fmla="*/ 122915 h 198664"/>
              <a:gd name="connsiteX1" fmla="*/ 578696 w 1314786"/>
              <a:gd name="connsiteY1" fmla="*/ 86 h 198664"/>
              <a:gd name="connsiteX2" fmla="*/ 25962 w 1314786"/>
              <a:gd name="connsiteY2" fmla="*/ 143387 h 198664"/>
              <a:gd name="connsiteX3" fmla="*/ 25962 w 1314786"/>
              <a:gd name="connsiteY3" fmla="*/ 184330 h 198664"/>
              <a:gd name="connsiteX4" fmla="*/ 128320 w 1314786"/>
              <a:gd name="connsiteY4" fmla="*/ 191154 h 198664"/>
              <a:gd name="connsiteX5" fmla="*/ 496982 w 1314786"/>
              <a:gd name="connsiteY5" fmla="*/ 83009 h 198664"/>
              <a:gd name="connsiteX6" fmla="*/ 816107 w 1314786"/>
              <a:gd name="connsiteY6" fmla="*/ 96656 h 198664"/>
              <a:gd name="connsiteX7" fmla="*/ 1186021 w 1314786"/>
              <a:gd name="connsiteY7" fmla="*/ 159108 h 198664"/>
              <a:gd name="connsiteX8" fmla="*/ 1274732 w 1314786"/>
              <a:gd name="connsiteY8" fmla="*/ 122915 h 19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4786" h="198664">
                <a:moveTo>
                  <a:pt x="1274732" y="122915"/>
                </a:moveTo>
                <a:cubicBezTo>
                  <a:pt x="1173511" y="96411"/>
                  <a:pt x="786824" y="-3326"/>
                  <a:pt x="578696" y="86"/>
                </a:cubicBezTo>
                <a:cubicBezTo>
                  <a:pt x="370568" y="3498"/>
                  <a:pt x="74679" y="109786"/>
                  <a:pt x="25962" y="143387"/>
                </a:cubicBezTo>
                <a:cubicBezTo>
                  <a:pt x="-22755" y="176988"/>
                  <a:pt x="8902" y="176369"/>
                  <a:pt x="25962" y="184330"/>
                </a:cubicBezTo>
                <a:cubicBezTo>
                  <a:pt x="43022" y="192291"/>
                  <a:pt x="49817" y="208041"/>
                  <a:pt x="128320" y="191154"/>
                </a:cubicBezTo>
                <a:cubicBezTo>
                  <a:pt x="206823" y="174267"/>
                  <a:pt x="382351" y="98759"/>
                  <a:pt x="496982" y="83009"/>
                </a:cubicBezTo>
                <a:cubicBezTo>
                  <a:pt x="611613" y="67259"/>
                  <a:pt x="688728" y="83008"/>
                  <a:pt x="816107" y="96656"/>
                </a:cubicBezTo>
                <a:cubicBezTo>
                  <a:pt x="943486" y="110304"/>
                  <a:pt x="1109584" y="154732"/>
                  <a:pt x="1186021" y="159108"/>
                </a:cubicBezTo>
                <a:cubicBezTo>
                  <a:pt x="1262458" y="163484"/>
                  <a:pt x="1375953" y="149419"/>
                  <a:pt x="1274732" y="122915"/>
                </a:cubicBezTo>
                <a:close/>
              </a:path>
            </a:pathLst>
          </a:cu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e 55"/>
          <p:cNvGrpSpPr/>
          <p:nvPr/>
        </p:nvGrpSpPr>
        <p:grpSpPr>
          <a:xfrm>
            <a:off x="7824192" y="3854024"/>
            <a:ext cx="2311752" cy="1519192"/>
            <a:chOff x="7824192" y="3854024"/>
            <a:chExt cx="2311752" cy="1519192"/>
          </a:xfrm>
        </p:grpSpPr>
        <p:grpSp>
          <p:nvGrpSpPr>
            <p:cNvPr id="32" name="Groupe 31"/>
            <p:cNvGrpSpPr/>
            <p:nvPr/>
          </p:nvGrpSpPr>
          <p:grpSpPr>
            <a:xfrm>
              <a:off x="7824192" y="3854024"/>
              <a:ext cx="145370" cy="1519192"/>
              <a:chOff x="7824192" y="3854024"/>
              <a:chExt cx="145370" cy="1519192"/>
            </a:xfrm>
          </p:grpSpPr>
          <p:cxnSp>
            <p:nvCxnSpPr>
              <p:cNvPr id="4" name="Connecteur droit avec flèche 3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e 35"/>
            <p:cNvGrpSpPr>
              <a:grpSpLocks noChangeAspect="1"/>
            </p:cNvGrpSpPr>
            <p:nvPr/>
          </p:nvGrpSpPr>
          <p:grpSpPr>
            <a:xfrm>
              <a:off x="8065590" y="3937604"/>
              <a:ext cx="145370" cy="1363604"/>
              <a:chOff x="7824192" y="3854024"/>
              <a:chExt cx="145370" cy="1519192"/>
            </a:xfrm>
          </p:grpSpPr>
          <p:cxnSp>
            <p:nvCxnSpPr>
              <p:cNvPr id="37" name="Connecteur droit avec flèche 36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e 39"/>
            <p:cNvGrpSpPr>
              <a:grpSpLocks noChangeAspect="1"/>
            </p:cNvGrpSpPr>
            <p:nvPr/>
          </p:nvGrpSpPr>
          <p:grpSpPr>
            <a:xfrm>
              <a:off x="8306365" y="4065419"/>
              <a:ext cx="125068" cy="1173170"/>
              <a:chOff x="7824192" y="3854024"/>
              <a:chExt cx="145370" cy="1519192"/>
            </a:xfrm>
          </p:grpSpPr>
          <p:cxnSp>
            <p:nvCxnSpPr>
              <p:cNvPr id="41" name="Connecteur droit avec flèche 40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avec flèche 41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e 42"/>
            <p:cNvGrpSpPr>
              <a:grpSpLocks noChangeAspect="1"/>
            </p:cNvGrpSpPr>
            <p:nvPr/>
          </p:nvGrpSpPr>
          <p:grpSpPr>
            <a:xfrm>
              <a:off x="8543017" y="4221087"/>
              <a:ext cx="111110" cy="1042239"/>
              <a:chOff x="7824192" y="3854024"/>
              <a:chExt cx="145370" cy="1519192"/>
            </a:xfrm>
          </p:grpSpPr>
          <p:cxnSp>
            <p:nvCxnSpPr>
              <p:cNvPr id="44" name="Connecteur droit avec flèche 43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e 45"/>
            <p:cNvGrpSpPr>
              <a:grpSpLocks noChangeAspect="1"/>
            </p:cNvGrpSpPr>
            <p:nvPr/>
          </p:nvGrpSpPr>
          <p:grpSpPr>
            <a:xfrm>
              <a:off x="8757846" y="4437112"/>
              <a:ext cx="91502" cy="858310"/>
              <a:chOff x="7824192" y="3854024"/>
              <a:chExt cx="145370" cy="1519192"/>
            </a:xfrm>
          </p:grpSpPr>
          <p:cxnSp>
            <p:nvCxnSpPr>
              <p:cNvPr id="47" name="Connecteur droit avec flèche 46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avec flèche 47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e 48"/>
            <p:cNvGrpSpPr>
              <a:grpSpLocks noChangeAspect="1"/>
            </p:cNvGrpSpPr>
            <p:nvPr/>
          </p:nvGrpSpPr>
          <p:grpSpPr>
            <a:xfrm>
              <a:off x="8956518" y="4543880"/>
              <a:ext cx="84428" cy="791951"/>
              <a:chOff x="7824192" y="3854024"/>
              <a:chExt cx="145370" cy="1519192"/>
            </a:xfrm>
          </p:grpSpPr>
          <p:cxnSp>
            <p:nvCxnSpPr>
              <p:cNvPr id="50" name="Connecteur droit avec flèche 49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e 51"/>
            <p:cNvGrpSpPr>
              <a:grpSpLocks noChangeAspect="1"/>
            </p:cNvGrpSpPr>
            <p:nvPr/>
          </p:nvGrpSpPr>
          <p:grpSpPr>
            <a:xfrm>
              <a:off x="10074484" y="4221087"/>
              <a:ext cx="61460" cy="1042240"/>
              <a:chOff x="7824192" y="3854024"/>
              <a:chExt cx="145370" cy="1519192"/>
            </a:xfrm>
          </p:grpSpPr>
          <p:cxnSp>
            <p:nvCxnSpPr>
              <p:cNvPr id="53" name="Connecteur droit avec flèche 52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avec flèche 53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2630411" y="1029839"/>
            <a:ext cx="4833741" cy="19809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sz="2400" b="1" dirty="0" smtClean="0"/>
              <a:t>drift of ionization signal</a:t>
            </a:r>
          </a:p>
          <a:p>
            <a:pPr eaLnBrk="0" hangingPunct="0">
              <a:tabLst>
                <a:tab pos="179388" algn="l"/>
                <a:tab pos="357188" algn="l"/>
              </a:tabLst>
            </a:pPr>
            <a:r>
              <a:rPr lang="en-US" altLang="fr-FR" sz="2000" b="1" dirty="0" smtClean="0"/>
              <a:t>	</a:t>
            </a:r>
            <a:r>
              <a:rPr lang="en-US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altLang="fr-FR" sz="2000" b="1" dirty="0"/>
              <a:t>	</a:t>
            </a:r>
            <a:r>
              <a:rPr lang="en-US" altLang="fr-FR" sz="2000" b="1" dirty="0" smtClean="0"/>
              <a:t>from tracking steps energy loss</a:t>
            </a:r>
            <a:endParaRPr lang="en-US" altLang="fr-FR" sz="2000" b="1" dirty="0"/>
          </a:p>
          <a:p>
            <a:pPr eaLnBrk="0" hangingPunct="0">
              <a:tabLst>
                <a:tab pos="179388" algn="l"/>
                <a:tab pos="357188" algn="l"/>
              </a:tabLst>
            </a:pPr>
            <a:r>
              <a:rPr lang="en-US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•</a:t>
            </a:r>
            <a:r>
              <a:rPr lang="en-US" altLang="fr-FR" sz="2000" b="1" dirty="0"/>
              <a:t>	</a:t>
            </a:r>
            <a:r>
              <a:rPr lang="en-US" altLang="fr-FR" sz="2000" b="1" dirty="0" smtClean="0"/>
              <a:t>parameter: </a:t>
            </a:r>
            <a:r>
              <a:rPr lang="en-US" altLang="fr-FR" sz="2000" b="1" dirty="0" smtClean="0">
                <a:solidFill>
                  <a:srgbClr val="C00000"/>
                </a:solidFill>
              </a:rPr>
              <a:t>drift velocity </a:t>
            </a:r>
            <a:r>
              <a:rPr lang="en-US" altLang="fr-FR" sz="2000" dirty="0" smtClean="0"/>
              <a:t>(from exp. data)</a:t>
            </a:r>
          </a:p>
          <a:p>
            <a:pPr eaLnBrk="0" hangingPunct="0">
              <a:tabLst>
                <a:tab pos="179388" algn="l"/>
                <a:tab pos="357188" algn="l"/>
              </a:tabLst>
            </a:pPr>
            <a:r>
              <a:rPr lang="en-US" altLang="fr-FR" sz="2000" dirty="0"/>
              <a:t>	</a:t>
            </a:r>
            <a:r>
              <a:rPr lang="en-US" altLang="fr-FR" sz="2000" dirty="0" smtClean="0"/>
              <a:t>	</a:t>
            </a:r>
            <a:r>
              <a:rPr lang="en-US" altLang="fr-FR" sz="2000" dirty="0" smtClean="0">
                <a:sym typeface="Wingdings" panose="05000000000000000000" pitchFamily="2" charset="2"/>
              </a:rPr>
              <a:t> Z to T conversion</a:t>
            </a:r>
          </a:p>
          <a:p>
            <a:pPr eaLnBrk="0" hangingPunct="0">
              <a:tabLst>
                <a:tab pos="179388" algn="l"/>
                <a:tab pos="357188" algn="l"/>
              </a:tabLst>
            </a:pPr>
            <a:endParaRPr lang="en-US" altLang="fr-FR" sz="2000" b="1" dirty="0" smtClean="0"/>
          </a:p>
          <a:p>
            <a:pPr eaLnBrk="0" hangingPunct="0">
              <a:tabLst>
                <a:tab pos="180975" algn="l"/>
                <a:tab pos="361950" algn="l"/>
                <a:tab pos="712788" algn="l"/>
              </a:tabLst>
            </a:pPr>
            <a:endParaRPr lang="en-US" altLang="fr-FR" sz="2000" dirty="0"/>
          </a:p>
        </p:txBody>
      </p:sp>
    </p:spTree>
    <p:extLst>
      <p:ext uri="{BB962C8B-B14F-4D97-AF65-F5344CB8AC3E}">
        <p14:creationId xmlns:p14="http://schemas.microsoft.com/office/powerpoint/2010/main" val="38127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4810218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>
                <a:solidFill>
                  <a:srgbClr val="C00000"/>
                </a:solidFill>
              </a:rPr>
              <a:t>simulation: </a:t>
            </a:r>
            <a:r>
              <a:rPr lang="en-US" altLang="fr-FR" sz="3200" b="1" dirty="0"/>
              <a:t>signal </a:t>
            </a:r>
            <a:r>
              <a:rPr lang="en-US" altLang="fr-FR" sz="3200" b="1" dirty="0" smtClean="0"/>
              <a:t>collection</a:t>
            </a:r>
            <a:endParaRPr lang="en-US" altLang="fr-FR" sz="32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35360" y="836712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event generator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35360" y="2060848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tracking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1" name="Connecteur droit avec flèche 10"/>
          <p:cNvCxnSpPr>
            <a:stCxn id="9" idx="2"/>
            <a:endCxn id="10" idx="0"/>
          </p:cNvCxnSpPr>
          <p:nvPr/>
        </p:nvCxnSpPr>
        <p:spPr>
          <a:xfrm>
            <a:off x="1271787" y="1700712"/>
            <a:ext cx="0" cy="36013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335360" y="3285080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signal collection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/>
          <p:cNvCxnSpPr>
            <a:stCxn id="10" idx="2"/>
            <a:endCxn id="12" idx="0"/>
          </p:cNvCxnSpPr>
          <p:nvPr/>
        </p:nvCxnSpPr>
        <p:spPr>
          <a:xfrm>
            <a:off x="1271787" y="2924848"/>
            <a:ext cx="0" cy="36023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rme libre 28"/>
          <p:cNvSpPr/>
          <p:nvPr/>
        </p:nvSpPr>
        <p:spPr>
          <a:xfrm>
            <a:off x="7895334" y="3854024"/>
            <a:ext cx="1064308" cy="665996"/>
          </a:xfrm>
          <a:custGeom>
            <a:avLst/>
            <a:gdLst>
              <a:gd name="connsiteX0" fmla="*/ 1158949 w 1158949"/>
              <a:gd name="connsiteY0" fmla="*/ 680484 h 680484"/>
              <a:gd name="connsiteX1" fmla="*/ 467833 w 1158949"/>
              <a:gd name="connsiteY1" fmla="*/ 138223 h 680484"/>
              <a:gd name="connsiteX2" fmla="*/ 0 w 1158949"/>
              <a:gd name="connsiteY2" fmla="*/ 0 h 680484"/>
              <a:gd name="connsiteX3" fmla="*/ 0 w 1158949"/>
              <a:gd name="connsiteY3" fmla="*/ 0 h 680484"/>
              <a:gd name="connsiteX0" fmla="*/ 1265275 w 1265275"/>
              <a:gd name="connsiteY0" fmla="*/ 693968 h 693968"/>
              <a:gd name="connsiteX1" fmla="*/ 574159 w 1265275"/>
              <a:gd name="connsiteY1" fmla="*/ 151707 h 693968"/>
              <a:gd name="connsiteX2" fmla="*/ 106326 w 1265275"/>
              <a:gd name="connsiteY2" fmla="*/ 13484 h 693968"/>
              <a:gd name="connsiteX3" fmla="*/ 0 w 1265275"/>
              <a:gd name="connsiteY3" fmla="*/ 2851 h 693968"/>
              <a:gd name="connsiteX0" fmla="*/ 1265275 w 1265275"/>
              <a:gd name="connsiteY0" fmla="*/ 691117 h 691117"/>
              <a:gd name="connsiteX1" fmla="*/ 574159 w 1265275"/>
              <a:gd name="connsiteY1" fmla="*/ 148856 h 691117"/>
              <a:gd name="connsiteX2" fmla="*/ 0 w 1265275"/>
              <a:gd name="connsiteY2" fmla="*/ 0 h 691117"/>
              <a:gd name="connsiteX0" fmla="*/ 1064308 w 1064308"/>
              <a:gd name="connsiteY0" fmla="*/ 665996 h 665996"/>
              <a:gd name="connsiteX1" fmla="*/ 373192 w 1064308"/>
              <a:gd name="connsiteY1" fmla="*/ 123735 h 665996"/>
              <a:gd name="connsiteX2" fmla="*/ 0 w 1064308"/>
              <a:gd name="connsiteY2" fmla="*/ 0 h 66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308" h="665996">
                <a:moveTo>
                  <a:pt x="1064308" y="665996"/>
                </a:moveTo>
                <a:lnTo>
                  <a:pt x="373192" y="12373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r="13946"/>
          <a:stretch/>
        </p:blipFill>
        <p:spPr>
          <a:xfrm>
            <a:off x="6962953" y="2805905"/>
            <a:ext cx="4536000" cy="3828768"/>
          </a:xfrm>
          <a:prstGeom prst="rect">
            <a:avLst/>
          </a:prstGeom>
        </p:spPr>
      </p:pic>
      <p:cxnSp>
        <p:nvCxnSpPr>
          <p:cNvPr id="25" name="Connecteur droit avec flèche 24"/>
          <p:cNvCxnSpPr/>
          <p:nvPr/>
        </p:nvCxnSpPr>
        <p:spPr>
          <a:xfrm>
            <a:off x="8965573" y="4543880"/>
            <a:ext cx="148349" cy="153320"/>
          </a:xfrm>
          <a:prstGeom prst="straightConnector1">
            <a:avLst/>
          </a:prstGeom>
          <a:ln w="28575">
            <a:solidFill>
              <a:srgbClr val="7030A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75000" y="3476763"/>
            <a:ext cx="795969" cy="34970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b="1" dirty="0" smtClean="0">
                <a:solidFill>
                  <a:srgbClr val="0070C0"/>
                </a:solidFill>
              </a:rPr>
              <a:t>proton</a:t>
            </a:r>
            <a:endParaRPr lang="en-US" altLang="fr-FR" b="1" dirty="0" smtClean="0">
              <a:solidFill>
                <a:srgbClr val="0070C0"/>
              </a:solidFill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0443641" y="3504322"/>
            <a:ext cx="574370" cy="34970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b="1" dirty="0" smtClean="0">
                <a:solidFill>
                  <a:srgbClr val="00B050"/>
                </a:solidFill>
              </a:rPr>
              <a:t>beta</a:t>
            </a:r>
            <a:endParaRPr lang="en-US" altLang="fr-FR" b="1" dirty="0" smtClean="0">
              <a:solidFill>
                <a:srgbClr val="00B050"/>
              </a:solidFill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8972201" y="4620890"/>
            <a:ext cx="670678" cy="34970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b="1" dirty="0" smtClean="0">
                <a:solidFill>
                  <a:srgbClr val="7030A0"/>
                </a:solidFill>
              </a:rPr>
              <a:t>recoil</a:t>
            </a:r>
            <a:endParaRPr lang="en-US" altLang="fr-FR" b="1" dirty="0" smtClean="0">
              <a:solidFill>
                <a:srgbClr val="7030A0"/>
              </a:solidFill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8964034" y="3615070"/>
            <a:ext cx="1573035" cy="911596"/>
          </a:xfrm>
          <a:custGeom>
            <a:avLst/>
            <a:gdLst>
              <a:gd name="connsiteX0" fmla="*/ 1158949 w 1158949"/>
              <a:gd name="connsiteY0" fmla="*/ 680484 h 680484"/>
              <a:gd name="connsiteX1" fmla="*/ 467833 w 1158949"/>
              <a:gd name="connsiteY1" fmla="*/ 138223 h 680484"/>
              <a:gd name="connsiteX2" fmla="*/ 0 w 1158949"/>
              <a:gd name="connsiteY2" fmla="*/ 0 h 680484"/>
              <a:gd name="connsiteX3" fmla="*/ 0 w 1158949"/>
              <a:gd name="connsiteY3" fmla="*/ 0 h 680484"/>
              <a:gd name="connsiteX0" fmla="*/ 1265275 w 1265275"/>
              <a:gd name="connsiteY0" fmla="*/ 693968 h 693968"/>
              <a:gd name="connsiteX1" fmla="*/ 574159 w 1265275"/>
              <a:gd name="connsiteY1" fmla="*/ 151707 h 693968"/>
              <a:gd name="connsiteX2" fmla="*/ 106326 w 1265275"/>
              <a:gd name="connsiteY2" fmla="*/ 13484 h 693968"/>
              <a:gd name="connsiteX3" fmla="*/ 0 w 1265275"/>
              <a:gd name="connsiteY3" fmla="*/ 2851 h 693968"/>
              <a:gd name="connsiteX0" fmla="*/ 1265275 w 1265275"/>
              <a:gd name="connsiteY0" fmla="*/ 842354 h 842354"/>
              <a:gd name="connsiteX1" fmla="*/ 574159 w 1265275"/>
              <a:gd name="connsiteY1" fmla="*/ 300093 h 842354"/>
              <a:gd name="connsiteX2" fmla="*/ 138224 w 1265275"/>
              <a:gd name="connsiteY2" fmla="*/ 2382 h 842354"/>
              <a:gd name="connsiteX3" fmla="*/ 0 w 1265275"/>
              <a:gd name="connsiteY3" fmla="*/ 151237 h 842354"/>
              <a:gd name="connsiteX0" fmla="*/ 1265275 w 1265275"/>
              <a:gd name="connsiteY0" fmla="*/ 691117 h 691117"/>
              <a:gd name="connsiteX1" fmla="*/ 574159 w 1265275"/>
              <a:gd name="connsiteY1" fmla="*/ 148856 h 691117"/>
              <a:gd name="connsiteX2" fmla="*/ 0 w 1265275"/>
              <a:gd name="connsiteY2" fmla="*/ 0 h 691117"/>
              <a:gd name="connsiteX0" fmla="*/ 1265275 w 1265275"/>
              <a:gd name="connsiteY0" fmla="*/ 733647 h 733647"/>
              <a:gd name="connsiteX1" fmla="*/ 520996 w 1265275"/>
              <a:gd name="connsiteY1" fmla="*/ 0 h 733647"/>
              <a:gd name="connsiteX2" fmla="*/ 0 w 1265275"/>
              <a:gd name="connsiteY2" fmla="*/ 42530 h 733647"/>
              <a:gd name="connsiteX0" fmla="*/ 744279 w 744279"/>
              <a:gd name="connsiteY0" fmla="*/ 0 h 595423"/>
              <a:gd name="connsiteX1" fmla="*/ 520996 w 744279"/>
              <a:gd name="connsiteY1" fmla="*/ 552893 h 595423"/>
              <a:gd name="connsiteX2" fmla="*/ 0 w 744279"/>
              <a:gd name="connsiteY2" fmla="*/ 595423 h 595423"/>
              <a:gd name="connsiteX0" fmla="*/ 2041451 w 2041451"/>
              <a:gd name="connsiteY0" fmla="*/ 0 h 552892"/>
              <a:gd name="connsiteX1" fmla="*/ 520996 w 2041451"/>
              <a:gd name="connsiteY1" fmla="*/ 510362 h 552892"/>
              <a:gd name="connsiteX2" fmla="*/ 0 w 2041451"/>
              <a:gd name="connsiteY2" fmla="*/ 552892 h 552892"/>
              <a:gd name="connsiteX0" fmla="*/ 2041451 w 2041451"/>
              <a:gd name="connsiteY0" fmla="*/ 0 h 552892"/>
              <a:gd name="connsiteX1" fmla="*/ 1318233 w 2041451"/>
              <a:gd name="connsiteY1" fmla="*/ 226086 h 552892"/>
              <a:gd name="connsiteX2" fmla="*/ 520996 w 2041451"/>
              <a:gd name="connsiteY2" fmla="*/ 510362 h 552892"/>
              <a:gd name="connsiteX3" fmla="*/ 0 w 2041451"/>
              <a:gd name="connsiteY3" fmla="*/ 552892 h 552892"/>
              <a:gd name="connsiteX0" fmla="*/ 2041451 w 2041451"/>
              <a:gd name="connsiteY0" fmla="*/ 0 h 552892"/>
              <a:gd name="connsiteX1" fmla="*/ 1318233 w 2041451"/>
              <a:gd name="connsiteY1" fmla="*/ 226086 h 552892"/>
              <a:gd name="connsiteX2" fmla="*/ 520996 w 2041451"/>
              <a:gd name="connsiteY2" fmla="*/ 510362 h 552892"/>
              <a:gd name="connsiteX3" fmla="*/ 0 w 2041451"/>
              <a:gd name="connsiteY3" fmla="*/ 552892 h 552892"/>
              <a:gd name="connsiteX0" fmla="*/ 2041451 w 2041451"/>
              <a:gd name="connsiteY0" fmla="*/ 7830 h 560722"/>
              <a:gd name="connsiteX1" fmla="*/ 1254438 w 2041451"/>
              <a:gd name="connsiteY1" fmla="*/ 0 h 560722"/>
              <a:gd name="connsiteX2" fmla="*/ 520996 w 2041451"/>
              <a:gd name="connsiteY2" fmla="*/ 518192 h 560722"/>
              <a:gd name="connsiteX3" fmla="*/ 0 w 2041451"/>
              <a:gd name="connsiteY3" fmla="*/ 560722 h 560722"/>
              <a:gd name="connsiteX0" fmla="*/ 2041451 w 2041451"/>
              <a:gd name="connsiteY0" fmla="*/ 7830 h 560722"/>
              <a:gd name="connsiteX1" fmla="*/ 1254438 w 2041451"/>
              <a:gd name="connsiteY1" fmla="*/ 0 h 560722"/>
              <a:gd name="connsiteX2" fmla="*/ 467833 w 2041451"/>
              <a:gd name="connsiteY2" fmla="*/ 369337 h 560722"/>
              <a:gd name="connsiteX3" fmla="*/ 0 w 2041451"/>
              <a:gd name="connsiteY3" fmla="*/ 560722 h 560722"/>
              <a:gd name="connsiteX0" fmla="*/ 2041451 w 2041451"/>
              <a:gd name="connsiteY0" fmla="*/ 0 h 552892"/>
              <a:gd name="connsiteX1" fmla="*/ 1126848 w 2041451"/>
              <a:gd name="connsiteY1" fmla="*/ 247351 h 552892"/>
              <a:gd name="connsiteX2" fmla="*/ 467833 w 2041451"/>
              <a:gd name="connsiteY2" fmla="*/ 361507 h 552892"/>
              <a:gd name="connsiteX3" fmla="*/ 0 w 2041451"/>
              <a:gd name="connsiteY3" fmla="*/ 552892 h 552892"/>
              <a:gd name="connsiteX0" fmla="*/ 2094614 w 2094614"/>
              <a:gd name="connsiteY0" fmla="*/ 0 h 978194"/>
              <a:gd name="connsiteX1" fmla="*/ 1126848 w 2094614"/>
              <a:gd name="connsiteY1" fmla="*/ 672653 h 978194"/>
              <a:gd name="connsiteX2" fmla="*/ 467833 w 2094614"/>
              <a:gd name="connsiteY2" fmla="*/ 786809 h 978194"/>
              <a:gd name="connsiteX3" fmla="*/ 0 w 2094614"/>
              <a:gd name="connsiteY3" fmla="*/ 978194 h 978194"/>
              <a:gd name="connsiteX0" fmla="*/ 2094614 w 2094614"/>
              <a:gd name="connsiteY0" fmla="*/ 0 h 978194"/>
              <a:gd name="connsiteX1" fmla="*/ 1488353 w 2094614"/>
              <a:gd name="connsiteY1" fmla="*/ 406840 h 978194"/>
              <a:gd name="connsiteX2" fmla="*/ 1126848 w 2094614"/>
              <a:gd name="connsiteY2" fmla="*/ 672653 h 978194"/>
              <a:gd name="connsiteX3" fmla="*/ 467833 w 2094614"/>
              <a:gd name="connsiteY3" fmla="*/ 786809 h 978194"/>
              <a:gd name="connsiteX4" fmla="*/ 0 w 2094614"/>
              <a:gd name="connsiteY4" fmla="*/ 978194 h 978194"/>
              <a:gd name="connsiteX0" fmla="*/ 2094614 w 2094614"/>
              <a:gd name="connsiteY0" fmla="*/ 0 h 978194"/>
              <a:gd name="connsiteX1" fmla="*/ 1222539 w 2094614"/>
              <a:gd name="connsiteY1" fmla="*/ 66598 h 978194"/>
              <a:gd name="connsiteX2" fmla="*/ 1126848 w 2094614"/>
              <a:gd name="connsiteY2" fmla="*/ 672653 h 978194"/>
              <a:gd name="connsiteX3" fmla="*/ 467833 w 2094614"/>
              <a:gd name="connsiteY3" fmla="*/ 786809 h 978194"/>
              <a:gd name="connsiteX4" fmla="*/ 0 w 2094614"/>
              <a:gd name="connsiteY4" fmla="*/ 978194 h 978194"/>
              <a:gd name="connsiteX0" fmla="*/ 1562986 w 1562986"/>
              <a:gd name="connsiteY0" fmla="*/ 358704 h 911596"/>
              <a:gd name="connsiteX1" fmla="*/ 1222539 w 1562986"/>
              <a:gd name="connsiteY1" fmla="*/ 0 h 911596"/>
              <a:gd name="connsiteX2" fmla="*/ 1126848 w 1562986"/>
              <a:gd name="connsiteY2" fmla="*/ 606055 h 911596"/>
              <a:gd name="connsiteX3" fmla="*/ 467833 w 1562986"/>
              <a:gd name="connsiteY3" fmla="*/ 720211 h 911596"/>
              <a:gd name="connsiteX4" fmla="*/ 0 w 1562986"/>
              <a:gd name="connsiteY4" fmla="*/ 911596 h 911596"/>
              <a:gd name="connsiteX0" fmla="*/ 1562986 w 1562986"/>
              <a:gd name="connsiteY0" fmla="*/ 358704 h 911596"/>
              <a:gd name="connsiteX1" fmla="*/ 1222539 w 1562986"/>
              <a:gd name="connsiteY1" fmla="*/ 0 h 911596"/>
              <a:gd name="connsiteX2" fmla="*/ 1126848 w 1562986"/>
              <a:gd name="connsiteY2" fmla="*/ 606055 h 911596"/>
              <a:gd name="connsiteX3" fmla="*/ 412567 w 1562986"/>
              <a:gd name="connsiteY3" fmla="*/ 725235 h 911596"/>
              <a:gd name="connsiteX4" fmla="*/ 0 w 1562986"/>
              <a:gd name="connsiteY4" fmla="*/ 911596 h 911596"/>
              <a:gd name="connsiteX0" fmla="*/ 1573035 w 1573035"/>
              <a:gd name="connsiteY0" fmla="*/ 358704 h 911596"/>
              <a:gd name="connsiteX1" fmla="*/ 1232588 w 1573035"/>
              <a:gd name="connsiteY1" fmla="*/ 0 h 911596"/>
              <a:gd name="connsiteX2" fmla="*/ 1136897 w 1573035"/>
              <a:gd name="connsiteY2" fmla="*/ 606055 h 911596"/>
              <a:gd name="connsiteX3" fmla="*/ 422616 w 1573035"/>
              <a:gd name="connsiteY3" fmla="*/ 725235 h 911596"/>
              <a:gd name="connsiteX4" fmla="*/ 0 w 1573035"/>
              <a:gd name="connsiteY4" fmla="*/ 911596 h 91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035" h="911596">
                <a:moveTo>
                  <a:pt x="1573035" y="358704"/>
                </a:moveTo>
                <a:lnTo>
                  <a:pt x="1232588" y="0"/>
                </a:lnTo>
                <a:lnTo>
                  <a:pt x="1136897" y="606055"/>
                </a:lnTo>
                <a:lnTo>
                  <a:pt x="422616" y="725235"/>
                </a:lnTo>
                <a:lnTo>
                  <a:pt x="0" y="911596"/>
                </a:lnTo>
              </a:path>
            </a:pathLst>
          </a:custGeom>
          <a:noFill/>
          <a:ln w="127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orme libre 56"/>
          <p:cNvSpPr/>
          <p:nvPr/>
        </p:nvSpPr>
        <p:spPr>
          <a:xfrm>
            <a:off x="10067590" y="5236453"/>
            <a:ext cx="74675" cy="53745"/>
          </a:xfrm>
          <a:custGeom>
            <a:avLst/>
            <a:gdLst>
              <a:gd name="connsiteX0" fmla="*/ 1293774 w 1332642"/>
              <a:gd name="connsiteY0" fmla="*/ 122916 h 198237"/>
              <a:gd name="connsiteX1" fmla="*/ 597738 w 1332642"/>
              <a:gd name="connsiteY1" fmla="*/ 87 h 198237"/>
              <a:gd name="connsiteX2" fmla="*/ 45004 w 1332642"/>
              <a:gd name="connsiteY2" fmla="*/ 143388 h 198237"/>
              <a:gd name="connsiteX3" fmla="*/ 45004 w 1332642"/>
              <a:gd name="connsiteY3" fmla="*/ 184331 h 198237"/>
              <a:gd name="connsiteX4" fmla="*/ 147362 w 1332642"/>
              <a:gd name="connsiteY4" fmla="*/ 191155 h 198237"/>
              <a:gd name="connsiteX5" fmla="*/ 440789 w 1332642"/>
              <a:gd name="connsiteY5" fmla="*/ 88797 h 198237"/>
              <a:gd name="connsiteX6" fmla="*/ 884341 w 1332642"/>
              <a:gd name="connsiteY6" fmla="*/ 102445 h 198237"/>
              <a:gd name="connsiteX7" fmla="*/ 1205063 w 1332642"/>
              <a:gd name="connsiteY7" fmla="*/ 170684 h 198237"/>
              <a:gd name="connsiteX8" fmla="*/ 1293774 w 1332642"/>
              <a:gd name="connsiteY8" fmla="*/ 122916 h 198237"/>
              <a:gd name="connsiteX0" fmla="*/ 1293774 w 1333828"/>
              <a:gd name="connsiteY0" fmla="*/ 122916 h 198237"/>
              <a:gd name="connsiteX1" fmla="*/ 597738 w 1333828"/>
              <a:gd name="connsiteY1" fmla="*/ 87 h 198237"/>
              <a:gd name="connsiteX2" fmla="*/ 45004 w 1333828"/>
              <a:gd name="connsiteY2" fmla="*/ 143388 h 198237"/>
              <a:gd name="connsiteX3" fmla="*/ 45004 w 1333828"/>
              <a:gd name="connsiteY3" fmla="*/ 184331 h 198237"/>
              <a:gd name="connsiteX4" fmla="*/ 147362 w 1333828"/>
              <a:gd name="connsiteY4" fmla="*/ 191155 h 198237"/>
              <a:gd name="connsiteX5" fmla="*/ 440789 w 1333828"/>
              <a:gd name="connsiteY5" fmla="*/ 88797 h 198237"/>
              <a:gd name="connsiteX6" fmla="*/ 835149 w 1333828"/>
              <a:gd name="connsiteY6" fmla="*/ 79295 h 198237"/>
              <a:gd name="connsiteX7" fmla="*/ 1205063 w 1333828"/>
              <a:gd name="connsiteY7" fmla="*/ 170684 h 198237"/>
              <a:gd name="connsiteX8" fmla="*/ 1293774 w 1333828"/>
              <a:gd name="connsiteY8" fmla="*/ 122916 h 198237"/>
              <a:gd name="connsiteX0" fmla="*/ 1293774 w 1333828"/>
              <a:gd name="connsiteY0" fmla="*/ 122916 h 198237"/>
              <a:gd name="connsiteX1" fmla="*/ 597738 w 1333828"/>
              <a:gd name="connsiteY1" fmla="*/ 87 h 198237"/>
              <a:gd name="connsiteX2" fmla="*/ 45004 w 1333828"/>
              <a:gd name="connsiteY2" fmla="*/ 143388 h 198237"/>
              <a:gd name="connsiteX3" fmla="*/ 45004 w 1333828"/>
              <a:gd name="connsiteY3" fmla="*/ 184331 h 198237"/>
              <a:gd name="connsiteX4" fmla="*/ 147362 w 1333828"/>
              <a:gd name="connsiteY4" fmla="*/ 191155 h 198237"/>
              <a:gd name="connsiteX5" fmla="*/ 440789 w 1333828"/>
              <a:gd name="connsiteY5" fmla="*/ 88797 h 198237"/>
              <a:gd name="connsiteX6" fmla="*/ 835149 w 1333828"/>
              <a:gd name="connsiteY6" fmla="*/ 96657 h 198237"/>
              <a:gd name="connsiteX7" fmla="*/ 1205063 w 1333828"/>
              <a:gd name="connsiteY7" fmla="*/ 170684 h 198237"/>
              <a:gd name="connsiteX8" fmla="*/ 1293774 w 1333828"/>
              <a:gd name="connsiteY8" fmla="*/ 122916 h 198237"/>
              <a:gd name="connsiteX0" fmla="*/ 1293774 w 1333828"/>
              <a:gd name="connsiteY0" fmla="*/ 122915 h 198236"/>
              <a:gd name="connsiteX1" fmla="*/ 597738 w 1333828"/>
              <a:gd name="connsiteY1" fmla="*/ 86 h 198236"/>
              <a:gd name="connsiteX2" fmla="*/ 45004 w 1333828"/>
              <a:gd name="connsiteY2" fmla="*/ 143387 h 198236"/>
              <a:gd name="connsiteX3" fmla="*/ 45004 w 1333828"/>
              <a:gd name="connsiteY3" fmla="*/ 184330 h 198236"/>
              <a:gd name="connsiteX4" fmla="*/ 147362 w 1333828"/>
              <a:gd name="connsiteY4" fmla="*/ 191154 h 198236"/>
              <a:gd name="connsiteX5" fmla="*/ 440789 w 1333828"/>
              <a:gd name="connsiteY5" fmla="*/ 88796 h 198236"/>
              <a:gd name="connsiteX6" fmla="*/ 835149 w 1333828"/>
              <a:gd name="connsiteY6" fmla="*/ 96656 h 198236"/>
              <a:gd name="connsiteX7" fmla="*/ 1205063 w 1333828"/>
              <a:gd name="connsiteY7" fmla="*/ 159108 h 198236"/>
              <a:gd name="connsiteX8" fmla="*/ 1293774 w 1333828"/>
              <a:gd name="connsiteY8" fmla="*/ 122915 h 198236"/>
              <a:gd name="connsiteX0" fmla="*/ 1293774 w 1333828"/>
              <a:gd name="connsiteY0" fmla="*/ 122915 h 198664"/>
              <a:gd name="connsiteX1" fmla="*/ 597738 w 1333828"/>
              <a:gd name="connsiteY1" fmla="*/ 86 h 198664"/>
              <a:gd name="connsiteX2" fmla="*/ 45004 w 1333828"/>
              <a:gd name="connsiteY2" fmla="*/ 143387 h 198664"/>
              <a:gd name="connsiteX3" fmla="*/ 45004 w 1333828"/>
              <a:gd name="connsiteY3" fmla="*/ 184330 h 198664"/>
              <a:gd name="connsiteX4" fmla="*/ 147362 w 1333828"/>
              <a:gd name="connsiteY4" fmla="*/ 191154 h 198664"/>
              <a:gd name="connsiteX5" fmla="*/ 516024 w 1333828"/>
              <a:gd name="connsiteY5" fmla="*/ 83009 h 198664"/>
              <a:gd name="connsiteX6" fmla="*/ 835149 w 1333828"/>
              <a:gd name="connsiteY6" fmla="*/ 96656 h 198664"/>
              <a:gd name="connsiteX7" fmla="*/ 1205063 w 1333828"/>
              <a:gd name="connsiteY7" fmla="*/ 159108 h 198664"/>
              <a:gd name="connsiteX8" fmla="*/ 1293774 w 1333828"/>
              <a:gd name="connsiteY8" fmla="*/ 122915 h 198664"/>
              <a:gd name="connsiteX0" fmla="*/ 1274732 w 1314786"/>
              <a:gd name="connsiteY0" fmla="*/ 122915 h 198664"/>
              <a:gd name="connsiteX1" fmla="*/ 578696 w 1314786"/>
              <a:gd name="connsiteY1" fmla="*/ 86 h 198664"/>
              <a:gd name="connsiteX2" fmla="*/ 25962 w 1314786"/>
              <a:gd name="connsiteY2" fmla="*/ 143387 h 198664"/>
              <a:gd name="connsiteX3" fmla="*/ 25962 w 1314786"/>
              <a:gd name="connsiteY3" fmla="*/ 184330 h 198664"/>
              <a:gd name="connsiteX4" fmla="*/ 128320 w 1314786"/>
              <a:gd name="connsiteY4" fmla="*/ 191154 h 198664"/>
              <a:gd name="connsiteX5" fmla="*/ 496982 w 1314786"/>
              <a:gd name="connsiteY5" fmla="*/ 83009 h 198664"/>
              <a:gd name="connsiteX6" fmla="*/ 816107 w 1314786"/>
              <a:gd name="connsiteY6" fmla="*/ 96656 h 198664"/>
              <a:gd name="connsiteX7" fmla="*/ 1186021 w 1314786"/>
              <a:gd name="connsiteY7" fmla="*/ 159108 h 198664"/>
              <a:gd name="connsiteX8" fmla="*/ 1274732 w 1314786"/>
              <a:gd name="connsiteY8" fmla="*/ 122915 h 198664"/>
              <a:gd name="connsiteX0" fmla="*/ 1186021 w 1189790"/>
              <a:gd name="connsiteY0" fmla="*/ 159068 h 198624"/>
              <a:gd name="connsiteX1" fmla="*/ 578696 w 1189790"/>
              <a:gd name="connsiteY1" fmla="*/ 46 h 198624"/>
              <a:gd name="connsiteX2" fmla="*/ 25962 w 1189790"/>
              <a:gd name="connsiteY2" fmla="*/ 143347 h 198624"/>
              <a:gd name="connsiteX3" fmla="*/ 25962 w 1189790"/>
              <a:gd name="connsiteY3" fmla="*/ 184290 h 198624"/>
              <a:gd name="connsiteX4" fmla="*/ 128320 w 1189790"/>
              <a:gd name="connsiteY4" fmla="*/ 191114 h 198624"/>
              <a:gd name="connsiteX5" fmla="*/ 496982 w 1189790"/>
              <a:gd name="connsiteY5" fmla="*/ 82969 h 198624"/>
              <a:gd name="connsiteX6" fmla="*/ 816107 w 1189790"/>
              <a:gd name="connsiteY6" fmla="*/ 96616 h 198624"/>
              <a:gd name="connsiteX7" fmla="*/ 1186021 w 1189790"/>
              <a:gd name="connsiteY7" fmla="*/ 159068 h 198624"/>
              <a:gd name="connsiteX0" fmla="*/ 816107 w 817170"/>
              <a:gd name="connsiteY0" fmla="*/ 97044 h 199052"/>
              <a:gd name="connsiteX1" fmla="*/ 578696 w 817170"/>
              <a:gd name="connsiteY1" fmla="*/ 474 h 199052"/>
              <a:gd name="connsiteX2" fmla="*/ 25962 w 817170"/>
              <a:gd name="connsiteY2" fmla="*/ 143775 h 199052"/>
              <a:gd name="connsiteX3" fmla="*/ 25962 w 817170"/>
              <a:gd name="connsiteY3" fmla="*/ 184718 h 199052"/>
              <a:gd name="connsiteX4" fmla="*/ 128320 w 817170"/>
              <a:gd name="connsiteY4" fmla="*/ 191542 h 199052"/>
              <a:gd name="connsiteX5" fmla="*/ 496982 w 817170"/>
              <a:gd name="connsiteY5" fmla="*/ 83397 h 199052"/>
              <a:gd name="connsiteX6" fmla="*/ 816107 w 817170"/>
              <a:gd name="connsiteY6" fmla="*/ 97044 h 199052"/>
              <a:gd name="connsiteX0" fmla="*/ 496982 w 609961"/>
              <a:gd name="connsiteY0" fmla="*/ 84028 h 199683"/>
              <a:gd name="connsiteX1" fmla="*/ 578696 w 609961"/>
              <a:gd name="connsiteY1" fmla="*/ 1105 h 199683"/>
              <a:gd name="connsiteX2" fmla="*/ 25962 w 609961"/>
              <a:gd name="connsiteY2" fmla="*/ 144406 h 199683"/>
              <a:gd name="connsiteX3" fmla="*/ 25962 w 609961"/>
              <a:gd name="connsiteY3" fmla="*/ 185349 h 199683"/>
              <a:gd name="connsiteX4" fmla="*/ 128320 w 609961"/>
              <a:gd name="connsiteY4" fmla="*/ 192173 h 199683"/>
              <a:gd name="connsiteX5" fmla="*/ 496982 w 609961"/>
              <a:gd name="connsiteY5" fmla="*/ 84028 h 199683"/>
              <a:gd name="connsiteX0" fmla="*/ 496982 w 496982"/>
              <a:gd name="connsiteY0" fmla="*/ 831 h 116486"/>
              <a:gd name="connsiteX1" fmla="*/ 25962 w 496982"/>
              <a:gd name="connsiteY1" fmla="*/ 61209 h 116486"/>
              <a:gd name="connsiteX2" fmla="*/ 25962 w 496982"/>
              <a:gd name="connsiteY2" fmla="*/ 102152 h 116486"/>
              <a:gd name="connsiteX3" fmla="*/ 128320 w 496982"/>
              <a:gd name="connsiteY3" fmla="*/ 108976 h 116486"/>
              <a:gd name="connsiteX4" fmla="*/ 496982 w 496982"/>
              <a:gd name="connsiteY4" fmla="*/ 831 h 116486"/>
              <a:gd name="connsiteX0" fmla="*/ 115153 w 115153"/>
              <a:gd name="connsiteY0" fmla="*/ 47795 h 50839"/>
              <a:gd name="connsiteX1" fmla="*/ 12795 w 115153"/>
              <a:gd name="connsiteY1" fmla="*/ 28 h 50839"/>
              <a:gd name="connsiteX2" fmla="*/ 12795 w 115153"/>
              <a:gd name="connsiteY2" fmla="*/ 40971 h 50839"/>
              <a:gd name="connsiteX3" fmla="*/ 115153 w 115153"/>
              <a:gd name="connsiteY3" fmla="*/ 47795 h 50839"/>
              <a:gd name="connsiteX0" fmla="*/ 102573 w 106373"/>
              <a:gd name="connsiteY0" fmla="*/ 79532 h 86193"/>
              <a:gd name="connsiteX1" fmla="*/ 76415 w 106373"/>
              <a:gd name="connsiteY1" fmla="*/ 15 h 86193"/>
              <a:gd name="connsiteX2" fmla="*/ 215 w 106373"/>
              <a:gd name="connsiteY2" fmla="*/ 72708 h 86193"/>
              <a:gd name="connsiteX3" fmla="*/ 102573 w 106373"/>
              <a:gd name="connsiteY3" fmla="*/ 79532 h 86193"/>
              <a:gd name="connsiteX0" fmla="*/ 102675 w 110342"/>
              <a:gd name="connsiteY0" fmla="*/ 79725 h 86386"/>
              <a:gd name="connsiteX1" fmla="*/ 76517 w 110342"/>
              <a:gd name="connsiteY1" fmla="*/ 208 h 86386"/>
              <a:gd name="connsiteX2" fmla="*/ 317 w 110342"/>
              <a:gd name="connsiteY2" fmla="*/ 72901 h 86386"/>
              <a:gd name="connsiteX3" fmla="*/ 102675 w 110342"/>
              <a:gd name="connsiteY3" fmla="*/ 79725 h 86386"/>
              <a:gd name="connsiteX0" fmla="*/ 61525 w 62497"/>
              <a:gd name="connsiteY0" fmla="*/ 79731 h 82288"/>
              <a:gd name="connsiteX1" fmla="*/ 35367 w 62497"/>
              <a:gd name="connsiteY1" fmla="*/ 214 h 82288"/>
              <a:gd name="connsiteX2" fmla="*/ 442 w 62497"/>
              <a:gd name="connsiteY2" fmla="*/ 57032 h 82288"/>
              <a:gd name="connsiteX3" fmla="*/ 61525 w 62497"/>
              <a:gd name="connsiteY3" fmla="*/ 79731 h 82288"/>
              <a:gd name="connsiteX0" fmla="*/ 61525 w 62497"/>
              <a:gd name="connsiteY0" fmla="*/ 79731 h 82288"/>
              <a:gd name="connsiteX1" fmla="*/ 35367 w 62497"/>
              <a:gd name="connsiteY1" fmla="*/ 214 h 82288"/>
              <a:gd name="connsiteX2" fmla="*/ 442 w 62497"/>
              <a:gd name="connsiteY2" fmla="*/ 57032 h 82288"/>
              <a:gd name="connsiteX3" fmla="*/ 61525 w 62497"/>
              <a:gd name="connsiteY3" fmla="*/ 79731 h 82288"/>
              <a:gd name="connsiteX0" fmla="*/ 47494 w 47859"/>
              <a:gd name="connsiteY0" fmla="*/ 79731 h 82288"/>
              <a:gd name="connsiteX1" fmla="*/ 21336 w 47859"/>
              <a:gd name="connsiteY1" fmla="*/ 214 h 82288"/>
              <a:gd name="connsiteX2" fmla="*/ 698 w 47859"/>
              <a:gd name="connsiteY2" fmla="*/ 57032 h 82288"/>
              <a:gd name="connsiteX3" fmla="*/ 47494 w 47859"/>
              <a:gd name="connsiteY3" fmla="*/ 79731 h 82288"/>
              <a:gd name="connsiteX0" fmla="*/ 50730 w 51095"/>
              <a:gd name="connsiteY0" fmla="*/ 79883 h 86007"/>
              <a:gd name="connsiteX1" fmla="*/ 24572 w 51095"/>
              <a:gd name="connsiteY1" fmla="*/ 366 h 86007"/>
              <a:gd name="connsiteX2" fmla="*/ 3934 w 51095"/>
              <a:gd name="connsiteY2" fmla="*/ 57184 h 86007"/>
              <a:gd name="connsiteX3" fmla="*/ 50730 w 51095"/>
              <a:gd name="connsiteY3" fmla="*/ 79883 h 86007"/>
              <a:gd name="connsiteX0" fmla="*/ 50730 w 58359"/>
              <a:gd name="connsiteY0" fmla="*/ 79883 h 91262"/>
              <a:gd name="connsiteX1" fmla="*/ 24572 w 58359"/>
              <a:gd name="connsiteY1" fmla="*/ 366 h 91262"/>
              <a:gd name="connsiteX2" fmla="*/ 3934 w 58359"/>
              <a:gd name="connsiteY2" fmla="*/ 57184 h 91262"/>
              <a:gd name="connsiteX3" fmla="*/ 50730 w 58359"/>
              <a:gd name="connsiteY3" fmla="*/ 79883 h 91262"/>
              <a:gd name="connsiteX0" fmla="*/ 46855 w 49092"/>
              <a:gd name="connsiteY0" fmla="*/ 60781 h 62036"/>
              <a:gd name="connsiteX1" fmla="*/ 37366 w 49092"/>
              <a:gd name="connsiteY1" fmla="*/ 314 h 62036"/>
              <a:gd name="connsiteX2" fmla="*/ 59 w 49092"/>
              <a:gd name="connsiteY2" fmla="*/ 38082 h 62036"/>
              <a:gd name="connsiteX3" fmla="*/ 46855 w 49092"/>
              <a:gd name="connsiteY3" fmla="*/ 60781 h 62036"/>
              <a:gd name="connsiteX0" fmla="*/ 47472 w 60946"/>
              <a:gd name="connsiteY0" fmla="*/ 60480 h 61735"/>
              <a:gd name="connsiteX1" fmla="*/ 37983 w 60946"/>
              <a:gd name="connsiteY1" fmla="*/ 13 h 61735"/>
              <a:gd name="connsiteX2" fmla="*/ 676 w 60946"/>
              <a:gd name="connsiteY2" fmla="*/ 37781 h 61735"/>
              <a:gd name="connsiteX3" fmla="*/ 47472 w 60946"/>
              <a:gd name="connsiteY3" fmla="*/ 60480 h 61735"/>
              <a:gd name="connsiteX0" fmla="*/ 49268 w 51222"/>
              <a:gd name="connsiteY0" fmla="*/ 53474 h 55138"/>
              <a:gd name="connsiteX1" fmla="*/ 37398 w 51222"/>
              <a:gd name="connsiteY1" fmla="*/ 151 h 55138"/>
              <a:gd name="connsiteX2" fmla="*/ 91 w 51222"/>
              <a:gd name="connsiteY2" fmla="*/ 37919 h 55138"/>
              <a:gd name="connsiteX3" fmla="*/ 49268 w 51222"/>
              <a:gd name="connsiteY3" fmla="*/ 53474 h 55138"/>
              <a:gd name="connsiteX0" fmla="*/ 49268 w 63597"/>
              <a:gd name="connsiteY0" fmla="*/ 53474 h 59975"/>
              <a:gd name="connsiteX1" fmla="*/ 37398 w 63597"/>
              <a:gd name="connsiteY1" fmla="*/ 151 h 59975"/>
              <a:gd name="connsiteX2" fmla="*/ 91 w 63597"/>
              <a:gd name="connsiteY2" fmla="*/ 37919 h 59975"/>
              <a:gd name="connsiteX3" fmla="*/ 49268 w 63597"/>
              <a:gd name="connsiteY3" fmla="*/ 53474 h 59975"/>
              <a:gd name="connsiteX0" fmla="*/ 50358 w 74193"/>
              <a:gd name="connsiteY0" fmla="*/ 53683 h 60184"/>
              <a:gd name="connsiteX1" fmla="*/ 38488 w 74193"/>
              <a:gd name="connsiteY1" fmla="*/ 360 h 60184"/>
              <a:gd name="connsiteX2" fmla="*/ 1181 w 74193"/>
              <a:gd name="connsiteY2" fmla="*/ 38128 h 60184"/>
              <a:gd name="connsiteX3" fmla="*/ 50358 w 74193"/>
              <a:gd name="connsiteY3" fmla="*/ 53683 h 60184"/>
              <a:gd name="connsiteX0" fmla="*/ 50358 w 79119"/>
              <a:gd name="connsiteY0" fmla="*/ 53814 h 65453"/>
              <a:gd name="connsiteX1" fmla="*/ 38488 w 79119"/>
              <a:gd name="connsiteY1" fmla="*/ 491 h 65453"/>
              <a:gd name="connsiteX2" fmla="*/ 1181 w 79119"/>
              <a:gd name="connsiteY2" fmla="*/ 38259 h 65453"/>
              <a:gd name="connsiteX3" fmla="*/ 50358 w 79119"/>
              <a:gd name="connsiteY3" fmla="*/ 53814 h 65453"/>
              <a:gd name="connsiteX0" fmla="*/ 50358 w 78121"/>
              <a:gd name="connsiteY0" fmla="*/ 53684 h 60185"/>
              <a:gd name="connsiteX1" fmla="*/ 38488 w 78121"/>
              <a:gd name="connsiteY1" fmla="*/ 361 h 60185"/>
              <a:gd name="connsiteX2" fmla="*/ 1181 w 78121"/>
              <a:gd name="connsiteY2" fmla="*/ 38129 h 60185"/>
              <a:gd name="connsiteX3" fmla="*/ 50358 w 78121"/>
              <a:gd name="connsiteY3" fmla="*/ 53684 h 60185"/>
              <a:gd name="connsiteX0" fmla="*/ 49685 w 77448"/>
              <a:gd name="connsiteY0" fmla="*/ 53684 h 62911"/>
              <a:gd name="connsiteX1" fmla="*/ 37815 w 77448"/>
              <a:gd name="connsiteY1" fmla="*/ 361 h 62911"/>
              <a:gd name="connsiteX2" fmla="*/ 508 w 77448"/>
              <a:gd name="connsiteY2" fmla="*/ 38129 h 62911"/>
              <a:gd name="connsiteX3" fmla="*/ 49685 w 77448"/>
              <a:gd name="connsiteY3" fmla="*/ 53684 h 62911"/>
              <a:gd name="connsiteX0" fmla="*/ 49310 w 67359"/>
              <a:gd name="connsiteY0" fmla="*/ 48867 h 50186"/>
              <a:gd name="connsiteX1" fmla="*/ 44583 w 67359"/>
              <a:gd name="connsiteY1" fmla="*/ 307 h 50186"/>
              <a:gd name="connsiteX2" fmla="*/ 133 w 67359"/>
              <a:gd name="connsiteY2" fmla="*/ 33312 h 50186"/>
              <a:gd name="connsiteX3" fmla="*/ 49310 w 67359"/>
              <a:gd name="connsiteY3" fmla="*/ 48867 h 50186"/>
              <a:gd name="connsiteX0" fmla="*/ 56398 w 58989"/>
              <a:gd name="connsiteY0" fmla="*/ 46304 h 47790"/>
              <a:gd name="connsiteX1" fmla="*/ 44527 w 58989"/>
              <a:gd name="connsiteY1" fmla="*/ 125 h 47790"/>
              <a:gd name="connsiteX2" fmla="*/ 77 w 58989"/>
              <a:gd name="connsiteY2" fmla="*/ 33130 h 47790"/>
              <a:gd name="connsiteX3" fmla="*/ 56398 w 58989"/>
              <a:gd name="connsiteY3" fmla="*/ 46304 h 47790"/>
              <a:gd name="connsiteX0" fmla="*/ 56398 w 69377"/>
              <a:gd name="connsiteY0" fmla="*/ 46304 h 53711"/>
              <a:gd name="connsiteX1" fmla="*/ 44527 w 69377"/>
              <a:gd name="connsiteY1" fmla="*/ 125 h 53711"/>
              <a:gd name="connsiteX2" fmla="*/ 77 w 69377"/>
              <a:gd name="connsiteY2" fmla="*/ 33130 h 53711"/>
              <a:gd name="connsiteX3" fmla="*/ 56398 w 69377"/>
              <a:gd name="connsiteY3" fmla="*/ 46304 h 53711"/>
              <a:gd name="connsiteX0" fmla="*/ 56488 w 74675"/>
              <a:gd name="connsiteY0" fmla="*/ 46338 h 53745"/>
              <a:gd name="connsiteX1" fmla="*/ 44617 w 74675"/>
              <a:gd name="connsiteY1" fmla="*/ 159 h 53745"/>
              <a:gd name="connsiteX2" fmla="*/ 167 w 74675"/>
              <a:gd name="connsiteY2" fmla="*/ 33164 h 53745"/>
              <a:gd name="connsiteX3" fmla="*/ 56488 w 74675"/>
              <a:gd name="connsiteY3" fmla="*/ 46338 h 5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75" h="53745">
                <a:moveTo>
                  <a:pt x="56488" y="46338"/>
                </a:moveTo>
                <a:cubicBezTo>
                  <a:pt x="87708" y="26550"/>
                  <a:pt x="75435" y="-2408"/>
                  <a:pt x="44617" y="159"/>
                </a:cubicBezTo>
                <a:cubicBezTo>
                  <a:pt x="13799" y="2726"/>
                  <a:pt x="-1812" y="25468"/>
                  <a:pt x="167" y="33164"/>
                </a:cubicBezTo>
                <a:cubicBezTo>
                  <a:pt x="2146" y="40861"/>
                  <a:pt x="25268" y="66126"/>
                  <a:pt x="56488" y="46338"/>
                </a:cubicBezTo>
                <a:close/>
              </a:path>
            </a:pathLst>
          </a:cu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orme libre 54"/>
          <p:cNvSpPr/>
          <p:nvPr/>
        </p:nvSpPr>
        <p:spPr>
          <a:xfrm>
            <a:off x="7807031" y="5194533"/>
            <a:ext cx="1314786" cy="198664"/>
          </a:xfrm>
          <a:custGeom>
            <a:avLst/>
            <a:gdLst>
              <a:gd name="connsiteX0" fmla="*/ 1293774 w 1332642"/>
              <a:gd name="connsiteY0" fmla="*/ 122916 h 198237"/>
              <a:gd name="connsiteX1" fmla="*/ 597738 w 1332642"/>
              <a:gd name="connsiteY1" fmla="*/ 87 h 198237"/>
              <a:gd name="connsiteX2" fmla="*/ 45004 w 1332642"/>
              <a:gd name="connsiteY2" fmla="*/ 143388 h 198237"/>
              <a:gd name="connsiteX3" fmla="*/ 45004 w 1332642"/>
              <a:gd name="connsiteY3" fmla="*/ 184331 h 198237"/>
              <a:gd name="connsiteX4" fmla="*/ 147362 w 1332642"/>
              <a:gd name="connsiteY4" fmla="*/ 191155 h 198237"/>
              <a:gd name="connsiteX5" fmla="*/ 440789 w 1332642"/>
              <a:gd name="connsiteY5" fmla="*/ 88797 h 198237"/>
              <a:gd name="connsiteX6" fmla="*/ 884341 w 1332642"/>
              <a:gd name="connsiteY6" fmla="*/ 102445 h 198237"/>
              <a:gd name="connsiteX7" fmla="*/ 1205063 w 1332642"/>
              <a:gd name="connsiteY7" fmla="*/ 170684 h 198237"/>
              <a:gd name="connsiteX8" fmla="*/ 1293774 w 1332642"/>
              <a:gd name="connsiteY8" fmla="*/ 122916 h 198237"/>
              <a:gd name="connsiteX0" fmla="*/ 1293774 w 1333828"/>
              <a:gd name="connsiteY0" fmla="*/ 122916 h 198237"/>
              <a:gd name="connsiteX1" fmla="*/ 597738 w 1333828"/>
              <a:gd name="connsiteY1" fmla="*/ 87 h 198237"/>
              <a:gd name="connsiteX2" fmla="*/ 45004 w 1333828"/>
              <a:gd name="connsiteY2" fmla="*/ 143388 h 198237"/>
              <a:gd name="connsiteX3" fmla="*/ 45004 w 1333828"/>
              <a:gd name="connsiteY3" fmla="*/ 184331 h 198237"/>
              <a:gd name="connsiteX4" fmla="*/ 147362 w 1333828"/>
              <a:gd name="connsiteY4" fmla="*/ 191155 h 198237"/>
              <a:gd name="connsiteX5" fmla="*/ 440789 w 1333828"/>
              <a:gd name="connsiteY5" fmla="*/ 88797 h 198237"/>
              <a:gd name="connsiteX6" fmla="*/ 835149 w 1333828"/>
              <a:gd name="connsiteY6" fmla="*/ 79295 h 198237"/>
              <a:gd name="connsiteX7" fmla="*/ 1205063 w 1333828"/>
              <a:gd name="connsiteY7" fmla="*/ 170684 h 198237"/>
              <a:gd name="connsiteX8" fmla="*/ 1293774 w 1333828"/>
              <a:gd name="connsiteY8" fmla="*/ 122916 h 198237"/>
              <a:gd name="connsiteX0" fmla="*/ 1293774 w 1333828"/>
              <a:gd name="connsiteY0" fmla="*/ 122916 h 198237"/>
              <a:gd name="connsiteX1" fmla="*/ 597738 w 1333828"/>
              <a:gd name="connsiteY1" fmla="*/ 87 h 198237"/>
              <a:gd name="connsiteX2" fmla="*/ 45004 w 1333828"/>
              <a:gd name="connsiteY2" fmla="*/ 143388 h 198237"/>
              <a:gd name="connsiteX3" fmla="*/ 45004 w 1333828"/>
              <a:gd name="connsiteY3" fmla="*/ 184331 h 198237"/>
              <a:gd name="connsiteX4" fmla="*/ 147362 w 1333828"/>
              <a:gd name="connsiteY4" fmla="*/ 191155 h 198237"/>
              <a:gd name="connsiteX5" fmla="*/ 440789 w 1333828"/>
              <a:gd name="connsiteY5" fmla="*/ 88797 h 198237"/>
              <a:gd name="connsiteX6" fmla="*/ 835149 w 1333828"/>
              <a:gd name="connsiteY6" fmla="*/ 96657 h 198237"/>
              <a:gd name="connsiteX7" fmla="*/ 1205063 w 1333828"/>
              <a:gd name="connsiteY7" fmla="*/ 170684 h 198237"/>
              <a:gd name="connsiteX8" fmla="*/ 1293774 w 1333828"/>
              <a:gd name="connsiteY8" fmla="*/ 122916 h 198237"/>
              <a:gd name="connsiteX0" fmla="*/ 1293774 w 1333828"/>
              <a:gd name="connsiteY0" fmla="*/ 122915 h 198236"/>
              <a:gd name="connsiteX1" fmla="*/ 597738 w 1333828"/>
              <a:gd name="connsiteY1" fmla="*/ 86 h 198236"/>
              <a:gd name="connsiteX2" fmla="*/ 45004 w 1333828"/>
              <a:gd name="connsiteY2" fmla="*/ 143387 h 198236"/>
              <a:gd name="connsiteX3" fmla="*/ 45004 w 1333828"/>
              <a:gd name="connsiteY3" fmla="*/ 184330 h 198236"/>
              <a:gd name="connsiteX4" fmla="*/ 147362 w 1333828"/>
              <a:gd name="connsiteY4" fmla="*/ 191154 h 198236"/>
              <a:gd name="connsiteX5" fmla="*/ 440789 w 1333828"/>
              <a:gd name="connsiteY5" fmla="*/ 88796 h 198236"/>
              <a:gd name="connsiteX6" fmla="*/ 835149 w 1333828"/>
              <a:gd name="connsiteY6" fmla="*/ 96656 h 198236"/>
              <a:gd name="connsiteX7" fmla="*/ 1205063 w 1333828"/>
              <a:gd name="connsiteY7" fmla="*/ 159108 h 198236"/>
              <a:gd name="connsiteX8" fmla="*/ 1293774 w 1333828"/>
              <a:gd name="connsiteY8" fmla="*/ 122915 h 198236"/>
              <a:gd name="connsiteX0" fmla="*/ 1293774 w 1333828"/>
              <a:gd name="connsiteY0" fmla="*/ 122915 h 198664"/>
              <a:gd name="connsiteX1" fmla="*/ 597738 w 1333828"/>
              <a:gd name="connsiteY1" fmla="*/ 86 h 198664"/>
              <a:gd name="connsiteX2" fmla="*/ 45004 w 1333828"/>
              <a:gd name="connsiteY2" fmla="*/ 143387 h 198664"/>
              <a:gd name="connsiteX3" fmla="*/ 45004 w 1333828"/>
              <a:gd name="connsiteY3" fmla="*/ 184330 h 198664"/>
              <a:gd name="connsiteX4" fmla="*/ 147362 w 1333828"/>
              <a:gd name="connsiteY4" fmla="*/ 191154 h 198664"/>
              <a:gd name="connsiteX5" fmla="*/ 516024 w 1333828"/>
              <a:gd name="connsiteY5" fmla="*/ 83009 h 198664"/>
              <a:gd name="connsiteX6" fmla="*/ 835149 w 1333828"/>
              <a:gd name="connsiteY6" fmla="*/ 96656 h 198664"/>
              <a:gd name="connsiteX7" fmla="*/ 1205063 w 1333828"/>
              <a:gd name="connsiteY7" fmla="*/ 159108 h 198664"/>
              <a:gd name="connsiteX8" fmla="*/ 1293774 w 1333828"/>
              <a:gd name="connsiteY8" fmla="*/ 122915 h 198664"/>
              <a:gd name="connsiteX0" fmla="*/ 1274732 w 1314786"/>
              <a:gd name="connsiteY0" fmla="*/ 122915 h 198664"/>
              <a:gd name="connsiteX1" fmla="*/ 578696 w 1314786"/>
              <a:gd name="connsiteY1" fmla="*/ 86 h 198664"/>
              <a:gd name="connsiteX2" fmla="*/ 25962 w 1314786"/>
              <a:gd name="connsiteY2" fmla="*/ 143387 h 198664"/>
              <a:gd name="connsiteX3" fmla="*/ 25962 w 1314786"/>
              <a:gd name="connsiteY3" fmla="*/ 184330 h 198664"/>
              <a:gd name="connsiteX4" fmla="*/ 128320 w 1314786"/>
              <a:gd name="connsiteY4" fmla="*/ 191154 h 198664"/>
              <a:gd name="connsiteX5" fmla="*/ 496982 w 1314786"/>
              <a:gd name="connsiteY5" fmla="*/ 83009 h 198664"/>
              <a:gd name="connsiteX6" fmla="*/ 816107 w 1314786"/>
              <a:gd name="connsiteY6" fmla="*/ 96656 h 198664"/>
              <a:gd name="connsiteX7" fmla="*/ 1186021 w 1314786"/>
              <a:gd name="connsiteY7" fmla="*/ 159108 h 198664"/>
              <a:gd name="connsiteX8" fmla="*/ 1274732 w 1314786"/>
              <a:gd name="connsiteY8" fmla="*/ 122915 h 19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4786" h="198664">
                <a:moveTo>
                  <a:pt x="1274732" y="122915"/>
                </a:moveTo>
                <a:cubicBezTo>
                  <a:pt x="1173511" y="96411"/>
                  <a:pt x="786824" y="-3326"/>
                  <a:pt x="578696" y="86"/>
                </a:cubicBezTo>
                <a:cubicBezTo>
                  <a:pt x="370568" y="3498"/>
                  <a:pt x="74679" y="109786"/>
                  <a:pt x="25962" y="143387"/>
                </a:cubicBezTo>
                <a:cubicBezTo>
                  <a:pt x="-22755" y="176988"/>
                  <a:pt x="8902" y="176369"/>
                  <a:pt x="25962" y="184330"/>
                </a:cubicBezTo>
                <a:cubicBezTo>
                  <a:pt x="43022" y="192291"/>
                  <a:pt x="49817" y="208041"/>
                  <a:pt x="128320" y="191154"/>
                </a:cubicBezTo>
                <a:cubicBezTo>
                  <a:pt x="206823" y="174267"/>
                  <a:pt x="382351" y="98759"/>
                  <a:pt x="496982" y="83009"/>
                </a:cubicBezTo>
                <a:cubicBezTo>
                  <a:pt x="611613" y="67259"/>
                  <a:pt x="688728" y="83008"/>
                  <a:pt x="816107" y="96656"/>
                </a:cubicBezTo>
                <a:cubicBezTo>
                  <a:pt x="943486" y="110304"/>
                  <a:pt x="1109584" y="154732"/>
                  <a:pt x="1186021" y="159108"/>
                </a:cubicBezTo>
                <a:cubicBezTo>
                  <a:pt x="1262458" y="163484"/>
                  <a:pt x="1375953" y="149419"/>
                  <a:pt x="1274732" y="122915"/>
                </a:cubicBezTo>
                <a:close/>
              </a:path>
            </a:pathLst>
          </a:cu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e 55"/>
          <p:cNvGrpSpPr/>
          <p:nvPr/>
        </p:nvGrpSpPr>
        <p:grpSpPr>
          <a:xfrm>
            <a:off x="7824192" y="3854024"/>
            <a:ext cx="2311752" cy="1519192"/>
            <a:chOff x="7824192" y="3854024"/>
            <a:chExt cx="2311752" cy="1519192"/>
          </a:xfrm>
        </p:grpSpPr>
        <p:grpSp>
          <p:nvGrpSpPr>
            <p:cNvPr id="32" name="Groupe 31"/>
            <p:cNvGrpSpPr/>
            <p:nvPr/>
          </p:nvGrpSpPr>
          <p:grpSpPr>
            <a:xfrm>
              <a:off x="7824192" y="3854024"/>
              <a:ext cx="145370" cy="1519192"/>
              <a:chOff x="7824192" y="3854024"/>
              <a:chExt cx="145370" cy="1519192"/>
            </a:xfrm>
          </p:grpSpPr>
          <p:cxnSp>
            <p:nvCxnSpPr>
              <p:cNvPr id="4" name="Connecteur droit avec flèche 3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e 35"/>
            <p:cNvGrpSpPr>
              <a:grpSpLocks noChangeAspect="1"/>
            </p:cNvGrpSpPr>
            <p:nvPr/>
          </p:nvGrpSpPr>
          <p:grpSpPr>
            <a:xfrm>
              <a:off x="8065590" y="3937604"/>
              <a:ext cx="145370" cy="1363604"/>
              <a:chOff x="7824192" y="3854024"/>
              <a:chExt cx="145370" cy="1519192"/>
            </a:xfrm>
          </p:grpSpPr>
          <p:cxnSp>
            <p:nvCxnSpPr>
              <p:cNvPr id="37" name="Connecteur droit avec flèche 36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e 39"/>
            <p:cNvGrpSpPr>
              <a:grpSpLocks noChangeAspect="1"/>
            </p:cNvGrpSpPr>
            <p:nvPr/>
          </p:nvGrpSpPr>
          <p:grpSpPr>
            <a:xfrm>
              <a:off x="8306365" y="4065419"/>
              <a:ext cx="125068" cy="1173170"/>
              <a:chOff x="7824192" y="3854024"/>
              <a:chExt cx="145370" cy="1519192"/>
            </a:xfrm>
          </p:grpSpPr>
          <p:cxnSp>
            <p:nvCxnSpPr>
              <p:cNvPr id="41" name="Connecteur droit avec flèche 40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avec flèche 41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e 42"/>
            <p:cNvGrpSpPr>
              <a:grpSpLocks noChangeAspect="1"/>
            </p:cNvGrpSpPr>
            <p:nvPr/>
          </p:nvGrpSpPr>
          <p:grpSpPr>
            <a:xfrm>
              <a:off x="8543017" y="4221087"/>
              <a:ext cx="111110" cy="1042239"/>
              <a:chOff x="7824192" y="3854024"/>
              <a:chExt cx="145370" cy="1519192"/>
            </a:xfrm>
          </p:grpSpPr>
          <p:cxnSp>
            <p:nvCxnSpPr>
              <p:cNvPr id="44" name="Connecteur droit avec flèche 43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e 45"/>
            <p:cNvGrpSpPr>
              <a:grpSpLocks noChangeAspect="1"/>
            </p:cNvGrpSpPr>
            <p:nvPr/>
          </p:nvGrpSpPr>
          <p:grpSpPr>
            <a:xfrm>
              <a:off x="8757846" y="4437112"/>
              <a:ext cx="91502" cy="858310"/>
              <a:chOff x="7824192" y="3854024"/>
              <a:chExt cx="145370" cy="1519192"/>
            </a:xfrm>
          </p:grpSpPr>
          <p:cxnSp>
            <p:nvCxnSpPr>
              <p:cNvPr id="47" name="Connecteur droit avec flèche 46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avec flèche 47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e 48"/>
            <p:cNvGrpSpPr>
              <a:grpSpLocks noChangeAspect="1"/>
            </p:cNvGrpSpPr>
            <p:nvPr/>
          </p:nvGrpSpPr>
          <p:grpSpPr>
            <a:xfrm>
              <a:off x="8956518" y="4543880"/>
              <a:ext cx="84428" cy="791951"/>
              <a:chOff x="7824192" y="3854024"/>
              <a:chExt cx="145370" cy="1519192"/>
            </a:xfrm>
          </p:grpSpPr>
          <p:cxnSp>
            <p:nvCxnSpPr>
              <p:cNvPr id="50" name="Connecteur droit avec flèche 49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e 51"/>
            <p:cNvGrpSpPr>
              <a:grpSpLocks noChangeAspect="1"/>
            </p:cNvGrpSpPr>
            <p:nvPr/>
          </p:nvGrpSpPr>
          <p:grpSpPr>
            <a:xfrm>
              <a:off x="10074484" y="4221087"/>
              <a:ext cx="61460" cy="1042240"/>
              <a:chOff x="7824192" y="3854024"/>
              <a:chExt cx="145370" cy="1519192"/>
            </a:xfrm>
          </p:grpSpPr>
          <p:cxnSp>
            <p:nvCxnSpPr>
              <p:cNvPr id="53" name="Connecteur droit avec flèche 52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avec flèche 53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 Box 28"/>
              <p:cNvSpPr txBox="1">
                <a:spLocks noChangeArrowheads="1"/>
              </p:cNvSpPr>
              <p:nvPr/>
            </p:nvSpPr>
            <p:spPr bwMode="auto">
              <a:xfrm>
                <a:off x="2630411" y="1029839"/>
                <a:ext cx="4833741" cy="334513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eaLnBrk="0" hangingPunct="0">
                  <a:tabLst>
                    <a:tab pos="357188" algn="l"/>
                  </a:tabLst>
                </a:pPr>
                <a:r>
                  <a:rPr lang="en-US" altLang="fr-FR" sz="2400" b="1" dirty="0" smtClean="0"/>
                  <a:t>drift of ionization signal</a:t>
                </a:r>
              </a:p>
              <a:p>
                <a:pPr eaLnBrk="0" hangingPunct="0">
                  <a:tabLst>
                    <a:tab pos="179388" algn="l"/>
                    <a:tab pos="357188" algn="l"/>
                  </a:tabLst>
                </a:pPr>
                <a:r>
                  <a:rPr lang="en-US" altLang="fr-FR" sz="2000" b="1" dirty="0" smtClean="0"/>
                  <a:t>	</a:t>
                </a:r>
                <a:r>
                  <a:rPr lang="en-US" altLang="fr-F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•</a:t>
                </a:r>
                <a:r>
                  <a:rPr lang="en-US" altLang="fr-FR" sz="2000" b="1" dirty="0"/>
                  <a:t>	</a:t>
                </a:r>
                <a:r>
                  <a:rPr lang="en-US" altLang="fr-FR" sz="2000" b="1" dirty="0" smtClean="0"/>
                  <a:t>from tracking steps energy loss</a:t>
                </a:r>
                <a:endParaRPr lang="en-US" altLang="fr-FR" sz="2000" b="1" dirty="0"/>
              </a:p>
              <a:p>
                <a:pPr eaLnBrk="0" hangingPunct="0">
                  <a:tabLst>
                    <a:tab pos="179388" algn="l"/>
                    <a:tab pos="357188" algn="l"/>
                  </a:tabLst>
                </a:pPr>
                <a:r>
                  <a:rPr lang="en-US" altLang="fr-F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•</a:t>
                </a:r>
                <a:r>
                  <a:rPr lang="en-US" altLang="fr-FR" sz="2000" b="1" dirty="0"/>
                  <a:t>	</a:t>
                </a:r>
                <a:r>
                  <a:rPr lang="en-US" altLang="fr-FR" sz="2000" b="1" dirty="0" smtClean="0"/>
                  <a:t>parameter: </a:t>
                </a:r>
                <a:r>
                  <a:rPr lang="en-US" altLang="fr-FR" sz="2000" b="1" dirty="0" smtClean="0">
                    <a:solidFill>
                      <a:srgbClr val="C00000"/>
                    </a:solidFill>
                  </a:rPr>
                  <a:t>drift velocity </a:t>
                </a:r>
                <a:r>
                  <a:rPr lang="en-US" altLang="fr-FR" sz="2000" dirty="0" smtClean="0"/>
                  <a:t>(from exp. data)</a:t>
                </a:r>
              </a:p>
              <a:p>
                <a:pPr eaLnBrk="0" hangingPunct="0">
                  <a:tabLst>
                    <a:tab pos="179388" algn="l"/>
                    <a:tab pos="35718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 Z to T conversion</a:t>
                </a:r>
              </a:p>
              <a:p>
                <a:pPr eaLnBrk="0" hangingPunct="0">
                  <a:tabLst>
                    <a:tab pos="179388" algn="l"/>
                    <a:tab pos="357188" algn="l"/>
                  </a:tabLst>
                </a:pPr>
                <a:endParaRPr lang="en-US" altLang="fr-FR" sz="2000" b="1" dirty="0" smtClean="0"/>
              </a:p>
              <a:p>
                <a:pPr eaLnBrk="0" hangingPunct="0">
                  <a:tabLst>
                    <a:tab pos="357188" algn="l"/>
                  </a:tabLst>
                </a:pPr>
                <a:r>
                  <a:rPr lang="en-US" altLang="fr-FR" sz="2400" b="1" dirty="0" smtClean="0"/>
                  <a:t>signal dispersion</a:t>
                </a:r>
              </a:p>
              <a:p>
                <a:pPr eaLnBrk="0" hangingPunct="0">
                  <a:tabLst>
                    <a:tab pos="180975" algn="l"/>
                    <a:tab pos="361950" algn="l"/>
                    <a:tab pos="712788" algn="l"/>
                  </a:tabLst>
                </a:pPr>
                <a:r>
                  <a:rPr lang="en-US" altLang="fr-FR" sz="2000" b="1" dirty="0"/>
                  <a:t>	</a:t>
                </a:r>
                <a:r>
                  <a:rPr lang="en-US" altLang="fr-F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•</a:t>
                </a:r>
                <a:r>
                  <a:rPr lang="en-US" altLang="fr-FR" sz="2000" b="1" dirty="0" smtClean="0"/>
                  <a:t>	3D Gaussian dispersion </a:t>
                </a:r>
                <a:r>
                  <a:rPr lang="en-US" altLang="fr-FR" sz="2000" dirty="0" smtClean="0"/>
                  <a:t>(</a:t>
                </a:r>
                <a:r>
                  <a:rPr lang="en-US" altLang="fr-FR" sz="2000" b="1" dirty="0" smtClean="0"/>
                  <a:t>XY</a:t>
                </a:r>
                <a:r>
                  <a:rPr lang="en-US" altLang="fr-FR" sz="2000" dirty="0" smtClean="0"/>
                  <a:t> &amp; </a:t>
                </a:r>
                <a:r>
                  <a:rPr lang="en-US" altLang="fr-FR" sz="2000" b="1" dirty="0" smtClean="0"/>
                  <a:t>Z</a:t>
                </a:r>
                <a:r>
                  <a:rPr lang="en-US" altLang="fr-FR" sz="2000" dirty="0" smtClean="0"/>
                  <a:t>/</a:t>
                </a:r>
                <a:r>
                  <a:rPr lang="en-US" altLang="fr-FR" sz="2000" b="1" dirty="0" smtClean="0"/>
                  <a:t>T</a:t>
                </a:r>
                <a:r>
                  <a:rPr lang="en-US" altLang="fr-FR" sz="2000" dirty="0" smtClean="0"/>
                  <a:t>)</a:t>
                </a:r>
                <a:r>
                  <a:rPr lang="en-US" altLang="fr-FR" sz="2000" dirty="0"/>
                  <a:t>	</a:t>
                </a:r>
                <a:endParaRPr lang="en-US" altLang="fr-FR" sz="2000" dirty="0" smtClean="0"/>
              </a:p>
              <a:p>
                <a:pPr eaLnBrk="0" hangingPunct="0">
                  <a:tabLst>
                    <a:tab pos="180975" algn="l"/>
                    <a:tab pos="361950" algn="l"/>
                    <a:tab pos="712788" algn="l"/>
                  </a:tabLst>
                </a:pPr>
                <a:r>
                  <a:rPr lang="en-US" altLang="fr-FR" sz="2000" b="1" dirty="0"/>
                  <a:t>	</a:t>
                </a:r>
                <a:r>
                  <a:rPr lang="en-US" altLang="fr-F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•</a:t>
                </a:r>
                <a:r>
                  <a:rPr lang="en-US" altLang="fr-FR" sz="2000" b="1" dirty="0" smtClean="0"/>
                  <a:t>	dependence with drift path:</a:t>
                </a:r>
              </a:p>
              <a:p>
                <a:pPr eaLnBrk="0" hangingPunct="0">
                  <a:tabLst>
                    <a:tab pos="180975" algn="l"/>
                    <a:tab pos="361950" algn="l"/>
                    <a:tab pos="712788" algn="l"/>
                  </a:tabLst>
                </a:pPr>
                <a:r>
                  <a:rPr lang="en-US" sz="2000" b="1" dirty="0"/>
                  <a:t>	</a:t>
                </a:r>
                <a:r>
                  <a:rPr lang="en-US" sz="20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𝑿𝒀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fr-FR" sz="20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fr-F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𝑿𝒀</m:t>
                            </m:r>
                            <m:r>
                              <a:rPr lang="fr-F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fr-F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sub>
                    </m:sSub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𝑿𝒀</m:t>
                            </m:r>
                            <m:r>
                              <a:rPr lang="fr-F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fr-F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sub>
                    </m:sSub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fr-F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rad>
                  </m:oMath>
                </a14:m>
                <a:endParaRPr lang="en-US" altLang="fr-FR" sz="2000" b="1" dirty="0" smtClean="0"/>
              </a:p>
              <a:p>
                <a:pPr eaLnBrk="0" hangingPunct="0">
                  <a:tabLst>
                    <a:tab pos="179388" algn="l"/>
                    <a:tab pos="357188" algn="l"/>
                  </a:tabLst>
                </a:pPr>
                <a:endParaRPr lang="en-US" altLang="fr-FR" sz="2000" b="1" dirty="0"/>
              </a:p>
            </p:txBody>
          </p:sp>
        </mc:Choice>
        <mc:Fallback>
          <p:sp>
            <p:nvSpPr>
              <p:cNvPr id="59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0411" y="1029839"/>
                <a:ext cx="4833741" cy="3345137"/>
              </a:xfrm>
              <a:prstGeom prst="rect">
                <a:avLst/>
              </a:prstGeom>
              <a:blipFill>
                <a:blip r:embed="rId4"/>
                <a:stretch>
                  <a:fillRect l="-2270" t="-1821" r="-883"/>
                </a:stretch>
              </a:blipFill>
              <a:ln w="19050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Imag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06" y="67161"/>
            <a:ext cx="2727996" cy="2641394"/>
          </a:xfrm>
          <a:prstGeom prst="rect">
            <a:avLst/>
          </a:prstGeom>
        </p:spPr>
      </p:pic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10602054" y="770719"/>
            <a:ext cx="1010451" cy="8113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sz="1600" dirty="0" smtClean="0">
                <a:solidFill>
                  <a:srgbClr val="C00000"/>
                </a:solidFill>
              </a:rPr>
              <a:t>size of the</a:t>
            </a:r>
          </a:p>
          <a:p>
            <a:pPr eaLnBrk="0" hangingPunct="0">
              <a:tabLst>
                <a:tab pos="357188" algn="l"/>
              </a:tabLst>
            </a:pPr>
            <a:r>
              <a:rPr lang="en-US" altLang="fr-FR" sz="1600" dirty="0" smtClean="0">
                <a:solidFill>
                  <a:srgbClr val="C00000"/>
                </a:solidFill>
              </a:rPr>
              <a:t>entrance</a:t>
            </a:r>
          </a:p>
          <a:p>
            <a:pPr eaLnBrk="0" hangingPunct="0">
              <a:tabLst>
                <a:tab pos="357188" algn="l"/>
              </a:tabLst>
            </a:pPr>
            <a:r>
              <a:rPr lang="en-US" altLang="fr-FR" sz="1600" dirty="0" smtClean="0">
                <a:solidFill>
                  <a:srgbClr val="C00000"/>
                </a:solidFill>
              </a:rPr>
              <a:t>window</a:t>
            </a:r>
            <a:endParaRPr lang="en-US" altLang="fr-FR" sz="1600" dirty="0" smtClean="0">
              <a:solidFill>
                <a:srgbClr val="C00000"/>
              </a:solidFill>
            </a:endParaRPr>
          </a:p>
        </p:txBody>
      </p:sp>
      <p:cxnSp>
        <p:nvCxnSpPr>
          <p:cNvPr id="63" name="Connecteur droit avec flèche 62"/>
          <p:cNvCxnSpPr>
            <a:stCxn id="62" idx="1"/>
          </p:cNvCxnSpPr>
          <p:nvPr/>
        </p:nvCxnSpPr>
        <p:spPr>
          <a:xfrm flipH="1" flipV="1">
            <a:off x="10143262" y="894303"/>
            <a:ext cx="458792" cy="2821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62" idx="1"/>
          </p:cNvCxnSpPr>
          <p:nvPr/>
        </p:nvCxnSpPr>
        <p:spPr>
          <a:xfrm flipH="1" flipV="1">
            <a:off x="10157307" y="1046703"/>
            <a:ext cx="444747" cy="1297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 rot="1065167">
            <a:off x="7795962" y="1090466"/>
            <a:ext cx="2222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preliminary</a:t>
            </a:r>
            <a:endParaRPr lang="en-US" sz="3200" b="1" cap="none" spc="50" dirty="0">
              <a:ln w="12700" cmpd="sng">
                <a:solidFill>
                  <a:srgbClr val="7030A0"/>
                </a:solidFill>
                <a:prstDash val="solid"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93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4810218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>
                <a:solidFill>
                  <a:srgbClr val="C00000"/>
                </a:solidFill>
              </a:rPr>
              <a:t>simulation: </a:t>
            </a:r>
            <a:r>
              <a:rPr lang="en-US" altLang="fr-FR" sz="3200" b="1" dirty="0"/>
              <a:t>signal </a:t>
            </a:r>
            <a:r>
              <a:rPr lang="en-US" altLang="fr-FR" sz="3200" b="1" dirty="0" smtClean="0"/>
              <a:t>collection</a:t>
            </a:r>
            <a:endParaRPr lang="en-US" altLang="fr-FR" sz="32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35360" y="836712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event generator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35360" y="2060848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tracking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1" name="Connecteur droit avec flèche 10"/>
          <p:cNvCxnSpPr>
            <a:stCxn id="9" idx="2"/>
            <a:endCxn id="10" idx="0"/>
          </p:cNvCxnSpPr>
          <p:nvPr/>
        </p:nvCxnSpPr>
        <p:spPr>
          <a:xfrm>
            <a:off x="1271787" y="1700712"/>
            <a:ext cx="0" cy="36013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335360" y="3285080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signal collection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/>
          <p:cNvCxnSpPr>
            <a:stCxn id="10" idx="2"/>
            <a:endCxn id="12" idx="0"/>
          </p:cNvCxnSpPr>
          <p:nvPr/>
        </p:nvCxnSpPr>
        <p:spPr>
          <a:xfrm>
            <a:off x="1271787" y="2924848"/>
            <a:ext cx="0" cy="36023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rme libre 28"/>
          <p:cNvSpPr/>
          <p:nvPr/>
        </p:nvSpPr>
        <p:spPr>
          <a:xfrm>
            <a:off x="7895334" y="3854024"/>
            <a:ext cx="1064308" cy="665996"/>
          </a:xfrm>
          <a:custGeom>
            <a:avLst/>
            <a:gdLst>
              <a:gd name="connsiteX0" fmla="*/ 1158949 w 1158949"/>
              <a:gd name="connsiteY0" fmla="*/ 680484 h 680484"/>
              <a:gd name="connsiteX1" fmla="*/ 467833 w 1158949"/>
              <a:gd name="connsiteY1" fmla="*/ 138223 h 680484"/>
              <a:gd name="connsiteX2" fmla="*/ 0 w 1158949"/>
              <a:gd name="connsiteY2" fmla="*/ 0 h 680484"/>
              <a:gd name="connsiteX3" fmla="*/ 0 w 1158949"/>
              <a:gd name="connsiteY3" fmla="*/ 0 h 680484"/>
              <a:gd name="connsiteX0" fmla="*/ 1265275 w 1265275"/>
              <a:gd name="connsiteY0" fmla="*/ 693968 h 693968"/>
              <a:gd name="connsiteX1" fmla="*/ 574159 w 1265275"/>
              <a:gd name="connsiteY1" fmla="*/ 151707 h 693968"/>
              <a:gd name="connsiteX2" fmla="*/ 106326 w 1265275"/>
              <a:gd name="connsiteY2" fmla="*/ 13484 h 693968"/>
              <a:gd name="connsiteX3" fmla="*/ 0 w 1265275"/>
              <a:gd name="connsiteY3" fmla="*/ 2851 h 693968"/>
              <a:gd name="connsiteX0" fmla="*/ 1265275 w 1265275"/>
              <a:gd name="connsiteY0" fmla="*/ 691117 h 691117"/>
              <a:gd name="connsiteX1" fmla="*/ 574159 w 1265275"/>
              <a:gd name="connsiteY1" fmla="*/ 148856 h 691117"/>
              <a:gd name="connsiteX2" fmla="*/ 0 w 1265275"/>
              <a:gd name="connsiteY2" fmla="*/ 0 h 691117"/>
              <a:gd name="connsiteX0" fmla="*/ 1064308 w 1064308"/>
              <a:gd name="connsiteY0" fmla="*/ 665996 h 665996"/>
              <a:gd name="connsiteX1" fmla="*/ 373192 w 1064308"/>
              <a:gd name="connsiteY1" fmla="*/ 123735 h 665996"/>
              <a:gd name="connsiteX2" fmla="*/ 0 w 1064308"/>
              <a:gd name="connsiteY2" fmla="*/ 0 h 66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308" h="665996">
                <a:moveTo>
                  <a:pt x="1064308" y="665996"/>
                </a:moveTo>
                <a:lnTo>
                  <a:pt x="373192" y="12373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r="13946"/>
          <a:stretch/>
        </p:blipFill>
        <p:spPr>
          <a:xfrm>
            <a:off x="6962953" y="2805905"/>
            <a:ext cx="4536000" cy="3828768"/>
          </a:xfrm>
          <a:prstGeom prst="rect">
            <a:avLst/>
          </a:prstGeom>
        </p:spPr>
      </p:pic>
      <p:cxnSp>
        <p:nvCxnSpPr>
          <p:cNvPr id="25" name="Connecteur droit avec flèche 24"/>
          <p:cNvCxnSpPr/>
          <p:nvPr/>
        </p:nvCxnSpPr>
        <p:spPr>
          <a:xfrm>
            <a:off x="8965573" y="4543880"/>
            <a:ext cx="148349" cy="153320"/>
          </a:xfrm>
          <a:prstGeom prst="straightConnector1">
            <a:avLst/>
          </a:prstGeom>
          <a:ln w="28575">
            <a:solidFill>
              <a:srgbClr val="7030A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675000" y="3476763"/>
            <a:ext cx="795969" cy="34970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b="1" dirty="0" smtClean="0">
                <a:solidFill>
                  <a:srgbClr val="0070C0"/>
                </a:solidFill>
              </a:rPr>
              <a:t>proton</a:t>
            </a:r>
            <a:endParaRPr lang="en-US" altLang="fr-FR" b="1" dirty="0" smtClean="0">
              <a:solidFill>
                <a:srgbClr val="0070C0"/>
              </a:solidFill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0443641" y="3504322"/>
            <a:ext cx="574370" cy="34970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b="1" dirty="0" smtClean="0">
                <a:solidFill>
                  <a:srgbClr val="00B050"/>
                </a:solidFill>
              </a:rPr>
              <a:t>beta</a:t>
            </a:r>
            <a:endParaRPr lang="en-US" altLang="fr-FR" b="1" dirty="0" smtClean="0">
              <a:solidFill>
                <a:srgbClr val="00B050"/>
              </a:solidFill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8972201" y="4620890"/>
            <a:ext cx="670678" cy="34970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b="1" dirty="0" smtClean="0">
                <a:solidFill>
                  <a:srgbClr val="7030A0"/>
                </a:solidFill>
              </a:rPr>
              <a:t>recoil</a:t>
            </a:r>
            <a:endParaRPr lang="en-US" altLang="fr-FR" b="1" dirty="0" smtClean="0">
              <a:solidFill>
                <a:srgbClr val="7030A0"/>
              </a:solidFill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8964034" y="3615070"/>
            <a:ext cx="1573035" cy="911596"/>
          </a:xfrm>
          <a:custGeom>
            <a:avLst/>
            <a:gdLst>
              <a:gd name="connsiteX0" fmla="*/ 1158949 w 1158949"/>
              <a:gd name="connsiteY0" fmla="*/ 680484 h 680484"/>
              <a:gd name="connsiteX1" fmla="*/ 467833 w 1158949"/>
              <a:gd name="connsiteY1" fmla="*/ 138223 h 680484"/>
              <a:gd name="connsiteX2" fmla="*/ 0 w 1158949"/>
              <a:gd name="connsiteY2" fmla="*/ 0 h 680484"/>
              <a:gd name="connsiteX3" fmla="*/ 0 w 1158949"/>
              <a:gd name="connsiteY3" fmla="*/ 0 h 680484"/>
              <a:gd name="connsiteX0" fmla="*/ 1265275 w 1265275"/>
              <a:gd name="connsiteY0" fmla="*/ 693968 h 693968"/>
              <a:gd name="connsiteX1" fmla="*/ 574159 w 1265275"/>
              <a:gd name="connsiteY1" fmla="*/ 151707 h 693968"/>
              <a:gd name="connsiteX2" fmla="*/ 106326 w 1265275"/>
              <a:gd name="connsiteY2" fmla="*/ 13484 h 693968"/>
              <a:gd name="connsiteX3" fmla="*/ 0 w 1265275"/>
              <a:gd name="connsiteY3" fmla="*/ 2851 h 693968"/>
              <a:gd name="connsiteX0" fmla="*/ 1265275 w 1265275"/>
              <a:gd name="connsiteY0" fmla="*/ 842354 h 842354"/>
              <a:gd name="connsiteX1" fmla="*/ 574159 w 1265275"/>
              <a:gd name="connsiteY1" fmla="*/ 300093 h 842354"/>
              <a:gd name="connsiteX2" fmla="*/ 138224 w 1265275"/>
              <a:gd name="connsiteY2" fmla="*/ 2382 h 842354"/>
              <a:gd name="connsiteX3" fmla="*/ 0 w 1265275"/>
              <a:gd name="connsiteY3" fmla="*/ 151237 h 842354"/>
              <a:gd name="connsiteX0" fmla="*/ 1265275 w 1265275"/>
              <a:gd name="connsiteY0" fmla="*/ 691117 h 691117"/>
              <a:gd name="connsiteX1" fmla="*/ 574159 w 1265275"/>
              <a:gd name="connsiteY1" fmla="*/ 148856 h 691117"/>
              <a:gd name="connsiteX2" fmla="*/ 0 w 1265275"/>
              <a:gd name="connsiteY2" fmla="*/ 0 h 691117"/>
              <a:gd name="connsiteX0" fmla="*/ 1265275 w 1265275"/>
              <a:gd name="connsiteY0" fmla="*/ 733647 h 733647"/>
              <a:gd name="connsiteX1" fmla="*/ 520996 w 1265275"/>
              <a:gd name="connsiteY1" fmla="*/ 0 h 733647"/>
              <a:gd name="connsiteX2" fmla="*/ 0 w 1265275"/>
              <a:gd name="connsiteY2" fmla="*/ 42530 h 733647"/>
              <a:gd name="connsiteX0" fmla="*/ 744279 w 744279"/>
              <a:gd name="connsiteY0" fmla="*/ 0 h 595423"/>
              <a:gd name="connsiteX1" fmla="*/ 520996 w 744279"/>
              <a:gd name="connsiteY1" fmla="*/ 552893 h 595423"/>
              <a:gd name="connsiteX2" fmla="*/ 0 w 744279"/>
              <a:gd name="connsiteY2" fmla="*/ 595423 h 595423"/>
              <a:gd name="connsiteX0" fmla="*/ 2041451 w 2041451"/>
              <a:gd name="connsiteY0" fmla="*/ 0 h 552892"/>
              <a:gd name="connsiteX1" fmla="*/ 520996 w 2041451"/>
              <a:gd name="connsiteY1" fmla="*/ 510362 h 552892"/>
              <a:gd name="connsiteX2" fmla="*/ 0 w 2041451"/>
              <a:gd name="connsiteY2" fmla="*/ 552892 h 552892"/>
              <a:gd name="connsiteX0" fmla="*/ 2041451 w 2041451"/>
              <a:gd name="connsiteY0" fmla="*/ 0 h 552892"/>
              <a:gd name="connsiteX1" fmla="*/ 1318233 w 2041451"/>
              <a:gd name="connsiteY1" fmla="*/ 226086 h 552892"/>
              <a:gd name="connsiteX2" fmla="*/ 520996 w 2041451"/>
              <a:gd name="connsiteY2" fmla="*/ 510362 h 552892"/>
              <a:gd name="connsiteX3" fmla="*/ 0 w 2041451"/>
              <a:gd name="connsiteY3" fmla="*/ 552892 h 552892"/>
              <a:gd name="connsiteX0" fmla="*/ 2041451 w 2041451"/>
              <a:gd name="connsiteY0" fmla="*/ 0 h 552892"/>
              <a:gd name="connsiteX1" fmla="*/ 1318233 w 2041451"/>
              <a:gd name="connsiteY1" fmla="*/ 226086 h 552892"/>
              <a:gd name="connsiteX2" fmla="*/ 520996 w 2041451"/>
              <a:gd name="connsiteY2" fmla="*/ 510362 h 552892"/>
              <a:gd name="connsiteX3" fmla="*/ 0 w 2041451"/>
              <a:gd name="connsiteY3" fmla="*/ 552892 h 552892"/>
              <a:gd name="connsiteX0" fmla="*/ 2041451 w 2041451"/>
              <a:gd name="connsiteY0" fmla="*/ 7830 h 560722"/>
              <a:gd name="connsiteX1" fmla="*/ 1254438 w 2041451"/>
              <a:gd name="connsiteY1" fmla="*/ 0 h 560722"/>
              <a:gd name="connsiteX2" fmla="*/ 520996 w 2041451"/>
              <a:gd name="connsiteY2" fmla="*/ 518192 h 560722"/>
              <a:gd name="connsiteX3" fmla="*/ 0 w 2041451"/>
              <a:gd name="connsiteY3" fmla="*/ 560722 h 560722"/>
              <a:gd name="connsiteX0" fmla="*/ 2041451 w 2041451"/>
              <a:gd name="connsiteY0" fmla="*/ 7830 h 560722"/>
              <a:gd name="connsiteX1" fmla="*/ 1254438 w 2041451"/>
              <a:gd name="connsiteY1" fmla="*/ 0 h 560722"/>
              <a:gd name="connsiteX2" fmla="*/ 467833 w 2041451"/>
              <a:gd name="connsiteY2" fmla="*/ 369337 h 560722"/>
              <a:gd name="connsiteX3" fmla="*/ 0 w 2041451"/>
              <a:gd name="connsiteY3" fmla="*/ 560722 h 560722"/>
              <a:gd name="connsiteX0" fmla="*/ 2041451 w 2041451"/>
              <a:gd name="connsiteY0" fmla="*/ 0 h 552892"/>
              <a:gd name="connsiteX1" fmla="*/ 1126848 w 2041451"/>
              <a:gd name="connsiteY1" fmla="*/ 247351 h 552892"/>
              <a:gd name="connsiteX2" fmla="*/ 467833 w 2041451"/>
              <a:gd name="connsiteY2" fmla="*/ 361507 h 552892"/>
              <a:gd name="connsiteX3" fmla="*/ 0 w 2041451"/>
              <a:gd name="connsiteY3" fmla="*/ 552892 h 552892"/>
              <a:gd name="connsiteX0" fmla="*/ 2094614 w 2094614"/>
              <a:gd name="connsiteY0" fmla="*/ 0 h 978194"/>
              <a:gd name="connsiteX1" fmla="*/ 1126848 w 2094614"/>
              <a:gd name="connsiteY1" fmla="*/ 672653 h 978194"/>
              <a:gd name="connsiteX2" fmla="*/ 467833 w 2094614"/>
              <a:gd name="connsiteY2" fmla="*/ 786809 h 978194"/>
              <a:gd name="connsiteX3" fmla="*/ 0 w 2094614"/>
              <a:gd name="connsiteY3" fmla="*/ 978194 h 978194"/>
              <a:gd name="connsiteX0" fmla="*/ 2094614 w 2094614"/>
              <a:gd name="connsiteY0" fmla="*/ 0 h 978194"/>
              <a:gd name="connsiteX1" fmla="*/ 1488353 w 2094614"/>
              <a:gd name="connsiteY1" fmla="*/ 406840 h 978194"/>
              <a:gd name="connsiteX2" fmla="*/ 1126848 w 2094614"/>
              <a:gd name="connsiteY2" fmla="*/ 672653 h 978194"/>
              <a:gd name="connsiteX3" fmla="*/ 467833 w 2094614"/>
              <a:gd name="connsiteY3" fmla="*/ 786809 h 978194"/>
              <a:gd name="connsiteX4" fmla="*/ 0 w 2094614"/>
              <a:gd name="connsiteY4" fmla="*/ 978194 h 978194"/>
              <a:gd name="connsiteX0" fmla="*/ 2094614 w 2094614"/>
              <a:gd name="connsiteY0" fmla="*/ 0 h 978194"/>
              <a:gd name="connsiteX1" fmla="*/ 1222539 w 2094614"/>
              <a:gd name="connsiteY1" fmla="*/ 66598 h 978194"/>
              <a:gd name="connsiteX2" fmla="*/ 1126848 w 2094614"/>
              <a:gd name="connsiteY2" fmla="*/ 672653 h 978194"/>
              <a:gd name="connsiteX3" fmla="*/ 467833 w 2094614"/>
              <a:gd name="connsiteY3" fmla="*/ 786809 h 978194"/>
              <a:gd name="connsiteX4" fmla="*/ 0 w 2094614"/>
              <a:gd name="connsiteY4" fmla="*/ 978194 h 978194"/>
              <a:gd name="connsiteX0" fmla="*/ 1562986 w 1562986"/>
              <a:gd name="connsiteY0" fmla="*/ 358704 h 911596"/>
              <a:gd name="connsiteX1" fmla="*/ 1222539 w 1562986"/>
              <a:gd name="connsiteY1" fmla="*/ 0 h 911596"/>
              <a:gd name="connsiteX2" fmla="*/ 1126848 w 1562986"/>
              <a:gd name="connsiteY2" fmla="*/ 606055 h 911596"/>
              <a:gd name="connsiteX3" fmla="*/ 467833 w 1562986"/>
              <a:gd name="connsiteY3" fmla="*/ 720211 h 911596"/>
              <a:gd name="connsiteX4" fmla="*/ 0 w 1562986"/>
              <a:gd name="connsiteY4" fmla="*/ 911596 h 911596"/>
              <a:gd name="connsiteX0" fmla="*/ 1562986 w 1562986"/>
              <a:gd name="connsiteY0" fmla="*/ 358704 h 911596"/>
              <a:gd name="connsiteX1" fmla="*/ 1222539 w 1562986"/>
              <a:gd name="connsiteY1" fmla="*/ 0 h 911596"/>
              <a:gd name="connsiteX2" fmla="*/ 1126848 w 1562986"/>
              <a:gd name="connsiteY2" fmla="*/ 606055 h 911596"/>
              <a:gd name="connsiteX3" fmla="*/ 412567 w 1562986"/>
              <a:gd name="connsiteY3" fmla="*/ 725235 h 911596"/>
              <a:gd name="connsiteX4" fmla="*/ 0 w 1562986"/>
              <a:gd name="connsiteY4" fmla="*/ 911596 h 911596"/>
              <a:gd name="connsiteX0" fmla="*/ 1573035 w 1573035"/>
              <a:gd name="connsiteY0" fmla="*/ 358704 h 911596"/>
              <a:gd name="connsiteX1" fmla="*/ 1232588 w 1573035"/>
              <a:gd name="connsiteY1" fmla="*/ 0 h 911596"/>
              <a:gd name="connsiteX2" fmla="*/ 1136897 w 1573035"/>
              <a:gd name="connsiteY2" fmla="*/ 606055 h 911596"/>
              <a:gd name="connsiteX3" fmla="*/ 422616 w 1573035"/>
              <a:gd name="connsiteY3" fmla="*/ 725235 h 911596"/>
              <a:gd name="connsiteX4" fmla="*/ 0 w 1573035"/>
              <a:gd name="connsiteY4" fmla="*/ 911596 h 91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035" h="911596">
                <a:moveTo>
                  <a:pt x="1573035" y="358704"/>
                </a:moveTo>
                <a:lnTo>
                  <a:pt x="1232588" y="0"/>
                </a:lnTo>
                <a:lnTo>
                  <a:pt x="1136897" y="606055"/>
                </a:lnTo>
                <a:lnTo>
                  <a:pt x="422616" y="725235"/>
                </a:lnTo>
                <a:lnTo>
                  <a:pt x="0" y="911596"/>
                </a:lnTo>
              </a:path>
            </a:pathLst>
          </a:custGeom>
          <a:noFill/>
          <a:ln w="127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orme libre 56"/>
          <p:cNvSpPr/>
          <p:nvPr/>
        </p:nvSpPr>
        <p:spPr>
          <a:xfrm>
            <a:off x="10067590" y="5236453"/>
            <a:ext cx="74675" cy="53745"/>
          </a:xfrm>
          <a:custGeom>
            <a:avLst/>
            <a:gdLst>
              <a:gd name="connsiteX0" fmla="*/ 1293774 w 1332642"/>
              <a:gd name="connsiteY0" fmla="*/ 122916 h 198237"/>
              <a:gd name="connsiteX1" fmla="*/ 597738 w 1332642"/>
              <a:gd name="connsiteY1" fmla="*/ 87 h 198237"/>
              <a:gd name="connsiteX2" fmla="*/ 45004 w 1332642"/>
              <a:gd name="connsiteY2" fmla="*/ 143388 h 198237"/>
              <a:gd name="connsiteX3" fmla="*/ 45004 w 1332642"/>
              <a:gd name="connsiteY3" fmla="*/ 184331 h 198237"/>
              <a:gd name="connsiteX4" fmla="*/ 147362 w 1332642"/>
              <a:gd name="connsiteY4" fmla="*/ 191155 h 198237"/>
              <a:gd name="connsiteX5" fmla="*/ 440789 w 1332642"/>
              <a:gd name="connsiteY5" fmla="*/ 88797 h 198237"/>
              <a:gd name="connsiteX6" fmla="*/ 884341 w 1332642"/>
              <a:gd name="connsiteY6" fmla="*/ 102445 h 198237"/>
              <a:gd name="connsiteX7" fmla="*/ 1205063 w 1332642"/>
              <a:gd name="connsiteY7" fmla="*/ 170684 h 198237"/>
              <a:gd name="connsiteX8" fmla="*/ 1293774 w 1332642"/>
              <a:gd name="connsiteY8" fmla="*/ 122916 h 198237"/>
              <a:gd name="connsiteX0" fmla="*/ 1293774 w 1333828"/>
              <a:gd name="connsiteY0" fmla="*/ 122916 h 198237"/>
              <a:gd name="connsiteX1" fmla="*/ 597738 w 1333828"/>
              <a:gd name="connsiteY1" fmla="*/ 87 h 198237"/>
              <a:gd name="connsiteX2" fmla="*/ 45004 w 1333828"/>
              <a:gd name="connsiteY2" fmla="*/ 143388 h 198237"/>
              <a:gd name="connsiteX3" fmla="*/ 45004 w 1333828"/>
              <a:gd name="connsiteY3" fmla="*/ 184331 h 198237"/>
              <a:gd name="connsiteX4" fmla="*/ 147362 w 1333828"/>
              <a:gd name="connsiteY4" fmla="*/ 191155 h 198237"/>
              <a:gd name="connsiteX5" fmla="*/ 440789 w 1333828"/>
              <a:gd name="connsiteY5" fmla="*/ 88797 h 198237"/>
              <a:gd name="connsiteX6" fmla="*/ 835149 w 1333828"/>
              <a:gd name="connsiteY6" fmla="*/ 79295 h 198237"/>
              <a:gd name="connsiteX7" fmla="*/ 1205063 w 1333828"/>
              <a:gd name="connsiteY7" fmla="*/ 170684 h 198237"/>
              <a:gd name="connsiteX8" fmla="*/ 1293774 w 1333828"/>
              <a:gd name="connsiteY8" fmla="*/ 122916 h 198237"/>
              <a:gd name="connsiteX0" fmla="*/ 1293774 w 1333828"/>
              <a:gd name="connsiteY0" fmla="*/ 122916 h 198237"/>
              <a:gd name="connsiteX1" fmla="*/ 597738 w 1333828"/>
              <a:gd name="connsiteY1" fmla="*/ 87 h 198237"/>
              <a:gd name="connsiteX2" fmla="*/ 45004 w 1333828"/>
              <a:gd name="connsiteY2" fmla="*/ 143388 h 198237"/>
              <a:gd name="connsiteX3" fmla="*/ 45004 w 1333828"/>
              <a:gd name="connsiteY3" fmla="*/ 184331 h 198237"/>
              <a:gd name="connsiteX4" fmla="*/ 147362 w 1333828"/>
              <a:gd name="connsiteY4" fmla="*/ 191155 h 198237"/>
              <a:gd name="connsiteX5" fmla="*/ 440789 w 1333828"/>
              <a:gd name="connsiteY5" fmla="*/ 88797 h 198237"/>
              <a:gd name="connsiteX6" fmla="*/ 835149 w 1333828"/>
              <a:gd name="connsiteY6" fmla="*/ 96657 h 198237"/>
              <a:gd name="connsiteX7" fmla="*/ 1205063 w 1333828"/>
              <a:gd name="connsiteY7" fmla="*/ 170684 h 198237"/>
              <a:gd name="connsiteX8" fmla="*/ 1293774 w 1333828"/>
              <a:gd name="connsiteY8" fmla="*/ 122916 h 198237"/>
              <a:gd name="connsiteX0" fmla="*/ 1293774 w 1333828"/>
              <a:gd name="connsiteY0" fmla="*/ 122915 h 198236"/>
              <a:gd name="connsiteX1" fmla="*/ 597738 w 1333828"/>
              <a:gd name="connsiteY1" fmla="*/ 86 h 198236"/>
              <a:gd name="connsiteX2" fmla="*/ 45004 w 1333828"/>
              <a:gd name="connsiteY2" fmla="*/ 143387 h 198236"/>
              <a:gd name="connsiteX3" fmla="*/ 45004 w 1333828"/>
              <a:gd name="connsiteY3" fmla="*/ 184330 h 198236"/>
              <a:gd name="connsiteX4" fmla="*/ 147362 w 1333828"/>
              <a:gd name="connsiteY4" fmla="*/ 191154 h 198236"/>
              <a:gd name="connsiteX5" fmla="*/ 440789 w 1333828"/>
              <a:gd name="connsiteY5" fmla="*/ 88796 h 198236"/>
              <a:gd name="connsiteX6" fmla="*/ 835149 w 1333828"/>
              <a:gd name="connsiteY6" fmla="*/ 96656 h 198236"/>
              <a:gd name="connsiteX7" fmla="*/ 1205063 w 1333828"/>
              <a:gd name="connsiteY7" fmla="*/ 159108 h 198236"/>
              <a:gd name="connsiteX8" fmla="*/ 1293774 w 1333828"/>
              <a:gd name="connsiteY8" fmla="*/ 122915 h 198236"/>
              <a:gd name="connsiteX0" fmla="*/ 1293774 w 1333828"/>
              <a:gd name="connsiteY0" fmla="*/ 122915 h 198664"/>
              <a:gd name="connsiteX1" fmla="*/ 597738 w 1333828"/>
              <a:gd name="connsiteY1" fmla="*/ 86 h 198664"/>
              <a:gd name="connsiteX2" fmla="*/ 45004 w 1333828"/>
              <a:gd name="connsiteY2" fmla="*/ 143387 h 198664"/>
              <a:gd name="connsiteX3" fmla="*/ 45004 w 1333828"/>
              <a:gd name="connsiteY3" fmla="*/ 184330 h 198664"/>
              <a:gd name="connsiteX4" fmla="*/ 147362 w 1333828"/>
              <a:gd name="connsiteY4" fmla="*/ 191154 h 198664"/>
              <a:gd name="connsiteX5" fmla="*/ 516024 w 1333828"/>
              <a:gd name="connsiteY5" fmla="*/ 83009 h 198664"/>
              <a:gd name="connsiteX6" fmla="*/ 835149 w 1333828"/>
              <a:gd name="connsiteY6" fmla="*/ 96656 h 198664"/>
              <a:gd name="connsiteX7" fmla="*/ 1205063 w 1333828"/>
              <a:gd name="connsiteY7" fmla="*/ 159108 h 198664"/>
              <a:gd name="connsiteX8" fmla="*/ 1293774 w 1333828"/>
              <a:gd name="connsiteY8" fmla="*/ 122915 h 198664"/>
              <a:gd name="connsiteX0" fmla="*/ 1274732 w 1314786"/>
              <a:gd name="connsiteY0" fmla="*/ 122915 h 198664"/>
              <a:gd name="connsiteX1" fmla="*/ 578696 w 1314786"/>
              <a:gd name="connsiteY1" fmla="*/ 86 h 198664"/>
              <a:gd name="connsiteX2" fmla="*/ 25962 w 1314786"/>
              <a:gd name="connsiteY2" fmla="*/ 143387 h 198664"/>
              <a:gd name="connsiteX3" fmla="*/ 25962 w 1314786"/>
              <a:gd name="connsiteY3" fmla="*/ 184330 h 198664"/>
              <a:gd name="connsiteX4" fmla="*/ 128320 w 1314786"/>
              <a:gd name="connsiteY4" fmla="*/ 191154 h 198664"/>
              <a:gd name="connsiteX5" fmla="*/ 496982 w 1314786"/>
              <a:gd name="connsiteY5" fmla="*/ 83009 h 198664"/>
              <a:gd name="connsiteX6" fmla="*/ 816107 w 1314786"/>
              <a:gd name="connsiteY6" fmla="*/ 96656 h 198664"/>
              <a:gd name="connsiteX7" fmla="*/ 1186021 w 1314786"/>
              <a:gd name="connsiteY7" fmla="*/ 159108 h 198664"/>
              <a:gd name="connsiteX8" fmla="*/ 1274732 w 1314786"/>
              <a:gd name="connsiteY8" fmla="*/ 122915 h 198664"/>
              <a:gd name="connsiteX0" fmla="*/ 1186021 w 1189790"/>
              <a:gd name="connsiteY0" fmla="*/ 159068 h 198624"/>
              <a:gd name="connsiteX1" fmla="*/ 578696 w 1189790"/>
              <a:gd name="connsiteY1" fmla="*/ 46 h 198624"/>
              <a:gd name="connsiteX2" fmla="*/ 25962 w 1189790"/>
              <a:gd name="connsiteY2" fmla="*/ 143347 h 198624"/>
              <a:gd name="connsiteX3" fmla="*/ 25962 w 1189790"/>
              <a:gd name="connsiteY3" fmla="*/ 184290 h 198624"/>
              <a:gd name="connsiteX4" fmla="*/ 128320 w 1189790"/>
              <a:gd name="connsiteY4" fmla="*/ 191114 h 198624"/>
              <a:gd name="connsiteX5" fmla="*/ 496982 w 1189790"/>
              <a:gd name="connsiteY5" fmla="*/ 82969 h 198624"/>
              <a:gd name="connsiteX6" fmla="*/ 816107 w 1189790"/>
              <a:gd name="connsiteY6" fmla="*/ 96616 h 198624"/>
              <a:gd name="connsiteX7" fmla="*/ 1186021 w 1189790"/>
              <a:gd name="connsiteY7" fmla="*/ 159068 h 198624"/>
              <a:gd name="connsiteX0" fmla="*/ 816107 w 817170"/>
              <a:gd name="connsiteY0" fmla="*/ 97044 h 199052"/>
              <a:gd name="connsiteX1" fmla="*/ 578696 w 817170"/>
              <a:gd name="connsiteY1" fmla="*/ 474 h 199052"/>
              <a:gd name="connsiteX2" fmla="*/ 25962 w 817170"/>
              <a:gd name="connsiteY2" fmla="*/ 143775 h 199052"/>
              <a:gd name="connsiteX3" fmla="*/ 25962 w 817170"/>
              <a:gd name="connsiteY3" fmla="*/ 184718 h 199052"/>
              <a:gd name="connsiteX4" fmla="*/ 128320 w 817170"/>
              <a:gd name="connsiteY4" fmla="*/ 191542 h 199052"/>
              <a:gd name="connsiteX5" fmla="*/ 496982 w 817170"/>
              <a:gd name="connsiteY5" fmla="*/ 83397 h 199052"/>
              <a:gd name="connsiteX6" fmla="*/ 816107 w 817170"/>
              <a:gd name="connsiteY6" fmla="*/ 97044 h 199052"/>
              <a:gd name="connsiteX0" fmla="*/ 496982 w 609961"/>
              <a:gd name="connsiteY0" fmla="*/ 84028 h 199683"/>
              <a:gd name="connsiteX1" fmla="*/ 578696 w 609961"/>
              <a:gd name="connsiteY1" fmla="*/ 1105 h 199683"/>
              <a:gd name="connsiteX2" fmla="*/ 25962 w 609961"/>
              <a:gd name="connsiteY2" fmla="*/ 144406 h 199683"/>
              <a:gd name="connsiteX3" fmla="*/ 25962 w 609961"/>
              <a:gd name="connsiteY3" fmla="*/ 185349 h 199683"/>
              <a:gd name="connsiteX4" fmla="*/ 128320 w 609961"/>
              <a:gd name="connsiteY4" fmla="*/ 192173 h 199683"/>
              <a:gd name="connsiteX5" fmla="*/ 496982 w 609961"/>
              <a:gd name="connsiteY5" fmla="*/ 84028 h 199683"/>
              <a:gd name="connsiteX0" fmla="*/ 496982 w 496982"/>
              <a:gd name="connsiteY0" fmla="*/ 831 h 116486"/>
              <a:gd name="connsiteX1" fmla="*/ 25962 w 496982"/>
              <a:gd name="connsiteY1" fmla="*/ 61209 h 116486"/>
              <a:gd name="connsiteX2" fmla="*/ 25962 w 496982"/>
              <a:gd name="connsiteY2" fmla="*/ 102152 h 116486"/>
              <a:gd name="connsiteX3" fmla="*/ 128320 w 496982"/>
              <a:gd name="connsiteY3" fmla="*/ 108976 h 116486"/>
              <a:gd name="connsiteX4" fmla="*/ 496982 w 496982"/>
              <a:gd name="connsiteY4" fmla="*/ 831 h 116486"/>
              <a:gd name="connsiteX0" fmla="*/ 115153 w 115153"/>
              <a:gd name="connsiteY0" fmla="*/ 47795 h 50839"/>
              <a:gd name="connsiteX1" fmla="*/ 12795 w 115153"/>
              <a:gd name="connsiteY1" fmla="*/ 28 h 50839"/>
              <a:gd name="connsiteX2" fmla="*/ 12795 w 115153"/>
              <a:gd name="connsiteY2" fmla="*/ 40971 h 50839"/>
              <a:gd name="connsiteX3" fmla="*/ 115153 w 115153"/>
              <a:gd name="connsiteY3" fmla="*/ 47795 h 50839"/>
              <a:gd name="connsiteX0" fmla="*/ 102573 w 106373"/>
              <a:gd name="connsiteY0" fmla="*/ 79532 h 86193"/>
              <a:gd name="connsiteX1" fmla="*/ 76415 w 106373"/>
              <a:gd name="connsiteY1" fmla="*/ 15 h 86193"/>
              <a:gd name="connsiteX2" fmla="*/ 215 w 106373"/>
              <a:gd name="connsiteY2" fmla="*/ 72708 h 86193"/>
              <a:gd name="connsiteX3" fmla="*/ 102573 w 106373"/>
              <a:gd name="connsiteY3" fmla="*/ 79532 h 86193"/>
              <a:gd name="connsiteX0" fmla="*/ 102675 w 110342"/>
              <a:gd name="connsiteY0" fmla="*/ 79725 h 86386"/>
              <a:gd name="connsiteX1" fmla="*/ 76517 w 110342"/>
              <a:gd name="connsiteY1" fmla="*/ 208 h 86386"/>
              <a:gd name="connsiteX2" fmla="*/ 317 w 110342"/>
              <a:gd name="connsiteY2" fmla="*/ 72901 h 86386"/>
              <a:gd name="connsiteX3" fmla="*/ 102675 w 110342"/>
              <a:gd name="connsiteY3" fmla="*/ 79725 h 86386"/>
              <a:gd name="connsiteX0" fmla="*/ 61525 w 62497"/>
              <a:gd name="connsiteY0" fmla="*/ 79731 h 82288"/>
              <a:gd name="connsiteX1" fmla="*/ 35367 w 62497"/>
              <a:gd name="connsiteY1" fmla="*/ 214 h 82288"/>
              <a:gd name="connsiteX2" fmla="*/ 442 w 62497"/>
              <a:gd name="connsiteY2" fmla="*/ 57032 h 82288"/>
              <a:gd name="connsiteX3" fmla="*/ 61525 w 62497"/>
              <a:gd name="connsiteY3" fmla="*/ 79731 h 82288"/>
              <a:gd name="connsiteX0" fmla="*/ 61525 w 62497"/>
              <a:gd name="connsiteY0" fmla="*/ 79731 h 82288"/>
              <a:gd name="connsiteX1" fmla="*/ 35367 w 62497"/>
              <a:gd name="connsiteY1" fmla="*/ 214 h 82288"/>
              <a:gd name="connsiteX2" fmla="*/ 442 w 62497"/>
              <a:gd name="connsiteY2" fmla="*/ 57032 h 82288"/>
              <a:gd name="connsiteX3" fmla="*/ 61525 w 62497"/>
              <a:gd name="connsiteY3" fmla="*/ 79731 h 82288"/>
              <a:gd name="connsiteX0" fmla="*/ 47494 w 47859"/>
              <a:gd name="connsiteY0" fmla="*/ 79731 h 82288"/>
              <a:gd name="connsiteX1" fmla="*/ 21336 w 47859"/>
              <a:gd name="connsiteY1" fmla="*/ 214 h 82288"/>
              <a:gd name="connsiteX2" fmla="*/ 698 w 47859"/>
              <a:gd name="connsiteY2" fmla="*/ 57032 h 82288"/>
              <a:gd name="connsiteX3" fmla="*/ 47494 w 47859"/>
              <a:gd name="connsiteY3" fmla="*/ 79731 h 82288"/>
              <a:gd name="connsiteX0" fmla="*/ 50730 w 51095"/>
              <a:gd name="connsiteY0" fmla="*/ 79883 h 86007"/>
              <a:gd name="connsiteX1" fmla="*/ 24572 w 51095"/>
              <a:gd name="connsiteY1" fmla="*/ 366 h 86007"/>
              <a:gd name="connsiteX2" fmla="*/ 3934 w 51095"/>
              <a:gd name="connsiteY2" fmla="*/ 57184 h 86007"/>
              <a:gd name="connsiteX3" fmla="*/ 50730 w 51095"/>
              <a:gd name="connsiteY3" fmla="*/ 79883 h 86007"/>
              <a:gd name="connsiteX0" fmla="*/ 50730 w 58359"/>
              <a:gd name="connsiteY0" fmla="*/ 79883 h 91262"/>
              <a:gd name="connsiteX1" fmla="*/ 24572 w 58359"/>
              <a:gd name="connsiteY1" fmla="*/ 366 h 91262"/>
              <a:gd name="connsiteX2" fmla="*/ 3934 w 58359"/>
              <a:gd name="connsiteY2" fmla="*/ 57184 h 91262"/>
              <a:gd name="connsiteX3" fmla="*/ 50730 w 58359"/>
              <a:gd name="connsiteY3" fmla="*/ 79883 h 91262"/>
              <a:gd name="connsiteX0" fmla="*/ 46855 w 49092"/>
              <a:gd name="connsiteY0" fmla="*/ 60781 h 62036"/>
              <a:gd name="connsiteX1" fmla="*/ 37366 w 49092"/>
              <a:gd name="connsiteY1" fmla="*/ 314 h 62036"/>
              <a:gd name="connsiteX2" fmla="*/ 59 w 49092"/>
              <a:gd name="connsiteY2" fmla="*/ 38082 h 62036"/>
              <a:gd name="connsiteX3" fmla="*/ 46855 w 49092"/>
              <a:gd name="connsiteY3" fmla="*/ 60781 h 62036"/>
              <a:gd name="connsiteX0" fmla="*/ 47472 w 60946"/>
              <a:gd name="connsiteY0" fmla="*/ 60480 h 61735"/>
              <a:gd name="connsiteX1" fmla="*/ 37983 w 60946"/>
              <a:gd name="connsiteY1" fmla="*/ 13 h 61735"/>
              <a:gd name="connsiteX2" fmla="*/ 676 w 60946"/>
              <a:gd name="connsiteY2" fmla="*/ 37781 h 61735"/>
              <a:gd name="connsiteX3" fmla="*/ 47472 w 60946"/>
              <a:gd name="connsiteY3" fmla="*/ 60480 h 61735"/>
              <a:gd name="connsiteX0" fmla="*/ 49268 w 51222"/>
              <a:gd name="connsiteY0" fmla="*/ 53474 h 55138"/>
              <a:gd name="connsiteX1" fmla="*/ 37398 w 51222"/>
              <a:gd name="connsiteY1" fmla="*/ 151 h 55138"/>
              <a:gd name="connsiteX2" fmla="*/ 91 w 51222"/>
              <a:gd name="connsiteY2" fmla="*/ 37919 h 55138"/>
              <a:gd name="connsiteX3" fmla="*/ 49268 w 51222"/>
              <a:gd name="connsiteY3" fmla="*/ 53474 h 55138"/>
              <a:gd name="connsiteX0" fmla="*/ 49268 w 63597"/>
              <a:gd name="connsiteY0" fmla="*/ 53474 h 59975"/>
              <a:gd name="connsiteX1" fmla="*/ 37398 w 63597"/>
              <a:gd name="connsiteY1" fmla="*/ 151 h 59975"/>
              <a:gd name="connsiteX2" fmla="*/ 91 w 63597"/>
              <a:gd name="connsiteY2" fmla="*/ 37919 h 59975"/>
              <a:gd name="connsiteX3" fmla="*/ 49268 w 63597"/>
              <a:gd name="connsiteY3" fmla="*/ 53474 h 59975"/>
              <a:gd name="connsiteX0" fmla="*/ 50358 w 74193"/>
              <a:gd name="connsiteY0" fmla="*/ 53683 h 60184"/>
              <a:gd name="connsiteX1" fmla="*/ 38488 w 74193"/>
              <a:gd name="connsiteY1" fmla="*/ 360 h 60184"/>
              <a:gd name="connsiteX2" fmla="*/ 1181 w 74193"/>
              <a:gd name="connsiteY2" fmla="*/ 38128 h 60184"/>
              <a:gd name="connsiteX3" fmla="*/ 50358 w 74193"/>
              <a:gd name="connsiteY3" fmla="*/ 53683 h 60184"/>
              <a:gd name="connsiteX0" fmla="*/ 50358 w 79119"/>
              <a:gd name="connsiteY0" fmla="*/ 53814 h 65453"/>
              <a:gd name="connsiteX1" fmla="*/ 38488 w 79119"/>
              <a:gd name="connsiteY1" fmla="*/ 491 h 65453"/>
              <a:gd name="connsiteX2" fmla="*/ 1181 w 79119"/>
              <a:gd name="connsiteY2" fmla="*/ 38259 h 65453"/>
              <a:gd name="connsiteX3" fmla="*/ 50358 w 79119"/>
              <a:gd name="connsiteY3" fmla="*/ 53814 h 65453"/>
              <a:gd name="connsiteX0" fmla="*/ 50358 w 78121"/>
              <a:gd name="connsiteY0" fmla="*/ 53684 h 60185"/>
              <a:gd name="connsiteX1" fmla="*/ 38488 w 78121"/>
              <a:gd name="connsiteY1" fmla="*/ 361 h 60185"/>
              <a:gd name="connsiteX2" fmla="*/ 1181 w 78121"/>
              <a:gd name="connsiteY2" fmla="*/ 38129 h 60185"/>
              <a:gd name="connsiteX3" fmla="*/ 50358 w 78121"/>
              <a:gd name="connsiteY3" fmla="*/ 53684 h 60185"/>
              <a:gd name="connsiteX0" fmla="*/ 49685 w 77448"/>
              <a:gd name="connsiteY0" fmla="*/ 53684 h 62911"/>
              <a:gd name="connsiteX1" fmla="*/ 37815 w 77448"/>
              <a:gd name="connsiteY1" fmla="*/ 361 h 62911"/>
              <a:gd name="connsiteX2" fmla="*/ 508 w 77448"/>
              <a:gd name="connsiteY2" fmla="*/ 38129 h 62911"/>
              <a:gd name="connsiteX3" fmla="*/ 49685 w 77448"/>
              <a:gd name="connsiteY3" fmla="*/ 53684 h 62911"/>
              <a:gd name="connsiteX0" fmla="*/ 49310 w 67359"/>
              <a:gd name="connsiteY0" fmla="*/ 48867 h 50186"/>
              <a:gd name="connsiteX1" fmla="*/ 44583 w 67359"/>
              <a:gd name="connsiteY1" fmla="*/ 307 h 50186"/>
              <a:gd name="connsiteX2" fmla="*/ 133 w 67359"/>
              <a:gd name="connsiteY2" fmla="*/ 33312 h 50186"/>
              <a:gd name="connsiteX3" fmla="*/ 49310 w 67359"/>
              <a:gd name="connsiteY3" fmla="*/ 48867 h 50186"/>
              <a:gd name="connsiteX0" fmla="*/ 56398 w 58989"/>
              <a:gd name="connsiteY0" fmla="*/ 46304 h 47790"/>
              <a:gd name="connsiteX1" fmla="*/ 44527 w 58989"/>
              <a:gd name="connsiteY1" fmla="*/ 125 h 47790"/>
              <a:gd name="connsiteX2" fmla="*/ 77 w 58989"/>
              <a:gd name="connsiteY2" fmla="*/ 33130 h 47790"/>
              <a:gd name="connsiteX3" fmla="*/ 56398 w 58989"/>
              <a:gd name="connsiteY3" fmla="*/ 46304 h 47790"/>
              <a:gd name="connsiteX0" fmla="*/ 56398 w 69377"/>
              <a:gd name="connsiteY0" fmla="*/ 46304 h 53711"/>
              <a:gd name="connsiteX1" fmla="*/ 44527 w 69377"/>
              <a:gd name="connsiteY1" fmla="*/ 125 h 53711"/>
              <a:gd name="connsiteX2" fmla="*/ 77 w 69377"/>
              <a:gd name="connsiteY2" fmla="*/ 33130 h 53711"/>
              <a:gd name="connsiteX3" fmla="*/ 56398 w 69377"/>
              <a:gd name="connsiteY3" fmla="*/ 46304 h 53711"/>
              <a:gd name="connsiteX0" fmla="*/ 56488 w 74675"/>
              <a:gd name="connsiteY0" fmla="*/ 46338 h 53745"/>
              <a:gd name="connsiteX1" fmla="*/ 44617 w 74675"/>
              <a:gd name="connsiteY1" fmla="*/ 159 h 53745"/>
              <a:gd name="connsiteX2" fmla="*/ 167 w 74675"/>
              <a:gd name="connsiteY2" fmla="*/ 33164 h 53745"/>
              <a:gd name="connsiteX3" fmla="*/ 56488 w 74675"/>
              <a:gd name="connsiteY3" fmla="*/ 46338 h 5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75" h="53745">
                <a:moveTo>
                  <a:pt x="56488" y="46338"/>
                </a:moveTo>
                <a:cubicBezTo>
                  <a:pt x="87708" y="26550"/>
                  <a:pt x="75435" y="-2408"/>
                  <a:pt x="44617" y="159"/>
                </a:cubicBezTo>
                <a:cubicBezTo>
                  <a:pt x="13799" y="2726"/>
                  <a:pt x="-1812" y="25468"/>
                  <a:pt x="167" y="33164"/>
                </a:cubicBezTo>
                <a:cubicBezTo>
                  <a:pt x="2146" y="40861"/>
                  <a:pt x="25268" y="66126"/>
                  <a:pt x="56488" y="46338"/>
                </a:cubicBezTo>
                <a:close/>
              </a:path>
            </a:pathLst>
          </a:cu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orme libre 54"/>
          <p:cNvSpPr/>
          <p:nvPr/>
        </p:nvSpPr>
        <p:spPr>
          <a:xfrm>
            <a:off x="7807031" y="5194533"/>
            <a:ext cx="1314786" cy="198664"/>
          </a:xfrm>
          <a:custGeom>
            <a:avLst/>
            <a:gdLst>
              <a:gd name="connsiteX0" fmla="*/ 1293774 w 1332642"/>
              <a:gd name="connsiteY0" fmla="*/ 122916 h 198237"/>
              <a:gd name="connsiteX1" fmla="*/ 597738 w 1332642"/>
              <a:gd name="connsiteY1" fmla="*/ 87 h 198237"/>
              <a:gd name="connsiteX2" fmla="*/ 45004 w 1332642"/>
              <a:gd name="connsiteY2" fmla="*/ 143388 h 198237"/>
              <a:gd name="connsiteX3" fmla="*/ 45004 w 1332642"/>
              <a:gd name="connsiteY3" fmla="*/ 184331 h 198237"/>
              <a:gd name="connsiteX4" fmla="*/ 147362 w 1332642"/>
              <a:gd name="connsiteY4" fmla="*/ 191155 h 198237"/>
              <a:gd name="connsiteX5" fmla="*/ 440789 w 1332642"/>
              <a:gd name="connsiteY5" fmla="*/ 88797 h 198237"/>
              <a:gd name="connsiteX6" fmla="*/ 884341 w 1332642"/>
              <a:gd name="connsiteY6" fmla="*/ 102445 h 198237"/>
              <a:gd name="connsiteX7" fmla="*/ 1205063 w 1332642"/>
              <a:gd name="connsiteY7" fmla="*/ 170684 h 198237"/>
              <a:gd name="connsiteX8" fmla="*/ 1293774 w 1332642"/>
              <a:gd name="connsiteY8" fmla="*/ 122916 h 198237"/>
              <a:gd name="connsiteX0" fmla="*/ 1293774 w 1333828"/>
              <a:gd name="connsiteY0" fmla="*/ 122916 h 198237"/>
              <a:gd name="connsiteX1" fmla="*/ 597738 w 1333828"/>
              <a:gd name="connsiteY1" fmla="*/ 87 h 198237"/>
              <a:gd name="connsiteX2" fmla="*/ 45004 w 1333828"/>
              <a:gd name="connsiteY2" fmla="*/ 143388 h 198237"/>
              <a:gd name="connsiteX3" fmla="*/ 45004 w 1333828"/>
              <a:gd name="connsiteY3" fmla="*/ 184331 h 198237"/>
              <a:gd name="connsiteX4" fmla="*/ 147362 w 1333828"/>
              <a:gd name="connsiteY4" fmla="*/ 191155 h 198237"/>
              <a:gd name="connsiteX5" fmla="*/ 440789 w 1333828"/>
              <a:gd name="connsiteY5" fmla="*/ 88797 h 198237"/>
              <a:gd name="connsiteX6" fmla="*/ 835149 w 1333828"/>
              <a:gd name="connsiteY6" fmla="*/ 79295 h 198237"/>
              <a:gd name="connsiteX7" fmla="*/ 1205063 w 1333828"/>
              <a:gd name="connsiteY7" fmla="*/ 170684 h 198237"/>
              <a:gd name="connsiteX8" fmla="*/ 1293774 w 1333828"/>
              <a:gd name="connsiteY8" fmla="*/ 122916 h 198237"/>
              <a:gd name="connsiteX0" fmla="*/ 1293774 w 1333828"/>
              <a:gd name="connsiteY0" fmla="*/ 122916 h 198237"/>
              <a:gd name="connsiteX1" fmla="*/ 597738 w 1333828"/>
              <a:gd name="connsiteY1" fmla="*/ 87 h 198237"/>
              <a:gd name="connsiteX2" fmla="*/ 45004 w 1333828"/>
              <a:gd name="connsiteY2" fmla="*/ 143388 h 198237"/>
              <a:gd name="connsiteX3" fmla="*/ 45004 w 1333828"/>
              <a:gd name="connsiteY3" fmla="*/ 184331 h 198237"/>
              <a:gd name="connsiteX4" fmla="*/ 147362 w 1333828"/>
              <a:gd name="connsiteY4" fmla="*/ 191155 h 198237"/>
              <a:gd name="connsiteX5" fmla="*/ 440789 w 1333828"/>
              <a:gd name="connsiteY5" fmla="*/ 88797 h 198237"/>
              <a:gd name="connsiteX6" fmla="*/ 835149 w 1333828"/>
              <a:gd name="connsiteY6" fmla="*/ 96657 h 198237"/>
              <a:gd name="connsiteX7" fmla="*/ 1205063 w 1333828"/>
              <a:gd name="connsiteY7" fmla="*/ 170684 h 198237"/>
              <a:gd name="connsiteX8" fmla="*/ 1293774 w 1333828"/>
              <a:gd name="connsiteY8" fmla="*/ 122916 h 198237"/>
              <a:gd name="connsiteX0" fmla="*/ 1293774 w 1333828"/>
              <a:gd name="connsiteY0" fmla="*/ 122915 h 198236"/>
              <a:gd name="connsiteX1" fmla="*/ 597738 w 1333828"/>
              <a:gd name="connsiteY1" fmla="*/ 86 h 198236"/>
              <a:gd name="connsiteX2" fmla="*/ 45004 w 1333828"/>
              <a:gd name="connsiteY2" fmla="*/ 143387 h 198236"/>
              <a:gd name="connsiteX3" fmla="*/ 45004 w 1333828"/>
              <a:gd name="connsiteY3" fmla="*/ 184330 h 198236"/>
              <a:gd name="connsiteX4" fmla="*/ 147362 w 1333828"/>
              <a:gd name="connsiteY4" fmla="*/ 191154 h 198236"/>
              <a:gd name="connsiteX5" fmla="*/ 440789 w 1333828"/>
              <a:gd name="connsiteY5" fmla="*/ 88796 h 198236"/>
              <a:gd name="connsiteX6" fmla="*/ 835149 w 1333828"/>
              <a:gd name="connsiteY6" fmla="*/ 96656 h 198236"/>
              <a:gd name="connsiteX7" fmla="*/ 1205063 w 1333828"/>
              <a:gd name="connsiteY7" fmla="*/ 159108 h 198236"/>
              <a:gd name="connsiteX8" fmla="*/ 1293774 w 1333828"/>
              <a:gd name="connsiteY8" fmla="*/ 122915 h 198236"/>
              <a:gd name="connsiteX0" fmla="*/ 1293774 w 1333828"/>
              <a:gd name="connsiteY0" fmla="*/ 122915 h 198664"/>
              <a:gd name="connsiteX1" fmla="*/ 597738 w 1333828"/>
              <a:gd name="connsiteY1" fmla="*/ 86 h 198664"/>
              <a:gd name="connsiteX2" fmla="*/ 45004 w 1333828"/>
              <a:gd name="connsiteY2" fmla="*/ 143387 h 198664"/>
              <a:gd name="connsiteX3" fmla="*/ 45004 w 1333828"/>
              <a:gd name="connsiteY3" fmla="*/ 184330 h 198664"/>
              <a:gd name="connsiteX4" fmla="*/ 147362 w 1333828"/>
              <a:gd name="connsiteY4" fmla="*/ 191154 h 198664"/>
              <a:gd name="connsiteX5" fmla="*/ 516024 w 1333828"/>
              <a:gd name="connsiteY5" fmla="*/ 83009 h 198664"/>
              <a:gd name="connsiteX6" fmla="*/ 835149 w 1333828"/>
              <a:gd name="connsiteY6" fmla="*/ 96656 h 198664"/>
              <a:gd name="connsiteX7" fmla="*/ 1205063 w 1333828"/>
              <a:gd name="connsiteY7" fmla="*/ 159108 h 198664"/>
              <a:gd name="connsiteX8" fmla="*/ 1293774 w 1333828"/>
              <a:gd name="connsiteY8" fmla="*/ 122915 h 198664"/>
              <a:gd name="connsiteX0" fmla="*/ 1274732 w 1314786"/>
              <a:gd name="connsiteY0" fmla="*/ 122915 h 198664"/>
              <a:gd name="connsiteX1" fmla="*/ 578696 w 1314786"/>
              <a:gd name="connsiteY1" fmla="*/ 86 h 198664"/>
              <a:gd name="connsiteX2" fmla="*/ 25962 w 1314786"/>
              <a:gd name="connsiteY2" fmla="*/ 143387 h 198664"/>
              <a:gd name="connsiteX3" fmla="*/ 25962 w 1314786"/>
              <a:gd name="connsiteY3" fmla="*/ 184330 h 198664"/>
              <a:gd name="connsiteX4" fmla="*/ 128320 w 1314786"/>
              <a:gd name="connsiteY4" fmla="*/ 191154 h 198664"/>
              <a:gd name="connsiteX5" fmla="*/ 496982 w 1314786"/>
              <a:gd name="connsiteY5" fmla="*/ 83009 h 198664"/>
              <a:gd name="connsiteX6" fmla="*/ 816107 w 1314786"/>
              <a:gd name="connsiteY6" fmla="*/ 96656 h 198664"/>
              <a:gd name="connsiteX7" fmla="*/ 1186021 w 1314786"/>
              <a:gd name="connsiteY7" fmla="*/ 159108 h 198664"/>
              <a:gd name="connsiteX8" fmla="*/ 1274732 w 1314786"/>
              <a:gd name="connsiteY8" fmla="*/ 122915 h 19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4786" h="198664">
                <a:moveTo>
                  <a:pt x="1274732" y="122915"/>
                </a:moveTo>
                <a:cubicBezTo>
                  <a:pt x="1173511" y="96411"/>
                  <a:pt x="786824" y="-3326"/>
                  <a:pt x="578696" y="86"/>
                </a:cubicBezTo>
                <a:cubicBezTo>
                  <a:pt x="370568" y="3498"/>
                  <a:pt x="74679" y="109786"/>
                  <a:pt x="25962" y="143387"/>
                </a:cubicBezTo>
                <a:cubicBezTo>
                  <a:pt x="-22755" y="176988"/>
                  <a:pt x="8902" y="176369"/>
                  <a:pt x="25962" y="184330"/>
                </a:cubicBezTo>
                <a:cubicBezTo>
                  <a:pt x="43022" y="192291"/>
                  <a:pt x="49817" y="208041"/>
                  <a:pt x="128320" y="191154"/>
                </a:cubicBezTo>
                <a:cubicBezTo>
                  <a:pt x="206823" y="174267"/>
                  <a:pt x="382351" y="98759"/>
                  <a:pt x="496982" y="83009"/>
                </a:cubicBezTo>
                <a:cubicBezTo>
                  <a:pt x="611613" y="67259"/>
                  <a:pt x="688728" y="83008"/>
                  <a:pt x="816107" y="96656"/>
                </a:cubicBezTo>
                <a:cubicBezTo>
                  <a:pt x="943486" y="110304"/>
                  <a:pt x="1109584" y="154732"/>
                  <a:pt x="1186021" y="159108"/>
                </a:cubicBezTo>
                <a:cubicBezTo>
                  <a:pt x="1262458" y="163484"/>
                  <a:pt x="1375953" y="149419"/>
                  <a:pt x="1274732" y="122915"/>
                </a:cubicBezTo>
                <a:close/>
              </a:path>
            </a:pathLst>
          </a:cu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e 55"/>
          <p:cNvGrpSpPr/>
          <p:nvPr/>
        </p:nvGrpSpPr>
        <p:grpSpPr>
          <a:xfrm>
            <a:off x="7824192" y="3854024"/>
            <a:ext cx="2311752" cy="1519192"/>
            <a:chOff x="7824192" y="3854024"/>
            <a:chExt cx="2311752" cy="1519192"/>
          </a:xfrm>
        </p:grpSpPr>
        <p:grpSp>
          <p:nvGrpSpPr>
            <p:cNvPr id="32" name="Groupe 31"/>
            <p:cNvGrpSpPr/>
            <p:nvPr/>
          </p:nvGrpSpPr>
          <p:grpSpPr>
            <a:xfrm>
              <a:off x="7824192" y="3854024"/>
              <a:ext cx="145370" cy="1519192"/>
              <a:chOff x="7824192" y="3854024"/>
              <a:chExt cx="145370" cy="1519192"/>
            </a:xfrm>
          </p:grpSpPr>
          <p:cxnSp>
            <p:nvCxnSpPr>
              <p:cNvPr id="4" name="Connecteur droit avec flèche 3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e 35"/>
            <p:cNvGrpSpPr>
              <a:grpSpLocks noChangeAspect="1"/>
            </p:cNvGrpSpPr>
            <p:nvPr/>
          </p:nvGrpSpPr>
          <p:grpSpPr>
            <a:xfrm>
              <a:off x="8065590" y="3937604"/>
              <a:ext cx="145370" cy="1363604"/>
              <a:chOff x="7824192" y="3854024"/>
              <a:chExt cx="145370" cy="1519192"/>
            </a:xfrm>
          </p:grpSpPr>
          <p:cxnSp>
            <p:nvCxnSpPr>
              <p:cNvPr id="37" name="Connecteur droit avec flèche 36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e 39"/>
            <p:cNvGrpSpPr>
              <a:grpSpLocks noChangeAspect="1"/>
            </p:cNvGrpSpPr>
            <p:nvPr/>
          </p:nvGrpSpPr>
          <p:grpSpPr>
            <a:xfrm>
              <a:off x="8306365" y="4065419"/>
              <a:ext cx="125068" cy="1173170"/>
              <a:chOff x="7824192" y="3854024"/>
              <a:chExt cx="145370" cy="1519192"/>
            </a:xfrm>
          </p:grpSpPr>
          <p:cxnSp>
            <p:nvCxnSpPr>
              <p:cNvPr id="41" name="Connecteur droit avec flèche 40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avec flèche 41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e 42"/>
            <p:cNvGrpSpPr>
              <a:grpSpLocks noChangeAspect="1"/>
            </p:cNvGrpSpPr>
            <p:nvPr/>
          </p:nvGrpSpPr>
          <p:grpSpPr>
            <a:xfrm>
              <a:off x="8543017" y="4221087"/>
              <a:ext cx="111110" cy="1042239"/>
              <a:chOff x="7824192" y="3854024"/>
              <a:chExt cx="145370" cy="1519192"/>
            </a:xfrm>
          </p:grpSpPr>
          <p:cxnSp>
            <p:nvCxnSpPr>
              <p:cNvPr id="44" name="Connecteur droit avec flèche 43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e 45"/>
            <p:cNvGrpSpPr>
              <a:grpSpLocks noChangeAspect="1"/>
            </p:cNvGrpSpPr>
            <p:nvPr/>
          </p:nvGrpSpPr>
          <p:grpSpPr>
            <a:xfrm>
              <a:off x="8757846" y="4437112"/>
              <a:ext cx="91502" cy="858310"/>
              <a:chOff x="7824192" y="3854024"/>
              <a:chExt cx="145370" cy="1519192"/>
            </a:xfrm>
          </p:grpSpPr>
          <p:cxnSp>
            <p:nvCxnSpPr>
              <p:cNvPr id="47" name="Connecteur droit avec flèche 46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avec flèche 47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e 48"/>
            <p:cNvGrpSpPr>
              <a:grpSpLocks noChangeAspect="1"/>
            </p:cNvGrpSpPr>
            <p:nvPr/>
          </p:nvGrpSpPr>
          <p:grpSpPr>
            <a:xfrm>
              <a:off x="8956518" y="4543880"/>
              <a:ext cx="84428" cy="791951"/>
              <a:chOff x="7824192" y="3854024"/>
              <a:chExt cx="145370" cy="1519192"/>
            </a:xfrm>
          </p:grpSpPr>
          <p:cxnSp>
            <p:nvCxnSpPr>
              <p:cNvPr id="50" name="Connecteur droit avec flèche 49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e 51"/>
            <p:cNvGrpSpPr>
              <a:grpSpLocks noChangeAspect="1"/>
            </p:cNvGrpSpPr>
            <p:nvPr/>
          </p:nvGrpSpPr>
          <p:grpSpPr>
            <a:xfrm>
              <a:off x="10074484" y="4221087"/>
              <a:ext cx="61460" cy="1042240"/>
              <a:chOff x="7824192" y="3854024"/>
              <a:chExt cx="145370" cy="1519192"/>
            </a:xfrm>
          </p:grpSpPr>
          <p:cxnSp>
            <p:nvCxnSpPr>
              <p:cNvPr id="53" name="Connecteur droit avec flèche 52"/>
              <p:cNvCxnSpPr/>
              <p:nvPr/>
            </p:nvCxnSpPr>
            <p:spPr>
              <a:xfrm flipH="1">
                <a:off x="7824192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avec flèche 53"/>
              <p:cNvCxnSpPr/>
              <p:nvPr/>
            </p:nvCxnSpPr>
            <p:spPr>
              <a:xfrm>
                <a:off x="7897554" y="3854024"/>
                <a:ext cx="72008" cy="1519192"/>
              </a:xfrm>
              <a:prstGeom prst="straightConnector1">
                <a:avLst/>
              </a:prstGeom>
              <a:ln>
                <a:solidFill>
                  <a:srgbClr val="ECA3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 Box 28"/>
              <p:cNvSpPr txBox="1">
                <a:spLocks noChangeArrowheads="1"/>
              </p:cNvSpPr>
              <p:nvPr/>
            </p:nvSpPr>
            <p:spPr bwMode="auto">
              <a:xfrm>
                <a:off x="2630411" y="1029839"/>
                <a:ext cx="4833741" cy="494557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eaLnBrk="0" hangingPunct="0">
                  <a:tabLst>
                    <a:tab pos="357188" algn="l"/>
                  </a:tabLst>
                </a:pPr>
                <a:r>
                  <a:rPr lang="en-US" altLang="fr-FR" sz="2400" b="1" dirty="0" smtClean="0"/>
                  <a:t>drift of ionization signal</a:t>
                </a:r>
              </a:p>
              <a:p>
                <a:pPr eaLnBrk="0" hangingPunct="0">
                  <a:tabLst>
                    <a:tab pos="179388" algn="l"/>
                    <a:tab pos="357188" algn="l"/>
                  </a:tabLst>
                </a:pPr>
                <a:r>
                  <a:rPr lang="en-US" altLang="fr-FR" sz="2000" b="1" dirty="0" smtClean="0"/>
                  <a:t>	</a:t>
                </a:r>
                <a:r>
                  <a:rPr lang="en-US" altLang="fr-F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•</a:t>
                </a:r>
                <a:r>
                  <a:rPr lang="en-US" altLang="fr-FR" sz="2000" b="1" dirty="0"/>
                  <a:t>	</a:t>
                </a:r>
                <a:r>
                  <a:rPr lang="en-US" altLang="fr-FR" sz="2000" b="1" dirty="0" smtClean="0"/>
                  <a:t>from tracking steps energy loss</a:t>
                </a:r>
                <a:endParaRPr lang="en-US" altLang="fr-FR" sz="2000" b="1" dirty="0"/>
              </a:p>
              <a:p>
                <a:pPr eaLnBrk="0" hangingPunct="0">
                  <a:tabLst>
                    <a:tab pos="179388" algn="l"/>
                    <a:tab pos="357188" algn="l"/>
                  </a:tabLst>
                </a:pPr>
                <a:r>
                  <a:rPr lang="en-US" altLang="fr-F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•</a:t>
                </a:r>
                <a:r>
                  <a:rPr lang="en-US" altLang="fr-FR" sz="2000" b="1" dirty="0"/>
                  <a:t>	</a:t>
                </a:r>
                <a:r>
                  <a:rPr lang="en-US" altLang="fr-FR" sz="2000" b="1" dirty="0" smtClean="0"/>
                  <a:t>parameter: </a:t>
                </a:r>
                <a:r>
                  <a:rPr lang="en-US" altLang="fr-FR" sz="2000" b="1" dirty="0" smtClean="0">
                    <a:solidFill>
                      <a:srgbClr val="C00000"/>
                    </a:solidFill>
                  </a:rPr>
                  <a:t>drift velocity </a:t>
                </a:r>
                <a:r>
                  <a:rPr lang="en-US" altLang="fr-FR" sz="2000" dirty="0" smtClean="0"/>
                  <a:t>(from exp. data)</a:t>
                </a:r>
              </a:p>
              <a:p>
                <a:pPr eaLnBrk="0" hangingPunct="0">
                  <a:tabLst>
                    <a:tab pos="179388" algn="l"/>
                    <a:tab pos="35718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 Z to T conversion</a:t>
                </a:r>
              </a:p>
              <a:p>
                <a:pPr eaLnBrk="0" hangingPunct="0">
                  <a:tabLst>
                    <a:tab pos="179388" algn="l"/>
                    <a:tab pos="357188" algn="l"/>
                  </a:tabLst>
                </a:pPr>
                <a:endParaRPr lang="en-US" altLang="fr-FR" sz="2000" b="1" dirty="0" smtClean="0"/>
              </a:p>
              <a:p>
                <a:pPr eaLnBrk="0" hangingPunct="0">
                  <a:tabLst>
                    <a:tab pos="357188" algn="l"/>
                  </a:tabLst>
                </a:pPr>
                <a:r>
                  <a:rPr lang="en-US" altLang="fr-FR" sz="2400" b="1" dirty="0" smtClean="0"/>
                  <a:t>signal dispersion</a:t>
                </a:r>
              </a:p>
              <a:p>
                <a:pPr eaLnBrk="0" hangingPunct="0">
                  <a:tabLst>
                    <a:tab pos="180975" algn="l"/>
                    <a:tab pos="361950" algn="l"/>
                    <a:tab pos="712788" algn="l"/>
                  </a:tabLst>
                </a:pPr>
                <a:r>
                  <a:rPr lang="en-US" altLang="fr-FR" sz="2000" b="1" dirty="0"/>
                  <a:t>	</a:t>
                </a:r>
                <a:r>
                  <a:rPr lang="en-US" altLang="fr-F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•</a:t>
                </a:r>
                <a:r>
                  <a:rPr lang="en-US" altLang="fr-FR" sz="2000" b="1" dirty="0" smtClean="0"/>
                  <a:t>	3D Gaussian dispersion</a:t>
                </a:r>
                <a:r>
                  <a:rPr lang="en-US" altLang="fr-FR" sz="2000" b="1" dirty="0"/>
                  <a:t> </a:t>
                </a:r>
                <a:r>
                  <a:rPr lang="en-US" altLang="fr-FR" sz="2000" dirty="0"/>
                  <a:t>(</a:t>
                </a:r>
                <a:r>
                  <a:rPr lang="en-US" altLang="fr-FR" sz="2000" b="1" dirty="0"/>
                  <a:t>XY</a:t>
                </a:r>
                <a:r>
                  <a:rPr lang="en-US" altLang="fr-FR" sz="2000" dirty="0"/>
                  <a:t> &amp; </a:t>
                </a:r>
                <a:r>
                  <a:rPr lang="en-US" altLang="fr-FR" sz="2000" b="1" dirty="0"/>
                  <a:t>Z</a:t>
                </a:r>
                <a:r>
                  <a:rPr lang="en-US" altLang="fr-FR" sz="2000" dirty="0"/>
                  <a:t>/</a:t>
                </a:r>
                <a:r>
                  <a:rPr lang="en-US" altLang="fr-FR" sz="2000" b="1" dirty="0"/>
                  <a:t>T</a:t>
                </a:r>
                <a:r>
                  <a:rPr lang="en-US" altLang="fr-FR" sz="2000" dirty="0"/>
                  <a:t>)	</a:t>
                </a:r>
                <a:endParaRPr lang="en-US" altLang="fr-FR" sz="2000" dirty="0" smtClean="0"/>
              </a:p>
              <a:p>
                <a:pPr eaLnBrk="0" hangingPunct="0">
                  <a:tabLst>
                    <a:tab pos="180975" algn="l"/>
                    <a:tab pos="361950" algn="l"/>
                    <a:tab pos="712788" algn="l"/>
                  </a:tabLst>
                </a:pPr>
                <a:r>
                  <a:rPr lang="en-US" altLang="fr-FR" sz="2000" b="1" dirty="0"/>
                  <a:t>	</a:t>
                </a:r>
                <a:r>
                  <a:rPr lang="en-US" altLang="fr-F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•</a:t>
                </a:r>
                <a:r>
                  <a:rPr lang="en-US" altLang="fr-FR" sz="2000" b="1" dirty="0" smtClean="0"/>
                  <a:t>	dependence with drift path:</a:t>
                </a:r>
              </a:p>
              <a:p>
                <a:pPr eaLnBrk="0" hangingPunct="0">
                  <a:tabLst>
                    <a:tab pos="180975" algn="l"/>
                    <a:tab pos="361950" algn="l"/>
                    <a:tab pos="712788" algn="l"/>
                  </a:tabLst>
                </a:pPr>
                <a:r>
                  <a:rPr lang="en-US" sz="2000" b="1" dirty="0"/>
                  <a:t>	</a:t>
                </a:r>
                <a:r>
                  <a:rPr lang="en-US" sz="20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𝑿𝒀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fr-FR" sz="20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fr-F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𝑿𝒀</m:t>
                            </m:r>
                            <m:r>
                              <a:rPr lang="fr-F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fr-F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sub>
                    </m:sSub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𝑿𝒀</m:t>
                            </m:r>
                            <m:r>
                              <a:rPr lang="fr-F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fr-F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sub>
                    </m:sSub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fr-F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rad>
                  </m:oMath>
                </a14:m>
                <a:endParaRPr lang="en-US" altLang="fr-FR" sz="2000" b="1" dirty="0" smtClean="0"/>
              </a:p>
              <a:p>
                <a:pPr eaLnBrk="0" hangingPunct="0">
                  <a:tabLst>
                    <a:tab pos="179388" algn="l"/>
                    <a:tab pos="357188" algn="l"/>
                  </a:tabLst>
                </a:pPr>
                <a:endParaRPr lang="en-US" altLang="fr-FR" sz="2000" b="1" dirty="0"/>
              </a:p>
              <a:p>
                <a:pPr eaLnBrk="0" hangingPunct="0">
                  <a:tabLst>
                    <a:tab pos="357188" algn="l"/>
                  </a:tabLst>
                </a:pPr>
                <a:r>
                  <a:rPr lang="en-US" altLang="fr-FR" sz="2400" b="1" dirty="0" smtClean="0"/>
                  <a:t>amplification</a:t>
                </a:r>
                <a:endParaRPr lang="en-US" altLang="fr-FR" sz="2400" b="1" dirty="0"/>
              </a:p>
              <a:p>
                <a:pPr eaLnBrk="0" hangingPunct="0">
                  <a:tabLst>
                    <a:tab pos="180975" algn="l"/>
                    <a:tab pos="361950" algn="l"/>
                    <a:tab pos="712788" algn="l"/>
                  </a:tabLst>
                </a:pPr>
                <a:r>
                  <a:rPr lang="en-US" altLang="fr-FR" sz="2000" b="1" dirty="0"/>
                  <a:t>	</a:t>
                </a:r>
                <a:r>
                  <a:rPr lang="en-US" altLang="fr-F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•</a:t>
                </a:r>
                <a:r>
                  <a:rPr lang="en-US" altLang="fr-FR" sz="2000" b="1" dirty="0"/>
                  <a:t>	</a:t>
                </a:r>
                <a:r>
                  <a:rPr lang="en-US" altLang="fr-FR" sz="2000" b="1" dirty="0" smtClean="0"/>
                  <a:t>collection </a:t>
                </a:r>
                <a:r>
                  <a:rPr lang="en-US" altLang="fr-FR" sz="2000" b="1" dirty="0" smtClean="0">
                    <a:solidFill>
                      <a:srgbClr val="C00000"/>
                    </a:solidFill>
                  </a:rPr>
                  <a:t>gain</a:t>
                </a:r>
                <a:r>
                  <a:rPr lang="en-US" altLang="fr-FR" sz="2000" b="1" dirty="0" smtClean="0"/>
                  <a:t> from micromesh</a:t>
                </a:r>
              </a:p>
              <a:p>
                <a:pPr eaLnBrk="0" hangingPunct="0">
                  <a:tabLst>
                    <a:tab pos="180975" algn="l"/>
                    <a:tab pos="361950" algn="l"/>
                    <a:tab pos="712788" algn="l"/>
                  </a:tabLst>
                </a:pPr>
                <a:r>
                  <a:rPr lang="en-US" altLang="fr-FR" sz="2000" b="1" dirty="0"/>
                  <a:t>	</a:t>
                </a:r>
                <a:r>
                  <a:rPr lang="en-US" altLang="fr-F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•</a:t>
                </a:r>
                <a:r>
                  <a:rPr lang="en-US" altLang="fr-FR" sz="2000" b="1" dirty="0"/>
                  <a:t>	</a:t>
                </a:r>
                <a:r>
                  <a:rPr lang="en-US" altLang="fr-FR" sz="2000" b="1" dirty="0" smtClean="0"/>
                  <a:t>adjusted from known proton energies</a:t>
                </a:r>
              </a:p>
              <a:p>
                <a:pPr eaLnBrk="0" hangingPunct="0">
                  <a:tabLst>
                    <a:tab pos="180975" algn="l"/>
                    <a:tab pos="361950" algn="l"/>
                    <a:tab pos="71278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(after processing…)</a:t>
                </a:r>
                <a:endParaRPr lang="en-US" altLang="fr-FR" sz="2000" dirty="0"/>
              </a:p>
              <a:p>
                <a:pPr eaLnBrk="0" hangingPunct="0">
                  <a:tabLst>
                    <a:tab pos="180975" algn="l"/>
                    <a:tab pos="361950" algn="l"/>
                    <a:tab pos="712788" algn="l"/>
                  </a:tabLst>
                </a:pPr>
                <a:endParaRPr lang="en-US" altLang="fr-FR" sz="2000" dirty="0"/>
              </a:p>
            </p:txBody>
          </p:sp>
        </mc:Choice>
        <mc:Fallback>
          <p:sp>
            <p:nvSpPr>
              <p:cNvPr id="59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0411" y="1029839"/>
                <a:ext cx="4833741" cy="4945576"/>
              </a:xfrm>
              <a:prstGeom prst="rect">
                <a:avLst/>
              </a:prstGeom>
              <a:blipFill>
                <a:blip r:embed="rId4"/>
                <a:stretch>
                  <a:fillRect l="-2270" t="-1233" r="-883"/>
                </a:stretch>
              </a:blipFill>
              <a:ln w="19050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Imag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06" y="67161"/>
            <a:ext cx="2727996" cy="2641394"/>
          </a:xfrm>
          <a:prstGeom prst="rect">
            <a:avLst/>
          </a:prstGeom>
        </p:spPr>
      </p:pic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10602054" y="770719"/>
            <a:ext cx="1010451" cy="8113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sz="1600" dirty="0" smtClean="0">
                <a:solidFill>
                  <a:srgbClr val="C00000"/>
                </a:solidFill>
              </a:rPr>
              <a:t>size of the</a:t>
            </a:r>
          </a:p>
          <a:p>
            <a:pPr eaLnBrk="0" hangingPunct="0">
              <a:tabLst>
                <a:tab pos="357188" algn="l"/>
              </a:tabLst>
            </a:pPr>
            <a:r>
              <a:rPr lang="en-US" altLang="fr-FR" sz="1600" dirty="0" smtClean="0">
                <a:solidFill>
                  <a:srgbClr val="C00000"/>
                </a:solidFill>
              </a:rPr>
              <a:t>entrance</a:t>
            </a:r>
          </a:p>
          <a:p>
            <a:pPr eaLnBrk="0" hangingPunct="0">
              <a:tabLst>
                <a:tab pos="357188" algn="l"/>
              </a:tabLst>
            </a:pPr>
            <a:r>
              <a:rPr lang="en-US" altLang="fr-FR" sz="1600" dirty="0" smtClean="0">
                <a:solidFill>
                  <a:srgbClr val="C00000"/>
                </a:solidFill>
              </a:rPr>
              <a:t>window</a:t>
            </a:r>
            <a:endParaRPr lang="en-US" altLang="fr-FR" sz="1600" dirty="0" smtClean="0">
              <a:solidFill>
                <a:srgbClr val="C00000"/>
              </a:solidFill>
            </a:endParaRPr>
          </a:p>
        </p:txBody>
      </p:sp>
      <p:cxnSp>
        <p:nvCxnSpPr>
          <p:cNvPr id="63" name="Connecteur droit avec flèche 62"/>
          <p:cNvCxnSpPr>
            <a:stCxn id="62" idx="1"/>
          </p:cNvCxnSpPr>
          <p:nvPr/>
        </p:nvCxnSpPr>
        <p:spPr>
          <a:xfrm flipH="1" flipV="1">
            <a:off x="10143262" y="894303"/>
            <a:ext cx="458792" cy="2821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62" idx="1"/>
          </p:cNvCxnSpPr>
          <p:nvPr/>
        </p:nvCxnSpPr>
        <p:spPr>
          <a:xfrm flipH="1" flipV="1">
            <a:off x="10157307" y="1046703"/>
            <a:ext cx="444747" cy="1297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Image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2" y="4288663"/>
            <a:ext cx="2508226" cy="2428601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 rot="1065167">
            <a:off x="506108" y="5129070"/>
            <a:ext cx="2222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preliminary</a:t>
            </a:r>
            <a:endParaRPr lang="en-US" sz="3200" b="1" cap="none" spc="50" dirty="0">
              <a:ln w="12700" cmpd="sng">
                <a:solidFill>
                  <a:srgbClr val="7030A0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69" name="Rectangle 68"/>
          <p:cNvSpPr/>
          <p:nvPr/>
        </p:nvSpPr>
        <p:spPr>
          <a:xfrm rot="1065167">
            <a:off x="7795962" y="1090466"/>
            <a:ext cx="2222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preliminary</a:t>
            </a:r>
            <a:endParaRPr lang="en-US" sz="3200" b="1" cap="none" spc="50" dirty="0">
              <a:ln w="12700" cmpd="sng">
                <a:solidFill>
                  <a:srgbClr val="7030A0"/>
                </a:solidFill>
                <a:prstDash val="solid"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55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6076911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>
                <a:solidFill>
                  <a:srgbClr val="C00000"/>
                </a:solidFill>
              </a:rPr>
              <a:t>decay experiments with ACTAR TPC</a:t>
            </a:r>
            <a:endParaRPr lang="en-US" altLang="fr-FR" sz="3200" b="1" dirty="0">
              <a:solidFill>
                <a:srgbClr val="C00000"/>
              </a:solidFill>
            </a:endParaRPr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62" y="744654"/>
            <a:ext cx="3180174" cy="2765650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6278" y="4005304"/>
            <a:ext cx="2880000" cy="21600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566" y="4509360"/>
            <a:ext cx="2880000" cy="21600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90" name="Text Box 2"/>
          <p:cNvSpPr txBox="1">
            <a:spLocks noChangeArrowheads="1"/>
          </p:cNvSpPr>
          <p:nvPr/>
        </p:nvSpPr>
        <p:spPr bwMode="auto">
          <a:xfrm>
            <a:off x="501545" y="839969"/>
            <a:ext cx="5116135" cy="238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tabLst>
                <a:tab pos="180975" algn="l"/>
                <a:tab pos="542925" algn="l"/>
              </a:tabLst>
            </a:pPr>
            <a:r>
              <a:rPr lang="en-US" altLang="fr-FR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designed as “active target”…</a:t>
            </a:r>
          </a:p>
          <a:p>
            <a:pPr>
              <a:tabLst>
                <a:tab pos="180975" algn="l"/>
                <a:tab pos="542925" algn="l"/>
              </a:tabLst>
            </a:pPr>
            <a:r>
              <a:rPr lang="en-US" altLang="fr-FR" sz="2000" dirty="0" smtClean="0">
                <a:sym typeface="Wingdings" panose="05000000000000000000" pitchFamily="2" charset="2"/>
              </a:rPr>
              <a:t>high efficiency, thick target, vertex, tracking,</a:t>
            </a:r>
          </a:p>
          <a:p>
            <a:pPr>
              <a:tabLst>
                <a:tab pos="180975" algn="l"/>
                <a:tab pos="542925" algn="l"/>
              </a:tabLst>
            </a:pPr>
            <a:r>
              <a:rPr lang="en-US" altLang="fr-FR" sz="2000" dirty="0" smtClean="0">
                <a:sym typeface="Wingdings" panose="05000000000000000000" pitchFamily="2" charset="2"/>
              </a:rPr>
              <a:t>good energy resolution…</a:t>
            </a:r>
          </a:p>
          <a:p>
            <a:pPr>
              <a:spcBef>
                <a:spcPts val="1200"/>
              </a:spcBef>
              <a:tabLst>
                <a:tab pos="180975" algn="l"/>
                <a:tab pos="542925" algn="l"/>
              </a:tabLst>
            </a:pPr>
            <a:r>
              <a:rPr lang="en-US" altLang="fr-FR" sz="2000" b="1" dirty="0">
                <a:sym typeface="Wingdings" panose="05000000000000000000" pitchFamily="2" charset="2"/>
              </a:rPr>
              <a:t>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	inverse kinematic reactions</a:t>
            </a:r>
            <a:endParaRPr lang="en-US" altLang="fr-FR" sz="2000" b="1" dirty="0"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tabLst>
                <a:tab pos="180975" algn="l"/>
                <a:tab pos="542925" algn="l"/>
              </a:tabLst>
            </a:pPr>
            <a:r>
              <a:rPr lang="en-US" altLang="fr-FR" sz="2000" b="1" dirty="0" smtClean="0">
                <a:sym typeface="Wingdings" panose="05000000000000000000" pitchFamily="2" charset="2"/>
              </a:rPr>
              <a:t>		unbound resonances, highly excited states</a:t>
            </a:r>
            <a:endParaRPr lang="en-US" altLang="fr-FR" sz="2000" b="1" dirty="0"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tabLst>
                <a:tab pos="180975" algn="l"/>
                <a:tab pos="542925" algn="l"/>
              </a:tabLst>
            </a:pPr>
            <a:r>
              <a:rPr lang="en-US" altLang="fr-FR" sz="2000" b="1" dirty="0" smtClean="0">
                <a:sym typeface="Wingdings" panose="05000000000000000000" pitchFamily="2" charset="2"/>
              </a:rPr>
              <a:t>		transfer &amp; charge exchange reactions</a:t>
            </a:r>
            <a:endParaRPr lang="en-US" altLang="fr-FR" sz="2000" b="1" dirty="0"/>
          </a:p>
        </p:txBody>
      </p:sp>
      <p:sp>
        <p:nvSpPr>
          <p:cNvPr id="91" name="Text Box 2"/>
          <p:cNvSpPr txBox="1">
            <a:spLocks noChangeArrowheads="1"/>
          </p:cNvSpPr>
          <p:nvPr/>
        </p:nvSpPr>
        <p:spPr bwMode="auto">
          <a:xfrm>
            <a:off x="490591" y="3721565"/>
            <a:ext cx="4765078" cy="238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tabLst>
                <a:tab pos="180975" algn="l"/>
                <a:tab pos="542925" algn="l"/>
              </a:tabLst>
            </a:pPr>
            <a:r>
              <a:rPr lang="en-US" altLang="fr-FR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…and implantation/decay TPC</a:t>
            </a:r>
          </a:p>
          <a:p>
            <a:pPr>
              <a:tabLst>
                <a:tab pos="180975" algn="l"/>
                <a:tab pos="542925" algn="l"/>
              </a:tabLst>
            </a:pPr>
            <a:r>
              <a:rPr lang="en-US" altLang="fr-FR" sz="2000" dirty="0">
                <a:sym typeface="Wingdings" panose="05000000000000000000" pitchFamily="2" charset="2"/>
              </a:rPr>
              <a:t>high efficiency, </a:t>
            </a:r>
            <a:r>
              <a:rPr lang="en-US" altLang="fr-FR" sz="2000" dirty="0" smtClean="0">
                <a:sym typeface="Wingdings" panose="05000000000000000000" pitchFamily="2" charset="2"/>
              </a:rPr>
              <a:t>transp. to beta, low threshold</a:t>
            </a:r>
          </a:p>
          <a:p>
            <a:pPr>
              <a:tabLst>
                <a:tab pos="180975" algn="l"/>
                <a:tab pos="542925" algn="l"/>
              </a:tabLst>
            </a:pPr>
            <a:r>
              <a:rPr lang="en-US" altLang="fr-FR" sz="2000" dirty="0" smtClean="0">
                <a:sym typeface="Wingdings" panose="05000000000000000000" pitchFamily="2" charset="2"/>
              </a:rPr>
              <a:t>multi-particle tracking…</a:t>
            </a:r>
            <a:endParaRPr lang="en-US" altLang="fr-FR" sz="2000" dirty="0"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tabLst>
                <a:tab pos="180975" algn="l"/>
                <a:tab pos="542925" algn="l"/>
              </a:tabLst>
            </a:pPr>
            <a:r>
              <a:rPr lang="en-US" altLang="fr-FR" sz="2000" b="1" dirty="0">
                <a:sym typeface="Wingdings" panose="05000000000000000000" pitchFamily="2" charset="2"/>
              </a:rPr>
              <a:t>	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charged particles / exotic decay modes</a:t>
            </a:r>
          </a:p>
          <a:p>
            <a:pPr>
              <a:spcBef>
                <a:spcPts val="1200"/>
              </a:spcBef>
              <a:tabLst>
                <a:tab pos="180975" algn="l"/>
                <a:tab pos="542925" algn="l"/>
              </a:tabLst>
            </a:pPr>
            <a:r>
              <a:rPr lang="en-US" altLang="fr-FR" sz="2000" b="1" dirty="0">
                <a:sym typeface="Wingdings" panose="05000000000000000000" pitchFamily="2" charset="2"/>
              </a:rPr>
              <a:t>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	beta-delayed (multi-)proton</a:t>
            </a:r>
            <a:endParaRPr lang="en-US" altLang="fr-FR" sz="2000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tabLst>
                <a:tab pos="180975" algn="l"/>
                <a:tab pos="542925" algn="l"/>
              </a:tabLst>
            </a:pPr>
            <a:r>
              <a:rPr lang="en-US" altLang="fr-FR" sz="2000" b="1" dirty="0">
                <a:sym typeface="Wingdings" panose="05000000000000000000" pitchFamily="2" charset="2"/>
              </a:rPr>
              <a:t>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	particle decay of excited states</a:t>
            </a:r>
            <a:endParaRPr lang="en-US" altLang="fr-FR" sz="20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215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4956284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>
                <a:solidFill>
                  <a:srgbClr val="C00000"/>
                </a:solidFill>
              </a:rPr>
              <a:t>simulation: </a:t>
            </a:r>
            <a:r>
              <a:rPr lang="en-US" altLang="fr-FR" sz="3200" b="1" dirty="0"/>
              <a:t>signal </a:t>
            </a:r>
            <a:r>
              <a:rPr lang="en-US" altLang="fr-FR" sz="3200" b="1" dirty="0" smtClean="0"/>
              <a:t>processing</a:t>
            </a:r>
            <a:endParaRPr lang="en-US" altLang="fr-FR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2496723" y="780993"/>
                <a:ext cx="4965068" cy="46816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spcBef>
                    <a:spcPts val="600"/>
                  </a:spcBef>
                  <a:tabLst>
                    <a:tab pos="266700" algn="l"/>
                    <a:tab pos="531813" algn="l"/>
                    <a:tab pos="809625" algn="l"/>
                    <a:tab pos="3044825" algn="l"/>
                  </a:tabLst>
                </a:pPr>
                <a:r>
                  <a:rPr lang="en-US" altLang="fr-FR" sz="2400" b="1" dirty="0" smtClean="0">
                    <a:sym typeface="Wingdings" panose="05000000000000000000" pitchFamily="2" charset="2"/>
                  </a:rPr>
                  <a:t>electronics response function</a:t>
                </a:r>
                <a:endParaRPr lang="en-US" altLang="fr-FR" sz="2400" b="1" dirty="0" smtClean="0">
                  <a:sym typeface="Wingdings" panose="05000000000000000000" pitchFamily="2" charset="2"/>
                </a:endParaRPr>
              </a:p>
              <a:p>
                <a:pPr>
                  <a:spcBef>
                    <a:spcPts val="600"/>
                  </a:spcBef>
                  <a:tabLst>
                    <a:tab pos="266700" algn="l"/>
                    <a:tab pos="531813" algn="l"/>
                    <a:tab pos="809625" algn="l"/>
                    <a:tab pos="3584575" algn="l"/>
                  </a:tabLst>
                </a:pPr>
                <a:r>
                  <a:rPr lang="en-US" altLang="fr-FR" sz="2000" b="1" dirty="0" smtClean="0">
                    <a:sym typeface="Wingdings" panose="05000000000000000000" pitchFamily="2" charset="2"/>
                  </a:rPr>
                  <a:t>	charge preamp. + shaper from</a:t>
                </a:r>
              </a:p>
              <a:p>
                <a:pPr>
                  <a:tabLst>
                    <a:tab pos="266700" algn="l"/>
                    <a:tab pos="531813" algn="l"/>
                    <a:tab pos="809625" algn="l"/>
                    <a:tab pos="3584575" algn="l"/>
                  </a:tabLst>
                </a:pPr>
                <a:r>
                  <a:rPr lang="en-US" altLang="fr-FR" sz="2000" b="1" dirty="0">
                    <a:sym typeface="Wingdings" panose="05000000000000000000" pitchFamily="2" charset="2"/>
                  </a:rPr>
                  <a:t>	</a:t>
                </a:r>
                <a:r>
                  <a:rPr lang="en-US" altLang="fr-FR" sz="2000" b="1" dirty="0" smtClean="0">
                    <a:sym typeface="Wingdings" panose="05000000000000000000" pitchFamily="2" charset="2"/>
                  </a:rPr>
                  <a:t>GET electronics</a:t>
                </a:r>
              </a:p>
              <a:p>
                <a:pPr>
                  <a:tabLst>
                    <a:tab pos="266700" algn="l"/>
                    <a:tab pos="531813" algn="l"/>
                    <a:tab pos="809625" algn="l"/>
                    <a:tab pos="3584575" algn="l"/>
                  </a:tabLst>
                </a:pPr>
                <a:endParaRPr lang="en-US" altLang="fr-FR" sz="2000" b="1" dirty="0" smtClean="0">
                  <a:sym typeface="Wingdings" panose="05000000000000000000" pitchFamily="2" charset="2"/>
                </a:endParaRPr>
              </a:p>
              <a:p>
                <a:pPr>
                  <a:spcBef>
                    <a:spcPts val="600"/>
                  </a:spcBef>
                  <a:tabLst>
                    <a:tab pos="266700" algn="l"/>
                    <a:tab pos="531813" algn="l"/>
                    <a:tab pos="809625" algn="l"/>
                    <a:tab pos="3584575" algn="l"/>
                    <a:tab pos="4845050" algn="l"/>
                  </a:tabLst>
                </a:pPr>
                <a:r>
                  <a:rPr lang="en-US" altLang="fr-FR" sz="2000" b="1" dirty="0">
                    <a:sym typeface="Wingdings" panose="05000000000000000000" pitchFamily="2" charset="2"/>
                  </a:rPr>
                  <a:t>	</a:t>
                </a:r>
                <a:r>
                  <a:rPr lang="en-US" altLang="fr-FR" sz="2000" b="1" dirty="0">
                    <a:latin typeface="Calibri" panose="020F0502020204030204" pitchFamily="34" charset="0"/>
                    <a:sym typeface="Wingdings" panose="05000000000000000000" pitchFamily="2" charset="2"/>
                  </a:rPr>
                  <a:t>•	</a:t>
                </a:r>
                <a:r>
                  <a:rPr lang="en-US" altLang="fr-FR" sz="2000" b="1" dirty="0" smtClean="0">
                    <a:sym typeface="Wingdings" panose="05000000000000000000" pitchFamily="2" charset="2"/>
                  </a:rPr>
                  <a:t>theoretical R.F. (P. Baron</a:t>
                </a:r>
                <a:r>
                  <a:rPr lang="en-US" altLang="fr-FR" sz="2000" b="1" dirty="0" smtClean="0">
                    <a:sym typeface="Wingdings" panose="05000000000000000000" pitchFamily="2" charset="2"/>
                  </a:rPr>
                  <a:t>):		</a:t>
                </a:r>
              </a:p>
              <a:p>
                <a:pPr>
                  <a:spcBef>
                    <a:spcPts val="600"/>
                  </a:spcBef>
                  <a:tabLst>
                    <a:tab pos="266700" algn="l"/>
                    <a:tab pos="531813" algn="l"/>
                    <a:tab pos="809625" algn="l"/>
                    <a:tab pos="35845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fr-FR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f>
                            <m:fPr>
                              <m:type m:val="skw"/>
                              <m:ctrlP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num>
                            <m:den>
                              <m: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den>
                          </m:f>
                        </m:sup>
                      </m:sSup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fr-FR" sz="2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num>
                                <m:den>
                                  <m:r>
                                    <a:rPr lang="fr-FR" sz="2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fr-FR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fr-FR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num>
                            <m:den>
                              <m:r>
                                <a:rPr lang="fr-FR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fr-FR" sz="2000" b="1" dirty="0" smtClean="0">
                  <a:sym typeface="Wingdings" panose="05000000000000000000" pitchFamily="2" charset="2"/>
                </a:endParaRPr>
              </a:p>
              <a:p>
                <a:pPr>
                  <a:spcBef>
                    <a:spcPts val="600"/>
                  </a:spcBef>
                  <a:tabLst>
                    <a:tab pos="266700" algn="l"/>
                    <a:tab pos="531813" algn="l"/>
                    <a:tab pos="3584575" algn="l"/>
                  </a:tabLst>
                </a:pPr>
                <a:r>
                  <a:rPr lang="en-US" altLang="fr-FR" sz="2000" b="1" dirty="0">
                    <a:sym typeface="Wingdings" panose="05000000000000000000" pitchFamily="2" charset="2"/>
                  </a:rPr>
                  <a:t>	</a:t>
                </a:r>
                <a:r>
                  <a:rPr lang="en-US" altLang="fr-FR" sz="2000" b="1" dirty="0">
                    <a:latin typeface="Calibri" panose="020F0502020204030204" pitchFamily="34" charset="0"/>
                    <a:sym typeface="Wingdings" panose="05000000000000000000" pitchFamily="2" charset="2"/>
                  </a:rPr>
                  <a:t>•	</a:t>
                </a:r>
                <a:r>
                  <a:rPr lang="en-US" altLang="fr-FR" sz="2000" b="1" dirty="0" smtClean="0">
                    <a:sym typeface="Wingdings" panose="05000000000000000000" pitchFamily="2" charset="2"/>
                  </a:rPr>
                  <a:t>effective analytical R.F.: </a:t>
                </a:r>
                <a:endParaRPr lang="en-US" altLang="fr-FR" sz="2000" b="1" dirty="0">
                  <a:sym typeface="Wingdings" panose="05000000000000000000" pitchFamily="2" charset="2"/>
                </a:endParaRPr>
              </a:p>
              <a:p>
                <a:pPr>
                  <a:spcBef>
                    <a:spcPts val="600"/>
                  </a:spcBef>
                  <a:tabLst>
                    <a:tab pos="266700" algn="l"/>
                    <a:tab pos="531813" algn="l"/>
                    <a:tab pos="35845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fr-FR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fr-FR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FR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type m:val="skw"/>
                              <m:ctrlPr>
                                <a:rPr lang="fr-FR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num>
                            <m:den>
                              <m:r>
                                <a:rPr lang="fr-FR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den>
                          </m:f>
                        </m:sup>
                      </m:sSup>
                      <m:r>
                        <a:rPr lang="fr-FR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FR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fr-FR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num>
                                <m:den>
                                  <m:r>
                                    <a:rPr lang="fr-FR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fr-FR" sz="2000" b="1" dirty="0">
                  <a:sym typeface="Wingdings" panose="05000000000000000000" pitchFamily="2" charset="2"/>
                </a:endParaRPr>
              </a:p>
              <a:p>
                <a:pPr>
                  <a:spcBef>
                    <a:spcPts val="600"/>
                  </a:spcBef>
                  <a:tabLst>
                    <a:tab pos="266700" algn="l"/>
                    <a:tab pos="531813" algn="l"/>
                    <a:tab pos="809625" algn="l"/>
                  </a:tabLst>
                </a:pPr>
                <a:r>
                  <a:rPr lang="en-US" altLang="fr-FR" sz="2000" b="1" dirty="0">
                    <a:sym typeface="Wingdings" panose="05000000000000000000" pitchFamily="2" charset="2"/>
                  </a:rPr>
                  <a:t>	</a:t>
                </a:r>
                <a:r>
                  <a:rPr lang="en-US" altLang="fr-FR" sz="2000" b="1" dirty="0">
                    <a:latin typeface="Calibri" panose="020F0502020204030204" pitchFamily="34" charset="0"/>
                    <a:sym typeface="Wingdings" panose="05000000000000000000" pitchFamily="2" charset="2"/>
                  </a:rPr>
                  <a:t>•	</a:t>
                </a:r>
                <a:r>
                  <a:rPr lang="en-US" altLang="fr-FR" sz="2000" b="1" dirty="0">
                    <a:sym typeface="Wingdings" panose="05000000000000000000" pitchFamily="2" charset="2"/>
                  </a:rPr>
                  <a:t>comparison with empirical R.F</a:t>
                </a:r>
                <a:r>
                  <a:rPr lang="en-US" altLang="fr-FR" sz="2000" b="1" dirty="0" smtClean="0">
                    <a:sym typeface="Wingdings" panose="05000000000000000000" pitchFamily="2" charset="2"/>
                  </a:rPr>
                  <a:t>.</a:t>
                </a:r>
                <a:endParaRPr lang="en-US" altLang="fr-FR" sz="2000" b="1" dirty="0">
                  <a:sym typeface="Wingdings" panose="05000000000000000000" pitchFamily="2" charset="2"/>
                </a:endParaRPr>
              </a:p>
              <a:p>
                <a:pPr>
                  <a:tabLst>
                    <a:tab pos="266700" algn="l"/>
                    <a:tab pos="531813" algn="l"/>
                    <a:tab pos="809625" algn="l"/>
                  </a:tabLst>
                </a:pPr>
                <a:r>
                  <a:rPr lang="en-US" altLang="fr-FR" sz="2000" dirty="0">
                    <a:sym typeface="Wingdings" panose="05000000000000000000" pitchFamily="2" charset="2"/>
                  </a:rPr>
                  <a:t>		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2 parameters:</a:t>
                </a:r>
              </a:p>
              <a:p>
                <a:pPr>
                  <a:tabLst>
                    <a:tab pos="266700" algn="l"/>
                    <a:tab pos="531813" algn="l"/>
                    <a:tab pos="809625" algn="l"/>
                  </a:tabLst>
                </a:pPr>
                <a:r>
                  <a:rPr lang="en-US" altLang="fr-FR" sz="2000" dirty="0">
                    <a:sym typeface="Wingdings" panose="05000000000000000000" pitchFamily="2" charset="2"/>
                  </a:rPr>
                  <a:t>	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	 amplification (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fr-FR" sz="2000" dirty="0" smtClean="0">
                    <a:sym typeface="Wingdings" panose="05000000000000000000" pitchFamily="2" charset="2"/>
                  </a:rPr>
                  <a:t>)</a:t>
                </a:r>
              </a:p>
              <a:p>
                <a:pPr>
                  <a:tabLst>
                    <a:tab pos="266700" algn="l"/>
                    <a:tab pos="531813" algn="l"/>
                    <a:tab pos="809625" algn="l"/>
                  </a:tabLst>
                </a:pPr>
                <a:r>
                  <a:rPr lang="en-US" altLang="fr-FR" sz="2000" dirty="0">
                    <a:sym typeface="Wingdings" panose="05000000000000000000" pitchFamily="2" charset="2"/>
                  </a:rPr>
                  <a:t>		 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shaping time (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altLang="fr-FR" sz="2000" dirty="0" smtClean="0">
                    <a:sym typeface="Wingdings" panose="05000000000000000000" pitchFamily="2" charset="2"/>
                  </a:rPr>
                  <a:t>)</a:t>
                </a:r>
                <a:endParaRPr lang="en-US" altLang="fr-FR" sz="2000" dirty="0">
                  <a:sym typeface="Wingdings" panose="05000000000000000000" pitchFamily="2" charset="2"/>
                </a:endParaRPr>
              </a:p>
              <a:p>
                <a:pPr>
                  <a:tabLst>
                    <a:tab pos="266700" algn="l"/>
                    <a:tab pos="531813" algn="l"/>
                    <a:tab pos="809625" algn="l"/>
                  </a:tabLst>
                </a:pPr>
                <a:endParaRPr lang="en-US" altLang="fr-FR" sz="2000" b="1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6723" y="780993"/>
                <a:ext cx="4965068" cy="4681657"/>
              </a:xfrm>
              <a:prstGeom prst="rect">
                <a:avLst/>
              </a:prstGeom>
              <a:blipFill>
                <a:blip r:embed="rId3"/>
                <a:stretch>
                  <a:fillRect l="-3071" t="-11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à coins arrondis 11"/>
          <p:cNvSpPr/>
          <p:nvPr/>
        </p:nvSpPr>
        <p:spPr>
          <a:xfrm>
            <a:off x="335360" y="836712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event generator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35360" y="2060848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tracking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4" name="Connecteur droit avec flèche 13"/>
          <p:cNvCxnSpPr>
            <a:stCxn id="12" idx="2"/>
            <a:endCxn id="13" idx="0"/>
          </p:cNvCxnSpPr>
          <p:nvPr/>
        </p:nvCxnSpPr>
        <p:spPr>
          <a:xfrm>
            <a:off x="1271787" y="1700712"/>
            <a:ext cx="0" cy="36013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335360" y="3285080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signal collection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6" name="Connecteur droit avec flèche 15"/>
          <p:cNvCxnSpPr>
            <a:stCxn id="13" idx="2"/>
            <a:endCxn id="15" idx="0"/>
          </p:cNvCxnSpPr>
          <p:nvPr/>
        </p:nvCxnSpPr>
        <p:spPr>
          <a:xfrm>
            <a:off x="1271787" y="2924848"/>
            <a:ext cx="0" cy="36023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335360" y="4509216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signal processing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8" name="Connecteur droit avec flèche 17"/>
          <p:cNvCxnSpPr>
            <a:stCxn id="15" idx="2"/>
            <a:endCxn id="17" idx="0"/>
          </p:cNvCxnSpPr>
          <p:nvPr/>
        </p:nvCxnSpPr>
        <p:spPr>
          <a:xfrm>
            <a:off x="1271787" y="4149080"/>
            <a:ext cx="0" cy="36013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e 83"/>
          <p:cNvGrpSpPr/>
          <p:nvPr/>
        </p:nvGrpSpPr>
        <p:grpSpPr>
          <a:xfrm>
            <a:off x="4636036" y="2805905"/>
            <a:ext cx="6862917" cy="3828768"/>
            <a:chOff x="4636036" y="2805905"/>
            <a:chExt cx="6862917" cy="3828768"/>
          </a:xfrm>
        </p:grpSpPr>
        <p:sp>
          <p:nvSpPr>
            <p:cNvPr id="85" name="Forme libre 84"/>
            <p:cNvSpPr/>
            <p:nvPr/>
          </p:nvSpPr>
          <p:spPr>
            <a:xfrm>
              <a:off x="7895334" y="3854024"/>
              <a:ext cx="1064308" cy="665996"/>
            </a:xfrm>
            <a:custGeom>
              <a:avLst/>
              <a:gdLst>
                <a:gd name="connsiteX0" fmla="*/ 1158949 w 1158949"/>
                <a:gd name="connsiteY0" fmla="*/ 680484 h 680484"/>
                <a:gd name="connsiteX1" fmla="*/ 467833 w 1158949"/>
                <a:gd name="connsiteY1" fmla="*/ 138223 h 680484"/>
                <a:gd name="connsiteX2" fmla="*/ 0 w 1158949"/>
                <a:gd name="connsiteY2" fmla="*/ 0 h 680484"/>
                <a:gd name="connsiteX3" fmla="*/ 0 w 1158949"/>
                <a:gd name="connsiteY3" fmla="*/ 0 h 680484"/>
                <a:gd name="connsiteX0" fmla="*/ 1265275 w 1265275"/>
                <a:gd name="connsiteY0" fmla="*/ 693968 h 693968"/>
                <a:gd name="connsiteX1" fmla="*/ 574159 w 1265275"/>
                <a:gd name="connsiteY1" fmla="*/ 151707 h 693968"/>
                <a:gd name="connsiteX2" fmla="*/ 106326 w 1265275"/>
                <a:gd name="connsiteY2" fmla="*/ 13484 h 693968"/>
                <a:gd name="connsiteX3" fmla="*/ 0 w 1265275"/>
                <a:gd name="connsiteY3" fmla="*/ 2851 h 693968"/>
                <a:gd name="connsiteX0" fmla="*/ 1265275 w 1265275"/>
                <a:gd name="connsiteY0" fmla="*/ 691117 h 691117"/>
                <a:gd name="connsiteX1" fmla="*/ 574159 w 1265275"/>
                <a:gd name="connsiteY1" fmla="*/ 148856 h 691117"/>
                <a:gd name="connsiteX2" fmla="*/ 0 w 1265275"/>
                <a:gd name="connsiteY2" fmla="*/ 0 h 691117"/>
                <a:gd name="connsiteX0" fmla="*/ 1064308 w 1064308"/>
                <a:gd name="connsiteY0" fmla="*/ 665996 h 665996"/>
                <a:gd name="connsiteX1" fmla="*/ 373192 w 1064308"/>
                <a:gd name="connsiteY1" fmla="*/ 123735 h 665996"/>
                <a:gd name="connsiteX2" fmla="*/ 0 w 1064308"/>
                <a:gd name="connsiteY2" fmla="*/ 0 h 66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4308" h="665996">
                  <a:moveTo>
                    <a:pt x="1064308" y="665996"/>
                  </a:moveTo>
                  <a:lnTo>
                    <a:pt x="373192" y="123735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Image 8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5" r="13946"/>
            <a:stretch/>
          </p:blipFill>
          <p:spPr>
            <a:xfrm>
              <a:off x="6962953" y="2805905"/>
              <a:ext cx="4536000" cy="3828768"/>
            </a:xfrm>
            <a:prstGeom prst="rect">
              <a:avLst/>
            </a:prstGeom>
          </p:spPr>
        </p:pic>
        <p:cxnSp>
          <p:nvCxnSpPr>
            <p:cNvPr id="87" name="Connecteur droit avec flèche 86"/>
            <p:cNvCxnSpPr/>
            <p:nvPr/>
          </p:nvCxnSpPr>
          <p:spPr>
            <a:xfrm>
              <a:off x="8965573" y="4543880"/>
              <a:ext cx="148349" cy="153320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orme libre 87"/>
            <p:cNvSpPr/>
            <p:nvPr/>
          </p:nvSpPr>
          <p:spPr>
            <a:xfrm>
              <a:off x="8964034" y="3615070"/>
              <a:ext cx="1573035" cy="911596"/>
            </a:xfrm>
            <a:custGeom>
              <a:avLst/>
              <a:gdLst>
                <a:gd name="connsiteX0" fmla="*/ 1158949 w 1158949"/>
                <a:gd name="connsiteY0" fmla="*/ 680484 h 680484"/>
                <a:gd name="connsiteX1" fmla="*/ 467833 w 1158949"/>
                <a:gd name="connsiteY1" fmla="*/ 138223 h 680484"/>
                <a:gd name="connsiteX2" fmla="*/ 0 w 1158949"/>
                <a:gd name="connsiteY2" fmla="*/ 0 h 680484"/>
                <a:gd name="connsiteX3" fmla="*/ 0 w 1158949"/>
                <a:gd name="connsiteY3" fmla="*/ 0 h 680484"/>
                <a:gd name="connsiteX0" fmla="*/ 1265275 w 1265275"/>
                <a:gd name="connsiteY0" fmla="*/ 693968 h 693968"/>
                <a:gd name="connsiteX1" fmla="*/ 574159 w 1265275"/>
                <a:gd name="connsiteY1" fmla="*/ 151707 h 693968"/>
                <a:gd name="connsiteX2" fmla="*/ 106326 w 1265275"/>
                <a:gd name="connsiteY2" fmla="*/ 13484 h 693968"/>
                <a:gd name="connsiteX3" fmla="*/ 0 w 1265275"/>
                <a:gd name="connsiteY3" fmla="*/ 2851 h 693968"/>
                <a:gd name="connsiteX0" fmla="*/ 1265275 w 1265275"/>
                <a:gd name="connsiteY0" fmla="*/ 842354 h 842354"/>
                <a:gd name="connsiteX1" fmla="*/ 574159 w 1265275"/>
                <a:gd name="connsiteY1" fmla="*/ 300093 h 842354"/>
                <a:gd name="connsiteX2" fmla="*/ 138224 w 1265275"/>
                <a:gd name="connsiteY2" fmla="*/ 2382 h 842354"/>
                <a:gd name="connsiteX3" fmla="*/ 0 w 1265275"/>
                <a:gd name="connsiteY3" fmla="*/ 151237 h 842354"/>
                <a:gd name="connsiteX0" fmla="*/ 1265275 w 1265275"/>
                <a:gd name="connsiteY0" fmla="*/ 691117 h 691117"/>
                <a:gd name="connsiteX1" fmla="*/ 574159 w 1265275"/>
                <a:gd name="connsiteY1" fmla="*/ 148856 h 691117"/>
                <a:gd name="connsiteX2" fmla="*/ 0 w 1265275"/>
                <a:gd name="connsiteY2" fmla="*/ 0 h 691117"/>
                <a:gd name="connsiteX0" fmla="*/ 1265275 w 1265275"/>
                <a:gd name="connsiteY0" fmla="*/ 733647 h 733647"/>
                <a:gd name="connsiteX1" fmla="*/ 520996 w 1265275"/>
                <a:gd name="connsiteY1" fmla="*/ 0 h 733647"/>
                <a:gd name="connsiteX2" fmla="*/ 0 w 1265275"/>
                <a:gd name="connsiteY2" fmla="*/ 42530 h 733647"/>
                <a:gd name="connsiteX0" fmla="*/ 744279 w 744279"/>
                <a:gd name="connsiteY0" fmla="*/ 0 h 595423"/>
                <a:gd name="connsiteX1" fmla="*/ 520996 w 744279"/>
                <a:gd name="connsiteY1" fmla="*/ 552893 h 595423"/>
                <a:gd name="connsiteX2" fmla="*/ 0 w 744279"/>
                <a:gd name="connsiteY2" fmla="*/ 595423 h 595423"/>
                <a:gd name="connsiteX0" fmla="*/ 2041451 w 2041451"/>
                <a:gd name="connsiteY0" fmla="*/ 0 h 552892"/>
                <a:gd name="connsiteX1" fmla="*/ 520996 w 2041451"/>
                <a:gd name="connsiteY1" fmla="*/ 510362 h 552892"/>
                <a:gd name="connsiteX2" fmla="*/ 0 w 2041451"/>
                <a:gd name="connsiteY2" fmla="*/ 552892 h 552892"/>
                <a:gd name="connsiteX0" fmla="*/ 2041451 w 2041451"/>
                <a:gd name="connsiteY0" fmla="*/ 0 h 552892"/>
                <a:gd name="connsiteX1" fmla="*/ 1318233 w 2041451"/>
                <a:gd name="connsiteY1" fmla="*/ 226086 h 552892"/>
                <a:gd name="connsiteX2" fmla="*/ 520996 w 2041451"/>
                <a:gd name="connsiteY2" fmla="*/ 510362 h 552892"/>
                <a:gd name="connsiteX3" fmla="*/ 0 w 2041451"/>
                <a:gd name="connsiteY3" fmla="*/ 552892 h 552892"/>
                <a:gd name="connsiteX0" fmla="*/ 2041451 w 2041451"/>
                <a:gd name="connsiteY0" fmla="*/ 0 h 552892"/>
                <a:gd name="connsiteX1" fmla="*/ 1318233 w 2041451"/>
                <a:gd name="connsiteY1" fmla="*/ 226086 h 552892"/>
                <a:gd name="connsiteX2" fmla="*/ 520996 w 2041451"/>
                <a:gd name="connsiteY2" fmla="*/ 510362 h 552892"/>
                <a:gd name="connsiteX3" fmla="*/ 0 w 2041451"/>
                <a:gd name="connsiteY3" fmla="*/ 552892 h 552892"/>
                <a:gd name="connsiteX0" fmla="*/ 2041451 w 2041451"/>
                <a:gd name="connsiteY0" fmla="*/ 7830 h 560722"/>
                <a:gd name="connsiteX1" fmla="*/ 1254438 w 2041451"/>
                <a:gd name="connsiteY1" fmla="*/ 0 h 560722"/>
                <a:gd name="connsiteX2" fmla="*/ 520996 w 2041451"/>
                <a:gd name="connsiteY2" fmla="*/ 518192 h 560722"/>
                <a:gd name="connsiteX3" fmla="*/ 0 w 2041451"/>
                <a:gd name="connsiteY3" fmla="*/ 560722 h 560722"/>
                <a:gd name="connsiteX0" fmla="*/ 2041451 w 2041451"/>
                <a:gd name="connsiteY0" fmla="*/ 7830 h 560722"/>
                <a:gd name="connsiteX1" fmla="*/ 1254438 w 2041451"/>
                <a:gd name="connsiteY1" fmla="*/ 0 h 560722"/>
                <a:gd name="connsiteX2" fmla="*/ 467833 w 2041451"/>
                <a:gd name="connsiteY2" fmla="*/ 369337 h 560722"/>
                <a:gd name="connsiteX3" fmla="*/ 0 w 2041451"/>
                <a:gd name="connsiteY3" fmla="*/ 560722 h 560722"/>
                <a:gd name="connsiteX0" fmla="*/ 2041451 w 2041451"/>
                <a:gd name="connsiteY0" fmla="*/ 0 h 552892"/>
                <a:gd name="connsiteX1" fmla="*/ 1126848 w 2041451"/>
                <a:gd name="connsiteY1" fmla="*/ 247351 h 552892"/>
                <a:gd name="connsiteX2" fmla="*/ 467833 w 2041451"/>
                <a:gd name="connsiteY2" fmla="*/ 361507 h 552892"/>
                <a:gd name="connsiteX3" fmla="*/ 0 w 2041451"/>
                <a:gd name="connsiteY3" fmla="*/ 552892 h 552892"/>
                <a:gd name="connsiteX0" fmla="*/ 2094614 w 2094614"/>
                <a:gd name="connsiteY0" fmla="*/ 0 h 978194"/>
                <a:gd name="connsiteX1" fmla="*/ 1126848 w 2094614"/>
                <a:gd name="connsiteY1" fmla="*/ 672653 h 978194"/>
                <a:gd name="connsiteX2" fmla="*/ 467833 w 2094614"/>
                <a:gd name="connsiteY2" fmla="*/ 786809 h 978194"/>
                <a:gd name="connsiteX3" fmla="*/ 0 w 2094614"/>
                <a:gd name="connsiteY3" fmla="*/ 978194 h 978194"/>
                <a:gd name="connsiteX0" fmla="*/ 2094614 w 2094614"/>
                <a:gd name="connsiteY0" fmla="*/ 0 h 978194"/>
                <a:gd name="connsiteX1" fmla="*/ 1488353 w 2094614"/>
                <a:gd name="connsiteY1" fmla="*/ 406840 h 978194"/>
                <a:gd name="connsiteX2" fmla="*/ 1126848 w 2094614"/>
                <a:gd name="connsiteY2" fmla="*/ 672653 h 978194"/>
                <a:gd name="connsiteX3" fmla="*/ 467833 w 2094614"/>
                <a:gd name="connsiteY3" fmla="*/ 786809 h 978194"/>
                <a:gd name="connsiteX4" fmla="*/ 0 w 2094614"/>
                <a:gd name="connsiteY4" fmla="*/ 978194 h 978194"/>
                <a:gd name="connsiteX0" fmla="*/ 2094614 w 2094614"/>
                <a:gd name="connsiteY0" fmla="*/ 0 h 978194"/>
                <a:gd name="connsiteX1" fmla="*/ 1222539 w 2094614"/>
                <a:gd name="connsiteY1" fmla="*/ 66598 h 978194"/>
                <a:gd name="connsiteX2" fmla="*/ 1126848 w 2094614"/>
                <a:gd name="connsiteY2" fmla="*/ 672653 h 978194"/>
                <a:gd name="connsiteX3" fmla="*/ 467833 w 2094614"/>
                <a:gd name="connsiteY3" fmla="*/ 786809 h 978194"/>
                <a:gd name="connsiteX4" fmla="*/ 0 w 2094614"/>
                <a:gd name="connsiteY4" fmla="*/ 978194 h 978194"/>
                <a:gd name="connsiteX0" fmla="*/ 1562986 w 1562986"/>
                <a:gd name="connsiteY0" fmla="*/ 358704 h 911596"/>
                <a:gd name="connsiteX1" fmla="*/ 1222539 w 1562986"/>
                <a:gd name="connsiteY1" fmla="*/ 0 h 911596"/>
                <a:gd name="connsiteX2" fmla="*/ 1126848 w 1562986"/>
                <a:gd name="connsiteY2" fmla="*/ 606055 h 911596"/>
                <a:gd name="connsiteX3" fmla="*/ 467833 w 1562986"/>
                <a:gd name="connsiteY3" fmla="*/ 720211 h 911596"/>
                <a:gd name="connsiteX4" fmla="*/ 0 w 1562986"/>
                <a:gd name="connsiteY4" fmla="*/ 911596 h 911596"/>
                <a:gd name="connsiteX0" fmla="*/ 1562986 w 1562986"/>
                <a:gd name="connsiteY0" fmla="*/ 358704 h 911596"/>
                <a:gd name="connsiteX1" fmla="*/ 1222539 w 1562986"/>
                <a:gd name="connsiteY1" fmla="*/ 0 h 911596"/>
                <a:gd name="connsiteX2" fmla="*/ 1126848 w 1562986"/>
                <a:gd name="connsiteY2" fmla="*/ 606055 h 911596"/>
                <a:gd name="connsiteX3" fmla="*/ 412567 w 1562986"/>
                <a:gd name="connsiteY3" fmla="*/ 725235 h 911596"/>
                <a:gd name="connsiteX4" fmla="*/ 0 w 1562986"/>
                <a:gd name="connsiteY4" fmla="*/ 911596 h 911596"/>
                <a:gd name="connsiteX0" fmla="*/ 1573035 w 1573035"/>
                <a:gd name="connsiteY0" fmla="*/ 358704 h 911596"/>
                <a:gd name="connsiteX1" fmla="*/ 1232588 w 1573035"/>
                <a:gd name="connsiteY1" fmla="*/ 0 h 911596"/>
                <a:gd name="connsiteX2" fmla="*/ 1136897 w 1573035"/>
                <a:gd name="connsiteY2" fmla="*/ 606055 h 911596"/>
                <a:gd name="connsiteX3" fmla="*/ 422616 w 1573035"/>
                <a:gd name="connsiteY3" fmla="*/ 725235 h 911596"/>
                <a:gd name="connsiteX4" fmla="*/ 0 w 1573035"/>
                <a:gd name="connsiteY4" fmla="*/ 911596 h 91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3035" h="911596">
                  <a:moveTo>
                    <a:pt x="1573035" y="358704"/>
                  </a:moveTo>
                  <a:lnTo>
                    <a:pt x="1232588" y="0"/>
                  </a:lnTo>
                  <a:lnTo>
                    <a:pt x="1136897" y="606055"/>
                  </a:lnTo>
                  <a:lnTo>
                    <a:pt x="422616" y="725235"/>
                  </a:lnTo>
                  <a:lnTo>
                    <a:pt x="0" y="911596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orme libre 88"/>
            <p:cNvSpPr/>
            <p:nvPr/>
          </p:nvSpPr>
          <p:spPr>
            <a:xfrm>
              <a:off x="10067590" y="5236453"/>
              <a:ext cx="74675" cy="53745"/>
            </a:xfrm>
            <a:custGeom>
              <a:avLst/>
              <a:gdLst>
                <a:gd name="connsiteX0" fmla="*/ 1293774 w 1332642"/>
                <a:gd name="connsiteY0" fmla="*/ 122916 h 198237"/>
                <a:gd name="connsiteX1" fmla="*/ 597738 w 1332642"/>
                <a:gd name="connsiteY1" fmla="*/ 87 h 198237"/>
                <a:gd name="connsiteX2" fmla="*/ 45004 w 1332642"/>
                <a:gd name="connsiteY2" fmla="*/ 143388 h 198237"/>
                <a:gd name="connsiteX3" fmla="*/ 45004 w 1332642"/>
                <a:gd name="connsiteY3" fmla="*/ 184331 h 198237"/>
                <a:gd name="connsiteX4" fmla="*/ 147362 w 1332642"/>
                <a:gd name="connsiteY4" fmla="*/ 191155 h 198237"/>
                <a:gd name="connsiteX5" fmla="*/ 440789 w 1332642"/>
                <a:gd name="connsiteY5" fmla="*/ 88797 h 198237"/>
                <a:gd name="connsiteX6" fmla="*/ 884341 w 1332642"/>
                <a:gd name="connsiteY6" fmla="*/ 102445 h 198237"/>
                <a:gd name="connsiteX7" fmla="*/ 1205063 w 1332642"/>
                <a:gd name="connsiteY7" fmla="*/ 170684 h 198237"/>
                <a:gd name="connsiteX8" fmla="*/ 1293774 w 1332642"/>
                <a:gd name="connsiteY8" fmla="*/ 122916 h 198237"/>
                <a:gd name="connsiteX0" fmla="*/ 1293774 w 1333828"/>
                <a:gd name="connsiteY0" fmla="*/ 122916 h 198237"/>
                <a:gd name="connsiteX1" fmla="*/ 597738 w 1333828"/>
                <a:gd name="connsiteY1" fmla="*/ 87 h 198237"/>
                <a:gd name="connsiteX2" fmla="*/ 45004 w 1333828"/>
                <a:gd name="connsiteY2" fmla="*/ 143388 h 198237"/>
                <a:gd name="connsiteX3" fmla="*/ 45004 w 1333828"/>
                <a:gd name="connsiteY3" fmla="*/ 184331 h 198237"/>
                <a:gd name="connsiteX4" fmla="*/ 147362 w 1333828"/>
                <a:gd name="connsiteY4" fmla="*/ 191155 h 198237"/>
                <a:gd name="connsiteX5" fmla="*/ 440789 w 1333828"/>
                <a:gd name="connsiteY5" fmla="*/ 88797 h 198237"/>
                <a:gd name="connsiteX6" fmla="*/ 835149 w 1333828"/>
                <a:gd name="connsiteY6" fmla="*/ 79295 h 198237"/>
                <a:gd name="connsiteX7" fmla="*/ 1205063 w 1333828"/>
                <a:gd name="connsiteY7" fmla="*/ 170684 h 198237"/>
                <a:gd name="connsiteX8" fmla="*/ 1293774 w 1333828"/>
                <a:gd name="connsiteY8" fmla="*/ 122916 h 198237"/>
                <a:gd name="connsiteX0" fmla="*/ 1293774 w 1333828"/>
                <a:gd name="connsiteY0" fmla="*/ 122916 h 198237"/>
                <a:gd name="connsiteX1" fmla="*/ 597738 w 1333828"/>
                <a:gd name="connsiteY1" fmla="*/ 87 h 198237"/>
                <a:gd name="connsiteX2" fmla="*/ 45004 w 1333828"/>
                <a:gd name="connsiteY2" fmla="*/ 143388 h 198237"/>
                <a:gd name="connsiteX3" fmla="*/ 45004 w 1333828"/>
                <a:gd name="connsiteY3" fmla="*/ 184331 h 198237"/>
                <a:gd name="connsiteX4" fmla="*/ 147362 w 1333828"/>
                <a:gd name="connsiteY4" fmla="*/ 191155 h 198237"/>
                <a:gd name="connsiteX5" fmla="*/ 440789 w 1333828"/>
                <a:gd name="connsiteY5" fmla="*/ 88797 h 198237"/>
                <a:gd name="connsiteX6" fmla="*/ 835149 w 1333828"/>
                <a:gd name="connsiteY6" fmla="*/ 96657 h 198237"/>
                <a:gd name="connsiteX7" fmla="*/ 1205063 w 1333828"/>
                <a:gd name="connsiteY7" fmla="*/ 170684 h 198237"/>
                <a:gd name="connsiteX8" fmla="*/ 1293774 w 1333828"/>
                <a:gd name="connsiteY8" fmla="*/ 122916 h 198237"/>
                <a:gd name="connsiteX0" fmla="*/ 1293774 w 1333828"/>
                <a:gd name="connsiteY0" fmla="*/ 122915 h 198236"/>
                <a:gd name="connsiteX1" fmla="*/ 597738 w 1333828"/>
                <a:gd name="connsiteY1" fmla="*/ 86 h 198236"/>
                <a:gd name="connsiteX2" fmla="*/ 45004 w 1333828"/>
                <a:gd name="connsiteY2" fmla="*/ 143387 h 198236"/>
                <a:gd name="connsiteX3" fmla="*/ 45004 w 1333828"/>
                <a:gd name="connsiteY3" fmla="*/ 184330 h 198236"/>
                <a:gd name="connsiteX4" fmla="*/ 147362 w 1333828"/>
                <a:gd name="connsiteY4" fmla="*/ 191154 h 198236"/>
                <a:gd name="connsiteX5" fmla="*/ 440789 w 1333828"/>
                <a:gd name="connsiteY5" fmla="*/ 88796 h 198236"/>
                <a:gd name="connsiteX6" fmla="*/ 835149 w 1333828"/>
                <a:gd name="connsiteY6" fmla="*/ 96656 h 198236"/>
                <a:gd name="connsiteX7" fmla="*/ 1205063 w 1333828"/>
                <a:gd name="connsiteY7" fmla="*/ 159108 h 198236"/>
                <a:gd name="connsiteX8" fmla="*/ 1293774 w 1333828"/>
                <a:gd name="connsiteY8" fmla="*/ 122915 h 198236"/>
                <a:gd name="connsiteX0" fmla="*/ 1293774 w 1333828"/>
                <a:gd name="connsiteY0" fmla="*/ 122915 h 198664"/>
                <a:gd name="connsiteX1" fmla="*/ 597738 w 1333828"/>
                <a:gd name="connsiteY1" fmla="*/ 86 h 198664"/>
                <a:gd name="connsiteX2" fmla="*/ 45004 w 1333828"/>
                <a:gd name="connsiteY2" fmla="*/ 143387 h 198664"/>
                <a:gd name="connsiteX3" fmla="*/ 45004 w 1333828"/>
                <a:gd name="connsiteY3" fmla="*/ 184330 h 198664"/>
                <a:gd name="connsiteX4" fmla="*/ 147362 w 1333828"/>
                <a:gd name="connsiteY4" fmla="*/ 191154 h 198664"/>
                <a:gd name="connsiteX5" fmla="*/ 516024 w 1333828"/>
                <a:gd name="connsiteY5" fmla="*/ 83009 h 198664"/>
                <a:gd name="connsiteX6" fmla="*/ 835149 w 1333828"/>
                <a:gd name="connsiteY6" fmla="*/ 96656 h 198664"/>
                <a:gd name="connsiteX7" fmla="*/ 1205063 w 1333828"/>
                <a:gd name="connsiteY7" fmla="*/ 159108 h 198664"/>
                <a:gd name="connsiteX8" fmla="*/ 1293774 w 1333828"/>
                <a:gd name="connsiteY8" fmla="*/ 122915 h 198664"/>
                <a:gd name="connsiteX0" fmla="*/ 1274732 w 1314786"/>
                <a:gd name="connsiteY0" fmla="*/ 122915 h 198664"/>
                <a:gd name="connsiteX1" fmla="*/ 578696 w 1314786"/>
                <a:gd name="connsiteY1" fmla="*/ 86 h 198664"/>
                <a:gd name="connsiteX2" fmla="*/ 25962 w 1314786"/>
                <a:gd name="connsiteY2" fmla="*/ 143387 h 198664"/>
                <a:gd name="connsiteX3" fmla="*/ 25962 w 1314786"/>
                <a:gd name="connsiteY3" fmla="*/ 184330 h 198664"/>
                <a:gd name="connsiteX4" fmla="*/ 128320 w 1314786"/>
                <a:gd name="connsiteY4" fmla="*/ 191154 h 198664"/>
                <a:gd name="connsiteX5" fmla="*/ 496982 w 1314786"/>
                <a:gd name="connsiteY5" fmla="*/ 83009 h 198664"/>
                <a:gd name="connsiteX6" fmla="*/ 816107 w 1314786"/>
                <a:gd name="connsiteY6" fmla="*/ 96656 h 198664"/>
                <a:gd name="connsiteX7" fmla="*/ 1186021 w 1314786"/>
                <a:gd name="connsiteY7" fmla="*/ 159108 h 198664"/>
                <a:gd name="connsiteX8" fmla="*/ 1274732 w 1314786"/>
                <a:gd name="connsiteY8" fmla="*/ 122915 h 198664"/>
                <a:gd name="connsiteX0" fmla="*/ 1186021 w 1189790"/>
                <a:gd name="connsiteY0" fmla="*/ 159068 h 198624"/>
                <a:gd name="connsiteX1" fmla="*/ 578696 w 1189790"/>
                <a:gd name="connsiteY1" fmla="*/ 46 h 198624"/>
                <a:gd name="connsiteX2" fmla="*/ 25962 w 1189790"/>
                <a:gd name="connsiteY2" fmla="*/ 143347 h 198624"/>
                <a:gd name="connsiteX3" fmla="*/ 25962 w 1189790"/>
                <a:gd name="connsiteY3" fmla="*/ 184290 h 198624"/>
                <a:gd name="connsiteX4" fmla="*/ 128320 w 1189790"/>
                <a:gd name="connsiteY4" fmla="*/ 191114 h 198624"/>
                <a:gd name="connsiteX5" fmla="*/ 496982 w 1189790"/>
                <a:gd name="connsiteY5" fmla="*/ 82969 h 198624"/>
                <a:gd name="connsiteX6" fmla="*/ 816107 w 1189790"/>
                <a:gd name="connsiteY6" fmla="*/ 96616 h 198624"/>
                <a:gd name="connsiteX7" fmla="*/ 1186021 w 1189790"/>
                <a:gd name="connsiteY7" fmla="*/ 159068 h 198624"/>
                <a:gd name="connsiteX0" fmla="*/ 816107 w 817170"/>
                <a:gd name="connsiteY0" fmla="*/ 97044 h 199052"/>
                <a:gd name="connsiteX1" fmla="*/ 578696 w 817170"/>
                <a:gd name="connsiteY1" fmla="*/ 474 h 199052"/>
                <a:gd name="connsiteX2" fmla="*/ 25962 w 817170"/>
                <a:gd name="connsiteY2" fmla="*/ 143775 h 199052"/>
                <a:gd name="connsiteX3" fmla="*/ 25962 w 817170"/>
                <a:gd name="connsiteY3" fmla="*/ 184718 h 199052"/>
                <a:gd name="connsiteX4" fmla="*/ 128320 w 817170"/>
                <a:gd name="connsiteY4" fmla="*/ 191542 h 199052"/>
                <a:gd name="connsiteX5" fmla="*/ 496982 w 817170"/>
                <a:gd name="connsiteY5" fmla="*/ 83397 h 199052"/>
                <a:gd name="connsiteX6" fmla="*/ 816107 w 817170"/>
                <a:gd name="connsiteY6" fmla="*/ 97044 h 199052"/>
                <a:gd name="connsiteX0" fmla="*/ 496982 w 609961"/>
                <a:gd name="connsiteY0" fmla="*/ 84028 h 199683"/>
                <a:gd name="connsiteX1" fmla="*/ 578696 w 609961"/>
                <a:gd name="connsiteY1" fmla="*/ 1105 h 199683"/>
                <a:gd name="connsiteX2" fmla="*/ 25962 w 609961"/>
                <a:gd name="connsiteY2" fmla="*/ 144406 h 199683"/>
                <a:gd name="connsiteX3" fmla="*/ 25962 w 609961"/>
                <a:gd name="connsiteY3" fmla="*/ 185349 h 199683"/>
                <a:gd name="connsiteX4" fmla="*/ 128320 w 609961"/>
                <a:gd name="connsiteY4" fmla="*/ 192173 h 199683"/>
                <a:gd name="connsiteX5" fmla="*/ 496982 w 609961"/>
                <a:gd name="connsiteY5" fmla="*/ 84028 h 199683"/>
                <a:gd name="connsiteX0" fmla="*/ 496982 w 496982"/>
                <a:gd name="connsiteY0" fmla="*/ 831 h 116486"/>
                <a:gd name="connsiteX1" fmla="*/ 25962 w 496982"/>
                <a:gd name="connsiteY1" fmla="*/ 61209 h 116486"/>
                <a:gd name="connsiteX2" fmla="*/ 25962 w 496982"/>
                <a:gd name="connsiteY2" fmla="*/ 102152 h 116486"/>
                <a:gd name="connsiteX3" fmla="*/ 128320 w 496982"/>
                <a:gd name="connsiteY3" fmla="*/ 108976 h 116486"/>
                <a:gd name="connsiteX4" fmla="*/ 496982 w 496982"/>
                <a:gd name="connsiteY4" fmla="*/ 831 h 116486"/>
                <a:gd name="connsiteX0" fmla="*/ 115153 w 115153"/>
                <a:gd name="connsiteY0" fmla="*/ 47795 h 50839"/>
                <a:gd name="connsiteX1" fmla="*/ 12795 w 115153"/>
                <a:gd name="connsiteY1" fmla="*/ 28 h 50839"/>
                <a:gd name="connsiteX2" fmla="*/ 12795 w 115153"/>
                <a:gd name="connsiteY2" fmla="*/ 40971 h 50839"/>
                <a:gd name="connsiteX3" fmla="*/ 115153 w 115153"/>
                <a:gd name="connsiteY3" fmla="*/ 47795 h 50839"/>
                <a:gd name="connsiteX0" fmla="*/ 102573 w 106373"/>
                <a:gd name="connsiteY0" fmla="*/ 79532 h 86193"/>
                <a:gd name="connsiteX1" fmla="*/ 76415 w 106373"/>
                <a:gd name="connsiteY1" fmla="*/ 15 h 86193"/>
                <a:gd name="connsiteX2" fmla="*/ 215 w 106373"/>
                <a:gd name="connsiteY2" fmla="*/ 72708 h 86193"/>
                <a:gd name="connsiteX3" fmla="*/ 102573 w 106373"/>
                <a:gd name="connsiteY3" fmla="*/ 79532 h 86193"/>
                <a:gd name="connsiteX0" fmla="*/ 102675 w 110342"/>
                <a:gd name="connsiteY0" fmla="*/ 79725 h 86386"/>
                <a:gd name="connsiteX1" fmla="*/ 76517 w 110342"/>
                <a:gd name="connsiteY1" fmla="*/ 208 h 86386"/>
                <a:gd name="connsiteX2" fmla="*/ 317 w 110342"/>
                <a:gd name="connsiteY2" fmla="*/ 72901 h 86386"/>
                <a:gd name="connsiteX3" fmla="*/ 102675 w 110342"/>
                <a:gd name="connsiteY3" fmla="*/ 79725 h 86386"/>
                <a:gd name="connsiteX0" fmla="*/ 61525 w 62497"/>
                <a:gd name="connsiteY0" fmla="*/ 79731 h 82288"/>
                <a:gd name="connsiteX1" fmla="*/ 35367 w 62497"/>
                <a:gd name="connsiteY1" fmla="*/ 214 h 82288"/>
                <a:gd name="connsiteX2" fmla="*/ 442 w 62497"/>
                <a:gd name="connsiteY2" fmla="*/ 57032 h 82288"/>
                <a:gd name="connsiteX3" fmla="*/ 61525 w 62497"/>
                <a:gd name="connsiteY3" fmla="*/ 79731 h 82288"/>
                <a:gd name="connsiteX0" fmla="*/ 61525 w 62497"/>
                <a:gd name="connsiteY0" fmla="*/ 79731 h 82288"/>
                <a:gd name="connsiteX1" fmla="*/ 35367 w 62497"/>
                <a:gd name="connsiteY1" fmla="*/ 214 h 82288"/>
                <a:gd name="connsiteX2" fmla="*/ 442 w 62497"/>
                <a:gd name="connsiteY2" fmla="*/ 57032 h 82288"/>
                <a:gd name="connsiteX3" fmla="*/ 61525 w 62497"/>
                <a:gd name="connsiteY3" fmla="*/ 79731 h 82288"/>
                <a:gd name="connsiteX0" fmla="*/ 47494 w 47859"/>
                <a:gd name="connsiteY0" fmla="*/ 79731 h 82288"/>
                <a:gd name="connsiteX1" fmla="*/ 21336 w 47859"/>
                <a:gd name="connsiteY1" fmla="*/ 214 h 82288"/>
                <a:gd name="connsiteX2" fmla="*/ 698 w 47859"/>
                <a:gd name="connsiteY2" fmla="*/ 57032 h 82288"/>
                <a:gd name="connsiteX3" fmla="*/ 47494 w 47859"/>
                <a:gd name="connsiteY3" fmla="*/ 79731 h 82288"/>
                <a:gd name="connsiteX0" fmla="*/ 50730 w 51095"/>
                <a:gd name="connsiteY0" fmla="*/ 79883 h 86007"/>
                <a:gd name="connsiteX1" fmla="*/ 24572 w 51095"/>
                <a:gd name="connsiteY1" fmla="*/ 366 h 86007"/>
                <a:gd name="connsiteX2" fmla="*/ 3934 w 51095"/>
                <a:gd name="connsiteY2" fmla="*/ 57184 h 86007"/>
                <a:gd name="connsiteX3" fmla="*/ 50730 w 51095"/>
                <a:gd name="connsiteY3" fmla="*/ 79883 h 86007"/>
                <a:gd name="connsiteX0" fmla="*/ 50730 w 58359"/>
                <a:gd name="connsiteY0" fmla="*/ 79883 h 91262"/>
                <a:gd name="connsiteX1" fmla="*/ 24572 w 58359"/>
                <a:gd name="connsiteY1" fmla="*/ 366 h 91262"/>
                <a:gd name="connsiteX2" fmla="*/ 3934 w 58359"/>
                <a:gd name="connsiteY2" fmla="*/ 57184 h 91262"/>
                <a:gd name="connsiteX3" fmla="*/ 50730 w 58359"/>
                <a:gd name="connsiteY3" fmla="*/ 79883 h 91262"/>
                <a:gd name="connsiteX0" fmla="*/ 46855 w 49092"/>
                <a:gd name="connsiteY0" fmla="*/ 60781 h 62036"/>
                <a:gd name="connsiteX1" fmla="*/ 37366 w 49092"/>
                <a:gd name="connsiteY1" fmla="*/ 314 h 62036"/>
                <a:gd name="connsiteX2" fmla="*/ 59 w 49092"/>
                <a:gd name="connsiteY2" fmla="*/ 38082 h 62036"/>
                <a:gd name="connsiteX3" fmla="*/ 46855 w 49092"/>
                <a:gd name="connsiteY3" fmla="*/ 60781 h 62036"/>
                <a:gd name="connsiteX0" fmla="*/ 47472 w 60946"/>
                <a:gd name="connsiteY0" fmla="*/ 60480 h 61735"/>
                <a:gd name="connsiteX1" fmla="*/ 37983 w 60946"/>
                <a:gd name="connsiteY1" fmla="*/ 13 h 61735"/>
                <a:gd name="connsiteX2" fmla="*/ 676 w 60946"/>
                <a:gd name="connsiteY2" fmla="*/ 37781 h 61735"/>
                <a:gd name="connsiteX3" fmla="*/ 47472 w 60946"/>
                <a:gd name="connsiteY3" fmla="*/ 60480 h 61735"/>
                <a:gd name="connsiteX0" fmla="*/ 49268 w 51222"/>
                <a:gd name="connsiteY0" fmla="*/ 53474 h 55138"/>
                <a:gd name="connsiteX1" fmla="*/ 37398 w 51222"/>
                <a:gd name="connsiteY1" fmla="*/ 151 h 55138"/>
                <a:gd name="connsiteX2" fmla="*/ 91 w 51222"/>
                <a:gd name="connsiteY2" fmla="*/ 37919 h 55138"/>
                <a:gd name="connsiteX3" fmla="*/ 49268 w 51222"/>
                <a:gd name="connsiteY3" fmla="*/ 53474 h 55138"/>
                <a:gd name="connsiteX0" fmla="*/ 49268 w 63597"/>
                <a:gd name="connsiteY0" fmla="*/ 53474 h 59975"/>
                <a:gd name="connsiteX1" fmla="*/ 37398 w 63597"/>
                <a:gd name="connsiteY1" fmla="*/ 151 h 59975"/>
                <a:gd name="connsiteX2" fmla="*/ 91 w 63597"/>
                <a:gd name="connsiteY2" fmla="*/ 37919 h 59975"/>
                <a:gd name="connsiteX3" fmla="*/ 49268 w 63597"/>
                <a:gd name="connsiteY3" fmla="*/ 53474 h 59975"/>
                <a:gd name="connsiteX0" fmla="*/ 50358 w 74193"/>
                <a:gd name="connsiteY0" fmla="*/ 53683 h 60184"/>
                <a:gd name="connsiteX1" fmla="*/ 38488 w 74193"/>
                <a:gd name="connsiteY1" fmla="*/ 360 h 60184"/>
                <a:gd name="connsiteX2" fmla="*/ 1181 w 74193"/>
                <a:gd name="connsiteY2" fmla="*/ 38128 h 60184"/>
                <a:gd name="connsiteX3" fmla="*/ 50358 w 74193"/>
                <a:gd name="connsiteY3" fmla="*/ 53683 h 60184"/>
                <a:gd name="connsiteX0" fmla="*/ 50358 w 79119"/>
                <a:gd name="connsiteY0" fmla="*/ 53814 h 65453"/>
                <a:gd name="connsiteX1" fmla="*/ 38488 w 79119"/>
                <a:gd name="connsiteY1" fmla="*/ 491 h 65453"/>
                <a:gd name="connsiteX2" fmla="*/ 1181 w 79119"/>
                <a:gd name="connsiteY2" fmla="*/ 38259 h 65453"/>
                <a:gd name="connsiteX3" fmla="*/ 50358 w 79119"/>
                <a:gd name="connsiteY3" fmla="*/ 53814 h 65453"/>
                <a:gd name="connsiteX0" fmla="*/ 50358 w 78121"/>
                <a:gd name="connsiteY0" fmla="*/ 53684 h 60185"/>
                <a:gd name="connsiteX1" fmla="*/ 38488 w 78121"/>
                <a:gd name="connsiteY1" fmla="*/ 361 h 60185"/>
                <a:gd name="connsiteX2" fmla="*/ 1181 w 78121"/>
                <a:gd name="connsiteY2" fmla="*/ 38129 h 60185"/>
                <a:gd name="connsiteX3" fmla="*/ 50358 w 78121"/>
                <a:gd name="connsiteY3" fmla="*/ 53684 h 60185"/>
                <a:gd name="connsiteX0" fmla="*/ 49685 w 77448"/>
                <a:gd name="connsiteY0" fmla="*/ 53684 h 62911"/>
                <a:gd name="connsiteX1" fmla="*/ 37815 w 77448"/>
                <a:gd name="connsiteY1" fmla="*/ 361 h 62911"/>
                <a:gd name="connsiteX2" fmla="*/ 508 w 77448"/>
                <a:gd name="connsiteY2" fmla="*/ 38129 h 62911"/>
                <a:gd name="connsiteX3" fmla="*/ 49685 w 77448"/>
                <a:gd name="connsiteY3" fmla="*/ 53684 h 62911"/>
                <a:gd name="connsiteX0" fmla="*/ 49310 w 67359"/>
                <a:gd name="connsiteY0" fmla="*/ 48867 h 50186"/>
                <a:gd name="connsiteX1" fmla="*/ 44583 w 67359"/>
                <a:gd name="connsiteY1" fmla="*/ 307 h 50186"/>
                <a:gd name="connsiteX2" fmla="*/ 133 w 67359"/>
                <a:gd name="connsiteY2" fmla="*/ 33312 h 50186"/>
                <a:gd name="connsiteX3" fmla="*/ 49310 w 67359"/>
                <a:gd name="connsiteY3" fmla="*/ 48867 h 50186"/>
                <a:gd name="connsiteX0" fmla="*/ 56398 w 58989"/>
                <a:gd name="connsiteY0" fmla="*/ 46304 h 47790"/>
                <a:gd name="connsiteX1" fmla="*/ 44527 w 58989"/>
                <a:gd name="connsiteY1" fmla="*/ 125 h 47790"/>
                <a:gd name="connsiteX2" fmla="*/ 77 w 58989"/>
                <a:gd name="connsiteY2" fmla="*/ 33130 h 47790"/>
                <a:gd name="connsiteX3" fmla="*/ 56398 w 58989"/>
                <a:gd name="connsiteY3" fmla="*/ 46304 h 47790"/>
                <a:gd name="connsiteX0" fmla="*/ 56398 w 69377"/>
                <a:gd name="connsiteY0" fmla="*/ 46304 h 53711"/>
                <a:gd name="connsiteX1" fmla="*/ 44527 w 69377"/>
                <a:gd name="connsiteY1" fmla="*/ 125 h 53711"/>
                <a:gd name="connsiteX2" fmla="*/ 77 w 69377"/>
                <a:gd name="connsiteY2" fmla="*/ 33130 h 53711"/>
                <a:gd name="connsiteX3" fmla="*/ 56398 w 69377"/>
                <a:gd name="connsiteY3" fmla="*/ 46304 h 53711"/>
                <a:gd name="connsiteX0" fmla="*/ 56488 w 74675"/>
                <a:gd name="connsiteY0" fmla="*/ 46338 h 53745"/>
                <a:gd name="connsiteX1" fmla="*/ 44617 w 74675"/>
                <a:gd name="connsiteY1" fmla="*/ 159 h 53745"/>
                <a:gd name="connsiteX2" fmla="*/ 167 w 74675"/>
                <a:gd name="connsiteY2" fmla="*/ 33164 h 53745"/>
                <a:gd name="connsiteX3" fmla="*/ 56488 w 74675"/>
                <a:gd name="connsiteY3" fmla="*/ 46338 h 5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75" h="53745">
                  <a:moveTo>
                    <a:pt x="56488" y="46338"/>
                  </a:moveTo>
                  <a:cubicBezTo>
                    <a:pt x="87708" y="26550"/>
                    <a:pt x="75435" y="-2408"/>
                    <a:pt x="44617" y="159"/>
                  </a:cubicBezTo>
                  <a:cubicBezTo>
                    <a:pt x="13799" y="2726"/>
                    <a:pt x="-1812" y="25468"/>
                    <a:pt x="167" y="33164"/>
                  </a:cubicBezTo>
                  <a:cubicBezTo>
                    <a:pt x="2146" y="40861"/>
                    <a:pt x="25268" y="66126"/>
                    <a:pt x="56488" y="46338"/>
                  </a:cubicBezTo>
                  <a:close/>
                </a:path>
              </a:pathLst>
            </a:custGeom>
            <a:solidFill>
              <a:srgbClr val="C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orme libre 89"/>
            <p:cNvSpPr/>
            <p:nvPr/>
          </p:nvSpPr>
          <p:spPr>
            <a:xfrm>
              <a:off x="7807031" y="5194533"/>
              <a:ext cx="1314786" cy="198664"/>
            </a:xfrm>
            <a:custGeom>
              <a:avLst/>
              <a:gdLst>
                <a:gd name="connsiteX0" fmla="*/ 1293774 w 1332642"/>
                <a:gd name="connsiteY0" fmla="*/ 122916 h 198237"/>
                <a:gd name="connsiteX1" fmla="*/ 597738 w 1332642"/>
                <a:gd name="connsiteY1" fmla="*/ 87 h 198237"/>
                <a:gd name="connsiteX2" fmla="*/ 45004 w 1332642"/>
                <a:gd name="connsiteY2" fmla="*/ 143388 h 198237"/>
                <a:gd name="connsiteX3" fmla="*/ 45004 w 1332642"/>
                <a:gd name="connsiteY3" fmla="*/ 184331 h 198237"/>
                <a:gd name="connsiteX4" fmla="*/ 147362 w 1332642"/>
                <a:gd name="connsiteY4" fmla="*/ 191155 h 198237"/>
                <a:gd name="connsiteX5" fmla="*/ 440789 w 1332642"/>
                <a:gd name="connsiteY5" fmla="*/ 88797 h 198237"/>
                <a:gd name="connsiteX6" fmla="*/ 884341 w 1332642"/>
                <a:gd name="connsiteY6" fmla="*/ 102445 h 198237"/>
                <a:gd name="connsiteX7" fmla="*/ 1205063 w 1332642"/>
                <a:gd name="connsiteY7" fmla="*/ 170684 h 198237"/>
                <a:gd name="connsiteX8" fmla="*/ 1293774 w 1332642"/>
                <a:gd name="connsiteY8" fmla="*/ 122916 h 198237"/>
                <a:gd name="connsiteX0" fmla="*/ 1293774 w 1333828"/>
                <a:gd name="connsiteY0" fmla="*/ 122916 h 198237"/>
                <a:gd name="connsiteX1" fmla="*/ 597738 w 1333828"/>
                <a:gd name="connsiteY1" fmla="*/ 87 h 198237"/>
                <a:gd name="connsiteX2" fmla="*/ 45004 w 1333828"/>
                <a:gd name="connsiteY2" fmla="*/ 143388 h 198237"/>
                <a:gd name="connsiteX3" fmla="*/ 45004 w 1333828"/>
                <a:gd name="connsiteY3" fmla="*/ 184331 h 198237"/>
                <a:gd name="connsiteX4" fmla="*/ 147362 w 1333828"/>
                <a:gd name="connsiteY4" fmla="*/ 191155 h 198237"/>
                <a:gd name="connsiteX5" fmla="*/ 440789 w 1333828"/>
                <a:gd name="connsiteY5" fmla="*/ 88797 h 198237"/>
                <a:gd name="connsiteX6" fmla="*/ 835149 w 1333828"/>
                <a:gd name="connsiteY6" fmla="*/ 79295 h 198237"/>
                <a:gd name="connsiteX7" fmla="*/ 1205063 w 1333828"/>
                <a:gd name="connsiteY7" fmla="*/ 170684 h 198237"/>
                <a:gd name="connsiteX8" fmla="*/ 1293774 w 1333828"/>
                <a:gd name="connsiteY8" fmla="*/ 122916 h 198237"/>
                <a:gd name="connsiteX0" fmla="*/ 1293774 w 1333828"/>
                <a:gd name="connsiteY0" fmla="*/ 122916 h 198237"/>
                <a:gd name="connsiteX1" fmla="*/ 597738 w 1333828"/>
                <a:gd name="connsiteY1" fmla="*/ 87 h 198237"/>
                <a:gd name="connsiteX2" fmla="*/ 45004 w 1333828"/>
                <a:gd name="connsiteY2" fmla="*/ 143388 h 198237"/>
                <a:gd name="connsiteX3" fmla="*/ 45004 w 1333828"/>
                <a:gd name="connsiteY3" fmla="*/ 184331 h 198237"/>
                <a:gd name="connsiteX4" fmla="*/ 147362 w 1333828"/>
                <a:gd name="connsiteY4" fmla="*/ 191155 h 198237"/>
                <a:gd name="connsiteX5" fmla="*/ 440789 w 1333828"/>
                <a:gd name="connsiteY5" fmla="*/ 88797 h 198237"/>
                <a:gd name="connsiteX6" fmla="*/ 835149 w 1333828"/>
                <a:gd name="connsiteY6" fmla="*/ 96657 h 198237"/>
                <a:gd name="connsiteX7" fmla="*/ 1205063 w 1333828"/>
                <a:gd name="connsiteY7" fmla="*/ 170684 h 198237"/>
                <a:gd name="connsiteX8" fmla="*/ 1293774 w 1333828"/>
                <a:gd name="connsiteY8" fmla="*/ 122916 h 198237"/>
                <a:gd name="connsiteX0" fmla="*/ 1293774 w 1333828"/>
                <a:gd name="connsiteY0" fmla="*/ 122915 h 198236"/>
                <a:gd name="connsiteX1" fmla="*/ 597738 w 1333828"/>
                <a:gd name="connsiteY1" fmla="*/ 86 h 198236"/>
                <a:gd name="connsiteX2" fmla="*/ 45004 w 1333828"/>
                <a:gd name="connsiteY2" fmla="*/ 143387 h 198236"/>
                <a:gd name="connsiteX3" fmla="*/ 45004 w 1333828"/>
                <a:gd name="connsiteY3" fmla="*/ 184330 h 198236"/>
                <a:gd name="connsiteX4" fmla="*/ 147362 w 1333828"/>
                <a:gd name="connsiteY4" fmla="*/ 191154 h 198236"/>
                <a:gd name="connsiteX5" fmla="*/ 440789 w 1333828"/>
                <a:gd name="connsiteY5" fmla="*/ 88796 h 198236"/>
                <a:gd name="connsiteX6" fmla="*/ 835149 w 1333828"/>
                <a:gd name="connsiteY6" fmla="*/ 96656 h 198236"/>
                <a:gd name="connsiteX7" fmla="*/ 1205063 w 1333828"/>
                <a:gd name="connsiteY7" fmla="*/ 159108 h 198236"/>
                <a:gd name="connsiteX8" fmla="*/ 1293774 w 1333828"/>
                <a:gd name="connsiteY8" fmla="*/ 122915 h 198236"/>
                <a:gd name="connsiteX0" fmla="*/ 1293774 w 1333828"/>
                <a:gd name="connsiteY0" fmla="*/ 122915 h 198664"/>
                <a:gd name="connsiteX1" fmla="*/ 597738 w 1333828"/>
                <a:gd name="connsiteY1" fmla="*/ 86 h 198664"/>
                <a:gd name="connsiteX2" fmla="*/ 45004 w 1333828"/>
                <a:gd name="connsiteY2" fmla="*/ 143387 h 198664"/>
                <a:gd name="connsiteX3" fmla="*/ 45004 w 1333828"/>
                <a:gd name="connsiteY3" fmla="*/ 184330 h 198664"/>
                <a:gd name="connsiteX4" fmla="*/ 147362 w 1333828"/>
                <a:gd name="connsiteY4" fmla="*/ 191154 h 198664"/>
                <a:gd name="connsiteX5" fmla="*/ 516024 w 1333828"/>
                <a:gd name="connsiteY5" fmla="*/ 83009 h 198664"/>
                <a:gd name="connsiteX6" fmla="*/ 835149 w 1333828"/>
                <a:gd name="connsiteY6" fmla="*/ 96656 h 198664"/>
                <a:gd name="connsiteX7" fmla="*/ 1205063 w 1333828"/>
                <a:gd name="connsiteY7" fmla="*/ 159108 h 198664"/>
                <a:gd name="connsiteX8" fmla="*/ 1293774 w 1333828"/>
                <a:gd name="connsiteY8" fmla="*/ 122915 h 198664"/>
                <a:gd name="connsiteX0" fmla="*/ 1274732 w 1314786"/>
                <a:gd name="connsiteY0" fmla="*/ 122915 h 198664"/>
                <a:gd name="connsiteX1" fmla="*/ 578696 w 1314786"/>
                <a:gd name="connsiteY1" fmla="*/ 86 h 198664"/>
                <a:gd name="connsiteX2" fmla="*/ 25962 w 1314786"/>
                <a:gd name="connsiteY2" fmla="*/ 143387 h 198664"/>
                <a:gd name="connsiteX3" fmla="*/ 25962 w 1314786"/>
                <a:gd name="connsiteY3" fmla="*/ 184330 h 198664"/>
                <a:gd name="connsiteX4" fmla="*/ 128320 w 1314786"/>
                <a:gd name="connsiteY4" fmla="*/ 191154 h 198664"/>
                <a:gd name="connsiteX5" fmla="*/ 496982 w 1314786"/>
                <a:gd name="connsiteY5" fmla="*/ 83009 h 198664"/>
                <a:gd name="connsiteX6" fmla="*/ 816107 w 1314786"/>
                <a:gd name="connsiteY6" fmla="*/ 96656 h 198664"/>
                <a:gd name="connsiteX7" fmla="*/ 1186021 w 1314786"/>
                <a:gd name="connsiteY7" fmla="*/ 159108 h 198664"/>
                <a:gd name="connsiteX8" fmla="*/ 1274732 w 1314786"/>
                <a:gd name="connsiteY8" fmla="*/ 122915 h 19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786" h="198664">
                  <a:moveTo>
                    <a:pt x="1274732" y="122915"/>
                  </a:moveTo>
                  <a:cubicBezTo>
                    <a:pt x="1173511" y="96411"/>
                    <a:pt x="786824" y="-3326"/>
                    <a:pt x="578696" y="86"/>
                  </a:cubicBezTo>
                  <a:cubicBezTo>
                    <a:pt x="370568" y="3498"/>
                    <a:pt x="74679" y="109786"/>
                    <a:pt x="25962" y="143387"/>
                  </a:cubicBezTo>
                  <a:cubicBezTo>
                    <a:pt x="-22755" y="176988"/>
                    <a:pt x="8902" y="176369"/>
                    <a:pt x="25962" y="184330"/>
                  </a:cubicBezTo>
                  <a:cubicBezTo>
                    <a:pt x="43022" y="192291"/>
                    <a:pt x="49817" y="208041"/>
                    <a:pt x="128320" y="191154"/>
                  </a:cubicBezTo>
                  <a:cubicBezTo>
                    <a:pt x="206823" y="174267"/>
                    <a:pt x="382351" y="98759"/>
                    <a:pt x="496982" y="83009"/>
                  </a:cubicBezTo>
                  <a:cubicBezTo>
                    <a:pt x="611613" y="67259"/>
                    <a:pt x="688728" y="83008"/>
                    <a:pt x="816107" y="96656"/>
                  </a:cubicBezTo>
                  <a:cubicBezTo>
                    <a:pt x="943486" y="110304"/>
                    <a:pt x="1109584" y="154732"/>
                    <a:pt x="1186021" y="159108"/>
                  </a:cubicBezTo>
                  <a:cubicBezTo>
                    <a:pt x="1262458" y="163484"/>
                    <a:pt x="1375953" y="149419"/>
                    <a:pt x="1274732" y="122915"/>
                  </a:cubicBezTo>
                  <a:close/>
                </a:path>
              </a:pathLst>
            </a:custGeom>
            <a:solidFill>
              <a:srgbClr val="C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 Box 37"/>
            <p:cNvSpPr txBox="1">
              <a:spLocks noChangeArrowheads="1"/>
            </p:cNvSpPr>
            <p:nvPr/>
          </p:nvSpPr>
          <p:spPr bwMode="auto">
            <a:xfrm flipH="1">
              <a:off x="7634974" y="6188656"/>
              <a:ext cx="329322" cy="2462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fr-FR" sz="1600" b="1" dirty="0" smtClean="0"/>
                <a:t>CSA</a:t>
              </a:r>
              <a:endParaRPr lang="en-GB" altLang="fr-FR" sz="1600" b="1" dirty="0"/>
            </a:p>
          </p:txBody>
        </p:sp>
        <p:sp>
          <p:nvSpPr>
            <p:cNvPr id="92" name="Text Box 37"/>
            <p:cNvSpPr txBox="1">
              <a:spLocks noChangeArrowheads="1"/>
            </p:cNvSpPr>
            <p:nvPr/>
          </p:nvSpPr>
          <p:spPr bwMode="auto">
            <a:xfrm flipH="1">
              <a:off x="6811856" y="5932604"/>
              <a:ext cx="580288" cy="2462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fr-FR" sz="1600" b="1" dirty="0" smtClean="0"/>
                <a:t>shaper</a:t>
              </a:r>
              <a:endParaRPr lang="en-GB" altLang="fr-FR" sz="1600" b="1" dirty="0"/>
            </a:p>
          </p:txBody>
        </p:sp>
        <p:sp>
          <p:nvSpPr>
            <p:cNvPr id="93" name="Text Box 37"/>
            <p:cNvSpPr txBox="1">
              <a:spLocks noChangeArrowheads="1"/>
            </p:cNvSpPr>
            <p:nvPr/>
          </p:nvSpPr>
          <p:spPr bwMode="auto">
            <a:xfrm flipH="1">
              <a:off x="5661525" y="5435542"/>
              <a:ext cx="719043" cy="24622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altLang="fr-FR" sz="1600" b="1" dirty="0" smtClean="0"/>
                <a:t>memory</a:t>
              </a:r>
              <a:endParaRPr lang="en-GB" altLang="fr-FR" sz="1600" b="1" dirty="0"/>
            </a:p>
          </p:txBody>
        </p:sp>
        <p:grpSp>
          <p:nvGrpSpPr>
            <p:cNvPr id="94" name="Groupe 93"/>
            <p:cNvGrpSpPr/>
            <p:nvPr/>
          </p:nvGrpSpPr>
          <p:grpSpPr>
            <a:xfrm>
              <a:off x="4636036" y="4653136"/>
              <a:ext cx="4268276" cy="1122328"/>
              <a:chOff x="1971740" y="4970968"/>
              <a:chExt cx="4268276" cy="1122328"/>
            </a:xfrm>
            <a:scene3d>
              <a:camera prst="isometricLeftDown">
                <a:rot lat="1506893" lon="2937523" rev="198708"/>
              </a:camera>
              <a:lightRig rig="threePt" dir="t"/>
            </a:scene3d>
          </p:grpSpPr>
          <p:sp>
            <p:nvSpPr>
              <p:cNvPr id="95" name="Flèche droite 94"/>
              <p:cNvSpPr/>
              <p:nvPr/>
            </p:nvSpPr>
            <p:spPr>
              <a:xfrm flipH="1">
                <a:off x="1971740" y="5753020"/>
                <a:ext cx="457272" cy="146329"/>
              </a:xfrm>
              <a:prstGeom prst="rightArrow">
                <a:avLst>
                  <a:gd name="adj1" fmla="val 35672"/>
                  <a:gd name="adj2" fmla="val 114658"/>
                </a:avLst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  <a:sp3d z="-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H="1">
                <a:off x="2431777" y="5639223"/>
                <a:ext cx="1431975" cy="37392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sp3d extrusionH="146050" prstMaterial="softEdge"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97" name="Groupe 96"/>
              <p:cNvGrpSpPr/>
              <p:nvPr/>
            </p:nvGrpSpPr>
            <p:grpSpPr>
              <a:xfrm flipH="1">
                <a:off x="2528726" y="5722200"/>
                <a:ext cx="1229223" cy="207968"/>
                <a:chOff x="6011863" y="4725180"/>
                <a:chExt cx="1657578" cy="280440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6011863" y="4725180"/>
                  <a:ext cx="144357" cy="28044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  <a:sp3d z="25400" extrusionH="88900">
                  <a:bevelT w="0" h="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6228230" y="4725180"/>
                  <a:ext cx="144357" cy="28044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  <a:sp3d z="25400" extrusionH="88900">
                  <a:bevelT w="0" h="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6444260" y="4725180"/>
                  <a:ext cx="144357" cy="28044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  <a:sp3d z="25400" extrusionH="88900">
                  <a:bevelT w="0" h="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6660627" y="4725180"/>
                  <a:ext cx="144357" cy="28044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  <a:sp3d z="25400" extrusionH="88900">
                  <a:bevelT w="0" h="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6876320" y="4725180"/>
                  <a:ext cx="144357" cy="28044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  <a:sp3d z="25400" extrusionH="88900">
                  <a:bevelT w="0" h="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7092687" y="4725180"/>
                  <a:ext cx="144357" cy="28044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  <a:sp3d z="25400" extrusionH="88900">
                  <a:bevelT w="0" h="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7308717" y="4725180"/>
                  <a:ext cx="144357" cy="28044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  <a:sp3d z="25400" extrusionH="88900">
                  <a:bevelT w="0" h="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7525084" y="4725180"/>
                  <a:ext cx="144357" cy="280440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  <a:sp3d z="25400" extrusionH="88900">
                  <a:bevelT w="0" h="0"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98" name="Flèche droite 97"/>
              <p:cNvSpPr/>
              <p:nvPr/>
            </p:nvSpPr>
            <p:spPr>
              <a:xfrm flipH="1">
                <a:off x="3869282" y="5753020"/>
                <a:ext cx="457272" cy="146329"/>
              </a:xfrm>
              <a:prstGeom prst="rightArrow">
                <a:avLst>
                  <a:gd name="adj1" fmla="val 35672"/>
                  <a:gd name="adj2" fmla="val 114658"/>
                </a:avLst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  <a:sp3d z="-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9" name="Triangle isocèle 98"/>
              <p:cNvSpPr/>
              <p:nvPr/>
            </p:nvSpPr>
            <p:spPr>
              <a:xfrm rot="16200000" flipH="1">
                <a:off x="4247239" y="5612581"/>
                <a:ext cx="534010" cy="427208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sp3d extrusionH="146050" prstMaterial="softEdge"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Flèche droite 99"/>
              <p:cNvSpPr/>
              <p:nvPr/>
            </p:nvSpPr>
            <p:spPr>
              <a:xfrm flipH="1">
                <a:off x="4702450" y="5753020"/>
                <a:ext cx="457272" cy="146329"/>
              </a:xfrm>
              <a:prstGeom prst="rightArrow">
                <a:avLst>
                  <a:gd name="adj1" fmla="val 35672"/>
                  <a:gd name="adj2" fmla="val 114658"/>
                </a:avLst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  <a:sp3d z="-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5400000" flipH="1">
                <a:off x="6050433" y="5617284"/>
                <a:ext cx="330240" cy="4571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sp3d z="-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Forme libre 101"/>
              <p:cNvSpPr/>
              <p:nvPr/>
            </p:nvSpPr>
            <p:spPr>
              <a:xfrm flipH="1">
                <a:off x="5140936" y="5559072"/>
                <a:ext cx="419103" cy="534224"/>
              </a:xfrm>
              <a:custGeom>
                <a:avLst/>
                <a:gdLst>
                  <a:gd name="connsiteX0" fmla="*/ 565150 w 565150"/>
                  <a:gd name="connsiteY0" fmla="*/ 565150 h 1130300"/>
                  <a:gd name="connsiteX1" fmla="*/ 0 w 565150"/>
                  <a:gd name="connsiteY1" fmla="*/ 0 h 1130300"/>
                  <a:gd name="connsiteX2" fmla="*/ 0 w 565150"/>
                  <a:gd name="connsiteY2" fmla="*/ 1130300 h 1130300"/>
                  <a:gd name="connsiteX3" fmla="*/ 565150 w 565150"/>
                  <a:gd name="connsiteY3" fmla="*/ 565150 h 113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150" h="1130300">
                    <a:moveTo>
                      <a:pt x="565150" y="565150"/>
                    </a:moveTo>
                    <a:lnTo>
                      <a:pt x="0" y="0"/>
                    </a:lnTo>
                    <a:lnTo>
                      <a:pt x="0" y="1130300"/>
                    </a:lnTo>
                    <a:lnTo>
                      <a:pt x="565150" y="56515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sp3d extrusionH="146050" prstMaterial="softEdge"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3" name="Flèche droite 102"/>
              <p:cNvSpPr/>
              <p:nvPr/>
            </p:nvSpPr>
            <p:spPr>
              <a:xfrm flipH="1">
                <a:off x="5560039" y="5753020"/>
                <a:ext cx="679977" cy="146329"/>
              </a:xfrm>
              <a:prstGeom prst="rightArrow">
                <a:avLst>
                  <a:gd name="adj1" fmla="val 35672"/>
                  <a:gd name="adj2" fmla="val 114658"/>
                </a:avLst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  <a:sp3d z="-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5400000" flipH="1">
                <a:off x="5964464" y="5198749"/>
                <a:ext cx="501730" cy="46167"/>
              </a:xfrm>
              <a:prstGeom prst="rect">
                <a:avLst/>
              </a:prstGeom>
              <a:solidFill>
                <a:srgbClr val="7F7F7F">
                  <a:alpha val="50196"/>
                </a:srgbClr>
              </a:solidFill>
              <a:ln>
                <a:noFill/>
              </a:ln>
              <a:sp3d z="-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7208357" y="223031"/>
            <a:ext cx="4034697" cy="2576228"/>
            <a:chOff x="2049252" y="2264102"/>
            <a:chExt cx="5401784" cy="3449137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252" y="2264102"/>
              <a:ext cx="5401784" cy="3449137"/>
            </a:xfrm>
            <a:prstGeom prst="rect">
              <a:avLst/>
            </a:prstGeom>
            <a:solidFill>
              <a:schemeClr val="bg1"/>
            </a:solidFill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319489" y="2548279"/>
                  <a:ext cx="2663621" cy="11158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  <a:extLst/>
              </p:spPr>
              <p:txBody>
                <a:bodyPr wrap="none" lIns="36000" tIns="36000" rIns="36000" bIns="36000">
                  <a:spAutoFit/>
                </a:bodyPr>
                <a:lstStyle/>
                <a:p>
                  <a:pPr>
                    <a:tabLst>
                      <a:tab pos="266700" algn="l"/>
                      <a:tab pos="531813" algn="l"/>
                      <a:tab pos="809625" algn="l"/>
                      <a:tab pos="3044825" algn="l"/>
                    </a:tabLst>
                  </a:pPr>
                  <a:r>
                    <a:rPr lang="fr-FR" sz="1600" b="1" dirty="0" smtClean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fr-F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𝒆𝒙𝒑</m:t>
                          </m:r>
                        </m:sub>
                      </m:sSub>
                      <m:r>
                        <a:rPr lang="fr-F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𝟑𝟑𝟒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𝒏𝒔</m:t>
                      </m:r>
                    </m:oMath>
                  </a14:m>
                  <a:r>
                    <a:rPr lang="fr-FR" sz="1600" b="1" dirty="0" smtClean="0">
                      <a:ea typeface="Cambria Math" panose="02040503050406030204" pitchFamily="18" charset="0"/>
                    </a:rPr>
                    <a:t> </a:t>
                  </a:r>
                </a:p>
                <a:p>
                  <a:pPr>
                    <a:tabLst>
                      <a:tab pos="266700" algn="l"/>
                      <a:tab pos="531813" algn="l"/>
                      <a:tab pos="809625" algn="l"/>
                      <a:tab pos="3044825" algn="l"/>
                    </a:tabLst>
                  </a:pPr>
                  <a:r>
                    <a:rPr lang="fr-FR" sz="1600" b="1" dirty="0" smtClean="0">
                      <a:solidFill>
                        <a:srgbClr val="C00000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𝒔𝒊𝒎</m:t>
                          </m:r>
                        </m:sub>
                      </m:sSub>
                      <m:r>
                        <a:rPr lang="fr-FR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𝟑𝟎𝟎</m:t>
                      </m:r>
                      <m:r>
                        <a:rPr lang="fr-FR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𝒏𝒔</m:t>
                      </m:r>
                    </m:oMath>
                  </a14:m>
                  <a:r>
                    <a:rPr lang="fr-FR" sz="1600" b="1" dirty="0" smtClean="0">
                      <a:solidFill>
                        <a:srgbClr val="C00000"/>
                      </a:solidFill>
                      <a:ea typeface="Cambria Math" panose="02040503050406030204" pitchFamily="18" charset="0"/>
                    </a:rPr>
                    <a:t> </a:t>
                  </a:r>
                </a:p>
                <a:p>
                  <a:pPr>
                    <a:tabLst>
                      <a:tab pos="266700" algn="l"/>
                      <a:tab pos="531813" algn="l"/>
                      <a:tab pos="809625" algn="l"/>
                      <a:tab pos="3044825" algn="l"/>
                    </a:tabLst>
                  </a:pPr>
                  <a:r>
                    <a:rPr lang="fr-FR" sz="1600" b="1" dirty="0" smtClean="0">
                      <a:solidFill>
                        <a:srgbClr val="C00000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𝒔𝒊𝒎</m:t>
                          </m:r>
                        </m:sub>
                      </m:sSub>
                      <m:r>
                        <a:rPr lang="fr-FR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𝟏𝟑𝟎</m:t>
                      </m:r>
                      <m:r>
                        <a:rPr lang="fr-FR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/</m:t>
                      </m:r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𝒏𝑨</m:t>
                      </m:r>
                    </m:oMath>
                  </a14:m>
                  <a:r>
                    <a:rPr lang="fr-FR" sz="1600" b="1" dirty="0" smtClean="0">
                      <a:solidFill>
                        <a:srgbClr val="C00000"/>
                      </a:solidFill>
                      <a:ea typeface="Cambria Math" panose="02040503050406030204" pitchFamily="18" charset="0"/>
                    </a:rPr>
                    <a:t> </a:t>
                  </a:r>
                  <a:endParaRPr lang="fr-FR" sz="1600" b="1" dirty="0">
                    <a:solidFill>
                      <a:srgbClr val="C0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1" name="Text 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19489" y="2548279"/>
                  <a:ext cx="2663621" cy="1115815"/>
                </a:xfrm>
                <a:prstGeom prst="rect">
                  <a:avLst/>
                </a:prstGeom>
                <a:blipFill>
                  <a:blip r:embed="rId6"/>
                  <a:stretch>
                    <a:fillRect b="-4317"/>
                  </a:stretch>
                </a:blipFill>
                <a:ln>
                  <a:solidFill>
                    <a:schemeClr val="tx1"/>
                  </a:solidFill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602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5850375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>
                <a:solidFill>
                  <a:srgbClr val="C00000"/>
                </a:solidFill>
              </a:rPr>
              <a:t>simulation: </a:t>
            </a:r>
            <a:r>
              <a:rPr lang="en-US" altLang="fr-FR" sz="3200" b="1" dirty="0"/>
              <a:t>fluctuations </a:t>
            </a:r>
            <a:r>
              <a:rPr lang="en-US" altLang="fr-FR" sz="3200" b="1" dirty="0" smtClean="0"/>
              <a:t>and noise</a:t>
            </a:r>
            <a:endParaRPr lang="en-US" altLang="fr-FR" sz="3200" b="1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446254" y="836712"/>
            <a:ext cx="4588042" cy="182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4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more realistic signals ?</a:t>
            </a:r>
            <a:endParaRPr lang="en-US" altLang="fr-FR" sz="2000" b="1" dirty="0"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input &amp; 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output (Gaussian) 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noise</a:t>
            </a: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 smtClean="0">
                <a:sym typeface="Wingdings" panose="05000000000000000000" pitchFamily="2" charset="2"/>
              </a:rPr>
              <a:t>	amplitude 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for 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simulation</a:t>
            </a:r>
            <a:endParaRPr lang="en-US" altLang="fr-FR" sz="2000" b="1" dirty="0">
              <a:sym typeface="Wingdings" panose="05000000000000000000" pitchFamily="2" charset="2"/>
            </a:endParaRP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dirty="0" smtClean="0">
                <a:sym typeface="Wingdings" panose="05000000000000000000" pitchFamily="2" charset="2"/>
              </a:rPr>
              <a:t>		input </a:t>
            </a:r>
            <a:r>
              <a:rPr lang="en-US" altLang="fr-FR" sz="2000" dirty="0" smtClean="0">
                <a:sym typeface="Wingdings" panose="05000000000000000000" pitchFamily="2" charset="2"/>
              </a:rPr>
              <a:t>noise filtered by </a:t>
            </a:r>
            <a:r>
              <a:rPr lang="en-US" altLang="fr-FR" sz="2000" dirty="0" smtClean="0">
                <a:sym typeface="Wingdings" panose="05000000000000000000" pitchFamily="2" charset="2"/>
              </a:rPr>
              <a:t>resp</a:t>
            </a:r>
            <a:r>
              <a:rPr lang="en-US" altLang="fr-FR" sz="2000" dirty="0" smtClean="0">
                <a:sym typeface="Wingdings" panose="05000000000000000000" pitchFamily="2" charset="2"/>
              </a:rPr>
              <a:t>. function</a:t>
            </a:r>
            <a:endParaRPr lang="en-US" altLang="fr-FR" sz="2000" dirty="0">
              <a:sym typeface="Wingdings" panose="05000000000000000000" pitchFamily="2" charset="2"/>
            </a:endParaRP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dirty="0" smtClean="0">
                <a:sym typeface="Wingdings" panose="05000000000000000000" pitchFamily="2" charset="2"/>
              </a:rPr>
              <a:t>		output noise not modified</a:t>
            </a:r>
            <a:endParaRPr lang="en-US" altLang="fr-FR" sz="2000" dirty="0" smtClean="0">
              <a:sym typeface="Wingdings" panose="05000000000000000000" pitchFamily="2" charset="2"/>
            </a:endParaRPr>
          </a:p>
        </p:txBody>
      </p:sp>
      <p:grpSp>
        <p:nvGrpSpPr>
          <p:cNvPr id="12" name="Groupe 11"/>
          <p:cNvGrpSpPr>
            <a:grpSpLocks noChangeAspect="1"/>
          </p:cNvGrpSpPr>
          <p:nvPr/>
        </p:nvGrpSpPr>
        <p:grpSpPr>
          <a:xfrm rot="5400000">
            <a:off x="1659744" y="3995587"/>
            <a:ext cx="3600401" cy="1699195"/>
            <a:chOff x="591468" y="2728184"/>
            <a:chExt cx="4839949" cy="2284196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691680" y="3925287"/>
              <a:ext cx="1577795" cy="62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en-US" altLang="fr-FR" b="1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pads noise</a:t>
              </a:r>
            </a:p>
            <a:p>
              <a:r>
                <a:rPr lang="en-US" altLang="fr-FR" b="1" dirty="0" smtClean="0">
                  <a:sym typeface="Wingdings" panose="05000000000000000000" pitchFamily="2" charset="2"/>
                </a:rPr>
                <a:t>simulated noise</a:t>
              </a:r>
            </a:p>
          </p:txBody>
        </p:sp>
        <p:sp>
          <p:nvSpPr>
            <p:cNvPr id="14" name="Rectangle 1028"/>
            <p:cNvSpPr>
              <a:spLocks noChangeArrowheads="1"/>
            </p:cNvSpPr>
            <p:nvPr/>
          </p:nvSpPr>
          <p:spPr bwMode="auto">
            <a:xfrm>
              <a:off x="591468" y="2728184"/>
              <a:ext cx="4839949" cy="2284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AutoShape 1032"/>
            <p:cNvSpPr>
              <a:spLocks noChangeArrowheads="1"/>
            </p:cNvSpPr>
            <p:nvPr/>
          </p:nvSpPr>
          <p:spPr bwMode="auto">
            <a:xfrm rot="16200000">
              <a:off x="555443" y="3933108"/>
              <a:ext cx="1057275" cy="563561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pPr algn="ctr"/>
              <a:r>
                <a:rPr lang="en-US" altLang="fr-FR" sz="1400" b="1" dirty="0" smtClean="0">
                  <a:latin typeface="Calibri" panose="020F0502020204030204" pitchFamily="34" charset="0"/>
                </a:rPr>
                <a:t>input</a:t>
              </a:r>
              <a:endParaRPr lang="en-US" altLang="fr-FR" sz="1400" b="1" dirty="0">
                <a:latin typeface="Calibri" panose="020F0502020204030204" pitchFamily="34" charset="0"/>
              </a:endParaRPr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2398084" y="3567189"/>
              <a:ext cx="1114249" cy="1295400"/>
              <a:chOff x="3385742" y="981078"/>
              <a:chExt cx="1114249" cy="1295400"/>
            </a:xfrm>
          </p:grpSpPr>
          <p:sp>
            <p:nvSpPr>
              <p:cNvPr id="34" name="AutoShape 1034"/>
              <p:cNvSpPr>
                <a:spLocks noChangeArrowheads="1"/>
              </p:cNvSpPr>
              <p:nvPr/>
            </p:nvSpPr>
            <p:spPr bwMode="auto">
              <a:xfrm rot="5400000">
                <a:off x="3313335" y="1089821"/>
                <a:ext cx="1295400" cy="1077913"/>
              </a:xfrm>
              <a:prstGeom prst="triangle">
                <a:avLst>
                  <a:gd name="adj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/>
                <a:endParaRPr lang="fr-FR" altLang="fr-FR" sz="2400"/>
              </a:p>
            </p:txBody>
          </p:sp>
          <p:sp>
            <p:nvSpPr>
              <p:cNvPr id="35" name="Text Box 1035"/>
              <p:cNvSpPr txBox="1">
                <a:spLocks noChangeArrowheads="1"/>
              </p:cNvSpPr>
              <p:nvPr/>
            </p:nvSpPr>
            <p:spPr bwMode="auto">
              <a:xfrm>
                <a:off x="3385742" y="1160515"/>
                <a:ext cx="935984" cy="676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r>
                  <a:rPr lang="en-US" altLang="fr-FR" sz="1400" b="1" dirty="0">
                    <a:latin typeface="Calibri" panose="020F0502020204030204" pitchFamily="34" charset="0"/>
                  </a:rPr>
                  <a:t>resp.</a:t>
                </a:r>
              </a:p>
              <a:p>
                <a:r>
                  <a:rPr lang="en-US" altLang="fr-FR" sz="1400" b="1" dirty="0" smtClean="0">
                    <a:latin typeface="Calibri" panose="020F0502020204030204" pitchFamily="34" charset="0"/>
                  </a:rPr>
                  <a:t>function</a:t>
                </a:r>
                <a:endParaRPr lang="en-US" altLang="fr-FR" sz="1400" b="1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" name="AutoShape 1039"/>
            <p:cNvSpPr>
              <a:spLocks noChangeArrowheads="1"/>
            </p:cNvSpPr>
            <p:nvPr/>
          </p:nvSpPr>
          <p:spPr bwMode="auto">
            <a:xfrm rot="16200000">
              <a:off x="4404501" y="3927551"/>
              <a:ext cx="1079723" cy="57467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pPr algn="ctr"/>
              <a:r>
                <a:rPr lang="en-US" altLang="fr-FR" sz="1400" b="1" dirty="0" smtClean="0">
                  <a:latin typeface="Calibri" panose="020F0502020204030204" pitchFamily="34" charset="0"/>
                </a:rPr>
                <a:t>output</a:t>
              </a:r>
              <a:endParaRPr lang="en-US" altLang="fr-FR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8" name="Text Box 1040"/>
            <p:cNvSpPr txBox="1">
              <a:spLocks noChangeArrowheads="1"/>
            </p:cNvSpPr>
            <p:nvPr/>
          </p:nvSpPr>
          <p:spPr bwMode="auto">
            <a:xfrm rot="16200000">
              <a:off x="1512917" y="2942948"/>
              <a:ext cx="838048" cy="64361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algn="ctr"/>
              <a:r>
                <a:rPr lang="en-US" altLang="fr-FR" sz="1400" b="1">
                  <a:latin typeface="Calibri" panose="020F0502020204030204" pitchFamily="34" charset="0"/>
                </a:rPr>
                <a:t>input</a:t>
              </a:r>
            </a:p>
            <a:p>
              <a:pPr algn="ctr"/>
              <a:r>
                <a:rPr lang="en-US" altLang="fr-FR" sz="1400" b="1">
                  <a:latin typeface="Calibri" panose="020F0502020204030204" pitchFamily="34" charset="0"/>
                </a:rPr>
                <a:t>noise</a:t>
              </a:r>
            </a:p>
          </p:txBody>
        </p:sp>
        <p:sp>
          <p:nvSpPr>
            <p:cNvPr id="19" name="Text Box 1041"/>
            <p:cNvSpPr txBox="1">
              <a:spLocks noChangeArrowheads="1"/>
            </p:cNvSpPr>
            <p:nvPr/>
          </p:nvSpPr>
          <p:spPr bwMode="auto">
            <a:xfrm rot="16200000">
              <a:off x="3691391" y="2941784"/>
              <a:ext cx="838048" cy="64361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/>
            <a:p>
              <a:pPr algn="ctr"/>
              <a:r>
                <a:rPr lang="en-US" altLang="fr-FR" sz="1400" b="1" dirty="0">
                  <a:latin typeface="Calibri" panose="020F0502020204030204" pitchFamily="34" charset="0"/>
                </a:rPr>
                <a:t>output</a:t>
              </a:r>
            </a:p>
            <a:p>
              <a:pPr algn="ctr"/>
              <a:r>
                <a:rPr lang="en-US" altLang="fr-FR" sz="1400" b="1" dirty="0">
                  <a:latin typeface="Calibri" panose="020F0502020204030204" pitchFamily="34" charset="0"/>
                </a:rPr>
                <a:t>noise</a:t>
              </a:r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1788198" y="4071220"/>
              <a:ext cx="287486" cy="287338"/>
              <a:chOff x="2699036" y="1485109"/>
              <a:chExt cx="287486" cy="287338"/>
            </a:xfrm>
          </p:grpSpPr>
          <p:sp>
            <p:nvSpPr>
              <p:cNvPr id="31" name="Oval 1030"/>
              <p:cNvSpPr>
                <a:spLocks noChangeArrowheads="1"/>
              </p:cNvSpPr>
              <p:nvPr/>
            </p:nvSpPr>
            <p:spPr bwMode="auto">
              <a:xfrm>
                <a:off x="2699036" y="1485109"/>
                <a:ext cx="287486" cy="2873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" name="Line 1048"/>
              <p:cNvSpPr>
                <a:spLocks noChangeShapeType="1"/>
              </p:cNvSpPr>
              <p:nvPr/>
            </p:nvSpPr>
            <p:spPr bwMode="auto">
              <a:xfrm>
                <a:off x="2770646" y="1628775"/>
                <a:ext cx="145592" cy="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Line 1049"/>
              <p:cNvSpPr>
                <a:spLocks noChangeShapeType="1"/>
              </p:cNvSpPr>
              <p:nvPr/>
            </p:nvSpPr>
            <p:spPr bwMode="auto">
              <a:xfrm>
                <a:off x="2843212" y="1557337"/>
                <a:ext cx="0" cy="1428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3966672" y="4071220"/>
              <a:ext cx="287486" cy="287338"/>
              <a:chOff x="2699189" y="1483945"/>
              <a:chExt cx="287486" cy="287338"/>
            </a:xfrm>
          </p:grpSpPr>
          <p:sp>
            <p:nvSpPr>
              <p:cNvPr id="28" name="Oval 1030"/>
              <p:cNvSpPr>
                <a:spLocks noChangeArrowheads="1"/>
              </p:cNvSpPr>
              <p:nvPr/>
            </p:nvSpPr>
            <p:spPr bwMode="auto">
              <a:xfrm>
                <a:off x="2699189" y="1483945"/>
                <a:ext cx="287486" cy="2873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" name="Line 1048"/>
              <p:cNvSpPr>
                <a:spLocks noChangeShapeType="1"/>
              </p:cNvSpPr>
              <p:nvPr/>
            </p:nvSpPr>
            <p:spPr bwMode="auto">
              <a:xfrm>
                <a:off x="2770646" y="1628775"/>
                <a:ext cx="145592" cy="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Line 1049"/>
              <p:cNvSpPr>
                <a:spLocks noChangeShapeType="1"/>
              </p:cNvSpPr>
              <p:nvPr/>
            </p:nvSpPr>
            <p:spPr bwMode="auto">
              <a:xfrm>
                <a:off x="2843212" y="1557337"/>
                <a:ext cx="0" cy="1428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22" name="Connecteur droit avec flèche 21"/>
            <p:cNvCxnSpPr>
              <a:stCxn id="15" idx="2"/>
              <a:endCxn id="31" idx="2"/>
            </p:cNvCxnSpPr>
            <p:nvPr/>
          </p:nvCxnSpPr>
          <p:spPr>
            <a:xfrm rot="16200000">
              <a:off x="1577029" y="4003720"/>
              <a:ext cx="1" cy="42233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>
              <a:stCxn id="31" idx="6"/>
              <a:endCxn id="34" idx="3"/>
            </p:cNvCxnSpPr>
            <p:nvPr/>
          </p:nvCxnSpPr>
          <p:spPr>
            <a:xfrm rot="16200000">
              <a:off x="2255053" y="4035519"/>
              <a:ext cx="0" cy="35873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>
              <a:stCxn id="34" idx="0"/>
              <a:endCxn id="28" idx="2"/>
            </p:cNvCxnSpPr>
            <p:nvPr/>
          </p:nvCxnSpPr>
          <p:spPr>
            <a:xfrm rot="16200000">
              <a:off x="3739503" y="3987719"/>
              <a:ext cx="0" cy="45433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>
              <a:stCxn id="28" idx="6"/>
              <a:endCxn id="17" idx="0"/>
            </p:cNvCxnSpPr>
            <p:nvPr/>
          </p:nvCxnSpPr>
          <p:spPr>
            <a:xfrm rot="16200000">
              <a:off x="4455592" y="4013455"/>
              <a:ext cx="0" cy="40286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>
              <a:stCxn id="18" idx="1"/>
              <a:endCxn id="31" idx="0"/>
            </p:cNvCxnSpPr>
            <p:nvPr/>
          </p:nvCxnSpPr>
          <p:spPr>
            <a:xfrm rot="16200000" flipH="1">
              <a:off x="1738223" y="3877500"/>
              <a:ext cx="38743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>
              <a:stCxn id="19" idx="1"/>
              <a:endCxn id="28" idx="0"/>
            </p:cNvCxnSpPr>
            <p:nvPr/>
          </p:nvCxnSpPr>
          <p:spPr>
            <a:xfrm rot="16200000" flipH="1">
              <a:off x="3916115" y="3876917"/>
              <a:ext cx="388602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/>
          <p:cNvGrpSpPr/>
          <p:nvPr/>
        </p:nvGrpSpPr>
        <p:grpSpPr>
          <a:xfrm>
            <a:off x="8021999" y="146878"/>
            <a:ext cx="2385024" cy="2090745"/>
            <a:chOff x="6401856" y="523879"/>
            <a:chExt cx="2385024" cy="2090745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1856" y="523879"/>
              <a:ext cx="2385024" cy="2090745"/>
            </a:xfrm>
            <a:prstGeom prst="rect">
              <a:avLst/>
            </a:prstGeom>
          </p:spPr>
        </p:pic>
        <p:sp>
          <p:nvSpPr>
            <p:cNvPr id="39" name="Ellipse 38"/>
            <p:cNvSpPr/>
            <p:nvPr/>
          </p:nvSpPr>
          <p:spPr>
            <a:xfrm>
              <a:off x="6703902" y="590723"/>
              <a:ext cx="489172" cy="45684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6697798" y="1876085"/>
              <a:ext cx="489172" cy="45684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7188741" y="3948345"/>
            <a:ext cx="4261451" cy="2721015"/>
            <a:chOff x="2256979" y="2132856"/>
            <a:chExt cx="4261451" cy="2721015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979" y="2132856"/>
              <a:ext cx="4261451" cy="2721015"/>
            </a:xfrm>
            <a:prstGeom prst="rect">
              <a:avLst/>
            </a:prstGeom>
          </p:spPr>
        </p:pic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4133406" y="2301273"/>
              <a:ext cx="1577795" cy="62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en-US" altLang="fr-FR" b="1" dirty="0" smtClean="0">
                  <a:solidFill>
                    <a:srgbClr val="C00000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pads noise</a:t>
              </a:r>
            </a:p>
            <a:p>
              <a:r>
                <a:rPr lang="en-US" altLang="fr-FR" b="1" dirty="0" smtClean="0">
                  <a:latin typeface="Calibri" panose="020F0502020204030204" pitchFamily="34" charset="0"/>
                  <a:sym typeface="Wingdings" panose="05000000000000000000" pitchFamily="2" charset="2"/>
                </a:rPr>
                <a:t>simulated noise</a:t>
              </a:r>
              <a:endParaRPr lang="en-US" altLang="fr-FR" b="1" dirty="0" smtClean="0">
                <a:sym typeface="Wingdings" panose="05000000000000000000" pitchFamily="2" charset="2"/>
              </a:endParaRPr>
            </a:p>
          </p:txBody>
        </p:sp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3491880" y="2941951"/>
              <a:ext cx="471851" cy="503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en-US" altLang="fr-FR" sz="1400" b="1" dirty="0" smtClean="0">
                  <a:solidFill>
                    <a:srgbClr val="0070C0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input</a:t>
              </a:r>
            </a:p>
            <a:p>
              <a:r>
                <a:rPr lang="en-US" altLang="fr-FR" sz="1400" b="1" dirty="0" smtClean="0">
                  <a:solidFill>
                    <a:srgbClr val="0070C0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noise</a:t>
              </a:r>
              <a:endParaRPr lang="en-US" altLang="fr-FR" sz="1400" b="1" dirty="0" smtClean="0">
                <a:solidFill>
                  <a:srgbClr val="0070C0"/>
                </a:solidFill>
                <a:sym typeface="Wingdings" panose="05000000000000000000" pitchFamily="2" charset="2"/>
              </a:endParaRPr>
            </a:p>
          </p:txBody>
        </p:sp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4998573" y="3693244"/>
              <a:ext cx="1021681" cy="288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r>
                <a:rPr lang="en-US" altLang="fr-FR" sz="1400" b="1" dirty="0" smtClean="0">
                  <a:solidFill>
                    <a:srgbClr val="0070C0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output noise</a:t>
              </a:r>
              <a:endParaRPr lang="en-US" altLang="fr-FR" sz="1400" b="1" dirty="0" smtClean="0">
                <a:solidFill>
                  <a:srgbClr val="0070C0"/>
                </a:solidFill>
                <a:sym typeface="Wingdings" panose="05000000000000000000" pitchFamily="2" charset="2"/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2620638" y="2562030"/>
              <a:ext cx="871242" cy="180307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247633" y="3988123"/>
              <a:ext cx="3270797" cy="6648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Rectangle à coins arrondis 45"/>
          <p:cNvSpPr/>
          <p:nvPr/>
        </p:nvSpPr>
        <p:spPr>
          <a:xfrm>
            <a:off x="335360" y="836712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event generator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335360" y="2060848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tracking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8" name="Connecteur droit avec flèche 47"/>
          <p:cNvCxnSpPr>
            <a:stCxn id="46" idx="2"/>
            <a:endCxn id="47" idx="0"/>
          </p:cNvCxnSpPr>
          <p:nvPr/>
        </p:nvCxnSpPr>
        <p:spPr>
          <a:xfrm>
            <a:off x="1271787" y="1700712"/>
            <a:ext cx="0" cy="36013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à coins arrondis 48"/>
          <p:cNvSpPr/>
          <p:nvPr/>
        </p:nvSpPr>
        <p:spPr>
          <a:xfrm>
            <a:off x="335360" y="3285080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signal collection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0" name="Connecteur droit avec flèche 49"/>
          <p:cNvCxnSpPr>
            <a:stCxn id="47" idx="2"/>
            <a:endCxn id="49" idx="0"/>
          </p:cNvCxnSpPr>
          <p:nvPr/>
        </p:nvCxnSpPr>
        <p:spPr>
          <a:xfrm>
            <a:off x="1271787" y="2924848"/>
            <a:ext cx="0" cy="36023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à coins arrondis 50"/>
          <p:cNvSpPr/>
          <p:nvPr/>
        </p:nvSpPr>
        <p:spPr>
          <a:xfrm>
            <a:off x="335360" y="4509216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signal processing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2" name="Connecteur droit avec flèche 51"/>
          <p:cNvCxnSpPr>
            <a:stCxn id="49" idx="2"/>
            <a:endCxn id="51" idx="0"/>
          </p:cNvCxnSpPr>
          <p:nvPr/>
        </p:nvCxnSpPr>
        <p:spPr>
          <a:xfrm>
            <a:off x="1271787" y="4149080"/>
            <a:ext cx="0" cy="3601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51" idx="2"/>
          </p:cNvCxnSpPr>
          <p:nvPr/>
        </p:nvCxnSpPr>
        <p:spPr>
          <a:xfrm>
            <a:off x="1271787" y="5373216"/>
            <a:ext cx="0" cy="3601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1415431" y="4042474"/>
            <a:ext cx="1537398" cy="281033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 flipV="1">
            <a:off x="1560275" y="5483687"/>
            <a:ext cx="1389170" cy="19590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7315287" y="2287191"/>
            <a:ext cx="4134905" cy="161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 smtClean="0">
                <a:sym typeface="Wingdings" panose="05000000000000000000" pitchFamily="2" charset="2"/>
              </a:rPr>
              <a:t>analysis 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of </a:t>
            </a:r>
            <a:r>
              <a:rPr lang="en-US" altLang="fr-FR" sz="2000" b="1" dirty="0">
                <a:sym typeface="Wingdings" panose="05000000000000000000" pitchFamily="2" charset="2"/>
              </a:rPr>
              <a:t>spectral power 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distribution</a:t>
            </a: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dirty="0" smtClean="0">
                <a:sym typeface="Wingdings" panose="05000000000000000000" pitchFamily="2" charset="2"/>
              </a:rPr>
              <a:t>adjust noise on experimental S.P.D.</a:t>
            </a:r>
            <a:endParaRPr lang="en-US" altLang="fr-FR" sz="2000" dirty="0">
              <a:sym typeface="Wingdings" panose="05000000000000000000" pitchFamily="2" charset="2"/>
            </a:endParaRP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dirty="0" smtClean="0">
                <a:sym typeface="Wingdings" panose="05000000000000000000" pitchFamily="2" charset="2"/>
              </a:rPr>
              <a:t>		from pads in </a:t>
            </a:r>
            <a:r>
              <a:rPr lang="en-US" altLang="fr-FR" sz="2000" dirty="0" smtClean="0">
                <a:sym typeface="Wingdings" panose="05000000000000000000" pitchFamily="2" charset="2"/>
              </a:rPr>
              <a:t>“read always” pads</a:t>
            </a: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dirty="0">
                <a:sym typeface="Wingdings" panose="05000000000000000000" pitchFamily="2" charset="2"/>
              </a:rPr>
              <a:t>	</a:t>
            </a:r>
            <a:r>
              <a:rPr lang="en-US" altLang="fr-FR" sz="2000" dirty="0" smtClean="0">
                <a:sym typeface="Wingdings" panose="05000000000000000000" pitchFamily="2" charset="2"/>
              </a:rPr>
              <a:t>		(if no signal)</a:t>
            </a:r>
            <a:br>
              <a:rPr lang="en-US" altLang="fr-FR" sz="2000" dirty="0" smtClean="0">
                <a:sym typeface="Wingdings" panose="05000000000000000000" pitchFamily="2" charset="2"/>
              </a:rPr>
            </a:br>
            <a:r>
              <a:rPr lang="en-US" altLang="fr-FR" sz="2000" dirty="0" smtClean="0">
                <a:sym typeface="Wingdings" panose="05000000000000000000" pitchFamily="2" charset="2"/>
              </a:rPr>
              <a:t>		from events with no signal</a:t>
            </a:r>
            <a:endParaRPr lang="en-US" altLang="fr-FR" sz="2000" dirty="0" smtClean="0">
              <a:sym typeface="Wingdings" panose="05000000000000000000" pitchFamily="2" charset="2"/>
            </a:endParaRP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4439816" y="4697734"/>
            <a:ext cx="2809863" cy="161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dirty="0" smtClean="0">
                <a:sym typeface="Wingdings" panose="05000000000000000000" pitchFamily="2" charset="2"/>
              </a:rPr>
              <a:t>chip architecture</a:t>
            </a: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dirty="0" smtClean="0">
                <a:sym typeface="Wingdings" panose="05000000000000000000" pitchFamily="2" charset="2"/>
              </a:rPr>
              <a:t>effects no reproduced</a:t>
            </a: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endParaRPr lang="en-US" altLang="fr-FR" sz="2000" dirty="0">
              <a:sym typeface="Wingdings" panose="05000000000000000000" pitchFamily="2" charset="2"/>
            </a:endParaRP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dirty="0" smtClean="0">
                <a:sym typeface="Wingdings" panose="05000000000000000000" pitchFamily="2" charset="2"/>
              </a:rPr>
              <a:t>input noise constraints:</a:t>
            </a: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dirty="0" smtClean="0">
                <a:sym typeface="Wingdings" panose="05000000000000000000" pitchFamily="2" charset="2"/>
              </a:rPr>
              <a:t>power vs filtering (shaper)</a:t>
            </a:r>
            <a:endParaRPr lang="en-US" altLang="fr-FR" sz="2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727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2206877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>
                <a:solidFill>
                  <a:srgbClr val="C00000"/>
                </a:solidFill>
              </a:rPr>
              <a:t>analysis cuts</a:t>
            </a:r>
            <a:endParaRPr lang="en-US" altLang="fr-FR" sz="3200" b="1" dirty="0">
              <a:solidFill>
                <a:srgbClr val="C0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r="12537"/>
          <a:stretch/>
        </p:blipFill>
        <p:spPr>
          <a:xfrm>
            <a:off x="6962954" y="2805906"/>
            <a:ext cx="4612352" cy="3828768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335360" y="836712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event generator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35360" y="2060848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tracking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Connecteur droit avec flèche 11"/>
          <p:cNvCxnSpPr>
            <a:stCxn id="10" idx="2"/>
            <a:endCxn id="11" idx="0"/>
          </p:cNvCxnSpPr>
          <p:nvPr/>
        </p:nvCxnSpPr>
        <p:spPr>
          <a:xfrm>
            <a:off x="1271787" y="1700712"/>
            <a:ext cx="0" cy="36013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335360" y="3285080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signal collection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4" name="Connecteur droit avec flèche 13"/>
          <p:cNvCxnSpPr>
            <a:stCxn id="11" idx="2"/>
            <a:endCxn id="13" idx="0"/>
          </p:cNvCxnSpPr>
          <p:nvPr/>
        </p:nvCxnSpPr>
        <p:spPr>
          <a:xfrm>
            <a:off x="1271787" y="2924848"/>
            <a:ext cx="0" cy="36023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335360" y="4509216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signal processing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6" name="Connecteur droit avec flèche 15"/>
          <p:cNvCxnSpPr>
            <a:stCxn id="13" idx="2"/>
            <a:endCxn id="15" idx="0"/>
          </p:cNvCxnSpPr>
          <p:nvPr/>
        </p:nvCxnSpPr>
        <p:spPr>
          <a:xfrm>
            <a:off x="1271787" y="4149080"/>
            <a:ext cx="0" cy="36013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335360" y="5733352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analysis cuts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8" name="Connecteur droit avec flèche 17"/>
          <p:cNvCxnSpPr>
            <a:stCxn id="15" idx="2"/>
            <a:endCxn id="17" idx="0"/>
          </p:cNvCxnSpPr>
          <p:nvPr/>
        </p:nvCxnSpPr>
        <p:spPr>
          <a:xfrm>
            <a:off x="1271787" y="5373216"/>
            <a:ext cx="0" cy="36013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487095" y="692696"/>
            <a:ext cx="5432825" cy="595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4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simulation  tracks signal on each pad</a:t>
            </a:r>
            <a:endParaRPr lang="en-US" altLang="fr-FR" sz="2000" b="1" dirty="0" smtClean="0"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 smtClean="0">
                <a:sym typeface="Wingdings" panose="05000000000000000000" pitchFamily="2" charset="2"/>
              </a:rPr>
              <a:t>include exp. data analysis parameters</a:t>
            </a:r>
          </a:p>
          <a:p>
            <a:pPr>
              <a:spcBef>
                <a:spcPts val="600"/>
              </a:spcBef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>
                <a:sym typeface="Wingdings" panose="05000000000000000000" pitchFamily="2" charset="2"/>
              </a:rPr>
              <a:t>	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bad pads suppression</a:t>
            </a:r>
            <a:endParaRPr lang="en-US" altLang="fr-FR" sz="2000" b="1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>
                <a:sym typeface="Wingdings" panose="05000000000000000000" pitchFamily="2" charset="2"/>
              </a:rPr>
              <a:t>		pad 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validation from signal </a:t>
            </a:r>
            <a:r>
              <a:rPr lang="en-US" altLang="fr-FR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threshold</a:t>
            </a:r>
          </a:p>
          <a:p>
            <a:pPr>
              <a:spcBef>
                <a:spcPts val="600"/>
              </a:spcBef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>
                <a:sym typeface="Wingdings" panose="05000000000000000000" pitchFamily="2" charset="2"/>
              </a:rPr>
              <a:t>		global trigger </a:t>
            </a:r>
            <a:r>
              <a:rPr lang="en-US" altLang="fr-FR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multiplicity</a:t>
            </a:r>
          </a:p>
          <a:p>
            <a:pPr>
              <a:spcBef>
                <a:spcPts val="600"/>
              </a:spcBef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>
                <a:sym typeface="Wingdings" panose="05000000000000000000" pitchFamily="2" charset="2"/>
              </a:rPr>
              <a:t>	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number of </a:t>
            </a:r>
            <a:r>
              <a:rPr lang="en-US" alt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border pads 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for</a:t>
            </a:r>
            <a:endParaRPr lang="en-US" altLang="fr-FR" sz="2000" b="1" dirty="0">
              <a:sym typeface="Wingdings" panose="05000000000000000000" pitchFamily="2" charset="2"/>
            </a:endParaRP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 smtClean="0">
                <a:sym typeface="Wingdings" panose="05000000000000000000" pitchFamily="2" charset="2"/>
              </a:rPr>
              <a:t>			for escape condition</a:t>
            </a: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endParaRPr lang="en-US" altLang="fr-FR" sz="2000" b="1" dirty="0">
              <a:sym typeface="Wingdings" panose="05000000000000000000" pitchFamily="2" charset="2"/>
            </a:endParaRP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 smtClean="0">
                <a:sym typeface="Wingdings" panose="05000000000000000000" pitchFamily="2" charset="2"/>
              </a:rPr>
              <a:t>	for E690</a:t>
            </a: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 smtClean="0">
                <a:sym typeface="Wingdings" panose="05000000000000000000" pitchFamily="2" charset="2"/>
              </a:rPr>
              <a:t>		suppression of pads “hidden” by</a:t>
            </a: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>
                <a:sym typeface="Wingdings" panose="05000000000000000000" pitchFamily="2" charset="2"/>
              </a:rPr>
              <a:t>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		implantation signal</a:t>
            </a: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dirty="0">
                <a:sym typeface="Wingdings" panose="05000000000000000000" pitchFamily="2" charset="2"/>
              </a:rPr>
              <a:t>	</a:t>
            </a:r>
            <a:r>
              <a:rPr lang="en-US" altLang="fr-FR" sz="2000" dirty="0" smtClean="0">
                <a:sym typeface="Wingdings" panose="05000000000000000000" pitchFamily="2" charset="2"/>
              </a:rPr>
              <a:t>		ion track back-traced according to</a:t>
            </a: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dirty="0">
                <a:sym typeface="Wingdings" panose="05000000000000000000" pitchFamily="2" charset="2"/>
              </a:rPr>
              <a:t>	</a:t>
            </a:r>
            <a:r>
              <a:rPr lang="en-US" altLang="fr-FR" sz="2000" dirty="0" smtClean="0">
                <a:sym typeface="Wingdings" panose="05000000000000000000" pitchFamily="2" charset="2"/>
              </a:rPr>
              <a:t>		experiment directions distribution</a:t>
            </a: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dirty="0">
                <a:sym typeface="Wingdings" panose="05000000000000000000" pitchFamily="2" charset="2"/>
              </a:rPr>
              <a:t>	</a:t>
            </a:r>
            <a:r>
              <a:rPr lang="en-US" altLang="fr-FR" sz="2000" dirty="0" smtClean="0">
                <a:sym typeface="Wingdings" panose="05000000000000000000" pitchFamily="2" charset="2"/>
              </a:rPr>
              <a:t>		for ion pads </a:t>
            </a:r>
            <a:r>
              <a:rPr lang="en-US" altLang="fr-FR" sz="2000" dirty="0" smtClean="0">
                <a:sym typeface="Wingdings" panose="05000000000000000000" pitchFamily="2" charset="2"/>
              </a:rPr>
              <a:t>suppression</a:t>
            </a: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endParaRPr lang="en-US" altLang="fr-FR" sz="2000" dirty="0">
              <a:sym typeface="Wingdings" panose="05000000000000000000" pitchFamily="2" charset="2"/>
            </a:endParaRP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400" b="1" dirty="0" smtClean="0">
                <a:sym typeface="Wingdings" panose="05000000000000000000" pitchFamily="2" charset="2"/>
              </a:rPr>
              <a:t>			number of fully reconstructed tracks:</a:t>
            </a: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400" b="1" dirty="0">
                <a:sym typeface="Wingdings" panose="05000000000000000000" pitchFamily="2" charset="2"/>
              </a:rPr>
              <a:t>	</a:t>
            </a:r>
            <a:r>
              <a:rPr lang="en-US" altLang="fr-FR" sz="2400" b="1" dirty="0" smtClean="0">
                <a:sym typeface="Wingdings" panose="05000000000000000000" pitchFamily="2" charset="2"/>
              </a:rPr>
              <a:t>		detection efficiency</a:t>
            </a:r>
            <a:endParaRPr lang="en-US" altLang="fr-FR" sz="2400" b="1" dirty="0" smtClean="0">
              <a:sym typeface="Wingdings" panose="05000000000000000000" pitchFamily="2" charset="2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2639616" y="5949280"/>
            <a:ext cx="360040" cy="476344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6816081" y="5013177"/>
            <a:ext cx="1944215" cy="432047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4029299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>
                <a:solidFill>
                  <a:srgbClr val="C00000"/>
                </a:solidFill>
              </a:rPr>
              <a:t>efficiency uncertainties</a:t>
            </a:r>
            <a:endParaRPr lang="en-US" altLang="fr-FR" sz="3200" b="1" dirty="0">
              <a:solidFill>
                <a:srgbClr val="C0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35360" y="836712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event generator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35360" y="2060848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tracking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2" name="Connecteur droit avec flèche 11"/>
          <p:cNvCxnSpPr>
            <a:stCxn id="10" idx="2"/>
            <a:endCxn id="11" idx="0"/>
          </p:cNvCxnSpPr>
          <p:nvPr/>
        </p:nvCxnSpPr>
        <p:spPr>
          <a:xfrm>
            <a:off x="1271787" y="1700712"/>
            <a:ext cx="0" cy="3601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335360" y="3285080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signal collection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4" name="Connecteur droit avec flèche 13"/>
          <p:cNvCxnSpPr>
            <a:stCxn id="11" idx="2"/>
            <a:endCxn id="13" idx="0"/>
          </p:cNvCxnSpPr>
          <p:nvPr/>
        </p:nvCxnSpPr>
        <p:spPr>
          <a:xfrm>
            <a:off x="1271787" y="2924848"/>
            <a:ext cx="0" cy="3602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335360" y="4509216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signal processing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/>
          <p:cNvCxnSpPr>
            <a:stCxn id="13" idx="2"/>
            <a:endCxn id="15" idx="0"/>
          </p:cNvCxnSpPr>
          <p:nvPr/>
        </p:nvCxnSpPr>
        <p:spPr>
          <a:xfrm>
            <a:off x="1271787" y="4149080"/>
            <a:ext cx="0" cy="3601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335360" y="5733352"/>
            <a:ext cx="1872853" cy="864000"/>
          </a:xfrm>
          <a:prstGeom prst="roundRect">
            <a:avLst>
              <a:gd name="adj" fmla="val 2651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analysis cuts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8" name="Connecteur droit avec flèche 17"/>
          <p:cNvCxnSpPr>
            <a:stCxn id="15" idx="2"/>
            <a:endCxn id="17" idx="0"/>
          </p:cNvCxnSpPr>
          <p:nvPr/>
        </p:nvCxnSpPr>
        <p:spPr>
          <a:xfrm>
            <a:off x="1271787" y="5373216"/>
            <a:ext cx="0" cy="3601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639616" y="2060848"/>
            <a:ext cx="2038947" cy="461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 smtClean="0">
                <a:sym typeface="Wingdings" panose="05000000000000000000" pitchFamily="2" charset="2"/>
              </a:rPr>
              <a:t>gas pressure</a:t>
            </a: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 smtClean="0">
                <a:sym typeface="Wingdings" panose="05000000000000000000" pitchFamily="2" charset="2"/>
              </a:rPr>
              <a:t>physics list</a:t>
            </a:r>
          </a:p>
          <a:p>
            <a:pPr>
              <a:spcBef>
                <a:spcPts val="1200"/>
              </a:spcBef>
              <a:tabLst>
                <a:tab pos="179388" algn="l"/>
                <a:tab pos="357188" algn="l"/>
                <a:tab pos="630238" algn="l"/>
                <a:tab pos="893763" algn="l"/>
              </a:tabLst>
            </a:pPr>
            <a:endParaRPr lang="en-US" altLang="fr-FR" sz="2000" b="1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 smtClean="0">
                <a:sym typeface="Wingdings" panose="05000000000000000000" pitchFamily="2" charset="2"/>
              </a:rPr>
              <a:t>dispersion</a:t>
            </a: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 smtClean="0">
                <a:sym typeface="Wingdings" panose="05000000000000000000" pitchFamily="2" charset="2"/>
              </a:rPr>
              <a:t>collection gain</a:t>
            </a:r>
          </a:p>
          <a:p>
            <a:pPr>
              <a:spcBef>
                <a:spcPts val="1800"/>
              </a:spcBef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 smtClean="0">
                <a:sym typeface="Wingdings" panose="05000000000000000000" pitchFamily="2" charset="2"/>
              </a:rPr>
              <a:t>input noise</a:t>
            </a: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endParaRPr lang="en-US" altLang="fr-FR" sz="2000" b="1" dirty="0" smtClean="0">
              <a:sym typeface="Wingdings" panose="05000000000000000000" pitchFamily="2" charset="2"/>
            </a:endParaRP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 smtClean="0">
                <a:sym typeface="Wingdings" panose="05000000000000000000" pitchFamily="2" charset="2"/>
              </a:rPr>
              <a:t>amplification</a:t>
            </a:r>
            <a:endParaRPr lang="en-US" altLang="fr-FR" sz="2000" b="1" dirty="0"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 smtClean="0">
                <a:sym typeface="Wingdings" panose="05000000000000000000" pitchFamily="2" charset="2"/>
              </a:rPr>
              <a:t>output noise</a:t>
            </a:r>
          </a:p>
          <a:p>
            <a:pPr>
              <a:spcBef>
                <a:spcPts val="1800"/>
              </a:spcBef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 smtClean="0">
                <a:sym typeface="Wingdings" panose="05000000000000000000" pitchFamily="2" charset="2"/>
              </a:rPr>
              <a:t>threshold</a:t>
            </a: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 smtClean="0">
                <a:sym typeface="Wingdings" panose="05000000000000000000" pitchFamily="2" charset="2"/>
              </a:rPr>
              <a:t>XY escape border</a:t>
            </a:r>
          </a:p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2000" b="1" dirty="0" smtClean="0">
                <a:sym typeface="Wingdings" panose="05000000000000000000" pitchFamily="2" charset="2"/>
              </a:rPr>
              <a:t>trigger multiplicity</a:t>
            </a:r>
            <a:endParaRPr lang="en-US" altLang="fr-FR" sz="2000" b="1" dirty="0">
              <a:sym typeface="Wingdings" panose="05000000000000000000" pitchFamily="2" charset="2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5417061" y="2924944"/>
            <a:ext cx="360040" cy="476344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colade fermante 3"/>
          <p:cNvSpPr/>
          <p:nvPr/>
        </p:nvSpPr>
        <p:spPr>
          <a:xfrm>
            <a:off x="4727848" y="2060848"/>
            <a:ext cx="504056" cy="4536504"/>
          </a:xfrm>
          <a:prstGeom prst="rightBrace">
            <a:avLst>
              <a:gd name="adj1" fmla="val 58377"/>
              <a:gd name="adj2" fmla="val 240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49" y="4437112"/>
            <a:ext cx="6312389" cy="2160240"/>
          </a:xfrm>
          <a:prstGeom prst="rect">
            <a:avLst/>
          </a:prstGeom>
        </p:spPr>
      </p:pic>
      <p:sp>
        <p:nvSpPr>
          <p:cNvPr id="21" name="Rectangle à coins arrondis 20"/>
          <p:cNvSpPr/>
          <p:nvPr/>
        </p:nvSpPr>
        <p:spPr>
          <a:xfrm>
            <a:off x="192088" y="692697"/>
            <a:ext cx="4248150" cy="4824536"/>
          </a:xfrm>
          <a:prstGeom prst="roundRect">
            <a:avLst>
              <a:gd name="adj" fmla="val 4297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6135008" y="2133600"/>
                <a:ext cx="4344835" cy="1980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>
                  <a:tabLst>
                    <a:tab pos="179388" algn="l"/>
                    <a:tab pos="357188" algn="l"/>
                    <a:tab pos="630238" algn="l"/>
                    <a:tab pos="893763" algn="l"/>
                  </a:tabLst>
                </a:pPr>
                <a:r>
                  <a:rPr lang="en-US" altLang="fr-FR" sz="2000" b="1" dirty="0" smtClean="0">
                    <a:sym typeface="Wingdings" panose="05000000000000000000" pitchFamily="2" charset="2"/>
                  </a:rPr>
                  <a:t>all parameters need to be considered</a:t>
                </a:r>
              </a:p>
              <a:p>
                <a:pPr>
                  <a:tabLst>
                    <a:tab pos="179388" algn="l"/>
                    <a:tab pos="357188" algn="l"/>
                    <a:tab pos="630238" algn="l"/>
                    <a:tab pos="893763" algn="l"/>
                  </a:tabLst>
                </a:pPr>
                <a:r>
                  <a:rPr lang="en-US" altLang="fr-FR" sz="2000" b="1" dirty="0" smtClean="0">
                    <a:sym typeface="Wingdings" panose="05000000000000000000" pitchFamily="2" charset="2"/>
                  </a:rPr>
                  <a:t>in resulting efficiency error budget</a:t>
                </a:r>
              </a:p>
              <a:p>
                <a:pPr>
                  <a:tabLst>
                    <a:tab pos="179388" algn="l"/>
                    <a:tab pos="357188" algn="l"/>
                    <a:tab pos="630238" algn="l"/>
                    <a:tab pos="893763" algn="l"/>
                  </a:tabLst>
                </a:pPr>
                <a:endParaRPr lang="en-US" altLang="fr-FR" sz="2000" b="1" dirty="0">
                  <a:sym typeface="Wingdings" panose="05000000000000000000" pitchFamily="2" charset="2"/>
                </a:endParaRPr>
              </a:p>
              <a:p>
                <a:pPr>
                  <a:tabLst>
                    <a:tab pos="179388" algn="l"/>
                    <a:tab pos="357188" algn="l"/>
                    <a:tab pos="630238" algn="l"/>
                    <a:tab pos="893763" algn="l"/>
                  </a:tabLst>
                </a:pPr>
                <a:r>
                  <a:rPr lang="en-US" altLang="fr-FR" sz="2000" b="1" dirty="0" smtClean="0">
                    <a:sym typeface="Wingdings" panose="05000000000000000000" pitchFamily="2" charset="2"/>
                  </a:rPr>
                  <a:t>some correlated parameters</a:t>
                </a:r>
              </a:p>
              <a:p>
                <a:pPr>
                  <a:tabLst>
                    <a:tab pos="179388" algn="l"/>
                    <a:tab pos="357188" algn="l"/>
                    <a:tab pos="630238" algn="l"/>
                    <a:tab pos="893763" algn="l"/>
                  </a:tabLst>
                </a:pPr>
                <a:r>
                  <a:rPr lang="en-US" altLang="fr-FR" sz="2000" b="1" dirty="0" smtClean="0">
                    <a:sym typeface="Wingdings" panose="05000000000000000000" pitchFamily="2" charset="2"/>
                  </a:rPr>
                  <a:t>heavy to take into account 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(not difficult)</a:t>
                </a:r>
              </a:p>
              <a:p>
                <a:pPr>
                  <a:tabLst>
                    <a:tab pos="179388" algn="l"/>
                    <a:tab pos="357188" algn="l"/>
                    <a:tab pos="630238" algn="l"/>
                    <a:tab pos="893763" algn="l"/>
                  </a:tabLst>
                </a:pPr>
                <a:r>
                  <a:rPr lang="en-US" altLang="fr-FR" sz="2000" dirty="0" smtClean="0"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alt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fr-FR" sz="20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altLang="fr-FR" sz="2000" b="1" i="1" smtClean="0">
                                <a:latin typeface="Cambria Math" panose="02040503050406030204" pitchFamily="18" charset="0"/>
                              </a:rPr>
                              <m:t>𝒑𝒂𝒓</m:t>
                            </m:r>
                          </m:sub>
                        </m:sSub>
                      </m:e>
                      <m:sup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fr-FR" sz="2000" b="1" dirty="0" smtClean="0">
                    <a:sym typeface="Wingdings" panose="05000000000000000000" pitchFamily="2" charset="2"/>
                  </a:rPr>
                  <a:t> 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× computing time)</a:t>
                </a:r>
                <a:endParaRPr lang="en-US" altLang="fr-FR" sz="2000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2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5008" y="2133600"/>
                <a:ext cx="4344835" cy="1980405"/>
              </a:xfrm>
              <a:prstGeom prst="rect">
                <a:avLst/>
              </a:prstGeom>
              <a:blipFill>
                <a:blip r:embed="rId4"/>
                <a:stretch>
                  <a:fillRect l="-2665" t="-2154" r="-1403" b="-3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359696" y="693578"/>
            <a:ext cx="971667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tabLst>
                <a:tab pos="179388" algn="l"/>
                <a:tab pos="357188" algn="l"/>
                <a:tab pos="630238" algn="l"/>
                <a:tab pos="893763" algn="l"/>
              </a:tabLst>
            </a:pPr>
            <a:r>
              <a:rPr lang="en-US" altLang="fr-FR" sz="1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simulation</a:t>
            </a:r>
            <a:endParaRPr lang="en-US" altLang="fr-FR" sz="1600" b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10778002" y="4053679"/>
            <a:ext cx="762563" cy="4420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sz="2400" b="1" dirty="0" smtClean="0"/>
              <a:t>E690</a:t>
            </a:r>
            <a:endParaRPr lang="en-US" alt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897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5713" y="1517883"/>
            <a:ext cx="78206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0"/>
                <a:gradFill>
                  <a:gsLst>
                    <a:gs pos="29000">
                      <a:schemeClr val="tx2">
                        <a:lumMod val="60000"/>
                        <a:lumOff val="40000"/>
                      </a:schemeClr>
                    </a:gs>
                    <a:gs pos="50000">
                      <a:srgbClr val="548235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48000" dir="5400000" sy="-90000" algn="bl" rotWithShape="0"/>
                </a:effectLst>
              </a:rPr>
              <a:t>simulations for tracks analysis</a:t>
            </a:r>
            <a:endParaRPr lang="en-US" sz="4800" b="1" cap="none" spc="0" dirty="0">
              <a:ln w="0"/>
              <a:gradFill>
                <a:gsLst>
                  <a:gs pos="29000">
                    <a:schemeClr val="tx2">
                      <a:lumMod val="60000"/>
                      <a:lumOff val="40000"/>
                    </a:schemeClr>
                  </a:gs>
                  <a:gs pos="50000">
                    <a:srgbClr val="548235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reflection blurRad="6350" stA="53000" endA="300" endPos="48000" dir="5400000" sy="-90000" algn="bl" rotWithShape="0"/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4" name="ZoneTexte 3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5" name="Groupe 4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7" name="Image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025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2519848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/>
              <a:t>tracks analysis</a:t>
            </a:r>
            <a:endParaRPr lang="en-US" altLang="fr-FR" sz="3200" b="1" dirty="0"/>
          </a:p>
        </p:txBody>
      </p:sp>
      <p:grpSp>
        <p:nvGrpSpPr>
          <p:cNvPr id="34" name="Groupe 33"/>
          <p:cNvGrpSpPr>
            <a:grpSpLocks noChangeAspect="1"/>
          </p:cNvGrpSpPr>
          <p:nvPr/>
        </p:nvGrpSpPr>
        <p:grpSpPr>
          <a:xfrm>
            <a:off x="551896" y="2556895"/>
            <a:ext cx="4608000" cy="3225600"/>
            <a:chOff x="179388" y="1629088"/>
            <a:chExt cx="7200000" cy="5040000"/>
          </a:xfrm>
        </p:grpSpPr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88" y="1629088"/>
              <a:ext cx="7200000" cy="5040000"/>
            </a:xfrm>
            <a:prstGeom prst="rect">
              <a:avLst/>
            </a:prstGeom>
          </p:spPr>
        </p:pic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563" y="1844824"/>
              <a:ext cx="2808287" cy="2103242"/>
            </a:xfrm>
            <a:prstGeom prst="rect">
              <a:avLst/>
            </a:prstGeom>
          </p:spPr>
        </p:pic>
      </p:grpSp>
      <p:sp>
        <p:nvSpPr>
          <p:cNvPr id="46" name="Zone de texte 2"/>
          <p:cNvSpPr txBox="1">
            <a:spLocks noChangeArrowheads="1"/>
          </p:cNvSpPr>
          <p:nvPr/>
        </p:nvSpPr>
        <p:spPr bwMode="auto">
          <a:xfrm>
            <a:off x="551896" y="973063"/>
            <a:ext cx="3349241" cy="151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36000" tIns="36000" rIns="36000" bIns="3600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“standard” analysis</a:t>
            </a:r>
          </a:p>
          <a:p>
            <a:pPr>
              <a:spcAft>
                <a:spcPts val="0"/>
              </a:spcAft>
              <a:tabLst>
                <a:tab pos="174625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signal amplitude + CFD timing</a:t>
            </a:r>
          </a:p>
          <a:p>
            <a:pPr>
              <a:tabLst>
                <a:tab pos="174625" algn="l"/>
              </a:tabLs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2D (X,Y) A &amp;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174625" algn="l"/>
                <a:tab pos="533400" algn="l"/>
              </a:tabLs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	2 × 16k = 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32k data</a:t>
            </a:r>
            <a:endParaRPr lang="en-US" sz="2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2519848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/>
              <a:t>tracks analysis</a:t>
            </a:r>
            <a:endParaRPr lang="en-US" altLang="fr-FR" sz="3200" b="1" dirty="0"/>
          </a:p>
        </p:txBody>
      </p:sp>
      <p:grpSp>
        <p:nvGrpSpPr>
          <p:cNvPr id="47" name="Groupe 46"/>
          <p:cNvGrpSpPr>
            <a:grpSpLocks noChangeAspect="1"/>
          </p:cNvGrpSpPr>
          <p:nvPr/>
        </p:nvGrpSpPr>
        <p:grpSpPr>
          <a:xfrm>
            <a:off x="551896" y="2556895"/>
            <a:ext cx="4608000" cy="3225600"/>
            <a:chOff x="179388" y="1629088"/>
            <a:chExt cx="7200000" cy="5040000"/>
          </a:xfrm>
        </p:grpSpPr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88" y="1629088"/>
              <a:ext cx="7200000" cy="5040000"/>
            </a:xfrm>
            <a:prstGeom prst="rect">
              <a:avLst/>
            </a:prstGeom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563" y="1844824"/>
              <a:ext cx="2808287" cy="2103242"/>
            </a:xfrm>
            <a:prstGeom prst="rect">
              <a:avLst/>
            </a:prstGeom>
          </p:spPr>
        </p:pic>
      </p:grpSp>
      <p:grpSp>
        <p:nvGrpSpPr>
          <p:cNvPr id="50" name="Groupe 49"/>
          <p:cNvGrpSpPr>
            <a:grpSpLocks noChangeAspect="1"/>
          </p:cNvGrpSpPr>
          <p:nvPr/>
        </p:nvGrpSpPr>
        <p:grpSpPr>
          <a:xfrm>
            <a:off x="6456552" y="2556895"/>
            <a:ext cx="4608000" cy="3225600"/>
            <a:chOff x="174722" y="1629088"/>
            <a:chExt cx="7200000" cy="5040000"/>
          </a:xfrm>
        </p:grpSpPr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22" y="1629088"/>
              <a:ext cx="7200000" cy="5040000"/>
            </a:xfrm>
            <a:prstGeom prst="rect">
              <a:avLst/>
            </a:prstGeom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563" y="1844824"/>
              <a:ext cx="2808287" cy="2103242"/>
            </a:xfrm>
            <a:prstGeom prst="rect">
              <a:avLst/>
            </a:prstGeom>
          </p:spPr>
        </p:pic>
      </p:grpSp>
      <p:sp>
        <p:nvSpPr>
          <p:cNvPr id="53" name="Zone de texte 2"/>
          <p:cNvSpPr txBox="1">
            <a:spLocks noChangeArrowheads="1"/>
          </p:cNvSpPr>
          <p:nvPr/>
        </p:nvSpPr>
        <p:spPr bwMode="auto">
          <a:xfrm>
            <a:off x="551896" y="973063"/>
            <a:ext cx="3349241" cy="151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36000" tIns="36000" rIns="36000" bIns="3600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“standard” analysis</a:t>
            </a:r>
          </a:p>
          <a:p>
            <a:pPr>
              <a:spcAft>
                <a:spcPts val="0"/>
              </a:spcAft>
              <a:tabLst>
                <a:tab pos="174625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signal amplitude + CFD timing</a:t>
            </a:r>
          </a:p>
          <a:p>
            <a:pPr>
              <a:tabLst>
                <a:tab pos="174625" algn="l"/>
              </a:tabLs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2D (X,Y) A &amp;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174625" algn="l"/>
                <a:tab pos="533400" algn="l"/>
              </a:tabLs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	2 × 16k = 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32k data</a:t>
            </a:r>
            <a:endParaRPr lang="en-US" sz="2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Zone de texte 2"/>
          <p:cNvSpPr txBox="1">
            <a:spLocks noChangeArrowheads="1"/>
          </p:cNvSpPr>
          <p:nvPr/>
        </p:nvSpPr>
        <p:spPr bwMode="auto">
          <a:xfrm>
            <a:off x="6456552" y="973063"/>
            <a:ext cx="4761615" cy="151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36000" tIns="36000" rIns="36000" bIns="3600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deconvolution analysis</a:t>
            </a:r>
          </a:p>
          <a:p>
            <a:pPr>
              <a:spcAft>
                <a:spcPts val="0"/>
              </a:spcAft>
              <a:tabLst>
                <a:tab pos="174625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 functions for each channel</a:t>
            </a:r>
          </a:p>
          <a:p>
            <a:pPr>
              <a:spcAft>
                <a:spcPts val="0"/>
              </a:spcAft>
              <a:tabLst>
                <a:tab pos="174625" algn="l"/>
              </a:tabLs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3D (X,Y,T) signal distribution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(from FFT)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174625" algn="l"/>
                <a:tab pos="533400" algn="l"/>
              </a:tabLs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	512 × 16k = 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8000k data</a:t>
            </a:r>
            <a:endParaRPr lang="en-US" sz="2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37"/>
          <p:cNvSpPr txBox="1">
            <a:spLocks noChangeArrowheads="1"/>
          </p:cNvSpPr>
          <p:nvPr/>
        </p:nvSpPr>
        <p:spPr bwMode="auto">
          <a:xfrm>
            <a:off x="10085117" y="2348880"/>
            <a:ext cx="96500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fr-FR" sz="1200" dirty="0" smtClean="0"/>
              <a:t>JG, NIM A 2020</a:t>
            </a:r>
            <a:endParaRPr lang="en-US" altLang="fr-FR" sz="1200" dirty="0"/>
          </a:p>
        </p:txBody>
      </p:sp>
      <p:sp>
        <p:nvSpPr>
          <p:cNvPr id="56" name="Rectangle 55"/>
          <p:cNvSpPr/>
          <p:nvPr/>
        </p:nvSpPr>
        <p:spPr>
          <a:xfrm>
            <a:off x="6502487" y="5733256"/>
            <a:ext cx="44967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noFill/>
                <a:effectLst/>
              </a:rPr>
              <a:t>analysis / computing cost</a:t>
            </a:r>
          </a:p>
          <a:p>
            <a:pPr algn="ctr"/>
            <a:r>
              <a:rPr lang="en-US" sz="3200" b="1" dirty="0" smtClean="0">
                <a:ln w="12700">
                  <a:solidFill>
                    <a:srgbClr val="C00000"/>
                  </a:solidFill>
                  <a:prstDash val="solid"/>
                </a:ln>
                <a:noFill/>
              </a:rPr>
              <a:t>×200 !!</a:t>
            </a:r>
            <a:endParaRPr lang="en-US" sz="3200" b="1" cap="none" spc="0" dirty="0" smtClean="0">
              <a:ln w="12700">
                <a:solidFill>
                  <a:srgbClr val="C00000"/>
                </a:solidFill>
                <a:prstDash val="solid"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97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2519848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/>
              <a:t>tracks analysis</a:t>
            </a:r>
            <a:endParaRPr lang="en-US" altLang="fr-FR" sz="3200" b="1" dirty="0"/>
          </a:p>
        </p:txBody>
      </p:sp>
      <p:sp>
        <p:nvSpPr>
          <p:cNvPr id="9" name="Zone de texte 2"/>
          <p:cNvSpPr txBox="1">
            <a:spLocks noChangeArrowheads="1"/>
          </p:cNvSpPr>
          <p:nvPr/>
        </p:nvSpPr>
        <p:spPr bwMode="auto">
          <a:xfrm>
            <a:off x="551896" y="973063"/>
            <a:ext cx="3349241" cy="151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36000" tIns="36000" rIns="36000" bIns="3600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“standard” analysis</a:t>
            </a:r>
          </a:p>
          <a:p>
            <a:pPr>
              <a:spcAft>
                <a:spcPts val="0"/>
              </a:spcAft>
              <a:tabLst>
                <a:tab pos="174625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signal amplitude + CFD timing</a:t>
            </a:r>
          </a:p>
          <a:p>
            <a:pPr>
              <a:tabLst>
                <a:tab pos="174625" algn="l"/>
              </a:tabLs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2D (X,Y) A &amp;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174625" algn="l"/>
                <a:tab pos="533400" algn="l"/>
              </a:tabLs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	2 × 16k = 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32k data</a:t>
            </a:r>
            <a:endParaRPr lang="en-US" sz="2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 de texte 2"/>
          <p:cNvSpPr txBox="1">
            <a:spLocks noChangeArrowheads="1"/>
          </p:cNvSpPr>
          <p:nvPr/>
        </p:nvSpPr>
        <p:spPr bwMode="auto">
          <a:xfrm>
            <a:off x="6456552" y="973063"/>
            <a:ext cx="4747829" cy="151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36000" tIns="36000" rIns="36000" bIns="3600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deconvolution analysis</a:t>
            </a:r>
          </a:p>
          <a:p>
            <a:pPr>
              <a:spcAft>
                <a:spcPts val="0"/>
              </a:spcAft>
              <a:tabLst>
                <a:tab pos="174625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 functions for each channel</a:t>
            </a:r>
          </a:p>
          <a:p>
            <a:pPr>
              <a:spcAft>
                <a:spcPts val="0"/>
              </a:spcAft>
              <a:tabLst>
                <a:tab pos="174625" algn="l"/>
              </a:tabLs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3D (X,Y,T) signal distribution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(from FFT)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174625" algn="l"/>
                <a:tab pos="533400" algn="l"/>
              </a:tabLs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	512 × 16k = 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8000k data</a:t>
            </a:r>
            <a:endParaRPr lang="en-US" sz="2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9264352" y="2660491"/>
            <a:ext cx="96500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fr-FR" sz="1200" dirty="0" smtClean="0"/>
              <a:t>JG, NIM A 2020</a:t>
            </a:r>
            <a:endParaRPr lang="en-US" altLang="fr-FR" sz="12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6" y="2849321"/>
            <a:ext cx="3960000" cy="382003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52" y="2849321"/>
            <a:ext cx="3960000" cy="38200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1508011">
            <a:off x="2878614" y="1557960"/>
            <a:ext cx="299434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noFill/>
                <a:effectLst/>
              </a:rPr>
              <a:t>problem at large</a:t>
            </a:r>
          </a:p>
          <a:p>
            <a:pPr algn="ctr"/>
            <a:r>
              <a:rPr lang="en-US" sz="3200" b="1" dirty="0" smtClean="0">
                <a:ln w="12700">
                  <a:solidFill>
                    <a:srgbClr val="C00000"/>
                  </a:solidFill>
                  <a:prstDash val="solid"/>
                </a:ln>
                <a:noFill/>
              </a:rPr>
              <a:t>vertical angles</a:t>
            </a:r>
            <a:endParaRPr lang="en-US" sz="3200" b="1" cap="none" spc="0" dirty="0" smtClean="0">
              <a:ln w="12700">
                <a:solidFill>
                  <a:srgbClr val="C00000"/>
                </a:solidFill>
                <a:prstDash val="solid"/>
              </a:ln>
              <a:noFill/>
              <a:effectLst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208213" y="4437112"/>
            <a:ext cx="72721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847528" y="5733256"/>
            <a:ext cx="76328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727848" y="4437112"/>
            <a:ext cx="0" cy="1296144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 de texte 2"/>
          <p:cNvSpPr txBox="1">
            <a:spLocks noChangeArrowheads="1"/>
          </p:cNvSpPr>
          <p:nvPr/>
        </p:nvSpPr>
        <p:spPr bwMode="auto">
          <a:xfrm>
            <a:off x="4785647" y="4633857"/>
            <a:ext cx="834002" cy="8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36000" tIns="36000" rIns="36000" bIns="3600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incorrect</a:t>
            </a:r>
          </a:p>
          <a:p>
            <a:pPr>
              <a:spcAft>
                <a:spcPts val="0"/>
              </a:spcAft>
            </a:pPr>
            <a:r>
              <a:rPr lang="en-US" sz="16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</a:t>
            </a:r>
          </a:p>
          <a:p>
            <a:pPr>
              <a:spcAft>
                <a:spcPts val="0"/>
              </a:spcAft>
            </a:pPr>
            <a:r>
              <a:rPr lang="en-US" sz="16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length</a:t>
            </a:r>
          </a:p>
        </p:txBody>
      </p:sp>
    </p:spTree>
    <p:extLst>
      <p:ext uri="{BB962C8B-B14F-4D97-AF65-F5344CB8AC3E}">
        <p14:creationId xmlns:p14="http://schemas.microsoft.com/office/powerpoint/2010/main" val="40799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2519848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/>
              <a:t>tracks analysis</a:t>
            </a:r>
            <a:endParaRPr lang="en-US" altLang="fr-FR" sz="32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52" y="2849321"/>
            <a:ext cx="3960000" cy="38200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6" y="2849317"/>
            <a:ext cx="3960000" cy="3820039"/>
          </a:xfrm>
          <a:prstGeom prst="rect">
            <a:avLst/>
          </a:prstGeom>
        </p:spPr>
      </p:pic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551896" y="973063"/>
            <a:ext cx="3349241" cy="151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36000" tIns="36000" rIns="36000" bIns="3600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“standard” analysis</a:t>
            </a:r>
          </a:p>
          <a:p>
            <a:pPr>
              <a:spcAft>
                <a:spcPts val="0"/>
              </a:spcAft>
              <a:tabLst>
                <a:tab pos="174625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signal amplitude + CFD timing</a:t>
            </a:r>
          </a:p>
          <a:p>
            <a:pPr>
              <a:tabLst>
                <a:tab pos="174625" algn="l"/>
              </a:tabLs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2D (X,Y) A &amp;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174625" algn="l"/>
                <a:tab pos="533400" algn="l"/>
              </a:tabLs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	2 × 16k = 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32k data</a:t>
            </a:r>
            <a:endParaRPr lang="en-US" sz="2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 de texte 2"/>
          <p:cNvSpPr txBox="1">
            <a:spLocks noChangeArrowheads="1"/>
          </p:cNvSpPr>
          <p:nvPr/>
        </p:nvSpPr>
        <p:spPr bwMode="auto">
          <a:xfrm>
            <a:off x="6456552" y="973063"/>
            <a:ext cx="4747829" cy="151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none" lIns="36000" tIns="36000" rIns="36000" bIns="3600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deconvolution analysis</a:t>
            </a:r>
          </a:p>
          <a:p>
            <a:pPr>
              <a:spcAft>
                <a:spcPts val="0"/>
              </a:spcAft>
              <a:tabLst>
                <a:tab pos="174625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 functions for each channel</a:t>
            </a:r>
          </a:p>
          <a:p>
            <a:pPr>
              <a:spcAft>
                <a:spcPts val="0"/>
              </a:spcAft>
              <a:tabLst>
                <a:tab pos="174625" algn="l"/>
              </a:tabLs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3D (X,Y,T) signal distribution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(from FFT)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174625" algn="l"/>
                <a:tab pos="533400" algn="l"/>
              </a:tabLs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	512 × 16k = 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8000k data</a:t>
            </a:r>
            <a:endParaRPr lang="en-US" sz="2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264352" y="2660491"/>
            <a:ext cx="96500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fr-FR" sz="1200" dirty="0" smtClean="0"/>
              <a:t>JG, NIM A 2020</a:t>
            </a:r>
            <a:endParaRPr lang="en-US" altLang="fr-FR" sz="1200" dirty="0"/>
          </a:p>
        </p:txBody>
      </p:sp>
      <p:sp>
        <p:nvSpPr>
          <p:cNvPr id="14" name="Rectangle 13"/>
          <p:cNvSpPr/>
          <p:nvPr/>
        </p:nvSpPr>
        <p:spPr>
          <a:xfrm rot="1508011">
            <a:off x="2878614" y="1557960"/>
            <a:ext cx="299434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noFill/>
                <a:effectLst/>
              </a:rPr>
              <a:t>problem at large</a:t>
            </a:r>
          </a:p>
          <a:p>
            <a:pPr algn="ctr"/>
            <a:r>
              <a:rPr lang="en-US" sz="3200" b="1" dirty="0" smtClean="0">
                <a:ln w="12700">
                  <a:solidFill>
                    <a:srgbClr val="C00000"/>
                  </a:solidFill>
                  <a:prstDash val="solid"/>
                </a:ln>
                <a:noFill/>
              </a:rPr>
              <a:t>vertical angles</a:t>
            </a:r>
            <a:endParaRPr lang="en-US" sz="3200" b="1" cap="none" spc="0" dirty="0" smtClean="0">
              <a:ln w="12700">
                <a:solidFill>
                  <a:srgbClr val="C00000"/>
                </a:solidFill>
                <a:prstDash val="solid"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58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2201876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/>
              <a:t>tracks fitting</a:t>
            </a:r>
            <a:endParaRPr lang="en-US" altLang="fr-FR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28"/>
              <p:cNvSpPr txBox="1">
                <a:spLocks noChangeArrowheads="1"/>
              </p:cNvSpPr>
              <p:nvPr/>
            </p:nvSpPr>
            <p:spPr bwMode="auto">
              <a:xfrm>
                <a:off x="460477" y="1268760"/>
                <a:ext cx="4740447" cy="161158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 smtClean="0"/>
                  <a:t>	</a:t>
                </a:r>
                <a:r>
                  <a:rPr lang="en-US" alt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•</a:t>
                </a:r>
                <a:r>
                  <a:rPr lang="en-US" altLang="fr-FR" sz="2000" dirty="0" smtClean="0"/>
                  <a:t>	</a:t>
                </a:r>
                <a:r>
                  <a:rPr lang="en-US" altLang="fr-FR" sz="2000" b="1" dirty="0" smtClean="0">
                    <a:solidFill>
                      <a:srgbClr val="0070C0"/>
                    </a:solidFill>
                  </a:rPr>
                  <a:t>trajectory</a:t>
                </a:r>
                <a:r>
                  <a:rPr lang="en-US" altLang="fr-FR" sz="2000" b="1" dirty="0" smtClean="0"/>
                  <a:t> </a:t>
                </a:r>
                <a:r>
                  <a:rPr lang="en-US" altLang="fr-FR" sz="2000" b="1" dirty="0" smtClean="0"/>
                  <a:t>(geometrical) definition</a:t>
                </a:r>
                <a:endParaRPr lang="en-US" altLang="fr-FR" sz="2000" b="1" dirty="0" smtClean="0"/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</a:t>
                </a:r>
                <a:r>
                  <a:rPr lang="en-US" altLang="fr-FR" sz="2000" b="1" dirty="0" smtClean="0">
                    <a:solidFill>
                      <a:srgbClr val="0070C0"/>
                    </a:solidFill>
                  </a:rPr>
                  <a:t>start</a:t>
                </a:r>
                <a:r>
                  <a:rPr lang="en-US" altLang="fr-FR" sz="2000" dirty="0" smtClean="0"/>
                  <a:t> and </a:t>
                </a:r>
                <a:r>
                  <a:rPr lang="en-US" altLang="fr-FR" sz="2000" b="1" dirty="0" smtClean="0">
                    <a:solidFill>
                      <a:srgbClr val="0070C0"/>
                    </a:solidFill>
                  </a:rPr>
                  <a:t>stop</a:t>
                </a:r>
                <a:r>
                  <a:rPr lang="en-US" altLang="fr-FR" sz="2000" dirty="0" smtClean="0"/>
                  <a:t> 3D points</a:t>
                </a:r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(+ additional </a:t>
                </a:r>
                <a:r>
                  <a:rPr lang="en-US" altLang="fr-FR" sz="2000" dirty="0" smtClean="0">
                    <a:solidFill>
                      <a:srgbClr val="0070C0"/>
                    </a:solidFill>
                  </a:rPr>
                  <a:t>control</a:t>
                </a:r>
                <a:r>
                  <a:rPr lang="en-US" altLang="fr-FR" sz="2000" dirty="0" smtClean="0"/>
                  <a:t> </a:t>
                </a:r>
                <a:r>
                  <a:rPr lang="en-US" altLang="fr-FR" sz="2000" dirty="0" smtClean="0"/>
                  <a:t>points </a:t>
                </a:r>
                <a:r>
                  <a:rPr lang="en-US" altLang="fr-FR" sz="2000" dirty="0" smtClean="0"/>
                  <a:t>for segments</a:t>
                </a:r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 or </a:t>
                </a:r>
                <a:r>
                  <a:rPr lang="en-US" altLang="fr-FR" sz="2000" dirty="0" err="1" smtClean="0"/>
                  <a:t>Bézier</a:t>
                </a:r>
                <a:r>
                  <a:rPr lang="en-US" altLang="fr-FR" sz="2000" dirty="0" smtClean="0"/>
                  <a:t> curves</a:t>
                </a:r>
                <a:r>
                  <a:rPr lang="en-US" altLang="fr-FR" sz="2000" dirty="0" smtClean="0"/>
                  <a:t>)</a:t>
                </a:r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	3 </a:t>
                </a:r>
                <a:r>
                  <a:rPr lang="en-US" altLang="fr-FR" sz="2000" dirty="0" err="1" smtClean="0">
                    <a:sym typeface="Wingdings" panose="05000000000000000000" pitchFamily="2" charset="2"/>
                  </a:rPr>
                  <a:t>param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fr-FR" sz="2000" dirty="0" smtClean="0"/>
                  <a:t> per point</a:t>
                </a:r>
                <a:endParaRPr lang="en-US" altLang="fr-FR" sz="2000" dirty="0"/>
              </a:p>
            </p:txBody>
          </p:sp>
        </mc:Choice>
        <mc:Fallback>
          <p:sp>
            <p:nvSpPr>
              <p:cNvPr id="9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477" y="1268760"/>
                <a:ext cx="4740447" cy="1611586"/>
              </a:xfrm>
              <a:prstGeom prst="rect">
                <a:avLst/>
              </a:prstGeom>
              <a:blipFill>
                <a:blip r:embed="rId3"/>
                <a:stretch>
                  <a:fillRect t="-2652" r="-1030" b="-6818"/>
                </a:stretch>
              </a:blipFill>
              <a:ln w="19050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e 31"/>
          <p:cNvGrpSpPr/>
          <p:nvPr/>
        </p:nvGrpSpPr>
        <p:grpSpPr>
          <a:xfrm>
            <a:off x="8106962" y="512010"/>
            <a:ext cx="3041533" cy="2567311"/>
            <a:chOff x="6240463" y="359438"/>
            <a:chExt cx="3041533" cy="2567311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5" r="13946"/>
            <a:stretch/>
          </p:blipFill>
          <p:spPr>
            <a:xfrm>
              <a:off x="6240463" y="359438"/>
              <a:ext cx="3041533" cy="2567311"/>
            </a:xfrm>
            <a:prstGeom prst="rect">
              <a:avLst/>
            </a:prstGeom>
          </p:spPr>
        </p:pic>
        <p:grpSp>
          <p:nvGrpSpPr>
            <p:cNvPr id="31" name="Groupe 30"/>
            <p:cNvGrpSpPr/>
            <p:nvPr/>
          </p:nvGrpSpPr>
          <p:grpSpPr>
            <a:xfrm>
              <a:off x="7369047" y="980727"/>
              <a:ext cx="1071481" cy="1080121"/>
              <a:chOff x="7369047" y="980727"/>
              <a:chExt cx="1071481" cy="1080121"/>
            </a:xfrm>
          </p:grpSpPr>
          <p:cxnSp>
            <p:nvCxnSpPr>
              <p:cNvPr id="4" name="Connecteur droit 3"/>
              <p:cNvCxnSpPr/>
              <p:nvPr/>
            </p:nvCxnSpPr>
            <p:spPr>
              <a:xfrm>
                <a:off x="7369047" y="1487764"/>
                <a:ext cx="23097" cy="573084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 flipH="1">
                <a:off x="7992000" y="1087346"/>
                <a:ext cx="16654" cy="901494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H="1">
                <a:off x="8388001" y="980727"/>
                <a:ext cx="52527" cy="1080121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V="1">
                <a:off x="7392144" y="1988840"/>
                <a:ext cx="593463" cy="72008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7992000" y="1988840"/>
                <a:ext cx="396001" cy="72008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e 10"/>
            <p:cNvGrpSpPr/>
            <p:nvPr/>
          </p:nvGrpSpPr>
          <p:grpSpPr>
            <a:xfrm>
              <a:off x="7369047" y="980727"/>
              <a:ext cx="1103217" cy="507037"/>
              <a:chOff x="8304602" y="1873514"/>
              <a:chExt cx="2308934" cy="547560"/>
            </a:xfrm>
          </p:grpSpPr>
          <p:cxnSp>
            <p:nvCxnSpPr>
              <p:cNvPr id="14" name="Connecteur droit avec flèche 13"/>
              <p:cNvCxnSpPr/>
              <p:nvPr/>
            </p:nvCxnSpPr>
            <p:spPr>
              <a:xfrm flipV="1">
                <a:off x="8304602" y="1873514"/>
                <a:ext cx="2255894" cy="54756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/>
              <p:cNvCxnSpPr/>
              <p:nvPr/>
            </p:nvCxnSpPr>
            <p:spPr>
              <a:xfrm flipV="1">
                <a:off x="9643242" y="1873514"/>
                <a:ext cx="970294" cy="11514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oval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/>
              <p:cNvCxnSpPr/>
              <p:nvPr/>
            </p:nvCxnSpPr>
            <p:spPr>
              <a:xfrm flipV="1">
                <a:off x="8304602" y="1988654"/>
                <a:ext cx="1338640" cy="43242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5" r="13946" b="58971"/>
            <a:stretch/>
          </p:blipFill>
          <p:spPr>
            <a:xfrm>
              <a:off x="6240463" y="359439"/>
              <a:ext cx="3041533" cy="1053338"/>
            </a:xfrm>
            <a:prstGeom prst="rect">
              <a:avLst/>
            </a:prstGeom>
          </p:spPr>
        </p:pic>
      </p:grp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2814122" y="188640"/>
            <a:ext cx="4728712" cy="99603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	○	2D </a:t>
            </a:r>
            <a:r>
              <a:rPr lang="en-US" altLang="fr-FR" sz="2000" b="1" dirty="0" err="1" smtClean="0"/>
              <a:t>ampl</a:t>
            </a:r>
            <a:r>
              <a:rPr lang="en-US" altLang="fr-FR" sz="2000" b="1" dirty="0" smtClean="0"/>
              <a:t>. + time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 2×16k pads </a:t>
            </a:r>
            <a:r>
              <a:rPr lang="en-US" altLang="fr-FR" sz="2000" dirty="0" smtClean="0">
                <a:sym typeface="Wingdings" panose="05000000000000000000" pitchFamily="2" charset="2"/>
              </a:rPr>
              <a:t>(A+T)</a:t>
            </a:r>
            <a:endParaRPr lang="en-US" altLang="fr-FR" sz="2000" dirty="0" smtClean="0"/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○	</a:t>
            </a:r>
            <a:r>
              <a:rPr lang="en-US" altLang="fr-FR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full 3D rec. charge		512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×16k voxels </a:t>
            </a:r>
            <a:endParaRPr lang="en-US" altLang="fr-FR" sz="2000" b="1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(deconvolution from R.F.)</a:t>
            </a:r>
            <a:endParaRPr lang="en-US" altLang="fr-FR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74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6076911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>
                <a:solidFill>
                  <a:srgbClr val="C00000"/>
                </a:solidFill>
              </a:rPr>
              <a:t>decay experiments with ACTAR TPC</a:t>
            </a:r>
            <a:endParaRPr lang="en-US" altLang="fr-FR" sz="3200" b="1" dirty="0">
              <a:solidFill>
                <a:srgbClr val="C00000"/>
              </a:solidFill>
            </a:endParaRPr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540991" y="1745873"/>
            <a:ext cx="5173937" cy="4294945"/>
            <a:chOff x="6226273" y="1887992"/>
            <a:chExt cx="5821265" cy="4832300"/>
          </a:xfrm>
        </p:grpSpPr>
        <p:grpSp>
          <p:nvGrpSpPr>
            <p:cNvPr id="10" name="Groupe 9"/>
            <p:cNvGrpSpPr>
              <a:grpSpLocks noChangeAspect="1"/>
            </p:cNvGrpSpPr>
            <p:nvPr/>
          </p:nvGrpSpPr>
          <p:grpSpPr>
            <a:xfrm>
              <a:off x="6226273" y="1887992"/>
              <a:ext cx="5821265" cy="4832300"/>
              <a:chOff x="3203848" y="2501445"/>
              <a:chExt cx="5040560" cy="4184228"/>
            </a:xfrm>
          </p:grpSpPr>
          <p:pic>
            <p:nvPicPr>
              <p:cNvPr id="13" name="Image 12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76" r="12537"/>
              <a:stretch/>
            </p:blipFill>
            <p:spPr>
              <a:xfrm>
                <a:off x="3203848" y="2501445"/>
                <a:ext cx="5040560" cy="4184228"/>
              </a:xfrm>
              <a:prstGeom prst="rect">
                <a:avLst/>
              </a:prstGeom>
            </p:spPr>
          </p:pic>
          <p:cxnSp>
            <p:nvCxnSpPr>
              <p:cNvPr id="14" name="Connecteur droit avec flèche 13"/>
              <p:cNvCxnSpPr/>
              <p:nvPr/>
            </p:nvCxnSpPr>
            <p:spPr>
              <a:xfrm>
                <a:off x="5301176" y="3555817"/>
                <a:ext cx="452717" cy="89207"/>
              </a:xfrm>
              <a:prstGeom prst="straightConnector1">
                <a:avLst/>
              </a:prstGeom>
              <a:ln w="28575">
                <a:solidFill>
                  <a:srgbClr val="009900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/>
              <p:cNvCxnSpPr/>
              <p:nvPr/>
            </p:nvCxnSpPr>
            <p:spPr>
              <a:xfrm>
                <a:off x="5148064" y="3743361"/>
                <a:ext cx="936104" cy="19214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 flipV="1">
                <a:off x="4243772" y="4033844"/>
                <a:ext cx="1808584" cy="70924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>
                <a:off x="5868144" y="3884149"/>
                <a:ext cx="240" cy="299128"/>
              </a:xfrm>
              <a:prstGeom prst="straightConnector1">
                <a:avLst/>
              </a:prstGeom>
              <a:ln w="28575">
                <a:solidFill>
                  <a:srgbClr val="009900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/>
              <p:cNvCxnSpPr/>
              <p:nvPr/>
            </p:nvCxnSpPr>
            <p:spPr>
              <a:xfrm>
                <a:off x="5753893" y="3573016"/>
                <a:ext cx="0" cy="79208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 Box 28"/>
            <p:cNvSpPr txBox="1">
              <a:spLocks noChangeArrowheads="1"/>
            </p:cNvSpPr>
            <p:nvPr/>
          </p:nvSpPr>
          <p:spPr bwMode="auto">
            <a:xfrm>
              <a:off x="9552622" y="3544833"/>
              <a:ext cx="1045849" cy="2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fr-FR" sz="1600" b="1" dirty="0" smtClean="0">
                  <a:solidFill>
                    <a:srgbClr val="009900"/>
                  </a:solidFill>
                </a:rPr>
                <a:t>time offset</a:t>
              </a: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8406450" y="2797681"/>
              <a:ext cx="1138552" cy="2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fr-FR" sz="1600" b="1" dirty="0" smtClean="0">
                  <a:solidFill>
                    <a:srgbClr val="009900"/>
                  </a:solidFill>
                </a:rPr>
                <a:t>track length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3267403" y="5362429"/>
            <a:ext cx="1388301" cy="1184502"/>
            <a:chOff x="9635223" y="4899499"/>
            <a:chExt cx="1388301" cy="1184502"/>
          </a:xfrm>
        </p:grpSpPr>
        <p:grpSp>
          <p:nvGrpSpPr>
            <p:cNvPr id="20" name="Groupe 19"/>
            <p:cNvGrpSpPr/>
            <p:nvPr/>
          </p:nvGrpSpPr>
          <p:grpSpPr>
            <a:xfrm>
              <a:off x="9635223" y="5430541"/>
              <a:ext cx="1388301" cy="653460"/>
              <a:chOff x="9025751" y="615301"/>
              <a:chExt cx="1388301" cy="653460"/>
            </a:xfrm>
          </p:grpSpPr>
          <p:grpSp>
            <p:nvGrpSpPr>
              <p:cNvPr id="23" name="Groupe 22"/>
              <p:cNvGrpSpPr/>
              <p:nvPr/>
            </p:nvGrpSpPr>
            <p:grpSpPr>
              <a:xfrm>
                <a:off x="9025751" y="615301"/>
                <a:ext cx="1225915" cy="653460"/>
                <a:chOff x="9025751" y="615301"/>
                <a:chExt cx="1225915" cy="653460"/>
              </a:xfrm>
            </p:grpSpPr>
            <p:cxnSp>
              <p:nvCxnSpPr>
                <p:cNvPr id="26" name="Connecteur droit avec flèche 25"/>
                <p:cNvCxnSpPr/>
                <p:nvPr/>
              </p:nvCxnSpPr>
              <p:spPr>
                <a:xfrm flipH="1" flipV="1">
                  <a:off x="9025751" y="870975"/>
                  <a:ext cx="670649" cy="39778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droit avec flèche 26"/>
                <p:cNvCxnSpPr/>
                <p:nvPr/>
              </p:nvCxnSpPr>
              <p:spPr>
                <a:xfrm flipV="1">
                  <a:off x="9696400" y="615301"/>
                  <a:ext cx="555266" cy="65345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 Box 28"/>
              <p:cNvSpPr txBox="1">
                <a:spLocks noChangeArrowheads="1"/>
              </p:cNvSpPr>
              <p:nvPr/>
            </p:nvSpPr>
            <p:spPr bwMode="auto">
              <a:xfrm>
                <a:off x="9161714" y="615301"/>
                <a:ext cx="267234" cy="38048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eaLnBrk="0" hangingPunct="0">
                  <a:tabLst>
                    <a:tab pos="357188" algn="l"/>
                  </a:tabLst>
                </a:pPr>
                <a:r>
                  <a:rPr lang="en-US" altLang="fr-FR" sz="2000" b="1" dirty="0" smtClean="0"/>
                  <a:t>y</a:t>
                </a:r>
              </a:p>
            </p:txBody>
          </p:sp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10146818" y="663434"/>
                <a:ext cx="267234" cy="38048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eaLnBrk="0" hangingPunct="0">
                  <a:tabLst>
                    <a:tab pos="357188" algn="l"/>
                  </a:tabLst>
                </a:pPr>
                <a:r>
                  <a:rPr lang="en-US" altLang="fr-FR" sz="2000" b="1" dirty="0" smtClean="0"/>
                  <a:t>x</a:t>
                </a:r>
              </a:p>
            </p:txBody>
          </p:sp>
        </p:grpSp>
        <p:cxnSp>
          <p:nvCxnSpPr>
            <p:cNvPr id="21" name="Connecteur droit avec flèche 20"/>
            <p:cNvCxnSpPr/>
            <p:nvPr/>
          </p:nvCxnSpPr>
          <p:spPr>
            <a:xfrm flipV="1">
              <a:off x="10305872" y="5129417"/>
              <a:ext cx="86755" cy="95458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10468192" y="4899499"/>
              <a:ext cx="446771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eaLnBrk="0" hangingPunct="0">
                <a:tabLst>
                  <a:tab pos="357188" algn="l"/>
                </a:tabLst>
              </a:pPr>
              <a:r>
                <a:rPr lang="en-US" altLang="fr-FR" sz="2000" b="1" dirty="0" smtClean="0"/>
                <a:t>t/z</a:t>
              </a:r>
              <a:endParaRPr lang="en-US" altLang="fr-FR" sz="2000" b="1" dirty="0" smtClean="0"/>
            </a:p>
          </p:txBody>
        </p:sp>
      </p:grpSp>
      <p:sp>
        <p:nvSpPr>
          <p:cNvPr id="40" name="Ellipse 39"/>
          <p:cNvSpPr/>
          <p:nvPr/>
        </p:nvSpPr>
        <p:spPr>
          <a:xfrm>
            <a:off x="2211463" y="5122634"/>
            <a:ext cx="1113468" cy="432048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150 </a:t>
            </a:r>
            <a:r>
              <a:rPr lang="en-US" b="1" i="1" dirty="0" smtClean="0">
                <a:solidFill>
                  <a:schemeClr val="tx1"/>
                </a:solidFill>
              </a:rPr>
              <a:t>ns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248776" y="5021782"/>
            <a:ext cx="1854528" cy="6882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808038" algn="l"/>
              </a:tabLst>
            </a:pPr>
            <a:r>
              <a:rPr lang="en-US" altLang="fr-FR" sz="2000" b="1" dirty="0" smtClean="0">
                <a:solidFill>
                  <a:srgbClr val="0070C0"/>
                </a:solidFill>
              </a:rPr>
              <a:t>ion 	</a:t>
            </a:r>
            <a:r>
              <a:rPr lang="en-US" altLang="fr-FR" sz="20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 1 GeV</a:t>
            </a:r>
            <a:endParaRPr lang="en-US" altLang="fr-FR" sz="2000" b="1" dirty="0" smtClean="0">
              <a:solidFill>
                <a:srgbClr val="0070C0"/>
              </a:solidFill>
            </a:endParaRPr>
          </a:p>
          <a:p>
            <a:pPr eaLnBrk="0" hangingPunct="0">
              <a:tabLst>
                <a:tab pos="808038" algn="l"/>
              </a:tabLst>
            </a:pPr>
            <a:r>
              <a:rPr lang="en-US" altLang="fr-FR" sz="2000" b="1" dirty="0" smtClean="0">
                <a:solidFill>
                  <a:srgbClr val="FF6600"/>
                </a:solidFill>
              </a:rPr>
              <a:t>proton 	</a:t>
            </a:r>
            <a:r>
              <a:rPr lang="en-US" altLang="fr-FR" sz="2000" b="1" dirty="0" smtClean="0">
                <a:solidFill>
                  <a:srgbClr val="FF6600"/>
                </a:solidFill>
                <a:sym typeface="Symbol" panose="05050102010706020507" pitchFamily="18" charset="2"/>
              </a:rPr>
              <a:t> </a:t>
            </a:r>
            <a:r>
              <a:rPr lang="en-US" altLang="fr-FR" sz="2000" b="1" dirty="0">
                <a:solidFill>
                  <a:srgbClr val="FF6600"/>
                </a:solidFill>
                <a:sym typeface="Symbol" panose="05050102010706020507" pitchFamily="18" charset="2"/>
              </a:rPr>
              <a:t>1 </a:t>
            </a:r>
            <a:r>
              <a:rPr lang="en-US" altLang="fr-FR" sz="2000" b="1" dirty="0" smtClean="0">
                <a:solidFill>
                  <a:srgbClr val="FF6600"/>
                </a:solidFill>
                <a:sym typeface="Symbol" panose="05050102010706020507" pitchFamily="18" charset="2"/>
              </a:rPr>
              <a:t>MeV</a:t>
            </a:r>
            <a:endParaRPr lang="en-US" altLang="fr-FR" sz="2000" b="1" dirty="0">
              <a:solidFill>
                <a:srgbClr val="FF6600"/>
              </a:solidFill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506390" y="779726"/>
            <a:ext cx="4597010" cy="3804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sz="2000" b="1" dirty="0" smtClean="0"/>
              <a:t>E690 (GANIL, 2019): proton decay of </a:t>
            </a:r>
            <a:r>
              <a:rPr lang="en-US" altLang="fr-FR" sz="2000" b="1" baseline="30000" dirty="0" smtClean="0"/>
              <a:t>54m</a:t>
            </a:r>
            <a:r>
              <a:rPr lang="en-US" altLang="fr-FR" sz="2000" b="1" dirty="0" smtClean="0"/>
              <a:t>Ni</a:t>
            </a:r>
            <a:endParaRPr lang="en-US" altLang="fr-F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1966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2201876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/>
              <a:t>tracks fitting</a:t>
            </a:r>
            <a:endParaRPr lang="en-US" altLang="fr-FR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28"/>
              <p:cNvSpPr txBox="1">
                <a:spLocks noChangeArrowheads="1"/>
              </p:cNvSpPr>
              <p:nvPr/>
            </p:nvSpPr>
            <p:spPr bwMode="auto">
              <a:xfrm>
                <a:off x="460477" y="1268760"/>
                <a:ext cx="5097211" cy="268880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 smtClean="0"/>
                  <a:t>	</a:t>
                </a:r>
                <a:r>
                  <a:rPr lang="en-US" alt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•</a:t>
                </a:r>
                <a:r>
                  <a:rPr lang="en-US" altLang="fr-FR" sz="2000" dirty="0" smtClean="0"/>
                  <a:t>	</a:t>
                </a:r>
                <a:r>
                  <a:rPr lang="en-US" altLang="fr-FR" sz="2000" b="1" dirty="0" smtClean="0">
                    <a:solidFill>
                      <a:srgbClr val="0070C0"/>
                    </a:solidFill>
                  </a:rPr>
                  <a:t>trajectory</a:t>
                </a:r>
                <a:r>
                  <a:rPr lang="en-US" altLang="fr-FR" sz="2000" b="1" dirty="0" smtClean="0"/>
                  <a:t> </a:t>
                </a:r>
                <a:r>
                  <a:rPr lang="en-US" altLang="fr-FR" sz="2000" b="1" dirty="0" smtClean="0"/>
                  <a:t>(geometrical) definition</a:t>
                </a:r>
                <a:endParaRPr lang="en-US" altLang="fr-FR" sz="2000" b="1" dirty="0" smtClean="0"/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</a:t>
                </a:r>
                <a:r>
                  <a:rPr lang="en-US" altLang="fr-FR" sz="2000" b="1" dirty="0" smtClean="0">
                    <a:solidFill>
                      <a:srgbClr val="0070C0"/>
                    </a:solidFill>
                  </a:rPr>
                  <a:t>start</a:t>
                </a:r>
                <a:r>
                  <a:rPr lang="en-US" altLang="fr-FR" sz="2000" dirty="0" smtClean="0"/>
                  <a:t> and </a:t>
                </a:r>
                <a:r>
                  <a:rPr lang="en-US" altLang="fr-FR" sz="2000" b="1" dirty="0" smtClean="0">
                    <a:solidFill>
                      <a:srgbClr val="0070C0"/>
                    </a:solidFill>
                  </a:rPr>
                  <a:t>stop</a:t>
                </a:r>
                <a:r>
                  <a:rPr lang="en-US" altLang="fr-FR" sz="2000" dirty="0" smtClean="0"/>
                  <a:t> 3D points</a:t>
                </a:r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(+ additional </a:t>
                </a:r>
                <a:r>
                  <a:rPr lang="en-US" altLang="fr-FR" sz="2000" dirty="0" smtClean="0">
                    <a:solidFill>
                      <a:srgbClr val="0070C0"/>
                    </a:solidFill>
                  </a:rPr>
                  <a:t>control</a:t>
                </a:r>
                <a:r>
                  <a:rPr lang="en-US" altLang="fr-FR" sz="2000" dirty="0" smtClean="0"/>
                  <a:t> </a:t>
                </a:r>
                <a:r>
                  <a:rPr lang="en-US" altLang="fr-FR" sz="2000" dirty="0" smtClean="0"/>
                  <a:t>points </a:t>
                </a:r>
                <a:r>
                  <a:rPr lang="en-US" altLang="fr-FR" sz="2000" dirty="0" smtClean="0"/>
                  <a:t>for segments</a:t>
                </a:r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 or </a:t>
                </a:r>
                <a:r>
                  <a:rPr lang="en-US" altLang="fr-FR" sz="2000" dirty="0" err="1" smtClean="0"/>
                  <a:t>Bézier</a:t>
                </a:r>
                <a:r>
                  <a:rPr lang="en-US" altLang="fr-FR" sz="2000" dirty="0" smtClean="0"/>
                  <a:t> curves</a:t>
                </a:r>
                <a:r>
                  <a:rPr lang="en-US" altLang="fr-FR" sz="2000" dirty="0" smtClean="0"/>
                  <a:t>)</a:t>
                </a:r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	3 </a:t>
                </a:r>
                <a:r>
                  <a:rPr lang="en-US" altLang="fr-FR" sz="2000" dirty="0" err="1" smtClean="0">
                    <a:sym typeface="Wingdings" panose="05000000000000000000" pitchFamily="2" charset="2"/>
                  </a:rPr>
                  <a:t>param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fr-FR" sz="2000" dirty="0" smtClean="0"/>
                  <a:t> per point</a:t>
                </a:r>
                <a:endParaRPr lang="en-US" altLang="fr-FR" sz="2000" dirty="0"/>
              </a:p>
              <a:p>
                <a:pPr marL="0" lvl="1" eaLnBrk="0" hangingPunct="0">
                  <a:spcBef>
                    <a:spcPts val="1200"/>
                  </a:spcBef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•</a:t>
                </a:r>
                <a:r>
                  <a:rPr lang="en-US" altLang="fr-FR" sz="2000" dirty="0"/>
                  <a:t>	</a:t>
                </a:r>
                <a:r>
                  <a:rPr lang="en-US" altLang="fr-FR" sz="2000" b="1" dirty="0" smtClean="0">
                    <a:solidFill>
                      <a:srgbClr val="0070C0"/>
                    </a:solidFill>
                  </a:rPr>
                  <a:t>Bragg peak </a:t>
                </a:r>
                <a:r>
                  <a:rPr lang="en-US" altLang="fr-FR" sz="2000" b="1" dirty="0" smtClean="0"/>
                  <a:t>model (energy loss)</a:t>
                </a:r>
                <a:endParaRPr lang="en-US" altLang="fr-FR" sz="2000" b="1" dirty="0"/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 smtClean="0"/>
                  <a:t>		projected along the trajectory</a:t>
                </a:r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amplitude </a:t>
                </a:r>
                <a:r>
                  <a:rPr lang="en-US" altLang="fr-FR" sz="2000" dirty="0" smtClean="0"/>
                  <a:t>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altLang="fr-FR" sz="2000" dirty="0" smtClean="0"/>
                  <a:t>) </a:t>
                </a:r>
                <a:r>
                  <a:rPr lang="en-US" altLang="fr-FR" sz="2000" dirty="0" smtClean="0"/>
                  <a:t>&amp; length </a:t>
                </a:r>
                <a:r>
                  <a:rPr lang="en-US" altLang="fr-FR" sz="2000" dirty="0" smtClean="0"/>
                  <a:t>fraction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altLang="fr-FR" sz="2000" dirty="0" smtClean="0"/>
                  <a:t>)</a:t>
                </a:r>
                <a:endParaRPr lang="en-US" altLang="fr-FR" sz="2000" dirty="0" smtClean="0"/>
              </a:p>
            </p:txBody>
          </p:sp>
        </mc:Choice>
        <mc:Fallback>
          <p:sp>
            <p:nvSpPr>
              <p:cNvPr id="9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477" y="1268760"/>
                <a:ext cx="5097211" cy="2688804"/>
              </a:xfrm>
              <a:prstGeom prst="rect">
                <a:avLst/>
              </a:prstGeom>
              <a:blipFill>
                <a:blip r:embed="rId3"/>
                <a:stretch>
                  <a:fillRect t="-1587" r="-718" b="-3628"/>
                </a:stretch>
              </a:blipFill>
              <a:ln w="19050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e 31"/>
          <p:cNvGrpSpPr/>
          <p:nvPr/>
        </p:nvGrpSpPr>
        <p:grpSpPr>
          <a:xfrm>
            <a:off x="8106962" y="512010"/>
            <a:ext cx="3041533" cy="2567311"/>
            <a:chOff x="6240463" y="359438"/>
            <a:chExt cx="3041533" cy="2567311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5" r="13946"/>
            <a:stretch/>
          </p:blipFill>
          <p:spPr>
            <a:xfrm>
              <a:off x="6240463" y="359438"/>
              <a:ext cx="3041533" cy="2567311"/>
            </a:xfrm>
            <a:prstGeom prst="rect">
              <a:avLst/>
            </a:prstGeom>
          </p:spPr>
        </p:pic>
        <p:grpSp>
          <p:nvGrpSpPr>
            <p:cNvPr id="31" name="Groupe 30"/>
            <p:cNvGrpSpPr/>
            <p:nvPr/>
          </p:nvGrpSpPr>
          <p:grpSpPr>
            <a:xfrm>
              <a:off x="7369047" y="980727"/>
              <a:ext cx="1071481" cy="1080121"/>
              <a:chOff x="7369047" y="980727"/>
              <a:chExt cx="1071481" cy="1080121"/>
            </a:xfrm>
          </p:grpSpPr>
          <p:cxnSp>
            <p:nvCxnSpPr>
              <p:cNvPr id="4" name="Connecteur droit 3"/>
              <p:cNvCxnSpPr/>
              <p:nvPr/>
            </p:nvCxnSpPr>
            <p:spPr>
              <a:xfrm>
                <a:off x="7369047" y="1487764"/>
                <a:ext cx="23097" cy="573084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 flipH="1">
                <a:off x="7992000" y="1087346"/>
                <a:ext cx="16654" cy="901494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H="1">
                <a:off x="8388001" y="980727"/>
                <a:ext cx="52527" cy="1080121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V="1">
                <a:off x="7392144" y="1988840"/>
                <a:ext cx="593463" cy="72008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7992000" y="1988840"/>
                <a:ext cx="396001" cy="72008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e 10"/>
            <p:cNvGrpSpPr/>
            <p:nvPr/>
          </p:nvGrpSpPr>
          <p:grpSpPr>
            <a:xfrm>
              <a:off x="7369047" y="980727"/>
              <a:ext cx="1103217" cy="507037"/>
              <a:chOff x="8304602" y="1873514"/>
              <a:chExt cx="2308934" cy="547560"/>
            </a:xfrm>
          </p:grpSpPr>
          <p:cxnSp>
            <p:nvCxnSpPr>
              <p:cNvPr id="14" name="Connecteur droit avec flèche 13"/>
              <p:cNvCxnSpPr/>
              <p:nvPr/>
            </p:nvCxnSpPr>
            <p:spPr>
              <a:xfrm flipV="1">
                <a:off x="8304602" y="1873514"/>
                <a:ext cx="2255894" cy="54756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/>
              <p:cNvCxnSpPr/>
              <p:nvPr/>
            </p:nvCxnSpPr>
            <p:spPr>
              <a:xfrm flipV="1">
                <a:off x="9643242" y="1873514"/>
                <a:ext cx="970294" cy="11514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oval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/>
              <p:cNvCxnSpPr/>
              <p:nvPr/>
            </p:nvCxnSpPr>
            <p:spPr>
              <a:xfrm flipV="1">
                <a:off x="8304602" y="1988654"/>
                <a:ext cx="1338640" cy="43242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5" r="13946" b="58971"/>
            <a:stretch/>
          </p:blipFill>
          <p:spPr>
            <a:xfrm>
              <a:off x="6240463" y="359439"/>
              <a:ext cx="3041533" cy="1053338"/>
            </a:xfrm>
            <a:prstGeom prst="rect">
              <a:avLst/>
            </a:prstGeom>
          </p:spPr>
        </p:pic>
      </p:grp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2814122" y="188640"/>
            <a:ext cx="4728712" cy="99603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	○	2D </a:t>
            </a:r>
            <a:r>
              <a:rPr lang="en-US" altLang="fr-FR" sz="2000" b="1" dirty="0" err="1" smtClean="0"/>
              <a:t>ampl</a:t>
            </a:r>
            <a:r>
              <a:rPr lang="en-US" altLang="fr-FR" sz="2000" b="1" dirty="0" smtClean="0"/>
              <a:t>. + time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 2×16k pads </a:t>
            </a:r>
            <a:r>
              <a:rPr lang="en-US" altLang="fr-FR" sz="2000" dirty="0" smtClean="0">
                <a:sym typeface="Wingdings" panose="05000000000000000000" pitchFamily="2" charset="2"/>
              </a:rPr>
              <a:t>(A+T)</a:t>
            </a:r>
            <a:endParaRPr lang="en-US" altLang="fr-FR" sz="2000" dirty="0" smtClean="0"/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○	</a:t>
            </a:r>
            <a:r>
              <a:rPr lang="en-US" altLang="fr-FR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full 3D rec. charge		512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×16k voxels </a:t>
            </a:r>
            <a:endParaRPr lang="en-US" altLang="fr-FR" sz="2000" b="1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(deconvolution from R.F.)</a:t>
            </a:r>
            <a:endParaRPr lang="en-US" altLang="fr-FR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5647563" y="2569041"/>
            <a:ext cx="3702036" cy="1781821"/>
            <a:chOff x="7820587" y="2466313"/>
            <a:chExt cx="3702036" cy="1781821"/>
          </a:xfrm>
        </p:grpSpPr>
        <p:grpSp>
          <p:nvGrpSpPr>
            <p:cNvPr id="37" name="Groupe 36"/>
            <p:cNvGrpSpPr>
              <a:grpSpLocks noChangeAspect="1"/>
            </p:cNvGrpSpPr>
            <p:nvPr/>
          </p:nvGrpSpPr>
          <p:grpSpPr>
            <a:xfrm>
              <a:off x="7820587" y="2466313"/>
              <a:ext cx="3702036" cy="1781821"/>
              <a:chOff x="3491880" y="3645024"/>
              <a:chExt cx="5635476" cy="2712402"/>
            </a:xfrm>
          </p:grpSpPr>
          <p:pic>
            <p:nvPicPr>
              <p:cNvPr id="41" name="Picture 2" descr="D:\giovinazzo\physique\ACTAR-TPC\Measures\Demonstrator\Figures\Simulation\BraggPeak\BraggPeakFracti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80" y="3645024"/>
                <a:ext cx="5635476" cy="27124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2" name="Connecteur droit avec flèche 41"/>
              <p:cNvCxnSpPr/>
              <p:nvPr/>
            </p:nvCxnSpPr>
            <p:spPr>
              <a:xfrm>
                <a:off x="7364883" y="4781641"/>
                <a:ext cx="1474441" cy="2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ZoneTexte 37"/>
                <p:cNvSpPr txBox="1"/>
                <p:nvPr/>
              </p:nvSpPr>
              <p:spPr>
                <a:xfrm>
                  <a:off x="10310597" y="3239893"/>
                  <a:ext cx="1040541" cy="657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𝑳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fr-FR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fr-F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0597" y="3239893"/>
                  <a:ext cx="1040541" cy="6575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Connecteur droit avec flèche 38"/>
            <p:cNvCxnSpPr/>
            <p:nvPr/>
          </p:nvCxnSpPr>
          <p:spPr>
            <a:xfrm>
              <a:off x="10128448" y="2616929"/>
              <a:ext cx="0" cy="1363921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ZoneTexte 39"/>
                <p:cNvSpPr txBox="1"/>
                <p:nvPr/>
              </p:nvSpPr>
              <p:spPr>
                <a:xfrm>
                  <a:off x="9622724" y="2991496"/>
                  <a:ext cx="521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fr-F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40" name="ZoneText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2724" y="2991496"/>
                  <a:ext cx="52123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Rectangle 43"/>
          <p:cNvSpPr/>
          <p:nvPr/>
        </p:nvSpPr>
        <p:spPr>
          <a:xfrm rot="20670585">
            <a:off x="5369310" y="2011217"/>
            <a:ext cx="2156131" cy="1057588"/>
          </a:xfrm>
          <a:prstGeom prst="rect">
            <a:avLst/>
          </a:prstGeom>
          <a:solidFill>
            <a:srgbClr val="FFFFFF">
              <a:alpha val="50196"/>
            </a:srgbClr>
          </a:solidFill>
          <a:ln w="28575">
            <a:noFill/>
          </a:ln>
        </p:spPr>
        <p:txBody>
          <a:bodyPr wrap="none" lIns="144000" tIns="36000" rIns="144000" bIns="3600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Geant4</a:t>
            </a:r>
          </a:p>
          <a:p>
            <a:pPr algn="ctr"/>
            <a:r>
              <a:rPr lang="en-US" sz="3200" b="1" cap="none" spc="50" dirty="0" smtClean="0">
                <a:ln w="1270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simulation</a:t>
            </a:r>
            <a:endParaRPr lang="en-US" sz="3200" b="1" cap="none" spc="50" dirty="0">
              <a:ln w="12700" cmpd="sng">
                <a:solidFill>
                  <a:srgbClr val="7030A0"/>
                </a:solidFill>
                <a:prstDash val="solid"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45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2201876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/>
              <a:t>tracks fitting</a:t>
            </a:r>
            <a:endParaRPr lang="en-US" altLang="fr-FR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28"/>
              <p:cNvSpPr txBox="1">
                <a:spLocks noChangeArrowheads="1"/>
              </p:cNvSpPr>
              <p:nvPr/>
            </p:nvSpPr>
            <p:spPr bwMode="auto">
              <a:xfrm>
                <a:off x="460477" y="1268760"/>
                <a:ext cx="5097211" cy="354551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 smtClean="0"/>
                  <a:t>	</a:t>
                </a:r>
                <a:r>
                  <a:rPr lang="en-US" alt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•</a:t>
                </a:r>
                <a:r>
                  <a:rPr lang="en-US" altLang="fr-FR" sz="2000" dirty="0" smtClean="0"/>
                  <a:t>	</a:t>
                </a:r>
                <a:r>
                  <a:rPr lang="en-US" altLang="fr-FR" sz="2000" b="1" dirty="0" smtClean="0">
                    <a:solidFill>
                      <a:srgbClr val="0070C0"/>
                    </a:solidFill>
                  </a:rPr>
                  <a:t>trajectory</a:t>
                </a:r>
                <a:r>
                  <a:rPr lang="en-US" altLang="fr-FR" sz="2000" b="1" dirty="0" smtClean="0"/>
                  <a:t> </a:t>
                </a:r>
                <a:r>
                  <a:rPr lang="en-US" altLang="fr-FR" sz="2000" b="1" dirty="0" smtClean="0"/>
                  <a:t>(geometrical) definition</a:t>
                </a:r>
                <a:endParaRPr lang="en-US" altLang="fr-FR" sz="2000" b="1" dirty="0" smtClean="0"/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</a:t>
                </a:r>
                <a:r>
                  <a:rPr lang="en-US" altLang="fr-FR" sz="2000" b="1" dirty="0" smtClean="0">
                    <a:solidFill>
                      <a:srgbClr val="0070C0"/>
                    </a:solidFill>
                  </a:rPr>
                  <a:t>start</a:t>
                </a:r>
                <a:r>
                  <a:rPr lang="en-US" altLang="fr-FR" sz="2000" dirty="0" smtClean="0"/>
                  <a:t> and </a:t>
                </a:r>
                <a:r>
                  <a:rPr lang="en-US" altLang="fr-FR" sz="2000" b="1" dirty="0" smtClean="0">
                    <a:solidFill>
                      <a:srgbClr val="0070C0"/>
                    </a:solidFill>
                  </a:rPr>
                  <a:t>stop</a:t>
                </a:r>
                <a:r>
                  <a:rPr lang="en-US" altLang="fr-FR" sz="2000" dirty="0" smtClean="0"/>
                  <a:t> 3D points</a:t>
                </a:r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(+ additional </a:t>
                </a:r>
                <a:r>
                  <a:rPr lang="en-US" altLang="fr-FR" sz="2000" dirty="0" smtClean="0">
                    <a:solidFill>
                      <a:srgbClr val="0070C0"/>
                    </a:solidFill>
                  </a:rPr>
                  <a:t>control</a:t>
                </a:r>
                <a:r>
                  <a:rPr lang="en-US" altLang="fr-FR" sz="2000" dirty="0" smtClean="0"/>
                  <a:t> </a:t>
                </a:r>
                <a:r>
                  <a:rPr lang="en-US" altLang="fr-FR" sz="2000" dirty="0" smtClean="0"/>
                  <a:t>points </a:t>
                </a:r>
                <a:r>
                  <a:rPr lang="en-US" altLang="fr-FR" sz="2000" dirty="0" smtClean="0"/>
                  <a:t>for segments</a:t>
                </a:r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 or </a:t>
                </a:r>
                <a:r>
                  <a:rPr lang="en-US" altLang="fr-FR" sz="2000" dirty="0" err="1" smtClean="0"/>
                  <a:t>Bézier</a:t>
                </a:r>
                <a:r>
                  <a:rPr lang="en-US" altLang="fr-FR" sz="2000" dirty="0" smtClean="0"/>
                  <a:t> curves</a:t>
                </a:r>
                <a:r>
                  <a:rPr lang="en-US" altLang="fr-FR" sz="2000" dirty="0" smtClean="0"/>
                  <a:t>)</a:t>
                </a:r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	3 </a:t>
                </a:r>
                <a:r>
                  <a:rPr lang="en-US" altLang="fr-FR" sz="2000" dirty="0" err="1" smtClean="0">
                    <a:sym typeface="Wingdings" panose="05000000000000000000" pitchFamily="2" charset="2"/>
                  </a:rPr>
                  <a:t>param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fr-FR" sz="2000" dirty="0" smtClean="0"/>
                  <a:t> per point</a:t>
                </a:r>
                <a:endParaRPr lang="en-US" altLang="fr-FR" sz="2000" dirty="0"/>
              </a:p>
              <a:p>
                <a:pPr marL="0" lvl="1" eaLnBrk="0" hangingPunct="0">
                  <a:spcBef>
                    <a:spcPts val="1200"/>
                  </a:spcBef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•</a:t>
                </a:r>
                <a:r>
                  <a:rPr lang="en-US" altLang="fr-FR" sz="2000" dirty="0"/>
                  <a:t>	</a:t>
                </a:r>
                <a:r>
                  <a:rPr lang="en-US" altLang="fr-FR" sz="2000" b="1" dirty="0" smtClean="0">
                    <a:solidFill>
                      <a:srgbClr val="0070C0"/>
                    </a:solidFill>
                  </a:rPr>
                  <a:t>Bragg peak </a:t>
                </a:r>
                <a:r>
                  <a:rPr lang="en-US" altLang="fr-FR" sz="2000" b="1" dirty="0" smtClean="0"/>
                  <a:t>model (energy loss)</a:t>
                </a:r>
                <a:endParaRPr lang="en-US" altLang="fr-FR" sz="2000" b="1" dirty="0"/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 smtClean="0"/>
                  <a:t>		projected along the trajectory</a:t>
                </a:r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amplitude </a:t>
                </a:r>
                <a:r>
                  <a:rPr lang="en-US" altLang="fr-FR" sz="2000" dirty="0" smtClean="0"/>
                  <a:t>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altLang="fr-FR" sz="2000" dirty="0" smtClean="0"/>
                  <a:t>) </a:t>
                </a:r>
                <a:r>
                  <a:rPr lang="en-US" altLang="fr-FR" sz="2000" dirty="0" smtClean="0"/>
                  <a:t>&amp; length </a:t>
                </a:r>
                <a:r>
                  <a:rPr lang="en-US" altLang="fr-FR" sz="2000" dirty="0" smtClean="0"/>
                  <a:t>fraction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altLang="fr-FR" sz="2000" dirty="0" smtClean="0"/>
                  <a:t>)</a:t>
                </a:r>
                <a:endParaRPr lang="en-US" altLang="fr-FR" sz="2000" dirty="0" smtClean="0"/>
              </a:p>
              <a:p>
                <a:pPr marL="0" lvl="1" eaLnBrk="0" hangingPunct="0">
                  <a:spcBef>
                    <a:spcPts val="1200"/>
                  </a:spcBef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•</a:t>
                </a:r>
                <a:r>
                  <a:rPr lang="en-US" altLang="fr-FR" sz="2000" dirty="0"/>
                  <a:t>	</a:t>
                </a:r>
                <a:r>
                  <a:rPr lang="en-US" altLang="fr-FR" sz="2000" b="1" dirty="0" smtClean="0">
                    <a:solidFill>
                      <a:srgbClr val="0070C0"/>
                    </a:solidFill>
                  </a:rPr>
                  <a:t>dispersion</a:t>
                </a:r>
                <a:r>
                  <a:rPr lang="en-US" altLang="fr-FR" sz="2000" b="1" dirty="0" smtClean="0"/>
                  <a:t> along drift</a:t>
                </a:r>
                <a:endParaRPr lang="en-US" altLang="fr-FR" sz="2000" b="1" dirty="0"/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𝑿𝒀</m:t>
                        </m:r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fr-FR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alt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𝑿𝒀</m:t>
                        </m:r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fr-FR" altLang="fr-FR" sz="2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𝑿𝒀</m:t>
                        </m:r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fr-FR" alt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d>
                          <m:dPr>
                            <m:ctrlPr>
                              <a:rPr lang="fr-FR" alt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altLang="fr-FR" sz="20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rad>
                  </m:oMath>
                </a14:m>
                <a:endParaRPr lang="en-US" altLang="fr-FR" sz="2000" dirty="0"/>
              </a:p>
            </p:txBody>
          </p:sp>
        </mc:Choice>
        <mc:Fallback>
          <p:sp>
            <p:nvSpPr>
              <p:cNvPr id="9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477" y="1268760"/>
                <a:ext cx="5097211" cy="3545513"/>
              </a:xfrm>
              <a:prstGeom prst="rect">
                <a:avLst/>
              </a:prstGeom>
              <a:blipFill>
                <a:blip r:embed="rId3"/>
                <a:stretch>
                  <a:fillRect t="-1203" r="-718" b="-687"/>
                </a:stretch>
              </a:blipFill>
              <a:ln w="19050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e 31"/>
          <p:cNvGrpSpPr/>
          <p:nvPr/>
        </p:nvGrpSpPr>
        <p:grpSpPr>
          <a:xfrm>
            <a:off x="8106962" y="512010"/>
            <a:ext cx="3041533" cy="2567311"/>
            <a:chOff x="6240463" y="359438"/>
            <a:chExt cx="3041533" cy="2567311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5" r="13946"/>
            <a:stretch/>
          </p:blipFill>
          <p:spPr>
            <a:xfrm>
              <a:off x="6240463" y="359438"/>
              <a:ext cx="3041533" cy="2567311"/>
            </a:xfrm>
            <a:prstGeom prst="rect">
              <a:avLst/>
            </a:prstGeom>
          </p:spPr>
        </p:pic>
        <p:grpSp>
          <p:nvGrpSpPr>
            <p:cNvPr id="31" name="Groupe 30"/>
            <p:cNvGrpSpPr/>
            <p:nvPr/>
          </p:nvGrpSpPr>
          <p:grpSpPr>
            <a:xfrm>
              <a:off x="7369047" y="980727"/>
              <a:ext cx="1071481" cy="1080121"/>
              <a:chOff x="7369047" y="980727"/>
              <a:chExt cx="1071481" cy="1080121"/>
            </a:xfrm>
          </p:grpSpPr>
          <p:cxnSp>
            <p:nvCxnSpPr>
              <p:cNvPr id="4" name="Connecteur droit 3"/>
              <p:cNvCxnSpPr/>
              <p:nvPr/>
            </p:nvCxnSpPr>
            <p:spPr>
              <a:xfrm>
                <a:off x="7369047" y="1487764"/>
                <a:ext cx="23097" cy="573084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 flipH="1">
                <a:off x="7992000" y="1087346"/>
                <a:ext cx="16654" cy="901494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H="1">
                <a:off x="8388001" y="980727"/>
                <a:ext cx="52527" cy="1080121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V="1">
                <a:off x="7392144" y="1988840"/>
                <a:ext cx="593463" cy="72008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7992000" y="1988840"/>
                <a:ext cx="396001" cy="72008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e 10"/>
            <p:cNvGrpSpPr/>
            <p:nvPr/>
          </p:nvGrpSpPr>
          <p:grpSpPr>
            <a:xfrm>
              <a:off x="7369047" y="980727"/>
              <a:ext cx="1103217" cy="507037"/>
              <a:chOff x="8304602" y="1873514"/>
              <a:chExt cx="2308934" cy="547560"/>
            </a:xfrm>
          </p:grpSpPr>
          <p:cxnSp>
            <p:nvCxnSpPr>
              <p:cNvPr id="14" name="Connecteur droit avec flèche 13"/>
              <p:cNvCxnSpPr/>
              <p:nvPr/>
            </p:nvCxnSpPr>
            <p:spPr>
              <a:xfrm flipV="1">
                <a:off x="8304602" y="1873514"/>
                <a:ext cx="2255894" cy="54756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/>
              <p:cNvCxnSpPr/>
              <p:nvPr/>
            </p:nvCxnSpPr>
            <p:spPr>
              <a:xfrm flipV="1">
                <a:off x="9643242" y="1873514"/>
                <a:ext cx="970294" cy="11514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oval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/>
              <p:cNvCxnSpPr/>
              <p:nvPr/>
            </p:nvCxnSpPr>
            <p:spPr>
              <a:xfrm flipV="1">
                <a:off x="8304602" y="1988654"/>
                <a:ext cx="1338640" cy="43242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5" r="13946" b="58971"/>
            <a:stretch/>
          </p:blipFill>
          <p:spPr>
            <a:xfrm>
              <a:off x="6240463" y="359439"/>
              <a:ext cx="3041533" cy="1053338"/>
            </a:xfrm>
            <a:prstGeom prst="rect">
              <a:avLst/>
            </a:prstGeom>
          </p:spPr>
        </p:pic>
      </p:grp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2814122" y="188640"/>
            <a:ext cx="4728712" cy="99603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	○	2D </a:t>
            </a:r>
            <a:r>
              <a:rPr lang="en-US" altLang="fr-FR" sz="2000" b="1" dirty="0" err="1" smtClean="0"/>
              <a:t>ampl</a:t>
            </a:r>
            <a:r>
              <a:rPr lang="en-US" altLang="fr-FR" sz="2000" b="1" dirty="0" smtClean="0"/>
              <a:t>. + time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 2×16k pads </a:t>
            </a:r>
            <a:r>
              <a:rPr lang="en-US" altLang="fr-FR" sz="2000" dirty="0" smtClean="0">
                <a:sym typeface="Wingdings" panose="05000000000000000000" pitchFamily="2" charset="2"/>
              </a:rPr>
              <a:t>(A+T)</a:t>
            </a:r>
            <a:endParaRPr lang="en-US" altLang="fr-FR" sz="2000" dirty="0" smtClean="0"/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○	</a:t>
            </a:r>
            <a:r>
              <a:rPr lang="en-US" altLang="fr-FR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full 3D rec. charge		512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×16k voxels </a:t>
            </a:r>
            <a:endParaRPr lang="en-US" altLang="fr-FR" sz="2000" b="1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(deconvolution from R.F.)</a:t>
            </a:r>
            <a:endParaRPr lang="en-US" altLang="fr-FR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5647563" y="2569041"/>
            <a:ext cx="3702036" cy="1781821"/>
            <a:chOff x="7820587" y="2466313"/>
            <a:chExt cx="3702036" cy="1781821"/>
          </a:xfrm>
        </p:grpSpPr>
        <p:grpSp>
          <p:nvGrpSpPr>
            <p:cNvPr id="37" name="Groupe 36"/>
            <p:cNvGrpSpPr>
              <a:grpSpLocks noChangeAspect="1"/>
            </p:cNvGrpSpPr>
            <p:nvPr/>
          </p:nvGrpSpPr>
          <p:grpSpPr>
            <a:xfrm>
              <a:off x="7820587" y="2466313"/>
              <a:ext cx="3702036" cy="1781821"/>
              <a:chOff x="3491880" y="3645024"/>
              <a:chExt cx="5635476" cy="2712402"/>
            </a:xfrm>
          </p:grpSpPr>
          <p:pic>
            <p:nvPicPr>
              <p:cNvPr id="41" name="Picture 2" descr="D:\giovinazzo\physique\ACTAR-TPC\Measures\Demonstrator\Figures\Simulation\BraggPeak\BraggPeakFracti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80" y="3645024"/>
                <a:ext cx="5635476" cy="27124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2" name="Connecteur droit avec flèche 41"/>
              <p:cNvCxnSpPr/>
              <p:nvPr/>
            </p:nvCxnSpPr>
            <p:spPr>
              <a:xfrm>
                <a:off x="7364883" y="4781641"/>
                <a:ext cx="1474441" cy="2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ZoneTexte 37"/>
                <p:cNvSpPr txBox="1"/>
                <p:nvPr/>
              </p:nvSpPr>
              <p:spPr>
                <a:xfrm>
                  <a:off x="10310597" y="3239893"/>
                  <a:ext cx="1040541" cy="657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𝑳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fr-FR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fr-F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0597" y="3239893"/>
                  <a:ext cx="1040541" cy="6575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Connecteur droit avec flèche 38"/>
            <p:cNvCxnSpPr/>
            <p:nvPr/>
          </p:nvCxnSpPr>
          <p:spPr>
            <a:xfrm>
              <a:off x="10128448" y="2616929"/>
              <a:ext cx="0" cy="1363921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ZoneTexte 39"/>
                <p:cNvSpPr txBox="1"/>
                <p:nvPr/>
              </p:nvSpPr>
              <p:spPr>
                <a:xfrm>
                  <a:off x="9622724" y="2991496"/>
                  <a:ext cx="521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fr-F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40" name="ZoneText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2724" y="2991496"/>
                  <a:ext cx="52123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Rectangle 43"/>
          <p:cNvSpPr/>
          <p:nvPr/>
        </p:nvSpPr>
        <p:spPr>
          <a:xfrm rot="20670585">
            <a:off x="5369310" y="2011217"/>
            <a:ext cx="2156131" cy="1057588"/>
          </a:xfrm>
          <a:prstGeom prst="rect">
            <a:avLst/>
          </a:prstGeom>
          <a:solidFill>
            <a:srgbClr val="FFFFFF">
              <a:alpha val="50196"/>
            </a:srgbClr>
          </a:solidFill>
          <a:ln w="28575">
            <a:noFill/>
          </a:ln>
        </p:spPr>
        <p:txBody>
          <a:bodyPr wrap="none" lIns="144000" tIns="36000" rIns="144000" bIns="3600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Geant4</a:t>
            </a:r>
          </a:p>
          <a:p>
            <a:pPr algn="ctr"/>
            <a:r>
              <a:rPr lang="en-US" sz="3200" b="1" cap="none" spc="50" dirty="0" smtClean="0">
                <a:ln w="1270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simulation</a:t>
            </a:r>
            <a:endParaRPr lang="en-US" sz="3200" b="1" cap="none" spc="50" dirty="0">
              <a:ln w="12700" cmpd="sng">
                <a:solidFill>
                  <a:srgbClr val="7030A0"/>
                </a:solidFill>
                <a:prstDash val="solid"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67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2201876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/>
              <a:t>tracks fitting</a:t>
            </a:r>
            <a:endParaRPr lang="en-US" altLang="fr-FR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28"/>
              <p:cNvSpPr txBox="1">
                <a:spLocks noChangeArrowheads="1"/>
              </p:cNvSpPr>
              <p:nvPr/>
            </p:nvSpPr>
            <p:spPr bwMode="auto">
              <a:xfrm>
                <a:off x="460477" y="1268760"/>
                <a:ext cx="6555110" cy="52382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 smtClean="0"/>
                  <a:t>	</a:t>
                </a:r>
                <a:r>
                  <a:rPr lang="en-US" alt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•</a:t>
                </a:r>
                <a:r>
                  <a:rPr lang="en-US" altLang="fr-FR" sz="2000" dirty="0" smtClean="0"/>
                  <a:t>	</a:t>
                </a:r>
                <a:r>
                  <a:rPr lang="en-US" altLang="fr-FR" sz="2000" b="1" dirty="0" smtClean="0">
                    <a:solidFill>
                      <a:srgbClr val="0070C0"/>
                    </a:solidFill>
                  </a:rPr>
                  <a:t>trajectory</a:t>
                </a:r>
                <a:r>
                  <a:rPr lang="en-US" altLang="fr-FR" sz="2000" b="1" dirty="0" smtClean="0"/>
                  <a:t> </a:t>
                </a:r>
                <a:r>
                  <a:rPr lang="en-US" altLang="fr-FR" sz="2000" b="1" dirty="0" smtClean="0"/>
                  <a:t>(geometrical) definition</a:t>
                </a:r>
                <a:endParaRPr lang="en-US" altLang="fr-FR" sz="2000" b="1" dirty="0" smtClean="0"/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</a:t>
                </a:r>
                <a:r>
                  <a:rPr lang="en-US" altLang="fr-FR" sz="2000" b="1" dirty="0" smtClean="0">
                    <a:solidFill>
                      <a:srgbClr val="0070C0"/>
                    </a:solidFill>
                  </a:rPr>
                  <a:t>start</a:t>
                </a:r>
                <a:r>
                  <a:rPr lang="en-US" altLang="fr-FR" sz="2000" dirty="0" smtClean="0"/>
                  <a:t> and </a:t>
                </a:r>
                <a:r>
                  <a:rPr lang="en-US" altLang="fr-FR" sz="2000" b="1" dirty="0" smtClean="0">
                    <a:solidFill>
                      <a:srgbClr val="0070C0"/>
                    </a:solidFill>
                  </a:rPr>
                  <a:t>stop</a:t>
                </a:r>
                <a:r>
                  <a:rPr lang="en-US" altLang="fr-FR" sz="2000" dirty="0" smtClean="0"/>
                  <a:t> 3D points</a:t>
                </a:r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(+ additional </a:t>
                </a:r>
                <a:r>
                  <a:rPr lang="en-US" altLang="fr-FR" sz="2000" dirty="0" smtClean="0">
                    <a:solidFill>
                      <a:srgbClr val="0070C0"/>
                    </a:solidFill>
                  </a:rPr>
                  <a:t>control</a:t>
                </a:r>
                <a:r>
                  <a:rPr lang="en-US" altLang="fr-FR" sz="2000" dirty="0" smtClean="0"/>
                  <a:t> </a:t>
                </a:r>
                <a:r>
                  <a:rPr lang="en-US" altLang="fr-FR" sz="2000" dirty="0" smtClean="0"/>
                  <a:t>points </a:t>
                </a:r>
                <a:r>
                  <a:rPr lang="en-US" altLang="fr-FR" sz="2000" dirty="0" smtClean="0"/>
                  <a:t>for segments</a:t>
                </a:r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 or </a:t>
                </a:r>
                <a:r>
                  <a:rPr lang="en-US" altLang="fr-FR" sz="2000" dirty="0" err="1" smtClean="0"/>
                  <a:t>Bézier</a:t>
                </a:r>
                <a:r>
                  <a:rPr lang="en-US" altLang="fr-FR" sz="2000" dirty="0" smtClean="0"/>
                  <a:t> curves</a:t>
                </a:r>
                <a:r>
                  <a:rPr lang="en-US" altLang="fr-FR" sz="2000" dirty="0" smtClean="0"/>
                  <a:t>)</a:t>
                </a:r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	3 </a:t>
                </a:r>
                <a:r>
                  <a:rPr lang="en-US" altLang="fr-FR" sz="2000" dirty="0" err="1" smtClean="0">
                    <a:sym typeface="Wingdings" panose="05000000000000000000" pitchFamily="2" charset="2"/>
                  </a:rPr>
                  <a:t>param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fr-FR" sz="2000" dirty="0" smtClean="0"/>
                  <a:t> per point</a:t>
                </a:r>
                <a:endParaRPr lang="en-US" altLang="fr-FR" sz="2000" dirty="0"/>
              </a:p>
              <a:p>
                <a:pPr marL="0" lvl="1" eaLnBrk="0" hangingPunct="0">
                  <a:spcBef>
                    <a:spcPts val="1200"/>
                  </a:spcBef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•</a:t>
                </a:r>
                <a:r>
                  <a:rPr lang="en-US" altLang="fr-FR" sz="2000" dirty="0"/>
                  <a:t>	</a:t>
                </a:r>
                <a:r>
                  <a:rPr lang="en-US" altLang="fr-FR" sz="2000" b="1" dirty="0" smtClean="0">
                    <a:solidFill>
                      <a:srgbClr val="0070C0"/>
                    </a:solidFill>
                  </a:rPr>
                  <a:t>Bragg peak </a:t>
                </a:r>
                <a:r>
                  <a:rPr lang="en-US" altLang="fr-FR" sz="2000" b="1" dirty="0" smtClean="0"/>
                  <a:t>model (energy loss)</a:t>
                </a:r>
                <a:endParaRPr lang="en-US" altLang="fr-FR" sz="2000" b="1" dirty="0"/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 smtClean="0"/>
                  <a:t>		projected along the trajectory</a:t>
                </a:r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 smtClean="0"/>
                  <a:t>	amplitude </a:t>
                </a:r>
                <a:r>
                  <a:rPr lang="en-US" altLang="fr-FR" sz="2000" dirty="0" smtClean="0"/>
                  <a:t>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altLang="fr-FR" sz="2000" dirty="0" smtClean="0"/>
                  <a:t>) </a:t>
                </a:r>
                <a:r>
                  <a:rPr lang="en-US" altLang="fr-FR" sz="2000" dirty="0" smtClean="0"/>
                  <a:t>&amp; length </a:t>
                </a:r>
                <a:r>
                  <a:rPr lang="en-US" altLang="fr-FR" sz="2000" dirty="0" smtClean="0"/>
                  <a:t>fraction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  <m:sub>
                        <m:r>
                          <a:rPr 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altLang="fr-FR" sz="2000" dirty="0" smtClean="0"/>
                  <a:t>)</a:t>
                </a:r>
                <a:endParaRPr lang="en-US" altLang="fr-FR" sz="2000" dirty="0" smtClean="0"/>
              </a:p>
              <a:p>
                <a:pPr marL="0" lvl="1" eaLnBrk="0" hangingPunct="0">
                  <a:spcBef>
                    <a:spcPts val="1200"/>
                  </a:spcBef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•</a:t>
                </a:r>
                <a:r>
                  <a:rPr lang="en-US" altLang="fr-FR" sz="2000" dirty="0"/>
                  <a:t>	</a:t>
                </a:r>
                <a:r>
                  <a:rPr lang="en-US" altLang="fr-FR" sz="2000" b="1" dirty="0" smtClean="0">
                    <a:solidFill>
                      <a:srgbClr val="0070C0"/>
                    </a:solidFill>
                  </a:rPr>
                  <a:t>dispersion</a:t>
                </a:r>
                <a:r>
                  <a:rPr lang="en-US" altLang="fr-FR" sz="2000" b="1" dirty="0" smtClean="0"/>
                  <a:t> along drift</a:t>
                </a:r>
                <a:endParaRPr lang="en-US" altLang="fr-FR" sz="2000" b="1" dirty="0"/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r>
                  <a:rPr lang="en-US" altLang="fr-FR" sz="20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𝑿𝒀</m:t>
                        </m:r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fr-FR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alt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𝑿𝒀</m:t>
                        </m:r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fr-FR" altLang="fr-FR" sz="2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altLang="fr-F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𝑿𝒀</m:t>
                        </m:r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fr-FR" alt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d>
                          <m:dPr>
                            <m:ctrlPr>
                              <a:rPr lang="fr-FR" alt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altLang="fr-FR" sz="20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rad>
                  </m:oMath>
                </a14:m>
                <a:endParaRPr lang="en-US" altLang="fr-FR" sz="2000" dirty="0"/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</a:tabLst>
                </a:pPr>
                <a:endParaRPr lang="en-US" altLang="fr-FR" sz="2000" dirty="0" smtClean="0"/>
              </a:p>
              <a:p>
                <a:pPr marL="0" lvl="1" eaLnBrk="0" hangingPunct="0">
                  <a:tabLst>
                    <a:tab pos="84138" algn="l"/>
                    <a:tab pos="357188" algn="l"/>
                    <a:tab pos="536575" algn="l"/>
                  </a:tabLst>
                </a:pPr>
                <a:r>
                  <a:rPr lang="en-US" altLang="fr-FR" sz="2000" b="1" dirty="0"/>
                  <a:t>	</a:t>
                </a:r>
                <a:r>
                  <a:rPr lang="en-US" altLang="fr-FR" sz="2000" b="1" dirty="0" smtClean="0">
                    <a:sym typeface="Wingdings" panose="05000000000000000000" pitchFamily="2" charset="2"/>
                  </a:rPr>
                  <a:t>		fit signal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altLang="fr-FR" sz="2000" b="1" i="1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d>
                      <m:dPr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altLang="fr-FR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altLang="fr-FR" sz="2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acc>
                          <m:accPr>
                            <m:chr m:val="⃗"/>
                            <m:ctrlPr>
                              <a:rPr lang="fr-FR" altLang="fr-F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fr-F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fr-FR" sz="2000" b="1" dirty="0" smtClean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alt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altLang="fr-FR" sz="2000" b="1" i="1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d>
                      <m:dPr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altLang="fr-FR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altLang="fr-FR" sz="2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acc>
                          <m:accPr>
                            <m:chr m:val="⃗"/>
                            <m:ctrlPr>
                              <a:rPr lang="fr-FR" altLang="fr-F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fr-FR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endParaRPr lang="fr-FR" altLang="fr-FR" sz="2000" b="1" dirty="0" smtClean="0">
                  <a:solidFill>
                    <a:srgbClr val="C00000"/>
                  </a:solidFill>
                </a:endParaRPr>
              </a:p>
              <a:p>
                <a:pPr marL="0" lvl="1" eaLnBrk="0" hangingPunct="0">
                  <a:tabLst>
                    <a:tab pos="84138" algn="l"/>
                    <a:tab pos="357188" algn="l"/>
                    <a:tab pos="536575" algn="l"/>
                  </a:tabLst>
                </a:pPr>
                <a:r>
                  <a:rPr lang="en-US" altLang="fr-FR" sz="2000" b="1" dirty="0" smtClean="0">
                    <a:sym typeface="Wingdings" panose="05000000000000000000" pitchFamily="2" charset="2"/>
                  </a:rPr>
                  <a:t>			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fr-FR" alt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alt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d>
                      <m:dPr>
                        <m:ctrlPr>
                          <a:rPr lang="fr-FR" altLang="fr-F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altLang="fr-F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altLang="fr-F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altLang="fr-F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fr-FR" altLang="fr-F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altLang="fr-F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e>
                        <m:acc>
                          <m:accPr>
                            <m:chr m:val="⃗"/>
                            <m:ctrlPr>
                              <a:rPr lang="fr-FR" altLang="fr-F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altLang="fr-FR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endParaRPr lang="en-US" altLang="fr-FR" sz="2000" b="1" dirty="0" smtClean="0"/>
              </a:p>
              <a:p>
                <a:pPr marL="0" lvl="1" eaLnBrk="0" hangingPunct="0">
                  <a:spcBef>
                    <a:spcPts val="600"/>
                  </a:spcBef>
                  <a:tabLst>
                    <a:tab pos="84138" algn="l"/>
                    <a:tab pos="357188" algn="l"/>
                    <a:tab pos="536575" algn="l"/>
                  </a:tabLst>
                </a:pPr>
                <a:r>
                  <a:rPr lang="en-US" altLang="fr-FR" sz="2000" b="1" dirty="0" smtClean="0"/>
                  <a:t>	</a:t>
                </a:r>
                <a:r>
                  <a:rPr lang="en-US" altLang="fr-FR" sz="2000" b="1" dirty="0" smtClean="0">
                    <a:sym typeface="Wingdings" panose="05000000000000000000" pitchFamily="2" charset="2"/>
                  </a:rPr>
                  <a:t>		comparison to experimental distributions</a:t>
                </a:r>
                <a:endParaRPr lang="en-US" altLang="fr-FR" sz="2000" dirty="0" smtClean="0"/>
              </a:p>
              <a:p>
                <a:pPr marL="0" lvl="1" eaLnBrk="0" hangingPunct="0">
                  <a:spcBef>
                    <a:spcPts val="600"/>
                  </a:spcBef>
                  <a:tabLst>
                    <a:tab pos="85725" algn="l"/>
                    <a:tab pos="357188" algn="l"/>
                  </a:tabLst>
                </a:pPr>
                <a:r>
                  <a:rPr lang="en-US" altLang="fr-FR" sz="2000" b="1" dirty="0"/>
                  <a:t>	</a:t>
                </a:r>
                <a:r>
                  <a:rPr lang="en-US" altLang="fr-FR" sz="2000" b="1" dirty="0" smtClean="0"/>
                  <a:t>from fit</a:t>
                </a:r>
                <a:r>
                  <a:rPr lang="en-US" altLang="fr-FR" sz="2000" b="1" dirty="0" smtClean="0"/>
                  <a:t>: </a:t>
                </a:r>
                <a:r>
                  <a:rPr lang="en-US" altLang="fr-FR" sz="2000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track </a:t>
                </a:r>
                <a:r>
                  <a:rPr lang="en-US" altLang="fr-FR" sz="2000" b="1" dirty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length 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(</a:t>
                </a:r>
                <a:r>
                  <a:rPr lang="en-US" alt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≡ energy),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 </a:t>
                </a:r>
                <a:r>
                  <a:rPr lang="en-US" altLang="fr-FR" sz="2000" b="1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angles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 (</a:t>
                </a:r>
                <a:r>
                  <a:rPr lang="en-US" altLang="fr-FR" sz="2000" i="1" dirty="0" smtClean="0">
                    <a:sym typeface="Wingdings" panose="05000000000000000000" pitchFamily="2" charset="2"/>
                  </a:rPr>
                  <a:t>x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-p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),</a:t>
                </a:r>
                <a:r>
                  <a:rPr lang="en-US" altLang="fr-FR" sz="2000" dirty="0">
                    <a:sym typeface="Wingdings" panose="05000000000000000000" pitchFamily="2" charset="2"/>
                  </a:rPr>
                  <a:t> </a:t>
                </a:r>
                <a:r>
                  <a:rPr lang="en-US" altLang="fr-FR" sz="2000" b="1" dirty="0" smtClean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charge </a:t>
                </a:r>
                <a:r>
                  <a:rPr lang="en-US" alt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deposit</a:t>
                </a:r>
                <a:endParaRPr lang="en-US" altLang="fr-F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9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477" y="1268760"/>
                <a:ext cx="6555110" cy="5238284"/>
              </a:xfrm>
              <a:prstGeom prst="rect">
                <a:avLst/>
              </a:prstGeom>
              <a:blipFill>
                <a:blip r:embed="rId3"/>
                <a:stretch>
                  <a:fillRect t="-815" r="-372" b="-1397"/>
                </a:stretch>
              </a:blipFill>
              <a:ln w="19050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e 31"/>
          <p:cNvGrpSpPr/>
          <p:nvPr/>
        </p:nvGrpSpPr>
        <p:grpSpPr>
          <a:xfrm>
            <a:off x="8106962" y="512010"/>
            <a:ext cx="3041533" cy="2567311"/>
            <a:chOff x="6240463" y="359438"/>
            <a:chExt cx="3041533" cy="2567311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5" r="13946"/>
            <a:stretch/>
          </p:blipFill>
          <p:spPr>
            <a:xfrm>
              <a:off x="6240463" y="359438"/>
              <a:ext cx="3041533" cy="2567311"/>
            </a:xfrm>
            <a:prstGeom prst="rect">
              <a:avLst/>
            </a:prstGeom>
          </p:spPr>
        </p:pic>
        <p:grpSp>
          <p:nvGrpSpPr>
            <p:cNvPr id="31" name="Groupe 30"/>
            <p:cNvGrpSpPr/>
            <p:nvPr/>
          </p:nvGrpSpPr>
          <p:grpSpPr>
            <a:xfrm>
              <a:off x="7369047" y="980727"/>
              <a:ext cx="1071481" cy="1080121"/>
              <a:chOff x="7369047" y="980727"/>
              <a:chExt cx="1071481" cy="1080121"/>
            </a:xfrm>
          </p:grpSpPr>
          <p:cxnSp>
            <p:nvCxnSpPr>
              <p:cNvPr id="4" name="Connecteur droit 3"/>
              <p:cNvCxnSpPr/>
              <p:nvPr/>
            </p:nvCxnSpPr>
            <p:spPr>
              <a:xfrm>
                <a:off x="7369047" y="1487764"/>
                <a:ext cx="23097" cy="573084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 flipH="1">
                <a:off x="7992000" y="1087346"/>
                <a:ext cx="16654" cy="901494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H="1">
                <a:off x="8388001" y="980727"/>
                <a:ext cx="52527" cy="1080121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V="1">
                <a:off x="7392144" y="1988840"/>
                <a:ext cx="593463" cy="72008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7992000" y="1988840"/>
                <a:ext cx="396001" cy="72008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e 10"/>
            <p:cNvGrpSpPr/>
            <p:nvPr/>
          </p:nvGrpSpPr>
          <p:grpSpPr>
            <a:xfrm>
              <a:off x="7369047" y="980727"/>
              <a:ext cx="1103217" cy="507037"/>
              <a:chOff x="8304602" y="1873514"/>
              <a:chExt cx="2308934" cy="547560"/>
            </a:xfrm>
          </p:grpSpPr>
          <p:cxnSp>
            <p:nvCxnSpPr>
              <p:cNvPr id="14" name="Connecteur droit avec flèche 13"/>
              <p:cNvCxnSpPr/>
              <p:nvPr/>
            </p:nvCxnSpPr>
            <p:spPr>
              <a:xfrm flipV="1">
                <a:off x="8304602" y="1873514"/>
                <a:ext cx="2255894" cy="54756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/>
              <p:cNvCxnSpPr/>
              <p:nvPr/>
            </p:nvCxnSpPr>
            <p:spPr>
              <a:xfrm flipV="1">
                <a:off x="9643242" y="1873514"/>
                <a:ext cx="970294" cy="11514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oval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/>
              <p:cNvCxnSpPr/>
              <p:nvPr/>
            </p:nvCxnSpPr>
            <p:spPr>
              <a:xfrm flipV="1">
                <a:off x="8304602" y="1988654"/>
                <a:ext cx="1338640" cy="43242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5" r="13946" b="58971"/>
            <a:stretch/>
          </p:blipFill>
          <p:spPr>
            <a:xfrm>
              <a:off x="6240463" y="359439"/>
              <a:ext cx="3041533" cy="1053338"/>
            </a:xfrm>
            <a:prstGeom prst="rect">
              <a:avLst/>
            </a:prstGeom>
          </p:spPr>
        </p:pic>
      </p:grp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2814122" y="188640"/>
            <a:ext cx="4728712" cy="99603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	○	2D </a:t>
            </a:r>
            <a:r>
              <a:rPr lang="en-US" altLang="fr-FR" sz="2000" b="1" dirty="0" err="1" smtClean="0"/>
              <a:t>ampl</a:t>
            </a:r>
            <a:r>
              <a:rPr lang="en-US" altLang="fr-FR" sz="2000" b="1" dirty="0" smtClean="0"/>
              <a:t>. + time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 2×16k pads </a:t>
            </a:r>
            <a:r>
              <a:rPr lang="en-US" altLang="fr-FR" sz="2000" dirty="0" smtClean="0">
                <a:sym typeface="Wingdings" panose="05000000000000000000" pitchFamily="2" charset="2"/>
              </a:rPr>
              <a:t>(A+T)</a:t>
            </a:r>
            <a:endParaRPr lang="en-US" altLang="fr-FR" sz="2000" dirty="0" smtClean="0"/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○	</a:t>
            </a:r>
            <a:r>
              <a:rPr lang="en-US" altLang="fr-FR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full 3D rec. charge		512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×16k voxels </a:t>
            </a:r>
            <a:endParaRPr lang="en-US" altLang="fr-FR" sz="2000" b="1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US" altLang="fr-FR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(deconvolution from R.F.)</a:t>
            </a:r>
            <a:endParaRPr lang="en-US" altLang="fr-FR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5647563" y="2569041"/>
            <a:ext cx="3702036" cy="1781821"/>
            <a:chOff x="7820587" y="2466313"/>
            <a:chExt cx="3702036" cy="1781821"/>
          </a:xfrm>
        </p:grpSpPr>
        <p:grpSp>
          <p:nvGrpSpPr>
            <p:cNvPr id="37" name="Groupe 36"/>
            <p:cNvGrpSpPr>
              <a:grpSpLocks noChangeAspect="1"/>
            </p:cNvGrpSpPr>
            <p:nvPr/>
          </p:nvGrpSpPr>
          <p:grpSpPr>
            <a:xfrm>
              <a:off x="7820587" y="2466313"/>
              <a:ext cx="3702036" cy="1781821"/>
              <a:chOff x="3491880" y="3645024"/>
              <a:chExt cx="5635476" cy="2712402"/>
            </a:xfrm>
          </p:grpSpPr>
          <p:pic>
            <p:nvPicPr>
              <p:cNvPr id="41" name="Picture 2" descr="D:\giovinazzo\physique\ACTAR-TPC\Measures\Demonstrator\Figures\Simulation\BraggPeak\BraggPeakFracti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80" y="3645024"/>
                <a:ext cx="5635476" cy="27124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2" name="Connecteur droit avec flèche 41"/>
              <p:cNvCxnSpPr/>
              <p:nvPr/>
            </p:nvCxnSpPr>
            <p:spPr>
              <a:xfrm>
                <a:off x="7364883" y="4781641"/>
                <a:ext cx="1474441" cy="2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ZoneTexte 37"/>
                <p:cNvSpPr txBox="1"/>
                <p:nvPr/>
              </p:nvSpPr>
              <p:spPr>
                <a:xfrm>
                  <a:off x="10310597" y="3239893"/>
                  <a:ext cx="1040541" cy="657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𝑳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fr-FR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fr-F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0597" y="3239893"/>
                  <a:ext cx="1040541" cy="6575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Connecteur droit avec flèche 38"/>
            <p:cNvCxnSpPr/>
            <p:nvPr/>
          </p:nvCxnSpPr>
          <p:spPr>
            <a:xfrm>
              <a:off x="10128448" y="2616929"/>
              <a:ext cx="0" cy="1363921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ZoneTexte 39"/>
                <p:cNvSpPr txBox="1"/>
                <p:nvPr/>
              </p:nvSpPr>
              <p:spPr>
                <a:xfrm>
                  <a:off x="9622724" y="2991496"/>
                  <a:ext cx="5212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fr-F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40" name="ZoneText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2724" y="2991496"/>
                  <a:ext cx="52123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Image 4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210" y="3812623"/>
            <a:ext cx="3619413" cy="295527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 rot="20670585">
            <a:off x="5369310" y="2011217"/>
            <a:ext cx="2156131" cy="1057588"/>
          </a:xfrm>
          <a:prstGeom prst="rect">
            <a:avLst/>
          </a:prstGeom>
          <a:solidFill>
            <a:srgbClr val="FFFFFF">
              <a:alpha val="50196"/>
            </a:srgbClr>
          </a:solidFill>
          <a:ln w="28575">
            <a:noFill/>
          </a:ln>
        </p:spPr>
        <p:txBody>
          <a:bodyPr wrap="none" lIns="144000" tIns="36000" rIns="144000" bIns="3600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Geant4</a:t>
            </a:r>
          </a:p>
          <a:p>
            <a:pPr algn="ctr"/>
            <a:r>
              <a:rPr lang="en-US" sz="3200" b="1" cap="none" spc="50" dirty="0" smtClean="0">
                <a:ln w="1270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simulation</a:t>
            </a:r>
            <a:endParaRPr lang="en-US" sz="3200" b="1" cap="none" spc="50" dirty="0">
              <a:ln w="12700" cmpd="sng">
                <a:solidFill>
                  <a:srgbClr val="7030A0"/>
                </a:solidFill>
                <a:prstDash val="solid"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42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07" y="1412776"/>
            <a:ext cx="5400000" cy="3464819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5876984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/>
              <a:t>simulation for tracks fit dispersion</a:t>
            </a:r>
            <a:endParaRPr lang="en-US" altLang="fr-FR" sz="3200" b="1" dirty="0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07368" y="651094"/>
            <a:ext cx="6588067" cy="6882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many parameters in fits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dispersion depends on detector conditions, not from events</a:t>
            </a:r>
            <a:endParaRPr lang="en-US" altLang="fr-FR" sz="2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28"/>
              <p:cNvSpPr txBox="1">
                <a:spLocks noChangeArrowheads="1"/>
              </p:cNvSpPr>
              <p:nvPr/>
            </p:nvSpPr>
            <p:spPr bwMode="auto">
              <a:xfrm>
                <a:off x="487509" y="1753120"/>
                <a:ext cx="3956771" cy="146340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  <a:tab pos="2417763" algn="l"/>
                  </a:tabLst>
                </a:pPr>
                <a:r>
                  <a:rPr lang="en-US" altLang="fr-FR" sz="2000" dirty="0" smtClean="0"/>
                  <a:t>test fit of “point-like” energy deposit</a:t>
                </a:r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  <a:tab pos="2417763" algn="l"/>
                  </a:tabLst>
                </a:pPr>
                <a:r>
                  <a:rPr lang="fr-FR" altLang="fr-FR" sz="2000" dirty="0" err="1" smtClean="0"/>
                  <a:t>with</a:t>
                </a:r>
                <a:r>
                  <a:rPr lang="fr-FR" altLang="fr-FR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>
                            <a:latin typeface="Cambria Math" panose="02040503050406030204" pitchFamily="18" charset="0"/>
                          </a:rPr>
                          <m:t>𝑿𝒀</m:t>
                        </m:r>
                      </m:sub>
                    </m:sSub>
                    <m:r>
                      <a:rPr lang="en-US" alt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altLang="fr-F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alt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rad>
                  </m:oMath>
                </a14:m>
                <a:endParaRPr lang="en-US" altLang="fr-FR" sz="2000" dirty="0" smtClean="0"/>
              </a:p>
              <a:p>
                <a:pPr marL="0" lvl="1" eaLnBrk="0" hangingPunct="0">
                  <a:spcBef>
                    <a:spcPts val="600"/>
                  </a:spcBef>
                  <a:tabLst>
                    <a:tab pos="84138" algn="l"/>
                    <a:tab pos="452438" algn="l"/>
                    <a:tab pos="2417763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>
                    <a:sym typeface="Wingdings" panose="05000000000000000000" pitchFamily="2" charset="2"/>
                  </a:rPr>
                  <a:t>	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fr-FR" sz="2000" dirty="0">
                    <a:sym typeface="Wingdings" panose="05000000000000000000" pitchFamily="2" charset="2"/>
                  </a:rPr>
                  <a:t>, variation </a:t>
                </a:r>
                <a14:m>
                  <m:oMath xmlns:m="http://schemas.openxmlformats.org/officeDocument/2006/math">
                    <m:r>
                      <a:rPr lang="fr-FR" alt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altLang="fr-FR" sz="2000" dirty="0">
                    <a:sym typeface="Wingdings" panose="05000000000000000000" pitchFamily="2" charset="2"/>
                  </a:rPr>
                  <a:t> of position</a:t>
                </a:r>
              </a:p>
              <a:p>
                <a:pPr marL="0" lvl="1" eaLnBrk="0" hangingPunct="0">
                  <a:spcBef>
                    <a:spcPts val="600"/>
                  </a:spcBef>
                  <a:tabLst>
                    <a:tab pos="84138" algn="l"/>
                    <a:tab pos="452438" algn="l"/>
                    <a:tab pos="2417763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>
                    <a:sym typeface="Wingdings" panose="05000000000000000000" pitchFamily="2" charset="2"/>
                  </a:rPr>
                  <a:t>	fixed </a:t>
                </a:r>
                <a14:m>
                  <m:oMath xmlns:m="http://schemas.openxmlformats.org/officeDocument/2006/math">
                    <m:r>
                      <a:rPr lang="fr-FR" alt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altLang="fr-FR" sz="2000" dirty="0">
                    <a:sym typeface="Wingdings" panose="05000000000000000000" pitchFamily="2" charset="2"/>
                  </a:rPr>
                  <a:t> 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position, variation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fr-FR" sz="2000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509" y="1753120"/>
                <a:ext cx="3956771" cy="1463405"/>
              </a:xfrm>
              <a:prstGeom prst="rect">
                <a:avLst/>
              </a:prstGeom>
              <a:blipFill>
                <a:blip r:embed="rId4"/>
                <a:stretch>
                  <a:fillRect l="-2157" t="-3333" r="-1233" b="-7083"/>
                </a:stretch>
              </a:blipFill>
              <a:ln w="19050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3428998"/>
            <a:ext cx="2160000" cy="22668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9262870" y="1755842"/>
                <a:ext cx="1119080" cy="582971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𝒔𝒊𝒎</m:t>
                          </m:r>
                        </m:sup>
                      </m:sSubSup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dirty="0" smtClean="0"/>
              </a:p>
              <a:p>
                <a:pPr algn="r"/>
                <a:r>
                  <a:rPr lang="en-US" sz="1600" dirty="0" smtClean="0"/>
                  <a:t>(constant)</a:t>
                </a:r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870" y="1755842"/>
                <a:ext cx="1119080" cy="582971"/>
              </a:xfrm>
              <a:prstGeom prst="rect">
                <a:avLst/>
              </a:prstGeom>
              <a:blipFill>
                <a:blip r:embed="rId6"/>
                <a:stretch>
                  <a:fillRect r="-8152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avec flèche 18"/>
          <p:cNvCxnSpPr/>
          <p:nvPr/>
        </p:nvCxnSpPr>
        <p:spPr>
          <a:xfrm flipH="1">
            <a:off x="7376193" y="3032007"/>
            <a:ext cx="550111" cy="667396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714494" y="2713083"/>
            <a:ext cx="1092213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Gauss 2D fit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6995435" y="2367720"/>
            <a:ext cx="631054" cy="5442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533735" y="2089575"/>
            <a:ext cx="730255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600" b="1" dirty="0" smtClean="0"/>
              <a:t>track fit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086614" y="5049809"/>
            <a:ext cx="4665435" cy="380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>
              <a:tabLst>
                <a:tab pos="1976438" algn="l"/>
                <a:tab pos="2333625" algn="l"/>
              </a:tabLst>
            </a:pPr>
            <a:r>
              <a:rPr lang="en-US" sz="2000" b="1" dirty="0" smtClean="0">
                <a:solidFill>
                  <a:srgbClr val="0070C0"/>
                </a:solidFill>
              </a:rPr>
              <a:t>wrong fit output for dispersion parameter !</a:t>
            </a:r>
          </a:p>
        </p:txBody>
      </p:sp>
    </p:spTree>
    <p:extLst>
      <p:ext uri="{BB962C8B-B14F-4D97-AF65-F5344CB8AC3E}">
        <p14:creationId xmlns:p14="http://schemas.microsoft.com/office/powerpoint/2010/main" val="222797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07" y="1412776"/>
            <a:ext cx="5400000" cy="3464819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5876984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/>
              <a:t>simulation for tracks fit dispersion</a:t>
            </a:r>
            <a:endParaRPr lang="en-US" altLang="fr-FR" sz="3200" b="1" dirty="0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07368" y="651094"/>
            <a:ext cx="6588067" cy="6882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many parameters in fits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dispersion depends on detector conditions, not from events</a:t>
            </a:r>
            <a:endParaRPr lang="en-US" altLang="fr-FR" sz="2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28"/>
              <p:cNvSpPr txBox="1">
                <a:spLocks noChangeArrowheads="1"/>
              </p:cNvSpPr>
              <p:nvPr/>
            </p:nvSpPr>
            <p:spPr bwMode="auto">
              <a:xfrm>
                <a:off x="487509" y="1753120"/>
                <a:ext cx="3956771" cy="146340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  <a:tab pos="2417763" algn="l"/>
                  </a:tabLst>
                </a:pPr>
                <a:r>
                  <a:rPr lang="en-US" altLang="fr-FR" sz="2000" dirty="0" smtClean="0"/>
                  <a:t>test fit of “point-like” energy deposit</a:t>
                </a:r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  <a:tab pos="2417763" algn="l"/>
                  </a:tabLst>
                </a:pPr>
                <a:r>
                  <a:rPr lang="fr-FR" altLang="fr-FR" sz="2000" dirty="0" err="1" smtClean="0"/>
                  <a:t>with</a:t>
                </a:r>
                <a:r>
                  <a:rPr lang="fr-FR" altLang="fr-FR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>
                            <a:latin typeface="Cambria Math" panose="02040503050406030204" pitchFamily="18" charset="0"/>
                          </a:rPr>
                          <m:t>𝑿𝒀</m:t>
                        </m:r>
                      </m:sub>
                    </m:sSub>
                    <m:r>
                      <a:rPr lang="en-US" alt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altLang="fr-F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alt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rad>
                  </m:oMath>
                </a14:m>
                <a:endParaRPr lang="en-US" altLang="fr-FR" sz="2000" dirty="0" smtClean="0"/>
              </a:p>
              <a:p>
                <a:pPr marL="0" lvl="1" eaLnBrk="0" hangingPunct="0">
                  <a:spcBef>
                    <a:spcPts val="600"/>
                  </a:spcBef>
                  <a:tabLst>
                    <a:tab pos="84138" algn="l"/>
                    <a:tab pos="452438" algn="l"/>
                    <a:tab pos="2417763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>
                    <a:sym typeface="Wingdings" panose="05000000000000000000" pitchFamily="2" charset="2"/>
                  </a:rPr>
                  <a:t>	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fr-FR" sz="2000" dirty="0">
                    <a:sym typeface="Wingdings" panose="05000000000000000000" pitchFamily="2" charset="2"/>
                  </a:rPr>
                  <a:t>, variation </a:t>
                </a:r>
                <a14:m>
                  <m:oMath xmlns:m="http://schemas.openxmlformats.org/officeDocument/2006/math">
                    <m:r>
                      <a:rPr lang="fr-FR" alt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altLang="fr-FR" sz="2000" dirty="0">
                    <a:sym typeface="Wingdings" panose="05000000000000000000" pitchFamily="2" charset="2"/>
                  </a:rPr>
                  <a:t> of position</a:t>
                </a:r>
              </a:p>
              <a:p>
                <a:pPr marL="0" lvl="1" eaLnBrk="0" hangingPunct="0">
                  <a:spcBef>
                    <a:spcPts val="600"/>
                  </a:spcBef>
                  <a:tabLst>
                    <a:tab pos="84138" algn="l"/>
                    <a:tab pos="452438" algn="l"/>
                    <a:tab pos="2417763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>
                    <a:sym typeface="Wingdings" panose="05000000000000000000" pitchFamily="2" charset="2"/>
                  </a:rPr>
                  <a:t>	fixed </a:t>
                </a:r>
                <a14:m>
                  <m:oMath xmlns:m="http://schemas.openxmlformats.org/officeDocument/2006/math">
                    <m:r>
                      <a:rPr lang="fr-FR" alt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altLang="fr-FR" sz="2000" dirty="0">
                    <a:sym typeface="Wingdings" panose="05000000000000000000" pitchFamily="2" charset="2"/>
                  </a:rPr>
                  <a:t> 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position, variation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fr-FR" sz="2000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509" y="1753120"/>
                <a:ext cx="3956771" cy="1463405"/>
              </a:xfrm>
              <a:prstGeom prst="rect">
                <a:avLst/>
              </a:prstGeom>
              <a:blipFill>
                <a:blip r:embed="rId4"/>
                <a:stretch>
                  <a:fillRect l="-2157" t="-3333" r="-1233" b="-7083"/>
                </a:stretch>
              </a:blipFill>
              <a:ln w="19050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3428998"/>
            <a:ext cx="2160000" cy="22668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9262870" y="1755842"/>
                <a:ext cx="1119080" cy="582971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𝒔𝒊𝒎</m:t>
                          </m:r>
                        </m:sup>
                      </m:sSubSup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dirty="0" smtClean="0"/>
              </a:p>
              <a:p>
                <a:pPr algn="r"/>
                <a:r>
                  <a:rPr lang="en-US" sz="1600" dirty="0" smtClean="0"/>
                  <a:t>(constant)</a:t>
                </a:r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870" y="1755842"/>
                <a:ext cx="1119080" cy="582971"/>
              </a:xfrm>
              <a:prstGeom prst="rect">
                <a:avLst/>
              </a:prstGeom>
              <a:blipFill>
                <a:blip r:embed="rId6"/>
                <a:stretch>
                  <a:fillRect r="-8152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/>
              <p:cNvSpPr txBox="1"/>
              <p:nvPr/>
            </p:nvSpPr>
            <p:spPr>
              <a:xfrm>
                <a:off x="8830822" y="2598219"/>
                <a:ext cx="1552339" cy="800210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fr-FR" sz="16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𝒑𝒂𝒅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fr-FR" sz="16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den>
                          </m:f>
                          <m:r>
                            <a:rPr lang="fr-FR" sz="1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fr-FR" sz="16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𝑿𝒀</m:t>
                                  </m:r>
                                  <m:r>
                                    <a:rPr lang="fr-FR" sz="16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16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b="1" dirty="0" smtClean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822" y="2598219"/>
                <a:ext cx="1552339" cy="8002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avec flèche 17"/>
          <p:cNvCxnSpPr/>
          <p:nvPr/>
        </p:nvCxnSpPr>
        <p:spPr>
          <a:xfrm flipH="1">
            <a:off x="8374683" y="3398429"/>
            <a:ext cx="601637" cy="669047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7376193" y="3032007"/>
            <a:ext cx="550111" cy="667396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714494" y="2713083"/>
            <a:ext cx="1092213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Gauss 2D fit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6995435" y="2367720"/>
            <a:ext cx="631054" cy="5442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533735" y="2089575"/>
            <a:ext cx="730255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600" b="1" dirty="0" smtClean="0"/>
              <a:t>track fit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6086614" y="5049809"/>
                <a:ext cx="3624253" cy="1324008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>
                  <a:tabLst>
                    <a:tab pos="1976438" algn="l"/>
                    <a:tab pos="2333625" algn="l"/>
                  </a:tabLst>
                </a:pPr>
                <a:r>
                  <a:rPr lang="fr-FR" sz="2000" dirty="0" err="1" smtClean="0"/>
                  <a:t>intrinsic</a:t>
                </a:r>
                <a:r>
                  <a:rPr lang="fr-FR" sz="2000" dirty="0" smtClean="0"/>
                  <a:t> dispersion </a:t>
                </a:r>
                <a:r>
                  <a:rPr lang="fr-FR" sz="2000" dirty="0" err="1" smtClean="0"/>
                  <a:t>from</a:t>
                </a:r>
                <a:r>
                  <a:rPr lang="fr-FR" sz="2000" dirty="0" smtClean="0"/>
                  <a:t> pad size </a:t>
                </a:r>
              </a:p>
              <a:p>
                <a:pPr>
                  <a:tabLst>
                    <a:tab pos="1976438" algn="l"/>
                    <a:tab pos="23336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fr-FR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𝒑𝒂𝒅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rad>
                        </m:den>
                      </m:f>
                      <m:r>
                        <a:rPr lang="fr-FR" sz="2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fr-FR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</m:rad>
                        </m:den>
                      </m:f>
                      <m:r>
                        <a:rPr lang="fr-FR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000" dirty="0" smtClean="0">
                  <a:ea typeface="Cambria Math" panose="02040503050406030204" pitchFamily="18" charset="0"/>
                </a:endParaRPr>
              </a:p>
              <a:p>
                <a:pPr>
                  <a:tabLst>
                    <a:tab pos="1976438" algn="l"/>
                    <a:tab pos="2333625" algn="l"/>
                  </a:tabLst>
                </a:pPr>
                <a:r>
                  <a:rPr lang="fr-FR" sz="2000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 matches simple 2D Gauss fit !!!</a:t>
                </a:r>
                <a:endParaRPr lang="fr-FR" sz="200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614" y="5049809"/>
                <a:ext cx="3624253" cy="1324008"/>
              </a:xfrm>
              <a:prstGeom prst="rect">
                <a:avLst/>
              </a:prstGeom>
              <a:blipFill>
                <a:blip r:embed="rId8"/>
                <a:stretch>
                  <a:fillRect l="-3193" t="-3211" r="-2521" b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5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60" y="1318709"/>
            <a:ext cx="5760000" cy="2733167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5876984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/>
              <a:t>simulation for tracks fit dispersion</a:t>
            </a:r>
            <a:endParaRPr lang="en-US" altLang="fr-FR" sz="3200" b="1" dirty="0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07368" y="651094"/>
            <a:ext cx="6588067" cy="6882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many parameters in fits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dispersion depends on detector conditions, not from events</a:t>
            </a:r>
            <a:endParaRPr lang="en-US" altLang="fr-FR" sz="2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28"/>
              <p:cNvSpPr txBox="1">
                <a:spLocks noChangeArrowheads="1"/>
              </p:cNvSpPr>
              <p:nvPr/>
            </p:nvSpPr>
            <p:spPr bwMode="auto">
              <a:xfrm>
                <a:off x="487509" y="1753120"/>
                <a:ext cx="3956771" cy="255139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  <a:tab pos="2417763" algn="l"/>
                  </a:tabLst>
                </a:pPr>
                <a:r>
                  <a:rPr lang="en-US" altLang="fr-FR" sz="2000" dirty="0" smtClean="0"/>
                  <a:t>test fit of “point-like” energy deposit</a:t>
                </a:r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  <a:tab pos="2417763" algn="l"/>
                  </a:tabLst>
                </a:pPr>
                <a:r>
                  <a:rPr lang="fr-FR" altLang="fr-FR" sz="2000" dirty="0" err="1" smtClean="0"/>
                  <a:t>with</a:t>
                </a:r>
                <a:r>
                  <a:rPr lang="fr-FR" altLang="fr-FR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>
                            <a:latin typeface="Cambria Math" panose="02040503050406030204" pitchFamily="18" charset="0"/>
                          </a:rPr>
                          <m:t>𝑿𝒀</m:t>
                        </m:r>
                      </m:sub>
                    </m:sSub>
                    <m:r>
                      <a:rPr lang="en-US" alt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altLang="fr-F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alt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rad>
                  </m:oMath>
                </a14:m>
                <a:endParaRPr lang="en-US" altLang="fr-FR" sz="2000" dirty="0" smtClean="0"/>
              </a:p>
              <a:p>
                <a:pPr marL="0" lvl="1" eaLnBrk="0" hangingPunct="0">
                  <a:spcBef>
                    <a:spcPts val="600"/>
                  </a:spcBef>
                  <a:tabLst>
                    <a:tab pos="84138" algn="l"/>
                    <a:tab pos="452438" algn="l"/>
                    <a:tab pos="2417763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>
                    <a:sym typeface="Wingdings" panose="05000000000000000000" pitchFamily="2" charset="2"/>
                  </a:rPr>
                  <a:t>	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fr-FR" sz="2000" dirty="0">
                    <a:sym typeface="Wingdings" panose="05000000000000000000" pitchFamily="2" charset="2"/>
                  </a:rPr>
                  <a:t>, variation </a:t>
                </a:r>
                <a14:m>
                  <m:oMath xmlns:m="http://schemas.openxmlformats.org/officeDocument/2006/math">
                    <m:r>
                      <a:rPr lang="fr-FR" alt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altLang="fr-FR" sz="2000" dirty="0">
                    <a:sym typeface="Wingdings" panose="05000000000000000000" pitchFamily="2" charset="2"/>
                  </a:rPr>
                  <a:t> of position</a:t>
                </a:r>
              </a:p>
              <a:p>
                <a:pPr marL="0" lvl="1" eaLnBrk="0" hangingPunct="0">
                  <a:spcBef>
                    <a:spcPts val="600"/>
                  </a:spcBef>
                  <a:tabLst>
                    <a:tab pos="84138" algn="l"/>
                    <a:tab pos="452438" algn="l"/>
                    <a:tab pos="2417763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>
                    <a:sym typeface="Wingdings" panose="05000000000000000000" pitchFamily="2" charset="2"/>
                  </a:rPr>
                  <a:t>	fixed </a:t>
                </a:r>
                <a14:m>
                  <m:oMath xmlns:m="http://schemas.openxmlformats.org/officeDocument/2006/math">
                    <m:r>
                      <a:rPr lang="fr-FR" alt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altLang="fr-FR" sz="2000" dirty="0">
                    <a:sym typeface="Wingdings" panose="05000000000000000000" pitchFamily="2" charset="2"/>
                  </a:rPr>
                  <a:t> 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position, variation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fr-FR" sz="2000" dirty="0" smtClean="0">
                  <a:sym typeface="Wingdings" panose="05000000000000000000" pitchFamily="2" charset="2"/>
                </a:endParaRPr>
              </a:p>
              <a:p>
                <a:pPr marL="0" lvl="1" eaLnBrk="0" hangingPunct="0">
                  <a:spcBef>
                    <a:spcPts val="600"/>
                  </a:spcBef>
                  <a:tabLst>
                    <a:tab pos="84138" algn="l"/>
                    <a:tab pos="452438" algn="l"/>
                    <a:tab pos="2417763" algn="l"/>
                  </a:tabLst>
                </a:pPr>
                <a:endParaRPr lang="en-US" altLang="fr-FR" sz="2000" dirty="0">
                  <a:sym typeface="Wingdings" panose="05000000000000000000" pitchFamily="2" charset="2"/>
                </a:endParaRPr>
              </a:p>
              <a:p>
                <a:pPr marL="0" lvl="1" eaLnBrk="0" hangingPunct="0">
                  <a:spcBef>
                    <a:spcPts val="600"/>
                  </a:spcBef>
                  <a:tabLst>
                    <a:tab pos="84138" algn="l"/>
                    <a:tab pos="452438" algn="l"/>
                    <a:tab pos="2417763" algn="l"/>
                  </a:tabLst>
                </a:pPr>
                <a:r>
                  <a:rPr lang="en-US" altLang="fr-FR" sz="2000" dirty="0" smtClean="0">
                    <a:sym typeface="Wingdings" panose="05000000000000000000" pitchFamily="2" charset="2"/>
                  </a:rPr>
                  <a:t>	</a:t>
                </a:r>
                <a:r>
                  <a:rPr lang="en-US" alt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•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>
                            <a:latin typeface="Cambria Math" panose="02040503050406030204" pitchFamily="18" charset="0"/>
                          </a:rPr>
                          <m:t>𝑿𝒀</m:t>
                        </m:r>
                      </m:sub>
                    </m:sSub>
                    <m:r>
                      <a:rPr lang="en-US" altLang="fr-FR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fr-FR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fr-FR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fr-F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altLang="fr-FR" sz="20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altLang="fr-FR" sz="20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fr-FR" altLang="fr-FR" sz="20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𝒑𝒂𝒅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altLang="fr-F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altLang="fr-F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altLang="fr-FR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altLang="fr-FR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fr-FR" altLang="fr-FR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fr-FR" alt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fr-FR" altLang="fr-F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altLang="fr-FR" sz="20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fr-FR" alt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fr-FR" sz="2000" dirty="0" smtClean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509" y="1753120"/>
                <a:ext cx="3956771" cy="2551395"/>
              </a:xfrm>
              <a:prstGeom prst="rect">
                <a:avLst/>
              </a:prstGeom>
              <a:blipFill>
                <a:blip r:embed="rId4"/>
                <a:stretch>
                  <a:fillRect l="-2157" t="-1914" r="-1233"/>
                </a:stretch>
              </a:blipFill>
              <a:ln w="19050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 rot="1065167">
            <a:off x="7437646" y="1162983"/>
            <a:ext cx="36623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OK down to</a:t>
            </a:r>
          </a:p>
          <a:p>
            <a:pPr algn="ctr"/>
            <a:r>
              <a:rPr lang="en-US" sz="3200" b="1" cap="none" spc="50" dirty="0" smtClean="0">
                <a:ln w="1270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low dispersion</a:t>
            </a:r>
          </a:p>
          <a:p>
            <a:pPr algn="ctr"/>
            <a:r>
              <a:rPr lang="en-US" sz="3200" b="1" spc="50" dirty="0" smtClean="0">
                <a:ln w="1270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(close to pad plane)</a:t>
            </a:r>
            <a:endParaRPr lang="en-US" sz="3200" b="1" cap="none" spc="50" dirty="0">
              <a:ln w="12700" cmpd="sng">
                <a:solidFill>
                  <a:srgbClr val="7030A0"/>
                </a:solidFill>
                <a:prstDash val="solid"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71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60" y="1318709"/>
            <a:ext cx="5760000" cy="2733167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5876984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/>
              <a:t>simulation for tracks fit dispersion</a:t>
            </a:r>
            <a:endParaRPr lang="en-US" altLang="fr-FR" sz="3200" b="1" dirty="0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07368" y="651094"/>
            <a:ext cx="6588067" cy="6882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many parameters in fits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dispersion depends on detector conditions, not from events</a:t>
            </a:r>
            <a:endParaRPr lang="en-US" altLang="fr-FR" sz="2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28"/>
              <p:cNvSpPr txBox="1">
                <a:spLocks noChangeArrowheads="1"/>
              </p:cNvSpPr>
              <p:nvPr/>
            </p:nvSpPr>
            <p:spPr bwMode="auto">
              <a:xfrm>
                <a:off x="487509" y="1753120"/>
                <a:ext cx="4309495" cy="53213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  <a:tab pos="2417763" algn="l"/>
                  </a:tabLst>
                </a:pPr>
                <a:r>
                  <a:rPr lang="en-US" altLang="fr-FR" sz="2000" dirty="0" smtClean="0"/>
                  <a:t>test fit of “point-like” energy deposit</a:t>
                </a:r>
              </a:p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  <a:tab pos="2417763" algn="l"/>
                  </a:tabLst>
                </a:pPr>
                <a:r>
                  <a:rPr lang="fr-FR" altLang="fr-FR" sz="2000" dirty="0" err="1" smtClean="0"/>
                  <a:t>with</a:t>
                </a:r>
                <a:r>
                  <a:rPr lang="fr-FR" altLang="fr-FR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>
                            <a:latin typeface="Cambria Math" panose="02040503050406030204" pitchFamily="18" charset="0"/>
                          </a:rPr>
                          <m:t>𝑿𝒀</m:t>
                        </m:r>
                      </m:sub>
                    </m:sSub>
                    <m:r>
                      <a:rPr lang="en-US" altLang="fr-FR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altLang="fr-F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alt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rad>
                  </m:oMath>
                </a14:m>
                <a:endParaRPr lang="en-US" altLang="fr-FR" sz="2000" dirty="0" smtClean="0"/>
              </a:p>
              <a:p>
                <a:pPr marL="0" lvl="1" eaLnBrk="0" hangingPunct="0">
                  <a:spcBef>
                    <a:spcPts val="600"/>
                  </a:spcBef>
                  <a:tabLst>
                    <a:tab pos="84138" algn="l"/>
                    <a:tab pos="452438" algn="l"/>
                    <a:tab pos="2417763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>
                    <a:sym typeface="Wingdings" panose="05000000000000000000" pitchFamily="2" charset="2"/>
                  </a:rPr>
                  <a:t>	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fr-FR" sz="2000" dirty="0">
                    <a:sym typeface="Wingdings" panose="05000000000000000000" pitchFamily="2" charset="2"/>
                  </a:rPr>
                  <a:t>, variation </a:t>
                </a:r>
                <a14:m>
                  <m:oMath xmlns:m="http://schemas.openxmlformats.org/officeDocument/2006/math">
                    <m:r>
                      <a:rPr lang="fr-FR" alt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altLang="fr-FR" sz="2000" dirty="0">
                    <a:sym typeface="Wingdings" panose="05000000000000000000" pitchFamily="2" charset="2"/>
                  </a:rPr>
                  <a:t> of position</a:t>
                </a:r>
              </a:p>
              <a:p>
                <a:pPr marL="0" lvl="1" eaLnBrk="0" hangingPunct="0">
                  <a:spcBef>
                    <a:spcPts val="600"/>
                  </a:spcBef>
                  <a:tabLst>
                    <a:tab pos="84138" algn="l"/>
                    <a:tab pos="452438" algn="l"/>
                    <a:tab pos="2417763" algn="l"/>
                  </a:tabLst>
                </a:pPr>
                <a:r>
                  <a:rPr lang="en-US" altLang="fr-FR" sz="2000" dirty="0"/>
                  <a:t>	</a:t>
                </a:r>
                <a:r>
                  <a:rPr lang="en-US" altLang="fr-FR" sz="2000" dirty="0">
                    <a:sym typeface="Wingdings" panose="05000000000000000000" pitchFamily="2" charset="2"/>
                  </a:rPr>
                  <a:t>	fixed </a:t>
                </a:r>
                <a14:m>
                  <m:oMath xmlns:m="http://schemas.openxmlformats.org/officeDocument/2006/math">
                    <m:r>
                      <a:rPr lang="fr-FR" altLang="fr-FR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altLang="fr-FR" sz="2000" dirty="0">
                    <a:sym typeface="Wingdings" panose="05000000000000000000" pitchFamily="2" charset="2"/>
                  </a:rPr>
                  <a:t> </a:t>
                </a:r>
                <a:r>
                  <a:rPr lang="en-US" altLang="fr-FR" sz="2000" dirty="0" smtClean="0">
                    <a:sym typeface="Wingdings" panose="05000000000000000000" pitchFamily="2" charset="2"/>
                  </a:rPr>
                  <a:t>position, variation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fr-FR" sz="2000" dirty="0" smtClean="0">
                  <a:sym typeface="Wingdings" panose="05000000000000000000" pitchFamily="2" charset="2"/>
                </a:endParaRPr>
              </a:p>
              <a:p>
                <a:pPr marL="0" lvl="1" eaLnBrk="0" hangingPunct="0">
                  <a:spcBef>
                    <a:spcPts val="600"/>
                  </a:spcBef>
                  <a:tabLst>
                    <a:tab pos="84138" algn="l"/>
                    <a:tab pos="452438" algn="l"/>
                    <a:tab pos="2417763" algn="l"/>
                  </a:tabLst>
                </a:pPr>
                <a:endParaRPr lang="en-US" altLang="fr-FR" sz="2000" dirty="0">
                  <a:sym typeface="Wingdings" panose="05000000000000000000" pitchFamily="2" charset="2"/>
                </a:endParaRPr>
              </a:p>
              <a:p>
                <a:pPr marL="0" lvl="1" eaLnBrk="0" hangingPunct="0">
                  <a:spcBef>
                    <a:spcPts val="600"/>
                  </a:spcBef>
                  <a:tabLst>
                    <a:tab pos="84138" algn="l"/>
                    <a:tab pos="452438" algn="l"/>
                    <a:tab pos="2417763" algn="l"/>
                  </a:tabLst>
                </a:pPr>
                <a:r>
                  <a:rPr lang="en-US" altLang="fr-FR" sz="2000" dirty="0" smtClean="0">
                    <a:sym typeface="Wingdings" panose="05000000000000000000" pitchFamily="2" charset="2"/>
                  </a:rPr>
                  <a:t>	</a:t>
                </a:r>
                <a:r>
                  <a:rPr lang="en-US" alt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•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fr-FR" altLang="fr-FR" sz="2000" b="1" i="1">
                            <a:latin typeface="Cambria Math" panose="02040503050406030204" pitchFamily="18" charset="0"/>
                          </a:rPr>
                          <m:t>𝑿𝒀</m:t>
                        </m:r>
                      </m:sub>
                    </m:sSub>
                    <m:r>
                      <a:rPr lang="en-US" altLang="fr-FR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fr-FR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fr-FR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fr-F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altLang="fr-FR" sz="20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altLang="fr-FR" sz="20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fr-FR" altLang="fr-FR" sz="20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𝒑𝒂𝒅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altLang="fr-F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altLang="fr-F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altLang="fr-FR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altLang="fr-FR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fr-FR" altLang="fr-FR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fr-FR" alt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fr-FR" altLang="fr-F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altLang="fr-FR" sz="20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fr-FR" alt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fr-FR" sz="2000" dirty="0" smtClean="0">
                  <a:sym typeface="Wingdings" panose="05000000000000000000" pitchFamily="2" charset="2"/>
                </a:endParaRPr>
              </a:p>
              <a:p>
                <a:pPr marL="0" lvl="1" eaLnBrk="0" hangingPunct="0">
                  <a:spcBef>
                    <a:spcPts val="600"/>
                  </a:spcBef>
                  <a:tabLst>
                    <a:tab pos="84138" algn="l"/>
                    <a:tab pos="452438" algn="l"/>
                    <a:tab pos="2417763" algn="l"/>
                  </a:tabLst>
                </a:pPr>
                <a:endParaRPr lang="en-US" altLang="fr-FR" sz="2000" dirty="0">
                  <a:sym typeface="Wingdings" panose="05000000000000000000" pitchFamily="2" charset="2"/>
                </a:endParaRPr>
              </a:p>
              <a:p>
                <a:pPr marL="0" lvl="1" eaLnBrk="0" hangingPunct="0">
                  <a:spcBef>
                    <a:spcPts val="600"/>
                  </a:spcBef>
                  <a:tabLst>
                    <a:tab pos="84138" algn="l"/>
                    <a:tab pos="452438" algn="l"/>
                    <a:tab pos="2417763" algn="l"/>
                  </a:tabLst>
                </a:pPr>
                <a:r>
                  <a:rPr lang="en-US" altLang="fr-FR" sz="2000" dirty="0" smtClean="0">
                    <a:sym typeface="Wingdings" panose="05000000000000000000" pitchFamily="2" charset="2"/>
                  </a:rPr>
                  <a:t>	</a:t>
                </a:r>
                <a:r>
                  <a:rPr lang="en-US" alt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•	reduced threshold</a:t>
                </a:r>
              </a:p>
              <a:p>
                <a:pPr marL="0" lvl="1" eaLnBrk="0" hangingPunct="0">
                  <a:tabLst>
                    <a:tab pos="84138" algn="l"/>
                    <a:tab pos="452438" algn="l"/>
                    <a:tab pos="2417763" algn="l"/>
                  </a:tabLst>
                </a:pPr>
                <a:r>
                  <a:rPr lang="en-US" alt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</a:t>
                </a:r>
                <a:r>
                  <a:rPr lang="en-US" alt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(cannot be changed in real data !!!)</a:t>
                </a:r>
              </a:p>
              <a:p>
                <a:pPr marL="0" lvl="1" eaLnBrk="0" hangingPunct="0">
                  <a:spcBef>
                    <a:spcPts val="600"/>
                  </a:spcBef>
                  <a:tabLst>
                    <a:tab pos="84138" algn="l"/>
                    <a:tab pos="452438" algn="l"/>
                    <a:tab pos="2417763" algn="l"/>
                  </a:tabLst>
                </a:pPr>
                <a:r>
                  <a:rPr lang="en-US" altLang="fr-FR" sz="2000" dirty="0">
                    <a:sym typeface="Wingdings" panose="05000000000000000000" pitchFamily="2" charset="2"/>
                  </a:rPr>
                  <a:t>	</a:t>
                </a:r>
                <a:r>
                  <a:rPr lang="en-US" alt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•	</a:t>
                </a:r>
                <a:r>
                  <a:rPr lang="en-US" alt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analytical integral over pad signal</a:t>
                </a:r>
              </a:p>
              <a:p>
                <a:pPr marL="0" lvl="1" eaLnBrk="0" hangingPunct="0">
                  <a:tabLst>
                    <a:tab pos="84138" algn="l"/>
                    <a:tab pos="452438" algn="l"/>
                    <a:tab pos="2417763" algn="l"/>
                  </a:tabLst>
                </a:pPr>
                <a:r>
                  <a:rPr lang="en-US" alt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</a:t>
                </a:r>
                <a:r>
                  <a:rPr lang="en-US" alt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instead of mean/center value</a:t>
                </a:r>
              </a:p>
              <a:p>
                <a:pPr marL="0" lvl="1" eaLnBrk="0" hangingPunct="0">
                  <a:tabLst>
                    <a:tab pos="84138" algn="l"/>
                    <a:tab pos="452438" algn="l"/>
                    <a:tab pos="2417763" algn="l"/>
                  </a:tabLst>
                </a:pPr>
                <a:r>
                  <a:rPr lang="en-US" alt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</a:t>
                </a:r>
                <a:r>
                  <a:rPr lang="en-US" alt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(4× </a:t>
                </a:r>
                <a:r>
                  <a:rPr lang="en-US" altLang="fr-FR" sz="2000" b="1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erf</a:t>
                </a:r>
                <a:r>
                  <a:rPr lang="en-US" alt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function instead of 1× </a:t>
                </a:r>
                <a:r>
                  <a:rPr lang="en-US" altLang="fr-FR" sz="2000" b="1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Gauss</a:t>
                </a:r>
              </a:p>
              <a:p>
                <a:pPr marL="0" lvl="1" eaLnBrk="0" hangingPunct="0">
                  <a:tabLst>
                    <a:tab pos="84138" algn="l"/>
                    <a:tab pos="452438" algn="l"/>
                    <a:tab pos="2417763" algn="l"/>
                  </a:tabLst>
                </a:pPr>
                <a:r>
                  <a:rPr lang="en-US" altLang="fr-F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</a:t>
                </a:r>
                <a:r>
                  <a:rPr lang="en-US" altLang="fr-F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  20× slower fit…)</a:t>
                </a:r>
                <a:endParaRPr lang="en-US" altLang="fr-F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0" lvl="1" eaLnBrk="0" hangingPunct="0">
                  <a:spcBef>
                    <a:spcPts val="600"/>
                  </a:spcBef>
                  <a:tabLst>
                    <a:tab pos="84138" algn="l"/>
                    <a:tab pos="452438" algn="l"/>
                    <a:tab pos="2417763" algn="l"/>
                  </a:tabLst>
                </a:pPr>
                <a:endParaRPr lang="en-US" altLang="fr-FR" sz="2000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509" y="1753120"/>
                <a:ext cx="4309495" cy="5321384"/>
              </a:xfrm>
              <a:prstGeom prst="rect">
                <a:avLst/>
              </a:prstGeom>
              <a:blipFill>
                <a:blip r:embed="rId4"/>
                <a:stretch>
                  <a:fillRect l="-1980" t="-916" r="-1414"/>
                </a:stretch>
              </a:blipFill>
              <a:ln w="19050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60" y="4089830"/>
            <a:ext cx="5760000" cy="2733167"/>
          </a:xfrm>
          <a:prstGeom prst="rect">
            <a:avLst/>
          </a:prstGeom>
        </p:spPr>
      </p:pic>
      <p:cxnSp>
        <p:nvCxnSpPr>
          <p:cNvPr id="26" name="Connecteur droit 25"/>
          <p:cNvCxnSpPr/>
          <p:nvPr/>
        </p:nvCxnSpPr>
        <p:spPr>
          <a:xfrm>
            <a:off x="6744072" y="2996952"/>
            <a:ext cx="0" cy="2952328"/>
          </a:xfrm>
          <a:prstGeom prst="line">
            <a:avLst/>
          </a:prstGeom>
          <a:ln w="1905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065167">
            <a:off x="7437646" y="1162983"/>
            <a:ext cx="36623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OK down to</a:t>
            </a:r>
          </a:p>
          <a:p>
            <a:pPr algn="ctr"/>
            <a:r>
              <a:rPr lang="en-US" sz="3200" b="1" cap="none" spc="50" dirty="0" smtClean="0">
                <a:ln w="1270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low dispersion</a:t>
            </a:r>
          </a:p>
          <a:p>
            <a:pPr algn="ctr"/>
            <a:r>
              <a:rPr lang="en-US" sz="3200" b="1" spc="50" dirty="0" smtClean="0">
                <a:ln w="1270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(close to pad plane)</a:t>
            </a:r>
            <a:endParaRPr lang="en-US" sz="3200" b="1" cap="none" spc="50" dirty="0">
              <a:ln w="12700" cmpd="sng">
                <a:solidFill>
                  <a:srgbClr val="7030A0"/>
                </a:solidFill>
                <a:prstDash val="solid"/>
              </a:ln>
              <a:noFill/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 rot="1065167">
            <a:off x="7434854" y="4474124"/>
            <a:ext cx="37230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improved but</a:t>
            </a:r>
          </a:p>
          <a:p>
            <a:pPr algn="ctr"/>
            <a:r>
              <a:rPr lang="en-US" sz="3200" b="1" spc="50" dirty="0" smtClean="0">
                <a:ln w="1270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useless for real data</a:t>
            </a:r>
            <a:endParaRPr lang="en-US" sz="3200" b="1" cap="none" spc="50" dirty="0">
              <a:ln w="12700" cmpd="sng">
                <a:solidFill>
                  <a:srgbClr val="7030A0"/>
                </a:solidFill>
                <a:prstDash val="solid"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93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6400141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/>
              <a:t>simulation for effect of recoil nucleus</a:t>
            </a:r>
            <a:endParaRPr lang="en-US" altLang="fr-FR" sz="3200" b="1" dirty="0"/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407368" y="651094"/>
            <a:ext cx="9886086" cy="6882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energy calibration </a:t>
            </a:r>
            <a:r>
              <a:rPr lang="en-US" altLang="fr-FR" sz="2000" dirty="0" smtClean="0"/>
              <a:t>(track length ↔ energy conversion) based on known (</a:t>
            </a:r>
            <a:r>
              <a:rPr lang="el-GR" altLang="fr-FR" sz="2000" dirty="0" smtClean="0"/>
              <a:t>β</a:t>
            </a:r>
            <a:r>
              <a:rPr lang="fr-FR" altLang="fr-FR" sz="2000" dirty="0" smtClean="0"/>
              <a:t>-</a:t>
            </a:r>
            <a:r>
              <a:rPr lang="en-US" altLang="fr-FR" sz="2000" dirty="0" smtClean="0"/>
              <a:t>)proton transitions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calibration curve from SRIM at optimal pressure</a:t>
            </a:r>
            <a:endParaRPr lang="en-US" altLang="fr-FR" sz="20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1078159"/>
            <a:ext cx="3172358" cy="259228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284984"/>
            <a:ext cx="3732624" cy="3293491"/>
          </a:xfrm>
          <a:prstGeom prst="rect">
            <a:avLst/>
          </a:prstGeom>
        </p:spPr>
      </p:pic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407368" y="1484784"/>
            <a:ext cx="3914323" cy="16115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recoil nucleus </a:t>
            </a:r>
            <a:r>
              <a:rPr lang="en-US" altLang="fr-FR" sz="2000" dirty="0" smtClean="0"/>
              <a:t>(ion):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>
                <a:sym typeface="Symbol" panose="05050102010706020507" pitchFamily="18" charset="2"/>
              </a:rPr>
              <a:t>	</a:t>
            </a:r>
            <a:r>
              <a:rPr lang="en-US" altLang="fr-FR" sz="2000" dirty="0" smtClean="0">
                <a:sym typeface="Symbol" panose="05050102010706020507" pitchFamily="18" charset="2"/>
              </a:rPr>
              <a:t>	</a:t>
            </a:r>
            <a:r>
              <a:rPr lang="en-US" altLang="fr-FR" sz="2000" dirty="0" smtClean="0">
                <a:sym typeface="Symbol" panose="05050102010706020507" pitchFamily="18" charset="2"/>
              </a:rPr>
              <a:t>2-3 % of transition </a:t>
            </a:r>
            <a:r>
              <a:rPr lang="en-US" altLang="fr-FR" sz="2000" dirty="0" smtClean="0"/>
              <a:t>energy (1/A)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		very short range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/>
              <a:t>	</a:t>
            </a:r>
            <a:r>
              <a:rPr lang="en-US" altLang="fr-FR" sz="2000" dirty="0" smtClean="0"/>
              <a:t>	most likely quenching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/>
              <a:t>	</a:t>
            </a:r>
            <a:r>
              <a:rPr lang="en-US" altLang="fr-FR" sz="2000" dirty="0" smtClean="0"/>
              <a:t>	neutralization</a:t>
            </a:r>
            <a:endParaRPr lang="en-US" altLang="fr-FR" sz="2000" dirty="0" smtClean="0"/>
          </a:p>
        </p:txBody>
      </p:sp>
      <p:sp>
        <p:nvSpPr>
          <p:cNvPr id="13" name="Accolade fermante 12"/>
          <p:cNvSpPr/>
          <p:nvPr/>
        </p:nvSpPr>
        <p:spPr>
          <a:xfrm>
            <a:off x="4440238" y="1628800"/>
            <a:ext cx="215602" cy="1416761"/>
          </a:xfrm>
          <a:prstGeom prst="rightBrace">
            <a:avLst>
              <a:gd name="adj1" fmla="val 40731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4925265" y="2112416"/>
            <a:ext cx="1187423" cy="3804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neglected</a:t>
            </a:r>
            <a:endParaRPr lang="en-US" altLang="fr-FR" sz="2000" dirty="0" smtClean="0"/>
          </a:p>
        </p:txBody>
      </p:sp>
      <p:sp>
        <p:nvSpPr>
          <p:cNvPr id="18" name="Ellipse 17"/>
          <p:cNvSpPr/>
          <p:nvPr/>
        </p:nvSpPr>
        <p:spPr>
          <a:xfrm>
            <a:off x="2929432" y="4796582"/>
            <a:ext cx="293070" cy="27370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4871864" y="3356992"/>
            <a:ext cx="2004377" cy="6882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Ok for </a:t>
            </a:r>
            <a:r>
              <a:rPr lang="el-GR" altLang="fr-FR" sz="2000" b="1" dirty="0" smtClean="0"/>
              <a:t>β</a:t>
            </a:r>
            <a:r>
              <a:rPr lang="fr-FR" altLang="fr-FR" sz="2000" b="1" dirty="0" smtClean="0"/>
              <a:t>-</a:t>
            </a:r>
            <a:r>
              <a:rPr lang="en-US" altLang="fr-FR" sz="2000" b="1" dirty="0" smtClean="0"/>
              <a:t>p decays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(same conditions)</a:t>
            </a:r>
          </a:p>
        </p:txBody>
      </p:sp>
      <p:sp>
        <p:nvSpPr>
          <p:cNvPr id="3" name="Flèche vers le bas 2"/>
          <p:cNvSpPr/>
          <p:nvPr/>
        </p:nvSpPr>
        <p:spPr>
          <a:xfrm>
            <a:off x="5337845" y="2634288"/>
            <a:ext cx="331675" cy="648642"/>
          </a:xfrm>
          <a:prstGeom prst="downArrow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6400141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/>
              <a:t>simulation for effect of recoil nucleus</a:t>
            </a:r>
            <a:endParaRPr lang="en-US" altLang="fr-FR" sz="3200" b="1" dirty="0"/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407368" y="651094"/>
            <a:ext cx="9886086" cy="6882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energy calibration </a:t>
            </a:r>
            <a:r>
              <a:rPr lang="en-US" altLang="fr-FR" sz="2000" dirty="0" smtClean="0"/>
              <a:t>(track length ↔ energy conversion) based on known (</a:t>
            </a:r>
            <a:r>
              <a:rPr lang="el-GR" altLang="fr-FR" sz="2000" dirty="0" smtClean="0"/>
              <a:t>β</a:t>
            </a:r>
            <a:r>
              <a:rPr lang="fr-FR" altLang="fr-FR" sz="2000" dirty="0" smtClean="0"/>
              <a:t>-</a:t>
            </a:r>
            <a:r>
              <a:rPr lang="en-US" altLang="fr-FR" sz="2000" dirty="0" smtClean="0"/>
              <a:t>)proton transitions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calibration curve from SRIM at optimal pressure</a:t>
            </a:r>
            <a:endParaRPr lang="en-US" altLang="fr-FR" sz="20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1078159"/>
            <a:ext cx="3172358" cy="259228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284984"/>
            <a:ext cx="3732624" cy="3293491"/>
          </a:xfrm>
          <a:prstGeom prst="rect">
            <a:avLst/>
          </a:prstGeom>
        </p:spPr>
      </p:pic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407368" y="1484784"/>
            <a:ext cx="3914323" cy="16115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recoil nucleus </a:t>
            </a:r>
            <a:r>
              <a:rPr lang="en-US" altLang="fr-FR" sz="2000" dirty="0" smtClean="0"/>
              <a:t>(ion):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>
                <a:sym typeface="Symbol" panose="05050102010706020507" pitchFamily="18" charset="2"/>
              </a:rPr>
              <a:t>	</a:t>
            </a:r>
            <a:r>
              <a:rPr lang="en-US" altLang="fr-FR" sz="2000" dirty="0" smtClean="0">
                <a:sym typeface="Symbol" panose="05050102010706020507" pitchFamily="18" charset="2"/>
              </a:rPr>
              <a:t>	</a:t>
            </a:r>
            <a:r>
              <a:rPr lang="en-US" altLang="fr-FR" sz="2000" dirty="0" smtClean="0">
                <a:sym typeface="Symbol" panose="05050102010706020507" pitchFamily="18" charset="2"/>
              </a:rPr>
              <a:t>2-3 % of transition </a:t>
            </a:r>
            <a:r>
              <a:rPr lang="en-US" altLang="fr-FR" sz="2000" dirty="0" smtClean="0"/>
              <a:t>energy (1/A)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		very short range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/>
              <a:t>	</a:t>
            </a:r>
            <a:r>
              <a:rPr lang="en-US" altLang="fr-FR" sz="2000" dirty="0" smtClean="0"/>
              <a:t>	most likely quenching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/>
              <a:t>	</a:t>
            </a:r>
            <a:r>
              <a:rPr lang="en-US" altLang="fr-FR" sz="2000" dirty="0" smtClean="0"/>
              <a:t>	neutralization</a:t>
            </a:r>
            <a:endParaRPr lang="en-US" altLang="fr-FR" sz="2000" dirty="0" smtClean="0"/>
          </a:p>
        </p:txBody>
      </p:sp>
      <p:sp>
        <p:nvSpPr>
          <p:cNvPr id="13" name="Accolade fermante 12"/>
          <p:cNvSpPr/>
          <p:nvPr/>
        </p:nvSpPr>
        <p:spPr>
          <a:xfrm>
            <a:off x="4440238" y="1628800"/>
            <a:ext cx="215602" cy="1416761"/>
          </a:xfrm>
          <a:prstGeom prst="rightBrace">
            <a:avLst>
              <a:gd name="adj1" fmla="val 40731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4925265" y="2112416"/>
            <a:ext cx="1187423" cy="3804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neglected</a:t>
            </a:r>
            <a:endParaRPr lang="en-US" altLang="fr-FR" sz="2000" dirty="0" smtClean="0"/>
          </a:p>
        </p:txBody>
      </p:sp>
      <p:sp>
        <p:nvSpPr>
          <p:cNvPr id="18" name="Ellipse 17"/>
          <p:cNvSpPr/>
          <p:nvPr/>
        </p:nvSpPr>
        <p:spPr>
          <a:xfrm>
            <a:off x="2929432" y="4796582"/>
            <a:ext cx="293070" cy="27370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4871864" y="3356992"/>
            <a:ext cx="5808751" cy="16115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Ok for </a:t>
            </a:r>
            <a:r>
              <a:rPr lang="el-GR" altLang="fr-FR" sz="2000" b="1" dirty="0" smtClean="0"/>
              <a:t>β</a:t>
            </a:r>
            <a:r>
              <a:rPr lang="fr-FR" altLang="fr-FR" sz="2000" b="1" dirty="0" smtClean="0"/>
              <a:t>-</a:t>
            </a:r>
            <a:r>
              <a:rPr lang="en-US" altLang="fr-FR" sz="2000" b="1" dirty="0" smtClean="0"/>
              <a:t>p decays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(same conditions)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endParaRPr lang="en-US" altLang="fr-FR" sz="2000" b="1" dirty="0"/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problem for 2p decays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measured Q-value lower than previous measurements</a:t>
            </a:r>
          </a:p>
        </p:txBody>
      </p:sp>
      <p:sp>
        <p:nvSpPr>
          <p:cNvPr id="3" name="Flèche vers le bas 2"/>
          <p:cNvSpPr/>
          <p:nvPr/>
        </p:nvSpPr>
        <p:spPr>
          <a:xfrm>
            <a:off x="5337845" y="2634288"/>
            <a:ext cx="331675" cy="648642"/>
          </a:xfrm>
          <a:prstGeom prst="downArrow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e 32"/>
          <p:cNvGrpSpPr/>
          <p:nvPr/>
        </p:nvGrpSpPr>
        <p:grpSpPr>
          <a:xfrm>
            <a:off x="4957642" y="5086809"/>
            <a:ext cx="2634300" cy="929369"/>
            <a:chOff x="4957642" y="5294473"/>
            <a:chExt cx="2634300" cy="929369"/>
          </a:xfrm>
        </p:grpSpPr>
        <p:cxnSp>
          <p:nvCxnSpPr>
            <p:cNvPr id="20" name="Connecteur droit avec flèche 19"/>
            <p:cNvCxnSpPr/>
            <p:nvPr/>
          </p:nvCxnSpPr>
          <p:spPr>
            <a:xfrm flipH="1" flipV="1">
              <a:off x="5186661" y="5589016"/>
              <a:ext cx="1053803" cy="21624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V="1">
              <a:off x="6240016" y="5589016"/>
              <a:ext cx="1053803" cy="21624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 flipH="1">
              <a:off x="6232634" y="5805264"/>
              <a:ext cx="7382" cy="301246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oval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4957642" y="5294473"/>
              <a:ext cx="283265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marL="0" lvl="1" eaLnBrk="0" hangingPunct="0">
                <a:tabLst>
                  <a:tab pos="84138" algn="l"/>
                  <a:tab pos="357188" algn="l"/>
                  <a:tab pos="630238" algn="l"/>
                  <a:tab pos="2417763" algn="l"/>
                </a:tabLst>
              </a:pPr>
              <a:r>
                <a:rPr lang="en-US" altLang="fr-FR" sz="2000" b="1" dirty="0" smtClean="0">
                  <a:solidFill>
                    <a:srgbClr val="C00000"/>
                  </a:solidFill>
                </a:rPr>
                <a:t>p</a:t>
              </a:r>
              <a:endParaRPr lang="en-US" altLang="fr-FR" sz="200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7308677" y="5316660"/>
              <a:ext cx="283265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marL="0" lvl="1" eaLnBrk="0" hangingPunct="0">
                <a:tabLst>
                  <a:tab pos="84138" algn="l"/>
                  <a:tab pos="357188" algn="l"/>
                  <a:tab pos="630238" algn="l"/>
                  <a:tab pos="2417763" algn="l"/>
                </a:tabLst>
              </a:pPr>
              <a:r>
                <a:rPr lang="en-US" altLang="fr-FR" sz="2000" b="1" dirty="0" smtClean="0">
                  <a:solidFill>
                    <a:srgbClr val="C00000"/>
                  </a:solidFill>
                </a:rPr>
                <a:t>p</a:t>
              </a:r>
              <a:endParaRPr lang="en-US" altLang="fr-FR" sz="200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6312551" y="5843362"/>
              <a:ext cx="471136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marL="0" lvl="1" eaLnBrk="0" hangingPunct="0">
                <a:tabLst>
                  <a:tab pos="84138" algn="l"/>
                  <a:tab pos="357188" algn="l"/>
                  <a:tab pos="630238" algn="l"/>
                  <a:tab pos="2417763" algn="l"/>
                </a:tabLst>
              </a:pPr>
              <a:r>
                <a:rPr lang="en-US" altLang="fr-FR" sz="2000" b="1" dirty="0" smtClean="0">
                  <a:solidFill>
                    <a:srgbClr val="7030A0"/>
                  </a:solidFill>
                </a:rPr>
                <a:t>rec</a:t>
              </a:r>
              <a:endParaRPr lang="en-US" altLang="fr-FR" sz="2000" dirty="0" smtClean="0">
                <a:solidFill>
                  <a:srgbClr val="7030A0"/>
                </a:solidFill>
              </a:endParaRP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8544272" y="5085184"/>
            <a:ext cx="2486713" cy="889646"/>
            <a:chOff x="8544272" y="5292848"/>
            <a:chExt cx="2486713" cy="889646"/>
          </a:xfrm>
        </p:grpSpPr>
        <p:cxnSp>
          <p:nvCxnSpPr>
            <p:cNvPr id="25" name="Connecteur droit avec flèche 24"/>
            <p:cNvCxnSpPr/>
            <p:nvPr/>
          </p:nvCxnSpPr>
          <p:spPr>
            <a:xfrm>
              <a:off x="9696400" y="5805264"/>
              <a:ext cx="1053803" cy="21624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V="1">
              <a:off x="9696400" y="5589240"/>
              <a:ext cx="1053803" cy="21624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oval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H="1">
              <a:off x="8544272" y="5805488"/>
              <a:ext cx="1151681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oval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28"/>
            <p:cNvSpPr txBox="1">
              <a:spLocks noChangeArrowheads="1"/>
            </p:cNvSpPr>
            <p:nvPr/>
          </p:nvSpPr>
          <p:spPr bwMode="auto">
            <a:xfrm>
              <a:off x="10747720" y="5292848"/>
              <a:ext cx="283265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marL="0" lvl="1" eaLnBrk="0" hangingPunct="0">
                <a:tabLst>
                  <a:tab pos="84138" algn="l"/>
                  <a:tab pos="357188" algn="l"/>
                  <a:tab pos="630238" algn="l"/>
                  <a:tab pos="2417763" algn="l"/>
                </a:tabLst>
              </a:pPr>
              <a:r>
                <a:rPr lang="en-US" altLang="fr-FR" sz="2000" b="1" dirty="0" smtClean="0">
                  <a:solidFill>
                    <a:srgbClr val="C00000"/>
                  </a:solidFill>
                </a:rPr>
                <a:t>p</a:t>
              </a:r>
              <a:endParaRPr lang="en-US" altLang="fr-FR" sz="200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37" name="Text Box 28"/>
            <p:cNvSpPr txBox="1">
              <a:spLocks noChangeArrowheads="1"/>
            </p:cNvSpPr>
            <p:nvPr/>
          </p:nvSpPr>
          <p:spPr bwMode="auto">
            <a:xfrm>
              <a:off x="10747720" y="5802014"/>
              <a:ext cx="283265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marL="0" lvl="1" eaLnBrk="0" hangingPunct="0">
                <a:tabLst>
                  <a:tab pos="84138" algn="l"/>
                  <a:tab pos="357188" algn="l"/>
                  <a:tab pos="630238" algn="l"/>
                  <a:tab pos="2417763" algn="l"/>
                </a:tabLst>
              </a:pPr>
              <a:r>
                <a:rPr lang="en-US" altLang="fr-FR" sz="2000" b="1" dirty="0" smtClean="0">
                  <a:solidFill>
                    <a:srgbClr val="C00000"/>
                  </a:solidFill>
                </a:rPr>
                <a:t>p</a:t>
              </a:r>
              <a:endParaRPr lang="en-US" altLang="fr-FR" sz="200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8660155" y="5398776"/>
              <a:ext cx="471136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marL="0" lvl="1" eaLnBrk="0" hangingPunct="0">
                <a:tabLst>
                  <a:tab pos="84138" algn="l"/>
                  <a:tab pos="357188" algn="l"/>
                  <a:tab pos="630238" algn="l"/>
                  <a:tab pos="2417763" algn="l"/>
                </a:tabLst>
              </a:pPr>
              <a:r>
                <a:rPr lang="en-US" altLang="fr-FR" sz="2000" b="1" dirty="0" smtClean="0">
                  <a:solidFill>
                    <a:srgbClr val="7030A0"/>
                  </a:solidFill>
                </a:rPr>
                <a:t>rec</a:t>
              </a:r>
              <a:endParaRPr lang="en-US" altLang="fr-FR" sz="2000" dirty="0" smtClean="0">
                <a:solidFill>
                  <a:srgbClr val="7030A0"/>
                </a:solidFill>
              </a:endParaRPr>
            </a:p>
          </p:txBody>
        </p:sp>
      </p:grp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5594796" y="5981104"/>
            <a:ext cx="4965700" cy="6882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algn="ctr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momentum conservation</a:t>
            </a:r>
          </a:p>
          <a:p>
            <a:pPr marL="0" lvl="1" algn="ctr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>
                <a:solidFill>
                  <a:srgbClr val="7030A0"/>
                </a:solidFill>
              </a:rPr>
              <a:t>different contribution of recoil with p-p angle</a:t>
            </a:r>
            <a:endParaRPr lang="en-US" altLang="fr-FR" sz="20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6400141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/>
              <a:t>simulation for effect of recoil nucleus</a:t>
            </a:r>
            <a:endParaRPr lang="en-US" altLang="fr-FR" sz="3200" b="1" dirty="0"/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407368" y="651094"/>
            <a:ext cx="9886086" cy="6882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energy calibration </a:t>
            </a:r>
            <a:r>
              <a:rPr lang="en-US" altLang="fr-FR" sz="2000" dirty="0" smtClean="0"/>
              <a:t>(track length ↔ energy conversion) based on known (</a:t>
            </a:r>
            <a:r>
              <a:rPr lang="el-GR" altLang="fr-FR" sz="2000" dirty="0" smtClean="0"/>
              <a:t>β</a:t>
            </a:r>
            <a:r>
              <a:rPr lang="fr-FR" altLang="fr-FR" sz="2000" dirty="0" smtClean="0"/>
              <a:t>-</a:t>
            </a:r>
            <a:r>
              <a:rPr lang="en-US" altLang="fr-FR" sz="2000" dirty="0" smtClean="0"/>
              <a:t>)proton transitions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calibration curve from SRIM at optimal pressure</a:t>
            </a:r>
            <a:endParaRPr lang="en-US" altLang="fr-FR" sz="2000" dirty="0" smtClean="0"/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407368" y="1484784"/>
            <a:ext cx="3914323" cy="16115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recoil nucleus </a:t>
            </a:r>
            <a:r>
              <a:rPr lang="en-US" altLang="fr-FR" sz="2000" dirty="0" smtClean="0"/>
              <a:t>(ion):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>
                <a:sym typeface="Symbol" panose="05050102010706020507" pitchFamily="18" charset="2"/>
              </a:rPr>
              <a:t>	</a:t>
            </a:r>
            <a:r>
              <a:rPr lang="en-US" altLang="fr-FR" sz="2000" dirty="0" smtClean="0">
                <a:sym typeface="Symbol" panose="05050102010706020507" pitchFamily="18" charset="2"/>
              </a:rPr>
              <a:t>	</a:t>
            </a:r>
            <a:r>
              <a:rPr lang="en-US" altLang="fr-FR" sz="2000" dirty="0" smtClean="0">
                <a:sym typeface="Symbol" panose="05050102010706020507" pitchFamily="18" charset="2"/>
              </a:rPr>
              <a:t>2-3 % of transition </a:t>
            </a:r>
            <a:r>
              <a:rPr lang="en-US" altLang="fr-FR" sz="2000" dirty="0" smtClean="0"/>
              <a:t>energy (1/A)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		very short </a:t>
            </a:r>
            <a:r>
              <a:rPr lang="en-US" altLang="fr-FR" sz="2000" b="1" dirty="0" smtClean="0">
                <a:solidFill>
                  <a:srgbClr val="7030A0"/>
                </a:solidFill>
              </a:rPr>
              <a:t>range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/>
              <a:t>	</a:t>
            </a:r>
            <a:r>
              <a:rPr lang="en-US" altLang="fr-FR" sz="2000" dirty="0" smtClean="0"/>
              <a:t>	most likely </a:t>
            </a:r>
            <a:r>
              <a:rPr lang="en-US" altLang="fr-FR" sz="2000" b="1" dirty="0" smtClean="0">
                <a:solidFill>
                  <a:srgbClr val="7030A0"/>
                </a:solidFill>
              </a:rPr>
              <a:t>quenching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/>
              <a:t>	</a:t>
            </a:r>
            <a:r>
              <a:rPr lang="en-US" altLang="fr-FR" sz="2000" dirty="0" smtClean="0"/>
              <a:t>	neutralization</a:t>
            </a:r>
            <a:endParaRPr lang="en-US" altLang="fr-FR" sz="2000" dirty="0" smtClean="0"/>
          </a:p>
        </p:txBody>
      </p:sp>
      <p:sp>
        <p:nvSpPr>
          <p:cNvPr id="13" name="Accolade fermante 12"/>
          <p:cNvSpPr/>
          <p:nvPr/>
        </p:nvSpPr>
        <p:spPr>
          <a:xfrm>
            <a:off x="4440238" y="1628800"/>
            <a:ext cx="215602" cy="1416761"/>
          </a:xfrm>
          <a:prstGeom prst="rightBrace">
            <a:avLst>
              <a:gd name="adj1" fmla="val 40731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4925265" y="1844824"/>
            <a:ext cx="3751393" cy="99603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included in fits </a:t>
            </a:r>
            <a:r>
              <a:rPr lang="en-US" altLang="fr-FR" sz="2000" dirty="0" smtClean="0"/>
              <a:t>(</a:t>
            </a:r>
            <a:r>
              <a:rPr lang="en-US" altLang="fr-FR" sz="2000" dirty="0" err="1" smtClean="0"/>
              <a:t>param</a:t>
            </a:r>
            <a:r>
              <a:rPr lang="en-US" altLang="fr-FR" sz="2000" dirty="0" smtClean="0"/>
              <a:t>. </a:t>
            </a:r>
            <a:r>
              <a:rPr lang="en-US" altLang="fr-FR" sz="2000" b="1" dirty="0" err="1" smtClean="0">
                <a:solidFill>
                  <a:srgbClr val="7030A0"/>
                </a:solidFill>
              </a:rPr>
              <a:t>L</a:t>
            </a:r>
            <a:r>
              <a:rPr lang="en-US" altLang="fr-FR" sz="2000" b="1" baseline="-25000" dirty="0" err="1" smtClean="0">
                <a:solidFill>
                  <a:srgbClr val="7030A0"/>
                </a:solidFill>
              </a:rPr>
              <a:t>rec</a:t>
            </a:r>
            <a:r>
              <a:rPr lang="en-US" altLang="fr-FR" sz="2000" b="1" dirty="0" smtClean="0"/>
              <a:t> </a:t>
            </a:r>
            <a:r>
              <a:rPr lang="en-US" altLang="fr-FR" sz="2000" dirty="0" smtClean="0"/>
              <a:t>and</a:t>
            </a:r>
            <a:r>
              <a:rPr lang="en-US" altLang="fr-FR" sz="2000" b="1" dirty="0" smtClean="0"/>
              <a:t> </a:t>
            </a:r>
            <a:r>
              <a:rPr lang="en-US" altLang="fr-FR" sz="2000" b="1" dirty="0" err="1">
                <a:solidFill>
                  <a:srgbClr val="7030A0"/>
                </a:solidFill>
              </a:rPr>
              <a:t>f</a:t>
            </a:r>
            <a:r>
              <a:rPr lang="en-US" altLang="fr-FR" sz="2000" b="1" baseline="-25000" dirty="0" err="1">
                <a:solidFill>
                  <a:srgbClr val="7030A0"/>
                </a:solidFill>
              </a:rPr>
              <a:t>Q</a:t>
            </a:r>
            <a:r>
              <a:rPr lang="en-US" altLang="fr-FR" sz="2000" dirty="0" smtClean="0"/>
              <a:t>)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of simulated events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(recoil from </a:t>
            </a:r>
            <a:r>
              <a:rPr lang="el-GR" altLang="fr-FR" sz="2000" dirty="0" smtClean="0"/>
              <a:t>β</a:t>
            </a:r>
            <a:r>
              <a:rPr lang="en-US" altLang="fr-FR" sz="2000" dirty="0" smtClean="0"/>
              <a:t> neglected)</a:t>
            </a:r>
            <a:endParaRPr lang="en-US" altLang="fr-FR" sz="2000" dirty="0" smtClean="0"/>
          </a:p>
        </p:txBody>
      </p:sp>
      <p:grpSp>
        <p:nvGrpSpPr>
          <p:cNvPr id="51" name="Groupe 50"/>
          <p:cNvGrpSpPr/>
          <p:nvPr/>
        </p:nvGrpSpPr>
        <p:grpSpPr>
          <a:xfrm>
            <a:off x="6379025" y="2996952"/>
            <a:ext cx="5045567" cy="2267911"/>
            <a:chOff x="6090993" y="1774851"/>
            <a:chExt cx="5045567" cy="2267911"/>
          </a:xfrm>
        </p:grpSpPr>
        <p:sp>
          <p:nvSpPr>
            <p:cNvPr id="29" name="Forme libre 28"/>
            <p:cNvSpPr/>
            <p:nvPr/>
          </p:nvSpPr>
          <p:spPr>
            <a:xfrm>
              <a:off x="8252461" y="2311811"/>
              <a:ext cx="2682240" cy="1040988"/>
            </a:xfrm>
            <a:custGeom>
              <a:avLst/>
              <a:gdLst>
                <a:gd name="connsiteX0" fmla="*/ 85055 w 2767295"/>
                <a:gd name="connsiteY0" fmla="*/ 1027991 h 1076001"/>
                <a:gd name="connsiteX1" fmla="*/ 85055 w 2767295"/>
                <a:gd name="connsiteY1" fmla="*/ 662231 h 1076001"/>
                <a:gd name="connsiteX2" fmla="*/ 968975 w 2767295"/>
                <a:gd name="connsiteY2" fmla="*/ 639371 h 1076001"/>
                <a:gd name="connsiteX3" fmla="*/ 2233895 w 2767295"/>
                <a:gd name="connsiteY3" fmla="*/ 403151 h 1076001"/>
                <a:gd name="connsiteX4" fmla="*/ 2599655 w 2767295"/>
                <a:gd name="connsiteY4" fmla="*/ 14531 h 1076001"/>
                <a:gd name="connsiteX5" fmla="*/ 2637755 w 2767295"/>
                <a:gd name="connsiteY5" fmla="*/ 959411 h 1076001"/>
                <a:gd name="connsiteX6" fmla="*/ 2767295 w 2767295"/>
                <a:gd name="connsiteY6" fmla="*/ 1027991 h 1076001"/>
                <a:gd name="connsiteX0" fmla="*/ 80451 w 2762691"/>
                <a:gd name="connsiteY0" fmla="*/ 1027991 h 1076001"/>
                <a:gd name="connsiteX1" fmla="*/ 88071 w 2762691"/>
                <a:gd name="connsiteY1" fmla="*/ 761291 h 1076001"/>
                <a:gd name="connsiteX2" fmla="*/ 964371 w 2762691"/>
                <a:gd name="connsiteY2" fmla="*/ 639371 h 1076001"/>
                <a:gd name="connsiteX3" fmla="*/ 2229291 w 2762691"/>
                <a:gd name="connsiteY3" fmla="*/ 403151 h 1076001"/>
                <a:gd name="connsiteX4" fmla="*/ 2595051 w 2762691"/>
                <a:gd name="connsiteY4" fmla="*/ 14531 h 1076001"/>
                <a:gd name="connsiteX5" fmla="*/ 2633151 w 2762691"/>
                <a:gd name="connsiteY5" fmla="*/ 959411 h 1076001"/>
                <a:gd name="connsiteX6" fmla="*/ 2762691 w 2762691"/>
                <a:gd name="connsiteY6" fmla="*/ 1027991 h 1076001"/>
                <a:gd name="connsiteX0" fmla="*/ 80451 w 2762691"/>
                <a:gd name="connsiteY0" fmla="*/ 1027991 h 1076001"/>
                <a:gd name="connsiteX1" fmla="*/ 88071 w 2762691"/>
                <a:gd name="connsiteY1" fmla="*/ 761291 h 1076001"/>
                <a:gd name="connsiteX2" fmla="*/ 964371 w 2762691"/>
                <a:gd name="connsiteY2" fmla="*/ 639371 h 1076001"/>
                <a:gd name="connsiteX3" fmla="*/ 2229291 w 2762691"/>
                <a:gd name="connsiteY3" fmla="*/ 403151 h 1076001"/>
                <a:gd name="connsiteX4" fmla="*/ 2595051 w 2762691"/>
                <a:gd name="connsiteY4" fmla="*/ 14531 h 1076001"/>
                <a:gd name="connsiteX5" fmla="*/ 2633151 w 2762691"/>
                <a:gd name="connsiteY5" fmla="*/ 959411 h 1076001"/>
                <a:gd name="connsiteX6" fmla="*/ 2762691 w 2762691"/>
                <a:gd name="connsiteY6" fmla="*/ 1027991 h 1076001"/>
                <a:gd name="connsiteX0" fmla="*/ 31786 w 2714026"/>
                <a:gd name="connsiteY0" fmla="*/ 1027991 h 1076001"/>
                <a:gd name="connsiteX1" fmla="*/ 39406 w 2714026"/>
                <a:gd name="connsiteY1" fmla="*/ 761291 h 1076001"/>
                <a:gd name="connsiteX2" fmla="*/ 915706 w 2714026"/>
                <a:gd name="connsiteY2" fmla="*/ 639371 h 1076001"/>
                <a:gd name="connsiteX3" fmla="*/ 2180626 w 2714026"/>
                <a:gd name="connsiteY3" fmla="*/ 403151 h 1076001"/>
                <a:gd name="connsiteX4" fmla="*/ 2546386 w 2714026"/>
                <a:gd name="connsiteY4" fmla="*/ 14531 h 1076001"/>
                <a:gd name="connsiteX5" fmla="*/ 2584486 w 2714026"/>
                <a:gd name="connsiteY5" fmla="*/ 959411 h 1076001"/>
                <a:gd name="connsiteX6" fmla="*/ 2714026 w 2714026"/>
                <a:gd name="connsiteY6" fmla="*/ 1027991 h 1076001"/>
                <a:gd name="connsiteX0" fmla="*/ 0 w 2682240"/>
                <a:gd name="connsiteY0" fmla="*/ 1027991 h 1076001"/>
                <a:gd name="connsiteX1" fmla="*/ 7620 w 2682240"/>
                <a:gd name="connsiteY1" fmla="*/ 761291 h 1076001"/>
                <a:gd name="connsiteX2" fmla="*/ 883920 w 2682240"/>
                <a:gd name="connsiteY2" fmla="*/ 639371 h 1076001"/>
                <a:gd name="connsiteX3" fmla="*/ 2148840 w 2682240"/>
                <a:gd name="connsiteY3" fmla="*/ 403151 h 1076001"/>
                <a:gd name="connsiteX4" fmla="*/ 2514600 w 2682240"/>
                <a:gd name="connsiteY4" fmla="*/ 14531 h 1076001"/>
                <a:gd name="connsiteX5" fmla="*/ 2552700 w 2682240"/>
                <a:gd name="connsiteY5" fmla="*/ 959411 h 1076001"/>
                <a:gd name="connsiteX6" fmla="*/ 2682240 w 2682240"/>
                <a:gd name="connsiteY6" fmla="*/ 1027991 h 1076001"/>
                <a:gd name="connsiteX0" fmla="*/ 0 w 2682240"/>
                <a:gd name="connsiteY0" fmla="*/ 1027991 h 1076001"/>
                <a:gd name="connsiteX1" fmla="*/ 7620 w 2682240"/>
                <a:gd name="connsiteY1" fmla="*/ 761291 h 1076001"/>
                <a:gd name="connsiteX2" fmla="*/ 883920 w 2682240"/>
                <a:gd name="connsiteY2" fmla="*/ 639371 h 1076001"/>
                <a:gd name="connsiteX3" fmla="*/ 2148840 w 2682240"/>
                <a:gd name="connsiteY3" fmla="*/ 403151 h 1076001"/>
                <a:gd name="connsiteX4" fmla="*/ 2514600 w 2682240"/>
                <a:gd name="connsiteY4" fmla="*/ 14531 h 1076001"/>
                <a:gd name="connsiteX5" fmla="*/ 2552700 w 2682240"/>
                <a:gd name="connsiteY5" fmla="*/ 959411 h 1076001"/>
                <a:gd name="connsiteX6" fmla="*/ 2682240 w 2682240"/>
                <a:gd name="connsiteY6" fmla="*/ 1027991 h 1076001"/>
                <a:gd name="connsiteX0" fmla="*/ 0 w 2682240"/>
                <a:gd name="connsiteY0" fmla="*/ 1028267 h 1076277"/>
                <a:gd name="connsiteX1" fmla="*/ 7620 w 2682240"/>
                <a:gd name="connsiteY1" fmla="*/ 761567 h 1076277"/>
                <a:gd name="connsiteX2" fmla="*/ 1312545 w 2682240"/>
                <a:gd name="connsiteY2" fmla="*/ 692035 h 1076277"/>
                <a:gd name="connsiteX3" fmla="*/ 2148840 w 2682240"/>
                <a:gd name="connsiteY3" fmla="*/ 403427 h 1076277"/>
                <a:gd name="connsiteX4" fmla="*/ 2514600 w 2682240"/>
                <a:gd name="connsiteY4" fmla="*/ 14807 h 1076277"/>
                <a:gd name="connsiteX5" fmla="*/ 2552700 w 2682240"/>
                <a:gd name="connsiteY5" fmla="*/ 959687 h 1076277"/>
                <a:gd name="connsiteX6" fmla="*/ 2682240 w 2682240"/>
                <a:gd name="connsiteY6" fmla="*/ 1028267 h 1076277"/>
                <a:gd name="connsiteX0" fmla="*/ 0 w 2682240"/>
                <a:gd name="connsiteY0" fmla="*/ 1029782 h 1077792"/>
                <a:gd name="connsiteX1" fmla="*/ 7620 w 2682240"/>
                <a:gd name="connsiteY1" fmla="*/ 763082 h 1077792"/>
                <a:gd name="connsiteX2" fmla="*/ 1312545 w 2682240"/>
                <a:gd name="connsiteY2" fmla="*/ 693550 h 1077792"/>
                <a:gd name="connsiteX3" fmla="*/ 2148840 w 2682240"/>
                <a:gd name="connsiteY3" fmla="*/ 404942 h 1077792"/>
                <a:gd name="connsiteX4" fmla="*/ 2514600 w 2682240"/>
                <a:gd name="connsiteY4" fmla="*/ 16322 h 1077792"/>
                <a:gd name="connsiteX5" fmla="*/ 2552700 w 2682240"/>
                <a:gd name="connsiteY5" fmla="*/ 961202 h 1077792"/>
                <a:gd name="connsiteX6" fmla="*/ 2682240 w 2682240"/>
                <a:gd name="connsiteY6" fmla="*/ 1029782 h 1077792"/>
                <a:gd name="connsiteX0" fmla="*/ 0 w 2682240"/>
                <a:gd name="connsiteY0" fmla="*/ 1019274 h 1067284"/>
                <a:gd name="connsiteX1" fmla="*/ 7620 w 2682240"/>
                <a:gd name="connsiteY1" fmla="*/ 752574 h 1067284"/>
                <a:gd name="connsiteX2" fmla="*/ 1312545 w 2682240"/>
                <a:gd name="connsiteY2" fmla="*/ 683042 h 1067284"/>
                <a:gd name="connsiteX3" fmla="*/ 2148840 w 2682240"/>
                <a:gd name="connsiteY3" fmla="*/ 394434 h 1067284"/>
                <a:gd name="connsiteX4" fmla="*/ 2514600 w 2682240"/>
                <a:gd name="connsiteY4" fmla="*/ 5814 h 1067284"/>
                <a:gd name="connsiteX5" fmla="*/ 2552700 w 2682240"/>
                <a:gd name="connsiteY5" fmla="*/ 950694 h 1067284"/>
                <a:gd name="connsiteX6" fmla="*/ 2682240 w 2682240"/>
                <a:gd name="connsiteY6" fmla="*/ 1019274 h 1067284"/>
                <a:gd name="connsiteX0" fmla="*/ 0 w 2682240"/>
                <a:gd name="connsiteY0" fmla="*/ 1024109 h 1039082"/>
                <a:gd name="connsiteX1" fmla="*/ 7620 w 2682240"/>
                <a:gd name="connsiteY1" fmla="*/ 757409 h 1039082"/>
                <a:gd name="connsiteX2" fmla="*/ 1312545 w 2682240"/>
                <a:gd name="connsiteY2" fmla="*/ 687877 h 1039082"/>
                <a:gd name="connsiteX3" fmla="*/ 2148840 w 2682240"/>
                <a:gd name="connsiteY3" fmla="*/ 399269 h 1039082"/>
                <a:gd name="connsiteX4" fmla="*/ 2514600 w 2682240"/>
                <a:gd name="connsiteY4" fmla="*/ 10649 h 1039082"/>
                <a:gd name="connsiteX5" fmla="*/ 2547938 w 2682240"/>
                <a:gd name="connsiteY5" fmla="*/ 826942 h 1039082"/>
                <a:gd name="connsiteX6" fmla="*/ 2682240 w 2682240"/>
                <a:gd name="connsiteY6" fmla="*/ 1024109 h 1039082"/>
                <a:gd name="connsiteX0" fmla="*/ 0 w 2682240"/>
                <a:gd name="connsiteY0" fmla="*/ 1023914 h 1038401"/>
                <a:gd name="connsiteX1" fmla="*/ 7620 w 2682240"/>
                <a:gd name="connsiteY1" fmla="*/ 757214 h 1038401"/>
                <a:gd name="connsiteX2" fmla="*/ 1312545 w 2682240"/>
                <a:gd name="connsiteY2" fmla="*/ 687682 h 1038401"/>
                <a:gd name="connsiteX3" fmla="*/ 2148840 w 2682240"/>
                <a:gd name="connsiteY3" fmla="*/ 399074 h 1038401"/>
                <a:gd name="connsiteX4" fmla="*/ 2514600 w 2682240"/>
                <a:gd name="connsiteY4" fmla="*/ 10454 h 1038401"/>
                <a:gd name="connsiteX5" fmla="*/ 2557463 w 2682240"/>
                <a:gd name="connsiteY5" fmla="*/ 821984 h 1038401"/>
                <a:gd name="connsiteX6" fmla="*/ 2682240 w 2682240"/>
                <a:gd name="connsiteY6" fmla="*/ 1023914 h 1038401"/>
                <a:gd name="connsiteX0" fmla="*/ 0 w 2682240"/>
                <a:gd name="connsiteY0" fmla="*/ 1023914 h 1042031"/>
                <a:gd name="connsiteX1" fmla="*/ 7620 w 2682240"/>
                <a:gd name="connsiteY1" fmla="*/ 757214 h 1042031"/>
                <a:gd name="connsiteX2" fmla="*/ 1312545 w 2682240"/>
                <a:gd name="connsiteY2" fmla="*/ 687682 h 1042031"/>
                <a:gd name="connsiteX3" fmla="*/ 2148840 w 2682240"/>
                <a:gd name="connsiteY3" fmla="*/ 399074 h 1042031"/>
                <a:gd name="connsiteX4" fmla="*/ 2514600 w 2682240"/>
                <a:gd name="connsiteY4" fmla="*/ 10454 h 1042031"/>
                <a:gd name="connsiteX5" fmla="*/ 2557463 w 2682240"/>
                <a:gd name="connsiteY5" fmla="*/ 821984 h 1042031"/>
                <a:gd name="connsiteX6" fmla="*/ 2682240 w 2682240"/>
                <a:gd name="connsiteY6" fmla="*/ 1023914 h 1042031"/>
                <a:gd name="connsiteX0" fmla="*/ 0 w 2682240"/>
                <a:gd name="connsiteY0" fmla="*/ 1021480 h 1033416"/>
                <a:gd name="connsiteX1" fmla="*/ 7620 w 2682240"/>
                <a:gd name="connsiteY1" fmla="*/ 754780 h 1033416"/>
                <a:gd name="connsiteX2" fmla="*/ 1312545 w 2682240"/>
                <a:gd name="connsiteY2" fmla="*/ 685248 h 1033416"/>
                <a:gd name="connsiteX3" fmla="*/ 2148840 w 2682240"/>
                <a:gd name="connsiteY3" fmla="*/ 396640 h 1033416"/>
                <a:gd name="connsiteX4" fmla="*/ 2514600 w 2682240"/>
                <a:gd name="connsiteY4" fmla="*/ 8020 h 1033416"/>
                <a:gd name="connsiteX5" fmla="*/ 2557463 w 2682240"/>
                <a:gd name="connsiteY5" fmla="*/ 757637 h 1033416"/>
                <a:gd name="connsiteX6" fmla="*/ 2682240 w 2682240"/>
                <a:gd name="connsiteY6" fmla="*/ 1021480 h 1033416"/>
                <a:gd name="connsiteX0" fmla="*/ 0 w 2682240"/>
                <a:gd name="connsiteY0" fmla="*/ 1027385 h 1039321"/>
                <a:gd name="connsiteX1" fmla="*/ 7620 w 2682240"/>
                <a:gd name="connsiteY1" fmla="*/ 760685 h 1039321"/>
                <a:gd name="connsiteX2" fmla="*/ 1312545 w 2682240"/>
                <a:gd name="connsiteY2" fmla="*/ 691153 h 1039321"/>
                <a:gd name="connsiteX3" fmla="*/ 2148840 w 2682240"/>
                <a:gd name="connsiteY3" fmla="*/ 402545 h 1039321"/>
                <a:gd name="connsiteX4" fmla="*/ 2514600 w 2682240"/>
                <a:gd name="connsiteY4" fmla="*/ 13925 h 1039321"/>
                <a:gd name="connsiteX5" fmla="*/ 2557463 w 2682240"/>
                <a:gd name="connsiteY5" fmla="*/ 763542 h 1039321"/>
                <a:gd name="connsiteX6" fmla="*/ 2682240 w 2682240"/>
                <a:gd name="connsiteY6" fmla="*/ 1027385 h 1039321"/>
                <a:gd name="connsiteX0" fmla="*/ 0 w 2682240"/>
                <a:gd name="connsiteY0" fmla="*/ 1020386 h 1032322"/>
                <a:gd name="connsiteX1" fmla="*/ 7620 w 2682240"/>
                <a:gd name="connsiteY1" fmla="*/ 753686 h 1032322"/>
                <a:gd name="connsiteX2" fmla="*/ 1312545 w 2682240"/>
                <a:gd name="connsiteY2" fmla="*/ 684154 h 1032322"/>
                <a:gd name="connsiteX3" fmla="*/ 2182178 w 2682240"/>
                <a:gd name="connsiteY3" fmla="*/ 414596 h 1032322"/>
                <a:gd name="connsiteX4" fmla="*/ 2514600 w 2682240"/>
                <a:gd name="connsiteY4" fmla="*/ 6926 h 1032322"/>
                <a:gd name="connsiteX5" fmla="*/ 2557463 w 2682240"/>
                <a:gd name="connsiteY5" fmla="*/ 756543 h 1032322"/>
                <a:gd name="connsiteX6" fmla="*/ 2682240 w 2682240"/>
                <a:gd name="connsiteY6" fmla="*/ 1020386 h 1032322"/>
                <a:gd name="connsiteX0" fmla="*/ 0 w 2682240"/>
                <a:gd name="connsiteY0" fmla="*/ 1040988 h 1052924"/>
                <a:gd name="connsiteX1" fmla="*/ 7620 w 2682240"/>
                <a:gd name="connsiteY1" fmla="*/ 774288 h 1052924"/>
                <a:gd name="connsiteX2" fmla="*/ 1312545 w 2682240"/>
                <a:gd name="connsiteY2" fmla="*/ 704756 h 1052924"/>
                <a:gd name="connsiteX3" fmla="*/ 2182178 w 2682240"/>
                <a:gd name="connsiteY3" fmla="*/ 435198 h 1052924"/>
                <a:gd name="connsiteX4" fmla="*/ 2514600 w 2682240"/>
                <a:gd name="connsiteY4" fmla="*/ 27528 h 1052924"/>
                <a:gd name="connsiteX5" fmla="*/ 2557463 w 2682240"/>
                <a:gd name="connsiteY5" fmla="*/ 777145 h 1052924"/>
                <a:gd name="connsiteX6" fmla="*/ 2682240 w 2682240"/>
                <a:gd name="connsiteY6" fmla="*/ 1040988 h 1052924"/>
                <a:gd name="connsiteX0" fmla="*/ 0 w 2682240"/>
                <a:gd name="connsiteY0" fmla="*/ 1040988 h 1040988"/>
                <a:gd name="connsiteX1" fmla="*/ 7620 w 2682240"/>
                <a:gd name="connsiteY1" fmla="*/ 774288 h 1040988"/>
                <a:gd name="connsiteX2" fmla="*/ 1312545 w 2682240"/>
                <a:gd name="connsiteY2" fmla="*/ 704756 h 1040988"/>
                <a:gd name="connsiteX3" fmla="*/ 2182178 w 2682240"/>
                <a:gd name="connsiteY3" fmla="*/ 435198 h 1040988"/>
                <a:gd name="connsiteX4" fmla="*/ 2514600 w 2682240"/>
                <a:gd name="connsiteY4" fmla="*/ 27528 h 1040988"/>
                <a:gd name="connsiteX5" fmla="*/ 2557463 w 2682240"/>
                <a:gd name="connsiteY5" fmla="*/ 777145 h 1040988"/>
                <a:gd name="connsiteX6" fmla="*/ 2682240 w 2682240"/>
                <a:gd name="connsiteY6" fmla="*/ 1040988 h 104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2240" h="1040988">
                  <a:moveTo>
                    <a:pt x="0" y="1040988"/>
                  </a:moveTo>
                  <a:cubicBezTo>
                    <a:pt x="7302" y="857155"/>
                    <a:pt x="3175" y="943833"/>
                    <a:pt x="7620" y="774288"/>
                  </a:cubicBezTo>
                  <a:cubicBezTo>
                    <a:pt x="7620" y="774288"/>
                    <a:pt x="950119" y="761271"/>
                    <a:pt x="1312545" y="704756"/>
                  </a:cubicBezTo>
                  <a:cubicBezTo>
                    <a:pt x="1674971" y="648241"/>
                    <a:pt x="1934210" y="590932"/>
                    <a:pt x="2182178" y="435198"/>
                  </a:cubicBezTo>
                  <a:cubicBezTo>
                    <a:pt x="2430146" y="279464"/>
                    <a:pt x="2480628" y="-105663"/>
                    <a:pt x="2514600" y="27528"/>
                  </a:cubicBezTo>
                  <a:cubicBezTo>
                    <a:pt x="2548572" y="160719"/>
                    <a:pt x="2529523" y="574897"/>
                    <a:pt x="2557463" y="777145"/>
                  </a:cubicBezTo>
                  <a:cubicBezTo>
                    <a:pt x="2585403" y="979393"/>
                    <a:pt x="2598103" y="1038766"/>
                    <a:pt x="2682240" y="1040988"/>
                  </a:cubicBezTo>
                </a:path>
              </a:pathLst>
            </a:custGeom>
            <a:solidFill>
              <a:srgbClr val="C00000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rectangle 23"/>
            <p:cNvSpPr/>
            <p:nvPr/>
          </p:nvSpPr>
          <p:spPr>
            <a:xfrm flipH="1">
              <a:off x="7725286" y="2595091"/>
              <a:ext cx="530954" cy="762472"/>
            </a:xfrm>
            <a:prstGeom prst="rtTriangle">
              <a:avLst/>
            </a:prstGeom>
            <a:solidFill>
              <a:srgbClr val="7030A0">
                <a:alpha val="50196"/>
              </a:srgb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H="1">
              <a:off x="7175500" y="3357563"/>
              <a:ext cx="108074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 flipV="1">
              <a:off x="8256241" y="2133600"/>
              <a:ext cx="0" cy="12239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>
              <a:off x="8256241" y="3357563"/>
              <a:ext cx="28803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6947429" y="2215680"/>
              <a:ext cx="732747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marL="0" lvl="1" eaLnBrk="0" hangingPunct="0">
                <a:tabLst>
                  <a:tab pos="84138" algn="l"/>
                  <a:tab pos="357188" algn="l"/>
                  <a:tab pos="630238" algn="l"/>
                  <a:tab pos="2417763" algn="l"/>
                </a:tabLst>
              </a:pPr>
              <a:r>
                <a:rPr lang="en-US" altLang="fr-FR" sz="2000" b="1" dirty="0" smtClean="0">
                  <a:solidFill>
                    <a:srgbClr val="7030A0"/>
                  </a:solidFill>
                </a:rPr>
                <a:t>recoil</a:t>
              </a:r>
              <a:endParaRPr lang="en-US" altLang="fr-FR" sz="20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5" name="Text Box 28"/>
            <p:cNvSpPr txBox="1">
              <a:spLocks noChangeArrowheads="1"/>
            </p:cNvSpPr>
            <p:nvPr/>
          </p:nvSpPr>
          <p:spPr bwMode="auto">
            <a:xfrm>
              <a:off x="9627639" y="2214611"/>
              <a:ext cx="870733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marL="0" lvl="1" eaLnBrk="0" hangingPunct="0">
                <a:tabLst>
                  <a:tab pos="84138" algn="l"/>
                  <a:tab pos="357188" algn="l"/>
                  <a:tab pos="630238" algn="l"/>
                  <a:tab pos="2417763" algn="l"/>
                </a:tabLst>
              </a:pPr>
              <a:r>
                <a:rPr lang="en-US" altLang="fr-FR" sz="2000" b="1" dirty="0" smtClean="0">
                  <a:solidFill>
                    <a:srgbClr val="C00000"/>
                  </a:solidFill>
                </a:rPr>
                <a:t>proton</a:t>
              </a:r>
              <a:endParaRPr lang="en-US" altLang="fr-FR" sz="2000" dirty="0" smtClean="0">
                <a:solidFill>
                  <a:srgbClr val="C00000"/>
                </a:solidFill>
              </a:endParaRPr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 flipH="1">
              <a:off x="7715870" y="3636079"/>
              <a:ext cx="53659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>
              <a:stCxn id="24" idx="4"/>
            </p:cNvCxnSpPr>
            <p:nvPr/>
          </p:nvCxnSpPr>
          <p:spPr>
            <a:xfrm>
              <a:off x="7725286" y="3357563"/>
              <a:ext cx="0" cy="43147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8257899" y="3373112"/>
              <a:ext cx="0" cy="43147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28"/>
            <p:cNvSpPr txBox="1">
              <a:spLocks noChangeArrowheads="1"/>
            </p:cNvSpPr>
            <p:nvPr/>
          </p:nvSpPr>
          <p:spPr bwMode="auto">
            <a:xfrm>
              <a:off x="7762395" y="3662282"/>
              <a:ext cx="472099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marL="0" lvl="1" eaLnBrk="0" hangingPunct="0">
                <a:tabLst>
                  <a:tab pos="84138" algn="l"/>
                  <a:tab pos="357188" algn="l"/>
                  <a:tab pos="630238" algn="l"/>
                  <a:tab pos="2417763" algn="l"/>
                </a:tabLst>
              </a:pPr>
              <a:r>
                <a:rPr lang="en-US" altLang="fr-FR" sz="2000" b="1" dirty="0" err="1" smtClean="0">
                  <a:solidFill>
                    <a:srgbClr val="7030A0"/>
                  </a:solidFill>
                </a:rPr>
                <a:t>L</a:t>
              </a:r>
              <a:r>
                <a:rPr lang="en-US" altLang="fr-FR" sz="2000" b="1" baseline="-25000" dirty="0" err="1" smtClean="0">
                  <a:solidFill>
                    <a:srgbClr val="7030A0"/>
                  </a:solidFill>
                </a:rPr>
                <a:t>rec</a:t>
              </a:r>
              <a:endParaRPr lang="en-US" altLang="fr-FR" sz="2000" baseline="-250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4" name="Text Box 28"/>
            <p:cNvSpPr txBox="1">
              <a:spLocks noChangeArrowheads="1"/>
            </p:cNvSpPr>
            <p:nvPr/>
          </p:nvSpPr>
          <p:spPr bwMode="auto">
            <a:xfrm>
              <a:off x="8825569" y="2595847"/>
              <a:ext cx="413108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marL="0" lvl="1" eaLnBrk="0" hangingPunct="0">
                <a:tabLst>
                  <a:tab pos="84138" algn="l"/>
                  <a:tab pos="357188" algn="l"/>
                  <a:tab pos="630238" algn="l"/>
                  <a:tab pos="2417763" algn="l"/>
                </a:tabLst>
              </a:pPr>
              <a:r>
                <a:rPr lang="en-US" altLang="fr-FR" sz="2000" b="1" dirty="0" err="1" smtClean="0">
                  <a:solidFill>
                    <a:srgbClr val="C00000"/>
                  </a:solidFill>
                </a:rPr>
                <a:t>Q</a:t>
              </a:r>
              <a:r>
                <a:rPr lang="en-US" altLang="fr-FR" sz="2000" b="1" baseline="-25000" dirty="0" err="1" smtClean="0">
                  <a:solidFill>
                    <a:srgbClr val="C00000"/>
                  </a:solidFill>
                </a:rPr>
                <a:t>p</a:t>
              </a:r>
              <a:endParaRPr lang="en-US" altLang="fr-FR" sz="2000" baseline="-2500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7846800" y="1774851"/>
              <a:ext cx="775387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marL="0" lvl="1" eaLnBrk="0" hangingPunct="0">
                <a:tabLst>
                  <a:tab pos="84138" algn="l"/>
                  <a:tab pos="357188" algn="l"/>
                  <a:tab pos="630238" algn="l"/>
                  <a:tab pos="2417763" algn="l"/>
                </a:tabLst>
              </a:pPr>
              <a:r>
                <a:rPr lang="en-US" altLang="fr-FR" sz="2000" b="1" dirty="0" err="1" smtClean="0"/>
                <a:t>dE</a:t>
              </a:r>
              <a:r>
                <a:rPr lang="en-US" altLang="fr-FR" sz="2000" b="1" dirty="0" smtClean="0"/>
                <a:t>/dx</a:t>
              </a:r>
              <a:endParaRPr lang="en-US" altLang="fr-FR" sz="2000" dirty="0" smtClean="0"/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6090993" y="2569949"/>
              <a:ext cx="1932370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marL="0" lvl="1" eaLnBrk="0" hangingPunct="0">
                <a:tabLst>
                  <a:tab pos="84138" algn="l"/>
                  <a:tab pos="357188" algn="l"/>
                  <a:tab pos="630238" algn="l"/>
                  <a:tab pos="2417763" algn="l"/>
                </a:tabLst>
              </a:pPr>
              <a:r>
                <a:rPr lang="en-US" altLang="fr-FR" sz="2000" b="1" dirty="0" err="1" smtClean="0"/>
                <a:t>Q</a:t>
              </a:r>
              <a:r>
                <a:rPr lang="en-US" altLang="fr-FR" sz="2000" b="1" baseline="-25000" dirty="0" err="1" smtClean="0"/>
                <a:t>rec</a:t>
              </a:r>
              <a:r>
                <a:rPr lang="en-US" altLang="fr-FR" sz="2000" b="1" dirty="0" smtClean="0"/>
                <a:t> </a:t>
              </a:r>
              <a:r>
                <a:rPr lang="en-US" altLang="fr-FR" sz="2000" dirty="0" smtClean="0">
                  <a:sym typeface="Symbol" panose="05050102010706020507" pitchFamily="18" charset="2"/>
                </a:rPr>
                <a:t></a:t>
              </a:r>
              <a:r>
                <a:rPr lang="en-US" altLang="fr-FR" sz="2000" dirty="0" smtClean="0"/>
                <a:t> </a:t>
              </a:r>
              <a:r>
                <a:rPr lang="en-US" altLang="fr-FR" sz="2000" b="1" dirty="0" err="1" smtClean="0">
                  <a:solidFill>
                    <a:srgbClr val="7030A0"/>
                  </a:solidFill>
                </a:rPr>
                <a:t>f</a:t>
              </a:r>
              <a:r>
                <a:rPr lang="en-US" altLang="fr-FR" sz="2000" b="1" baseline="-25000" dirty="0" err="1" smtClean="0">
                  <a:solidFill>
                    <a:srgbClr val="7030A0"/>
                  </a:solidFill>
                </a:rPr>
                <a:t>Q</a:t>
              </a:r>
              <a:r>
                <a:rPr lang="en-US" altLang="fr-FR" sz="2000" b="1" dirty="0" smtClean="0"/>
                <a:t>·</a:t>
              </a:r>
              <a:r>
                <a:rPr lang="en-US" altLang="fr-FR" sz="2000" dirty="0" smtClean="0"/>
                <a:t>(1/A)</a:t>
              </a:r>
              <a:r>
                <a:rPr lang="en-US" altLang="fr-FR" sz="2000" b="1" dirty="0" smtClean="0"/>
                <a:t>·</a:t>
              </a:r>
              <a:r>
                <a:rPr lang="en-US" altLang="fr-FR" sz="2000" b="1" dirty="0" err="1" smtClean="0"/>
                <a:t>Q</a:t>
              </a:r>
              <a:r>
                <a:rPr lang="en-US" altLang="fr-FR" sz="2000" b="1" baseline="-25000" dirty="0" err="1" smtClean="0"/>
                <a:t>p</a:t>
              </a:r>
              <a:endParaRPr lang="en-US" altLang="fr-FR" sz="2000" baseline="-25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0112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6076911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>
                <a:solidFill>
                  <a:srgbClr val="C00000"/>
                </a:solidFill>
              </a:rPr>
              <a:t>decay experiments with ACTAR TPC</a:t>
            </a:r>
            <a:endParaRPr lang="en-US" altLang="fr-FR" sz="3200" b="1" dirty="0">
              <a:solidFill>
                <a:srgbClr val="C00000"/>
              </a:solidFill>
            </a:endParaRPr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540991" y="1745873"/>
            <a:ext cx="5173937" cy="4294945"/>
            <a:chOff x="6226273" y="1887992"/>
            <a:chExt cx="5821265" cy="4832300"/>
          </a:xfrm>
        </p:grpSpPr>
        <p:grpSp>
          <p:nvGrpSpPr>
            <p:cNvPr id="10" name="Groupe 9"/>
            <p:cNvGrpSpPr>
              <a:grpSpLocks noChangeAspect="1"/>
            </p:cNvGrpSpPr>
            <p:nvPr/>
          </p:nvGrpSpPr>
          <p:grpSpPr>
            <a:xfrm>
              <a:off x="6226273" y="1887992"/>
              <a:ext cx="5821265" cy="4832300"/>
              <a:chOff x="3203848" y="2501445"/>
              <a:chExt cx="5040560" cy="4184228"/>
            </a:xfrm>
          </p:grpSpPr>
          <p:pic>
            <p:nvPicPr>
              <p:cNvPr id="13" name="Image 12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76" r="12537"/>
              <a:stretch/>
            </p:blipFill>
            <p:spPr>
              <a:xfrm>
                <a:off x="3203848" y="2501445"/>
                <a:ext cx="5040560" cy="4184228"/>
              </a:xfrm>
              <a:prstGeom prst="rect">
                <a:avLst/>
              </a:prstGeom>
            </p:spPr>
          </p:pic>
          <p:cxnSp>
            <p:nvCxnSpPr>
              <p:cNvPr id="14" name="Connecteur droit avec flèche 13"/>
              <p:cNvCxnSpPr/>
              <p:nvPr/>
            </p:nvCxnSpPr>
            <p:spPr>
              <a:xfrm>
                <a:off x="5301176" y="3555817"/>
                <a:ext cx="452717" cy="89207"/>
              </a:xfrm>
              <a:prstGeom prst="straightConnector1">
                <a:avLst/>
              </a:prstGeom>
              <a:ln w="28575">
                <a:solidFill>
                  <a:srgbClr val="009900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/>
              <p:cNvCxnSpPr/>
              <p:nvPr/>
            </p:nvCxnSpPr>
            <p:spPr>
              <a:xfrm>
                <a:off x="5148064" y="3743361"/>
                <a:ext cx="936104" cy="19214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 flipV="1">
                <a:off x="4243772" y="4033844"/>
                <a:ext cx="1808584" cy="70924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>
                <a:off x="5868144" y="3884149"/>
                <a:ext cx="240" cy="299128"/>
              </a:xfrm>
              <a:prstGeom prst="straightConnector1">
                <a:avLst/>
              </a:prstGeom>
              <a:ln w="28575">
                <a:solidFill>
                  <a:srgbClr val="009900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/>
              <p:cNvCxnSpPr/>
              <p:nvPr/>
            </p:nvCxnSpPr>
            <p:spPr>
              <a:xfrm>
                <a:off x="5753893" y="3573016"/>
                <a:ext cx="0" cy="79208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 Box 28"/>
            <p:cNvSpPr txBox="1">
              <a:spLocks noChangeArrowheads="1"/>
            </p:cNvSpPr>
            <p:nvPr/>
          </p:nvSpPr>
          <p:spPr bwMode="auto">
            <a:xfrm>
              <a:off x="9552622" y="3544833"/>
              <a:ext cx="1045849" cy="2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fr-FR" sz="1600" b="1" dirty="0" smtClean="0">
                  <a:solidFill>
                    <a:srgbClr val="009900"/>
                  </a:solidFill>
                </a:rPr>
                <a:t>time offset</a:t>
              </a: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8406450" y="2797681"/>
              <a:ext cx="1138552" cy="27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altLang="fr-FR" sz="1600" b="1" dirty="0" smtClean="0">
                  <a:solidFill>
                    <a:srgbClr val="009900"/>
                  </a:solidFill>
                </a:rPr>
                <a:t>track length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3267403" y="5362429"/>
            <a:ext cx="1388301" cy="1184502"/>
            <a:chOff x="9635223" y="4899499"/>
            <a:chExt cx="1388301" cy="1184502"/>
          </a:xfrm>
        </p:grpSpPr>
        <p:grpSp>
          <p:nvGrpSpPr>
            <p:cNvPr id="20" name="Groupe 19"/>
            <p:cNvGrpSpPr/>
            <p:nvPr/>
          </p:nvGrpSpPr>
          <p:grpSpPr>
            <a:xfrm>
              <a:off x="9635223" y="5430541"/>
              <a:ext cx="1388301" cy="653460"/>
              <a:chOff x="9025751" y="615301"/>
              <a:chExt cx="1388301" cy="653460"/>
            </a:xfrm>
          </p:grpSpPr>
          <p:grpSp>
            <p:nvGrpSpPr>
              <p:cNvPr id="23" name="Groupe 22"/>
              <p:cNvGrpSpPr/>
              <p:nvPr/>
            </p:nvGrpSpPr>
            <p:grpSpPr>
              <a:xfrm>
                <a:off x="9025751" y="615301"/>
                <a:ext cx="1225915" cy="653460"/>
                <a:chOff x="9025751" y="615301"/>
                <a:chExt cx="1225915" cy="653460"/>
              </a:xfrm>
            </p:grpSpPr>
            <p:cxnSp>
              <p:nvCxnSpPr>
                <p:cNvPr id="26" name="Connecteur droit avec flèche 25"/>
                <p:cNvCxnSpPr/>
                <p:nvPr/>
              </p:nvCxnSpPr>
              <p:spPr>
                <a:xfrm flipH="1" flipV="1">
                  <a:off x="9025751" y="870975"/>
                  <a:ext cx="670649" cy="39778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droit avec flèche 26"/>
                <p:cNvCxnSpPr/>
                <p:nvPr/>
              </p:nvCxnSpPr>
              <p:spPr>
                <a:xfrm flipV="1">
                  <a:off x="9696400" y="615301"/>
                  <a:ext cx="555266" cy="65345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 Box 28"/>
              <p:cNvSpPr txBox="1">
                <a:spLocks noChangeArrowheads="1"/>
              </p:cNvSpPr>
              <p:nvPr/>
            </p:nvSpPr>
            <p:spPr bwMode="auto">
              <a:xfrm>
                <a:off x="9161714" y="615301"/>
                <a:ext cx="267234" cy="38048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eaLnBrk="0" hangingPunct="0">
                  <a:tabLst>
                    <a:tab pos="357188" algn="l"/>
                  </a:tabLst>
                </a:pPr>
                <a:r>
                  <a:rPr lang="en-US" altLang="fr-FR" sz="2000" b="1" dirty="0" smtClean="0"/>
                  <a:t>y</a:t>
                </a:r>
              </a:p>
            </p:txBody>
          </p:sp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10146818" y="663434"/>
                <a:ext cx="267234" cy="38048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eaLnBrk="0" hangingPunct="0">
                  <a:tabLst>
                    <a:tab pos="357188" algn="l"/>
                  </a:tabLst>
                </a:pPr>
                <a:r>
                  <a:rPr lang="en-US" altLang="fr-FR" sz="2000" b="1" dirty="0" smtClean="0"/>
                  <a:t>x</a:t>
                </a:r>
              </a:p>
            </p:txBody>
          </p:sp>
        </p:grpSp>
        <p:cxnSp>
          <p:nvCxnSpPr>
            <p:cNvPr id="21" name="Connecteur droit avec flèche 20"/>
            <p:cNvCxnSpPr/>
            <p:nvPr/>
          </p:nvCxnSpPr>
          <p:spPr>
            <a:xfrm flipV="1">
              <a:off x="10305872" y="5129417"/>
              <a:ext cx="86755" cy="95458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10468192" y="4899499"/>
              <a:ext cx="446771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eaLnBrk="0" hangingPunct="0">
                <a:tabLst>
                  <a:tab pos="357188" algn="l"/>
                </a:tabLst>
              </a:pPr>
              <a:r>
                <a:rPr lang="en-US" altLang="fr-FR" sz="2000" b="1" dirty="0" smtClean="0"/>
                <a:t>t/z</a:t>
              </a:r>
              <a:endParaRPr lang="en-US" altLang="fr-FR" sz="2000" b="1" dirty="0" smtClean="0"/>
            </a:p>
          </p:txBody>
        </p:sp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89" y="1318188"/>
            <a:ext cx="3024000" cy="31717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8128690" y="3267351"/>
            <a:ext cx="3024000" cy="3171747"/>
            <a:chOff x="5735960" y="1412776"/>
            <a:chExt cx="4320000" cy="4531066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960" y="1412776"/>
              <a:ext cx="4320000" cy="4531066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960" y="1412776"/>
              <a:ext cx="4320000" cy="453106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1" name="Ellipse 30"/>
            <p:cNvSpPr/>
            <p:nvPr/>
          </p:nvSpPr>
          <p:spPr>
            <a:xfrm>
              <a:off x="8544272" y="3284984"/>
              <a:ext cx="576064" cy="576064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8544272" y="2852936"/>
            <a:ext cx="1731084" cy="1949163"/>
            <a:chOff x="8544272" y="2852936"/>
            <a:chExt cx="1731084" cy="1949163"/>
          </a:xfrm>
        </p:grpSpPr>
        <p:cxnSp>
          <p:nvCxnSpPr>
            <p:cNvPr id="32" name="Connecteur droit avec flèche 31"/>
            <p:cNvCxnSpPr/>
            <p:nvPr/>
          </p:nvCxnSpPr>
          <p:spPr>
            <a:xfrm>
              <a:off x="8544272" y="2852936"/>
              <a:ext cx="1731084" cy="194916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>
              <a:off x="8544272" y="2852936"/>
              <a:ext cx="356244" cy="39938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Ellipse 36"/>
          <p:cNvSpPr/>
          <p:nvPr/>
        </p:nvSpPr>
        <p:spPr>
          <a:xfrm>
            <a:off x="9066066" y="3001857"/>
            <a:ext cx="1113468" cy="432048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few </a:t>
            </a:r>
            <a:r>
              <a:rPr lang="en-US" b="1" i="1" dirty="0" err="1" smtClean="0">
                <a:solidFill>
                  <a:schemeClr val="tx1"/>
                </a:solidFill>
              </a:rPr>
              <a:t>ms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2211463" y="5122634"/>
            <a:ext cx="1113468" cy="432048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150 </a:t>
            </a:r>
            <a:r>
              <a:rPr lang="en-US" b="1" i="1" dirty="0" smtClean="0">
                <a:solidFill>
                  <a:schemeClr val="tx1"/>
                </a:solidFill>
              </a:rPr>
              <a:t>ns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248776" y="5021782"/>
            <a:ext cx="1854528" cy="6882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808038" algn="l"/>
              </a:tabLst>
            </a:pPr>
            <a:r>
              <a:rPr lang="en-US" altLang="fr-FR" sz="2000" b="1" dirty="0" smtClean="0">
                <a:solidFill>
                  <a:srgbClr val="0070C0"/>
                </a:solidFill>
              </a:rPr>
              <a:t>ion 	</a:t>
            </a:r>
            <a:r>
              <a:rPr lang="en-US" altLang="fr-FR" sz="20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 1 GeV</a:t>
            </a:r>
            <a:endParaRPr lang="en-US" altLang="fr-FR" sz="2000" b="1" dirty="0" smtClean="0">
              <a:solidFill>
                <a:srgbClr val="0070C0"/>
              </a:solidFill>
            </a:endParaRPr>
          </a:p>
          <a:p>
            <a:pPr eaLnBrk="0" hangingPunct="0">
              <a:tabLst>
                <a:tab pos="808038" algn="l"/>
              </a:tabLst>
            </a:pPr>
            <a:r>
              <a:rPr lang="en-US" altLang="fr-FR" sz="2000" b="1" dirty="0" smtClean="0">
                <a:solidFill>
                  <a:srgbClr val="FF6600"/>
                </a:solidFill>
              </a:rPr>
              <a:t>proton 	</a:t>
            </a:r>
            <a:r>
              <a:rPr lang="en-US" altLang="fr-FR" sz="2000" b="1" dirty="0" smtClean="0">
                <a:solidFill>
                  <a:srgbClr val="FF6600"/>
                </a:solidFill>
                <a:sym typeface="Symbol" panose="05050102010706020507" pitchFamily="18" charset="2"/>
              </a:rPr>
              <a:t> </a:t>
            </a:r>
            <a:r>
              <a:rPr lang="en-US" altLang="fr-FR" sz="2000" b="1" dirty="0">
                <a:solidFill>
                  <a:srgbClr val="FF6600"/>
                </a:solidFill>
                <a:sym typeface="Symbol" panose="05050102010706020507" pitchFamily="18" charset="2"/>
              </a:rPr>
              <a:t>1 </a:t>
            </a:r>
            <a:r>
              <a:rPr lang="en-US" altLang="fr-FR" sz="2000" b="1" dirty="0" smtClean="0">
                <a:solidFill>
                  <a:srgbClr val="FF6600"/>
                </a:solidFill>
                <a:sym typeface="Symbol" panose="05050102010706020507" pitchFamily="18" charset="2"/>
              </a:rPr>
              <a:t>MeV</a:t>
            </a:r>
            <a:endParaRPr lang="en-US" altLang="fr-FR" sz="2000" b="1" dirty="0">
              <a:solidFill>
                <a:srgbClr val="FF6600"/>
              </a:solidFill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506390" y="779726"/>
            <a:ext cx="4597010" cy="3804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sz="2000" b="1" dirty="0" smtClean="0"/>
              <a:t>E690 (GANIL, 2019): proton decay of </a:t>
            </a:r>
            <a:r>
              <a:rPr lang="en-US" altLang="fr-FR" sz="2000" b="1" baseline="30000" dirty="0" smtClean="0"/>
              <a:t>54m</a:t>
            </a:r>
            <a:r>
              <a:rPr lang="en-US" altLang="fr-FR" sz="2000" b="1" dirty="0" smtClean="0"/>
              <a:t>Ni</a:t>
            </a:r>
            <a:endParaRPr lang="en-US" altLang="fr-FR" sz="2000" b="1" dirty="0" smtClean="0"/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6240016" y="779726"/>
            <a:ext cx="5424865" cy="3804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sz="2000" b="1" dirty="0" smtClean="0"/>
              <a:t>E791 (GANIL, 2021): 2p </a:t>
            </a:r>
            <a:r>
              <a:rPr lang="en-US" altLang="fr-FR" sz="2000" b="1" dirty="0"/>
              <a:t>radioactivity of </a:t>
            </a:r>
            <a:r>
              <a:rPr lang="en-US" altLang="fr-FR" sz="2000" b="1" baseline="30000" dirty="0" smtClean="0"/>
              <a:t>45</a:t>
            </a:r>
            <a:r>
              <a:rPr lang="en-US" altLang="fr-FR" sz="2000" b="1" dirty="0" smtClean="0"/>
              <a:t>Fe &amp; </a:t>
            </a:r>
            <a:r>
              <a:rPr lang="en-US" altLang="fr-FR" sz="2000" b="1" baseline="30000" dirty="0"/>
              <a:t>48</a:t>
            </a:r>
            <a:r>
              <a:rPr lang="en-US" altLang="fr-FR" sz="2000" b="1" dirty="0"/>
              <a:t>Ni</a:t>
            </a:r>
            <a:endParaRPr lang="en-US" altLang="fr-FR" sz="2000" b="1" dirty="0" smtClean="0"/>
          </a:p>
        </p:txBody>
      </p:sp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6407416" y="4556636"/>
            <a:ext cx="1704808" cy="90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dirty="0" smtClean="0"/>
              <a:t>different events</a:t>
            </a:r>
          </a:p>
          <a:p>
            <a:pPr eaLnBrk="0" hangingPunct="0">
              <a:tabLst>
                <a:tab pos="357188" algn="l"/>
              </a:tabLst>
            </a:pPr>
            <a:r>
              <a:rPr lang="en-US" altLang="fr-FR" dirty="0" smtClean="0"/>
              <a:t>for implantation</a:t>
            </a:r>
          </a:p>
          <a:p>
            <a:pPr eaLnBrk="0" hangingPunct="0">
              <a:tabLst>
                <a:tab pos="357188" algn="l"/>
              </a:tabLst>
            </a:pPr>
            <a:r>
              <a:rPr lang="en-US" altLang="fr-FR" dirty="0" smtClean="0"/>
              <a:t>and decay</a:t>
            </a:r>
            <a:endParaRPr lang="en-US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4758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6400141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/>
              <a:t>simulation for effect of recoil nucleus</a:t>
            </a:r>
            <a:endParaRPr lang="en-US" altLang="fr-FR" sz="3200" b="1" dirty="0"/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407368" y="651094"/>
            <a:ext cx="9886086" cy="6882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energy calibration </a:t>
            </a:r>
            <a:r>
              <a:rPr lang="en-US" altLang="fr-FR" sz="2000" dirty="0" smtClean="0"/>
              <a:t>(track length ↔ energy conversion) based on known (</a:t>
            </a:r>
            <a:r>
              <a:rPr lang="el-GR" altLang="fr-FR" sz="2000" dirty="0" smtClean="0"/>
              <a:t>β</a:t>
            </a:r>
            <a:r>
              <a:rPr lang="fr-FR" altLang="fr-FR" sz="2000" dirty="0" smtClean="0"/>
              <a:t>-</a:t>
            </a:r>
            <a:r>
              <a:rPr lang="en-US" altLang="fr-FR" sz="2000" dirty="0" smtClean="0"/>
              <a:t>)proton transitions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calibration curve from SRIM at optimal pressure</a:t>
            </a:r>
            <a:endParaRPr lang="en-US" altLang="fr-FR" sz="2000" dirty="0" smtClean="0"/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407368" y="1484784"/>
            <a:ext cx="3914323" cy="16115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recoil nucleus </a:t>
            </a:r>
            <a:r>
              <a:rPr lang="en-US" altLang="fr-FR" sz="2000" dirty="0" smtClean="0"/>
              <a:t>(ion):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>
                <a:sym typeface="Symbol" panose="05050102010706020507" pitchFamily="18" charset="2"/>
              </a:rPr>
              <a:t>	</a:t>
            </a:r>
            <a:r>
              <a:rPr lang="en-US" altLang="fr-FR" sz="2000" dirty="0" smtClean="0">
                <a:sym typeface="Symbol" panose="05050102010706020507" pitchFamily="18" charset="2"/>
              </a:rPr>
              <a:t>	</a:t>
            </a:r>
            <a:r>
              <a:rPr lang="en-US" altLang="fr-FR" sz="2000" dirty="0" smtClean="0">
                <a:sym typeface="Symbol" panose="05050102010706020507" pitchFamily="18" charset="2"/>
              </a:rPr>
              <a:t>2-3 % of transition </a:t>
            </a:r>
            <a:r>
              <a:rPr lang="en-US" altLang="fr-FR" sz="2000" dirty="0" smtClean="0"/>
              <a:t>energy (1/A)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		very short </a:t>
            </a:r>
            <a:r>
              <a:rPr lang="en-US" altLang="fr-FR" sz="2000" b="1" dirty="0" smtClean="0">
                <a:solidFill>
                  <a:srgbClr val="7030A0"/>
                </a:solidFill>
              </a:rPr>
              <a:t>range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/>
              <a:t>	</a:t>
            </a:r>
            <a:r>
              <a:rPr lang="en-US" altLang="fr-FR" sz="2000" dirty="0" smtClean="0"/>
              <a:t>	most likely </a:t>
            </a:r>
            <a:r>
              <a:rPr lang="en-US" altLang="fr-FR" sz="2000" b="1" dirty="0" smtClean="0">
                <a:solidFill>
                  <a:srgbClr val="7030A0"/>
                </a:solidFill>
              </a:rPr>
              <a:t>quenching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/>
              <a:t>	</a:t>
            </a:r>
            <a:r>
              <a:rPr lang="en-US" altLang="fr-FR" sz="2000" dirty="0" smtClean="0"/>
              <a:t>	neutralization</a:t>
            </a:r>
            <a:endParaRPr lang="en-US" altLang="fr-FR" sz="2000" dirty="0" smtClean="0"/>
          </a:p>
        </p:txBody>
      </p:sp>
      <p:sp>
        <p:nvSpPr>
          <p:cNvPr id="13" name="Accolade fermante 12"/>
          <p:cNvSpPr/>
          <p:nvPr/>
        </p:nvSpPr>
        <p:spPr>
          <a:xfrm>
            <a:off x="4440238" y="1628800"/>
            <a:ext cx="215602" cy="1416761"/>
          </a:xfrm>
          <a:prstGeom prst="rightBrace">
            <a:avLst>
              <a:gd name="adj1" fmla="val 40731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4925265" y="1844824"/>
            <a:ext cx="3751393" cy="99603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included in fits </a:t>
            </a:r>
            <a:r>
              <a:rPr lang="en-US" altLang="fr-FR" sz="2000" dirty="0" smtClean="0"/>
              <a:t>(</a:t>
            </a:r>
            <a:r>
              <a:rPr lang="en-US" altLang="fr-FR" sz="2000" dirty="0" err="1" smtClean="0"/>
              <a:t>param</a:t>
            </a:r>
            <a:r>
              <a:rPr lang="en-US" altLang="fr-FR" sz="2000" dirty="0" smtClean="0"/>
              <a:t>. </a:t>
            </a:r>
            <a:r>
              <a:rPr lang="en-US" altLang="fr-FR" sz="2000" b="1" dirty="0" err="1" smtClean="0">
                <a:solidFill>
                  <a:srgbClr val="7030A0"/>
                </a:solidFill>
              </a:rPr>
              <a:t>L</a:t>
            </a:r>
            <a:r>
              <a:rPr lang="en-US" altLang="fr-FR" sz="2000" b="1" baseline="-25000" dirty="0" err="1" smtClean="0">
                <a:solidFill>
                  <a:srgbClr val="7030A0"/>
                </a:solidFill>
              </a:rPr>
              <a:t>rec</a:t>
            </a:r>
            <a:r>
              <a:rPr lang="en-US" altLang="fr-FR" sz="2000" b="1" dirty="0" smtClean="0"/>
              <a:t> </a:t>
            </a:r>
            <a:r>
              <a:rPr lang="en-US" altLang="fr-FR" sz="2000" dirty="0" smtClean="0"/>
              <a:t>and</a:t>
            </a:r>
            <a:r>
              <a:rPr lang="en-US" altLang="fr-FR" sz="2000" b="1" dirty="0" smtClean="0"/>
              <a:t> </a:t>
            </a:r>
            <a:r>
              <a:rPr lang="en-US" altLang="fr-FR" sz="2000" b="1" dirty="0" err="1">
                <a:solidFill>
                  <a:srgbClr val="7030A0"/>
                </a:solidFill>
              </a:rPr>
              <a:t>f</a:t>
            </a:r>
            <a:r>
              <a:rPr lang="en-US" altLang="fr-FR" sz="2000" b="1" baseline="-25000" dirty="0" err="1">
                <a:solidFill>
                  <a:srgbClr val="7030A0"/>
                </a:solidFill>
              </a:rPr>
              <a:t>Q</a:t>
            </a:r>
            <a:r>
              <a:rPr lang="en-US" altLang="fr-FR" sz="2000" dirty="0" smtClean="0"/>
              <a:t>)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of simulated events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(recoil from </a:t>
            </a:r>
            <a:r>
              <a:rPr lang="el-GR" altLang="fr-FR" sz="2000" dirty="0" smtClean="0"/>
              <a:t>β</a:t>
            </a:r>
            <a:r>
              <a:rPr lang="en-US" altLang="fr-FR" sz="2000" dirty="0" smtClean="0"/>
              <a:t> neglected)</a:t>
            </a:r>
            <a:endParaRPr lang="en-US" altLang="fr-FR" sz="2000" dirty="0" smtClean="0"/>
          </a:p>
        </p:txBody>
      </p:sp>
      <p:grpSp>
        <p:nvGrpSpPr>
          <p:cNvPr id="51" name="Groupe 50"/>
          <p:cNvGrpSpPr/>
          <p:nvPr/>
        </p:nvGrpSpPr>
        <p:grpSpPr>
          <a:xfrm>
            <a:off x="6379025" y="2996952"/>
            <a:ext cx="5045567" cy="2267911"/>
            <a:chOff x="6090993" y="1774851"/>
            <a:chExt cx="5045567" cy="2267911"/>
          </a:xfrm>
        </p:grpSpPr>
        <p:sp>
          <p:nvSpPr>
            <p:cNvPr id="29" name="Forme libre 28"/>
            <p:cNvSpPr/>
            <p:nvPr/>
          </p:nvSpPr>
          <p:spPr>
            <a:xfrm>
              <a:off x="8252461" y="2311811"/>
              <a:ext cx="2682240" cy="1040988"/>
            </a:xfrm>
            <a:custGeom>
              <a:avLst/>
              <a:gdLst>
                <a:gd name="connsiteX0" fmla="*/ 85055 w 2767295"/>
                <a:gd name="connsiteY0" fmla="*/ 1027991 h 1076001"/>
                <a:gd name="connsiteX1" fmla="*/ 85055 w 2767295"/>
                <a:gd name="connsiteY1" fmla="*/ 662231 h 1076001"/>
                <a:gd name="connsiteX2" fmla="*/ 968975 w 2767295"/>
                <a:gd name="connsiteY2" fmla="*/ 639371 h 1076001"/>
                <a:gd name="connsiteX3" fmla="*/ 2233895 w 2767295"/>
                <a:gd name="connsiteY3" fmla="*/ 403151 h 1076001"/>
                <a:gd name="connsiteX4" fmla="*/ 2599655 w 2767295"/>
                <a:gd name="connsiteY4" fmla="*/ 14531 h 1076001"/>
                <a:gd name="connsiteX5" fmla="*/ 2637755 w 2767295"/>
                <a:gd name="connsiteY5" fmla="*/ 959411 h 1076001"/>
                <a:gd name="connsiteX6" fmla="*/ 2767295 w 2767295"/>
                <a:gd name="connsiteY6" fmla="*/ 1027991 h 1076001"/>
                <a:gd name="connsiteX0" fmla="*/ 80451 w 2762691"/>
                <a:gd name="connsiteY0" fmla="*/ 1027991 h 1076001"/>
                <a:gd name="connsiteX1" fmla="*/ 88071 w 2762691"/>
                <a:gd name="connsiteY1" fmla="*/ 761291 h 1076001"/>
                <a:gd name="connsiteX2" fmla="*/ 964371 w 2762691"/>
                <a:gd name="connsiteY2" fmla="*/ 639371 h 1076001"/>
                <a:gd name="connsiteX3" fmla="*/ 2229291 w 2762691"/>
                <a:gd name="connsiteY3" fmla="*/ 403151 h 1076001"/>
                <a:gd name="connsiteX4" fmla="*/ 2595051 w 2762691"/>
                <a:gd name="connsiteY4" fmla="*/ 14531 h 1076001"/>
                <a:gd name="connsiteX5" fmla="*/ 2633151 w 2762691"/>
                <a:gd name="connsiteY5" fmla="*/ 959411 h 1076001"/>
                <a:gd name="connsiteX6" fmla="*/ 2762691 w 2762691"/>
                <a:gd name="connsiteY6" fmla="*/ 1027991 h 1076001"/>
                <a:gd name="connsiteX0" fmla="*/ 80451 w 2762691"/>
                <a:gd name="connsiteY0" fmla="*/ 1027991 h 1076001"/>
                <a:gd name="connsiteX1" fmla="*/ 88071 w 2762691"/>
                <a:gd name="connsiteY1" fmla="*/ 761291 h 1076001"/>
                <a:gd name="connsiteX2" fmla="*/ 964371 w 2762691"/>
                <a:gd name="connsiteY2" fmla="*/ 639371 h 1076001"/>
                <a:gd name="connsiteX3" fmla="*/ 2229291 w 2762691"/>
                <a:gd name="connsiteY3" fmla="*/ 403151 h 1076001"/>
                <a:gd name="connsiteX4" fmla="*/ 2595051 w 2762691"/>
                <a:gd name="connsiteY4" fmla="*/ 14531 h 1076001"/>
                <a:gd name="connsiteX5" fmla="*/ 2633151 w 2762691"/>
                <a:gd name="connsiteY5" fmla="*/ 959411 h 1076001"/>
                <a:gd name="connsiteX6" fmla="*/ 2762691 w 2762691"/>
                <a:gd name="connsiteY6" fmla="*/ 1027991 h 1076001"/>
                <a:gd name="connsiteX0" fmla="*/ 31786 w 2714026"/>
                <a:gd name="connsiteY0" fmla="*/ 1027991 h 1076001"/>
                <a:gd name="connsiteX1" fmla="*/ 39406 w 2714026"/>
                <a:gd name="connsiteY1" fmla="*/ 761291 h 1076001"/>
                <a:gd name="connsiteX2" fmla="*/ 915706 w 2714026"/>
                <a:gd name="connsiteY2" fmla="*/ 639371 h 1076001"/>
                <a:gd name="connsiteX3" fmla="*/ 2180626 w 2714026"/>
                <a:gd name="connsiteY3" fmla="*/ 403151 h 1076001"/>
                <a:gd name="connsiteX4" fmla="*/ 2546386 w 2714026"/>
                <a:gd name="connsiteY4" fmla="*/ 14531 h 1076001"/>
                <a:gd name="connsiteX5" fmla="*/ 2584486 w 2714026"/>
                <a:gd name="connsiteY5" fmla="*/ 959411 h 1076001"/>
                <a:gd name="connsiteX6" fmla="*/ 2714026 w 2714026"/>
                <a:gd name="connsiteY6" fmla="*/ 1027991 h 1076001"/>
                <a:gd name="connsiteX0" fmla="*/ 0 w 2682240"/>
                <a:gd name="connsiteY0" fmla="*/ 1027991 h 1076001"/>
                <a:gd name="connsiteX1" fmla="*/ 7620 w 2682240"/>
                <a:gd name="connsiteY1" fmla="*/ 761291 h 1076001"/>
                <a:gd name="connsiteX2" fmla="*/ 883920 w 2682240"/>
                <a:gd name="connsiteY2" fmla="*/ 639371 h 1076001"/>
                <a:gd name="connsiteX3" fmla="*/ 2148840 w 2682240"/>
                <a:gd name="connsiteY3" fmla="*/ 403151 h 1076001"/>
                <a:gd name="connsiteX4" fmla="*/ 2514600 w 2682240"/>
                <a:gd name="connsiteY4" fmla="*/ 14531 h 1076001"/>
                <a:gd name="connsiteX5" fmla="*/ 2552700 w 2682240"/>
                <a:gd name="connsiteY5" fmla="*/ 959411 h 1076001"/>
                <a:gd name="connsiteX6" fmla="*/ 2682240 w 2682240"/>
                <a:gd name="connsiteY6" fmla="*/ 1027991 h 1076001"/>
                <a:gd name="connsiteX0" fmla="*/ 0 w 2682240"/>
                <a:gd name="connsiteY0" fmla="*/ 1027991 h 1076001"/>
                <a:gd name="connsiteX1" fmla="*/ 7620 w 2682240"/>
                <a:gd name="connsiteY1" fmla="*/ 761291 h 1076001"/>
                <a:gd name="connsiteX2" fmla="*/ 883920 w 2682240"/>
                <a:gd name="connsiteY2" fmla="*/ 639371 h 1076001"/>
                <a:gd name="connsiteX3" fmla="*/ 2148840 w 2682240"/>
                <a:gd name="connsiteY3" fmla="*/ 403151 h 1076001"/>
                <a:gd name="connsiteX4" fmla="*/ 2514600 w 2682240"/>
                <a:gd name="connsiteY4" fmla="*/ 14531 h 1076001"/>
                <a:gd name="connsiteX5" fmla="*/ 2552700 w 2682240"/>
                <a:gd name="connsiteY5" fmla="*/ 959411 h 1076001"/>
                <a:gd name="connsiteX6" fmla="*/ 2682240 w 2682240"/>
                <a:gd name="connsiteY6" fmla="*/ 1027991 h 1076001"/>
                <a:gd name="connsiteX0" fmla="*/ 0 w 2682240"/>
                <a:gd name="connsiteY0" fmla="*/ 1028267 h 1076277"/>
                <a:gd name="connsiteX1" fmla="*/ 7620 w 2682240"/>
                <a:gd name="connsiteY1" fmla="*/ 761567 h 1076277"/>
                <a:gd name="connsiteX2" fmla="*/ 1312545 w 2682240"/>
                <a:gd name="connsiteY2" fmla="*/ 692035 h 1076277"/>
                <a:gd name="connsiteX3" fmla="*/ 2148840 w 2682240"/>
                <a:gd name="connsiteY3" fmla="*/ 403427 h 1076277"/>
                <a:gd name="connsiteX4" fmla="*/ 2514600 w 2682240"/>
                <a:gd name="connsiteY4" fmla="*/ 14807 h 1076277"/>
                <a:gd name="connsiteX5" fmla="*/ 2552700 w 2682240"/>
                <a:gd name="connsiteY5" fmla="*/ 959687 h 1076277"/>
                <a:gd name="connsiteX6" fmla="*/ 2682240 w 2682240"/>
                <a:gd name="connsiteY6" fmla="*/ 1028267 h 1076277"/>
                <a:gd name="connsiteX0" fmla="*/ 0 w 2682240"/>
                <a:gd name="connsiteY0" fmla="*/ 1029782 h 1077792"/>
                <a:gd name="connsiteX1" fmla="*/ 7620 w 2682240"/>
                <a:gd name="connsiteY1" fmla="*/ 763082 h 1077792"/>
                <a:gd name="connsiteX2" fmla="*/ 1312545 w 2682240"/>
                <a:gd name="connsiteY2" fmla="*/ 693550 h 1077792"/>
                <a:gd name="connsiteX3" fmla="*/ 2148840 w 2682240"/>
                <a:gd name="connsiteY3" fmla="*/ 404942 h 1077792"/>
                <a:gd name="connsiteX4" fmla="*/ 2514600 w 2682240"/>
                <a:gd name="connsiteY4" fmla="*/ 16322 h 1077792"/>
                <a:gd name="connsiteX5" fmla="*/ 2552700 w 2682240"/>
                <a:gd name="connsiteY5" fmla="*/ 961202 h 1077792"/>
                <a:gd name="connsiteX6" fmla="*/ 2682240 w 2682240"/>
                <a:gd name="connsiteY6" fmla="*/ 1029782 h 1077792"/>
                <a:gd name="connsiteX0" fmla="*/ 0 w 2682240"/>
                <a:gd name="connsiteY0" fmla="*/ 1019274 h 1067284"/>
                <a:gd name="connsiteX1" fmla="*/ 7620 w 2682240"/>
                <a:gd name="connsiteY1" fmla="*/ 752574 h 1067284"/>
                <a:gd name="connsiteX2" fmla="*/ 1312545 w 2682240"/>
                <a:gd name="connsiteY2" fmla="*/ 683042 h 1067284"/>
                <a:gd name="connsiteX3" fmla="*/ 2148840 w 2682240"/>
                <a:gd name="connsiteY3" fmla="*/ 394434 h 1067284"/>
                <a:gd name="connsiteX4" fmla="*/ 2514600 w 2682240"/>
                <a:gd name="connsiteY4" fmla="*/ 5814 h 1067284"/>
                <a:gd name="connsiteX5" fmla="*/ 2552700 w 2682240"/>
                <a:gd name="connsiteY5" fmla="*/ 950694 h 1067284"/>
                <a:gd name="connsiteX6" fmla="*/ 2682240 w 2682240"/>
                <a:gd name="connsiteY6" fmla="*/ 1019274 h 1067284"/>
                <a:gd name="connsiteX0" fmla="*/ 0 w 2682240"/>
                <a:gd name="connsiteY0" fmla="*/ 1024109 h 1039082"/>
                <a:gd name="connsiteX1" fmla="*/ 7620 w 2682240"/>
                <a:gd name="connsiteY1" fmla="*/ 757409 h 1039082"/>
                <a:gd name="connsiteX2" fmla="*/ 1312545 w 2682240"/>
                <a:gd name="connsiteY2" fmla="*/ 687877 h 1039082"/>
                <a:gd name="connsiteX3" fmla="*/ 2148840 w 2682240"/>
                <a:gd name="connsiteY3" fmla="*/ 399269 h 1039082"/>
                <a:gd name="connsiteX4" fmla="*/ 2514600 w 2682240"/>
                <a:gd name="connsiteY4" fmla="*/ 10649 h 1039082"/>
                <a:gd name="connsiteX5" fmla="*/ 2547938 w 2682240"/>
                <a:gd name="connsiteY5" fmla="*/ 826942 h 1039082"/>
                <a:gd name="connsiteX6" fmla="*/ 2682240 w 2682240"/>
                <a:gd name="connsiteY6" fmla="*/ 1024109 h 1039082"/>
                <a:gd name="connsiteX0" fmla="*/ 0 w 2682240"/>
                <a:gd name="connsiteY0" fmla="*/ 1023914 h 1038401"/>
                <a:gd name="connsiteX1" fmla="*/ 7620 w 2682240"/>
                <a:gd name="connsiteY1" fmla="*/ 757214 h 1038401"/>
                <a:gd name="connsiteX2" fmla="*/ 1312545 w 2682240"/>
                <a:gd name="connsiteY2" fmla="*/ 687682 h 1038401"/>
                <a:gd name="connsiteX3" fmla="*/ 2148840 w 2682240"/>
                <a:gd name="connsiteY3" fmla="*/ 399074 h 1038401"/>
                <a:gd name="connsiteX4" fmla="*/ 2514600 w 2682240"/>
                <a:gd name="connsiteY4" fmla="*/ 10454 h 1038401"/>
                <a:gd name="connsiteX5" fmla="*/ 2557463 w 2682240"/>
                <a:gd name="connsiteY5" fmla="*/ 821984 h 1038401"/>
                <a:gd name="connsiteX6" fmla="*/ 2682240 w 2682240"/>
                <a:gd name="connsiteY6" fmla="*/ 1023914 h 1038401"/>
                <a:gd name="connsiteX0" fmla="*/ 0 w 2682240"/>
                <a:gd name="connsiteY0" fmla="*/ 1023914 h 1042031"/>
                <a:gd name="connsiteX1" fmla="*/ 7620 w 2682240"/>
                <a:gd name="connsiteY1" fmla="*/ 757214 h 1042031"/>
                <a:gd name="connsiteX2" fmla="*/ 1312545 w 2682240"/>
                <a:gd name="connsiteY2" fmla="*/ 687682 h 1042031"/>
                <a:gd name="connsiteX3" fmla="*/ 2148840 w 2682240"/>
                <a:gd name="connsiteY3" fmla="*/ 399074 h 1042031"/>
                <a:gd name="connsiteX4" fmla="*/ 2514600 w 2682240"/>
                <a:gd name="connsiteY4" fmla="*/ 10454 h 1042031"/>
                <a:gd name="connsiteX5" fmla="*/ 2557463 w 2682240"/>
                <a:gd name="connsiteY5" fmla="*/ 821984 h 1042031"/>
                <a:gd name="connsiteX6" fmla="*/ 2682240 w 2682240"/>
                <a:gd name="connsiteY6" fmla="*/ 1023914 h 1042031"/>
                <a:gd name="connsiteX0" fmla="*/ 0 w 2682240"/>
                <a:gd name="connsiteY0" fmla="*/ 1021480 h 1033416"/>
                <a:gd name="connsiteX1" fmla="*/ 7620 w 2682240"/>
                <a:gd name="connsiteY1" fmla="*/ 754780 h 1033416"/>
                <a:gd name="connsiteX2" fmla="*/ 1312545 w 2682240"/>
                <a:gd name="connsiteY2" fmla="*/ 685248 h 1033416"/>
                <a:gd name="connsiteX3" fmla="*/ 2148840 w 2682240"/>
                <a:gd name="connsiteY3" fmla="*/ 396640 h 1033416"/>
                <a:gd name="connsiteX4" fmla="*/ 2514600 w 2682240"/>
                <a:gd name="connsiteY4" fmla="*/ 8020 h 1033416"/>
                <a:gd name="connsiteX5" fmla="*/ 2557463 w 2682240"/>
                <a:gd name="connsiteY5" fmla="*/ 757637 h 1033416"/>
                <a:gd name="connsiteX6" fmla="*/ 2682240 w 2682240"/>
                <a:gd name="connsiteY6" fmla="*/ 1021480 h 1033416"/>
                <a:gd name="connsiteX0" fmla="*/ 0 w 2682240"/>
                <a:gd name="connsiteY0" fmla="*/ 1027385 h 1039321"/>
                <a:gd name="connsiteX1" fmla="*/ 7620 w 2682240"/>
                <a:gd name="connsiteY1" fmla="*/ 760685 h 1039321"/>
                <a:gd name="connsiteX2" fmla="*/ 1312545 w 2682240"/>
                <a:gd name="connsiteY2" fmla="*/ 691153 h 1039321"/>
                <a:gd name="connsiteX3" fmla="*/ 2148840 w 2682240"/>
                <a:gd name="connsiteY3" fmla="*/ 402545 h 1039321"/>
                <a:gd name="connsiteX4" fmla="*/ 2514600 w 2682240"/>
                <a:gd name="connsiteY4" fmla="*/ 13925 h 1039321"/>
                <a:gd name="connsiteX5" fmla="*/ 2557463 w 2682240"/>
                <a:gd name="connsiteY5" fmla="*/ 763542 h 1039321"/>
                <a:gd name="connsiteX6" fmla="*/ 2682240 w 2682240"/>
                <a:gd name="connsiteY6" fmla="*/ 1027385 h 1039321"/>
                <a:gd name="connsiteX0" fmla="*/ 0 w 2682240"/>
                <a:gd name="connsiteY0" fmla="*/ 1020386 h 1032322"/>
                <a:gd name="connsiteX1" fmla="*/ 7620 w 2682240"/>
                <a:gd name="connsiteY1" fmla="*/ 753686 h 1032322"/>
                <a:gd name="connsiteX2" fmla="*/ 1312545 w 2682240"/>
                <a:gd name="connsiteY2" fmla="*/ 684154 h 1032322"/>
                <a:gd name="connsiteX3" fmla="*/ 2182178 w 2682240"/>
                <a:gd name="connsiteY3" fmla="*/ 414596 h 1032322"/>
                <a:gd name="connsiteX4" fmla="*/ 2514600 w 2682240"/>
                <a:gd name="connsiteY4" fmla="*/ 6926 h 1032322"/>
                <a:gd name="connsiteX5" fmla="*/ 2557463 w 2682240"/>
                <a:gd name="connsiteY5" fmla="*/ 756543 h 1032322"/>
                <a:gd name="connsiteX6" fmla="*/ 2682240 w 2682240"/>
                <a:gd name="connsiteY6" fmla="*/ 1020386 h 1032322"/>
                <a:gd name="connsiteX0" fmla="*/ 0 w 2682240"/>
                <a:gd name="connsiteY0" fmla="*/ 1040988 h 1052924"/>
                <a:gd name="connsiteX1" fmla="*/ 7620 w 2682240"/>
                <a:gd name="connsiteY1" fmla="*/ 774288 h 1052924"/>
                <a:gd name="connsiteX2" fmla="*/ 1312545 w 2682240"/>
                <a:gd name="connsiteY2" fmla="*/ 704756 h 1052924"/>
                <a:gd name="connsiteX3" fmla="*/ 2182178 w 2682240"/>
                <a:gd name="connsiteY3" fmla="*/ 435198 h 1052924"/>
                <a:gd name="connsiteX4" fmla="*/ 2514600 w 2682240"/>
                <a:gd name="connsiteY4" fmla="*/ 27528 h 1052924"/>
                <a:gd name="connsiteX5" fmla="*/ 2557463 w 2682240"/>
                <a:gd name="connsiteY5" fmla="*/ 777145 h 1052924"/>
                <a:gd name="connsiteX6" fmla="*/ 2682240 w 2682240"/>
                <a:gd name="connsiteY6" fmla="*/ 1040988 h 1052924"/>
                <a:gd name="connsiteX0" fmla="*/ 0 w 2682240"/>
                <a:gd name="connsiteY0" fmla="*/ 1040988 h 1040988"/>
                <a:gd name="connsiteX1" fmla="*/ 7620 w 2682240"/>
                <a:gd name="connsiteY1" fmla="*/ 774288 h 1040988"/>
                <a:gd name="connsiteX2" fmla="*/ 1312545 w 2682240"/>
                <a:gd name="connsiteY2" fmla="*/ 704756 h 1040988"/>
                <a:gd name="connsiteX3" fmla="*/ 2182178 w 2682240"/>
                <a:gd name="connsiteY3" fmla="*/ 435198 h 1040988"/>
                <a:gd name="connsiteX4" fmla="*/ 2514600 w 2682240"/>
                <a:gd name="connsiteY4" fmla="*/ 27528 h 1040988"/>
                <a:gd name="connsiteX5" fmla="*/ 2557463 w 2682240"/>
                <a:gd name="connsiteY5" fmla="*/ 777145 h 1040988"/>
                <a:gd name="connsiteX6" fmla="*/ 2682240 w 2682240"/>
                <a:gd name="connsiteY6" fmla="*/ 1040988 h 104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2240" h="1040988">
                  <a:moveTo>
                    <a:pt x="0" y="1040988"/>
                  </a:moveTo>
                  <a:cubicBezTo>
                    <a:pt x="7302" y="857155"/>
                    <a:pt x="3175" y="943833"/>
                    <a:pt x="7620" y="774288"/>
                  </a:cubicBezTo>
                  <a:cubicBezTo>
                    <a:pt x="7620" y="774288"/>
                    <a:pt x="950119" y="761271"/>
                    <a:pt x="1312545" y="704756"/>
                  </a:cubicBezTo>
                  <a:cubicBezTo>
                    <a:pt x="1674971" y="648241"/>
                    <a:pt x="1934210" y="590932"/>
                    <a:pt x="2182178" y="435198"/>
                  </a:cubicBezTo>
                  <a:cubicBezTo>
                    <a:pt x="2430146" y="279464"/>
                    <a:pt x="2480628" y="-105663"/>
                    <a:pt x="2514600" y="27528"/>
                  </a:cubicBezTo>
                  <a:cubicBezTo>
                    <a:pt x="2548572" y="160719"/>
                    <a:pt x="2529523" y="574897"/>
                    <a:pt x="2557463" y="777145"/>
                  </a:cubicBezTo>
                  <a:cubicBezTo>
                    <a:pt x="2585403" y="979393"/>
                    <a:pt x="2598103" y="1038766"/>
                    <a:pt x="2682240" y="1040988"/>
                  </a:cubicBezTo>
                </a:path>
              </a:pathLst>
            </a:custGeom>
            <a:solidFill>
              <a:srgbClr val="C00000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rectangle 23"/>
            <p:cNvSpPr/>
            <p:nvPr/>
          </p:nvSpPr>
          <p:spPr>
            <a:xfrm flipH="1">
              <a:off x="7725286" y="2595091"/>
              <a:ext cx="530954" cy="762472"/>
            </a:xfrm>
            <a:prstGeom prst="rtTriangle">
              <a:avLst/>
            </a:prstGeom>
            <a:solidFill>
              <a:srgbClr val="7030A0">
                <a:alpha val="50196"/>
              </a:srgb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H="1">
              <a:off x="7175500" y="3357563"/>
              <a:ext cx="108074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 flipV="1">
              <a:off x="8256241" y="2133600"/>
              <a:ext cx="0" cy="12239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>
              <a:off x="8256241" y="3357563"/>
              <a:ext cx="28803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6947429" y="2215680"/>
              <a:ext cx="732747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marL="0" lvl="1" eaLnBrk="0" hangingPunct="0">
                <a:tabLst>
                  <a:tab pos="84138" algn="l"/>
                  <a:tab pos="357188" algn="l"/>
                  <a:tab pos="630238" algn="l"/>
                  <a:tab pos="2417763" algn="l"/>
                </a:tabLst>
              </a:pPr>
              <a:r>
                <a:rPr lang="en-US" altLang="fr-FR" sz="2000" b="1" dirty="0" smtClean="0">
                  <a:solidFill>
                    <a:srgbClr val="7030A0"/>
                  </a:solidFill>
                </a:rPr>
                <a:t>recoil</a:t>
              </a:r>
              <a:endParaRPr lang="en-US" altLang="fr-FR" sz="20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45" name="Text Box 28"/>
            <p:cNvSpPr txBox="1">
              <a:spLocks noChangeArrowheads="1"/>
            </p:cNvSpPr>
            <p:nvPr/>
          </p:nvSpPr>
          <p:spPr bwMode="auto">
            <a:xfrm>
              <a:off x="9627639" y="2214611"/>
              <a:ext cx="870733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marL="0" lvl="1" eaLnBrk="0" hangingPunct="0">
                <a:tabLst>
                  <a:tab pos="84138" algn="l"/>
                  <a:tab pos="357188" algn="l"/>
                  <a:tab pos="630238" algn="l"/>
                  <a:tab pos="2417763" algn="l"/>
                </a:tabLst>
              </a:pPr>
              <a:r>
                <a:rPr lang="en-US" altLang="fr-FR" sz="2000" b="1" dirty="0" smtClean="0">
                  <a:solidFill>
                    <a:srgbClr val="C00000"/>
                  </a:solidFill>
                </a:rPr>
                <a:t>proton</a:t>
              </a:r>
              <a:endParaRPr lang="en-US" altLang="fr-FR" sz="2000" dirty="0" smtClean="0">
                <a:solidFill>
                  <a:srgbClr val="C00000"/>
                </a:solidFill>
              </a:endParaRPr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 flipH="1">
              <a:off x="7715870" y="3636079"/>
              <a:ext cx="53659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>
              <a:stCxn id="24" idx="4"/>
            </p:cNvCxnSpPr>
            <p:nvPr/>
          </p:nvCxnSpPr>
          <p:spPr>
            <a:xfrm>
              <a:off x="7725286" y="3357563"/>
              <a:ext cx="0" cy="43147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8257899" y="3373112"/>
              <a:ext cx="0" cy="43147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28"/>
            <p:cNvSpPr txBox="1">
              <a:spLocks noChangeArrowheads="1"/>
            </p:cNvSpPr>
            <p:nvPr/>
          </p:nvSpPr>
          <p:spPr bwMode="auto">
            <a:xfrm>
              <a:off x="7762395" y="3662282"/>
              <a:ext cx="472099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marL="0" lvl="1" eaLnBrk="0" hangingPunct="0">
                <a:tabLst>
                  <a:tab pos="84138" algn="l"/>
                  <a:tab pos="357188" algn="l"/>
                  <a:tab pos="630238" algn="l"/>
                  <a:tab pos="2417763" algn="l"/>
                </a:tabLst>
              </a:pPr>
              <a:r>
                <a:rPr lang="en-US" altLang="fr-FR" sz="2000" b="1" dirty="0" err="1" smtClean="0">
                  <a:solidFill>
                    <a:srgbClr val="7030A0"/>
                  </a:solidFill>
                </a:rPr>
                <a:t>L</a:t>
              </a:r>
              <a:r>
                <a:rPr lang="en-US" altLang="fr-FR" sz="2000" b="1" baseline="-25000" dirty="0" err="1" smtClean="0">
                  <a:solidFill>
                    <a:srgbClr val="7030A0"/>
                  </a:solidFill>
                </a:rPr>
                <a:t>rec</a:t>
              </a:r>
              <a:endParaRPr lang="en-US" altLang="fr-FR" sz="2000" baseline="-250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4" name="Text Box 28"/>
            <p:cNvSpPr txBox="1">
              <a:spLocks noChangeArrowheads="1"/>
            </p:cNvSpPr>
            <p:nvPr/>
          </p:nvSpPr>
          <p:spPr bwMode="auto">
            <a:xfrm>
              <a:off x="8825569" y="2595847"/>
              <a:ext cx="413108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marL="0" lvl="1" eaLnBrk="0" hangingPunct="0">
                <a:tabLst>
                  <a:tab pos="84138" algn="l"/>
                  <a:tab pos="357188" algn="l"/>
                  <a:tab pos="630238" algn="l"/>
                  <a:tab pos="2417763" algn="l"/>
                </a:tabLst>
              </a:pPr>
              <a:r>
                <a:rPr lang="en-US" altLang="fr-FR" sz="2000" b="1" dirty="0" err="1" smtClean="0">
                  <a:solidFill>
                    <a:srgbClr val="C00000"/>
                  </a:solidFill>
                </a:rPr>
                <a:t>Q</a:t>
              </a:r>
              <a:r>
                <a:rPr lang="en-US" altLang="fr-FR" sz="2000" b="1" baseline="-25000" dirty="0" err="1" smtClean="0">
                  <a:solidFill>
                    <a:srgbClr val="C00000"/>
                  </a:solidFill>
                </a:rPr>
                <a:t>p</a:t>
              </a:r>
              <a:endParaRPr lang="en-US" altLang="fr-FR" sz="2000" baseline="-2500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7846800" y="1774851"/>
              <a:ext cx="775387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marL="0" lvl="1" eaLnBrk="0" hangingPunct="0">
                <a:tabLst>
                  <a:tab pos="84138" algn="l"/>
                  <a:tab pos="357188" algn="l"/>
                  <a:tab pos="630238" algn="l"/>
                  <a:tab pos="2417763" algn="l"/>
                </a:tabLst>
              </a:pPr>
              <a:r>
                <a:rPr lang="en-US" altLang="fr-FR" sz="2000" b="1" dirty="0" err="1" smtClean="0"/>
                <a:t>dE</a:t>
              </a:r>
              <a:r>
                <a:rPr lang="en-US" altLang="fr-FR" sz="2000" b="1" dirty="0" smtClean="0"/>
                <a:t>/dx</a:t>
              </a:r>
              <a:endParaRPr lang="en-US" altLang="fr-FR" sz="2000" dirty="0" smtClean="0"/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6090993" y="2569949"/>
              <a:ext cx="1932370" cy="3804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/>
          </p:spPr>
          <p:txBody>
            <a:bodyPr wrap="none" lIns="72000" tIns="36000" rIns="72000" bIns="36000">
              <a:spAutoFit/>
            </a:bodyPr>
            <a:lstStyle/>
            <a:p>
              <a:pPr marL="0" lvl="1" eaLnBrk="0" hangingPunct="0">
                <a:tabLst>
                  <a:tab pos="84138" algn="l"/>
                  <a:tab pos="357188" algn="l"/>
                  <a:tab pos="630238" algn="l"/>
                  <a:tab pos="2417763" algn="l"/>
                </a:tabLst>
              </a:pPr>
              <a:r>
                <a:rPr lang="en-US" altLang="fr-FR" sz="2000" b="1" dirty="0" err="1" smtClean="0"/>
                <a:t>Q</a:t>
              </a:r>
              <a:r>
                <a:rPr lang="en-US" altLang="fr-FR" sz="2000" b="1" baseline="-25000" dirty="0" err="1" smtClean="0"/>
                <a:t>rec</a:t>
              </a:r>
              <a:r>
                <a:rPr lang="en-US" altLang="fr-FR" sz="2000" b="1" dirty="0" smtClean="0"/>
                <a:t> </a:t>
              </a:r>
              <a:r>
                <a:rPr lang="en-US" altLang="fr-FR" sz="2000" dirty="0" smtClean="0">
                  <a:sym typeface="Symbol" panose="05050102010706020507" pitchFamily="18" charset="2"/>
                </a:rPr>
                <a:t></a:t>
              </a:r>
              <a:r>
                <a:rPr lang="en-US" altLang="fr-FR" sz="2000" dirty="0" smtClean="0"/>
                <a:t> </a:t>
              </a:r>
              <a:r>
                <a:rPr lang="en-US" altLang="fr-FR" sz="2000" b="1" dirty="0" err="1" smtClean="0">
                  <a:solidFill>
                    <a:srgbClr val="7030A0"/>
                  </a:solidFill>
                </a:rPr>
                <a:t>f</a:t>
              </a:r>
              <a:r>
                <a:rPr lang="en-US" altLang="fr-FR" sz="2000" b="1" baseline="-25000" dirty="0" err="1" smtClean="0">
                  <a:solidFill>
                    <a:srgbClr val="7030A0"/>
                  </a:solidFill>
                </a:rPr>
                <a:t>Q</a:t>
              </a:r>
              <a:r>
                <a:rPr lang="en-US" altLang="fr-FR" sz="2000" b="1" dirty="0" smtClean="0"/>
                <a:t>·</a:t>
              </a:r>
              <a:r>
                <a:rPr lang="en-US" altLang="fr-FR" sz="2000" dirty="0" smtClean="0"/>
                <a:t>(1/A)</a:t>
              </a:r>
              <a:r>
                <a:rPr lang="en-US" altLang="fr-FR" sz="2000" b="1" dirty="0" smtClean="0"/>
                <a:t>·</a:t>
              </a:r>
              <a:r>
                <a:rPr lang="en-US" altLang="fr-FR" sz="2000" b="1" dirty="0" err="1" smtClean="0"/>
                <a:t>Q</a:t>
              </a:r>
              <a:r>
                <a:rPr lang="en-US" altLang="fr-FR" sz="2000" b="1" baseline="-25000" dirty="0" err="1" smtClean="0"/>
                <a:t>p</a:t>
              </a:r>
              <a:endParaRPr lang="en-US" altLang="fr-FR" sz="2000" baseline="-25000" dirty="0" smtClean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263352" y="3068960"/>
            <a:ext cx="6630310" cy="3695807"/>
            <a:chOff x="327779" y="3045561"/>
            <a:chExt cx="6630310" cy="3695807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79" y="3045561"/>
              <a:ext cx="5760000" cy="3695807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5593438" y="4483537"/>
              <a:ext cx="1364651" cy="93447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none" lIns="72000" tIns="36000" rIns="72000" bIns="36000" rtlCol="0">
              <a:spAutoFit/>
            </a:bodyPr>
            <a:lstStyle/>
            <a:p>
              <a:r>
                <a:rPr lang="en-US" sz="1400" dirty="0" smtClean="0"/>
                <a:t>intrinsic length</a:t>
              </a:r>
            </a:p>
            <a:p>
              <a:r>
                <a:rPr lang="en-US" sz="1400" dirty="0" smtClean="0">
                  <a:sym typeface="Wingdings" panose="05000000000000000000" pitchFamily="2" charset="2"/>
                </a:rPr>
                <a:t>dispersion from</a:t>
              </a:r>
            </a:p>
            <a:p>
              <a:r>
                <a:rPr lang="en-US" sz="1400" dirty="0" smtClean="0">
                  <a:sym typeface="Wingdings" panose="05000000000000000000" pitchFamily="2" charset="2"/>
                </a:rPr>
                <a:t>simulation</a:t>
              </a:r>
            </a:p>
            <a:p>
              <a:r>
                <a:rPr lang="en-US" sz="1400" dirty="0" smtClean="0">
                  <a:sym typeface="Wingdings" panose="05000000000000000000" pitchFamily="2" charset="2"/>
                </a:rPr>
                <a:t>(for information)</a:t>
              </a:r>
              <a:endParaRPr lang="en-US" sz="1400" dirty="0" smtClean="0">
                <a:sym typeface="Wingdings" panose="05000000000000000000" pitchFamily="2" charset="2"/>
              </a:endParaRPr>
            </a:p>
          </p:txBody>
        </p:sp>
        <p:cxnSp>
          <p:nvCxnSpPr>
            <p:cNvPr id="30" name="Connecteur droit avec flèche 29"/>
            <p:cNvCxnSpPr>
              <a:stCxn id="28" idx="1"/>
            </p:cNvCxnSpPr>
            <p:nvPr/>
          </p:nvCxnSpPr>
          <p:spPr>
            <a:xfrm flipH="1" flipV="1">
              <a:off x="4021100" y="4422849"/>
              <a:ext cx="1572338" cy="52792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6211336" y="5571994"/>
            <a:ext cx="3163990" cy="8113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400" b="1" dirty="0" smtClean="0"/>
              <a:t>3</a:t>
            </a:r>
            <a:r>
              <a:rPr lang="en-US" altLang="fr-FR" sz="2400" b="1" dirty="0" smtClean="0">
                <a:sym typeface="Symbol" panose="05050102010706020507" pitchFamily="18" charset="2"/>
              </a:rPr>
              <a:t></a:t>
            </a:r>
            <a:r>
              <a:rPr lang="en-US" altLang="fr-FR" sz="2400" b="1" dirty="0" smtClean="0"/>
              <a:t>5 % length difference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400" dirty="0" smtClean="0"/>
              <a:t>(fit vs </a:t>
            </a:r>
            <a:r>
              <a:rPr lang="en-US" altLang="fr-FR" sz="2400" dirty="0" err="1" smtClean="0"/>
              <a:t>simul</a:t>
            </a:r>
            <a:r>
              <a:rPr lang="en-US" altLang="fr-FR" sz="2400" dirty="0" smtClean="0"/>
              <a:t>. length)</a:t>
            </a:r>
            <a:endParaRPr lang="en-US" alt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2588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6400141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/>
              <a:t>simulation for effect of recoil nucleus</a:t>
            </a:r>
            <a:endParaRPr lang="en-US" altLang="fr-FR" sz="3200" b="1" dirty="0"/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407368" y="651094"/>
            <a:ext cx="9886086" cy="6882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energy calibration </a:t>
            </a:r>
            <a:r>
              <a:rPr lang="en-US" altLang="fr-FR" sz="2000" dirty="0" smtClean="0"/>
              <a:t>(track length ↔ energy conversion) based on known (</a:t>
            </a:r>
            <a:r>
              <a:rPr lang="el-GR" altLang="fr-FR" sz="2000" dirty="0" smtClean="0"/>
              <a:t>β</a:t>
            </a:r>
            <a:r>
              <a:rPr lang="fr-FR" altLang="fr-FR" sz="2000" dirty="0" smtClean="0"/>
              <a:t>-</a:t>
            </a:r>
            <a:r>
              <a:rPr lang="en-US" altLang="fr-FR" sz="2000" dirty="0" smtClean="0"/>
              <a:t>)proton transitions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calibration curve from SRIM at optimal pressure</a:t>
            </a:r>
            <a:endParaRPr lang="en-US" altLang="fr-FR" sz="2000" dirty="0" smtClean="0"/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407368" y="1484784"/>
            <a:ext cx="3914323" cy="16115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recoil nucleus </a:t>
            </a:r>
            <a:r>
              <a:rPr lang="en-US" altLang="fr-FR" sz="2000" dirty="0" smtClean="0"/>
              <a:t>(ion):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>
                <a:sym typeface="Symbol" panose="05050102010706020507" pitchFamily="18" charset="2"/>
              </a:rPr>
              <a:t>	</a:t>
            </a:r>
            <a:r>
              <a:rPr lang="en-US" altLang="fr-FR" sz="2000" dirty="0" smtClean="0">
                <a:sym typeface="Symbol" panose="05050102010706020507" pitchFamily="18" charset="2"/>
              </a:rPr>
              <a:t>	</a:t>
            </a:r>
            <a:r>
              <a:rPr lang="en-US" altLang="fr-FR" sz="2000" dirty="0" smtClean="0">
                <a:sym typeface="Symbol" panose="05050102010706020507" pitchFamily="18" charset="2"/>
              </a:rPr>
              <a:t>2-3 % of transition </a:t>
            </a:r>
            <a:r>
              <a:rPr lang="en-US" altLang="fr-FR" sz="2000" dirty="0" smtClean="0"/>
              <a:t>energy (1/A)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		very short </a:t>
            </a:r>
            <a:r>
              <a:rPr lang="en-US" altLang="fr-FR" sz="2000" b="1" dirty="0" smtClean="0">
                <a:solidFill>
                  <a:srgbClr val="7030A0"/>
                </a:solidFill>
              </a:rPr>
              <a:t>range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/>
              <a:t>	</a:t>
            </a:r>
            <a:r>
              <a:rPr lang="en-US" altLang="fr-FR" sz="2000" dirty="0" smtClean="0"/>
              <a:t>	most likely </a:t>
            </a:r>
            <a:r>
              <a:rPr lang="en-US" altLang="fr-FR" sz="2000" b="1" dirty="0" smtClean="0">
                <a:solidFill>
                  <a:srgbClr val="7030A0"/>
                </a:solidFill>
              </a:rPr>
              <a:t>quenching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/>
              <a:t>	</a:t>
            </a:r>
            <a:r>
              <a:rPr lang="en-US" altLang="fr-FR" sz="2000" dirty="0" smtClean="0"/>
              <a:t>	neutralization</a:t>
            </a:r>
            <a:endParaRPr lang="en-US" altLang="fr-FR" sz="2000" dirty="0" smtClean="0"/>
          </a:p>
        </p:txBody>
      </p:sp>
      <p:sp>
        <p:nvSpPr>
          <p:cNvPr id="13" name="Accolade fermante 12"/>
          <p:cNvSpPr/>
          <p:nvPr/>
        </p:nvSpPr>
        <p:spPr>
          <a:xfrm>
            <a:off x="4440238" y="1628800"/>
            <a:ext cx="215602" cy="1416761"/>
          </a:xfrm>
          <a:prstGeom prst="rightBrace">
            <a:avLst>
              <a:gd name="adj1" fmla="val 40731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4925265" y="1844824"/>
            <a:ext cx="3751393" cy="99603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included in fits </a:t>
            </a:r>
            <a:r>
              <a:rPr lang="en-US" altLang="fr-FR" sz="2000" dirty="0" smtClean="0"/>
              <a:t>(</a:t>
            </a:r>
            <a:r>
              <a:rPr lang="en-US" altLang="fr-FR" sz="2000" dirty="0" err="1" smtClean="0"/>
              <a:t>param</a:t>
            </a:r>
            <a:r>
              <a:rPr lang="en-US" altLang="fr-FR" sz="2000" dirty="0" smtClean="0"/>
              <a:t>. </a:t>
            </a:r>
            <a:r>
              <a:rPr lang="en-US" altLang="fr-FR" sz="2000" b="1" dirty="0" err="1" smtClean="0">
                <a:solidFill>
                  <a:srgbClr val="7030A0"/>
                </a:solidFill>
              </a:rPr>
              <a:t>L</a:t>
            </a:r>
            <a:r>
              <a:rPr lang="en-US" altLang="fr-FR" sz="2000" b="1" baseline="-25000" dirty="0" err="1" smtClean="0">
                <a:solidFill>
                  <a:srgbClr val="7030A0"/>
                </a:solidFill>
              </a:rPr>
              <a:t>rec</a:t>
            </a:r>
            <a:r>
              <a:rPr lang="en-US" altLang="fr-FR" sz="2000" b="1" dirty="0" smtClean="0"/>
              <a:t> </a:t>
            </a:r>
            <a:r>
              <a:rPr lang="en-US" altLang="fr-FR" sz="2000" dirty="0" smtClean="0"/>
              <a:t>and</a:t>
            </a:r>
            <a:r>
              <a:rPr lang="en-US" altLang="fr-FR" sz="2000" b="1" dirty="0" smtClean="0"/>
              <a:t> </a:t>
            </a:r>
            <a:r>
              <a:rPr lang="en-US" altLang="fr-FR" sz="2000" b="1" dirty="0" err="1">
                <a:solidFill>
                  <a:srgbClr val="7030A0"/>
                </a:solidFill>
              </a:rPr>
              <a:t>f</a:t>
            </a:r>
            <a:r>
              <a:rPr lang="en-US" altLang="fr-FR" sz="2000" b="1" baseline="-25000" dirty="0" err="1">
                <a:solidFill>
                  <a:srgbClr val="7030A0"/>
                </a:solidFill>
              </a:rPr>
              <a:t>Q</a:t>
            </a:r>
            <a:r>
              <a:rPr lang="en-US" altLang="fr-FR" sz="2000" dirty="0" smtClean="0"/>
              <a:t>)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b="1" dirty="0" smtClean="0"/>
              <a:t>of simulated events</a:t>
            </a:r>
          </a:p>
          <a:p>
            <a:pPr marL="0" lvl="1" eaLnBrk="0" hangingPunct="0">
              <a:tabLst>
                <a:tab pos="84138" algn="l"/>
                <a:tab pos="357188" algn="l"/>
                <a:tab pos="630238" algn="l"/>
                <a:tab pos="2417763" algn="l"/>
              </a:tabLst>
            </a:pPr>
            <a:r>
              <a:rPr lang="en-US" altLang="fr-FR" sz="2000" dirty="0" smtClean="0"/>
              <a:t>(recoil from </a:t>
            </a:r>
            <a:r>
              <a:rPr lang="el-GR" altLang="fr-FR" sz="2000" dirty="0" smtClean="0"/>
              <a:t>β</a:t>
            </a:r>
            <a:r>
              <a:rPr lang="en-US" altLang="fr-FR" sz="2000" dirty="0" smtClean="0"/>
              <a:t> neglected)</a:t>
            </a:r>
            <a:endParaRPr lang="en-US" altLang="fr-FR" sz="2000" dirty="0" smtClean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94" y="3414772"/>
            <a:ext cx="5184576" cy="3326596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424941" y="3357563"/>
            <a:ext cx="3093983" cy="1367581"/>
            <a:chOff x="815062" y="3370260"/>
            <a:chExt cx="3093983" cy="1367581"/>
          </a:xfrm>
        </p:grpSpPr>
        <p:sp>
          <p:nvSpPr>
            <p:cNvPr id="61" name="Ellipse 60"/>
            <p:cNvSpPr/>
            <p:nvPr/>
          </p:nvSpPr>
          <p:spPr>
            <a:xfrm>
              <a:off x="815062" y="3370260"/>
              <a:ext cx="3093983" cy="13675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e 46"/>
            <p:cNvGrpSpPr/>
            <p:nvPr/>
          </p:nvGrpSpPr>
          <p:grpSpPr>
            <a:xfrm>
              <a:off x="1118697" y="3609227"/>
              <a:ext cx="2486713" cy="889646"/>
              <a:chOff x="8544272" y="5292848"/>
              <a:chExt cx="2486713" cy="889646"/>
            </a:xfrm>
          </p:grpSpPr>
          <p:cxnSp>
            <p:nvCxnSpPr>
              <p:cNvPr id="48" name="Connecteur droit avec flèche 47"/>
              <p:cNvCxnSpPr/>
              <p:nvPr/>
            </p:nvCxnSpPr>
            <p:spPr>
              <a:xfrm>
                <a:off x="9696400" y="5805264"/>
                <a:ext cx="1053803" cy="21624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oval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avec flèche 48"/>
              <p:cNvCxnSpPr/>
              <p:nvPr/>
            </p:nvCxnSpPr>
            <p:spPr>
              <a:xfrm flipV="1">
                <a:off x="9696400" y="5589240"/>
                <a:ext cx="1053803" cy="21624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oval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avec flèche 56"/>
              <p:cNvCxnSpPr/>
              <p:nvPr/>
            </p:nvCxnSpPr>
            <p:spPr>
              <a:xfrm flipH="1">
                <a:off x="8544272" y="5805488"/>
                <a:ext cx="1151681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headEnd type="oval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 Box 28"/>
              <p:cNvSpPr txBox="1">
                <a:spLocks noChangeArrowheads="1"/>
              </p:cNvSpPr>
              <p:nvPr/>
            </p:nvSpPr>
            <p:spPr bwMode="auto">
              <a:xfrm>
                <a:off x="10747720" y="5292848"/>
                <a:ext cx="283265" cy="38048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  <a:tab pos="2417763" algn="l"/>
                  </a:tabLst>
                </a:pPr>
                <a:r>
                  <a:rPr lang="en-US" altLang="fr-FR" sz="2000" b="1" dirty="0" smtClean="0">
                    <a:solidFill>
                      <a:srgbClr val="C00000"/>
                    </a:solidFill>
                  </a:rPr>
                  <a:t>p</a:t>
                </a:r>
                <a:endParaRPr lang="en-US" altLang="fr-FR" sz="2000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9" name="Text Box 28"/>
              <p:cNvSpPr txBox="1">
                <a:spLocks noChangeArrowheads="1"/>
              </p:cNvSpPr>
              <p:nvPr/>
            </p:nvSpPr>
            <p:spPr bwMode="auto">
              <a:xfrm>
                <a:off x="10747720" y="5802014"/>
                <a:ext cx="283265" cy="38048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  <a:tab pos="2417763" algn="l"/>
                  </a:tabLst>
                </a:pPr>
                <a:r>
                  <a:rPr lang="en-US" altLang="fr-FR" sz="2000" b="1" dirty="0" smtClean="0">
                    <a:solidFill>
                      <a:srgbClr val="C00000"/>
                    </a:solidFill>
                  </a:rPr>
                  <a:t>p</a:t>
                </a:r>
                <a:endParaRPr lang="en-US" altLang="fr-FR" sz="2000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0" name="Text Box 28"/>
              <p:cNvSpPr txBox="1">
                <a:spLocks noChangeArrowheads="1"/>
              </p:cNvSpPr>
              <p:nvPr/>
            </p:nvSpPr>
            <p:spPr bwMode="auto">
              <a:xfrm>
                <a:off x="8660155" y="5398776"/>
                <a:ext cx="471136" cy="38048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  <a:tab pos="2417763" algn="l"/>
                  </a:tabLst>
                </a:pPr>
                <a:r>
                  <a:rPr lang="en-US" altLang="fr-FR" sz="2000" b="1" dirty="0" smtClean="0">
                    <a:solidFill>
                      <a:srgbClr val="7030A0"/>
                    </a:solidFill>
                  </a:rPr>
                  <a:t>rec</a:t>
                </a:r>
                <a:endParaRPr lang="en-US" altLang="fr-FR" sz="2000" dirty="0" smtClean="0">
                  <a:solidFill>
                    <a:srgbClr val="7030A0"/>
                  </a:solidFill>
                </a:endParaRPr>
              </a:p>
            </p:txBody>
          </p:sp>
        </p:grpSp>
      </p:grpSp>
      <p:grpSp>
        <p:nvGrpSpPr>
          <p:cNvPr id="10" name="Groupe 9"/>
          <p:cNvGrpSpPr/>
          <p:nvPr/>
        </p:nvGrpSpPr>
        <p:grpSpPr>
          <a:xfrm>
            <a:off x="8543925" y="3357563"/>
            <a:ext cx="3093983" cy="1367581"/>
            <a:chOff x="8543925" y="3357563"/>
            <a:chExt cx="3093983" cy="1367581"/>
          </a:xfrm>
        </p:grpSpPr>
        <p:sp>
          <p:nvSpPr>
            <p:cNvPr id="3" name="Ellipse 2"/>
            <p:cNvSpPr/>
            <p:nvPr/>
          </p:nvSpPr>
          <p:spPr>
            <a:xfrm>
              <a:off x="8543925" y="3357563"/>
              <a:ext cx="3093983" cy="13675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e 34"/>
            <p:cNvGrpSpPr/>
            <p:nvPr/>
          </p:nvGrpSpPr>
          <p:grpSpPr>
            <a:xfrm>
              <a:off x="8773766" y="3576669"/>
              <a:ext cx="2634300" cy="929369"/>
              <a:chOff x="4957642" y="5294473"/>
              <a:chExt cx="2634300" cy="929369"/>
            </a:xfrm>
          </p:grpSpPr>
          <p:cxnSp>
            <p:nvCxnSpPr>
              <p:cNvPr id="36" name="Connecteur droit avec flèche 35"/>
              <p:cNvCxnSpPr/>
              <p:nvPr/>
            </p:nvCxnSpPr>
            <p:spPr>
              <a:xfrm flipH="1" flipV="1">
                <a:off x="5186661" y="5589016"/>
                <a:ext cx="1053803" cy="21624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oval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avec flèche 36"/>
              <p:cNvCxnSpPr/>
              <p:nvPr/>
            </p:nvCxnSpPr>
            <p:spPr>
              <a:xfrm flipV="1">
                <a:off x="6240016" y="5589016"/>
                <a:ext cx="1053803" cy="21624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oval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/>
              <p:cNvCxnSpPr/>
              <p:nvPr/>
            </p:nvCxnSpPr>
            <p:spPr>
              <a:xfrm flipH="1">
                <a:off x="6232634" y="5805264"/>
                <a:ext cx="7382" cy="301246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headEnd type="oval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 Box 28"/>
              <p:cNvSpPr txBox="1">
                <a:spLocks noChangeArrowheads="1"/>
              </p:cNvSpPr>
              <p:nvPr/>
            </p:nvSpPr>
            <p:spPr bwMode="auto">
              <a:xfrm>
                <a:off x="4957642" y="5294473"/>
                <a:ext cx="283265" cy="38048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  <a:tab pos="2417763" algn="l"/>
                  </a:tabLst>
                </a:pPr>
                <a:r>
                  <a:rPr lang="en-US" altLang="fr-FR" sz="2000" b="1" dirty="0" smtClean="0">
                    <a:solidFill>
                      <a:srgbClr val="C00000"/>
                    </a:solidFill>
                  </a:rPr>
                  <a:t>p</a:t>
                </a:r>
                <a:endParaRPr lang="en-US" altLang="fr-FR" sz="2000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0" name="Text Box 28"/>
              <p:cNvSpPr txBox="1">
                <a:spLocks noChangeArrowheads="1"/>
              </p:cNvSpPr>
              <p:nvPr/>
            </p:nvSpPr>
            <p:spPr bwMode="auto">
              <a:xfrm>
                <a:off x="7308677" y="5316660"/>
                <a:ext cx="283265" cy="38048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  <a:tab pos="2417763" algn="l"/>
                  </a:tabLst>
                </a:pPr>
                <a:r>
                  <a:rPr lang="en-US" altLang="fr-FR" sz="2000" b="1" dirty="0" smtClean="0">
                    <a:solidFill>
                      <a:srgbClr val="C00000"/>
                    </a:solidFill>
                  </a:rPr>
                  <a:t>p</a:t>
                </a:r>
                <a:endParaRPr lang="en-US" altLang="fr-FR" sz="2000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3" name="Text Box 28"/>
              <p:cNvSpPr txBox="1">
                <a:spLocks noChangeArrowheads="1"/>
              </p:cNvSpPr>
              <p:nvPr/>
            </p:nvSpPr>
            <p:spPr bwMode="auto">
              <a:xfrm>
                <a:off x="6312551" y="5843362"/>
                <a:ext cx="471136" cy="38048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marL="0" lvl="1" eaLnBrk="0" hangingPunct="0">
                  <a:tabLst>
                    <a:tab pos="84138" algn="l"/>
                    <a:tab pos="357188" algn="l"/>
                    <a:tab pos="630238" algn="l"/>
                    <a:tab pos="2417763" algn="l"/>
                  </a:tabLst>
                </a:pPr>
                <a:r>
                  <a:rPr lang="en-US" altLang="fr-FR" sz="2000" b="1" dirty="0" smtClean="0">
                    <a:solidFill>
                      <a:srgbClr val="7030A0"/>
                    </a:solidFill>
                  </a:rPr>
                  <a:t>rec</a:t>
                </a:r>
                <a:endParaRPr lang="en-US" altLang="fr-FR" sz="2000" dirty="0" smtClean="0">
                  <a:solidFill>
                    <a:srgbClr val="7030A0"/>
                  </a:solidFill>
                </a:endParaRPr>
              </a:p>
            </p:txBody>
          </p:sp>
        </p:grpSp>
      </p:grpSp>
      <p:cxnSp>
        <p:nvCxnSpPr>
          <p:cNvPr id="14" name="Connecteur droit avec flèche 13"/>
          <p:cNvCxnSpPr>
            <a:stCxn id="3" idx="3"/>
          </p:cNvCxnSpPr>
          <p:nvPr/>
        </p:nvCxnSpPr>
        <p:spPr>
          <a:xfrm flipH="1">
            <a:off x="7824192" y="4524866"/>
            <a:ext cx="1172836" cy="171244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stCxn id="61" idx="5"/>
          </p:cNvCxnSpPr>
          <p:nvPr/>
        </p:nvCxnSpPr>
        <p:spPr>
          <a:xfrm>
            <a:off x="3065821" y="4524866"/>
            <a:ext cx="1590019" cy="171244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28"/>
          <p:cNvSpPr txBox="1">
            <a:spLocks noChangeArrowheads="1"/>
          </p:cNvSpPr>
          <p:nvPr/>
        </p:nvSpPr>
        <p:spPr bwMode="auto">
          <a:xfrm>
            <a:off x="350224" y="5381089"/>
            <a:ext cx="3102434" cy="99603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marL="0" lvl="1" eaLnBrk="0" hangingPunct="0">
              <a:tabLst>
                <a:tab pos="177800" algn="l"/>
                <a:tab pos="2417763" algn="l"/>
              </a:tabLst>
            </a:pPr>
            <a:r>
              <a:rPr lang="en-US" altLang="fr-FR" sz="2000" b="1" dirty="0" smtClean="0"/>
              <a:t>2P decay:</a:t>
            </a:r>
          </a:p>
          <a:p>
            <a:pPr marL="0" lvl="1" eaLnBrk="0" hangingPunct="0">
              <a:tabLst>
                <a:tab pos="177800" algn="l"/>
                <a:tab pos="2417763" algn="l"/>
              </a:tabLst>
            </a:pPr>
            <a:r>
              <a:rPr lang="en-US" altLang="fr-FR" sz="2000" b="1" dirty="0" smtClean="0"/>
              <a:t>	Q-value from fitted length</a:t>
            </a:r>
          </a:p>
          <a:p>
            <a:pPr marL="0" lvl="1" eaLnBrk="0" hangingPunct="0">
              <a:tabLst>
                <a:tab pos="177800" algn="l"/>
                <a:tab pos="2417763" algn="l"/>
              </a:tabLst>
            </a:pPr>
            <a:r>
              <a:rPr lang="en-US" altLang="fr-FR" sz="2000" b="1" dirty="0" smtClean="0"/>
              <a:t>	increased by </a:t>
            </a:r>
            <a:r>
              <a:rPr lang="en-US" altLang="fr-FR" sz="2000" b="1" dirty="0" smtClean="0">
                <a:sym typeface="Symbol" panose="05050102010706020507" pitchFamily="18" charset="2"/>
              </a:rPr>
              <a:t></a:t>
            </a:r>
            <a:r>
              <a:rPr lang="en-US" altLang="fr-FR" sz="2000" b="1" dirty="0" smtClean="0"/>
              <a:t>2%</a:t>
            </a:r>
            <a:endParaRPr lang="en-US" alt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3248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10" name="Rectangle 9"/>
          <p:cNvSpPr/>
          <p:nvPr/>
        </p:nvSpPr>
        <p:spPr>
          <a:xfrm>
            <a:off x="3514575" y="260648"/>
            <a:ext cx="51629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0"/>
                <a:gradFill>
                  <a:gsLst>
                    <a:gs pos="29000">
                      <a:schemeClr val="tx2">
                        <a:lumMod val="60000"/>
                        <a:lumOff val="40000"/>
                      </a:schemeClr>
                    </a:gs>
                    <a:gs pos="50000">
                      <a:srgbClr val="548235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48000" dir="5400000" sy="-90000" algn="bl" rotWithShape="0"/>
                </a:effectLst>
              </a:rPr>
              <a:t>concluding remarks</a:t>
            </a:r>
            <a:endParaRPr lang="en-US" sz="4800" b="1" cap="none" spc="0" dirty="0">
              <a:ln w="0"/>
              <a:gradFill>
                <a:gsLst>
                  <a:gs pos="29000">
                    <a:schemeClr val="tx2">
                      <a:lumMod val="60000"/>
                      <a:lumOff val="40000"/>
                    </a:schemeClr>
                  </a:gs>
                  <a:gs pos="50000">
                    <a:srgbClr val="548235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reflection blurRad="6350" stA="53000" endA="300" endPos="48000" dir="5400000" sy="-90000" algn="bl" rotWithShape="0"/>
              </a:effectLst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1559496" y="1340768"/>
            <a:ext cx="8142294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400" b="1" dirty="0" smtClean="0">
                <a:solidFill>
                  <a:srgbClr val="0070C0"/>
                </a:solidFill>
                <a:sym typeface="Wingdings 3" panose="05040102010807070707" pitchFamily="18" charset="2"/>
              </a:rPr>
              <a:t></a:t>
            </a:r>
            <a:r>
              <a:rPr lang="en-US" altLang="fr-FR" sz="2400" b="1" dirty="0" smtClean="0">
                <a:solidFill>
                  <a:srgbClr val="0070C0"/>
                </a:solidFill>
              </a:rPr>
              <a:t>	simulations needed for ACTAR TPC decay detection efficiency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 smtClean="0"/>
              <a:t>		custom empirical simulation </a:t>
            </a:r>
            <a:r>
              <a:rPr lang="en-US" altLang="fr-FR" sz="2000" dirty="0" smtClean="0"/>
              <a:t>(no need for microscopic description)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 smtClean="0"/>
              <a:t>	parametrization based on experimental data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 smtClean="0"/>
              <a:t>	dominated by systematic uncertainties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altLang="fr-FR" sz="2000" b="1" dirty="0" smtClean="0">
                <a:solidFill>
                  <a:schemeClr val="bg1">
                    <a:lumMod val="65000"/>
                  </a:schemeClr>
                </a:solidFill>
              </a:rPr>
              <a:t>	slight differences in E690 &amp; E791 procedures</a:t>
            </a:r>
            <a:endParaRPr lang="en-US" altLang="fr-FR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0" hangingPunct="0">
              <a:tabLst>
                <a:tab pos="357188" algn="l"/>
                <a:tab pos="723900" algn="l"/>
              </a:tabLst>
            </a:pPr>
            <a:endParaRPr lang="en-US" altLang="fr-FR" sz="2000" b="1" dirty="0" smtClean="0">
              <a:sym typeface="Wingdings 3" panose="05040102010807070707" pitchFamily="18" charset="2"/>
            </a:endParaRP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400" b="1" dirty="0" smtClean="0">
                <a:solidFill>
                  <a:srgbClr val="0070C0"/>
                </a:solidFill>
                <a:sym typeface="Wingdings 3" panose="05040102010807070707" pitchFamily="18" charset="2"/>
              </a:rPr>
              <a:t></a:t>
            </a:r>
            <a:r>
              <a:rPr lang="en-US" altLang="fr-FR" sz="2400" b="1" dirty="0">
                <a:solidFill>
                  <a:srgbClr val="0070C0"/>
                </a:solidFill>
              </a:rPr>
              <a:t>	</a:t>
            </a:r>
            <a:r>
              <a:rPr lang="en-US" altLang="fr-FR" sz="2400" b="1" dirty="0" smtClean="0">
                <a:solidFill>
                  <a:srgbClr val="0070C0"/>
                </a:solidFill>
              </a:rPr>
              <a:t>simulations help tracks analysis and fits</a:t>
            </a:r>
            <a:endParaRPr lang="en-US" altLang="fr-FR" sz="2400" b="1" dirty="0">
              <a:solidFill>
                <a:srgbClr val="0070C0"/>
              </a:solidFill>
            </a:endParaRP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 smtClean="0">
                <a:solidFill>
                  <a:schemeClr val="bg1">
                    <a:lumMod val="65000"/>
                  </a:schemeClr>
                </a:solidFill>
                <a:sym typeface="Wingdings 3" panose="05040102010807070707" pitchFamily="18" charset="2"/>
              </a:rPr>
              <a:t>		identification of events topology </a:t>
            </a:r>
            <a:r>
              <a:rPr lang="en-US" altLang="fr-FR" sz="2000" dirty="0" smtClean="0">
                <a:solidFill>
                  <a:schemeClr val="bg1">
                    <a:lumMod val="65000"/>
                  </a:schemeClr>
                </a:solidFill>
                <a:sym typeface="Wingdings 3" panose="05040102010807070707" pitchFamily="18" charset="2"/>
              </a:rPr>
              <a:t>(not discussed here)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 smtClean="0">
                <a:sym typeface="Wingdings 3" panose="05040102010807070707" pitchFamily="18" charset="2"/>
              </a:rPr>
              <a:t>		control and correction of fit procedure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>
                <a:sym typeface="Wingdings 3" panose="05040102010807070707" pitchFamily="18" charset="2"/>
              </a:rPr>
              <a:t>	</a:t>
            </a:r>
            <a:r>
              <a:rPr lang="en-US" altLang="fr-FR" sz="2000" b="1" dirty="0" smtClean="0">
                <a:sym typeface="Wingdings 3" panose="05040102010807070707" pitchFamily="18" charset="2"/>
              </a:rPr>
              <a:t>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 corrected dispersion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>
                <a:sym typeface="Wingdings" panose="05000000000000000000" pitchFamily="2" charset="2"/>
              </a:rPr>
              <a:t>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	 included recoil signal</a:t>
            </a:r>
            <a:endParaRPr lang="en-US" altLang="fr-FR" sz="2000" b="1" dirty="0" smtClean="0">
              <a:sym typeface="Wingdings 3" panose="05040102010807070707" pitchFamily="18" charset="2"/>
            </a:endParaRPr>
          </a:p>
          <a:p>
            <a:pPr eaLnBrk="0" hangingPunct="0">
              <a:tabLst>
                <a:tab pos="357188" algn="l"/>
                <a:tab pos="723900" algn="l"/>
              </a:tabLst>
            </a:pPr>
            <a:endParaRPr lang="en-US" altLang="fr-FR" sz="2000" b="1" dirty="0" smtClean="0">
              <a:sym typeface="Wingdings 3" panose="05040102010807070707" pitchFamily="18" charset="2"/>
            </a:endParaRP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400" b="1" dirty="0" smtClean="0">
                <a:solidFill>
                  <a:srgbClr val="0070C0"/>
                </a:solidFill>
                <a:sym typeface="Wingdings 3" panose="05040102010807070707" pitchFamily="18" charset="2"/>
              </a:rPr>
              <a:t></a:t>
            </a:r>
            <a:r>
              <a:rPr lang="en-US" altLang="fr-FR" sz="2400" b="1" dirty="0" smtClean="0">
                <a:solidFill>
                  <a:srgbClr val="0070C0"/>
                </a:solidFill>
              </a:rPr>
              <a:t>	still some work to be done…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 smtClean="0"/>
              <a:t>		sorting of decay events types (for now “artisanal” way…)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 smtClean="0"/>
              <a:t>		improve fits (3D fits extremely slow)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 smtClean="0"/>
              <a:t>	control G4 results (problems…)</a:t>
            </a:r>
            <a:endParaRPr lang="en-US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6348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10" name="Rectangle 9"/>
          <p:cNvSpPr/>
          <p:nvPr/>
        </p:nvSpPr>
        <p:spPr>
          <a:xfrm>
            <a:off x="3514575" y="260648"/>
            <a:ext cx="51629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0"/>
                <a:gradFill>
                  <a:gsLst>
                    <a:gs pos="29000">
                      <a:schemeClr val="tx2">
                        <a:lumMod val="60000"/>
                        <a:lumOff val="40000"/>
                      </a:schemeClr>
                    </a:gs>
                    <a:gs pos="50000">
                      <a:srgbClr val="548235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48000" dir="5400000" sy="-90000" algn="bl" rotWithShape="0"/>
                </a:effectLst>
              </a:rPr>
              <a:t>concluding remarks</a:t>
            </a:r>
            <a:endParaRPr lang="en-US" sz="4800" b="1" cap="none" spc="0" dirty="0">
              <a:ln w="0"/>
              <a:gradFill>
                <a:gsLst>
                  <a:gs pos="29000">
                    <a:schemeClr val="tx2">
                      <a:lumMod val="60000"/>
                      <a:lumOff val="40000"/>
                    </a:schemeClr>
                  </a:gs>
                  <a:gs pos="50000">
                    <a:srgbClr val="548235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reflection blurRad="6350" stA="53000" endA="300" endPos="48000" dir="5400000" sy="-90000" algn="bl" rotWithShape="0"/>
              </a:effectLst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1559496" y="1340768"/>
            <a:ext cx="8142294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400" b="1" dirty="0" smtClean="0">
                <a:solidFill>
                  <a:srgbClr val="0070C0"/>
                </a:solidFill>
                <a:sym typeface="Wingdings 3" panose="05040102010807070707" pitchFamily="18" charset="2"/>
              </a:rPr>
              <a:t></a:t>
            </a:r>
            <a:r>
              <a:rPr lang="en-US" altLang="fr-FR" sz="2400" b="1" dirty="0" smtClean="0">
                <a:solidFill>
                  <a:srgbClr val="0070C0"/>
                </a:solidFill>
              </a:rPr>
              <a:t>	simulations needed for ACTAR TPC decay detection efficiency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 smtClean="0"/>
              <a:t>		custom empirical simulation </a:t>
            </a:r>
            <a:r>
              <a:rPr lang="en-US" altLang="fr-FR" sz="2000" dirty="0" smtClean="0"/>
              <a:t>(no need for microscopic description)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 smtClean="0"/>
              <a:t>	parametrization based on experimental data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 smtClean="0"/>
              <a:t>	dominated by systematic uncertainties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altLang="fr-FR" sz="2000" b="1" dirty="0" smtClean="0">
                <a:solidFill>
                  <a:schemeClr val="bg1">
                    <a:lumMod val="65000"/>
                  </a:schemeClr>
                </a:solidFill>
              </a:rPr>
              <a:t>	slight differences in E690 &amp; E791 procedures</a:t>
            </a:r>
            <a:endParaRPr lang="en-US" altLang="fr-FR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0" hangingPunct="0">
              <a:tabLst>
                <a:tab pos="357188" algn="l"/>
                <a:tab pos="723900" algn="l"/>
              </a:tabLst>
            </a:pPr>
            <a:endParaRPr lang="en-US" altLang="fr-FR" sz="2000" b="1" dirty="0" smtClean="0">
              <a:sym typeface="Wingdings 3" panose="05040102010807070707" pitchFamily="18" charset="2"/>
            </a:endParaRP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400" b="1" dirty="0" smtClean="0">
                <a:solidFill>
                  <a:srgbClr val="0070C0"/>
                </a:solidFill>
                <a:sym typeface="Wingdings 3" panose="05040102010807070707" pitchFamily="18" charset="2"/>
              </a:rPr>
              <a:t></a:t>
            </a:r>
            <a:r>
              <a:rPr lang="en-US" altLang="fr-FR" sz="2400" b="1" dirty="0">
                <a:solidFill>
                  <a:srgbClr val="0070C0"/>
                </a:solidFill>
              </a:rPr>
              <a:t>	</a:t>
            </a:r>
            <a:r>
              <a:rPr lang="en-US" altLang="fr-FR" sz="2400" b="1" dirty="0" smtClean="0">
                <a:solidFill>
                  <a:srgbClr val="0070C0"/>
                </a:solidFill>
              </a:rPr>
              <a:t>simulations help tracks analysis and fits</a:t>
            </a:r>
            <a:endParaRPr lang="en-US" altLang="fr-FR" sz="2400" b="1" dirty="0">
              <a:solidFill>
                <a:srgbClr val="0070C0"/>
              </a:solidFill>
            </a:endParaRP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 smtClean="0">
                <a:solidFill>
                  <a:schemeClr val="bg1">
                    <a:lumMod val="65000"/>
                  </a:schemeClr>
                </a:solidFill>
                <a:sym typeface="Wingdings 3" panose="05040102010807070707" pitchFamily="18" charset="2"/>
              </a:rPr>
              <a:t>		identification of events topology </a:t>
            </a:r>
            <a:r>
              <a:rPr lang="en-US" altLang="fr-FR" sz="2000" dirty="0" smtClean="0">
                <a:solidFill>
                  <a:schemeClr val="bg1">
                    <a:lumMod val="65000"/>
                  </a:schemeClr>
                </a:solidFill>
                <a:sym typeface="Wingdings 3" panose="05040102010807070707" pitchFamily="18" charset="2"/>
              </a:rPr>
              <a:t>(not discussed here)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 smtClean="0">
                <a:sym typeface="Wingdings 3" panose="05040102010807070707" pitchFamily="18" charset="2"/>
              </a:rPr>
              <a:t>		control and correction of fit procedure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>
                <a:sym typeface="Wingdings 3" panose="05040102010807070707" pitchFamily="18" charset="2"/>
              </a:rPr>
              <a:t>	</a:t>
            </a:r>
            <a:r>
              <a:rPr lang="en-US" altLang="fr-FR" sz="2000" b="1" dirty="0" smtClean="0">
                <a:sym typeface="Wingdings 3" panose="05040102010807070707" pitchFamily="18" charset="2"/>
              </a:rPr>
              <a:t>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 corrected dispersion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>
                <a:sym typeface="Wingdings" panose="05000000000000000000" pitchFamily="2" charset="2"/>
              </a:rPr>
              <a:t>	</a:t>
            </a:r>
            <a:r>
              <a:rPr lang="en-US" altLang="fr-FR" sz="2000" b="1" dirty="0" smtClean="0">
                <a:sym typeface="Wingdings" panose="05000000000000000000" pitchFamily="2" charset="2"/>
              </a:rPr>
              <a:t>	 included recoil signal</a:t>
            </a:r>
            <a:endParaRPr lang="en-US" altLang="fr-FR" sz="2000" b="1" dirty="0" smtClean="0">
              <a:sym typeface="Wingdings 3" panose="05040102010807070707" pitchFamily="18" charset="2"/>
            </a:endParaRPr>
          </a:p>
          <a:p>
            <a:pPr eaLnBrk="0" hangingPunct="0">
              <a:tabLst>
                <a:tab pos="357188" algn="l"/>
                <a:tab pos="723900" algn="l"/>
              </a:tabLst>
            </a:pPr>
            <a:endParaRPr lang="en-US" altLang="fr-FR" sz="2000" b="1" dirty="0" smtClean="0">
              <a:sym typeface="Wingdings 3" panose="05040102010807070707" pitchFamily="18" charset="2"/>
            </a:endParaRP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400" b="1" dirty="0" smtClean="0">
                <a:solidFill>
                  <a:srgbClr val="0070C0"/>
                </a:solidFill>
                <a:sym typeface="Wingdings 3" panose="05040102010807070707" pitchFamily="18" charset="2"/>
              </a:rPr>
              <a:t></a:t>
            </a:r>
            <a:r>
              <a:rPr lang="en-US" altLang="fr-FR" sz="2400" b="1" dirty="0" smtClean="0">
                <a:solidFill>
                  <a:srgbClr val="0070C0"/>
                </a:solidFill>
              </a:rPr>
              <a:t>	still some work to be done…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 smtClean="0"/>
              <a:t>		sorting of decay events types (for now “artisanal” way…)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 smtClean="0"/>
              <a:t>		improve fits (3D fits extremely slow)</a:t>
            </a:r>
          </a:p>
          <a:p>
            <a:pPr eaLnBrk="0" hangingPunct="0">
              <a:tabLst>
                <a:tab pos="357188" algn="l"/>
                <a:tab pos="723900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 smtClean="0"/>
              <a:t>	control G4 results (problems…)</a:t>
            </a:r>
            <a:endParaRPr lang="en-US" altLang="fr-FR" sz="2000" b="1" dirty="0"/>
          </a:p>
        </p:txBody>
      </p:sp>
      <p:sp>
        <p:nvSpPr>
          <p:cNvPr id="9" name="Rectangle 8"/>
          <p:cNvSpPr/>
          <p:nvPr/>
        </p:nvSpPr>
        <p:spPr>
          <a:xfrm rot="20686492">
            <a:off x="1171858" y="3431600"/>
            <a:ext cx="8917570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9050" cmpd="sng">
                  <a:solidFill>
                    <a:srgbClr val="7030A0"/>
                  </a:solidFill>
                  <a:prstDash val="solid"/>
                </a:ln>
                <a:noFill/>
                <a:effectLst/>
              </a:rPr>
              <a:t>thank you for your attention !</a:t>
            </a:r>
            <a:endParaRPr lang="en-US" sz="5400" b="1" cap="none" spc="50" dirty="0">
              <a:ln w="19050" cmpd="sng">
                <a:solidFill>
                  <a:srgbClr val="7030A0"/>
                </a:solidFill>
                <a:prstDash val="solid"/>
              </a:ln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87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1678720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/>
              <a:t>problems</a:t>
            </a:r>
            <a:endParaRPr lang="en-US" alt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67544" y="678060"/>
            <a:ext cx="7493132" cy="253491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2000" b="1" dirty="0" smtClean="0"/>
              <a:t>updated </a:t>
            </a:r>
            <a:r>
              <a:rPr lang="en-US" sz="2000" b="1" dirty="0" err="1" smtClean="0"/>
              <a:t>SimRange</a:t>
            </a:r>
            <a:r>
              <a:rPr lang="en-US" sz="2000" b="1" dirty="0" smtClean="0"/>
              <a:t> program for </a:t>
            </a:r>
            <a:r>
              <a:rPr lang="en-US" sz="2000" b="1" dirty="0" err="1" smtClean="0"/>
              <a:t>GSimTPC</a:t>
            </a:r>
            <a:r>
              <a:rPr lang="en-US" sz="2000" b="1" dirty="0" smtClean="0"/>
              <a:t> 6.0 (for rocky </a:t>
            </a:r>
            <a:r>
              <a:rPr lang="en-US" sz="2000" b="1" dirty="0" err="1" smtClean="0"/>
              <a:t>linux</a:t>
            </a:r>
            <a:r>
              <a:rPr lang="en-US" sz="2000" b="1" dirty="0" smtClean="0"/>
              <a:t> 8)</a:t>
            </a:r>
          </a:p>
          <a:p>
            <a:endParaRPr lang="en-US" sz="2000" b="1" dirty="0"/>
          </a:p>
          <a:p>
            <a:r>
              <a:rPr lang="en-US" sz="2000" b="1" dirty="0" smtClean="0"/>
              <a:t>recomputed Bragg peak histograms (fit pattern) for alpha and protons</a:t>
            </a:r>
          </a:p>
          <a:p>
            <a:r>
              <a:rPr lang="en-US" sz="2000" b="1" dirty="0" smtClean="0"/>
              <a:t>in Ar-C4H10 (90%-10%): 50000 events</a:t>
            </a:r>
          </a:p>
          <a:p>
            <a:pPr>
              <a:tabLst>
                <a:tab pos="176213" algn="l"/>
                <a:tab pos="442913" algn="l"/>
              </a:tabLst>
            </a:pPr>
            <a:r>
              <a:rPr lang="en-US" sz="2000" b="1" dirty="0"/>
              <a:t>	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•	10 MeV protons, P = 5 bar (file </a:t>
            </a:r>
            <a:r>
              <a:rPr lang="en-US" sz="20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proton_10MeV_5bar.root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tabLst>
                <a:tab pos="176213" algn="l"/>
                <a:tab pos="442913" algn="l"/>
              </a:tabLst>
            </a:pPr>
            <a:r>
              <a:rPr lang="en-US" sz="2000" b="1" dirty="0"/>
              <a:t>	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•	10 MeV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alpha,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 =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 bar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(file </a:t>
            </a:r>
            <a:r>
              <a:rPr lang="en-US" sz="2000" b="1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alpha_20MeV_2bar.root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tabLst>
                <a:tab pos="176213" algn="l"/>
                <a:tab pos="442913" algn="l"/>
              </a:tabLst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176213" algn="l"/>
                <a:tab pos="442913" algn="l"/>
              </a:tabLst>
            </a:pPr>
            <a:endParaRPr lang="en-US" sz="2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76" y="3228033"/>
            <a:ext cx="4320000" cy="293727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48" y="3228033"/>
            <a:ext cx="4320000" cy="2937271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 rot="20011127">
            <a:off x="8271343" y="5033831"/>
            <a:ext cx="1679577" cy="5654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 rot="19848884">
            <a:off x="8362981" y="4500493"/>
            <a:ext cx="784436" cy="68825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???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855640" y="6216872"/>
            <a:ext cx="5973806" cy="380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2000" dirty="0" smtClean="0"/>
              <a:t>average of energy deposit along “</a:t>
            </a:r>
            <a:r>
              <a:rPr lang="en-US" sz="2000" b="1" dirty="0" smtClean="0"/>
              <a:t>normalized</a:t>
            </a:r>
            <a:r>
              <a:rPr lang="en-US" sz="2000" dirty="0" smtClean="0"/>
              <a:t>” track path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803582" y="2734908"/>
            <a:ext cx="4584836" cy="68825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2000" dirty="0" smtClean="0"/>
              <a:t>20 MeV </a:t>
            </a:r>
            <a:r>
              <a:rPr lang="en-US" sz="2000" b="1" dirty="0" smtClean="0">
                <a:solidFill>
                  <a:srgbClr val="0070C0"/>
                </a:solidFill>
              </a:rPr>
              <a:t>alpha</a:t>
            </a:r>
            <a:r>
              <a:rPr lang="en-US" sz="2000" dirty="0" smtClean="0"/>
              <a:t> average energy loss</a:t>
            </a:r>
          </a:p>
          <a:p>
            <a:r>
              <a:rPr lang="en-US" sz="2000" dirty="0" smtClean="0"/>
              <a:t>in Argon-</a:t>
            </a:r>
            <a:r>
              <a:rPr lang="en-US" sz="2000" dirty="0" err="1" smtClean="0"/>
              <a:t>Isobutane</a:t>
            </a:r>
            <a:r>
              <a:rPr lang="en-US" sz="2000" dirty="0" smtClean="0"/>
              <a:t> (90-10%) gas (P = 2 bar)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266563" y="3717032"/>
            <a:ext cx="1833313" cy="90370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G4 10.03.p01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centos 7, g++ 4.8.5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(50000 events)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549130" y="3717032"/>
            <a:ext cx="1665640" cy="90370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G4 11.1.2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rocky8, g++ 8.5.0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(5000 events)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4884" y="1517883"/>
            <a:ext cx="91623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0"/>
                <a:gradFill>
                  <a:gsLst>
                    <a:gs pos="29000">
                      <a:schemeClr val="tx2">
                        <a:lumMod val="60000"/>
                        <a:lumOff val="40000"/>
                      </a:schemeClr>
                    </a:gs>
                    <a:gs pos="50000">
                      <a:srgbClr val="548235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48000" dir="5400000" sy="-90000" algn="bl" rotWithShape="0"/>
                </a:effectLst>
              </a:rPr>
              <a:t>simulations for detection efficiency</a:t>
            </a:r>
            <a:endParaRPr lang="en-US" sz="4800" b="1" cap="none" spc="0" dirty="0">
              <a:ln w="0"/>
              <a:gradFill>
                <a:gsLst>
                  <a:gs pos="29000">
                    <a:schemeClr val="tx2">
                      <a:lumMod val="60000"/>
                      <a:lumOff val="40000"/>
                    </a:schemeClr>
                  </a:gs>
                  <a:gs pos="50000">
                    <a:srgbClr val="548235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reflection blurRad="6350" stA="53000" endA="300" endPos="48000" dir="5400000" sy="-90000" algn="bl" rotWithShape="0"/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4" name="ZoneTexte 3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5" name="Groupe 4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7" name="Image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773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6896879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>
                <a:solidFill>
                  <a:srgbClr val="C00000"/>
                </a:solidFill>
              </a:rPr>
              <a:t>need for simulations: escape probability</a:t>
            </a:r>
            <a:endParaRPr lang="en-US" altLang="fr-FR" sz="3200" b="1" dirty="0">
              <a:solidFill>
                <a:srgbClr val="C00000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711624" y="1044342"/>
            <a:ext cx="4118417" cy="407379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b="1" dirty="0" smtClean="0"/>
              <a:t>2 proton energies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b="1" dirty="0" smtClean="0">
                <a:sym typeface="Wingdings" panose="05000000000000000000" pitchFamily="2" charset="2"/>
              </a:rPr>
              <a:t> relative decay branches intensity ?</a:t>
            </a:r>
            <a:endParaRPr lang="en-US" altLang="fr-FR" sz="2000" b="1" dirty="0" smtClean="0"/>
          </a:p>
          <a:p>
            <a:pPr eaLnBrk="0" hangingPunct="0">
              <a:tabLst>
                <a:tab pos="85725" algn="l"/>
                <a:tab pos="357188" algn="l"/>
              </a:tabLst>
            </a:pPr>
            <a:endParaRPr lang="en-US" altLang="fr-FR" sz="2000" b="1" dirty="0" smtClean="0"/>
          </a:p>
          <a:p>
            <a:pPr eaLnBrk="0" hangingPunct="0">
              <a:tabLst>
                <a:tab pos="85725" algn="l"/>
                <a:tab pos="357188" algn="l"/>
              </a:tabLst>
            </a:pPr>
            <a:endParaRPr lang="en-US" altLang="fr-FR" sz="2000" b="1" dirty="0"/>
          </a:p>
          <a:p>
            <a:pPr eaLnBrk="0" hangingPunct="0">
              <a:tabLst>
                <a:tab pos="85725" algn="l"/>
                <a:tab pos="357188" algn="l"/>
              </a:tabLst>
            </a:pPr>
            <a:endParaRPr lang="en-US" altLang="fr-FR" sz="2000" b="1" dirty="0"/>
          </a:p>
          <a:p>
            <a:pPr eaLnBrk="0" hangingPunct="0">
              <a:tabLst>
                <a:tab pos="85725" algn="l"/>
                <a:tab pos="357188" algn="l"/>
              </a:tabLst>
            </a:pPr>
            <a:endParaRPr lang="en-US" altLang="fr-FR" sz="2000" b="1" dirty="0" smtClean="0"/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 smtClean="0"/>
              <a:t>○	different track energy / length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 smtClean="0"/>
              <a:t>	↔ different escape probabilities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endParaRPr lang="en-US" altLang="fr-FR" sz="2000" b="1" dirty="0" smtClean="0"/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 smtClean="0"/>
              <a:t>○</a:t>
            </a:r>
            <a:r>
              <a:rPr lang="en-US" altLang="fr-FR" sz="2000" b="1" dirty="0" smtClean="0"/>
              <a:t>	</a:t>
            </a:r>
            <a:r>
              <a:rPr lang="en-US" altLang="fr-FR" sz="2000" b="1" dirty="0" smtClean="0"/>
              <a:t>proton track hidden in ion track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endParaRPr lang="en-US" altLang="fr-FR" sz="2000" b="1" dirty="0" smtClean="0"/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b="1" dirty="0"/>
              <a:t>	</a:t>
            </a:r>
            <a:r>
              <a:rPr lang="en-US" altLang="fr-FR" sz="2000" b="1" dirty="0" smtClean="0"/>
              <a:t>○</a:t>
            </a:r>
            <a:r>
              <a:rPr lang="en-US" altLang="fr-FR" sz="2000" b="1" dirty="0" smtClean="0"/>
              <a:t>	missing regions in the pad plane</a:t>
            </a:r>
            <a:endParaRPr lang="en-US" altLang="fr-FR" sz="2000" b="1" dirty="0" smtClean="0"/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dirty="0" smtClean="0"/>
              <a:t>	</a:t>
            </a:r>
            <a:r>
              <a:rPr lang="en-US" altLang="fr-FR" sz="2000" dirty="0"/>
              <a:t>	</a:t>
            </a:r>
            <a:r>
              <a:rPr lang="en-US" altLang="fr-FR" sz="2000" dirty="0" smtClean="0"/>
              <a:t>(+ analysis procedure and cuts)</a:t>
            </a:r>
            <a:endParaRPr lang="en-US" altLang="fr-FR" sz="2000" dirty="0" smtClean="0"/>
          </a:p>
        </p:txBody>
      </p:sp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7467993" y="476672"/>
            <a:ext cx="4172623" cy="2477140"/>
            <a:chOff x="1230901" y="4015426"/>
            <a:chExt cx="3863954" cy="229389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322"/>
            <a:stretch/>
          </p:blipFill>
          <p:spPr>
            <a:xfrm>
              <a:off x="1230901" y="4015426"/>
              <a:ext cx="3863954" cy="229389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254106" y="4086838"/>
              <a:ext cx="2565318" cy="3135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ym typeface="Wingdings" panose="05000000000000000000" pitchFamily="2" charset="2"/>
                </a:rPr>
                <a:t>track length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↔ proton energy</a:t>
              </a:r>
              <a:endParaRPr lang="en-US" sz="1600" b="1" dirty="0">
                <a:sym typeface="Wingdings" panose="05000000000000000000" pitchFamily="2" charset="2"/>
              </a:endParaRPr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12023"/>
          <a:stretch/>
        </p:blipFill>
        <p:spPr>
          <a:xfrm flipH="1">
            <a:off x="176498" y="1349541"/>
            <a:ext cx="2232248" cy="1791427"/>
          </a:xfrm>
          <a:prstGeom prst="rect">
            <a:avLst/>
          </a:prstGeom>
        </p:spPr>
      </p:pic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364885" y="836712"/>
            <a:ext cx="762563" cy="4420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sz="2400" b="1" dirty="0" smtClean="0"/>
              <a:t>E690</a:t>
            </a:r>
            <a:endParaRPr lang="en-US" altLang="fr-FR" sz="2400" b="1" dirty="0" smtClean="0"/>
          </a:p>
        </p:txBody>
      </p:sp>
      <p:sp>
        <p:nvSpPr>
          <p:cNvPr id="22" name="Flèche droite 21"/>
          <p:cNvSpPr/>
          <p:nvPr/>
        </p:nvSpPr>
        <p:spPr>
          <a:xfrm flipH="1">
            <a:off x="6873378" y="766664"/>
            <a:ext cx="491303" cy="1165754"/>
          </a:xfrm>
          <a:prstGeom prst="righ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3023585" y="1829375"/>
                <a:ext cx="2739001" cy="83175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𝑵</m:t>
                          </m:r>
                        </m:e>
                        <m:sub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𝒆𝒎𝒊𝒕</m:t>
                          </m:r>
                        </m:sub>
                      </m:sSub>
                      <m:d>
                        <m:d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𝒐𝒃𝒔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𝒑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fr-F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𝜺</m:t>
                          </m:r>
                          <m:d>
                            <m:dPr>
                              <m:ctrlPr>
                                <a:rPr lang="fr-F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𝒑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fr-FR" sz="2000" b="1" dirty="0"/>
              </a:p>
            </p:txBody>
          </p:sp>
        </mc:Choice>
        <mc:Fallback>
          <p:sp>
            <p:nvSpPr>
              <p:cNvPr id="25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3585" y="1829375"/>
                <a:ext cx="2739001" cy="8317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2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6896879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>
                <a:solidFill>
                  <a:srgbClr val="C00000"/>
                </a:solidFill>
              </a:rPr>
              <a:t>need for simulations: escape probability</a:t>
            </a:r>
            <a:endParaRPr lang="en-US" altLang="fr-FR" sz="3200" b="1" dirty="0">
              <a:solidFill>
                <a:srgbClr val="C00000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639616" y="886176"/>
            <a:ext cx="3766975" cy="13038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b="1" dirty="0" smtClean="0"/>
              <a:t>2-proton radioactivity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dirty="0" smtClean="0"/>
              <a:t>	single decay branch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dirty="0" smtClean="0"/>
              <a:t>	event by event analysis (counting)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endParaRPr lang="en-US" altLang="fr-FR" sz="2000" b="1" dirty="0"/>
          </a:p>
        </p:txBody>
      </p:sp>
      <p:grpSp>
        <p:nvGrpSpPr>
          <p:cNvPr id="16" name="Groupe 15"/>
          <p:cNvGrpSpPr>
            <a:grpSpLocks noChangeAspect="1"/>
          </p:cNvGrpSpPr>
          <p:nvPr/>
        </p:nvGrpSpPr>
        <p:grpSpPr>
          <a:xfrm>
            <a:off x="407368" y="1379496"/>
            <a:ext cx="1728000" cy="1812426"/>
            <a:chOff x="5735960" y="1412776"/>
            <a:chExt cx="4320000" cy="4531066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960" y="1412776"/>
              <a:ext cx="4320000" cy="4531066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960" y="1412776"/>
              <a:ext cx="4320000" cy="4531066"/>
            </a:xfrm>
            <a:prstGeom prst="rect">
              <a:avLst/>
            </a:prstGeom>
            <a:ln w="19050">
              <a:noFill/>
            </a:ln>
          </p:spPr>
        </p:pic>
      </p:grp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364885" y="836712"/>
            <a:ext cx="762563" cy="4420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sz="2400" b="1" dirty="0" smtClean="0"/>
              <a:t>E791</a:t>
            </a:r>
            <a:endParaRPr lang="en-US" alt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768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6896879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>
                <a:solidFill>
                  <a:srgbClr val="C00000"/>
                </a:solidFill>
              </a:rPr>
              <a:t>need for simulations: escape probability</a:t>
            </a:r>
            <a:endParaRPr lang="en-US" altLang="fr-FR" sz="3200" b="1" dirty="0">
              <a:solidFill>
                <a:srgbClr val="C00000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639616" y="886176"/>
            <a:ext cx="4174971" cy="253491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b="1" dirty="0" smtClean="0"/>
              <a:t>2-proton radioactivity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dirty="0" smtClean="0"/>
              <a:t>	single decay branch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dirty="0" smtClean="0"/>
              <a:t>	event by event analysis (counting)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endParaRPr lang="en-US" altLang="fr-FR" sz="2000" b="1" dirty="0"/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b="1" dirty="0" smtClean="0"/>
              <a:t>beta-delayed 1,2,3-proton(s)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dirty="0" smtClean="0">
                <a:sym typeface="Wingdings" panose="05000000000000000000" pitchFamily="2" charset="2"/>
              </a:rPr>
              <a:t>		from </a:t>
            </a:r>
            <a:r>
              <a:rPr lang="en-US" altLang="fr-FR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several nuclei </a:t>
            </a:r>
            <a:r>
              <a:rPr lang="en-US" altLang="fr-FR" sz="2000" dirty="0" smtClean="0">
                <a:sym typeface="Wingdings" panose="05000000000000000000" pitchFamily="2" charset="2"/>
              </a:rPr>
              <a:t>(cocktail beam)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dirty="0" smtClean="0">
                <a:sym typeface="Wingdings" panose="05000000000000000000" pitchFamily="2" charset="2"/>
              </a:rPr>
              <a:t>		decay scheme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endParaRPr lang="en-US" altLang="fr-FR" sz="2000" dirty="0" smtClean="0"/>
          </a:p>
        </p:txBody>
      </p:sp>
      <p:grpSp>
        <p:nvGrpSpPr>
          <p:cNvPr id="16" name="Groupe 15"/>
          <p:cNvGrpSpPr>
            <a:grpSpLocks noChangeAspect="1"/>
          </p:cNvGrpSpPr>
          <p:nvPr/>
        </p:nvGrpSpPr>
        <p:grpSpPr>
          <a:xfrm>
            <a:off x="407368" y="1379496"/>
            <a:ext cx="1728000" cy="1812426"/>
            <a:chOff x="5735960" y="1412776"/>
            <a:chExt cx="4320000" cy="4531066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960" y="1412776"/>
              <a:ext cx="4320000" cy="4531066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960" y="1412776"/>
              <a:ext cx="4320000" cy="4531066"/>
            </a:xfrm>
            <a:prstGeom prst="rect">
              <a:avLst/>
            </a:prstGeom>
            <a:ln w="19050">
              <a:noFill/>
            </a:ln>
          </p:spPr>
        </p:pic>
      </p:grp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364885" y="836712"/>
            <a:ext cx="762563" cy="4420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sz="2400" b="1" dirty="0" smtClean="0"/>
              <a:t>E791</a:t>
            </a:r>
            <a:endParaRPr lang="en-US" altLang="fr-FR" sz="2400" b="1" dirty="0" smtClean="0"/>
          </a:p>
        </p:txBody>
      </p:sp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205728" y="3640492"/>
            <a:ext cx="2498559" cy="1651721"/>
            <a:chOff x="186969" y="2056641"/>
            <a:chExt cx="3485262" cy="2304000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69" y="2056641"/>
              <a:ext cx="3460759" cy="2304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0" name="Ellipse 29"/>
            <p:cNvSpPr/>
            <p:nvPr/>
          </p:nvSpPr>
          <p:spPr>
            <a:xfrm rot="790763">
              <a:off x="2607141" y="3059218"/>
              <a:ext cx="581425" cy="30500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2542618" y="3326848"/>
              <a:ext cx="665957" cy="546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>
              <a:spAutoFit/>
            </a:bodyPr>
            <a:lstStyle>
              <a:lvl1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tabLst/>
              </a:pPr>
              <a:r>
                <a:rPr lang="en-GB" sz="1600" b="1" baseline="30000" dirty="0" smtClean="0">
                  <a:solidFill>
                    <a:srgbClr val="C00000"/>
                  </a:solidFill>
                  <a:latin typeface="+mn-lt"/>
                  <a:sym typeface="Wingdings 3" panose="05040102010807070707" pitchFamily="18" charset="2"/>
                </a:rPr>
                <a:t>45</a:t>
              </a:r>
              <a:r>
                <a:rPr lang="en-GB" sz="1600" b="1" dirty="0" smtClean="0">
                  <a:solidFill>
                    <a:srgbClr val="C00000"/>
                  </a:solidFill>
                  <a:latin typeface="+mn-lt"/>
                  <a:sym typeface="Wingdings 3" panose="05040102010807070707" pitchFamily="18" charset="2"/>
                </a:rPr>
                <a:t>Fe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019958" y="2481809"/>
              <a:ext cx="652273" cy="546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>
              <a:spAutoFit/>
            </a:bodyPr>
            <a:lstStyle>
              <a:lvl1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tabLst/>
              </a:pPr>
              <a:r>
                <a:rPr lang="en-GB" sz="1600" b="1" baseline="30000" dirty="0" smtClean="0">
                  <a:solidFill>
                    <a:srgbClr val="C00000"/>
                  </a:solidFill>
                  <a:latin typeface="+mn-lt"/>
                  <a:sym typeface="Wingdings 3" panose="05040102010807070707" pitchFamily="18" charset="2"/>
                </a:rPr>
                <a:t>48</a:t>
              </a:r>
              <a:r>
                <a:rPr lang="en-GB" sz="1600" b="1" dirty="0" smtClean="0">
                  <a:solidFill>
                    <a:srgbClr val="C00000"/>
                  </a:solidFill>
                  <a:latin typeface="+mn-lt"/>
                  <a:sym typeface="Wingdings 3" panose="05040102010807070707" pitchFamily="18" charset="2"/>
                </a:rPr>
                <a:t>Ni</a:t>
              </a:r>
              <a:endParaRPr lang="en-GB" sz="1600" dirty="0">
                <a:latin typeface="+mn-lt"/>
                <a:sym typeface="Wingdings 3" panose="05040102010807070707" pitchFamily="18" charset="2"/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 rot="790763">
              <a:off x="2735369" y="2777106"/>
              <a:ext cx="581425" cy="30500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3929827" y="3353270"/>
            <a:ext cx="7172251" cy="3421782"/>
            <a:chOff x="1504319" y="2131675"/>
            <a:chExt cx="7172251" cy="3421782"/>
          </a:xfrm>
        </p:grpSpPr>
        <p:sp>
          <p:nvSpPr>
            <p:cNvPr id="35" name="Line 28"/>
            <p:cNvSpPr>
              <a:spLocks noChangeShapeType="1"/>
            </p:cNvSpPr>
            <p:nvPr/>
          </p:nvSpPr>
          <p:spPr bwMode="auto">
            <a:xfrm flipH="1">
              <a:off x="3851900" y="4364272"/>
              <a:ext cx="720725" cy="13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grpSp>
          <p:nvGrpSpPr>
            <p:cNvPr id="36" name="Groupe 35"/>
            <p:cNvGrpSpPr/>
            <p:nvPr/>
          </p:nvGrpSpPr>
          <p:grpSpPr>
            <a:xfrm>
              <a:off x="7019925" y="3788192"/>
              <a:ext cx="719995" cy="144176"/>
              <a:chOff x="2267679" y="1267189"/>
              <a:chExt cx="719995" cy="144176"/>
            </a:xfrm>
          </p:grpSpPr>
          <p:sp>
            <p:nvSpPr>
              <p:cNvPr id="98" name="Rectangle 97"/>
              <p:cNvSpPr>
                <a:spLocks noChangeArrowheads="1"/>
              </p:cNvSpPr>
              <p:nvPr/>
            </p:nvSpPr>
            <p:spPr bwMode="auto">
              <a:xfrm flipH="1">
                <a:off x="2267680" y="1267189"/>
                <a:ext cx="719994" cy="14417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99" name="Line 19"/>
              <p:cNvSpPr>
                <a:spLocks noChangeShapeType="1"/>
              </p:cNvSpPr>
              <p:nvPr/>
            </p:nvSpPr>
            <p:spPr bwMode="auto">
              <a:xfrm flipH="1">
                <a:off x="2267679" y="1268700"/>
                <a:ext cx="71999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</p:grpSp>
        <p:grpSp>
          <p:nvGrpSpPr>
            <p:cNvPr id="37" name="Groupe 36"/>
            <p:cNvGrpSpPr/>
            <p:nvPr/>
          </p:nvGrpSpPr>
          <p:grpSpPr>
            <a:xfrm>
              <a:off x="5436330" y="4148242"/>
              <a:ext cx="719995" cy="144176"/>
              <a:chOff x="2267679" y="1268700"/>
              <a:chExt cx="719995" cy="144176"/>
            </a:xfrm>
          </p:grpSpPr>
          <p:sp>
            <p:nvSpPr>
              <p:cNvPr id="96" name="Rectangle 95"/>
              <p:cNvSpPr>
                <a:spLocks noChangeArrowheads="1"/>
              </p:cNvSpPr>
              <p:nvPr/>
            </p:nvSpPr>
            <p:spPr bwMode="auto">
              <a:xfrm flipH="1">
                <a:off x="2267680" y="1268700"/>
                <a:ext cx="719994" cy="14417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97" name="Line 19"/>
              <p:cNvSpPr>
                <a:spLocks noChangeShapeType="1"/>
              </p:cNvSpPr>
              <p:nvPr/>
            </p:nvSpPr>
            <p:spPr bwMode="auto">
              <a:xfrm flipH="1">
                <a:off x="2267679" y="1268700"/>
                <a:ext cx="71999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</p:grpSp>
        <p:grpSp>
          <p:nvGrpSpPr>
            <p:cNvPr id="38" name="Groupe 37"/>
            <p:cNvGrpSpPr/>
            <p:nvPr/>
          </p:nvGrpSpPr>
          <p:grpSpPr>
            <a:xfrm>
              <a:off x="3852005" y="5084372"/>
              <a:ext cx="719995" cy="144176"/>
              <a:chOff x="2267679" y="1268700"/>
              <a:chExt cx="719995" cy="144176"/>
            </a:xfrm>
          </p:grpSpPr>
          <p:sp>
            <p:nvSpPr>
              <p:cNvPr id="94" name="Rectangle 93"/>
              <p:cNvSpPr>
                <a:spLocks noChangeArrowheads="1"/>
              </p:cNvSpPr>
              <p:nvPr/>
            </p:nvSpPr>
            <p:spPr bwMode="auto">
              <a:xfrm flipH="1">
                <a:off x="2267680" y="1268700"/>
                <a:ext cx="719994" cy="14417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95" name="Line 19"/>
              <p:cNvSpPr>
                <a:spLocks noChangeShapeType="1"/>
              </p:cNvSpPr>
              <p:nvPr/>
            </p:nvSpPr>
            <p:spPr bwMode="auto">
              <a:xfrm flipH="1">
                <a:off x="2267679" y="1268700"/>
                <a:ext cx="71999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</p:grp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 flipH="1">
              <a:off x="3846810" y="2730334"/>
              <a:ext cx="314757" cy="288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fr-FR" sz="1400" b="1" dirty="0">
                  <a:latin typeface="+mn-lt"/>
                </a:rPr>
                <a:t>IAS</a:t>
              </a:r>
              <a:endParaRPr lang="en-US" altLang="fr-FR" sz="1400" baseline="-25000" dirty="0">
                <a:latin typeface="+mn-lt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>
              <a:off x="3276599" y="2462787"/>
              <a:ext cx="574675" cy="537134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2953480" y="2131961"/>
              <a:ext cx="323120" cy="247363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>
              <a:off x="3276600" y="2379323"/>
              <a:ext cx="0" cy="314883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grpSp>
          <p:nvGrpSpPr>
            <p:cNvPr id="43" name="Groupe 42"/>
            <p:cNvGrpSpPr/>
            <p:nvPr/>
          </p:nvGrpSpPr>
          <p:grpSpPr>
            <a:xfrm>
              <a:off x="2267679" y="2131962"/>
              <a:ext cx="719995" cy="144176"/>
              <a:chOff x="2267679" y="1268700"/>
              <a:chExt cx="719995" cy="144176"/>
            </a:xfrm>
          </p:grpSpPr>
          <p:sp>
            <p:nvSpPr>
              <p:cNvPr id="92" name="Rectangle 91"/>
              <p:cNvSpPr>
                <a:spLocks noChangeArrowheads="1"/>
              </p:cNvSpPr>
              <p:nvPr/>
            </p:nvSpPr>
            <p:spPr bwMode="auto">
              <a:xfrm flipH="1">
                <a:off x="2267680" y="1268700"/>
                <a:ext cx="719994" cy="14417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93" name="Line 19"/>
              <p:cNvSpPr>
                <a:spLocks noChangeShapeType="1"/>
              </p:cNvSpPr>
              <p:nvPr/>
            </p:nvSpPr>
            <p:spPr bwMode="auto">
              <a:xfrm flipH="1">
                <a:off x="2267679" y="1268700"/>
                <a:ext cx="719995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</p:grp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 flipH="1">
              <a:off x="3851274" y="2999921"/>
              <a:ext cx="720725" cy="29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 flipH="1">
              <a:off x="3851274" y="3428142"/>
              <a:ext cx="720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 flipH="1">
              <a:off x="5436328" y="3424680"/>
              <a:ext cx="719996" cy="3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 flipH="1" flipV="1">
              <a:off x="5436329" y="3644172"/>
              <a:ext cx="719995" cy="4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 flipH="1">
              <a:off x="3851274" y="4579001"/>
              <a:ext cx="720725" cy="13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9" name="Line 29"/>
            <p:cNvSpPr>
              <a:spLocks noChangeShapeType="1"/>
            </p:cNvSpPr>
            <p:nvPr/>
          </p:nvSpPr>
          <p:spPr bwMode="auto">
            <a:xfrm flipH="1">
              <a:off x="3854513" y="3786955"/>
              <a:ext cx="720724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0" name="Line 31"/>
            <p:cNvSpPr>
              <a:spLocks noChangeShapeType="1"/>
            </p:cNvSpPr>
            <p:nvPr/>
          </p:nvSpPr>
          <p:spPr bwMode="auto">
            <a:xfrm>
              <a:off x="3276600" y="2924072"/>
              <a:ext cx="577032" cy="518555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1" name="Line 32"/>
            <p:cNvSpPr>
              <a:spLocks noChangeShapeType="1"/>
            </p:cNvSpPr>
            <p:nvPr/>
          </p:nvSpPr>
          <p:spPr bwMode="auto">
            <a:xfrm>
              <a:off x="3276600" y="3500259"/>
              <a:ext cx="577032" cy="503963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2" name="Line 33"/>
            <p:cNvSpPr>
              <a:spLocks noChangeShapeType="1"/>
            </p:cNvSpPr>
            <p:nvPr/>
          </p:nvSpPr>
          <p:spPr bwMode="auto">
            <a:xfrm>
              <a:off x="3276600" y="4534540"/>
              <a:ext cx="577032" cy="549832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3" name="Line 41"/>
            <p:cNvSpPr>
              <a:spLocks noChangeShapeType="1"/>
            </p:cNvSpPr>
            <p:nvPr/>
          </p:nvSpPr>
          <p:spPr bwMode="auto">
            <a:xfrm>
              <a:off x="5735037" y="3438409"/>
              <a:ext cx="5404" cy="72010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4" name="Line 42"/>
            <p:cNvSpPr>
              <a:spLocks noChangeShapeType="1"/>
            </p:cNvSpPr>
            <p:nvPr/>
          </p:nvSpPr>
          <p:spPr bwMode="auto">
            <a:xfrm>
              <a:off x="5580140" y="3429794"/>
              <a:ext cx="5870" cy="209728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5" name="Line 43"/>
            <p:cNvSpPr>
              <a:spLocks noChangeShapeType="1"/>
            </p:cNvSpPr>
            <p:nvPr/>
          </p:nvSpPr>
          <p:spPr bwMode="auto">
            <a:xfrm>
              <a:off x="4283960" y="4364272"/>
              <a:ext cx="0" cy="72010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6" name="Line 45"/>
            <p:cNvSpPr>
              <a:spLocks noChangeShapeType="1"/>
            </p:cNvSpPr>
            <p:nvPr/>
          </p:nvSpPr>
          <p:spPr bwMode="auto">
            <a:xfrm flipH="1">
              <a:off x="3952832" y="3788192"/>
              <a:ext cx="7777" cy="129623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7" name="Line 61"/>
            <p:cNvSpPr>
              <a:spLocks noChangeShapeType="1"/>
            </p:cNvSpPr>
            <p:nvPr/>
          </p:nvSpPr>
          <p:spPr bwMode="auto">
            <a:xfrm>
              <a:off x="4432222" y="2989686"/>
              <a:ext cx="3170" cy="2094739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8" name="Line 62"/>
            <p:cNvSpPr>
              <a:spLocks noChangeShapeType="1"/>
            </p:cNvSpPr>
            <p:nvPr/>
          </p:nvSpPr>
          <p:spPr bwMode="auto">
            <a:xfrm>
              <a:off x="3278979" y="2665868"/>
              <a:ext cx="4425" cy="1886093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0" name="Text Box 67"/>
            <p:cNvSpPr txBox="1">
              <a:spLocks noChangeArrowheads="1"/>
            </p:cNvSpPr>
            <p:nvPr/>
          </p:nvSpPr>
          <p:spPr bwMode="auto">
            <a:xfrm flipH="1">
              <a:off x="6177990" y="3638997"/>
              <a:ext cx="382083" cy="318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fr-FR" sz="1600" b="1" dirty="0">
                  <a:solidFill>
                    <a:srgbClr val="FF0000"/>
                  </a:solidFill>
                  <a:latin typeface="+mn-lt"/>
                </a:rPr>
                <a:t>2p?</a:t>
              </a:r>
              <a:endParaRPr lang="en-US" altLang="fr-FR" sz="1600" b="1" baseline="-25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61" name="Line 37"/>
            <p:cNvSpPr>
              <a:spLocks noChangeShapeType="1"/>
            </p:cNvSpPr>
            <p:nvPr/>
          </p:nvSpPr>
          <p:spPr bwMode="auto">
            <a:xfrm>
              <a:off x="4572000" y="2996082"/>
              <a:ext cx="859112" cy="4325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2" name="Line 39"/>
            <p:cNvSpPr>
              <a:spLocks noChangeShapeType="1"/>
            </p:cNvSpPr>
            <p:nvPr/>
          </p:nvSpPr>
          <p:spPr bwMode="auto">
            <a:xfrm>
              <a:off x="4570606" y="2996081"/>
              <a:ext cx="860506" cy="115171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3" name="Line 40"/>
            <p:cNvSpPr>
              <a:spLocks noChangeShapeType="1"/>
            </p:cNvSpPr>
            <p:nvPr/>
          </p:nvSpPr>
          <p:spPr bwMode="auto">
            <a:xfrm>
              <a:off x="4571918" y="3433604"/>
              <a:ext cx="859193" cy="71388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4" name="Line 42"/>
            <p:cNvSpPr>
              <a:spLocks noChangeShapeType="1"/>
            </p:cNvSpPr>
            <p:nvPr/>
          </p:nvSpPr>
          <p:spPr bwMode="auto">
            <a:xfrm>
              <a:off x="6156325" y="3428662"/>
              <a:ext cx="863598" cy="3558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ZoneTexte 64"/>
                <p:cNvSpPr txBox="1"/>
                <p:nvPr/>
              </p:nvSpPr>
              <p:spPr>
                <a:xfrm flipH="1">
                  <a:off x="2336756" y="2275982"/>
                  <a:ext cx="547649" cy="3247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p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𝑿𝒂</m:t>
                            </m:r>
                          </m:e>
                        </m:sPre>
                      </m:oMath>
                    </m:oMathPara>
                  </a14:m>
                  <a:endParaRPr lang="fr-FR" sz="2000" b="1" i="1" dirty="0"/>
                </a:p>
              </p:txBody>
            </p:sp>
          </mc:Choice>
          <mc:Fallback xmlns="">
            <p:sp>
              <p:nvSpPr>
                <p:cNvPr id="46" name="ZoneTexte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336756" y="2275982"/>
                  <a:ext cx="547649" cy="32470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889" t="-1887" r="-5556" b="-188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ZoneTexte 65"/>
                <p:cNvSpPr txBox="1"/>
                <p:nvPr/>
              </p:nvSpPr>
              <p:spPr>
                <a:xfrm flipH="1">
                  <a:off x="3814326" y="5224264"/>
                  <a:ext cx="792909" cy="3291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p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𝑿𝒃</m:t>
                            </m:r>
                          </m:e>
                        </m:sPre>
                      </m:oMath>
                    </m:oMathPara>
                  </a14:m>
                  <a:endParaRPr lang="fr-FR" sz="2000" b="1" i="1" dirty="0"/>
                </a:p>
              </p:txBody>
            </p:sp>
          </mc:Choice>
          <mc:Fallback xmlns="">
            <p:sp>
              <p:nvSpPr>
                <p:cNvPr id="47" name="ZoneTexte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814326" y="5224264"/>
                  <a:ext cx="792909" cy="32919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923" r="-4615" b="-2037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ZoneTexte 66"/>
                <p:cNvSpPr txBox="1"/>
                <p:nvPr/>
              </p:nvSpPr>
              <p:spPr>
                <a:xfrm flipH="1">
                  <a:off x="5190105" y="4292262"/>
                  <a:ext cx="124175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Pre>
                        <m:sPre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𝑿𝒄</m:t>
                          </m:r>
                        </m:e>
                      </m:sPre>
                    </m:oMath>
                  </a14:m>
                  <a:r>
                    <a:rPr lang="fr-FR" sz="2800" b="1" dirty="0"/>
                    <a:t> </a:t>
                  </a:r>
                  <a14:m>
                    <m:oMath xmlns:m="http://schemas.openxmlformats.org/officeDocument/2006/math">
                      <m:r>
                        <a:rPr lang="fr-FR" sz="1600" b="1" i="1">
                          <a:latin typeface="Cambria Math" panose="02040503050406030204" pitchFamily="18" charset="0"/>
                        </a:rPr>
                        <m:t>(+</m:t>
                      </m:r>
                      <m:r>
                        <a:rPr lang="fr-FR" sz="16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fr-FR" sz="16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fr-FR" sz="1600" b="1" i="1" dirty="0"/>
                </a:p>
              </p:txBody>
            </p:sp>
          </mc:Choice>
          <mc:Fallback xmlns="">
            <p:sp>
              <p:nvSpPr>
                <p:cNvPr id="48" name="ZoneText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190105" y="4292262"/>
                  <a:ext cx="1241750" cy="43088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ZoneTexte 67"/>
                <p:cNvSpPr txBox="1"/>
                <p:nvPr/>
              </p:nvSpPr>
              <p:spPr>
                <a:xfrm flipH="1">
                  <a:off x="6714488" y="3927104"/>
                  <a:ext cx="1400448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Pre>
                        <m:sPre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𝑿𝒅</m:t>
                          </m:r>
                        </m:e>
                      </m:sPre>
                    </m:oMath>
                  </a14:m>
                  <a:r>
                    <a:rPr lang="fr-FR" sz="2800" b="1" dirty="0"/>
                    <a:t> </a:t>
                  </a:r>
                  <a14:m>
                    <m:oMath xmlns:m="http://schemas.openxmlformats.org/officeDocument/2006/math">
                      <m:r>
                        <a:rPr lang="fr-FR" sz="1600" b="1" i="1">
                          <a:latin typeface="Cambria Math" panose="02040503050406030204" pitchFamily="18" charset="0"/>
                        </a:rPr>
                        <m:t>(+</m:t>
                      </m:r>
                      <m:r>
                        <a:rPr lang="fr-FR" sz="16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16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fr-FR" sz="16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fr-FR" sz="1600" b="1" i="1" dirty="0"/>
                </a:p>
              </p:txBody>
            </p:sp>
          </mc:Choice>
          <mc:Fallback xmlns="">
            <p:sp>
              <p:nvSpPr>
                <p:cNvPr id="49" name="ZoneTexte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714488" y="3927104"/>
                  <a:ext cx="1400448" cy="43088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9" name="Groupe 68"/>
            <p:cNvGrpSpPr/>
            <p:nvPr/>
          </p:nvGrpSpPr>
          <p:grpSpPr>
            <a:xfrm>
              <a:off x="1504319" y="2131675"/>
              <a:ext cx="2203561" cy="2953215"/>
              <a:chOff x="1504319" y="1268413"/>
              <a:chExt cx="2203561" cy="2953215"/>
            </a:xfrm>
          </p:grpSpPr>
          <p:cxnSp>
            <p:nvCxnSpPr>
              <p:cNvPr id="88" name="Connecteur droit 87"/>
              <p:cNvCxnSpPr/>
              <p:nvPr/>
            </p:nvCxnSpPr>
            <p:spPr>
              <a:xfrm flipH="1">
                <a:off x="1691601" y="4221110"/>
                <a:ext cx="2016279" cy="5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 flipH="1">
                <a:off x="1691601" y="1268413"/>
                <a:ext cx="504069" cy="2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avec flèche 89"/>
              <p:cNvCxnSpPr/>
              <p:nvPr/>
            </p:nvCxnSpPr>
            <p:spPr>
              <a:xfrm flipH="1">
                <a:off x="1830921" y="1268413"/>
                <a:ext cx="4229" cy="29526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 Box 58"/>
              <p:cNvSpPr txBox="1">
                <a:spLocks noChangeArrowheads="1"/>
              </p:cNvSpPr>
              <p:nvPr/>
            </p:nvSpPr>
            <p:spPr bwMode="auto">
              <a:xfrm rot="16200000" flipH="1">
                <a:off x="1489923" y="2545289"/>
                <a:ext cx="347715" cy="3189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fr-FR" sz="1600" b="1" i="1" dirty="0">
                    <a:latin typeface="+mn-lt"/>
                  </a:rPr>
                  <a:t>Q</a:t>
                </a:r>
                <a:r>
                  <a:rPr lang="en-US" altLang="fr-FR" sz="1600" b="1" i="1" baseline="-25000" dirty="0">
                    <a:latin typeface="+mn-lt"/>
                  </a:rPr>
                  <a:t>EC</a:t>
                </a:r>
              </a:p>
            </p:txBody>
          </p:sp>
        </p:grpSp>
        <p:sp>
          <p:nvSpPr>
            <p:cNvPr id="70" name="Line 32"/>
            <p:cNvSpPr>
              <a:spLocks noChangeShapeType="1"/>
            </p:cNvSpPr>
            <p:nvPr/>
          </p:nvSpPr>
          <p:spPr bwMode="auto">
            <a:xfrm>
              <a:off x="3274868" y="4076569"/>
              <a:ext cx="577032" cy="503963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1" name="Line 29"/>
            <p:cNvSpPr>
              <a:spLocks noChangeShapeType="1"/>
            </p:cNvSpPr>
            <p:nvPr/>
          </p:nvSpPr>
          <p:spPr bwMode="auto">
            <a:xfrm flipH="1">
              <a:off x="3851900" y="4004220"/>
              <a:ext cx="720724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2" name="Text Box 58"/>
            <p:cNvSpPr txBox="1">
              <a:spLocks noChangeArrowheads="1"/>
            </p:cNvSpPr>
            <p:nvPr/>
          </p:nvSpPr>
          <p:spPr bwMode="auto">
            <a:xfrm flipH="1">
              <a:off x="2610580" y="3128471"/>
              <a:ext cx="640359" cy="318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l-GR" altLang="fr-FR" sz="1600" b="1" dirty="0">
                  <a:solidFill>
                    <a:srgbClr val="00B050"/>
                  </a:solidFill>
                  <a:latin typeface="+mn-lt"/>
                </a:rPr>
                <a:t>β</a:t>
              </a:r>
              <a:r>
                <a:rPr lang="en-US" altLang="fr-FR" sz="1600" b="1" baseline="30000" dirty="0">
                  <a:solidFill>
                    <a:srgbClr val="00B050"/>
                  </a:solidFill>
                  <a:latin typeface="+mn-lt"/>
                </a:rPr>
                <a:t>+</a:t>
              </a:r>
              <a:r>
                <a:rPr lang="en-US" altLang="fr-FR" sz="1600" b="1" dirty="0">
                  <a:solidFill>
                    <a:srgbClr val="00B050"/>
                  </a:solidFill>
                  <a:latin typeface="+mn-lt"/>
                </a:rPr>
                <a:t> </a:t>
              </a:r>
              <a:r>
                <a:rPr lang="en-US" altLang="fr-FR" sz="1600" b="1" i="1" dirty="0">
                  <a:solidFill>
                    <a:srgbClr val="00B050"/>
                  </a:solidFill>
                  <a:latin typeface="+mn-lt"/>
                </a:rPr>
                <a:t>/ </a:t>
              </a:r>
              <a:r>
                <a:rPr lang="en-US" altLang="fr-FR" sz="1600" b="1" dirty="0">
                  <a:solidFill>
                    <a:srgbClr val="00B050"/>
                  </a:solidFill>
                  <a:latin typeface="+mn-lt"/>
                </a:rPr>
                <a:t>EC</a:t>
              </a:r>
              <a:endParaRPr lang="en-US" altLang="fr-FR" sz="1600" b="1" baseline="-25000" dirty="0">
                <a:solidFill>
                  <a:srgbClr val="00B050"/>
                </a:solidFill>
                <a:latin typeface="+mn-lt"/>
              </a:endParaRPr>
            </a:p>
          </p:txBody>
        </p:sp>
        <p:sp>
          <p:nvSpPr>
            <p:cNvPr id="73" name="Text Box 65"/>
            <p:cNvSpPr txBox="1">
              <a:spLocks noChangeArrowheads="1"/>
            </p:cNvSpPr>
            <p:nvPr/>
          </p:nvSpPr>
          <p:spPr bwMode="auto">
            <a:xfrm flipH="1">
              <a:off x="5097232" y="3442627"/>
              <a:ext cx="183311" cy="318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fr-FR" sz="1600" b="1" dirty="0">
                  <a:solidFill>
                    <a:srgbClr val="FF0000"/>
                  </a:solidFill>
                  <a:latin typeface="+mn-lt"/>
                </a:rPr>
                <a:t>p</a:t>
              </a:r>
              <a:endParaRPr lang="en-US" altLang="fr-FR" sz="1600" baseline="-25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74" name="Text Box 59"/>
            <p:cNvSpPr txBox="1">
              <a:spLocks noChangeArrowheads="1"/>
            </p:cNvSpPr>
            <p:nvPr/>
          </p:nvSpPr>
          <p:spPr bwMode="auto">
            <a:xfrm flipH="1">
              <a:off x="4464142" y="3986461"/>
              <a:ext cx="180105" cy="349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l-GR" altLang="fr-FR" sz="1800" b="1" dirty="0">
                  <a:solidFill>
                    <a:srgbClr val="0070C0"/>
                  </a:solidFill>
                  <a:latin typeface="+mn-lt"/>
                </a:rPr>
                <a:t>γ</a:t>
              </a:r>
              <a:endParaRPr lang="en-US" altLang="fr-FR" sz="1800" baseline="-25000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76" name="Text Box 58"/>
            <p:cNvSpPr txBox="1">
              <a:spLocks noChangeArrowheads="1"/>
            </p:cNvSpPr>
            <p:nvPr/>
          </p:nvSpPr>
          <p:spPr bwMode="auto">
            <a:xfrm flipH="1">
              <a:off x="3471058" y="2352793"/>
              <a:ext cx="167281" cy="318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fr-FR" sz="1600" b="1" dirty="0">
                  <a:solidFill>
                    <a:srgbClr val="00B050"/>
                  </a:solidFill>
                  <a:latin typeface="+mn-lt"/>
                </a:rPr>
                <a:t>F</a:t>
              </a:r>
              <a:endParaRPr lang="en-US" altLang="fr-FR" sz="1600" b="1" baseline="-25000" dirty="0">
                <a:solidFill>
                  <a:srgbClr val="00B050"/>
                </a:solidFill>
                <a:latin typeface="+mn-lt"/>
              </a:endParaRPr>
            </a:p>
          </p:txBody>
        </p:sp>
        <p:sp>
          <p:nvSpPr>
            <p:cNvPr id="77" name="Text Box 58"/>
            <p:cNvSpPr txBox="1">
              <a:spLocks noChangeArrowheads="1"/>
            </p:cNvSpPr>
            <p:nvPr/>
          </p:nvSpPr>
          <p:spPr bwMode="auto">
            <a:xfrm flipH="1">
              <a:off x="3329204" y="3842388"/>
              <a:ext cx="304113" cy="318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fr-FR" sz="1600" b="1" dirty="0">
                  <a:solidFill>
                    <a:srgbClr val="00B050"/>
                  </a:solidFill>
                  <a:latin typeface="+mn-lt"/>
                </a:rPr>
                <a:t>GT</a:t>
              </a:r>
              <a:endParaRPr lang="en-US" altLang="fr-FR" sz="1600" b="1" baseline="-25000" dirty="0">
                <a:solidFill>
                  <a:srgbClr val="00B050"/>
                </a:solidFill>
                <a:latin typeface="+mn-lt"/>
              </a:endParaRPr>
            </a:p>
          </p:txBody>
        </p:sp>
        <p:sp>
          <p:nvSpPr>
            <p:cNvPr id="78" name="Text Box 65"/>
            <p:cNvSpPr txBox="1">
              <a:spLocks noChangeArrowheads="1"/>
            </p:cNvSpPr>
            <p:nvPr/>
          </p:nvSpPr>
          <p:spPr bwMode="auto">
            <a:xfrm flipH="1">
              <a:off x="6546361" y="3252263"/>
              <a:ext cx="183311" cy="318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fr-FR" sz="1600" b="1" dirty="0">
                  <a:solidFill>
                    <a:srgbClr val="FF0000"/>
                  </a:solidFill>
                  <a:latin typeface="+mn-lt"/>
                </a:rPr>
                <a:t>p</a:t>
              </a:r>
              <a:endParaRPr lang="en-US" altLang="fr-FR" sz="1600" baseline="-25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79" name="Text Box 59"/>
            <p:cNvSpPr txBox="1">
              <a:spLocks noChangeArrowheads="1"/>
            </p:cNvSpPr>
            <p:nvPr/>
          </p:nvSpPr>
          <p:spPr bwMode="auto">
            <a:xfrm flipH="1">
              <a:off x="5792449" y="3682420"/>
              <a:ext cx="180105" cy="349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el-GR" altLang="fr-FR" sz="1800" b="1" dirty="0">
                  <a:solidFill>
                    <a:srgbClr val="0070C0"/>
                  </a:solidFill>
                  <a:latin typeface="+mn-lt"/>
                </a:rPr>
                <a:t>γ</a:t>
              </a:r>
              <a:endParaRPr lang="en-US" altLang="fr-FR" sz="1800" baseline="-25000" dirty="0">
                <a:solidFill>
                  <a:srgbClr val="0070C0"/>
                </a:solidFill>
                <a:latin typeface="+mn-lt"/>
              </a:endParaRPr>
            </a:p>
          </p:txBody>
        </p:sp>
        <p:grpSp>
          <p:nvGrpSpPr>
            <p:cNvPr id="80" name="Groupe 79"/>
            <p:cNvGrpSpPr/>
            <p:nvPr/>
          </p:nvGrpSpPr>
          <p:grpSpPr>
            <a:xfrm>
              <a:off x="4678176" y="3787437"/>
              <a:ext cx="3998394" cy="1296988"/>
              <a:chOff x="3022498" y="1483350"/>
              <a:chExt cx="3998394" cy="1296988"/>
            </a:xfrm>
          </p:grpSpPr>
          <p:cxnSp>
            <p:nvCxnSpPr>
              <p:cNvPr id="84" name="Connecteur droit 83"/>
              <p:cNvCxnSpPr/>
              <p:nvPr/>
            </p:nvCxnSpPr>
            <p:spPr>
              <a:xfrm flipH="1" flipV="1">
                <a:off x="3022498" y="2779741"/>
                <a:ext cx="3998394" cy="5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 flipH="1">
                <a:off x="6296710" y="1484105"/>
                <a:ext cx="72418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avec flèche 85"/>
              <p:cNvCxnSpPr/>
              <p:nvPr/>
            </p:nvCxnSpPr>
            <p:spPr>
              <a:xfrm>
                <a:off x="6877135" y="1483350"/>
                <a:ext cx="0" cy="12969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 Box 58"/>
              <p:cNvSpPr txBox="1">
                <a:spLocks noChangeArrowheads="1"/>
              </p:cNvSpPr>
              <p:nvPr/>
            </p:nvSpPr>
            <p:spPr bwMode="auto">
              <a:xfrm rot="16200000" flipH="1">
                <a:off x="6372978" y="2035331"/>
                <a:ext cx="646578" cy="3189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fr-FR" sz="1600" b="1" i="1" dirty="0">
                    <a:latin typeface="+mn-lt"/>
                  </a:rPr>
                  <a:t>S</a:t>
                </a:r>
                <a:r>
                  <a:rPr lang="en-US" altLang="fr-FR" sz="1600" b="1" i="1" baseline="-25000" dirty="0">
                    <a:latin typeface="+mn-lt"/>
                  </a:rPr>
                  <a:t>2p</a:t>
                </a:r>
                <a:r>
                  <a:rPr lang="en-US" altLang="fr-FR" sz="1600" dirty="0">
                    <a:latin typeface="+mn-lt"/>
                  </a:rPr>
                  <a:t>(</a:t>
                </a:r>
                <a:r>
                  <a:rPr lang="en-US" altLang="fr-FR" sz="1600" i="1" dirty="0" err="1">
                    <a:latin typeface="+mn-lt"/>
                  </a:rPr>
                  <a:t>Xb</a:t>
                </a:r>
                <a:r>
                  <a:rPr lang="en-US" altLang="fr-FR" sz="1600" dirty="0">
                    <a:latin typeface="+mn-lt"/>
                  </a:rPr>
                  <a:t>)</a:t>
                </a:r>
              </a:p>
            </p:txBody>
          </p:sp>
        </p:grpSp>
        <p:sp>
          <p:nvSpPr>
            <p:cNvPr id="81" name="Line 29"/>
            <p:cNvSpPr>
              <a:spLocks noChangeShapeType="1"/>
            </p:cNvSpPr>
            <p:nvPr/>
          </p:nvSpPr>
          <p:spPr bwMode="auto">
            <a:xfrm flipH="1">
              <a:off x="3851276" y="2635743"/>
              <a:ext cx="720724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2" name="Line 44"/>
            <p:cNvSpPr>
              <a:spLocks noChangeShapeType="1"/>
            </p:cNvSpPr>
            <p:nvPr/>
          </p:nvSpPr>
          <p:spPr bwMode="auto">
            <a:xfrm>
              <a:off x="4179176" y="4008057"/>
              <a:ext cx="5898" cy="35621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3" name="Line 60"/>
            <p:cNvSpPr>
              <a:spLocks noChangeShapeType="1"/>
            </p:cNvSpPr>
            <p:nvPr/>
          </p:nvSpPr>
          <p:spPr bwMode="auto">
            <a:xfrm>
              <a:off x="4058928" y="3433604"/>
              <a:ext cx="7171" cy="574453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00" name="Line 40"/>
          <p:cNvSpPr>
            <a:spLocks noChangeShapeType="1"/>
          </p:cNvSpPr>
          <p:nvPr/>
        </p:nvSpPr>
        <p:spPr bwMode="auto">
          <a:xfrm>
            <a:off x="7009160" y="5225815"/>
            <a:ext cx="781137" cy="11707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1" name="Ellipse 100"/>
          <p:cNvSpPr/>
          <p:nvPr/>
        </p:nvSpPr>
        <p:spPr>
          <a:xfrm>
            <a:off x="6384032" y="3841679"/>
            <a:ext cx="3469223" cy="220208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2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712625" y="-1"/>
            <a:ext cx="554095" cy="6992679"/>
            <a:chOff x="11712625" y="-1"/>
            <a:chExt cx="554095" cy="6992679"/>
          </a:xfrm>
        </p:grpSpPr>
        <p:sp>
          <p:nvSpPr>
            <p:cNvPr id="2" name="ZoneTexte 1"/>
            <p:cNvSpPr txBox="1"/>
            <p:nvPr/>
          </p:nvSpPr>
          <p:spPr>
            <a:xfrm rot="16200000">
              <a:off x="8523314" y="3189310"/>
              <a:ext cx="6858000" cy="479377"/>
            </a:xfrm>
            <a:prstGeom prst="rect">
              <a:avLst/>
            </a:prstGeom>
            <a:gradFill>
              <a:gsLst>
                <a:gs pos="80000">
                  <a:srgbClr val="FCDFC6"/>
                </a:gs>
                <a:gs pos="24000">
                  <a:schemeClr val="accent6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txBody>
            <a:bodyPr wrap="none" rtlCol="0">
              <a:noAutofit/>
            </a:bodyPr>
            <a:lstStyle/>
            <a:p>
              <a:pPr>
                <a:tabLst>
                  <a:tab pos="893763" algn="l"/>
                </a:tabLst>
              </a:pPr>
              <a:r>
                <a:rPr lang="en-US" sz="1200" dirty="0" smtClean="0"/>
                <a:t>	J</a:t>
              </a:r>
              <a:r>
                <a:rPr lang="en-US" sz="1200" dirty="0"/>
                <a:t>. Giovinazzo (LP2iB – CNRS IN2P2 / Univ. Bordeaux)</a:t>
              </a:r>
            </a:p>
            <a:p>
              <a:pPr>
                <a:tabLst>
                  <a:tab pos="893763" algn="l"/>
                </a:tabLst>
              </a:pPr>
              <a:r>
                <a:rPr lang="en-US" sz="1200" b="1" dirty="0" smtClean="0"/>
                <a:t>	2025/03 </a:t>
              </a:r>
              <a:r>
                <a:rPr lang="en-US" sz="1200" b="1" dirty="0" err="1"/>
                <a:t>r</a:t>
              </a:r>
              <a:r>
                <a:rPr lang="en-US" sz="1200" b="1" dirty="0" err="1" smtClean="0"/>
                <a:t>éseau</a:t>
              </a:r>
              <a:r>
                <a:rPr lang="en-US" sz="1200" b="1" dirty="0" smtClean="0"/>
                <a:t> R&amp;D </a:t>
              </a:r>
              <a:r>
                <a:rPr lang="en-US" sz="1200" b="1" dirty="0" err="1"/>
                <a:t>d</a:t>
              </a:r>
              <a:r>
                <a:rPr lang="en-US" sz="1200" b="1" dirty="0" err="1" smtClean="0"/>
                <a:t>étecteurs</a:t>
              </a:r>
              <a:r>
                <a:rPr lang="en-US" sz="1200" b="1" dirty="0" smtClean="0"/>
                <a:t> à </a:t>
              </a:r>
              <a:r>
                <a:rPr lang="en-US" sz="1200" b="1" dirty="0" err="1"/>
                <a:t>g</a:t>
              </a:r>
              <a:r>
                <a:rPr lang="en-US" sz="1200" b="1" dirty="0" err="1" smtClean="0"/>
                <a:t>az</a:t>
              </a:r>
              <a:r>
                <a:rPr lang="en-US" sz="1200" b="1" dirty="0" smtClean="0"/>
                <a:t> </a:t>
              </a:r>
              <a:r>
                <a:rPr lang="en-US" sz="1200" b="1" dirty="0" smtClean="0"/>
                <a:t>– </a:t>
              </a:r>
              <a:r>
                <a:rPr lang="en-US" sz="1200" b="1" dirty="0" smtClean="0"/>
                <a:t>simulations for ACTAR TPC decay experiments</a:t>
              </a:r>
              <a:endParaRPr lang="en-US" sz="1200" b="1" dirty="0" smtClean="0"/>
            </a:p>
          </p:txBody>
        </p:sp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11754000" y="6084000"/>
              <a:ext cx="512720" cy="908678"/>
              <a:chOff x="4320000" y="3140968"/>
              <a:chExt cx="756502" cy="134072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2"/>
              <a:stretch/>
            </p:blipFill>
            <p:spPr>
              <a:xfrm>
                <a:off x="4356000" y="3645024"/>
                <a:ext cx="720502" cy="836670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588"/>
              <a:stretch/>
            </p:blipFill>
            <p:spPr>
              <a:xfrm>
                <a:off x="4320000" y="3140968"/>
                <a:ext cx="575642" cy="836670"/>
              </a:xfrm>
              <a:prstGeom prst="rect">
                <a:avLst/>
              </a:prstGeom>
            </p:spPr>
          </p:pic>
        </p:grpSp>
      </p:grp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147978" y="76865"/>
            <a:ext cx="6896879" cy="5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r>
              <a:rPr lang="en-US" altLang="fr-FR" sz="3200" b="1" dirty="0" smtClean="0">
                <a:solidFill>
                  <a:srgbClr val="C00000"/>
                </a:solidFill>
              </a:rPr>
              <a:t>need for simulations: escape probability</a:t>
            </a:r>
            <a:endParaRPr lang="en-US" altLang="fr-FR" sz="3200" b="1" dirty="0">
              <a:solidFill>
                <a:srgbClr val="C00000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639616" y="886176"/>
            <a:ext cx="4143167" cy="28426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b="1" dirty="0" smtClean="0"/>
              <a:t>2-proton radioactivity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dirty="0" smtClean="0"/>
              <a:t>	single decay branch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dirty="0" smtClean="0"/>
              <a:t>	event by event analysis (counting)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endParaRPr lang="en-US" altLang="fr-FR" sz="2000" b="1" dirty="0"/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b="1" dirty="0" smtClean="0"/>
              <a:t>beta-delayed 1,2,3-proton(s)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dirty="0" smtClean="0">
                <a:sym typeface="Wingdings" panose="05000000000000000000" pitchFamily="2" charset="2"/>
              </a:rPr>
              <a:t>		from </a:t>
            </a:r>
            <a:r>
              <a:rPr lang="en-US" altLang="fr-FR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several nuclei </a:t>
            </a:r>
            <a:r>
              <a:rPr lang="en-US" altLang="fr-FR" sz="2000" dirty="0" smtClean="0">
                <a:sym typeface="Wingdings" panose="05000000000000000000" pitchFamily="2" charset="2"/>
              </a:rPr>
              <a:t>(cocktail beam)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dirty="0" smtClean="0">
                <a:sym typeface="Wingdings" panose="05000000000000000000" pitchFamily="2" charset="2"/>
              </a:rPr>
              <a:t>		decay scheme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dirty="0" smtClean="0"/>
              <a:t>		</a:t>
            </a:r>
            <a:r>
              <a:rPr lang="en-US" altLang="fr-FR" sz="2000" b="1" dirty="0" smtClean="0"/>
              <a:t>absolute transitions intensities</a:t>
            </a:r>
          </a:p>
          <a:p>
            <a:pPr eaLnBrk="0" hangingPunct="0">
              <a:tabLst>
                <a:tab pos="85725" algn="l"/>
                <a:tab pos="357188" algn="l"/>
              </a:tabLst>
            </a:pPr>
            <a:r>
              <a:rPr lang="en-US" altLang="fr-FR" sz="2000" dirty="0"/>
              <a:t>	</a:t>
            </a:r>
            <a:r>
              <a:rPr lang="en-US" altLang="fr-FR" sz="2000" dirty="0" smtClean="0">
                <a:sym typeface="Wingdings" panose="05000000000000000000" pitchFamily="2" charset="2"/>
              </a:rPr>
              <a:t>	function of transition energy</a:t>
            </a:r>
            <a:endParaRPr lang="en-US" altLang="fr-FR" sz="2000" dirty="0" smtClean="0"/>
          </a:p>
        </p:txBody>
      </p:sp>
      <p:grpSp>
        <p:nvGrpSpPr>
          <p:cNvPr id="16" name="Groupe 15"/>
          <p:cNvGrpSpPr>
            <a:grpSpLocks noChangeAspect="1"/>
          </p:cNvGrpSpPr>
          <p:nvPr/>
        </p:nvGrpSpPr>
        <p:grpSpPr>
          <a:xfrm>
            <a:off x="407368" y="1379496"/>
            <a:ext cx="1728000" cy="1812426"/>
            <a:chOff x="5735960" y="1412776"/>
            <a:chExt cx="4320000" cy="4531066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960" y="1412776"/>
              <a:ext cx="4320000" cy="4531066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960" y="1412776"/>
              <a:ext cx="4320000" cy="4531066"/>
            </a:xfrm>
            <a:prstGeom prst="rect">
              <a:avLst/>
            </a:prstGeom>
            <a:ln w="19050">
              <a:noFill/>
            </a:ln>
          </p:spPr>
        </p:pic>
      </p:grp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364885" y="836712"/>
            <a:ext cx="762563" cy="4420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357188" algn="l"/>
              </a:tabLst>
            </a:pPr>
            <a:r>
              <a:rPr lang="en-US" altLang="fr-FR" sz="2400" b="1" dirty="0" smtClean="0"/>
              <a:t>E791</a:t>
            </a:r>
            <a:endParaRPr lang="en-US" altLang="fr-FR" sz="2400" b="1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10" y="533040"/>
            <a:ext cx="2304000" cy="241656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14" y="2142070"/>
            <a:ext cx="2304000" cy="241656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00" y="3964760"/>
            <a:ext cx="2304000" cy="2416568"/>
          </a:xfrm>
          <a:prstGeom prst="rect">
            <a:avLst/>
          </a:prstGeom>
        </p:spPr>
      </p:pic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8300214" y="766835"/>
            <a:ext cx="629513" cy="3804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85725" algn="l"/>
                <a:tab pos="357188" algn="l"/>
              </a:tabLst>
            </a:pPr>
            <a:r>
              <a:rPr lang="el-GR" altLang="fr-FR" sz="2000" b="1" dirty="0" smtClean="0"/>
              <a:t>β</a:t>
            </a:r>
            <a:r>
              <a:rPr lang="en-US" altLang="fr-FR" sz="2000" b="1" dirty="0" smtClean="0"/>
              <a:t>-1p</a:t>
            </a:r>
            <a:endParaRPr lang="en-US" altLang="fr-FR" sz="2000" b="1" dirty="0" smtClean="0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9637883" y="2609848"/>
            <a:ext cx="631117" cy="3804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85725" algn="l"/>
                <a:tab pos="357188" algn="l"/>
              </a:tabLst>
            </a:pPr>
            <a:r>
              <a:rPr lang="el-GR" altLang="fr-FR" sz="2000" b="1" dirty="0" smtClean="0"/>
              <a:t>β</a:t>
            </a:r>
            <a:r>
              <a:rPr lang="en-US" altLang="fr-FR" sz="2000" b="1" dirty="0" smtClean="0"/>
              <a:t>-2p</a:t>
            </a:r>
            <a:endParaRPr lang="en-US" altLang="fr-FR" sz="2000" b="1" dirty="0" smtClean="0"/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10589689" y="4792564"/>
            <a:ext cx="631117" cy="3804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85725" algn="l"/>
                <a:tab pos="357188" algn="l"/>
              </a:tabLst>
            </a:pPr>
            <a:r>
              <a:rPr lang="el-GR" altLang="fr-FR" sz="2000" b="1" dirty="0" smtClean="0"/>
              <a:t>β</a:t>
            </a:r>
            <a:r>
              <a:rPr lang="en-US" altLang="fr-FR" sz="2000" b="1" dirty="0" smtClean="0"/>
              <a:t>-3p</a:t>
            </a:r>
            <a:endParaRPr lang="en-US" altLang="fr-FR" sz="2000" b="1" dirty="0" smtClean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22" y="3820115"/>
            <a:ext cx="3951634" cy="28884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28"/>
              <p:cNvSpPr txBox="1">
                <a:spLocks noChangeArrowheads="1"/>
              </p:cNvSpPr>
              <p:nvPr/>
            </p:nvSpPr>
            <p:spPr bwMode="auto">
              <a:xfrm>
                <a:off x="1365511" y="5441257"/>
                <a:ext cx="3062423" cy="92627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/>
            </p:spPr>
            <p:txBody>
              <a:bodyPr wrap="none" lIns="72000" tIns="36000" rIns="72000" bIns="36000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𝑰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SupPr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𝒑</m:t>
                              </m:r>
                            </m:sub>
                            <m:sup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𝒎𝒆𝒔</m:t>
                              </m:r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</m:sup>
                          </m:sSubSup>
                          <m:d>
                            <m:d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𝒑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fr-FR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SupPr>
                            <m:e>
                              <m:r>
                                <a:rPr lang="fr-FR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𝒀</m:t>
                              </m:r>
                            </m:sub>
                            <m:sup>
                              <m:r>
                                <a:rPr lang="fr-FR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r>
                                <a:rPr lang="fr-FR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𝒊𝒎𝒑𝒍</m:t>
                              </m:r>
                              <m:r>
                                <a:rPr lang="fr-FR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</m:sup>
                          </m:sSubSup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∙</m:t>
                          </m:r>
                          <m:sSub>
                            <m:sSubPr>
                              <m:ctrlPr>
                                <a:rPr lang="fr-F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fr-F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𝒀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𝒑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altLang="fr-FR" sz="2000" b="1" dirty="0"/>
              </a:p>
            </p:txBody>
          </p:sp>
        </mc:Choice>
        <mc:Fallback>
          <p:sp>
            <p:nvSpPr>
              <p:cNvPr id="28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11" y="5441257"/>
                <a:ext cx="3062423" cy="9262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302272" y="4164133"/>
            <a:ext cx="629513" cy="3804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none" lIns="72000" tIns="36000" rIns="72000" bIns="36000">
            <a:spAutoFit/>
          </a:bodyPr>
          <a:lstStyle/>
          <a:p>
            <a:pPr eaLnBrk="0" hangingPunct="0">
              <a:tabLst>
                <a:tab pos="85725" algn="l"/>
                <a:tab pos="357188" algn="l"/>
              </a:tabLst>
            </a:pPr>
            <a:r>
              <a:rPr lang="el-GR" altLang="fr-FR" sz="2000" b="1" dirty="0" smtClean="0"/>
              <a:t>β</a:t>
            </a:r>
            <a:r>
              <a:rPr lang="en-US" altLang="fr-FR" sz="2000" b="1" dirty="0" smtClean="0"/>
              <a:t>-1p</a:t>
            </a:r>
            <a:endParaRPr lang="en-US" altLang="fr-FR" sz="2000" b="1" dirty="0" smtClean="0"/>
          </a:p>
        </p:txBody>
      </p:sp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205728" y="3640492"/>
            <a:ext cx="2498559" cy="1651721"/>
            <a:chOff x="186969" y="2056641"/>
            <a:chExt cx="3485262" cy="2304000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69" y="2056641"/>
              <a:ext cx="3460759" cy="2304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0" name="Ellipse 29"/>
            <p:cNvSpPr/>
            <p:nvPr/>
          </p:nvSpPr>
          <p:spPr>
            <a:xfrm rot="790763">
              <a:off x="2607141" y="3059218"/>
              <a:ext cx="581425" cy="30500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2542618" y="3326848"/>
              <a:ext cx="665957" cy="546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>
              <a:spAutoFit/>
            </a:bodyPr>
            <a:lstStyle>
              <a:lvl1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tabLst/>
              </a:pPr>
              <a:r>
                <a:rPr lang="en-GB" sz="1600" b="1" baseline="30000" dirty="0" smtClean="0">
                  <a:solidFill>
                    <a:srgbClr val="C00000"/>
                  </a:solidFill>
                  <a:latin typeface="+mn-lt"/>
                  <a:sym typeface="Wingdings 3" panose="05040102010807070707" pitchFamily="18" charset="2"/>
                </a:rPr>
                <a:t>45</a:t>
              </a:r>
              <a:r>
                <a:rPr lang="en-GB" sz="1600" b="1" dirty="0" smtClean="0">
                  <a:solidFill>
                    <a:srgbClr val="C00000"/>
                  </a:solidFill>
                  <a:latin typeface="+mn-lt"/>
                  <a:sym typeface="Wingdings 3" panose="05040102010807070707" pitchFamily="18" charset="2"/>
                </a:rPr>
                <a:t>Fe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019958" y="2481809"/>
              <a:ext cx="652273" cy="546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72000" tIns="72000" rIns="72000" bIns="72000">
              <a:spAutoFit/>
            </a:bodyPr>
            <a:lstStyle>
              <a:lvl1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92088" algn="l"/>
                  <a:tab pos="1524000" algn="l"/>
                  <a:tab pos="1812925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tabLst/>
              </a:pPr>
              <a:r>
                <a:rPr lang="en-GB" sz="1600" b="1" baseline="30000" dirty="0" smtClean="0">
                  <a:solidFill>
                    <a:srgbClr val="C00000"/>
                  </a:solidFill>
                  <a:latin typeface="+mn-lt"/>
                  <a:sym typeface="Wingdings 3" panose="05040102010807070707" pitchFamily="18" charset="2"/>
                </a:rPr>
                <a:t>48</a:t>
              </a:r>
              <a:r>
                <a:rPr lang="en-GB" sz="1600" b="1" dirty="0" smtClean="0">
                  <a:solidFill>
                    <a:srgbClr val="C00000"/>
                  </a:solidFill>
                  <a:latin typeface="+mn-lt"/>
                  <a:sym typeface="Wingdings 3" panose="05040102010807070707" pitchFamily="18" charset="2"/>
                </a:rPr>
                <a:t>Ni</a:t>
              </a:r>
              <a:endParaRPr lang="en-GB" sz="1600" dirty="0">
                <a:latin typeface="+mn-lt"/>
                <a:sym typeface="Wingdings 3" panose="05040102010807070707" pitchFamily="18" charset="2"/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 rot="790763">
              <a:off x="2735369" y="2777106"/>
              <a:ext cx="581425" cy="30500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834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590867</TotalTime>
  <Words>5418</Words>
  <Application>Microsoft Office PowerPoint</Application>
  <PresentationFormat>Grand écran</PresentationFormat>
  <Paragraphs>766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giovinazzo</dc:creator>
  <cp:lastModifiedBy>jerome giovinazzo</cp:lastModifiedBy>
  <cp:revision>2644</cp:revision>
  <cp:lastPrinted>2019-06-20T12:51:01Z</cp:lastPrinted>
  <dcterms:created xsi:type="dcterms:W3CDTF">2016-03-17T11:18:23Z</dcterms:created>
  <dcterms:modified xsi:type="dcterms:W3CDTF">2025-03-30T13:41:17Z</dcterms:modified>
</cp:coreProperties>
</file>