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727" r:id="rId2"/>
  </p:sldMasterIdLst>
  <p:notesMasterIdLst>
    <p:notesMasterId r:id="rId20"/>
  </p:notesMasterIdLst>
  <p:sldIdLst>
    <p:sldId id="280" r:id="rId3"/>
    <p:sldId id="390" r:id="rId4"/>
    <p:sldId id="391" r:id="rId5"/>
    <p:sldId id="405" r:id="rId6"/>
    <p:sldId id="406" r:id="rId7"/>
    <p:sldId id="407" r:id="rId8"/>
    <p:sldId id="408" r:id="rId9"/>
    <p:sldId id="286" r:id="rId10"/>
    <p:sldId id="404" r:id="rId11"/>
    <p:sldId id="400" r:id="rId12"/>
    <p:sldId id="401" r:id="rId13"/>
    <p:sldId id="402" r:id="rId14"/>
    <p:sldId id="403" r:id="rId15"/>
    <p:sldId id="397" r:id="rId16"/>
    <p:sldId id="399" r:id="rId17"/>
    <p:sldId id="395" r:id="rId18"/>
    <p:sldId id="396" r:id="rId19"/>
  </p:sldIdLst>
  <p:sldSz cx="10772775" cy="6059488"/>
  <p:notesSz cx="6858000" cy="9144000"/>
  <p:defaultTextStyle>
    <a:defPPr>
      <a:defRPr lang="fr-FR"/>
    </a:defPPr>
    <a:lvl1pPr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01650" indent="-44450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04888" indent="-90488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08125" indent="-136525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09775" indent="-180975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09">
          <p15:clr>
            <a:srgbClr val="A4A3A4"/>
          </p15:clr>
        </p15:guide>
        <p15:guide id="2" pos="33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D0661C"/>
    <a:srgbClr val="9437FF"/>
    <a:srgbClr val="252E4A"/>
    <a:srgbClr val="D06423"/>
    <a:srgbClr val="EABC9F"/>
    <a:srgbClr val="D16828"/>
    <a:srgbClr val="232F49"/>
    <a:srgbClr val="D0671C"/>
    <a:srgbClr val="243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6" autoAdjust="0"/>
    <p:restoredTop sz="96301" autoAdjust="0"/>
  </p:normalViewPr>
  <p:slideViewPr>
    <p:cSldViewPr>
      <p:cViewPr varScale="1">
        <p:scale>
          <a:sx n="149" d="100"/>
          <a:sy n="149" d="100"/>
        </p:scale>
        <p:origin x="472" y="288"/>
      </p:cViewPr>
      <p:guideLst>
        <p:guide orient="horz" pos="1909"/>
        <p:guide pos="33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3822"/>
    </p:cViewPr>
  </p:sorterViewPr>
  <p:notesViewPr>
    <p:cSldViewPr>
      <p:cViewPr varScale="1">
        <p:scale>
          <a:sx n="96" d="100"/>
          <a:sy n="96" d="100"/>
        </p:scale>
        <p:origin x="368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0983F0-3B2B-4346-9D34-6FF74AEF7015}" type="datetimeFigureOut">
              <a:rPr lang="fr-FR"/>
              <a:pPr>
                <a:defRPr/>
              </a:pPr>
              <a:t>24/02/2025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BC699F-DBFB-4FA7-9A20-949047200E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952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ADF4C-9F5A-6B68-BFE8-F5F7316A4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85E86E6-4626-C135-8E36-19101B81CC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F55D80-EF7A-BBE0-5828-C2545F02D5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079E84-31D3-92CC-D153-B5B69F8AA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BC699F-DBFB-4FA7-9A20-949047200ED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04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-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20946" y="5550024"/>
            <a:ext cx="2411556" cy="322263"/>
          </a:xfrm>
          <a:prstGeom prst="rect">
            <a:avLst/>
          </a:prstGeom>
        </p:spPr>
        <p:txBody>
          <a:bodyPr/>
          <a:lstStyle>
            <a:lvl1pPr algn="ctr">
              <a:defRPr lang="fr-FR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632502" y="5550024"/>
            <a:ext cx="4896544" cy="322263"/>
          </a:xfrm>
          <a:prstGeom prst="rect">
            <a:avLst/>
          </a:prstGeom>
        </p:spPr>
        <p:txBody>
          <a:bodyPr/>
          <a:lstStyle>
            <a:lvl1pPr algn="ctr">
              <a:defRPr lang="en-US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Kick-off meeting GDR SCIPAC, IJCLab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30203" y="4325888"/>
            <a:ext cx="3312368" cy="738046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8D03F8CC-93BB-4819-9C24-DAB2322282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7955" y="1775870"/>
            <a:ext cx="7885384" cy="1021254"/>
          </a:xfrm>
        </p:spPr>
        <p:txBody>
          <a:bodyPr>
            <a:normAutofit/>
          </a:bodyPr>
          <a:lstStyle>
            <a:lvl1pPr algn="ctr">
              <a:defRPr lang="fr-FR" sz="36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long mais c’est un exemple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98E2E17-2259-4CBA-8F00-FA07DEDA6F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82100" y="3159742"/>
            <a:ext cx="4317095" cy="576535"/>
          </a:xfrm>
        </p:spPr>
        <p:txBody>
          <a:bodyPr>
            <a:normAutofit/>
          </a:bodyPr>
          <a:lstStyle>
            <a:lvl1pPr marL="0" indent="0" algn="ctr">
              <a:buNone/>
              <a:defRPr lang="fr-FR" sz="2400" b="1" i="1" kern="1200" dirty="0" smtClean="0">
                <a:solidFill>
                  <a:srgbClr val="1D2845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Nom de l’oratrice/</a:t>
            </a:r>
            <a:r>
              <a:rPr lang="fr-FR" dirty="0" err="1"/>
              <a:t>teur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3777" y="56208"/>
            <a:ext cx="2945222" cy="785188"/>
          </a:xfrm>
          <a:prstGeom prst="rect">
            <a:avLst/>
          </a:prstGeom>
        </p:spPr>
      </p:pic>
      <p:cxnSp>
        <p:nvCxnSpPr>
          <p:cNvPr id="4" name="Connecteur droit 3"/>
          <p:cNvCxnSpPr/>
          <p:nvPr userDrawn="1"/>
        </p:nvCxnSpPr>
        <p:spPr>
          <a:xfrm flipH="1" flipV="1">
            <a:off x="0" y="428316"/>
            <a:ext cx="10772775" cy="19300"/>
          </a:xfrm>
          <a:prstGeom prst="line">
            <a:avLst/>
          </a:prstGeom>
          <a:ln w="28575">
            <a:solidFill>
              <a:srgbClr val="D06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39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1363" y="403225"/>
            <a:ext cx="3475037" cy="1414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9938" y="873125"/>
            <a:ext cx="5453062" cy="4305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41363" y="1817688"/>
            <a:ext cx="3475037" cy="33686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764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1363" y="403225"/>
            <a:ext cx="3475037" cy="14144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9938" y="873125"/>
            <a:ext cx="5453062" cy="43053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41363" y="1817688"/>
            <a:ext cx="3475037" cy="33686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486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8224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08900" y="322263"/>
            <a:ext cx="2322513" cy="51355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1363" y="322263"/>
            <a:ext cx="6815137" cy="513556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82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-2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28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u texte 4">
            <a:extLst>
              <a:ext uri="{FF2B5EF4-FFF2-40B4-BE49-F238E27FC236}">
                <a16:creationId xmlns:a16="http://schemas.microsoft.com/office/drawing/2014/main" id="{3A7BA1AF-D220-4E05-997F-9A1601D618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1544" y="1242984"/>
            <a:ext cx="4557712" cy="6125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1 :</a:t>
            </a:r>
          </a:p>
        </p:txBody>
      </p:sp>
      <p:sp>
        <p:nvSpPr>
          <p:cNvPr id="26" name="Espace réservé du contenu 5">
            <a:extLst>
              <a:ext uri="{FF2B5EF4-FFF2-40B4-BE49-F238E27FC236}">
                <a16:creationId xmlns:a16="http://schemas.microsoft.com/office/drawing/2014/main" id="{E7A17C2A-D70B-4C8D-A924-74F7A43B07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4687" y="1877616"/>
            <a:ext cx="4557712" cy="3399979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6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Sous </a:t>
            </a:r>
            <a:r>
              <a:rPr lang="fr-FR" sz="1800" dirty="0" err="1"/>
              <a:t>sous</a:t>
            </a:r>
            <a:r>
              <a:rPr lang="fr-FR" sz="1800" dirty="0"/>
              <a:t> point</a:t>
            </a:r>
          </a:p>
          <a:p>
            <a:pPr lvl="0"/>
            <a:r>
              <a:rPr lang="fr-FR" sz="1800" dirty="0"/>
              <a:t>Sous point numéro 2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C2044AB0-2F75-4A4D-865F-582989ACFF1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907717" y="1242984"/>
            <a:ext cx="4557712" cy="6125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2 :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:a16="http://schemas.microsoft.com/office/drawing/2014/main" id="{21931ED6-6A8B-4C76-B6C9-B53B3A54F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910860" y="1877616"/>
            <a:ext cx="4557712" cy="3399979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4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Avantages</a:t>
            </a:r>
          </a:p>
          <a:p>
            <a:pPr lvl="1"/>
            <a:r>
              <a:rPr lang="fr-FR" sz="1800" dirty="0"/>
              <a:t>Inconvénients</a:t>
            </a:r>
          </a:p>
          <a:p>
            <a:pPr lvl="0"/>
            <a:r>
              <a:rPr lang="fr-FR" sz="1800" dirty="0"/>
              <a:t>Sous point numéro 2</a:t>
            </a:r>
          </a:p>
          <a:p>
            <a:pPr lvl="1"/>
            <a:endParaRPr lang="fr-FR" sz="1800" dirty="0"/>
          </a:p>
        </p:txBody>
      </p:sp>
      <p:sp>
        <p:nvSpPr>
          <p:cNvPr id="38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8155" y="0"/>
            <a:ext cx="4320480" cy="653480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2391" y="50805"/>
            <a:ext cx="1008112" cy="224623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827" y="117896"/>
            <a:ext cx="1680651" cy="448058"/>
          </a:xfrm>
          <a:prstGeom prst="rect">
            <a:avLst/>
          </a:prstGeom>
        </p:spPr>
      </p:pic>
      <p:cxnSp>
        <p:nvCxnSpPr>
          <p:cNvPr id="32" name="Connecteur droit 31"/>
          <p:cNvCxnSpPr/>
          <p:nvPr userDrawn="1"/>
        </p:nvCxnSpPr>
        <p:spPr>
          <a:xfrm flipH="1">
            <a:off x="1" y="332013"/>
            <a:ext cx="10772774" cy="6540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3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20946" y="5550024"/>
            <a:ext cx="2411556" cy="322263"/>
          </a:xfrm>
          <a:prstGeom prst="rect">
            <a:avLst/>
          </a:prstGeom>
        </p:spPr>
        <p:txBody>
          <a:bodyPr/>
          <a:lstStyle>
            <a:lvl1pPr algn="ctr">
              <a:defRPr lang="fr-FR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632502" y="5550024"/>
            <a:ext cx="4896544" cy="322263"/>
          </a:xfrm>
          <a:prstGeom prst="rect">
            <a:avLst/>
          </a:prstGeom>
        </p:spPr>
        <p:txBody>
          <a:bodyPr/>
          <a:lstStyle>
            <a:lvl1pPr algn="ctr">
              <a:defRPr lang="en-US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Kick-off meeting GDR SCIPAC, IJCLab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30203" y="4325888"/>
            <a:ext cx="3312368" cy="738046"/>
          </a:xfrm>
          <a:prstGeom prst="rect">
            <a:avLst/>
          </a:prstGeom>
        </p:spPr>
      </p:pic>
      <p:sp>
        <p:nvSpPr>
          <p:cNvPr id="13" name="Titre 9">
            <a:extLst>
              <a:ext uri="{FF2B5EF4-FFF2-40B4-BE49-F238E27FC236}">
                <a16:creationId xmlns:a16="http://schemas.microsoft.com/office/drawing/2014/main" id="{8D03F8CC-93BB-4819-9C24-DAB2322282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7955" y="1775870"/>
            <a:ext cx="7885384" cy="1021254"/>
          </a:xfrm>
        </p:spPr>
        <p:txBody>
          <a:bodyPr>
            <a:normAutofit/>
          </a:bodyPr>
          <a:lstStyle>
            <a:lvl1pPr algn="ctr">
              <a:defRPr lang="fr-FR" sz="36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long mais c’est un exemple</a:t>
            </a:r>
          </a:p>
        </p:txBody>
      </p:sp>
      <p:sp>
        <p:nvSpPr>
          <p:cNvPr id="14" name="Espace réservé du texte 19">
            <a:extLst>
              <a:ext uri="{FF2B5EF4-FFF2-40B4-BE49-F238E27FC236}">
                <a16:creationId xmlns:a16="http://schemas.microsoft.com/office/drawing/2014/main" id="{E98E2E17-2259-4CBA-8F00-FA07DEDA6F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82100" y="3159742"/>
            <a:ext cx="4317095" cy="576535"/>
          </a:xfrm>
        </p:spPr>
        <p:txBody>
          <a:bodyPr>
            <a:normAutofit/>
          </a:bodyPr>
          <a:lstStyle>
            <a:lvl1pPr marL="0" indent="0" algn="ctr">
              <a:buNone/>
              <a:defRPr lang="fr-FR" sz="2400" b="1" i="1" kern="1200" dirty="0" smtClean="0">
                <a:solidFill>
                  <a:srgbClr val="1D2845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Nom de l’oratrice/</a:t>
            </a:r>
            <a:r>
              <a:rPr lang="fr-FR" dirty="0" err="1"/>
              <a:t>teur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3777" y="56208"/>
            <a:ext cx="2945222" cy="785188"/>
          </a:xfrm>
          <a:prstGeom prst="rect">
            <a:avLst/>
          </a:prstGeom>
        </p:spPr>
      </p:pic>
      <p:cxnSp>
        <p:nvCxnSpPr>
          <p:cNvPr id="16" name="Connecteur droit 15"/>
          <p:cNvCxnSpPr/>
          <p:nvPr userDrawn="1"/>
        </p:nvCxnSpPr>
        <p:spPr>
          <a:xfrm flipH="1" flipV="1">
            <a:off x="0" y="428316"/>
            <a:ext cx="10772775" cy="19300"/>
          </a:xfrm>
          <a:prstGeom prst="line">
            <a:avLst/>
          </a:prstGeom>
          <a:ln w="28575">
            <a:solidFill>
              <a:srgbClr val="D06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78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 userDrawn="1"/>
        </p:nvCxnSpPr>
        <p:spPr>
          <a:xfrm flipH="1">
            <a:off x="1" y="332013"/>
            <a:ext cx="10772774" cy="6540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D0661C"/>
                </a:solidFill>
              </a:defRPr>
            </a:lvl1pPr>
            <a:lvl2pPr>
              <a:defRPr>
                <a:solidFill>
                  <a:srgbClr val="252E4A"/>
                </a:solidFill>
              </a:defRPr>
            </a:lvl2pPr>
            <a:lvl3pPr>
              <a:defRPr>
                <a:solidFill>
                  <a:srgbClr val="D0661C"/>
                </a:solidFill>
              </a:defRPr>
            </a:lvl3pPr>
            <a:lvl4pPr>
              <a:defRPr>
                <a:solidFill>
                  <a:srgbClr val="252E4A"/>
                </a:solidFill>
              </a:defRPr>
            </a:lvl4pPr>
            <a:lvl5pPr>
              <a:defRPr>
                <a:solidFill>
                  <a:srgbClr val="D0661C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8155" y="0"/>
            <a:ext cx="4320480" cy="653480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2391" y="50805"/>
            <a:ext cx="1008112" cy="22462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827" y="117896"/>
            <a:ext cx="1680651" cy="448058"/>
          </a:xfrm>
          <a:prstGeom prst="rect">
            <a:avLst/>
          </a:prstGeom>
        </p:spPr>
      </p:pic>
      <p:cxnSp>
        <p:nvCxnSpPr>
          <p:cNvPr id="11" name="Connecteur droit 10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822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5013" y="1511300"/>
            <a:ext cx="9291637" cy="25193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5013" y="4054475"/>
            <a:ext cx="9291637" cy="13255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1" name="Connecteur droit 10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5" name="Connecteur droit 14"/>
          <p:cNvCxnSpPr/>
          <p:nvPr userDrawn="1"/>
        </p:nvCxnSpPr>
        <p:spPr>
          <a:xfrm flipH="1">
            <a:off x="1" y="332013"/>
            <a:ext cx="10772774" cy="6540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 txBox="1">
            <a:spLocks/>
          </p:cNvSpPr>
          <p:nvPr userDrawn="1"/>
        </p:nvSpPr>
        <p:spPr>
          <a:xfrm>
            <a:off x="3298155" y="0"/>
            <a:ext cx="4320480" cy="653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fr-FR"/>
              <a:t>Voici un titre un peu trop long qui du coup tient sur 2 lignes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2391" y="50805"/>
            <a:ext cx="1008112" cy="22462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827" y="117896"/>
            <a:ext cx="1680651" cy="4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3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1363" y="1612900"/>
            <a:ext cx="4568825" cy="3844925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62588" y="1612900"/>
            <a:ext cx="4568825" cy="38449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4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 flipH="1">
            <a:off x="1" y="332013"/>
            <a:ext cx="10772774" cy="6540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8155" y="0"/>
            <a:ext cx="4320480" cy="653480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2391" y="50805"/>
            <a:ext cx="1008112" cy="22462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827" y="117896"/>
            <a:ext cx="1680651" cy="4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1363" y="1485900"/>
            <a:ext cx="4557712" cy="727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1363" y="2212975"/>
            <a:ext cx="4557712" cy="325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53063" y="1485900"/>
            <a:ext cx="4579937" cy="727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53063" y="2212975"/>
            <a:ext cx="4579937" cy="325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6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7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8" name="Connecteur droit 17"/>
          <p:cNvCxnSpPr/>
          <p:nvPr userDrawn="1"/>
        </p:nvCxnSpPr>
        <p:spPr>
          <a:xfrm flipH="1">
            <a:off x="1" y="332013"/>
            <a:ext cx="10772774" cy="6540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8155" y="0"/>
            <a:ext cx="4320480" cy="653480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2391" y="50805"/>
            <a:ext cx="1008112" cy="224623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827" y="117896"/>
            <a:ext cx="1680651" cy="4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0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12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13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H="1">
            <a:off x="1" y="332013"/>
            <a:ext cx="10772774" cy="6540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8155" y="0"/>
            <a:ext cx="4320480" cy="653480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2391" y="50805"/>
            <a:ext cx="1008112" cy="22462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827" y="117896"/>
            <a:ext cx="1680651" cy="4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3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 flipH="1">
            <a:off x="1" y="5935277"/>
            <a:ext cx="10772774" cy="6540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37815" y="5792993"/>
            <a:ext cx="151216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10123" y="5798372"/>
            <a:ext cx="4896544" cy="25568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Kick-off meeting GDR SCIPAC, IJCLab</a:t>
            </a:r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922891" y="5792992"/>
            <a:ext cx="731048" cy="26649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54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41363" y="322263"/>
            <a:ext cx="9290050" cy="11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1363" y="1612900"/>
            <a:ext cx="9290050" cy="3844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5616575"/>
            <a:ext cx="2422525" cy="322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13 Décembre 2023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8700" y="5616575"/>
            <a:ext cx="3635375" cy="322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Kick-off meeting GDR SCIPAC, IJCLab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08888" y="5616575"/>
            <a:ext cx="2422525" cy="322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46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41363" y="322263"/>
            <a:ext cx="9290050" cy="11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1363" y="1612900"/>
            <a:ext cx="9290050" cy="3844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5616575"/>
            <a:ext cx="2422525" cy="322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3FDE-63B5-41CB-A2CB-AD7B917BC3E3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8700" y="5616575"/>
            <a:ext cx="3635375" cy="322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08888" y="5616575"/>
            <a:ext cx="2422525" cy="322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8C4B-9C9B-41B6-8F4A-02E940D1F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jclab.in2p3.fr/event/1150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CD2A63-9AD9-44E9-AC32-DC6403A16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COPIL </a:t>
            </a:r>
            <a:r>
              <a:rPr lang="en-US" dirty="0" err="1"/>
              <a:t>nov</a:t>
            </a:r>
            <a:r>
              <a:rPr lang="en-US" dirty="0"/>
              <a:t> 2024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348AD7-47FB-4FFC-B56C-66B78113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B946AB8B-D1D2-4189-AFF9-227622E8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Agenda COPIL 14 </a:t>
            </a:r>
            <a:br>
              <a:rPr lang="fr-FR" sz="3200" dirty="0"/>
            </a:br>
            <a:r>
              <a:rPr lang="fr-FR" sz="2000"/>
              <a:t>24 février </a:t>
            </a:r>
            <a:r>
              <a:rPr lang="fr-FR" sz="2000" dirty="0"/>
              <a:t>2025</a:t>
            </a:r>
            <a:endParaRPr lang="fr-FR" sz="3200" dirty="0"/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C033B38C-5A03-E449-96B8-42B499E96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339" y="797496"/>
            <a:ext cx="10371532" cy="4995496"/>
          </a:xfrm>
        </p:spPr>
        <p:txBody>
          <a:bodyPr>
            <a:noAutofit/>
          </a:bodyPr>
          <a:lstStyle/>
          <a:p>
            <a:pPr marL="342900" indent="-3429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solidFill>
                  <a:srgbClr val="232F49"/>
                </a:solidFill>
              </a:rPr>
              <a:t>Sollicitation IN2P3 pour prospectives</a:t>
            </a:r>
          </a:p>
          <a:p>
            <a:pPr marL="342900" indent="-3429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solidFill>
                  <a:srgbClr val="232F49"/>
                </a:solidFill>
              </a:rPr>
              <a:t>Feuille de route ALP</a:t>
            </a:r>
          </a:p>
          <a:p>
            <a:pPr marL="342900" indent="-3429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solidFill>
                  <a:srgbClr val="232F49"/>
                </a:solidFill>
              </a:rPr>
              <a:t>Budget 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r>
              <a:rPr lang="fr-FR" sz="1600" dirty="0"/>
              <a:t>Budget de l’année 2024 sera reconduit (15 k€)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r>
              <a:rPr lang="fr-FR" sz="1600" dirty="0"/>
              <a:t>Demande de complément de 10 k€ effectuée auprès du DAS IN2P3 : attente de retour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r>
              <a:rPr lang="fr-FR" sz="1600" dirty="0"/>
              <a:t>Demande de complément de budget effectué auprès de l’INP (A. Rousse) :  attente de retour</a:t>
            </a:r>
            <a:endParaRPr lang="fr-FR" sz="1600" dirty="0">
              <a:solidFill>
                <a:srgbClr val="232F49"/>
              </a:solidFill>
            </a:endParaRPr>
          </a:p>
          <a:p>
            <a:pPr marL="342900" indent="-3429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solidFill>
                  <a:srgbClr val="232F49"/>
                </a:solidFill>
              </a:rPr>
              <a:t>Événements 2025 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r>
              <a:rPr lang="fr-FR" sz="1600" dirty="0"/>
              <a:t>Workshop ALP et accélérateurs RF   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r>
              <a:rPr lang="fr-FR" sz="1600" dirty="0"/>
              <a:t>Journée annuelle, décembre </a:t>
            </a:r>
          </a:p>
          <a:p>
            <a:pPr marL="342900" lvl="1" indent="-3429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800" b="1" dirty="0">
                <a:solidFill>
                  <a:srgbClr val="232F49"/>
                </a:solidFill>
              </a:rPr>
              <a:t>Événement 2026 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r>
              <a:rPr lang="fr-FR" sz="1600" dirty="0"/>
              <a:t>Workshop « accélérateurs et applications » </a:t>
            </a:r>
          </a:p>
          <a:p>
            <a:pPr marL="342900" lvl="1" indent="-3429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800" b="1" dirty="0">
                <a:solidFill>
                  <a:srgbClr val="232F49"/>
                </a:solidFill>
              </a:rPr>
              <a:t>Infos générales </a:t>
            </a:r>
          </a:p>
          <a:p>
            <a:pPr marL="1028700" lvl="1" indent="-342900" fontAlgn="base">
              <a:spcAft>
                <a:spcPct val="0"/>
              </a:spcAft>
              <a:defRPr/>
            </a:pPr>
            <a:endParaRPr lang="fr-FR" sz="1600" dirty="0"/>
          </a:p>
          <a:p>
            <a:pPr marL="342900" indent="-342900" fontAlgn="base">
              <a:spcAft>
                <a:spcPct val="0"/>
              </a:spcAft>
              <a:defRPr/>
            </a:pPr>
            <a:endParaRPr lang="fr-FR" sz="1200" dirty="0"/>
          </a:p>
          <a:p>
            <a:pPr marL="1028700" lvl="1" indent="-342900" algn="r" fontAlgn="base">
              <a:spcAft>
                <a:spcPct val="0"/>
              </a:spcAft>
              <a:defRPr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076050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FDDFD-31F2-60BB-663D-2D4CFF1F4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E3767A-D66C-CFF2-59A7-7C74E1E3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D8AF2BD0-FEA4-BC30-FF53-5BF6F7E6E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rmAutofit fontScale="90000"/>
          </a:bodyPr>
          <a:lstStyle/>
          <a:p>
            <a:r>
              <a:rPr lang="fr-FR" sz="3200" dirty="0"/>
              <a:t>1. Accélérateurs par grand type de machine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6A2478D9-EDEA-0387-AE8B-A2C810A6F0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851096"/>
            <a:ext cx="10371532" cy="4266880"/>
          </a:xfrm>
        </p:spPr>
        <p:txBody>
          <a:bodyPr>
            <a:noAutofit/>
          </a:bodyPr>
          <a:lstStyle/>
          <a:p>
            <a:pPr marL="114300" indent="-342900">
              <a:buFont typeface="Arial" panose="020B0604020202020204" pitchFamily="34" charset="0"/>
              <a:buChar char="•"/>
            </a:pPr>
            <a:r>
              <a:rPr lang="fr-FR" sz="1800" dirty="0">
                <a:cs typeface="Arial"/>
              </a:rPr>
              <a:t>Talk de revue, panorama de l’existant des machines françaises, grandes catégories</a:t>
            </a:r>
            <a:r>
              <a:rPr lang="fr-FR" sz="1800" dirty="0">
                <a:cs typeface="Arial"/>
                <a:sym typeface="Wingdings" pitchFamily="2" charset="2"/>
              </a:rPr>
              <a:t> </a:t>
            </a:r>
            <a:endParaRPr lang="fr-FR" sz="1800" dirty="0">
              <a:cs typeface="Arial"/>
            </a:endParaRPr>
          </a:p>
          <a:p>
            <a:pPr lvl="1"/>
            <a:r>
              <a:rPr lang="fr-FR" sz="1600" dirty="0" err="1"/>
              <a:t>Users</a:t>
            </a:r>
            <a:r>
              <a:rPr lang="fr-FR" sz="1600" dirty="0"/>
              <a:t> ont besoin d’un faisceau (énergie, intensité, particules) à mettre en face d’un accélérateur </a:t>
            </a:r>
          </a:p>
          <a:p>
            <a:pPr lvl="1"/>
            <a:r>
              <a:rPr lang="fr-FR" sz="1600" dirty="0"/>
              <a:t>Cela donnerait un éclairage clair sur les machines existantes inter instituts du CNRS</a:t>
            </a:r>
          </a:p>
          <a:p>
            <a:pPr lvl="1"/>
            <a:endParaRPr lang="fr-FR" sz="1600" dirty="0"/>
          </a:p>
          <a:p>
            <a:pPr marL="114300" indent="-342900">
              <a:buFont typeface="Arial" panose="020B0604020202020204" pitchFamily="34" charset="0"/>
              <a:buChar char="•"/>
            </a:pPr>
            <a:r>
              <a:rPr lang="fr-FR" sz="1800" dirty="0">
                <a:cs typeface="Arial"/>
                <a:sym typeface="Wingdings" pitchFamily="2" charset="2"/>
              </a:rPr>
              <a:t>Environ 6-8 </a:t>
            </a:r>
            <a:r>
              <a:rPr lang="fr-FR" sz="1800" dirty="0" err="1">
                <a:cs typeface="Arial"/>
                <a:sym typeface="Wingdings" pitchFamily="2" charset="2"/>
              </a:rPr>
              <a:t>talks</a:t>
            </a:r>
            <a:r>
              <a:rPr lang="fr-FR" sz="1800" dirty="0">
                <a:cs typeface="Arial"/>
              </a:rPr>
              <a:t> parmi les machines suivantes 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sources de lumière (SOLEIL, SOLEIL-II)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production de neutrons (CANS, NFS)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machine médicale (CPO, CAL, </a:t>
            </a:r>
            <a:r>
              <a:rPr lang="fr-FR" sz="1600" dirty="0" err="1"/>
              <a:t>Archade</a:t>
            </a:r>
            <a:r>
              <a:rPr lang="fr-FR" sz="1600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Ions (ARRONAX, </a:t>
            </a:r>
            <a:r>
              <a:rPr lang="fr-FR" sz="1600" dirty="0" err="1"/>
              <a:t>cyrce</a:t>
            </a:r>
            <a:r>
              <a:rPr lang="fr-FR" sz="1600" dirty="0"/>
              <a:t>, GANIL, ALTO, AIFIRA, CEMHTI, </a:t>
            </a:r>
            <a:r>
              <a:rPr lang="fr-FR" sz="1600" dirty="0" err="1"/>
              <a:t>janus</a:t>
            </a:r>
            <a:r>
              <a:rPr lang="fr-FR" sz="1600" dirty="0"/>
              <a:t>, LEEL)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Accélérateur d’électrons (</a:t>
            </a:r>
            <a:r>
              <a:rPr lang="fr-FR" sz="1600" dirty="0" err="1"/>
              <a:t>alienor</a:t>
            </a:r>
            <a:r>
              <a:rPr lang="fr-FR" sz="1600" dirty="0"/>
              <a:t>, </a:t>
            </a:r>
            <a:r>
              <a:rPr lang="fr-FR" sz="1600" dirty="0" err="1"/>
              <a:t>elyse</a:t>
            </a:r>
            <a:r>
              <a:rPr lang="fr-FR" sz="1600" dirty="0"/>
              <a:t>, </a:t>
            </a:r>
            <a:r>
              <a:rPr lang="fr-FR" sz="1600" dirty="0" err="1"/>
              <a:t>sirius</a:t>
            </a:r>
            <a:r>
              <a:rPr lang="fr-FR" sz="1600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Machines du futur (ALP, PERLE, ICONE … )</a:t>
            </a:r>
          </a:p>
        </p:txBody>
      </p:sp>
    </p:spTree>
    <p:extLst>
      <p:ext uri="{BB962C8B-B14F-4D97-AF65-F5344CB8AC3E}">
        <p14:creationId xmlns:p14="http://schemas.microsoft.com/office/powerpoint/2010/main" val="1035197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B1C19-09D1-6F8B-03E1-6855DDBB4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AF7AFC-9A39-FDE0-0EBC-750A33211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367CCC65-C60C-7AAE-96EC-B7664511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rmAutofit/>
          </a:bodyPr>
          <a:lstStyle/>
          <a:p>
            <a:r>
              <a:rPr lang="fr-FR" sz="3200" dirty="0"/>
              <a:t>2. Les types d’application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D9F06AAB-1967-E86D-5E5E-E8E3F45F95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653480"/>
            <a:ext cx="10371532" cy="5274992"/>
          </a:xfrm>
        </p:spPr>
        <p:txBody>
          <a:bodyPr>
            <a:noAutofit/>
          </a:bodyPr>
          <a:lstStyle/>
          <a:p>
            <a:pPr marL="114300" indent="-342900">
              <a:buFont typeface="Arial" panose="020B0604020202020204" pitchFamily="34" charset="0"/>
              <a:buChar char="•"/>
            </a:pPr>
            <a:r>
              <a:rPr lang="fr-FR" sz="1800" dirty="0">
                <a:cs typeface="Arial"/>
              </a:rPr>
              <a:t>Highlights choisis pour illustration, 10-12 </a:t>
            </a:r>
            <a:r>
              <a:rPr lang="fr-FR" sz="1800" dirty="0" err="1">
                <a:cs typeface="Arial"/>
              </a:rPr>
              <a:t>talks</a:t>
            </a:r>
            <a:r>
              <a:rPr lang="fr-FR" sz="1800" dirty="0">
                <a:cs typeface="Arial"/>
              </a:rPr>
              <a:t> parmi les applications suivantes :</a:t>
            </a:r>
          </a:p>
          <a:p>
            <a:pPr marL="342900" indent="-342900">
              <a:buAutoNum type="arabicPeriod"/>
            </a:pPr>
            <a:r>
              <a:rPr lang="fr-FR" sz="1600" b="1" dirty="0"/>
              <a:t>Santé et matière vivante avec talk de revue : APP1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production de radioisotopes pour imagerie nucléaire et traitement (</a:t>
            </a:r>
            <a:r>
              <a:rPr lang="fr-FR" sz="1400" dirty="0" err="1"/>
              <a:t>theranostic</a:t>
            </a:r>
            <a:r>
              <a:rPr lang="fr-FR" sz="1400" dirty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Traitement : hadron/proton – </a:t>
            </a:r>
            <a:r>
              <a:rPr lang="fr-FR" sz="1400" dirty="0" err="1"/>
              <a:t>therapie</a:t>
            </a:r>
            <a:r>
              <a:rPr lang="fr-FR" sz="1400" dirty="0"/>
              <a:t>, flash, VHEE, </a:t>
            </a:r>
            <a:r>
              <a:rPr lang="fr-FR" sz="1400" dirty="0" err="1"/>
              <a:t>microbeam</a:t>
            </a:r>
            <a:endParaRPr lang="fr-FR" sz="1400" dirty="0"/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Effets des irradiations sur le vivant (radiobiologie) dont applications spatiales</a:t>
            </a:r>
          </a:p>
          <a:p>
            <a:pPr marL="342900" indent="-342900">
              <a:buFontTx/>
              <a:buAutoNum type="arabicPeriod"/>
            </a:pPr>
            <a:r>
              <a:rPr lang="fr-FR" sz="1600" b="1" dirty="0"/>
              <a:t>Matière inerte avec talk de revue : APP2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Effets des irradiations sur les matériaux dont électronique, nucléaire, effets de radiolyse aux interfaces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Modification de la matière sous irradiation :  création de centres colorés dans les semiconducteurs (Néel), matériaux </a:t>
            </a:r>
            <a:r>
              <a:rPr lang="fr-FR" sz="1400" dirty="0" err="1"/>
              <a:t>supras</a:t>
            </a:r>
            <a:r>
              <a:rPr lang="fr-FR" sz="1400" dirty="0"/>
              <a:t> haute Tc, polymérisation, ENR (solaire, batterie)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Caractérisation (analyse élémentaire, imagerie ..)</a:t>
            </a:r>
            <a:endParaRPr lang="fr-FR" sz="1400" b="1" dirty="0"/>
          </a:p>
          <a:p>
            <a:pPr marL="342900" indent="-342900">
              <a:buAutoNum type="arabicPeriod"/>
            </a:pPr>
            <a:r>
              <a:rPr lang="fr-FR" sz="1600" b="1" dirty="0"/>
              <a:t>Energie : APP3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Données de base pour la physique nucléaire (mesures de données de base pour les réacteurs), ….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Développement de sources de neutrons pour les ADS</a:t>
            </a:r>
          </a:p>
          <a:p>
            <a:pPr marL="342900" indent="-342900">
              <a:buAutoNum type="arabicPeriod"/>
            </a:pPr>
            <a:r>
              <a:rPr lang="fr-FR" sz="1600" b="1" dirty="0"/>
              <a:t>Environnement : APP4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Décontamination, dépollution (Bordeaux?, Strasbourg? SOLEIL ligne mars)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Spéciation (à CAL, par l’institut de chimie de Nice?, Bordeaux par rayonnement synchrotron ESRF/SOLEIL) </a:t>
            </a:r>
          </a:p>
          <a:p>
            <a:pPr marL="342900" indent="-342900">
              <a:buAutoNum type="arabicPeriod"/>
            </a:pPr>
            <a:r>
              <a:rPr lang="fr-FR" sz="1600" b="1" dirty="0"/>
              <a:t>Patrimoine : APP5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Analyse par faisceau d’ions (</a:t>
            </a:r>
            <a:r>
              <a:rPr lang="fr-FR" sz="1400" dirty="0" err="1"/>
              <a:t>carac</a:t>
            </a:r>
            <a:r>
              <a:rPr lang="fr-FR" sz="1400" dirty="0"/>
              <a:t>, </a:t>
            </a:r>
            <a:r>
              <a:rPr lang="fr-FR" sz="1400" dirty="0" err="1"/>
              <a:t>irrad</a:t>
            </a:r>
            <a:r>
              <a:rPr lang="fr-FR" sz="1400" dirty="0"/>
              <a:t>) : NEW-AGLAE au Louvre, ….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400" dirty="0"/>
              <a:t>Synchrotron : SOLEIL (violon, papyrus)</a:t>
            </a:r>
          </a:p>
        </p:txBody>
      </p:sp>
    </p:spTree>
    <p:extLst>
      <p:ext uri="{BB962C8B-B14F-4D97-AF65-F5344CB8AC3E}">
        <p14:creationId xmlns:p14="http://schemas.microsoft.com/office/powerpoint/2010/main" val="220757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64A89-C512-449E-B865-5367106E0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5285EC-0165-202A-73DF-328BC75E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6B4D5288-0B0A-323E-6FD0-46E56CBA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rmAutofit/>
          </a:bodyPr>
          <a:lstStyle/>
          <a:p>
            <a:r>
              <a:rPr lang="fr-FR" sz="3200" dirty="0"/>
              <a:t>3. Les réseaux et conditions d’accès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8353C962-C4EA-7AB2-52BD-515C5825C5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1067120"/>
            <a:ext cx="10371532" cy="2970736"/>
          </a:xfrm>
        </p:spPr>
        <p:txBody>
          <a:bodyPr>
            <a:noAutofit/>
          </a:bodyPr>
          <a:lstStyle/>
          <a:p>
            <a:pPr marL="114300" indent="-342900">
              <a:buFont typeface="Arial" panose="020B0604020202020204" pitchFamily="34" charset="0"/>
              <a:buChar char="•"/>
            </a:pPr>
            <a:r>
              <a:rPr lang="fr-FR" sz="1800" dirty="0">
                <a:cs typeface="Arial"/>
              </a:rPr>
              <a:t>Environ 4 </a:t>
            </a:r>
            <a:r>
              <a:rPr lang="fr-FR" sz="1800" dirty="0" err="1">
                <a:cs typeface="Arial"/>
              </a:rPr>
              <a:t>talks</a:t>
            </a:r>
            <a:r>
              <a:rPr lang="fr-FR" sz="1800" dirty="0">
                <a:cs typeface="Arial"/>
              </a:rPr>
              <a:t> sur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EMIR&amp;A (fédération nationale d’accélérateurs)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RESPLANDIR  (réseau de plateformes national d’irradiations)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Conditions d’accès (coût, publications …)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/>
              <a:t>Accord avec les machines existantes (par ex accord IN2P3-CNAO)</a:t>
            </a:r>
          </a:p>
        </p:txBody>
      </p:sp>
    </p:spTree>
    <p:extLst>
      <p:ext uri="{BB962C8B-B14F-4D97-AF65-F5344CB8AC3E}">
        <p14:creationId xmlns:p14="http://schemas.microsoft.com/office/powerpoint/2010/main" val="679799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681A4-4296-6871-A977-FF4CAD964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815D5C-362E-CFBB-214D-5B8D092A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B344D4D5-E3FF-39C6-9022-84B1BDA74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rmAutofit/>
          </a:bodyPr>
          <a:lstStyle/>
          <a:p>
            <a:r>
              <a:rPr lang="fr-FR" sz="3200" dirty="0"/>
              <a:t>4. Les besoins en accélérateurs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9E2E3F5F-3106-A27E-1A2C-F5BF05E5F6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941512"/>
            <a:ext cx="10371532" cy="216024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Une table ronde uniquement </a:t>
            </a:r>
          </a:p>
        </p:txBody>
      </p:sp>
    </p:spTree>
    <p:extLst>
      <p:ext uri="{BB962C8B-B14F-4D97-AF65-F5344CB8AC3E}">
        <p14:creationId xmlns:p14="http://schemas.microsoft.com/office/powerpoint/2010/main" val="4257584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11ABC-0C3B-9291-E5C7-241E60925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6351224-4708-5062-756D-D4C4E883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84C59FCC-9D98-D3C1-7104-AF6177EFE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Autofit/>
          </a:bodyPr>
          <a:lstStyle/>
          <a:p>
            <a:r>
              <a:rPr lang="fr-FR" sz="2800" dirty="0"/>
              <a:t>Workshop 2026 accélérateurs et applications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078D1DE7-83BD-2C26-F4C3-E61CAF91E5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635072"/>
            <a:ext cx="10371532" cy="5202984"/>
          </a:xfrm>
        </p:spPr>
        <p:txBody>
          <a:bodyPr>
            <a:noAutofit/>
          </a:bodyPr>
          <a:lstStyle/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</a:rPr>
              <a:t>Contenu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Les accélérateurs par grand type de machine (session ACC)</a:t>
            </a:r>
          </a:p>
          <a:p>
            <a:pPr marL="1439863" lvl="4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Revue accélérateur et 6 </a:t>
            </a:r>
            <a:r>
              <a:rPr lang="fr-FR" sz="1600" b="1" dirty="0" err="1">
                <a:solidFill>
                  <a:srgbClr val="24314C"/>
                </a:solidFill>
                <a:cs typeface="Arial"/>
              </a:rPr>
              <a:t>talks</a:t>
            </a:r>
            <a:r>
              <a:rPr lang="fr-FR" sz="1600" b="1" dirty="0">
                <a:solidFill>
                  <a:srgbClr val="24314C"/>
                </a:solidFill>
                <a:cs typeface="Arial"/>
              </a:rPr>
              <a:t> </a:t>
            </a:r>
            <a:endParaRPr lang="fr-FR" sz="1600" b="1" dirty="0">
              <a:solidFill>
                <a:srgbClr val="D0671C"/>
              </a:solidFill>
            </a:endParaRP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Les types d’application (sessions APP1 à APP5)</a:t>
            </a:r>
          </a:p>
          <a:p>
            <a:pPr marL="1439863" lvl="4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Revues et </a:t>
            </a:r>
            <a:r>
              <a:rPr lang="fr-FR" sz="1600" b="1" dirty="0" err="1">
                <a:solidFill>
                  <a:srgbClr val="24314C"/>
                </a:solidFill>
                <a:cs typeface="Arial"/>
              </a:rPr>
              <a:t>talks</a:t>
            </a:r>
            <a:r>
              <a:rPr lang="fr-FR" sz="1600" b="1" dirty="0">
                <a:solidFill>
                  <a:srgbClr val="24314C"/>
                </a:solidFill>
                <a:cs typeface="Arial"/>
              </a:rPr>
              <a:t>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Réseaux/conditions d’accès (session RESEAU)</a:t>
            </a:r>
          </a:p>
          <a:p>
            <a:pPr lvl="2"/>
            <a:r>
              <a:rPr lang="fr-FR" sz="1600" b="1" dirty="0">
                <a:solidFill>
                  <a:srgbClr val="24314C"/>
                </a:solidFill>
                <a:cs typeface="Arial"/>
              </a:rPr>
              <a:t>Réseaux d’accès aux machines et activités structurantes </a:t>
            </a:r>
            <a:r>
              <a:rPr lang="fr-FR" sz="1600" dirty="0">
                <a:solidFill>
                  <a:srgbClr val="24314C"/>
                </a:solidFill>
                <a:cs typeface="Arial"/>
              </a:rPr>
              <a:t>(E</a:t>
            </a:r>
            <a:r>
              <a:rPr lang="fr-FR" sz="1600" dirty="0"/>
              <a:t>MIR&amp;A, RESPLANDIR, Conditions d’accès : coût, publications, accord avec les machines existantes (par ex accord IN2P3-CNAO)</a:t>
            </a:r>
            <a:endParaRPr lang="fr-FR" sz="1600" b="1" dirty="0">
              <a:solidFill>
                <a:srgbClr val="D0671C"/>
              </a:solidFill>
            </a:endParaRP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Manques actuels et besoins pour les accélérateurs futurs (session BESOINS) </a:t>
            </a:r>
          </a:p>
          <a:p>
            <a:pPr marL="1439863" lvl="4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table ronde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endParaRPr lang="fr-FR" sz="1600" b="1" dirty="0">
              <a:solidFill>
                <a:srgbClr val="D0671C"/>
              </a:solidFill>
            </a:endParaRPr>
          </a:p>
          <a:p>
            <a:pPr marL="342900" lvl="1" indent="-342900" fontAlgn="base">
              <a:spcBef>
                <a:spcPts val="1000"/>
              </a:spcBef>
              <a:spcAft>
                <a:spcPct val="0"/>
              </a:spcAft>
              <a:defRPr/>
            </a:pPr>
            <a:endParaRPr lang="fr-FR" sz="1400" dirty="0">
              <a:solidFill>
                <a:srgbClr val="232F49"/>
              </a:solidFill>
            </a:endParaRPr>
          </a:p>
          <a:p>
            <a:pPr lvl="2" fontAlgn="base">
              <a:spcAft>
                <a:spcPct val="0"/>
              </a:spcAft>
              <a:defRPr/>
            </a:pPr>
            <a:endParaRPr lang="fr-FR" sz="1400" dirty="0">
              <a:solidFill>
                <a:srgbClr val="232F49"/>
              </a:solidFill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E00E091-B7C4-D109-40D1-D3570722D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097586"/>
              </p:ext>
            </p:extLst>
          </p:nvPr>
        </p:nvGraphicFramePr>
        <p:xfrm>
          <a:off x="401243" y="3577705"/>
          <a:ext cx="9539109" cy="214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703">
                  <a:extLst>
                    <a:ext uri="{9D8B030D-6E8A-4147-A177-3AD203B41FA5}">
                      <a16:colId xmlns:a16="http://schemas.microsoft.com/office/drawing/2014/main" val="1041440804"/>
                    </a:ext>
                  </a:extLst>
                </a:gridCol>
                <a:gridCol w="3179703">
                  <a:extLst>
                    <a:ext uri="{9D8B030D-6E8A-4147-A177-3AD203B41FA5}">
                      <a16:colId xmlns:a16="http://schemas.microsoft.com/office/drawing/2014/main" val="3613314748"/>
                    </a:ext>
                  </a:extLst>
                </a:gridCol>
                <a:gridCol w="3179703">
                  <a:extLst>
                    <a:ext uri="{9D8B030D-6E8A-4147-A177-3AD203B41FA5}">
                      <a16:colId xmlns:a16="http://schemas.microsoft.com/office/drawing/2014/main" val="1209796843"/>
                    </a:ext>
                  </a:extLst>
                </a:gridCol>
              </a:tblGrid>
              <a:tr h="306097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Programme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commentaires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716438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r>
                        <a:rPr lang="fr-FR" sz="1400" dirty="0"/>
                        <a:t>Jour 1 </a:t>
                      </a:r>
                      <a:r>
                        <a:rPr lang="fr-FR" sz="1400" dirty="0" err="1"/>
                        <a:t>am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126818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r>
                        <a:rPr lang="fr-FR" sz="1400" dirty="0"/>
                        <a:t>Jour 1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Chapeau + revue ACC + </a:t>
                      </a:r>
                      <a:r>
                        <a:rPr lang="fr-FR" sz="1400" dirty="0" err="1"/>
                        <a:t>talks</a:t>
                      </a:r>
                      <a:r>
                        <a:rPr lang="fr-FR" sz="1400" dirty="0"/>
                        <a:t> 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Cocktail posters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228007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r>
                        <a:rPr lang="fr-FR" sz="1400" dirty="0"/>
                        <a:t>Jour 2 </a:t>
                      </a:r>
                      <a:r>
                        <a:rPr lang="fr-FR" sz="1400" dirty="0" err="1"/>
                        <a:t>am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APP1 + </a:t>
                      </a:r>
                      <a:r>
                        <a:rPr lang="fr-FR" sz="1400" dirty="0" err="1"/>
                        <a:t>discu</a:t>
                      </a:r>
                      <a:r>
                        <a:rPr lang="fr-FR" sz="1400" dirty="0"/>
                        <a:t> + APP2 + </a:t>
                      </a:r>
                      <a:r>
                        <a:rPr lang="fr-FR" sz="1400" dirty="0" err="1"/>
                        <a:t>discu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938592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r>
                        <a:rPr lang="fr-FR" sz="1400" dirty="0"/>
                        <a:t>Jour 2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APP3 + APP4 + APP5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Cocktail posters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862939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r>
                        <a:rPr lang="fr-FR" sz="1400" dirty="0"/>
                        <a:t>Jour 3 </a:t>
                      </a:r>
                      <a:r>
                        <a:rPr lang="fr-FR" sz="1400" dirty="0" err="1"/>
                        <a:t>am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RESEAU + BESOINS + conclusions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722428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r>
                        <a:rPr lang="fr-FR" sz="1400" dirty="0"/>
                        <a:t>Jour 3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Visites 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855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0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B348E-F477-B73C-F213-90174F8EB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7A6FA4-C10F-C83A-09E3-62FFC84A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58AAA32F-E0CB-F5E1-8762-A6195CAD0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Autofit/>
          </a:bodyPr>
          <a:lstStyle/>
          <a:p>
            <a:r>
              <a:rPr lang="fr-FR" sz="2800" dirty="0"/>
              <a:t>Workshop 2026 accélérateurs et applications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6FA8890F-829B-4E3D-839A-A88F8FE609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851096"/>
            <a:ext cx="10371532" cy="282672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ACTIONS pour la prochaine réunion du 18 février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rgbClr val="24314C"/>
                </a:solidFill>
              </a:rPr>
              <a:t>Définir les dates parmi les propositions</a:t>
            </a:r>
          </a:p>
          <a:p>
            <a:pPr marL="1714500" lvl="3" indent="-342900"/>
            <a:r>
              <a:rPr lang="fr-FR" b="1" dirty="0">
                <a:solidFill>
                  <a:srgbClr val="FF0000"/>
                </a:solidFill>
              </a:rPr>
              <a:t>Fin janvier, 23-27 mars ou 18-22 mai 2026</a:t>
            </a:r>
            <a:endParaRPr lang="fr-FR" b="1" dirty="0">
              <a:solidFill>
                <a:srgbClr val="24314C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rgbClr val="24314C"/>
                </a:solidFill>
              </a:rPr>
              <a:t>Proposer un titre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rgbClr val="24314C"/>
                </a:solidFill>
              </a:rPr>
              <a:t>Proposer des noms de </a:t>
            </a:r>
            <a:r>
              <a:rPr lang="fr-FR" sz="1800" b="1" dirty="0" err="1">
                <a:solidFill>
                  <a:srgbClr val="24314C"/>
                </a:solidFill>
              </a:rPr>
              <a:t>conveners</a:t>
            </a:r>
            <a:r>
              <a:rPr lang="fr-FR" sz="1800" b="1" dirty="0">
                <a:solidFill>
                  <a:srgbClr val="24314C"/>
                </a:solidFill>
              </a:rPr>
              <a:t> en lien avec les GDR/thématiques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rgbClr val="24314C"/>
                </a:solidFill>
              </a:rPr>
              <a:t>Proposer des noms d’orateurs en lien avec les GDR/thématiques </a:t>
            </a:r>
          </a:p>
        </p:txBody>
      </p:sp>
    </p:spTree>
    <p:extLst>
      <p:ext uri="{BB962C8B-B14F-4D97-AF65-F5344CB8AC3E}">
        <p14:creationId xmlns:p14="http://schemas.microsoft.com/office/powerpoint/2010/main" val="1592628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D0221-020B-506F-5174-1C89EC1CF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60ADBB-5969-60C1-7E3F-9C1D0C52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37D5D681-90D4-5857-1F5B-7A4FD782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0123" y="72008"/>
            <a:ext cx="5688632" cy="653480"/>
          </a:xfrm>
        </p:spPr>
        <p:txBody>
          <a:bodyPr>
            <a:normAutofit/>
          </a:bodyPr>
          <a:lstStyle/>
          <a:p>
            <a:r>
              <a:rPr lang="fr-FR" sz="3200" dirty="0"/>
              <a:t>AOB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035A8A86-0586-A6C9-D317-E2C67173AC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1078" y="860554"/>
            <a:ext cx="10741697" cy="4041398"/>
          </a:xfrm>
        </p:spPr>
        <p:txBody>
          <a:bodyPr>
            <a:noAutofit/>
          </a:bodyPr>
          <a:lstStyle/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3D0387B-4219-9CC2-7B36-3F8F2702AAC0}"/>
              </a:ext>
            </a:extLst>
          </p:cNvPr>
          <p:cNvSpPr txBox="1"/>
          <p:nvPr/>
        </p:nvSpPr>
        <p:spPr>
          <a:xfrm>
            <a:off x="28534" y="591131"/>
            <a:ext cx="10625339" cy="5098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-34290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D0671C"/>
                </a:solidFill>
                <a:latin typeface="+mn-lt"/>
              </a:rPr>
              <a:t>Budget</a:t>
            </a:r>
            <a:r>
              <a:rPr lang="fr-FR" sz="1600" dirty="0">
                <a:solidFill>
                  <a:srgbClr val="D0671C"/>
                </a:solidFill>
                <a:latin typeface="+mn-lt"/>
              </a:rPr>
              <a:t>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Pas d’infos à ce stade</a:t>
            </a:r>
          </a:p>
          <a:p>
            <a:pPr marL="0" lvl="1" indent="-34290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fr-FR" sz="1600" b="1" dirty="0">
                <a:solidFill>
                  <a:srgbClr val="D0671C"/>
                </a:solidFill>
                <a:latin typeface="+mn-lt"/>
              </a:rPr>
              <a:t>Actions ouvertes (entretien annuel IN2P3)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prévoir une réunion d’information sur les calls des projets européens avec AL </a:t>
            </a:r>
            <a:r>
              <a:rPr lang="fr-FR" sz="1600" dirty="0">
                <a:solidFill>
                  <a:srgbClr val="232F49"/>
                </a:solidFill>
                <a:latin typeface="+mn-lt"/>
                <a:sym typeface="Wingdings" pitchFamily="2" charset="2"/>
              </a:rPr>
              <a:t> MB</a:t>
            </a:r>
            <a:endParaRPr lang="fr-FR" sz="1600" dirty="0">
              <a:solidFill>
                <a:srgbClr val="232F49"/>
              </a:solidFill>
              <a:latin typeface="+mn-lt"/>
            </a:endParaRP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être représenté dans le comité d’organisation des JJC/JRJC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Étendre le COPIL (Thème environnement, Axe 2) </a:t>
            </a:r>
            <a:r>
              <a:rPr lang="fr-FR" sz="1600" dirty="0">
                <a:solidFill>
                  <a:srgbClr val="232F49"/>
                </a:solidFill>
                <a:latin typeface="+mn-lt"/>
                <a:sym typeface="Wingdings" pitchFamily="2" charset="2"/>
              </a:rPr>
              <a:t> fait</a:t>
            </a:r>
            <a:endParaRPr lang="fr-FR" sz="1600" dirty="0">
              <a:solidFill>
                <a:srgbClr val="232F49"/>
              </a:solidFill>
              <a:latin typeface="+mn-lt"/>
            </a:endParaRP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Contact avec youtubeur pour action de communication </a:t>
            </a:r>
            <a:r>
              <a:rPr lang="fr-FR" sz="1600" dirty="0">
                <a:solidFill>
                  <a:srgbClr val="232F49"/>
                </a:solidFill>
                <a:latin typeface="+mn-lt"/>
                <a:sym typeface="Wingdings" pitchFamily="2" charset="2"/>
              </a:rPr>
              <a:t></a:t>
            </a:r>
            <a:r>
              <a:rPr lang="fr-FR" sz="1600" dirty="0">
                <a:solidFill>
                  <a:srgbClr val="232F49"/>
                </a:solidFill>
                <a:latin typeface="+mn-lt"/>
              </a:rPr>
              <a:t> JM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232F49"/>
                </a:solidFill>
                <a:latin typeface="+mn-lt"/>
              </a:rPr>
              <a:t>MaJ</a:t>
            </a:r>
            <a:r>
              <a:rPr lang="fr-FR" sz="1600" dirty="0">
                <a:solidFill>
                  <a:srgbClr val="232F49"/>
                </a:solidFill>
                <a:latin typeface="+mn-lt"/>
              </a:rPr>
              <a:t> page </a:t>
            </a:r>
            <a:r>
              <a:rPr lang="fr-FR" sz="1600" dirty="0" err="1">
                <a:solidFill>
                  <a:srgbClr val="232F49"/>
                </a:solidFill>
                <a:latin typeface="+mn-lt"/>
              </a:rPr>
              <a:t>Wikipedia</a:t>
            </a:r>
            <a:r>
              <a:rPr lang="fr-FR" sz="1600" dirty="0">
                <a:solidFill>
                  <a:srgbClr val="232F49"/>
                </a:solidFill>
                <a:latin typeface="+mn-lt"/>
              </a:rPr>
              <a:t> </a:t>
            </a:r>
            <a:endParaRPr lang="fr-FR" sz="1600" dirty="0">
              <a:solidFill>
                <a:srgbClr val="D0671C"/>
              </a:solidFill>
              <a:latin typeface="+mn-lt"/>
            </a:endParaRPr>
          </a:p>
          <a:p>
            <a:pPr marL="0" lvl="1" indent="-34290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D0671C"/>
                </a:solidFill>
                <a:latin typeface="+mn-lt"/>
              </a:rPr>
              <a:t>Environnement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Tout reste à faire </a:t>
            </a:r>
            <a:r>
              <a:rPr lang="fr-FR" sz="1600" dirty="0">
                <a:solidFill>
                  <a:srgbClr val="232F49"/>
                </a:solidFill>
                <a:latin typeface="+mn-lt"/>
                <a:sym typeface="Wingdings" pitchFamily="2" charset="2"/>
              </a:rPr>
              <a:t> travail à lancer au printemps 2025</a:t>
            </a:r>
            <a:endParaRPr lang="fr-FR" sz="1600" b="1" dirty="0">
              <a:solidFill>
                <a:srgbClr val="D0671C"/>
              </a:solidFill>
              <a:latin typeface="+mn-lt"/>
            </a:endParaRPr>
          </a:p>
          <a:p>
            <a:pPr marL="0" lvl="1" indent="-34290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D0671C"/>
                </a:solidFill>
                <a:latin typeface="+mn-lt"/>
              </a:rPr>
              <a:t>Newsletter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Soutenance de thèse 7 février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Offre postdoc SOLEIL ? 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Workshop Delahaye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Save the date pour workshop ALP et RF</a:t>
            </a:r>
          </a:p>
          <a:p>
            <a:pPr marL="0" lvl="1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D0671C"/>
                </a:solidFill>
                <a:latin typeface="+mn-lt"/>
              </a:rPr>
              <a:t>SFP Roscoff </a:t>
            </a:r>
            <a:r>
              <a:rPr lang="fr-FR" sz="1600" b="1" dirty="0" err="1">
                <a:solidFill>
                  <a:srgbClr val="D0671C"/>
                </a:solidFill>
                <a:latin typeface="+mn-lt"/>
              </a:rPr>
              <a:t>oct</a:t>
            </a:r>
            <a:r>
              <a:rPr lang="fr-FR" sz="1600" b="1" dirty="0">
                <a:solidFill>
                  <a:srgbClr val="D0671C"/>
                </a:solidFill>
                <a:latin typeface="+mn-lt"/>
              </a:rPr>
              <a:t> 2025</a:t>
            </a:r>
          </a:p>
          <a:p>
            <a:pPr marL="1006475" lvl="3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32F49"/>
                </a:solidFill>
                <a:latin typeface="+mn-lt"/>
              </a:rPr>
              <a:t>Prix JL </a:t>
            </a:r>
            <a:r>
              <a:rPr lang="fr-FR" sz="1600" dirty="0" err="1">
                <a:solidFill>
                  <a:srgbClr val="232F49"/>
                </a:solidFill>
                <a:latin typeface="+mn-lt"/>
              </a:rPr>
              <a:t>Laclare</a:t>
            </a:r>
            <a:r>
              <a:rPr lang="fr-FR" sz="1600" dirty="0">
                <a:solidFill>
                  <a:srgbClr val="232F49"/>
                </a:solidFill>
                <a:latin typeface="+mn-lt"/>
              </a:rPr>
              <a:t>  + prix de thèse</a:t>
            </a:r>
          </a:p>
        </p:txBody>
      </p:sp>
    </p:spTree>
    <p:extLst>
      <p:ext uri="{BB962C8B-B14F-4D97-AF65-F5344CB8AC3E}">
        <p14:creationId xmlns:p14="http://schemas.microsoft.com/office/powerpoint/2010/main" val="1952456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9ACE8-8A3D-0037-3AF8-38A25E0C3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63163E-0F2B-21EC-E105-3B763481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82FE6EAD-F4B9-A663-9249-8B7F100B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139" y="72008"/>
            <a:ext cx="4680520" cy="653480"/>
          </a:xfrm>
        </p:spPr>
        <p:txBody>
          <a:bodyPr>
            <a:normAutofit/>
          </a:bodyPr>
          <a:lstStyle/>
          <a:p>
            <a:r>
              <a:rPr lang="fr-FR" sz="3200" dirty="0"/>
              <a:t>Événements 2025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0F154E39-172C-D718-EA45-91405B4E4C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912" y="532992"/>
            <a:ext cx="10977099" cy="5526496"/>
          </a:xfrm>
        </p:spPr>
        <p:txBody>
          <a:bodyPr>
            <a:noAutofit/>
          </a:bodyPr>
          <a:lstStyle/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400" b="1" dirty="0">
                <a:solidFill>
                  <a:srgbClr val="D0661C"/>
                </a:solidFill>
              </a:rPr>
              <a:t>1. </a:t>
            </a:r>
            <a:r>
              <a:rPr lang="fr-FR" sz="1400" b="1" i="1" dirty="0">
                <a:solidFill>
                  <a:srgbClr val="D0661C"/>
                </a:solidFill>
              </a:rPr>
              <a:t>Introduction au faisceau pour les besoins d’un utilisateur : </a:t>
            </a:r>
            <a:r>
              <a:rPr lang="fr-FR" sz="1400" b="1" i="1" kern="1200" dirty="0">
                <a:solidFill>
                  <a:srgbClr val="0096FF"/>
                </a:solidFill>
                <a:latin typeface="+mn-lt"/>
                <a:ea typeface="+mn-ea"/>
                <a:cs typeface="+mn-cs"/>
              </a:rPr>
              <a:t>1 talk intro chapeau (N. </a:t>
            </a:r>
            <a:r>
              <a:rPr lang="fr-FR" sz="1400" b="1" i="1" kern="1200" dirty="0" err="1">
                <a:solidFill>
                  <a:srgbClr val="0096FF"/>
                </a:solidFill>
                <a:latin typeface="+mn-lt"/>
                <a:ea typeface="+mn-ea"/>
                <a:cs typeface="+mn-cs"/>
              </a:rPr>
              <a:t>Pichoff</a:t>
            </a:r>
            <a:r>
              <a:rPr lang="fr-FR" sz="1400" b="1" i="1" kern="1200" dirty="0">
                <a:solidFill>
                  <a:srgbClr val="0096FF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i="1" dirty="0">
                <a:solidFill>
                  <a:srgbClr val="232F49"/>
                </a:solidFill>
              </a:rPr>
              <a:t>Caractéristiques dans l’espace de phase 6D, dimension/gradient, fiabilité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i="1" dirty="0">
                <a:solidFill>
                  <a:srgbClr val="232F49"/>
                </a:solidFill>
              </a:rPr>
              <a:t>Domaines d’applicabilité différents selon les techniques, plot</a:t>
            </a:r>
            <a:endParaRPr lang="fr-FR" sz="1400" b="1" i="1" dirty="0">
              <a:solidFill>
                <a:srgbClr val="D0661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400" b="1" i="1" dirty="0">
                <a:solidFill>
                  <a:srgbClr val="D0661C"/>
                </a:solidFill>
              </a:rPr>
              <a:t>2.  Présentations générales 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i="1" dirty="0">
                <a:solidFill>
                  <a:srgbClr val="232F49"/>
                </a:solidFill>
              </a:rPr>
              <a:t>accélérateurs RF : Principe, performances, efficacité et limites : </a:t>
            </a:r>
            <a:r>
              <a:rPr lang="fr-FR" sz="1400" b="1" i="1" dirty="0">
                <a:solidFill>
                  <a:srgbClr val="0096FF"/>
                </a:solidFill>
              </a:rPr>
              <a:t>1 talk </a:t>
            </a:r>
            <a:r>
              <a:rPr lang="fr-FR" sz="1400" i="1" dirty="0">
                <a:solidFill>
                  <a:srgbClr val="232F49"/>
                </a:solidFill>
              </a:rPr>
              <a:t>(</a:t>
            </a:r>
            <a:r>
              <a:rPr lang="fr-FR" sz="1400" i="1" dirty="0" err="1">
                <a:solidFill>
                  <a:srgbClr val="232F49"/>
                </a:solidFill>
              </a:rPr>
              <a:t>Lagniel</a:t>
            </a:r>
            <a:r>
              <a:rPr lang="fr-FR" sz="1400" i="1" dirty="0">
                <a:solidFill>
                  <a:srgbClr val="232F49"/>
                </a:solidFill>
              </a:rPr>
              <a:t>??</a:t>
            </a:r>
            <a:r>
              <a:rPr lang="fr-FR" sz="1400" i="1" dirty="0" err="1">
                <a:solidFill>
                  <a:srgbClr val="232F49"/>
                </a:solidFill>
              </a:rPr>
              <a:t>Phi?Lebrun?Lombardi?Lallemand</a:t>
            </a:r>
            <a:r>
              <a:rPr lang="fr-FR" sz="1400" i="1" dirty="0">
                <a:solidFill>
                  <a:srgbClr val="232F49"/>
                </a:solidFill>
              </a:rPr>
              <a:t>?) 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i="1" dirty="0">
                <a:solidFill>
                  <a:srgbClr val="232F49"/>
                </a:solidFill>
              </a:rPr>
              <a:t>ALP : Principe de fonctionnement (LWFA, PWFA, TNSA, RPA …) et technos avec pondération vs techniques: </a:t>
            </a:r>
            <a:r>
              <a:rPr lang="fr-FR" sz="1400" b="1" i="1" dirty="0">
                <a:solidFill>
                  <a:srgbClr val="FF40FF"/>
                </a:solidFill>
              </a:rPr>
              <a:t>1 talk 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400" b="1" i="1" dirty="0">
                <a:solidFill>
                  <a:srgbClr val="D0661C"/>
                </a:solidFill>
              </a:rPr>
              <a:t>3.  Hybridation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i="1" dirty="0">
                <a:solidFill>
                  <a:srgbClr val="232F49"/>
                </a:solidFill>
              </a:rPr>
              <a:t>PETRA / DESY 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i="1" dirty="0">
                <a:solidFill>
                  <a:srgbClr val="232F49"/>
                </a:solidFill>
              </a:rPr>
              <a:t>GSI / light</a:t>
            </a:r>
            <a:endParaRPr lang="fr-FR" sz="1400" b="1" dirty="0">
              <a:solidFill>
                <a:srgbClr val="D0661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400" b="1" dirty="0">
                <a:solidFill>
                  <a:srgbClr val="D0661C"/>
                </a:solidFill>
              </a:rPr>
              <a:t>4. Applications pour RF et ALP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232F49"/>
                </a:solidFill>
              </a:rPr>
              <a:t>Sources de lumière :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232F49"/>
                </a:solidFill>
              </a:rPr>
              <a:t>Médical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232F49"/>
                </a:solidFill>
              </a:rPr>
              <a:t>Industriel: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400" b="1" dirty="0">
                <a:solidFill>
                  <a:srgbClr val="D0661C"/>
                </a:solidFill>
              </a:rPr>
              <a:t>5. Interface, dont simulations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232F49"/>
                </a:solidFill>
              </a:rPr>
              <a:t>Simulations plasmas, IA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232F49"/>
                </a:solidFill>
              </a:rPr>
              <a:t>Transport de faisceaux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232F49"/>
                </a:solidFill>
              </a:rPr>
              <a:t>…..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400" b="1" dirty="0">
                <a:solidFill>
                  <a:srgbClr val="D0661C"/>
                </a:solidFill>
              </a:rPr>
              <a:t>6. Challenges vers l’avenir  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32F49"/>
                </a:solidFill>
              </a:rPr>
              <a:t>vers les collisionneurs </a:t>
            </a: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32F49"/>
                </a:solidFill>
              </a:rPr>
              <a:t>challenges  ALP</a:t>
            </a:r>
            <a:r>
              <a:rPr lang="fr-FR" sz="1400" dirty="0">
                <a:solidFill>
                  <a:srgbClr val="232F49"/>
                </a:solidFill>
              </a:rPr>
              <a:t> </a:t>
            </a:r>
          </a:p>
          <a:p>
            <a:pPr marL="1439863" lvl="4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srgbClr val="232F49"/>
                </a:solidFill>
              </a:rPr>
              <a:t>Haut gradient 1 étage</a:t>
            </a:r>
          </a:p>
          <a:p>
            <a:pPr marL="1439863" lvl="4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srgbClr val="232F49"/>
                </a:solidFill>
              </a:rPr>
              <a:t>Multi-étage </a:t>
            </a:r>
          </a:p>
          <a:p>
            <a:pPr marL="1439863" lvl="4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srgbClr val="232F49"/>
                </a:solidFill>
              </a:rPr>
              <a:t>Stabilisation : </a:t>
            </a:r>
            <a:r>
              <a:rPr lang="fr-FR" sz="1200" b="1" kern="1200" dirty="0">
                <a:solidFill>
                  <a:srgbClr val="FF40FF"/>
                </a:solidFill>
                <a:latin typeface="+mn-lt"/>
                <a:ea typeface="+mn-ea"/>
                <a:cs typeface="+mn-cs"/>
              </a:rPr>
              <a:t>1 talk PALLAS</a:t>
            </a:r>
            <a:endParaRPr lang="fr-FR" sz="1200" dirty="0">
              <a:solidFill>
                <a:srgbClr val="232F49"/>
              </a:solidFill>
            </a:endParaRPr>
          </a:p>
          <a:p>
            <a:pPr marL="1439863" lvl="4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srgbClr val="232F49"/>
                </a:solidFill>
              </a:rPr>
              <a:t>Haute cadence  : </a:t>
            </a:r>
            <a:r>
              <a:rPr lang="fr-FR" sz="1200" b="1" kern="1200" dirty="0">
                <a:solidFill>
                  <a:srgbClr val="FF40FF"/>
                </a:solidFill>
                <a:latin typeface="+mn-lt"/>
                <a:ea typeface="+mn-ea"/>
                <a:cs typeface="+mn-cs"/>
              </a:rPr>
              <a:t>1 talk LPA au KHz (LOA)</a:t>
            </a:r>
          </a:p>
          <a:p>
            <a:pPr marL="1439863" lvl="4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srgbClr val="232F49"/>
                </a:solidFill>
              </a:rPr>
              <a:t>Fiabilisation :</a:t>
            </a:r>
            <a:r>
              <a:rPr lang="fr-FR" sz="1200" b="1" dirty="0">
                <a:solidFill>
                  <a:srgbClr val="FF40FF"/>
                </a:solidFill>
              </a:rPr>
              <a:t> 1 talk IA pour fiabilisation (</a:t>
            </a:r>
            <a:r>
              <a:rPr lang="fr-FR" sz="1200" b="1" dirty="0" err="1">
                <a:solidFill>
                  <a:srgbClr val="FF40FF"/>
                </a:solidFill>
              </a:rPr>
              <a:t>IJCLab</a:t>
            </a:r>
            <a:r>
              <a:rPr lang="fr-FR" sz="1200" b="1" dirty="0">
                <a:solidFill>
                  <a:srgbClr val="FF40FF"/>
                </a:solidFill>
              </a:rPr>
              <a:t>) </a:t>
            </a:r>
            <a:endParaRPr lang="fr-FR" sz="1400" b="1" dirty="0">
              <a:solidFill>
                <a:srgbClr val="232F49"/>
              </a:solidFill>
            </a:endParaRPr>
          </a:p>
          <a:p>
            <a:pPr marL="982663" lvl="3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32F49"/>
                </a:solidFill>
              </a:rPr>
              <a:t>autres concepts : </a:t>
            </a:r>
            <a:r>
              <a:rPr lang="fr-FR" sz="1200" dirty="0">
                <a:solidFill>
                  <a:srgbClr val="232F49"/>
                </a:solidFill>
              </a:rPr>
              <a:t>diélectrique :  Projet TWAC (accélération d’e- par onde </a:t>
            </a:r>
            <a:r>
              <a:rPr lang="fr-FR" sz="1200" dirty="0" err="1">
                <a:solidFill>
                  <a:srgbClr val="232F49"/>
                </a:solidFill>
              </a:rPr>
              <a:t>THz</a:t>
            </a:r>
            <a:r>
              <a:rPr lang="fr-FR" sz="1200" dirty="0">
                <a:solidFill>
                  <a:srgbClr val="232F49"/>
                </a:solidFill>
              </a:rPr>
              <a:t> générée par laser)  </a:t>
            </a:r>
          </a:p>
        </p:txBody>
      </p:sp>
      <p:sp>
        <p:nvSpPr>
          <p:cNvPr id="2" name="Titre 8">
            <a:extLst>
              <a:ext uri="{FF2B5EF4-FFF2-40B4-BE49-F238E27FC236}">
                <a16:creationId xmlns:a16="http://schemas.microsoft.com/office/drawing/2014/main" id="{ACB8CB03-C8D1-9BCB-29A0-838422D4EBE0}"/>
              </a:ext>
            </a:extLst>
          </p:cNvPr>
          <p:cNvSpPr txBox="1">
            <a:spLocks/>
          </p:cNvSpPr>
          <p:nvPr/>
        </p:nvSpPr>
        <p:spPr>
          <a:xfrm>
            <a:off x="2835029" y="5156"/>
            <a:ext cx="4680520" cy="52783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1" indent="0" algn="ctr" defTabSz="9144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2900" b="1" dirty="0">
                <a:solidFill>
                  <a:srgbClr val="D0671C"/>
                </a:solidFill>
                <a:latin typeface="+mn-lt"/>
                <a:cs typeface="+mn-cs"/>
              </a:rPr>
              <a:t>Contenu workshop ALP RF</a:t>
            </a:r>
            <a:endParaRPr lang="fr-FR" sz="2900" b="1" kern="1200" dirty="0">
              <a:solidFill>
                <a:srgbClr val="D0671C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EF8F028-E327-A692-B0D6-3F556940C162}"/>
              </a:ext>
            </a:extLst>
          </p:cNvPr>
          <p:cNvSpPr txBox="1"/>
          <p:nvPr/>
        </p:nvSpPr>
        <p:spPr>
          <a:xfrm>
            <a:off x="6466507" y="4613920"/>
            <a:ext cx="35283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263" lvl="1" indent="-285750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fr-FR" sz="2000" b="1" dirty="0">
                <a:solidFill>
                  <a:srgbClr val="FF0000"/>
                </a:solidFill>
              </a:rPr>
              <a:t>+ plusieurs discussions</a:t>
            </a:r>
          </a:p>
        </p:txBody>
      </p:sp>
    </p:spTree>
    <p:extLst>
      <p:ext uri="{BB962C8B-B14F-4D97-AF65-F5344CB8AC3E}">
        <p14:creationId xmlns:p14="http://schemas.microsoft.com/office/powerpoint/2010/main" val="393884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1008A-4695-05AB-7C8F-D19E2B51D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6A5115-A301-6FE4-7C1C-9D0346B1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B6C16A0B-FD7B-191E-78C1-E2F3EE1CD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139" y="72008"/>
            <a:ext cx="4680520" cy="653480"/>
          </a:xfrm>
        </p:spPr>
        <p:txBody>
          <a:bodyPr>
            <a:normAutofit/>
          </a:bodyPr>
          <a:lstStyle/>
          <a:p>
            <a:r>
              <a:rPr lang="fr-FR" sz="3200" dirty="0"/>
              <a:t>Feuille de route ALP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277A8237-BBF4-7CEC-4D25-B7B114E13D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361" y="797496"/>
            <a:ext cx="10350578" cy="4698420"/>
          </a:xfrm>
        </p:spPr>
        <p:txBody>
          <a:bodyPr>
            <a:noAutofit/>
          </a:bodyPr>
          <a:lstStyle/>
          <a:p>
            <a:pPr marL="0" lvl="2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fr-FR" sz="1800" b="1" dirty="0">
                <a:solidFill>
                  <a:srgbClr val="24314C"/>
                </a:solidFill>
              </a:rPr>
              <a:t>Entretien annuel IN2P3 : </a:t>
            </a:r>
          </a:p>
          <a:p>
            <a:pPr marL="285750" lvl="2" indent="-285750">
              <a:lnSpc>
                <a:spcPct val="110000"/>
              </a:lnSpc>
              <a:spcBef>
                <a:spcPts val="1000"/>
              </a:spcBef>
            </a:pPr>
            <a:r>
              <a:rPr lang="fr-FR" sz="1800" b="1" dirty="0">
                <a:solidFill>
                  <a:srgbClr val="24314C"/>
                </a:solidFill>
              </a:rPr>
              <a:t>Sollicitation par l’IN2P3 et l’INP pour la préparation de la feuille de route CNRS pour </a:t>
            </a:r>
            <a:r>
              <a:rPr lang="fr-FR" sz="1800" b="1" dirty="0" err="1">
                <a:solidFill>
                  <a:srgbClr val="24314C"/>
                </a:solidFill>
              </a:rPr>
              <a:t>EuPRAXIA</a:t>
            </a:r>
            <a:r>
              <a:rPr lang="fr-FR" sz="1800" b="1" dirty="0">
                <a:solidFill>
                  <a:srgbClr val="24314C"/>
                </a:solidFill>
              </a:rPr>
              <a:t> mi 2025</a:t>
            </a:r>
          </a:p>
          <a:p>
            <a:pPr marL="285750" lvl="2" indent="-285750">
              <a:lnSpc>
                <a:spcPct val="110000"/>
              </a:lnSpc>
              <a:spcBef>
                <a:spcPts val="1000"/>
              </a:spcBef>
            </a:pPr>
            <a:r>
              <a:rPr lang="fr-FR" sz="1800" b="1" dirty="0">
                <a:solidFill>
                  <a:srgbClr val="24314C"/>
                </a:solidFill>
              </a:rPr>
              <a:t>Message d’Antoine Rousse (INP), janvier 2025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fr-FR" sz="1400" dirty="0">
                <a:solidFill>
                  <a:srgbClr val="D0661C"/>
                </a:solidFill>
                <a:effectLst/>
              </a:rPr>
              <a:t>la présentation d’un état des lieux des projets français actuels en LPA, en précisant les objectifs scientifiques associés ainsi que les ressources humaines mobilisées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fr-FR" sz="1400" dirty="0">
                <a:solidFill>
                  <a:srgbClr val="D0661C"/>
                </a:solidFill>
                <a:effectLst/>
              </a:rPr>
              <a:t>l’identification d'un projet fédérateur, en définissant les objectifs scientifiques, en dressant un calendrier possible, et en évaluant les besoins humains et financiers nécessaires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fr-FR" sz="1400" dirty="0">
                <a:solidFill>
                  <a:srgbClr val="D0661C"/>
                </a:solidFill>
                <a:effectLst/>
              </a:rPr>
              <a:t>une actualisation du positionnement souhaité au sein du projet européen </a:t>
            </a:r>
            <a:r>
              <a:rPr lang="fr-FR" sz="1400" dirty="0" err="1">
                <a:solidFill>
                  <a:srgbClr val="D0661C"/>
                </a:solidFill>
                <a:effectLst/>
              </a:rPr>
              <a:t>EuPRAXIA</a:t>
            </a:r>
            <a:r>
              <a:rPr lang="fr-FR" sz="1400" dirty="0">
                <a:solidFill>
                  <a:srgbClr val="D0661C"/>
                </a:solidFill>
                <a:effectLst/>
              </a:rPr>
              <a:t>, en regard des nouvelles priorités issues de ce travail de prospective</a:t>
            </a:r>
          </a:p>
          <a:p>
            <a:pPr marL="285750" lvl="2" indent="-285750">
              <a:lnSpc>
                <a:spcPct val="110000"/>
              </a:lnSpc>
              <a:spcBef>
                <a:spcPts val="1000"/>
              </a:spcBef>
            </a:pPr>
            <a:r>
              <a:rPr lang="fr-FR" sz="1800" b="1" dirty="0">
                <a:solidFill>
                  <a:srgbClr val="24314C"/>
                </a:solidFill>
              </a:rPr>
              <a:t>Réunion avec A. Rousse et A. </a:t>
            </a:r>
            <a:r>
              <a:rPr lang="fr-FR" sz="1800" b="1" dirty="0" err="1">
                <a:solidFill>
                  <a:srgbClr val="24314C"/>
                </a:solidFill>
              </a:rPr>
              <a:t>Lucotte</a:t>
            </a:r>
            <a:r>
              <a:rPr lang="fr-FR" sz="1800" b="1" dirty="0">
                <a:solidFill>
                  <a:srgbClr val="24314C"/>
                </a:solidFill>
              </a:rPr>
              <a:t> le 29 janvier pour clarifier les attendus</a:t>
            </a:r>
          </a:p>
          <a:p>
            <a:pPr marL="285750" lvl="2" indent="-285750">
              <a:lnSpc>
                <a:spcPct val="110000"/>
              </a:lnSpc>
              <a:spcBef>
                <a:spcPts val="1000"/>
              </a:spcBef>
            </a:pPr>
            <a:r>
              <a:rPr lang="fr-FR" sz="1800" b="1" dirty="0">
                <a:solidFill>
                  <a:srgbClr val="24314C"/>
                </a:solidFill>
              </a:rPr>
              <a:t>Réunion le 14 mars avec un représentant par labo </a:t>
            </a:r>
          </a:p>
          <a:p>
            <a:pPr marL="742950" lvl="3" indent="-285750">
              <a:lnSpc>
                <a:spcPct val="110000"/>
              </a:lnSpc>
              <a:spcBef>
                <a:spcPts val="1000"/>
              </a:spcBef>
            </a:pPr>
            <a:r>
              <a:rPr lang="fr-FR" sz="1400" b="1" dirty="0" err="1">
                <a:solidFill>
                  <a:srgbClr val="24314C"/>
                </a:solidFill>
              </a:rPr>
              <a:t>IJCLab</a:t>
            </a:r>
            <a:r>
              <a:rPr lang="fr-FR" sz="1400" b="1" dirty="0">
                <a:solidFill>
                  <a:srgbClr val="24314C"/>
                </a:solidFill>
              </a:rPr>
              <a:t>, LOA, CELIA, LPGP, LLR, LPSC (pas de LULI à ce stade) </a:t>
            </a:r>
          </a:p>
          <a:p>
            <a:pPr marL="285750" lvl="2" indent="-285750">
              <a:lnSpc>
                <a:spcPct val="110000"/>
              </a:lnSpc>
              <a:spcBef>
                <a:spcPts val="1000"/>
              </a:spcBef>
            </a:pPr>
            <a:r>
              <a:rPr lang="fr-FR" sz="1600" b="1" dirty="0">
                <a:solidFill>
                  <a:srgbClr val="24314C"/>
                </a:solidFill>
              </a:rPr>
              <a:t>Retour sera présenté au workshop ALP+RF en mai</a:t>
            </a:r>
            <a:endParaRPr lang="fr-FR" sz="1600" b="1" dirty="0">
              <a:solidFill>
                <a:srgbClr val="D0671C"/>
              </a:solidFill>
            </a:endParaRPr>
          </a:p>
          <a:p>
            <a:pPr marL="1439863" lvl="4" indent="-285750" fontAlgn="base">
              <a:spcBef>
                <a:spcPts val="1000"/>
              </a:spcBef>
              <a:spcAft>
                <a:spcPct val="0"/>
              </a:spcAft>
              <a:defRPr/>
            </a:pPr>
            <a:endParaRPr lang="fr-FR" sz="1600" b="1" dirty="0">
              <a:solidFill>
                <a:srgbClr val="D0671C"/>
              </a:solidFill>
            </a:endParaRPr>
          </a:p>
          <a:p>
            <a:pPr marL="457200" lvl="2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400" b="1" dirty="0">
              <a:solidFill>
                <a:srgbClr val="2431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60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8069D-A3F2-DB99-DF8B-48D41FA96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4ACE87-729F-76B7-B2E2-4D3709A7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299E922-B494-6510-4259-A318E671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139" y="72008"/>
            <a:ext cx="4680520" cy="653480"/>
          </a:xfrm>
        </p:spPr>
        <p:txBody>
          <a:bodyPr>
            <a:normAutofit/>
          </a:bodyPr>
          <a:lstStyle/>
          <a:p>
            <a:r>
              <a:rPr lang="fr-FR" sz="3200" dirty="0"/>
              <a:t>Événements 2025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2ADFB6A5-4AAC-3157-D4C5-E0AF46A4D4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912" y="631472"/>
            <a:ext cx="10350578" cy="5278592"/>
          </a:xfrm>
        </p:spPr>
        <p:txBody>
          <a:bodyPr>
            <a:noAutofit/>
          </a:bodyPr>
          <a:lstStyle/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12-14 mai, </a:t>
            </a:r>
            <a:r>
              <a:rPr lang="fr-FR" sz="1600" b="1" dirty="0" err="1">
                <a:solidFill>
                  <a:srgbClr val="24314C"/>
                </a:solidFill>
                <a:cs typeface="Arial"/>
              </a:rPr>
              <a:t>IJCLab</a:t>
            </a:r>
            <a:r>
              <a:rPr lang="fr-FR" sz="1600" b="1" dirty="0">
                <a:solidFill>
                  <a:srgbClr val="24314C"/>
                </a:solidFill>
                <a:cs typeface="Arial"/>
              </a:rPr>
              <a:t>,  « accélérateurs RF et plasmas : complémentarités et synergies » </a:t>
            </a:r>
          </a:p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Programme défini 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0432FF"/>
                </a:solidFill>
                <a:cs typeface="Arial"/>
              </a:rPr>
              <a:t>Cadrage sur les caractéristiques machine : grille de paramètres</a:t>
            </a:r>
          </a:p>
          <a:p>
            <a:pPr marL="571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Logistique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4314C"/>
                </a:solidFill>
                <a:cs typeface="Arial"/>
              </a:rPr>
              <a:t>contact </a:t>
            </a:r>
            <a:r>
              <a:rPr lang="fr-FR" sz="1400" b="1" dirty="0" err="1">
                <a:solidFill>
                  <a:srgbClr val="24314C"/>
                </a:solidFill>
                <a:cs typeface="Arial"/>
              </a:rPr>
              <a:t>IJCLab</a:t>
            </a:r>
            <a:r>
              <a:rPr lang="fr-FR" sz="1400" b="1" dirty="0">
                <a:solidFill>
                  <a:srgbClr val="24314C"/>
                </a:solidFill>
                <a:cs typeface="Arial"/>
              </a:rPr>
              <a:t> (Luc/Enrique/Julien)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4314C"/>
                </a:solidFill>
                <a:cs typeface="Arial"/>
              </a:rPr>
              <a:t>Contact pris avec le service </a:t>
            </a:r>
            <a:r>
              <a:rPr lang="fr-FR" sz="1400" b="1" dirty="0" err="1">
                <a:solidFill>
                  <a:srgbClr val="24314C"/>
                </a:solidFill>
                <a:cs typeface="Arial"/>
              </a:rPr>
              <a:t>comm</a:t>
            </a:r>
            <a:r>
              <a:rPr lang="fr-FR" sz="1400" b="1" dirty="0">
                <a:solidFill>
                  <a:srgbClr val="24314C"/>
                </a:solidFill>
                <a:cs typeface="Arial"/>
              </a:rPr>
              <a:t> </a:t>
            </a:r>
            <a:r>
              <a:rPr lang="fr-FR" sz="1400" b="1" dirty="0" err="1">
                <a:solidFill>
                  <a:srgbClr val="24314C"/>
                </a:solidFill>
                <a:cs typeface="Arial"/>
              </a:rPr>
              <a:t>IJCLab</a:t>
            </a:r>
            <a:r>
              <a:rPr lang="fr-FR" sz="1400" b="1" dirty="0">
                <a:solidFill>
                  <a:srgbClr val="24314C"/>
                </a:solidFill>
                <a:cs typeface="Arial"/>
              </a:rPr>
              <a:t> pour demande de soutien pour l’organisation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 err="1">
                <a:solidFill>
                  <a:srgbClr val="24314C"/>
                </a:solidFill>
                <a:cs typeface="Arial"/>
              </a:rPr>
              <a:t>indico</a:t>
            </a:r>
            <a:r>
              <a:rPr lang="fr-FR" sz="1400" b="1" dirty="0">
                <a:solidFill>
                  <a:srgbClr val="24314C"/>
                </a:solidFill>
                <a:cs typeface="Arial"/>
              </a:rPr>
              <a:t> : </a:t>
            </a:r>
            <a:r>
              <a:rPr lang="fr-FR" sz="1400" b="1" dirty="0">
                <a:solidFill>
                  <a:srgbClr val="24314C"/>
                </a:solidFill>
                <a:cs typeface="Arial"/>
                <a:hlinkClick r:id="rId2"/>
              </a:rPr>
              <a:t>https://indico.ijclab.in2p3.fr/event/11508/</a:t>
            </a:r>
            <a:endParaRPr lang="fr-FR" sz="1400" b="1" dirty="0">
              <a:solidFill>
                <a:srgbClr val="24314C"/>
              </a:solidFill>
              <a:cs typeface="Arial"/>
            </a:endParaRP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4314C"/>
                </a:solidFill>
                <a:cs typeface="Arial"/>
              </a:rPr>
              <a:t>Virement depuis le LPSC vers </a:t>
            </a:r>
            <a:r>
              <a:rPr lang="fr-FR" sz="1400" b="1" dirty="0" err="1">
                <a:solidFill>
                  <a:srgbClr val="24314C"/>
                </a:solidFill>
                <a:cs typeface="Arial"/>
              </a:rPr>
              <a:t>IJCLab</a:t>
            </a:r>
            <a:r>
              <a:rPr lang="fr-FR" sz="1400" b="1" dirty="0">
                <a:solidFill>
                  <a:srgbClr val="24314C"/>
                </a:solidFill>
                <a:cs typeface="Arial"/>
              </a:rPr>
              <a:t> dès que possible (9 k€)</a:t>
            </a:r>
          </a:p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FF0000"/>
                </a:solidFill>
                <a:cs typeface="Arial"/>
              </a:rPr>
              <a:t>Posters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200" b="1" dirty="0">
                <a:solidFill>
                  <a:srgbClr val="FF0000"/>
                </a:solidFill>
                <a:cs typeface="Arial"/>
              </a:rPr>
              <a:t>une dizaine de panneaux </a:t>
            </a:r>
            <a:r>
              <a:rPr lang="fr-FR" sz="1200" b="1" dirty="0" err="1">
                <a:solidFill>
                  <a:srgbClr val="FF0000"/>
                </a:solidFill>
                <a:cs typeface="Arial"/>
              </a:rPr>
              <a:t>pré-réservés</a:t>
            </a:r>
            <a:r>
              <a:rPr lang="fr-FR" sz="1200" b="1" dirty="0">
                <a:solidFill>
                  <a:srgbClr val="FF0000"/>
                </a:solidFill>
                <a:cs typeface="Arial"/>
              </a:rPr>
              <a:t> à </a:t>
            </a:r>
            <a:r>
              <a:rPr lang="fr-FR" sz="1200" b="1" dirty="0" err="1">
                <a:solidFill>
                  <a:srgbClr val="FF0000"/>
                </a:solidFill>
                <a:cs typeface="Arial"/>
              </a:rPr>
              <a:t>IJCLab</a:t>
            </a:r>
            <a:endParaRPr lang="fr-FR" sz="1200" b="1" dirty="0">
              <a:solidFill>
                <a:srgbClr val="FF0000"/>
              </a:solidFill>
              <a:cs typeface="Arial"/>
            </a:endParaRP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200" b="1" dirty="0">
                <a:solidFill>
                  <a:srgbClr val="FF0000"/>
                </a:solidFill>
                <a:cs typeface="Arial"/>
                <a:sym typeface="Wingdings" pitchFamily="2" charset="2"/>
              </a:rPr>
              <a:t>possibilité de présenter un poster lundi cocktail, pas obligatoire + demander un abstract (10 lignes max)</a:t>
            </a:r>
          </a:p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FF0000"/>
                </a:solidFill>
                <a:cs typeface="Arial"/>
                <a:sym typeface="Wingdings" pitchFamily="2" charset="2"/>
              </a:rPr>
              <a:t>Visites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F0000"/>
                </a:solidFill>
                <a:cs typeface="Arial"/>
                <a:sym typeface="Wingdings" pitchFamily="2" charset="2"/>
              </a:rPr>
              <a:t>Appolon (ou LOA ?) : 14 mai après-midi, contact pris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F0000"/>
                </a:solidFill>
                <a:cs typeface="Arial"/>
                <a:sym typeface="Wingdings" pitchFamily="2" charset="2"/>
              </a:rPr>
              <a:t>PALLAS lundi 12 mai matin ? Pas encore de contact</a:t>
            </a:r>
          </a:p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0432FF"/>
                </a:solidFill>
                <a:cs typeface="Arial"/>
              </a:rPr>
              <a:t>Question de la langue : slides anglais , présentation au choix + </a:t>
            </a:r>
            <a:r>
              <a:rPr lang="fr-FR" sz="1600" b="1" dirty="0">
                <a:solidFill>
                  <a:srgbClr val="0432FF"/>
                </a:solidFill>
                <a:cs typeface="Arial"/>
                <a:sym typeface="Wingdings" pitchFamily="2" charset="2"/>
              </a:rPr>
              <a:t>mise en place d’un traducteur automatique </a:t>
            </a:r>
          </a:p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i="1" dirty="0">
                <a:cs typeface="Arial"/>
                <a:sym typeface="Wingdings" pitchFamily="2" charset="2"/>
              </a:rPr>
              <a:t>NB : journée hommage à S. </a:t>
            </a:r>
            <a:r>
              <a:rPr lang="fr-FR" sz="1600" i="1" dirty="0" err="1">
                <a:cs typeface="Arial"/>
                <a:sym typeface="Wingdings" pitchFamily="2" charset="2"/>
              </a:rPr>
              <a:t>Bousson</a:t>
            </a:r>
            <a:r>
              <a:rPr lang="fr-FR" sz="1600" i="1" dirty="0">
                <a:cs typeface="Arial"/>
                <a:sym typeface="Wingdings" pitchFamily="2" charset="2"/>
              </a:rPr>
              <a:t> le 14 mai après-midi à </a:t>
            </a:r>
            <a:r>
              <a:rPr lang="fr-FR" sz="1600" i="1" dirty="0" err="1">
                <a:cs typeface="Arial"/>
                <a:sym typeface="Wingdings" pitchFamily="2" charset="2"/>
              </a:rPr>
              <a:t>IJCLab</a:t>
            </a:r>
            <a:endParaRPr lang="fr-FR" sz="1600" i="1" dirty="0">
              <a:cs typeface="Arial"/>
            </a:endParaRP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endParaRPr lang="fr-FR" sz="1400" b="1" dirty="0">
              <a:solidFill>
                <a:srgbClr val="FF0000"/>
              </a:solidFill>
              <a:cs typeface="Arial"/>
              <a:sym typeface="Wingdings" pitchFamily="2" charset="2"/>
            </a:endParaRPr>
          </a:p>
        </p:txBody>
      </p:sp>
      <p:sp>
        <p:nvSpPr>
          <p:cNvPr id="2" name="Titre 8">
            <a:extLst>
              <a:ext uri="{FF2B5EF4-FFF2-40B4-BE49-F238E27FC236}">
                <a16:creationId xmlns:a16="http://schemas.microsoft.com/office/drawing/2014/main" id="{5990B6D5-015B-262D-64E8-353672372DB8}"/>
              </a:ext>
            </a:extLst>
          </p:cNvPr>
          <p:cNvSpPr txBox="1">
            <a:spLocks/>
          </p:cNvSpPr>
          <p:nvPr/>
        </p:nvSpPr>
        <p:spPr>
          <a:xfrm>
            <a:off x="2835029" y="5156"/>
            <a:ext cx="4680520" cy="653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1" indent="0" algn="ctr" defTabSz="9144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2900" b="1" kern="1200">
                <a:solidFill>
                  <a:srgbClr val="D0671C"/>
                </a:solidFill>
                <a:latin typeface="+mn-lt"/>
                <a:ea typeface="+mn-ea"/>
                <a:cs typeface="+mn-cs"/>
              </a:rPr>
              <a:t>Workshop 2025 : ALP et RF</a:t>
            </a:r>
            <a:endParaRPr lang="fr-FR" sz="2900" b="1" kern="1200" dirty="0">
              <a:solidFill>
                <a:srgbClr val="D0671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47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7DFDE-ED4F-C492-99FA-493528DB8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2DF406-5F2B-50B5-1351-E5855DB0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0443C14A-9A4F-D75A-24F9-9A555AC3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139" y="72008"/>
            <a:ext cx="4680520" cy="653480"/>
          </a:xfrm>
        </p:spPr>
        <p:txBody>
          <a:bodyPr>
            <a:normAutofit/>
          </a:bodyPr>
          <a:lstStyle/>
          <a:p>
            <a:r>
              <a:rPr lang="fr-FR" sz="3200" dirty="0"/>
              <a:t>Événements 2025 </a:t>
            </a:r>
          </a:p>
        </p:txBody>
      </p:sp>
      <p:sp>
        <p:nvSpPr>
          <p:cNvPr id="2" name="Titre 8">
            <a:extLst>
              <a:ext uri="{FF2B5EF4-FFF2-40B4-BE49-F238E27FC236}">
                <a16:creationId xmlns:a16="http://schemas.microsoft.com/office/drawing/2014/main" id="{995C2DE1-D69C-89B5-F5EC-C2756BFC8468}"/>
              </a:ext>
            </a:extLst>
          </p:cNvPr>
          <p:cNvSpPr txBox="1">
            <a:spLocks/>
          </p:cNvSpPr>
          <p:nvPr/>
        </p:nvSpPr>
        <p:spPr>
          <a:xfrm>
            <a:off x="2578075" y="5156"/>
            <a:ext cx="5760640" cy="653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1" indent="0" algn="ctr" defTabSz="9144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29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rPr>
              <a:t>Workshop ALP-RF 2025 : budget prévisionnel 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160E6E4-BD5B-0C83-BE92-FA0C2F986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84872"/>
              </p:ext>
            </p:extLst>
          </p:nvPr>
        </p:nvGraphicFramePr>
        <p:xfrm>
          <a:off x="993899" y="869504"/>
          <a:ext cx="7909261" cy="3857323"/>
        </p:xfrm>
        <a:graphic>
          <a:graphicData uri="http://schemas.openxmlformats.org/drawingml/2006/table">
            <a:tbl>
              <a:tblPr/>
              <a:tblGrid>
                <a:gridCol w="2241582">
                  <a:extLst>
                    <a:ext uri="{9D8B030D-6E8A-4147-A177-3AD203B41FA5}">
                      <a16:colId xmlns:a16="http://schemas.microsoft.com/office/drawing/2014/main" val="3072404244"/>
                    </a:ext>
                  </a:extLst>
                </a:gridCol>
                <a:gridCol w="2151619">
                  <a:extLst>
                    <a:ext uri="{9D8B030D-6E8A-4147-A177-3AD203B41FA5}">
                      <a16:colId xmlns:a16="http://schemas.microsoft.com/office/drawing/2014/main" val="3763886302"/>
                    </a:ext>
                  </a:extLst>
                </a:gridCol>
                <a:gridCol w="1169521">
                  <a:extLst>
                    <a:ext uri="{9D8B030D-6E8A-4147-A177-3AD203B41FA5}">
                      <a16:colId xmlns:a16="http://schemas.microsoft.com/office/drawing/2014/main" val="4275427106"/>
                    </a:ext>
                  </a:extLst>
                </a:gridCol>
                <a:gridCol w="1461901">
                  <a:extLst>
                    <a:ext uri="{9D8B030D-6E8A-4147-A177-3AD203B41FA5}">
                      <a16:colId xmlns:a16="http://schemas.microsoft.com/office/drawing/2014/main" val="3680779300"/>
                    </a:ext>
                  </a:extLst>
                </a:gridCol>
                <a:gridCol w="884638">
                  <a:extLst>
                    <a:ext uri="{9D8B030D-6E8A-4147-A177-3AD203B41FA5}">
                      <a16:colId xmlns:a16="http://schemas.microsoft.com/office/drawing/2014/main" val="3798786535"/>
                    </a:ext>
                  </a:extLst>
                </a:gridCol>
              </a:tblGrid>
              <a:tr h="215912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129095"/>
                  </a:ext>
                </a:extLst>
              </a:tr>
              <a:tr h="209914"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b="1">
                          <a:effectLst/>
                          <a:latin typeface="Comic Sans MS" panose="030F0902030302020204" pitchFamily="66" charset="0"/>
                        </a:rPr>
                        <a:t>Budget FINAL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34710"/>
                  </a:ext>
                </a:extLst>
              </a:tr>
              <a:tr h="209914"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4803118"/>
                  </a:ext>
                </a:extLst>
              </a:tr>
              <a:tr h="239902"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300" b="1">
                          <a:effectLst/>
                          <a:latin typeface="Comic Sans MS" panose="030F0902030302020204" pitchFamily="66" charset="0"/>
                        </a:rPr>
                        <a:t>SCIPAC 2025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du 12 au 14 mai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098482"/>
                  </a:ext>
                </a:extLst>
              </a:tr>
              <a:tr h="383843"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300" b="1">
                          <a:effectLst/>
                          <a:latin typeface="Comic Sans MS" panose="030F0902030302020204" pitchFamily="66" charset="0"/>
                        </a:rPr>
                        <a:t>Sur une base de 50 personnes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15272"/>
                  </a:ext>
                </a:extLst>
              </a:tr>
              <a:tr h="179926"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897573"/>
                  </a:ext>
                </a:extLst>
              </a:tr>
              <a:tr h="17992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  <a:latin typeface="Comic Sans MS" panose="030F0902030302020204" pitchFamily="66" charset="0"/>
                        </a:rPr>
                        <a:t>DEPENSES HT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/>
                      <a:endParaRPr lang="fr-FR" sz="9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249578"/>
                  </a:ext>
                </a:extLst>
              </a:tr>
              <a:tr h="179926">
                <a:tc gridSpan="2">
                  <a:txBody>
                    <a:bodyPr/>
                    <a:lstStyle/>
                    <a:p>
                      <a:pPr algn="ctr"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66120"/>
                  </a:ext>
                </a:extLst>
              </a:tr>
              <a:tr h="179926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1 pause café 12 mai 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CROUS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360,00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776516"/>
                  </a:ext>
                </a:extLst>
              </a:tr>
              <a:tr h="179926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2 pauses café 13 mai 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CESFO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720,00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042535"/>
                  </a:ext>
                </a:extLst>
              </a:tr>
              <a:tr h="179926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1 pause café 14 mai 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CESFO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360,00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688769"/>
                  </a:ext>
                </a:extLst>
              </a:tr>
              <a:tr h="215912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Buffet 13 mai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Helianthème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1 800,00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068747"/>
                  </a:ext>
                </a:extLst>
              </a:tr>
              <a:tr h="215912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Buffet 14 mai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CESFO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1 800,00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683435"/>
                  </a:ext>
                </a:extLst>
              </a:tr>
              <a:tr h="199918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Cocktail dinatoire 12 mai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Firmin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2 100,00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664263"/>
                  </a:ext>
                </a:extLst>
              </a:tr>
              <a:tr h="179926"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Diner restaurant 13 mai (40 pers)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Table d&amp;apos;Ivin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>
                          <a:effectLst/>
                          <a:latin typeface="Comic Sans MS" panose="030F0902030302020204" pitchFamily="66" charset="0"/>
                        </a:rPr>
                        <a:t>2 700,00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9105159"/>
                  </a:ext>
                </a:extLst>
              </a:tr>
              <a:tr h="215912"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>
                        <a:solidFill>
                          <a:srgbClr val="FF0000"/>
                        </a:solidFill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624242"/>
                  </a:ext>
                </a:extLst>
              </a:tr>
              <a:tr h="262393">
                <a:tc>
                  <a:txBody>
                    <a:bodyPr/>
                    <a:lstStyle/>
                    <a:p>
                      <a:pPr fontAlgn="b"/>
                      <a:r>
                        <a:rPr lang="fr-FR" sz="900" b="1">
                          <a:effectLst/>
                          <a:latin typeface="Comic Sans MS" panose="030F0902030302020204" pitchFamily="66" charset="0"/>
                        </a:rPr>
                        <a:t>TOTAL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900" b="1">
                          <a:effectLst/>
                          <a:latin typeface="Comic Sans MS" panose="030F0902030302020204" pitchFamily="66" charset="0"/>
                        </a:rPr>
                        <a:t>9 840,00</a:t>
                      </a:r>
                      <a:endParaRPr lang="fr-FR" sz="14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9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462811"/>
                  </a:ext>
                </a:extLst>
              </a:tr>
              <a:tr h="215912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400" dirty="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781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82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DEF83-B6C6-9FAE-123D-D5B54A008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A41F55-4DB6-AB2B-2E41-A6B5F056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31B609C-EC5E-9B76-1659-493F5374A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139" y="72008"/>
            <a:ext cx="4680520" cy="653480"/>
          </a:xfrm>
        </p:spPr>
        <p:txBody>
          <a:bodyPr>
            <a:normAutofit/>
          </a:bodyPr>
          <a:lstStyle/>
          <a:p>
            <a:r>
              <a:rPr lang="fr-FR" sz="3200" dirty="0"/>
              <a:t>Événements 2025 </a:t>
            </a:r>
          </a:p>
        </p:txBody>
      </p:sp>
      <p:sp>
        <p:nvSpPr>
          <p:cNvPr id="2" name="Titre 8">
            <a:extLst>
              <a:ext uri="{FF2B5EF4-FFF2-40B4-BE49-F238E27FC236}">
                <a16:creationId xmlns:a16="http://schemas.microsoft.com/office/drawing/2014/main" id="{9AFAAD3F-B47B-B1D0-9BF0-65850173DFF1}"/>
              </a:ext>
            </a:extLst>
          </p:cNvPr>
          <p:cNvSpPr txBox="1">
            <a:spLocks/>
          </p:cNvSpPr>
          <p:nvPr/>
        </p:nvSpPr>
        <p:spPr>
          <a:xfrm>
            <a:off x="2835029" y="5156"/>
            <a:ext cx="4680520" cy="653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1" indent="0" algn="ctr" defTabSz="9144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29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rPr>
              <a:t>Workshop calculs 2024 : budget réel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5A56834-5D0D-A546-FDE1-67A443321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5371"/>
              </p:ext>
            </p:extLst>
          </p:nvPr>
        </p:nvGraphicFramePr>
        <p:xfrm>
          <a:off x="1353939" y="1107280"/>
          <a:ext cx="6765852" cy="3844928"/>
        </p:xfrm>
        <a:graphic>
          <a:graphicData uri="http://schemas.openxmlformats.org/drawingml/2006/table">
            <a:tbl>
              <a:tblPr/>
              <a:tblGrid>
                <a:gridCol w="2726401">
                  <a:extLst>
                    <a:ext uri="{9D8B030D-6E8A-4147-A177-3AD203B41FA5}">
                      <a16:colId xmlns:a16="http://schemas.microsoft.com/office/drawing/2014/main" val="575039964"/>
                    </a:ext>
                  </a:extLst>
                </a:gridCol>
                <a:gridCol w="2616981">
                  <a:extLst>
                    <a:ext uri="{9D8B030D-6E8A-4147-A177-3AD203B41FA5}">
                      <a16:colId xmlns:a16="http://schemas.microsoft.com/office/drawing/2014/main" val="411880095"/>
                    </a:ext>
                  </a:extLst>
                </a:gridCol>
                <a:gridCol w="1422470">
                  <a:extLst>
                    <a:ext uri="{9D8B030D-6E8A-4147-A177-3AD203B41FA5}">
                      <a16:colId xmlns:a16="http://schemas.microsoft.com/office/drawing/2014/main" val="184368985"/>
                    </a:ext>
                  </a:extLst>
                </a:gridCol>
              </a:tblGrid>
              <a:tr h="255315"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300" b="1">
                          <a:effectLst/>
                          <a:latin typeface="Comic Sans MS" panose="030F0902030302020204" pitchFamily="66" charset="0"/>
                        </a:rPr>
                        <a:t>Budget FINAL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3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452064"/>
                  </a:ext>
                </a:extLst>
              </a:tr>
              <a:tr h="255315"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3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3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699169"/>
                  </a:ext>
                </a:extLst>
              </a:tr>
              <a:tr h="291789"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500" b="1">
                          <a:effectLst/>
                          <a:latin typeface="Comic Sans MS" panose="030F0902030302020204" pitchFamily="66" charset="0"/>
                        </a:rPr>
                        <a:t>SCIPAC 2024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du 16 au 18 octobre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1427"/>
                  </a:ext>
                </a:extLst>
              </a:tr>
              <a:tr h="466862">
                <a:tc>
                  <a:txBody>
                    <a:bodyPr/>
                    <a:lstStyle/>
                    <a:p>
                      <a:pPr fontAlgn="base"/>
                      <a:endParaRPr lang="fr-FR" sz="105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400" b="1" dirty="0">
                          <a:effectLst/>
                          <a:latin typeface="Comic Sans MS" panose="030F0902030302020204" pitchFamily="66" charset="0"/>
                        </a:rPr>
                        <a:t>Sur une base de 60 personnes</a:t>
                      </a:r>
                      <a:endParaRPr lang="fr-FR" sz="16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339442"/>
                  </a:ext>
                </a:extLst>
              </a:tr>
              <a:tr h="218842"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1863"/>
                  </a:ext>
                </a:extLst>
              </a:tr>
              <a:tr h="21884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100" b="1">
                          <a:effectLst/>
                          <a:latin typeface="Comic Sans MS" panose="030F0902030302020204" pitchFamily="66" charset="0"/>
                        </a:rPr>
                        <a:t>DEPENSES HT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387074"/>
                  </a:ext>
                </a:extLst>
              </a:tr>
              <a:tr h="218842">
                <a:tc gridSpan="2">
                  <a:txBody>
                    <a:bodyPr/>
                    <a:lstStyle/>
                    <a:p>
                      <a:pPr algn="ctr"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74003"/>
                  </a:ext>
                </a:extLst>
              </a:tr>
              <a:tr h="218842"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3 pauses café 16 et 17 oct 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CROUS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833,25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921394"/>
                  </a:ext>
                </a:extLst>
              </a:tr>
              <a:tr h="218842"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1 pause café 18 oct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CESFO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355,00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18565"/>
                  </a:ext>
                </a:extLst>
              </a:tr>
              <a:tr h="218842">
                <a:tc>
                  <a:txBody>
                    <a:bodyPr/>
                    <a:lstStyle/>
                    <a:p>
                      <a:pPr fontAlgn="ctr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paniers repas 18 oct 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CESFO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219,20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27342"/>
                  </a:ext>
                </a:extLst>
              </a:tr>
              <a:tr h="243157"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Cocktail dinatoire 16 oct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Firmin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2 099,38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68186"/>
                  </a:ext>
                </a:extLst>
              </a:tr>
              <a:tr h="218842"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Buffet 17 oct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Helianthème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1 770,00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991175"/>
                  </a:ext>
                </a:extLst>
              </a:tr>
              <a:tr h="218842"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restaurant 17 oct (45 pers)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Table d&amp;apos;Ivin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  <a:latin typeface="Comic Sans MS" panose="030F0902030302020204" pitchFamily="66" charset="0"/>
                        </a:rPr>
                        <a:t>2 978,19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080194"/>
                  </a:ext>
                </a:extLst>
              </a:tr>
              <a:tr h="262610"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7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14999"/>
                  </a:ext>
                </a:extLst>
              </a:tr>
              <a:tr h="319144">
                <a:tc>
                  <a:txBody>
                    <a:bodyPr/>
                    <a:lstStyle/>
                    <a:p>
                      <a:pPr fontAlgn="b"/>
                      <a:r>
                        <a:rPr lang="fr-FR" sz="1100" b="1">
                          <a:effectLst/>
                          <a:latin typeface="Comic Sans MS" panose="030F0902030302020204" pitchFamily="66" charset="0"/>
                        </a:rPr>
                        <a:t>TOTAL</a:t>
                      </a:r>
                      <a:endParaRPr lang="fr-FR" sz="170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b="1">
                        <a:effectLst/>
                        <a:latin typeface="Comic Sans MS" panose="030F0902030302020204" pitchFamily="66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b="1" dirty="0">
                          <a:effectLst/>
                          <a:latin typeface="Comic Sans MS" panose="030F0902030302020204" pitchFamily="66" charset="0"/>
                        </a:rPr>
                        <a:t>8 255,02</a:t>
                      </a:r>
                      <a:endParaRPr lang="fr-FR" sz="1700" dirty="0">
                        <a:effectLst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897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24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98423-B80E-BD47-B3DD-D5A4EC252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4E2411-8903-2755-3F61-C59BD0E89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38E65D6D-58DE-ECAB-7235-5009B9C6B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Autofit/>
          </a:bodyPr>
          <a:lstStyle/>
          <a:p>
            <a:r>
              <a:rPr lang="fr-FR" sz="2800" dirty="0"/>
              <a:t>Workshop 2026 accélérateurs et applications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9562FD92-D164-474F-F422-C7A5C6B49D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1" y="635072"/>
            <a:ext cx="10772775" cy="5202984"/>
          </a:xfrm>
        </p:spPr>
        <p:txBody>
          <a:bodyPr>
            <a:noAutofit/>
          </a:bodyPr>
          <a:lstStyle/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800" b="1" dirty="0">
                <a:solidFill>
                  <a:srgbClr val="24314C"/>
                </a:solidFill>
              </a:rPr>
              <a:t>Proposition d’un workshop dédié « accélérateurs et applications », hors physique nucléaire et particules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800" b="1" dirty="0">
                <a:solidFill>
                  <a:srgbClr val="24314C"/>
                </a:solidFill>
              </a:rPr>
              <a:t>Co organisation par les 3 GDR : SCIPAC, SCINEE et MI2B (</a:t>
            </a:r>
            <a:r>
              <a:rPr lang="fr-FR" sz="1800" b="1" dirty="0" err="1">
                <a:solidFill>
                  <a:srgbClr val="24314C"/>
                </a:solidFill>
              </a:rPr>
              <a:t>co</a:t>
            </a:r>
            <a:r>
              <a:rPr lang="fr-FR" sz="1800" b="1" dirty="0">
                <a:solidFill>
                  <a:srgbClr val="24314C"/>
                </a:solidFill>
              </a:rPr>
              <a:t> financement + EMIR&amp;A)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800" b="1" dirty="0">
                <a:solidFill>
                  <a:srgbClr val="24314C"/>
                </a:solidFill>
              </a:rPr>
              <a:t>Objectifs : 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Présenter un tour d’horizons des machines nationales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Illustrer des applications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Présenter les conditions d’accès des différentes machines, les activités de réseaux  pour accéder aux machines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Identifier les manques sur les accélérateurs actuels et les besoins pour les accélérateurs de demain</a:t>
            </a:r>
            <a:endParaRPr lang="fr-FR" sz="1800" b="1" dirty="0">
              <a:solidFill>
                <a:srgbClr val="24314C"/>
              </a:solidFill>
            </a:endParaRP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r>
              <a:rPr lang="fr-FR" sz="1800" b="1" dirty="0">
                <a:solidFill>
                  <a:srgbClr val="24314C"/>
                </a:solidFill>
              </a:rPr>
              <a:t>Logistique 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Workshop au LPSC – Grenoble , 25-27 mars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Durée : 4 demi-journées de présentations + posters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Visites : ESRF possible</a:t>
            </a: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0671C"/>
                </a:solidFill>
              </a:rPr>
              <a:t>Participants : 50-70 personnes</a:t>
            </a:r>
          </a:p>
          <a:p>
            <a:pPr marL="0" lvl="1" indent="0" fontAlgn="base">
              <a:spcBef>
                <a:spcPts val="1000"/>
              </a:spcBef>
              <a:spcAft>
                <a:spcPct val="0"/>
              </a:spcAft>
              <a:buNone/>
              <a:defRPr/>
            </a:pPr>
            <a:endParaRPr lang="fr-FR" sz="1800" b="1" dirty="0">
              <a:solidFill>
                <a:srgbClr val="24314C"/>
              </a:solidFill>
            </a:endParaRPr>
          </a:p>
          <a:p>
            <a:pPr marL="982663" lvl="3" indent="-285750" fontAlgn="base">
              <a:spcBef>
                <a:spcPts val="400"/>
              </a:spcBef>
              <a:spcAft>
                <a:spcPct val="0"/>
              </a:spcAft>
              <a:defRPr/>
            </a:pPr>
            <a:endParaRPr lang="fr-FR" sz="1600" b="1" dirty="0">
              <a:solidFill>
                <a:srgbClr val="D0671C"/>
              </a:solidFill>
            </a:endParaRPr>
          </a:p>
          <a:p>
            <a:pPr marL="342900" lvl="1" indent="-342900" fontAlgn="base">
              <a:spcBef>
                <a:spcPts val="1000"/>
              </a:spcBef>
              <a:spcAft>
                <a:spcPct val="0"/>
              </a:spcAft>
              <a:defRPr/>
            </a:pPr>
            <a:endParaRPr lang="fr-FR" sz="1400" dirty="0">
              <a:solidFill>
                <a:srgbClr val="232F49"/>
              </a:solidFill>
            </a:endParaRPr>
          </a:p>
          <a:p>
            <a:pPr lvl="2" fontAlgn="base">
              <a:spcAft>
                <a:spcPct val="0"/>
              </a:spcAft>
              <a:defRPr/>
            </a:pPr>
            <a:endParaRPr lang="fr-FR" sz="1400" dirty="0">
              <a:solidFill>
                <a:srgbClr val="232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7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395EC-0AE8-0DB1-DF4A-38DE56425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AB1AEC-B83B-CD5D-658B-BBDD2F413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14563014-CA16-887B-6345-CF505C024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083" y="0"/>
            <a:ext cx="6912768" cy="653480"/>
          </a:xfrm>
        </p:spPr>
        <p:txBody>
          <a:bodyPr>
            <a:noAutofit/>
          </a:bodyPr>
          <a:lstStyle/>
          <a:p>
            <a:r>
              <a:rPr lang="fr-FR" sz="2800" dirty="0"/>
              <a:t>Workshop 2026 accélérateurs et applications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769BB92-C2F6-3BC6-AB6A-9BC104101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273" y="653480"/>
            <a:ext cx="8852228" cy="512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93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348AD7-47FB-4FFC-B56C-66B78113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9EE85FB-6764-0F4B-4D19-537B5DE03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417212"/>
            <a:ext cx="10772775" cy="612532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BACK UP </a:t>
            </a:r>
          </a:p>
        </p:txBody>
      </p:sp>
    </p:spTree>
    <p:extLst>
      <p:ext uri="{BB962C8B-B14F-4D97-AF65-F5344CB8AC3E}">
        <p14:creationId xmlns:p14="http://schemas.microsoft.com/office/powerpoint/2010/main" val="88057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75687-321C-6D57-2969-8D920EB21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677763-016A-009C-71E2-B2F28A1CB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61559B36-EF07-DC1B-EAC6-F05895BD0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139" y="72008"/>
            <a:ext cx="4680520" cy="653480"/>
          </a:xfrm>
        </p:spPr>
        <p:txBody>
          <a:bodyPr>
            <a:normAutofit/>
          </a:bodyPr>
          <a:lstStyle/>
          <a:p>
            <a:r>
              <a:rPr lang="fr-FR" sz="3200" dirty="0"/>
              <a:t>Événements 2025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C6A7CF08-B5DC-6DCC-E780-510876FAFE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912" y="631472"/>
            <a:ext cx="10350578" cy="5086024"/>
          </a:xfrm>
        </p:spPr>
        <p:txBody>
          <a:bodyPr>
            <a:noAutofit/>
          </a:bodyPr>
          <a:lstStyle/>
          <a:p>
            <a:pPr marL="285750" lvl="1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800" b="1" dirty="0">
                <a:solidFill>
                  <a:srgbClr val="24314C"/>
                </a:solidFill>
                <a:cs typeface="Arial"/>
              </a:rPr>
              <a:t>Proposition Freddy pour 2 évènements combinés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Journée annuelle GDR en décembre 2025 à </a:t>
            </a:r>
            <a:r>
              <a:rPr lang="fr-FR" sz="1600" b="1" dirty="0" err="1">
                <a:solidFill>
                  <a:srgbClr val="24314C"/>
                </a:solidFill>
                <a:cs typeface="Arial"/>
              </a:rPr>
              <a:t>Arronax</a:t>
            </a:r>
            <a:r>
              <a:rPr lang="fr-FR" sz="1600" b="1" dirty="0">
                <a:solidFill>
                  <a:srgbClr val="24314C"/>
                </a:solidFill>
                <a:cs typeface="Arial"/>
              </a:rPr>
              <a:t> (Nantes) ?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Adossée à un workshop instrumentation faisceau, idée approuvée par le RIF 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</a:rPr>
              <a:t>Semaine 50 (8-12 </a:t>
            </a:r>
            <a:r>
              <a:rPr lang="fr-FR" sz="1600" b="1" dirty="0" err="1">
                <a:solidFill>
                  <a:srgbClr val="24314C"/>
                </a:solidFill>
                <a:cs typeface="Arial"/>
              </a:rPr>
              <a:t>dec</a:t>
            </a:r>
            <a:r>
              <a:rPr lang="fr-FR" sz="1600" b="1" dirty="0">
                <a:solidFill>
                  <a:srgbClr val="24314C"/>
                </a:solidFill>
                <a:cs typeface="Arial"/>
              </a:rPr>
              <a:t>) serait la + optimale </a:t>
            </a:r>
            <a:r>
              <a:rPr lang="fr-FR" sz="16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 à confronter avec l’agenda d’</a:t>
            </a:r>
            <a:r>
              <a:rPr lang="fr-FR" sz="1600" b="1" dirty="0" err="1">
                <a:solidFill>
                  <a:srgbClr val="24314C"/>
                </a:solidFill>
                <a:cs typeface="Arial"/>
                <a:sym typeface="Wingdings" pitchFamily="2" charset="2"/>
              </a:rPr>
              <a:t>Arronax</a:t>
            </a:r>
            <a:r>
              <a:rPr lang="fr-FR" sz="16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 (voire </a:t>
            </a:r>
            <a:r>
              <a:rPr lang="fr-FR" sz="1600" b="1" dirty="0" err="1">
                <a:solidFill>
                  <a:srgbClr val="24314C"/>
                </a:solidFill>
                <a:cs typeface="Arial"/>
                <a:sym typeface="Wingdings" pitchFamily="2" charset="2"/>
              </a:rPr>
              <a:t>Subatech</a:t>
            </a:r>
            <a:r>
              <a:rPr lang="fr-FR" sz="16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??)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4 demi journées au total</a:t>
            </a:r>
          </a:p>
          <a:p>
            <a:pPr marL="1200150" lvl="3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1 jour = GDR + visites (cyclo + nouveau cyclo + projet de cible interne At)</a:t>
            </a:r>
          </a:p>
          <a:p>
            <a:pPr marL="1200150" lvl="3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1 jour : atelier instrumentation (centré vers la R&amp;D : </a:t>
            </a:r>
            <a:r>
              <a:rPr lang="fr-FR" sz="1400" b="1" dirty="0" err="1">
                <a:solidFill>
                  <a:srgbClr val="24314C"/>
                </a:solidFill>
                <a:cs typeface="Arial"/>
                <a:sym typeface="Wingdings" pitchFamily="2" charset="2"/>
              </a:rPr>
              <a:t>diag</a:t>
            </a:r>
            <a:r>
              <a:rPr lang="fr-FR" sz="14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 et instru + </a:t>
            </a:r>
            <a:r>
              <a:rPr lang="fr-FR" sz="1400" b="1" dirty="0" err="1">
                <a:solidFill>
                  <a:srgbClr val="24314C"/>
                </a:solidFill>
                <a:cs typeface="Arial"/>
                <a:sym typeface="Wingdings" pitchFamily="2" charset="2"/>
              </a:rPr>
              <a:t>elec</a:t>
            </a:r>
            <a:r>
              <a:rPr lang="fr-FR" sz="14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 embarquée / synchronisation (white </a:t>
            </a:r>
            <a:r>
              <a:rPr lang="fr-FR" sz="1400" b="1" dirty="0" err="1">
                <a:solidFill>
                  <a:srgbClr val="24314C"/>
                </a:solidFill>
                <a:cs typeface="Arial"/>
                <a:sym typeface="Wingdings" pitchFamily="2" charset="2"/>
              </a:rPr>
              <a:t>rabbit</a:t>
            </a:r>
            <a:r>
              <a:rPr lang="fr-FR" sz="14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/ white fox), suivant les axes du GDR, orateurs extérieurs possibles) </a:t>
            </a:r>
          </a:p>
          <a:p>
            <a:pPr marL="1200150" lvl="3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50 participants environ</a:t>
            </a:r>
          </a:p>
          <a:p>
            <a:pPr marL="742950" lvl="2" indent="-28575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24314C"/>
                </a:solidFill>
                <a:cs typeface="Arial"/>
                <a:sym typeface="Wingdings" pitchFamily="2" charset="2"/>
              </a:rPr>
              <a:t>Faire remonter à Freddy des propositions de sujets/orateurs</a:t>
            </a:r>
          </a:p>
          <a:p>
            <a:pPr marL="1200150" lvl="3" indent="-285750" fontAlgn="base">
              <a:spcBef>
                <a:spcPts val="1000"/>
              </a:spcBef>
              <a:spcAft>
                <a:spcPct val="0"/>
              </a:spcAft>
              <a:defRPr/>
            </a:pPr>
            <a:endParaRPr lang="fr-FR" sz="1400" b="1" dirty="0">
              <a:solidFill>
                <a:srgbClr val="24314C"/>
              </a:solidFill>
              <a:cs typeface="Arial"/>
            </a:endParaRPr>
          </a:p>
        </p:txBody>
      </p:sp>
      <p:sp>
        <p:nvSpPr>
          <p:cNvPr id="2" name="Titre 8">
            <a:extLst>
              <a:ext uri="{FF2B5EF4-FFF2-40B4-BE49-F238E27FC236}">
                <a16:creationId xmlns:a16="http://schemas.microsoft.com/office/drawing/2014/main" id="{ED668C33-1B5E-3D1A-3423-95E20326B682}"/>
              </a:ext>
            </a:extLst>
          </p:cNvPr>
          <p:cNvSpPr txBox="1">
            <a:spLocks/>
          </p:cNvSpPr>
          <p:nvPr/>
        </p:nvSpPr>
        <p:spPr>
          <a:xfrm>
            <a:off x="2835029" y="5156"/>
            <a:ext cx="4680520" cy="653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1" indent="0" algn="ctr" defTabSz="914400"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fr-FR" sz="29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rPr>
              <a:t>Journée annuelle 2025 </a:t>
            </a:r>
          </a:p>
        </p:txBody>
      </p:sp>
    </p:spTree>
    <p:extLst>
      <p:ext uri="{BB962C8B-B14F-4D97-AF65-F5344CB8AC3E}">
        <p14:creationId xmlns:p14="http://schemas.microsoft.com/office/powerpoint/2010/main" val="2904670703"/>
      </p:ext>
    </p:extLst>
  </p:cSld>
  <p:clrMapOvr>
    <a:masterClrMapping/>
  </p:clrMapOvr>
</p:sld>
</file>

<file path=ppt/theme/theme1.xml><?xml version="1.0" encoding="utf-8"?>
<a:theme xmlns:a="http://schemas.openxmlformats.org/drawingml/2006/main" name="1_modele-IJCLAb-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3600" b="1" kern="1200" dirty="0">
            <a:solidFill>
              <a:srgbClr val="D0671C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41305</TotalTime>
  <Words>1727</Words>
  <Application>Microsoft Macintosh PowerPoint</Application>
  <PresentationFormat>Personnalisé</PresentationFormat>
  <Paragraphs>275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1_modele-IJCLAb-powerpoint</vt:lpstr>
      <vt:lpstr>Conception personnalisée</vt:lpstr>
      <vt:lpstr>Agenda COPIL 14  24 février 2025</vt:lpstr>
      <vt:lpstr>Feuille de route ALP</vt:lpstr>
      <vt:lpstr>Événements 2025 </vt:lpstr>
      <vt:lpstr>Événements 2025 </vt:lpstr>
      <vt:lpstr>Événements 2025 </vt:lpstr>
      <vt:lpstr>Workshop 2026 accélérateurs et applications </vt:lpstr>
      <vt:lpstr>Workshop 2026 accélérateurs et applications </vt:lpstr>
      <vt:lpstr>Présentation PowerPoint</vt:lpstr>
      <vt:lpstr>Événements 2025 </vt:lpstr>
      <vt:lpstr>1. Accélérateurs par grand type de machine</vt:lpstr>
      <vt:lpstr>2. Les types d’application</vt:lpstr>
      <vt:lpstr>3. Les réseaux et conditions d’accès</vt:lpstr>
      <vt:lpstr>4. Les besoins en accélérateurs</vt:lpstr>
      <vt:lpstr>Workshop 2026 accélérateurs et applications </vt:lpstr>
      <vt:lpstr>Workshop 2026 accélérateurs et applications </vt:lpstr>
      <vt:lpstr>AOB</vt:lpstr>
      <vt:lpstr>Événements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Luc Petizon</dc:creator>
  <cp:lastModifiedBy>Maud Baylac</cp:lastModifiedBy>
  <cp:revision>2799</cp:revision>
  <cp:lastPrinted>2025-02-24T13:29:40Z</cp:lastPrinted>
  <dcterms:created xsi:type="dcterms:W3CDTF">2011-03-09T16:37:49Z</dcterms:created>
  <dcterms:modified xsi:type="dcterms:W3CDTF">2025-02-24T14:32:27Z</dcterms:modified>
</cp:coreProperties>
</file>