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285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9" r:id="rId16"/>
    <p:sldId id="277" r:id="rId17"/>
    <p:sldId id="278" r:id="rId18"/>
    <p:sldId id="291" r:id="rId19"/>
    <p:sldId id="284" r:id="rId20"/>
    <p:sldId id="292" r:id="rId21"/>
    <p:sldId id="287" r:id="rId22"/>
    <p:sldId id="280" r:id="rId23"/>
    <p:sldId id="282" r:id="rId24"/>
    <p:sldId id="293" r:id="rId2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DD7EE"/>
    <a:srgbClr val="00294B"/>
    <a:srgbClr val="FF99CC"/>
    <a:srgbClr val="456487"/>
    <a:srgbClr val="FF6700"/>
    <a:srgbClr val="E05314"/>
    <a:srgbClr val="6600CC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5" autoAdjust="0"/>
    <p:restoredTop sz="98233" autoAdjust="0"/>
  </p:normalViewPr>
  <p:slideViewPr>
    <p:cSldViewPr>
      <p:cViewPr varScale="1">
        <p:scale>
          <a:sx n="124" d="100"/>
          <a:sy n="124" d="100"/>
        </p:scale>
        <p:origin x="1038" y="9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05/03/2025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05/03/2025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A727DB-6A25-4743-9F2E-F8F763F8E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95BC226-DFAF-4A74-822A-A859E5E10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  <a14:imgEffect>
                      <a14:saturation sat="103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87" y="588742"/>
            <a:ext cx="10745288" cy="5177306"/>
          </a:xfrm>
          <a:ln>
            <a:noFill/>
          </a:ln>
          <a:effectLst>
            <a:glow>
              <a:schemeClr val="accent1"/>
            </a:glow>
          </a:effectLst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102FA4-5C94-457C-89BF-EB1F12A7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3B3E10-DCD4-4D50-961C-7914B2F2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2D495B-5E1E-408E-889D-2BBC1E8D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BA0BC814-9168-42AC-B308-41D327BB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8874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2800" dirty="0">
                <a:latin typeface="+mn-lt"/>
              </a:rPr>
              <a:t>AG Infrastructure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FE6BC8-BBC4-4C24-8E0D-2C78EFEEDC7E}"/>
              </a:ext>
            </a:extLst>
          </p:cNvPr>
          <p:cNvSpPr txBox="1"/>
          <p:nvPr/>
        </p:nvSpPr>
        <p:spPr>
          <a:xfrm>
            <a:off x="3730203" y="2895210"/>
            <a:ext cx="324036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+mn-lt"/>
              </a:rPr>
              <a:t>Achille, Corinne, Laurent</a:t>
            </a:r>
            <a:endParaRPr lang="en-GB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51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7B34-E128-46FF-9F05-6EFE5FB8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822" y="149424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Scenario proposé pour cadrer les prochains mouvements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421AF5-86B8-4885-BBE6-B369E0E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978974-D282-4527-B5C3-74D853CD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F4B91-9848-4D9C-B45F-1E1F4C46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7E71596-5F9D-49C5-9701-16B3CA54319D}" type="slidenum">
              <a:rPr lang="fr-FR" sz="1600" smtClean="0">
                <a:latin typeface="+mn-lt"/>
              </a:rPr>
              <a:pPr algn="ctr"/>
              <a:t>10</a:t>
            </a:fld>
            <a:endParaRPr lang="fr-FR" sz="1600" dirty="0">
              <a:latin typeface="+mn-lt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8BFE8C5-8E8C-421A-865C-593EF1BFC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683"/>
              </p:ext>
            </p:extLst>
          </p:nvPr>
        </p:nvGraphicFramePr>
        <p:xfrm>
          <a:off x="95419" y="1045237"/>
          <a:ext cx="10331530" cy="1984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35">
                  <a:extLst>
                    <a:ext uri="{9D8B030D-6E8A-4147-A177-3AD203B41FA5}">
                      <a16:colId xmlns:a16="http://schemas.microsoft.com/office/drawing/2014/main" val="4045475385"/>
                    </a:ext>
                  </a:extLst>
                </a:gridCol>
                <a:gridCol w="989961">
                  <a:extLst>
                    <a:ext uri="{9D8B030D-6E8A-4147-A177-3AD203B41FA5}">
                      <a16:colId xmlns:a16="http://schemas.microsoft.com/office/drawing/2014/main" val="173581692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26496211"/>
                    </a:ext>
                  </a:extLst>
                </a:gridCol>
                <a:gridCol w="651274">
                  <a:extLst>
                    <a:ext uri="{9D8B030D-6E8A-4147-A177-3AD203B41FA5}">
                      <a16:colId xmlns:a16="http://schemas.microsoft.com/office/drawing/2014/main" val="1705279162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420200193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106500401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778913937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797331440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49370599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393277710"/>
                    </a:ext>
                  </a:extLst>
                </a:gridCol>
              </a:tblGrid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Bâtiment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100A et 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208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total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286955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Surface SUB m²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6866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2503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302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3164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268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1143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4645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1940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867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21430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6465399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Effectif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239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166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51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712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7285240"/>
                  </a:ext>
                </a:extLst>
              </a:tr>
              <a:tr h="4517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16m²/personne100%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1,01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0,63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1,91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0,42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121209"/>
                  </a:ext>
                </a:extLst>
              </a:tr>
              <a:tr h="585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16m²/personne80%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0,46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0,81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1,53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0,34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9843494"/>
                  </a:ext>
                </a:extLst>
              </a:tr>
            </a:tbl>
          </a:graphicData>
        </a:graphic>
      </p:graphicFrame>
      <p:sp>
        <p:nvSpPr>
          <p:cNvPr id="5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9190649" y="3152634"/>
            <a:ext cx="360040" cy="787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A3798-9CE3-40A4-AE5A-BBDF0286284A}"/>
              </a:ext>
            </a:extLst>
          </p:cNvPr>
          <p:cNvSpPr txBox="1"/>
          <p:nvPr/>
        </p:nvSpPr>
        <p:spPr>
          <a:xfrm>
            <a:off x="8339426" y="3956362"/>
            <a:ext cx="2422525" cy="646331"/>
          </a:xfrm>
          <a:prstGeom prst="rect">
            <a:avLst/>
          </a:prstGeom>
          <a:solidFill>
            <a:srgbClr val="BDD7EE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B209 Transformé </a:t>
            </a:r>
          </a:p>
          <a:p>
            <a:pPr algn="ctr"/>
            <a:r>
              <a:rPr lang="fr-FR" sz="1800" dirty="0">
                <a:latin typeface="+mn-lt"/>
              </a:rPr>
              <a:t>en bâtiment technique.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6C584B44-C9BF-442C-B57D-8F630B18FF3F}"/>
              </a:ext>
            </a:extLst>
          </p:cNvPr>
          <p:cNvSpPr/>
          <p:nvPr/>
        </p:nvSpPr>
        <p:spPr>
          <a:xfrm>
            <a:off x="8048245" y="3040961"/>
            <a:ext cx="360040" cy="161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7323520" y="4812508"/>
            <a:ext cx="20162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+mn-lt"/>
              </a:rPr>
              <a:t>B208 Slides 11 à17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5CF1DA9C-B4EE-4045-95A6-2B00CF7ED0FA}"/>
              </a:ext>
            </a:extLst>
          </p:cNvPr>
          <p:cNvSpPr/>
          <p:nvPr/>
        </p:nvSpPr>
        <p:spPr>
          <a:xfrm rot="5400000">
            <a:off x="4277337" y="999582"/>
            <a:ext cx="758436" cy="4987368"/>
          </a:xfrm>
          <a:prstGeom prst="rightBrace">
            <a:avLst>
              <a:gd name="adj1" fmla="val 80229"/>
              <a:gd name="adj2" fmla="val 50324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864649-E42D-41F1-AFD2-F714A4B633E3}"/>
              </a:ext>
            </a:extLst>
          </p:cNvPr>
          <p:cNvSpPr txBox="1"/>
          <p:nvPr/>
        </p:nvSpPr>
        <p:spPr>
          <a:xfrm>
            <a:off x="1410991" y="4216229"/>
            <a:ext cx="47165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B200, B100, B106 réfection des toits </a:t>
            </a:r>
          </a:p>
          <a:p>
            <a:pPr algn="ctr"/>
            <a:r>
              <a:rPr lang="fr-FR" sz="1800" dirty="0">
                <a:latin typeface="+mn-lt"/>
              </a:rPr>
              <a:t>et travaux pour un aménagement optimisé</a:t>
            </a:r>
          </a:p>
        </p:txBody>
      </p:sp>
      <p:sp>
        <p:nvSpPr>
          <p:cNvPr id="14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7332199" y="3041074"/>
            <a:ext cx="360040" cy="566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6480855" y="3731720"/>
            <a:ext cx="136746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Projet CNRS : désamiantage et chauffage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C747E3-B334-4E28-8427-E4B81135B600}"/>
              </a:ext>
            </a:extLst>
          </p:cNvPr>
          <p:cNvSpPr txBox="1"/>
          <p:nvPr/>
        </p:nvSpPr>
        <p:spPr>
          <a:xfrm>
            <a:off x="3874219" y="3029744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Donjon ~300m2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6678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3D232BA-FE46-42E7-8F09-385874A40FDA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AAE5155-4B14-4504-83A6-995EB65B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78412E-22B7-4624-88A6-18F9E289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2381E9-5C2F-4ABB-98C9-01935202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486892F-8D3F-4974-A4DE-242AF102B7D0}"/>
              </a:ext>
            </a:extLst>
          </p:cNvPr>
          <p:cNvSpPr txBox="1"/>
          <p:nvPr/>
        </p:nvSpPr>
        <p:spPr>
          <a:xfrm>
            <a:off x="4162250" y="56013"/>
            <a:ext cx="24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B208 - 1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A2A1020-53D1-4667-AE68-E9EFA0C44167}"/>
              </a:ext>
            </a:extLst>
          </p:cNvPr>
          <p:cNvSpPr txBox="1"/>
          <p:nvPr/>
        </p:nvSpPr>
        <p:spPr>
          <a:xfrm>
            <a:off x="2493858" y="3897683"/>
            <a:ext cx="216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Avant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C34AD5B-7BC3-4701-9E10-14FC4994A120}"/>
              </a:ext>
            </a:extLst>
          </p:cNvPr>
          <p:cNvSpPr txBox="1"/>
          <p:nvPr/>
        </p:nvSpPr>
        <p:spPr>
          <a:xfrm>
            <a:off x="6970563" y="3896285"/>
            <a:ext cx="216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Après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0BD869A-4DC5-44FA-8A31-C72D1E915A18}"/>
              </a:ext>
            </a:extLst>
          </p:cNvPr>
          <p:cNvGrpSpPr/>
          <p:nvPr/>
        </p:nvGrpSpPr>
        <p:grpSpPr>
          <a:xfrm>
            <a:off x="1063711" y="1053452"/>
            <a:ext cx="8645352" cy="2893232"/>
            <a:chOff x="125411" y="1576672"/>
            <a:chExt cx="11819686" cy="370465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195FB1F-7E63-4DB2-8C15-C70A16C53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11" y="1576672"/>
              <a:ext cx="5816959" cy="3704656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1AC8095-82DF-4C0D-BB6D-EB460F97A072}"/>
                </a:ext>
              </a:extLst>
            </p:cNvPr>
            <p:cNvGrpSpPr/>
            <p:nvPr/>
          </p:nvGrpSpPr>
          <p:grpSpPr>
            <a:xfrm>
              <a:off x="6128138" y="1576672"/>
              <a:ext cx="5816959" cy="3704656"/>
              <a:chOff x="6241961" y="170995"/>
              <a:chExt cx="5816959" cy="3704656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8A68675-0AA1-4833-9FB3-0E74B46DA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1961" y="170995"/>
                <a:ext cx="5816959" cy="3704656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08733A86-8A5B-402A-8A24-ED1A631C8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9217">
                <a:off x="6452694" y="307082"/>
                <a:ext cx="4141282" cy="1686160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AF35C170-B6E3-49B8-8FD2-BE70C004F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76941">
                <a:off x="6344083" y="1902422"/>
                <a:ext cx="2747217" cy="1371819"/>
              </a:xfrm>
              <a:prstGeom prst="rect">
                <a:avLst/>
              </a:prstGeom>
            </p:spPr>
          </p:pic>
        </p:grp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4D39D6DE-DD79-4D85-83DF-6E80E98DEBA8}"/>
                </a:ext>
              </a:extLst>
            </p:cNvPr>
            <p:cNvCxnSpPr/>
            <p:nvPr/>
          </p:nvCxnSpPr>
          <p:spPr>
            <a:xfrm flipV="1">
              <a:off x="285226" y="3020037"/>
              <a:ext cx="3514987" cy="302003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DD319E3B-010E-42C1-8004-24A712041F16}"/>
                </a:ext>
              </a:extLst>
            </p:cNvPr>
            <p:cNvCxnSpPr>
              <a:cxnSpLocks/>
            </p:cNvCxnSpPr>
            <p:nvPr/>
          </p:nvCxnSpPr>
          <p:spPr>
            <a:xfrm>
              <a:off x="323338" y="2692867"/>
              <a:ext cx="3512188" cy="84214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379073A-FAE5-43B9-A7E6-649A0542AA20}"/>
                </a:ext>
              </a:extLst>
            </p:cNvPr>
            <p:cNvCxnSpPr>
              <a:cxnSpLocks/>
            </p:cNvCxnSpPr>
            <p:nvPr/>
          </p:nvCxnSpPr>
          <p:spPr>
            <a:xfrm>
              <a:off x="2341252" y="4243813"/>
              <a:ext cx="552129" cy="521592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868C570C-0FFB-4253-ACD5-F0A663DE1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1806" y="4302149"/>
              <a:ext cx="636742" cy="410089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97248941-EC9A-42D0-8008-FE89BECD81A3}"/>
              </a:ext>
            </a:extLst>
          </p:cNvPr>
          <p:cNvSpPr txBox="1"/>
          <p:nvPr/>
        </p:nvSpPr>
        <p:spPr>
          <a:xfrm>
            <a:off x="6990892" y="317623"/>
            <a:ext cx="364424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LE PROJET A DEMARRE</a:t>
            </a:r>
          </a:p>
        </p:txBody>
      </p:sp>
    </p:spTree>
    <p:extLst>
      <p:ext uri="{BB962C8B-B14F-4D97-AF65-F5344CB8AC3E}">
        <p14:creationId xmlns:p14="http://schemas.microsoft.com/office/powerpoint/2010/main" val="184253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8904F65-81B2-41C9-B224-063E33122BBC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AAE5155-4B14-4504-83A6-995EB65B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78412E-22B7-4624-88A6-18F9E289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2381E9-5C2F-4ABB-98C9-01935202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341481B-339D-4766-82FB-7A804E36C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5" y="365448"/>
            <a:ext cx="8208408" cy="53486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F39AAA-2ACF-40AA-BA47-AA971E2F881F}"/>
              </a:ext>
            </a:extLst>
          </p:cNvPr>
          <p:cNvSpPr/>
          <p:nvPr/>
        </p:nvSpPr>
        <p:spPr>
          <a:xfrm>
            <a:off x="1927670" y="845540"/>
            <a:ext cx="7409887" cy="1500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45D5CDF-DFC3-4422-B5A8-5ACA9BD6DDDC}"/>
              </a:ext>
            </a:extLst>
          </p:cNvPr>
          <p:cNvCxnSpPr>
            <a:cxnSpLocks/>
          </p:cNvCxnSpPr>
          <p:nvPr/>
        </p:nvCxnSpPr>
        <p:spPr>
          <a:xfrm>
            <a:off x="5967328" y="635186"/>
            <a:ext cx="0" cy="1907011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D38D3DD-E9FB-4939-A401-55C2708F5796}"/>
              </a:ext>
            </a:extLst>
          </p:cNvPr>
          <p:cNvSpPr txBox="1"/>
          <p:nvPr/>
        </p:nvSpPr>
        <p:spPr>
          <a:xfrm>
            <a:off x="637766" y="4228949"/>
            <a:ext cx="1120626" cy="337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A détruire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3462FE-3019-4BFA-B741-1527F7DB7C87}"/>
              </a:ext>
            </a:extLst>
          </p:cNvPr>
          <p:cNvSpPr/>
          <p:nvPr/>
        </p:nvSpPr>
        <p:spPr>
          <a:xfrm>
            <a:off x="6071205" y="3559441"/>
            <a:ext cx="1338858" cy="1500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4D49F09-95FD-4BB5-A439-9A428D8D872F}"/>
              </a:ext>
            </a:extLst>
          </p:cNvPr>
          <p:cNvSpPr txBox="1"/>
          <p:nvPr/>
        </p:nvSpPr>
        <p:spPr>
          <a:xfrm>
            <a:off x="2218178" y="3919581"/>
            <a:ext cx="3747015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Construction en préfabriqué : vétusté, entrées d’eau, énergivore.</a:t>
            </a:r>
          </a:p>
          <a:p>
            <a:pPr algn="just"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srgbClr val="FF0000"/>
                </a:solidFill>
                <a:latin typeface="Calibri" panose="020F0502020204030204"/>
                <a:cs typeface="+mn-cs"/>
              </a:rPr>
              <a:t>R+2 inoccupé car chaleur trop élevée l’été.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5B336E-7ADB-4F8F-81FB-80209E9BB92C}"/>
              </a:ext>
            </a:extLst>
          </p:cNvPr>
          <p:cNvSpPr/>
          <p:nvPr/>
        </p:nvSpPr>
        <p:spPr>
          <a:xfrm>
            <a:off x="7410063" y="2386754"/>
            <a:ext cx="1604320" cy="3065654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fontAlgn="auto">
              <a:spcBef>
                <a:spcPts val="0"/>
              </a:spcBef>
              <a:spcAft>
                <a:spcPts val="0"/>
              </a:spcAft>
            </a:pPr>
            <a:endParaRPr lang="fr-FR" sz="159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04BFD1C-EB4D-4351-8418-A05F89CE7149}"/>
              </a:ext>
            </a:extLst>
          </p:cNvPr>
          <p:cNvSpPr txBox="1"/>
          <p:nvPr/>
        </p:nvSpPr>
        <p:spPr>
          <a:xfrm>
            <a:off x="9014382" y="2408597"/>
            <a:ext cx="1293761" cy="3370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b="1" dirty="0">
                <a:latin typeface="Calibri" panose="020F0502020204030204"/>
                <a:cs typeface="+mn-cs"/>
              </a:rPr>
              <a:t>A conserver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BC7B528-1E14-4A56-BD0D-A4AA9C3056BE}"/>
              </a:ext>
            </a:extLst>
          </p:cNvPr>
          <p:cNvSpPr txBox="1"/>
          <p:nvPr/>
        </p:nvSpPr>
        <p:spPr>
          <a:xfrm>
            <a:off x="9014382" y="2734926"/>
            <a:ext cx="1790354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latin typeface="Calibri" panose="020F0502020204030204"/>
                <a:cs typeface="+mn-cs"/>
              </a:rPr>
              <a:t>Bâtiment dont la structure est la même que les autres bâtiments de  l’université. Bâtiment historique lieu de la découverte des courants neutres / Prof André Lagarrigue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FF4C6A0-60D6-4123-BE50-549C54FA5984}"/>
              </a:ext>
            </a:extLst>
          </p:cNvPr>
          <p:cNvSpPr txBox="1"/>
          <p:nvPr/>
        </p:nvSpPr>
        <p:spPr>
          <a:xfrm>
            <a:off x="76394" y="2539523"/>
            <a:ext cx="4949954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Construction structure poutre avec remplissage béton (ancien hall expérimental dont une partie a été emménagée en bureau) . Entrée d’eau en toiture, châssis vitrés dégradés, insalubrité. Toiture avec calorifuge amiante.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3314F69-8490-4D75-8F21-850A36351AC0}"/>
              </a:ext>
            </a:extLst>
          </p:cNvPr>
          <p:cNvSpPr txBox="1"/>
          <p:nvPr/>
        </p:nvSpPr>
        <p:spPr>
          <a:xfrm>
            <a:off x="76393" y="4993826"/>
            <a:ext cx="3168111" cy="5816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Surface à conserver = 940m2   ~40%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Surface à détruire = 1357m2    ~60%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530A95A-C1C3-4016-B5EA-1C67F24ADD14}"/>
              </a:ext>
            </a:extLst>
          </p:cNvPr>
          <p:cNvSpPr txBox="1"/>
          <p:nvPr/>
        </p:nvSpPr>
        <p:spPr>
          <a:xfrm>
            <a:off x="4162250" y="56013"/>
            <a:ext cx="24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B208 - 2 </a:t>
            </a:r>
          </a:p>
        </p:txBody>
      </p:sp>
    </p:spTree>
    <p:extLst>
      <p:ext uri="{BB962C8B-B14F-4D97-AF65-F5344CB8AC3E}">
        <p14:creationId xmlns:p14="http://schemas.microsoft.com/office/powerpoint/2010/main" val="1866390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7784E85-0A32-40D5-B5D1-B669D2C23843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D056A08-7681-493D-9F2C-89153EF8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057942-2083-476B-A624-5BB91F3F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4B660F-FA9F-4B38-89E8-60C57FCD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41140D-2C6B-4AF5-BAC8-61A023F57F21}"/>
              </a:ext>
            </a:extLst>
          </p:cNvPr>
          <p:cNvSpPr txBox="1"/>
          <p:nvPr/>
        </p:nvSpPr>
        <p:spPr>
          <a:xfrm>
            <a:off x="715509" y="748008"/>
            <a:ext cx="948450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Destruction de 1357 m² sur 2297 m² : 60% d’économie en énergie brut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sz="159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Rénovation thermique du 208 restant, d’après diagnostic </a:t>
            </a:r>
            <a:r>
              <a:rPr lang="fr-FR" sz="159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indiggo</a:t>
            </a: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 de juin 2022 les économies sont les suivantes :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-menuiseries extérieures = -20%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-ventilation = +3%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-Isolation façade = -26%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-Electricité = -1%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-Génie climatique = -11%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-Toiture = -2%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+mn-cs"/>
              </a:rPr>
              <a:t>Total des économies supplémentaires = -57%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D66D12F-9152-4C2F-833E-9AA228AC3BAA}"/>
              </a:ext>
            </a:extLst>
          </p:cNvPr>
          <p:cNvGrpSpPr/>
          <p:nvPr/>
        </p:nvGrpSpPr>
        <p:grpSpPr>
          <a:xfrm>
            <a:off x="6377275" y="2439040"/>
            <a:ext cx="3822735" cy="2351770"/>
            <a:chOff x="7628391" y="3739698"/>
            <a:chExt cx="3124779" cy="203612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013F046-81B2-416F-940F-5DD3BE98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391" y="3739698"/>
              <a:ext cx="3124779" cy="203612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81BF90-940A-4115-9080-F987117122D0}"/>
                </a:ext>
              </a:extLst>
            </p:cNvPr>
            <p:cNvSpPr/>
            <p:nvPr/>
          </p:nvSpPr>
          <p:spPr>
            <a:xfrm>
              <a:off x="8196044" y="4009938"/>
              <a:ext cx="2491530" cy="46139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964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590" dirty="0">
                  <a:solidFill>
                    <a:prstClr val="black"/>
                  </a:solidFill>
                  <a:latin typeface="Calibri" panose="020F0502020204030204"/>
                </a:rPr>
                <a:t>Partie 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61EB39-36EE-4456-B4DA-82E59CDD2F02}"/>
                </a:ext>
              </a:extLst>
            </p:cNvPr>
            <p:cNvSpPr/>
            <p:nvPr/>
          </p:nvSpPr>
          <p:spPr>
            <a:xfrm>
              <a:off x="10075178" y="4495447"/>
              <a:ext cx="536895" cy="116712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807964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590" dirty="0">
                  <a:solidFill>
                    <a:prstClr val="black"/>
                  </a:solidFill>
                  <a:latin typeface="Calibri" panose="020F0502020204030204"/>
                </a:rPr>
                <a:t>Partie 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8461DD-0495-4E5B-9E40-569137458DB0}"/>
                </a:ext>
              </a:extLst>
            </p:cNvPr>
            <p:cNvSpPr/>
            <p:nvPr/>
          </p:nvSpPr>
          <p:spPr>
            <a:xfrm>
              <a:off x="9538285" y="4978824"/>
              <a:ext cx="536894" cy="46139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964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884" dirty="0">
                  <a:solidFill>
                    <a:prstClr val="black"/>
                  </a:solidFill>
                  <a:latin typeface="Calibri" panose="020F0502020204030204"/>
                </a:rPr>
                <a:t>Partie 3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11579E6-15CA-4739-8E4F-BB3B437E63AD}"/>
              </a:ext>
            </a:extLst>
          </p:cNvPr>
          <p:cNvSpPr txBox="1"/>
          <p:nvPr/>
        </p:nvSpPr>
        <p:spPr>
          <a:xfrm>
            <a:off x="4162250" y="56013"/>
            <a:ext cx="24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B208 - 3 </a:t>
            </a:r>
          </a:p>
        </p:txBody>
      </p:sp>
    </p:spTree>
    <p:extLst>
      <p:ext uri="{BB962C8B-B14F-4D97-AF65-F5344CB8AC3E}">
        <p14:creationId xmlns:p14="http://schemas.microsoft.com/office/powerpoint/2010/main" val="253592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F63641-0122-40A3-AF3C-25C34A40727F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7BFA7A-3CC2-4111-B9CC-46B40084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D519D9-CAA5-45DA-BC41-93875C94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0908B6-8FAD-47B7-A073-E9565B2A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869572-70D1-4453-8FF0-E3EE56FE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24" y="1734759"/>
            <a:ext cx="5079376" cy="34456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FE369E-781E-48B4-B813-F78C45488D01}"/>
              </a:ext>
            </a:extLst>
          </p:cNvPr>
          <p:cNvSpPr txBox="1"/>
          <p:nvPr/>
        </p:nvSpPr>
        <p:spPr>
          <a:xfrm>
            <a:off x="273819" y="2165648"/>
            <a:ext cx="5184576" cy="218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237" dirty="0">
                <a:solidFill>
                  <a:prstClr val="black"/>
                </a:solidFill>
                <a:latin typeface="Calibri" panose="020F0502020204030204"/>
                <a:cs typeface="+mn-cs"/>
              </a:rPr>
              <a:t>Récupération chaleur fatale Data Center B206, étude </a:t>
            </a:r>
            <a:r>
              <a:rPr lang="fr-FR" sz="1237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indiggo</a:t>
            </a:r>
            <a:r>
              <a:rPr lang="fr-FR" sz="1237" dirty="0">
                <a:solidFill>
                  <a:prstClr val="black"/>
                </a:solidFill>
                <a:latin typeface="Calibri" panose="020F0502020204030204"/>
                <a:cs typeface="+mn-cs"/>
              </a:rPr>
              <a:t> Mars 2023: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237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/>
                <a:cs typeface="+mn-cs"/>
              </a:rPr>
              <a:t>La récupération de chaleur fatale sur le datacenter est possible et adaptée aux besoins des bâtiments. 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237" dirty="0">
                <a:solidFill>
                  <a:srgbClr val="000000"/>
                </a:solidFill>
                <a:latin typeface="Calibri" panose="020F0502020204030204"/>
                <a:cs typeface="+mn-cs"/>
              </a:rPr>
              <a:t>Quel que soit le scénario étudié, le bilan économique est excellent à cause d’un prix du gaz très élevé et le bilan environnemental est également très bon. </a:t>
            </a:r>
            <a:endParaRPr lang="fr-FR" sz="1237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237" dirty="0">
                <a:solidFill>
                  <a:srgbClr val="000000"/>
                </a:solidFill>
                <a:latin typeface="Calibri" panose="020F0502020204030204"/>
                <a:cs typeface="+mn-cs"/>
              </a:rPr>
              <a:t>En ce qui concerne le scénario à mettre en œuvre, la couverture des besoins des bâtiments 208 et 209A par une PAC basse température est à privilégier. </a:t>
            </a: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237" dirty="0">
                <a:solidFill>
                  <a:srgbClr val="000000"/>
                </a:solidFill>
                <a:latin typeface="Calibri" panose="020F0502020204030204"/>
                <a:cs typeface="+mn-cs"/>
              </a:rPr>
              <a:t>En effet, la couverture des besoins des bâtiments 208 et 209A ne présente pas de surinvestissement par rapport à la couverture des besoins du bâtiment 208 uniquement et permet de récupérer plus d’énergie sur le circuit d’eau glacée. </a:t>
            </a:r>
            <a:endParaRPr lang="fr-FR" sz="1237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endParaRPr lang="fr-FR" sz="1237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AF0DDB-86C2-4956-B8A1-7EE4DA6B8D62}"/>
              </a:ext>
            </a:extLst>
          </p:cNvPr>
          <p:cNvSpPr txBox="1"/>
          <p:nvPr/>
        </p:nvSpPr>
        <p:spPr>
          <a:xfrm>
            <a:off x="2218035" y="1119412"/>
            <a:ext cx="7373583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</a:pPr>
            <a:r>
              <a:rPr lang="fr-FR" sz="1590" dirty="0">
                <a:solidFill>
                  <a:prstClr val="black"/>
                </a:solidFill>
                <a:latin typeface="Calibri" panose="020F0502020204030204"/>
                <a:cs typeface="+mn-cs"/>
              </a:rPr>
              <a:t>Chaleur fatale Virtual Data 206 pour le Bat 208 (et aussi pour la Bat 209)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F85761-020B-4B9D-B76E-650A6A116D7C}"/>
              </a:ext>
            </a:extLst>
          </p:cNvPr>
          <p:cNvSpPr txBox="1"/>
          <p:nvPr/>
        </p:nvSpPr>
        <p:spPr>
          <a:xfrm>
            <a:off x="4162250" y="56013"/>
            <a:ext cx="24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B208 - 4 </a:t>
            </a:r>
          </a:p>
        </p:txBody>
      </p:sp>
    </p:spTree>
    <p:extLst>
      <p:ext uri="{BB962C8B-B14F-4D97-AF65-F5344CB8AC3E}">
        <p14:creationId xmlns:p14="http://schemas.microsoft.com/office/powerpoint/2010/main" val="2136830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6795969-6FD3-4B06-979E-2E51D12A7AFF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3D0082B-1CBF-4A9D-8DD1-96AA8A91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1EA95E-AED3-438A-9CD1-D0E6EC5B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F87EDC-ECA1-4342-991F-633758CA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FD93B59-C7AC-4AC9-A900-F5984FB54C18}"/>
              </a:ext>
            </a:extLst>
          </p:cNvPr>
          <p:cNvSpPr txBox="1"/>
          <p:nvPr/>
        </p:nvSpPr>
        <p:spPr>
          <a:xfrm>
            <a:off x="172138" y="1166711"/>
            <a:ext cx="589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RDC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E178DB0-6B11-433A-8338-B06F18F66FA1}"/>
              </a:ext>
            </a:extLst>
          </p:cNvPr>
          <p:cNvSpPr txBox="1"/>
          <p:nvPr/>
        </p:nvSpPr>
        <p:spPr>
          <a:xfrm>
            <a:off x="717998" y="653480"/>
            <a:ext cx="2550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SUB total = 326 m²</a:t>
            </a:r>
          </a:p>
          <a:p>
            <a:r>
              <a:rPr lang="fr-FR" sz="1100" dirty="0">
                <a:latin typeface="+mn-lt"/>
              </a:rPr>
              <a:t>SUB soumis au ratio = 179m²</a:t>
            </a:r>
          </a:p>
          <a:p>
            <a:r>
              <a:rPr lang="fr-FR" sz="1100" b="1" dirty="0">
                <a:latin typeface="+mn-lt"/>
              </a:rPr>
              <a:t>Objectif 16m²/agent 100%présent</a:t>
            </a:r>
          </a:p>
          <a:p>
            <a:r>
              <a:rPr lang="fr-FR" sz="1100" dirty="0">
                <a:latin typeface="+mn-lt"/>
              </a:rPr>
              <a:t>Agents = 11</a:t>
            </a:r>
          </a:p>
          <a:p>
            <a:r>
              <a:rPr lang="fr-FR" sz="1100" b="1" dirty="0">
                <a:latin typeface="+mn-lt"/>
              </a:rPr>
              <a:t>Hypothèse</a:t>
            </a:r>
            <a:r>
              <a:rPr lang="fr-FR" sz="1100" dirty="0">
                <a:latin typeface="+mn-lt"/>
              </a:rPr>
              <a:t> </a:t>
            </a:r>
            <a:r>
              <a:rPr lang="fr-FR" sz="1100" b="1" dirty="0">
                <a:latin typeface="+mn-lt"/>
              </a:rPr>
              <a:t>16m²/agent 80%présent</a:t>
            </a:r>
          </a:p>
          <a:p>
            <a:r>
              <a:rPr lang="fr-FR" sz="1100" dirty="0">
                <a:latin typeface="+mn-lt"/>
              </a:rPr>
              <a:t>Agents = 14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35629B2-2F6D-4F02-AACA-C8F1704364DF}"/>
              </a:ext>
            </a:extLst>
          </p:cNvPr>
          <p:cNvGrpSpPr/>
          <p:nvPr/>
        </p:nvGrpSpPr>
        <p:grpSpPr>
          <a:xfrm>
            <a:off x="817799" y="1746839"/>
            <a:ext cx="2876195" cy="3938330"/>
            <a:chOff x="4880196" y="0"/>
            <a:chExt cx="5421395" cy="674880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470588E-26FA-4052-84DA-CB7D98C31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0196" y="0"/>
              <a:ext cx="3365057" cy="6748801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535398C-A351-429B-BD6A-6011F2EA83F0}"/>
                </a:ext>
              </a:extLst>
            </p:cNvPr>
            <p:cNvSpPr txBox="1"/>
            <p:nvPr/>
          </p:nvSpPr>
          <p:spPr>
            <a:xfrm>
              <a:off x="8245252" y="1498060"/>
              <a:ext cx="2056339" cy="71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60" dirty="0"/>
                <a:t>CMS = 90,24m²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54B6343-B365-43BA-B89E-9945230E539E}"/>
                </a:ext>
              </a:extLst>
            </p:cNvPr>
            <p:cNvSpPr txBox="1"/>
            <p:nvPr/>
          </p:nvSpPr>
          <p:spPr>
            <a:xfrm>
              <a:off x="8245252" y="4498436"/>
              <a:ext cx="2056339" cy="43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60" dirty="0"/>
                <a:t>Hall = 56,5m²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607A12AA-3030-42A3-B8B1-BCEC29C1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23" y="1774846"/>
            <a:ext cx="1674599" cy="390994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15A4342-63BE-4515-9C77-A819A3C74324}"/>
              </a:ext>
            </a:extLst>
          </p:cNvPr>
          <p:cNvSpPr txBox="1"/>
          <p:nvPr/>
        </p:nvSpPr>
        <p:spPr>
          <a:xfrm>
            <a:off x="3519285" y="1102181"/>
            <a:ext cx="589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R+1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8903C58-E421-4A31-8509-BD2FFAD103F8}"/>
              </a:ext>
            </a:extLst>
          </p:cNvPr>
          <p:cNvSpPr txBox="1"/>
          <p:nvPr/>
        </p:nvSpPr>
        <p:spPr>
          <a:xfrm>
            <a:off x="4108401" y="726253"/>
            <a:ext cx="24670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SUB total = 330m²</a:t>
            </a:r>
          </a:p>
          <a:p>
            <a:r>
              <a:rPr lang="fr-FR" sz="1100" dirty="0">
                <a:latin typeface="+mn-lt"/>
              </a:rPr>
              <a:t>SUB soumis au ratio = 330m²</a:t>
            </a:r>
          </a:p>
          <a:p>
            <a:r>
              <a:rPr lang="fr-FR" sz="1100" b="1" dirty="0">
                <a:latin typeface="+mn-lt"/>
              </a:rPr>
              <a:t>Objectif 16m²/agent 100%présent</a:t>
            </a:r>
          </a:p>
          <a:p>
            <a:r>
              <a:rPr lang="fr-FR" sz="1100" dirty="0">
                <a:latin typeface="+mn-lt"/>
              </a:rPr>
              <a:t>Agents = 20</a:t>
            </a:r>
          </a:p>
          <a:p>
            <a:r>
              <a:rPr lang="fr-FR" sz="1100" b="1" dirty="0">
                <a:latin typeface="+mn-lt"/>
              </a:rPr>
              <a:t>Hypothèse</a:t>
            </a:r>
            <a:r>
              <a:rPr lang="fr-FR" sz="1100" dirty="0">
                <a:latin typeface="+mn-lt"/>
              </a:rPr>
              <a:t> </a:t>
            </a:r>
            <a:r>
              <a:rPr lang="fr-FR" sz="1100" b="1" dirty="0">
                <a:latin typeface="+mn-lt"/>
              </a:rPr>
              <a:t>16m²/agent 80%présent</a:t>
            </a:r>
          </a:p>
          <a:p>
            <a:r>
              <a:rPr lang="fr-FR" sz="1100" dirty="0">
                <a:latin typeface="+mn-lt"/>
              </a:rPr>
              <a:t>Agents = 25</a:t>
            </a:r>
          </a:p>
          <a:p>
            <a:endParaRPr lang="fr-FR" sz="1100" dirty="0">
              <a:latin typeface="+mn-l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B6AB859-823D-4A90-B690-E4F2D15692BE}"/>
              </a:ext>
            </a:extLst>
          </p:cNvPr>
          <p:cNvSpPr txBox="1"/>
          <p:nvPr/>
        </p:nvSpPr>
        <p:spPr>
          <a:xfrm>
            <a:off x="6956626" y="1049190"/>
            <a:ext cx="589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R+2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4370C00-2B7D-4260-9418-9CD6DB34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359" y="1746840"/>
            <a:ext cx="1674599" cy="395227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EF8856B-DCF1-473F-A7B2-6E3518C4D900}"/>
              </a:ext>
            </a:extLst>
          </p:cNvPr>
          <p:cNvSpPr txBox="1"/>
          <p:nvPr/>
        </p:nvSpPr>
        <p:spPr>
          <a:xfrm>
            <a:off x="7357319" y="668473"/>
            <a:ext cx="31543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SUB total = 330m²</a:t>
            </a:r>
          </a:p>
          <a:p>
            <a:r>
              <a:rPr lang="fr-FR" sz="1100" dirty="0">
                <a:latin typeface="+mn-lt"/>
              </a:rPr>
              <a:t>SUB soumis au ratio = 330m²</a:t>
            </a:r>
          </a:p>
          <a:p>
            <a:r>
              <a:rPr lang="fr-FR" sz="1100" b="1" dirty="0">
                <a:latin typeface="+mn-lt"/>
              </a:rPr>
              <a:t>Objectif 16m²/agent 100%présent</a:t>
            </a:r>
          </a:p>
          <a:p>
            <a:r>
              <a:rPr lang="fr-FR" sz="1100" dirty="0">
                <a:latin typeface="+mn-lt"/>
              </a:rPr>
              <a:t>Agents = 20</a:t>
            </a:r>
          </a:p>
          <a:p>
            <a:r>
              <a:rPr lang="fr-FR" sz="1100" b="1" dirty="0">
                <a:latin typeface="+mn-lt"/>
              </a:rPr>
              <a:t>Hypothèse</a:t>
            </a:r>
            <a:r>
              <a:rPr lang="fr-FR" sz="1100" dirty="0">
                <a:latin typeface="+mn-lt"/>
              </a:rPr>
              <a:t> </a:t>
            </a:r>
            <a:r>
              <a:rPr lang="fr-FR" sz="1100" b="1" dirty="0">
                <a:latin typeface="+mn-lt"/>
              </a:rPr>
              <a:t>16m²/agent 80%présent</a:t>
            </a:r>
          </a:p>
          <a:p>
            <a:r>
              <a:rPr lang="fr-FR" sz="1100" dirty="0">
                <a:latin typeface="+mn-lt"/>
              </a:rPr>
              <a:t>Agents = 25</a:t>
            </a:r>
          </a:p>
          <a:p>
            <a:endParaRPr lang="fr-FR" sz="1100" dirty="0">
              <a:latin typeface="+mn-lt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FEEB23-359F-44CF-B609-87AF95B64A73}"/>
              </a:ext>
            </a:extLst>
          </p:cNvPr>
          <p:cNvSpPr txBox="1"/>
          <p:nvPr/>
        </p:nvSpPr>
        <p:spPr>
          <a:xfrm>
            <a:off x="4162250" y="56013"/>
            <a:ext cx="2550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B208 - 5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E2C94E-CA60-4467-8229-13652DCE6FA2}"/>
              </a:ext>
            </a:extLst>
          </p:cNvPr>
          <p:cNvSpPr txBox="1"/>
          <p:nvPr/>
        </p:nvSpPr>
        <p:spPr>
          <a:xfrm rot="19453945">
            <a:off x="5545884" y="3005820"/>
            <a:ext cx="288032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n-lt"/>
              </a:rPr>
              <a:t>Proposition R+1 et R+2 </a:t>
            </a:r>
          </a:p>
          <a:p>
            <a:pPr algn="ctr"/>
            <a:r>
              <a:rPr lang="fr-FR" sz="1600" b="1" dirty="0">
                <a:latin typeface="+mn-lt"/>
              </a:rPr>
              <a:t>occupés par les équipes A2C</a:t>
            </a:r>
            <a:endParaRPr lang="en-GB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11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D72001-FD0A-46B1-B503-309732F86CFD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965D3B-1EE0-4BEE-AA1F-097D9C0C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9941E7-DF23-40E1-9F91-9C825EF9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340442-FD02-47A7-A14F-FDDC59C4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3571BD-6217-468B-A82D-6E5166885F6E}"/>
              </a:ext>
            </a:extLst>
          </p:cNvPr>
          <p:cNvSpPr txBox="1"/>
          <p:nvPr/>
        </p:nvSpPr>
        <p:spPr>
          <a:xfrm>
            <a:off x="580238" y="869504"/>
            <a:ext cx="9846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En résumé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Conservation de 40% du bâtiment et destruction des parties les plus énergivores.</a:t>
            </a: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Les surfaces détruites deviennent des espaces verts</a:t>
            </a: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Economies supplémentaires = -57% sur le bâtiment 208 réduit.</a:t>
            </a: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Possibilité de l’utilisation de la chaleur fatale du data center Virtual Data.</a:t>
            </a: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Remonter le TGBT au RdC</a:t>
            </a:r>
          </a:p>
          <a:p>
            <a:pPr marL="285750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Occupation du bâtiment optimale </a:t>
            </a: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64 agents + 3 stagiaires/3mois (10/an).  </a:t>
            </a:r>
          </a:p>
          <a:p>
            <a:pPr marL="742950" lvl="1" indent="-285750" algn="just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En appliquant le facteur 1 journée de télétravail 16,15 m²/agent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03FBC9-E0DA-48DE-8D14-08C5C17BB3E6}"/>
              </a:ext>
            </a:extLst>
          </p:cNvPr>
          <p:cNvSpPr txBox="1"/>
          <p:nvPr/>
        </p:nvSpPr>
        <p:spPr>
          <a:xfrm>
            <a:off x="580237" y="3311276"/>
            <a:ext cx="1000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Planning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Le bâtiment 208 a été très impacté par l’inondation, l’électricité et le chauffage n’ont pas été remis en fonction. 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Tous les agents du 208 ont été relogés de façon temporaire dans d’autres endroits du laboratoire. 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Faire revenir les agents dans un bâtiment ayant subi des inondations pour les déloger de nouveau quelque mois après pour commencer des travaux est difficile à présenter. 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Nous attendons le démarrage de ce projet depuis plusieurs années et les études, comme montrées de façon simplifiée dans cette présentation, ont été déjà faites.</a:t>
            </a:r>
          </a:p>
          <a:p>
            <a:pPr algn="just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Nous proposons de commencer rapidement en 2025 les travaux du 208 en profitant qu’il est inhabité.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35EC25-B355-4AAA-B94E-2BB5DD734BF6}"/>
              </a:ext>
            </a:extLst>
          </p:cNvPr>
          <p:cNvSpPr txBox="1"/>
          <p:nvPr/>
        </p:nvSpPr>
        <p:spPr>
          <a:xfrm>
            <a:off x="1875591" y="38700"/>
            <a:ext cx="257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 6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EE42063-B0BA-4E80-ADCF-E6E4942DFDD8}"/>
              </a:ext>
            </a:extLst>
          </p:cNvPr>
          <p:cNvSpPr txBox="1"/>
          <p:nvPr/>
        </p:nvSpPr>
        <p:spPr>
          <a:xfrm>
            <a:off x="5386387" y="413860"/>
            <a:ext cx="504056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Proposition faite et acceptée par l’université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  <a:cs typeface="+mn-cs"/>
                <a:sym typeface="Wingdings" panose="05000000000000000000" pitchFamily="2" charset="2"/>
              </a:rPr>
              <a:t> début de la programmation</a:t>
            </a:r>
            <a:endParaRPr lang="fr-FR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18C882C-BC6E-4F06-8D2B-D5D61DD909B9}"/>
              </a:ext>
            </a:extLst>
          </p:cNvPr>
          <p:cNvSpPr/>
          <p:nvPr/>
        </p:nvSpPr>
        <p:spPr>
          <a:xfrm>
            <a:off x="0" y="579233"/>
            <a:ext cx="10772775" cy="51355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16498B-E2FC-4341-9B8C-E6285608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08FF58-4CF6-4672-8B2B-84825A65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08919E3-6733-46B6-ABD2-217C66BB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6" name="Titre 4">
            <a:extLst>
              <a:ext uri="{FF2B5EF4-FFF2-40B4-BE49-F238E27FC236}">
                <a16:creationId xmlns:a16="http://schemas.microsoft.com/office/drawing/2014/main" id="{8F019648-6117-4C75-902B-3145542C0301}"/>
              </a:ext>
            </a:extLst>
          </p:cNvPr>
          <p:cNvSpPr txBox="1">
            <a:spLocks/>
          </p:cNvSpPr>
          <p:nvPr/>
        </p:nvSpPr>
        <p:spPr bwMode="auto">
          <a:xfrm>
            <a:off x="1406275" y="149424"/>
            <a:ext cx="43428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Planning général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503BB1D9-5C7A-498F-8051-0CEFB0D5D1CE}"/>
              </a:ext>
            </a:extLst>
          </p:cNvPr>
          <p:cNvSpPr txBox="1">
            <a:spLocks/>
          </p:cNvSpPr>
          <p:nvPr/>
        </p:nvSpPr>
        <p:spPr bwMode="auto">
          <a:xfrm>
            <a:off x="190843" y="638401"/>
            <a:ext cx="5681545" cy="3751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Etudes de programmation :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1850" marR="0" lvl="0" indent="-261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Faisabilité -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Pré-programme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 : Mi février – mai 2025</a:t>
            </a:r>
          </a:p>
          <a:p>
            <a:pPr marL="261850" marR="0" lvl="0" indent="-261850" algn="l" defTabSz="91440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Open Sans"/>
                <a:cs typeface="Open Sans"/>
              </a:rPr>
              <a:t>Dossier d’Expertise et labellisation sur la base du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Open Sans"/>
                <a:cs typeface="Open Sans"/>
              </a:rPr>
              <a:t>pré-programme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Open Sans"/>
                <a:cs typeface="Open Sans"/>
              </a:rPr>
              <a:t>: Dépôt en juin 202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261850" marR="0" lvl="0" indent="-261850" algn="l" defTabSz="914400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Programme performanciel : Juin - septembre 2025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 MOE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candidature :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septembre – octobre 2025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offres :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novembre 2025 - mai 2026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Désignation lauréat :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juin 2026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Etudes MOE :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juin 2026 – mars 2027 (10 mois)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 entreprises :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Avril 2027 – juillet 2027 (4 mois)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Travaux :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Démarrage rentrée 2027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2FD63670-7849-4110-8458-84B6421CCF9E}"/>
              </a:ext>
            </a:extLst>
          </p:cNvPr>
          <p:cNvSpPr txBox="1">
            <a:spLocks/>
          </p:cNvSpPr>
          <p:nvPr/>
        </p:nvSpPr>
        <p:spPr bwMode="auto">
          <a:xfrm>
            <a:off x="5386387" y="617692"/>
            <a:ext cx="4896544" cy="277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la documentation existante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de la documentation, hiérarchisation et communication des données manquantes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Entretiens utilisateurs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entretiens à réaliser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Utilisation de « 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pour réservation de créneaux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des lieux, analyse de site et besoins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fonctionnelle, technique, environnementale 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Schémas fonctionnels, tableau de surface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Orientations de scénarios </a:t>
            </a:r>
          </a:p>
        </p:txBody>
      </p:sp>
      <p:sp>
        <p:nvSpPr>
          <p:cNvPr id="19" name="Flèche droite 6">
            <a:extLst>
              <a:ext uri="{FF2B5EF4-FFF2-40B4-BE49-F238E27FC236}">
                <a16:creationId xmlns:a16="http://schemas.microsoft.com/office/drawing/2014/main" id="{6055DA31-A94A-45DE-BBE7-E55116CD05E3}"/>
              </a:ext>
            </a:extLst>
          </p:cNvPr>
          <p:cNvSpPr/>
          <p:nvPr/>
        </p:nvSpPr>
        <p:spPr>
          <a:xfrm rot="5400000">
            <a:off x="8280424" y="3050796"/>
            <a:ext cx="604439" cy="509566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474B01D1-39FF-4B40-9F10-A4619F61CE2F}"/>
              </a:ext>
            </a:extLst>
          </p:cNvPr>
          <p:cNvSpPr txBox="1">
            <a:spLocks/>
          </p:cNvSpPr>
          <p:nvPr/>
        </p:nvSpPr>
        <p:spPr bwMode="auto">
          <a:xfrm>
            <a:off x="6057959" y="3512901"/>
            <a:ext cx="4202896" cy="1749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Scénarios de faisabilité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Tester différentes possibilités d’organisation 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Tester différents niveaux de performances ​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Définir le chiffrage ​en cohérence avec le budget</a:t>
            </a:r>
          </a:p>
          <a:p>
            <a:pPr marL="285729" marR="0" lvl="0" indent="-285729" algn="l" defTabSz="914400" rtl="0" eaLnBrk="1" fontAlgn="auto" latinLnBrk="0" hangingPunct="1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Déployer des éléments de justification pour le Dossier d’Expertise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D51248-A948-4C9D-A722-3DB5C84CF009}"/>
              </a:ext>
            </a:extLst>
          </p:cNvPr>
          <p:cNvSpPr txBox="1"/>
          <p:nvPr/>
        </p:nvSpPr>
        <p:spPr>
          <a:xfrm>
            <a:off x="201812" y="4421703"/>
            <a:ext cx="576063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Equipe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IJCLab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 pour travailler avec les programmistes :  </a:t>
            </a:r>
          </a:p>
          <a:p>
            <a:pPr algn="just"/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Xavier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Bertou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, </a:t>
            </a:r>
            <a:r>
              <a:rPr lang="en-GB" sz="1800" dirty="0">
                <a:solidFill>
                  <a:prstClr val="black"/>
                </a:solidFill>
                <a:latin typeface="+mn-lt"/>
                <a:cs typeface="+mn-cs"/>
              </a:rPr>
              <a:t>V</a:t>
            </a:r>
            <a:r>
              <a:rPr lang="en-GB" sz="1800" dirty="0">
                <a:effectLst/>
                <a:latin typeface="+mn-lt"/>
              </a:rPr>
              <a:t>alerie </a:t>
            </a:r>
            <a:r>
              <a:rPr lang="en-GB" sz="1800" dirty="0" err="1">
                <a:effectLst/>
                <a:latin typeface="+mn-lt"/>
              </a:rPr>
              <a:t>Chambert</a:t>
            </a:r>
            <a:r>
              <a:rPr lang="en-GB" sz="1800" dirty="0">
                <a:latin typeface="+mn-lt"/>
              </a:rPr>
              <a:t>, 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Sylvie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Dagoret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-Campagne, Olivier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Deligny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, </a:t>
            </a:r>
            <a:r>
              <a:rPr lang="en-GB" sz="1800" dirty="0">
                <a:latin typeface="+mn-lt"/>
              </a:rPr>
              <a:t>O</a:t>
            </a:r>
            <a:r>
              <a:rPr lang="en-GB" sz="1800" dirty="0">
                <a:effectLst/>
                <a:latin typeface="+mn-lt"/>
              </a:rPr>
              <a:t>livier Duarte, 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Sophie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Henrot-Versillé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, </a:t>
            </a:r>
            <a:r>
              <a:rPr lang="en-GB" sz="1800" dirty="0">
                <a:latin typeface="+mn-lt"/>
              </a:rPr>
              <a:t>A</a:t>
            </a:r>
            <a:r>
              <a:rPr lang="en-GB" sz="1800" dirty="0">
                <a:effectLst/>
                <a:latin typeface="+mn-lt"/>
              </a:rPr>
              <a:t>rnaud </a:t>
            </a:r>
            <a:r>
              <a:rPr lang="en-GB" sz="1800" dirty="0" err="1">
                <a:effectLst/>
                <a:latin typeface="+mn-lt"/>
              </a:rPr>
              <a:t>Saussa</a:t>
            </a:r>
            <a:r>
              <a:rPr lang="en-GB" sz="1800" dirty="0" err="1">
                <a:latin typeface="+mn-lt"/>
              </a:rPr>
              <a:t>c</a:t>
            </a:r>
            <a:r>
              <a:rPr lang="en-GB" sz="1800" dirty="0">
                <a:latin typeface="+mn-lt"/>
              </a:rPr>
              <a:t>,</a:t>
            </a:r>
            <a:r>
              <a:rPr lang="fr-FR" sz="1800" dirty="0">
                <a:solidFill>
                  <a:prstClr val="black"/>
                </a:solidFill>
                <a:latin typeface="+mn-lt"/>
                <a:cs typeface="+mn-cs"/>
              </a:rPr>
              <a:t> Marie-Hélène </a:t>
            </a:r>
            <a:r>
              <a:rPr lang="fr-FR" sz="1800" dirty="0" err="1">
                <a:solidFill>
                  <a:prstClr val="black"/>
                </a:solidFill>
                <a:latin typeface="+mn-lt"/>
                <a:cs typeface="+mn-cs"/>
              </a:rPr>
              <a:t>Schune</a:t>
            </a:r>
            <a:endParaRPr lang="en-GB" sz="1800" dirty="0">
              <a:effectLst/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256F93-4F70-4A2B-8873-49DAF3BC789B}"/>
              </a:ext>
            </a:extLst>
          </p:cNvPr>
          <p:cNvSpPr txBox="1"/>
          <p:nvPr/>
        </p:nvSpPr>
        <p:spPr>
          <a:xfrm>
            <a:off x="4162250" y="56013"/>
            <a:ext cx="244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Projet B208 - 7 </a:t>
            </a:r>
          </a:p>
        </p:txBody>
      </p:sp>
    </p:spTree>
    <p:extLst>
      <p:ext uri="{BB962C8B-B14F-4D97-AF65-F5344CB8AC3E}">
        <p14:creationId xmlns:p14="http://schemas.microsoft.com/office/powerpoint/2010/main" val="316714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7B34-E128-46FF-9F05-6EFE5FB8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822" y="149424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Scenario proposé pour cadrer les prochains mouvements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421AF5-86B8-4885-BBE6-B369E0E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978974-D282-4527-B5C3-74D853CD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F4B91-9848-4D9C-B45F-1E1F4C46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7E71596-5F9D-49C5-9701-16B3CA54319D}" type="slidenum">
              <a:rPr lang="fr-FR" sz="1600" smtClean="0">
                <a:latin typeface="+mn-lt"/>
              </a:rPr>
              <a:pPr algn="ctr"/>
              <a:t>18</a:t>
            </a:fld>
            <a:endParaRPr lang="fr-FR" sz="1600" dirty="0">
              <a:latin typeface="+mn-lt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8BFE8C5-8E8C-421A-865C-593EF1BFC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72538"/>
              </p:ext>
            </p:extLst>
          </p:nvPr>
        </p:nvGraphicFramePr>
        <p:xfrm>
          <a:off x="95419" y="1045237"/>
          <a:ext cx="10331530" cy="1984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35">
                  <a:extLst>
                    <a:ext uri="{9D8B030D-6E8A-4147-A177-3AD203B41FA5}">
                      <a16:colId xmlns:a16="http://schemas.microsoft.com/office/drawing/2014/main" val="4045475385"/>
                    </a:ext>
                  </a:extLst>
                </a:gridCol>
                <a:gridCol w="989961">
                  <a:extLst>
                    <a:ext uri="{9D8B030D-6E8A-4147-A177-3AD203B41FA5}">
                      <a16:colId xmlns:a16="http://schemas.microsoft.com/office/drawing/2014/main" val="173581692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26496211"/>
                    </a:ext>
                  </a:extLst>
                </a:gridCol>
                <a:gridCol w="651274">
                  <a:extLst>
                    <a:ext uri="{9D8B030D-6E8A-4147-A177-3AD203B41FA5}">
                      <a16:colId xmlns:a16="http://schemas.microsoft.com/office/drawing/2014/main" val="1705279162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420200193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106500401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778913937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797331440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49370599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393277710"/>
                    </a:ext>
                  </a:extLst>
                </a:gridCol>
              </a:tblGrid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Bâtiment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100A et 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208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209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total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286955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Surface SUB m²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6866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2503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302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3164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268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1143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4645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1940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867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21430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6465399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Effectif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239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166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51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15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712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7285240"/>
                  </a:ext>
                </a:extLst>
              </a:tr>
              <a:tr h="4517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16m²/personne100%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1,01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0,63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1,91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0,28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121209"/>
                  </a:ext>
                </a:extLst>
              </a:tr>
              <a:tr h="585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16m²/personne80%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0,46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0,81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1,53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0,34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0,22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9843494"/>
                  </a:ext>
                </a:extLst>
              </a:tr>
            </a:tbl>
          </a:graphicData>
        </a:graphic>
      </p:graphicFrame>
      <p:sp>
        <p:nvSpPr>
          <p:cNvPr id="5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9190649" y="3055147"/>
            <a:ext cx="360040" cy="787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A3798-9CE3-40A4-AE5A-BBDF0286284A}"/>
              </a:ext>
            </a:extLst>
          </p:cNvPr>
          <p:cNvSpPr txBox="1"/>
          <p:nvPr/>
        </p:nvSpPr>
        <p:spPr>
          <a:xfrm>
            <a:off x="8323417" y="3893063"/>
            <a:ext cx="2422525" cy="646331"/>
          </a:xfrm>
          <a:prstGeom prst="rect">
            <a:avLst/>
          </a:prstGeom>
          <a:solidFill>
            <a:srgbClr val="BDD7EE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+mn-lt"/>
              </a:rPr>
              <a:t>B209 Transformé </a:t>
            </a:r>
          </a:p>
          <a:p>
            <a:pPr algn="ctr"/>
            <a:r>
              <a:rPr lang="fr-FR" sz="1800" b="1" dirty="0">
                <a:latin typeface="+mn-lt"/>
              </a:rPr>
              <a:t>en bâtiment technique</a:t>
            </a:r>
            <a:r>
              <a:rPr lang="fr-FR" sz="1800" dirty="0">
                <a:latin typeface="+mn-lt"/>
              </a:rPr>
              <a:t>.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6C584B44-C9BF-442C-B57D-8F630B18FF3F}"/>
              </a:ext>
            </a:extLst>
          </p:cNvPr>
          <p:cNvSpPr/>
          <p:nvPr/>
        </p:nvSpPr>
        <p:spPr>
          <a:xfrm>
            <a:off x="8074835" y="3055147"/>
            <a:ext cx="360040" cy="161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7690643" y="4757775"/>
            <a:ext cx="20162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B208 Slides 11 à17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5CF1DA9C-B4EE-4045-95A6-2B00CF7ED0FA}"/>
              </a:ext>
            </a:extLst>
          </p:cNvPr>
          <p:cNvSpPr/>
          <p:nvPr/>
        </p:nvSpPr>
        <p:spPr>
          <a:xfrm rot="5400000">
            <a:off x="4277337" y="999582"/>
            <a:ext cx="758436" cy="4987368"/>
          </a:xfrm>
          <a:prstGeom prst="rightBrace">
            <a:avLst>
              <a:gd name="adj1" fmla="val 80229"/>
              <a:gd name="adj2" fmla="val 50324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864649-E42D-41F1-AFD2-F714A4B633E3}"/>
              </a:ext>
            </a:extLst>
          </p:cNvPr>
          <p:cNvSpPr txBox="1"/>
          <p:nvPr/>
        </p:nvSpPr>
        <p:spPr>
          <a:xfrm>
            <a:off x="1410991" y="4216229"/>
            <a:ext cx="47165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B200, B100, B106 réfection des toits </a:t>
            </a:r>
          </a:p>
          <a:p>
            <a:pPr algn="ctr"/>
            <a:r>
              <a:rPr lang="fr-FR" sz="1800" dirty="0">
                <a:latin typeface="+mn-lt"/>
              </a:rPr>
              <a:t>et travaux pour un aménagement optimisé</a:t>
            </a:r>
          </a:p>
        </p:txBody>
      </p:sp>
      <p:sp>
        <p:nvSpPr>
          <p:cNvPr id="14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7289859" y="3098306"/>
            <a:ext cx="360040" cy="566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6417441" y="3727231"/>
            <a:ext cx="136746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Projet CNRS : désamiantage et chauffage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2B3591-B3E5-4B4F-A6B7-092479617FA0}"/>
              </a:ext>
            </a:extLst>
          </p:cNvPr>
          <p:cNvSpPr txBox="1"/>
          <p:nvPr/>
        </p:nvSpPr>
        <p:spPr>
          <a:xfrm>
            <a:off x="3874219" y="3029744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Donjon ~300m2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7625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D23447-BBA2-4F7F-A802-A4B6BCCE7110}"/>
              </a:ext>
            </a:extLst>
          </p:cNvPr>
          <p:cNvSpPr/>
          <p:nvPr/>
        </p:nvSpPr>
        <p:spPr>
          <a:xfrm>
            <a:off x="0" y="619125"/>
            <a:ext cx="10772775" cy="5137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AC1190-6718-43CA-86D8-DD95759A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6462EB-3325-4309-92B2-7D515EAB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4C64CA-6B3F-49B2-8136-1F6DC27F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C95CD9-AB96-425F-A427-587AE687C34B}"/>
              </a:ext>
            </a:extLst>
          </p:cNvPr>
          <p:cNvSpPr txBox="1"/>
          <p:nvPr/>
        </p:nvSpPr>
        <p:spPr>
          <a:xfrm>
            <a:off x="2606209" y="177070"/>
            <a:ext cx="5385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Transformation B209 en bâtiment technique.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3D272E-11C9-450A-B524-EC89E8409FB3}"/>
              </a:ext>
            </a:extLst>
          </p:cNvPr>
          <p:cNvSpPr txBox="1"/>
          <p:nvPr/>
        </p:nvSpPr>
        <p:spPr>
          <a:xfrm>
            <a:off x="345826" y="698062"/>
            <a:ext cx="10009113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u="none" strike="noStrike" dirty="0">
                <a:effectLst/>
                <a:latin typeface="+mn-lt"/>
              </a:rPr>
              <a:t>Surface bureaux B209 : 867m2 surtout au R+1</a:t>
            </a: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  <a:p>
            <a:r>
              <a:rPr lang="fr-FR" dirty="0">
                <a:latin typeface="+mn-lt"/>
              </a:rPr>
              <a:t>RDC beaucoup d’équipements scientifiques :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  <a:latin typeface="+mn-lt"/>
              </a:rPr>
              <a:t>Salle Expérimentale : CORTO, banc de test magnétique et salle blanche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  <a:latin typeface="+mn-lt"/>
              </a:rPr>
              <a:t>Salle ILE : matériel laser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  <a:latin typeface="+mn-lt"/>
              </a:rPr>
              <a:t>Salle de manip avec petit atelier mécanique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B050"/>
                </a:solidFill>
                <a:latin typeface="+mn-lt"/>
              </a:rPr>
              <a:t>Salle expérimentale d’instrumentation </a:t>
            </a:r>
            <a:r>
              <a:rPr lang="fr-FR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 Déménagement en cours au RDC bat 100</a:t>
            </a:r>
          </a:p>
          <a:p>
            <a:pPr lvl="1" indent="0"/>
            <a:endParaRPr lang="fr-FR" dirty="0">
              <a:latin typeface="+mn-lt"/>
              <a:sym typeface="Wingdings" panose="05000000000000000000" pitchFamily="2" charset="2"/>
            </a:endParaRPr>
          </a:p>
          <a:p>
            <a:pPr marL="0" lvl="1" indent="0"/>
            <a:r>
              <a:rPr lang="fr-FR" dirty="0">
                <a:latin typeface="+mn-lt"/>
                <a:sym typeface="Wingdings" panose="05000000000000000000" pitchFamily="2" charset="2"/>
              </a:rPr>
              <a:t>Réfléchir à la possibilité d’y emmener des équipements scientifiques d’autres bâtiments (exemple la plateforme CMS ?, matériel, Salle Blanche qui se trouvent actuellement au Bat 208 qui va être démoli…). Bureau du R+1 en appui pour les agents qui viennent utiliser les équipements</a:t>
            </a:r>
          </a:p>
          <a:p>
            <a:pPr marL="0" lvl="1" indent="0"/>
            <a:endParaRPr lang="fr-FR" dirty="0">
              <a:latin typeface="+mn-lt"/>
              <a:sym typeface="Wingdings" panose="05000000000000000000" pitchFamily="2" charset="2"/>
            </a:endParaRPr>
          </a:p>
          <a:p>
            <a:pPr marL="0" lvl="1" indent="0" algn="ctr"/>
            <a:r>
              <a:rPr lang="fr-FR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Proposition de créer un groupe de travail</a:t>
            </a:r>
          </a:p>
          <a:p>
            <a:pPr marL="0" lvl="1" indent="0" algn="ctr"/>
            <a:r>
              <a:rPr lang="fr-FR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(volontaires ?)</a:t>
            </a:r>
          </a:p>
        </p:txBody>
      </p:sp>
    </p:spTree>
    <p:extLst>
      <p:ext uri="{BB962C8B-B14F-4D97-AF65-F5344CB8AC3E}">
        <p14:creationId xmlns:p14="http://schemas.microsoft.com/office/powerpoint/2010/main" val="85029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6226" y="149425"/>
            <a:ext cx="4032449" cy="432048"/>
          </a:xfrm>
        </p:spPr>
        <p:txBody>
          <a:bodyPr/>
          <a:lstStyle/>
          <a:p>
            <a:r>
              <a:rPr lang="fr-FR" dirty="0">
                <a:latin typeface="+mn-lt"/>
              </a:rPr>
              <a:t>Un peu d’histoire : CPER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97" y="755313"/>
            <a:ext cx="10400457" cy="1194410"/>
          </a:xfrm>
        </p:spPr>
        <p:txBody>
          <a:bodyPr>
            <a:no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CPER1 (2016 -&gt; 2022…)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FF0000"/>
                </a:solidFill>
              </a:rPr>
              <a:t>Une quinzaine de grands chantiers et de multiples petites opérations pour 20 M€ (dont IAS)</a:t>
            </a:r>
          </a:p>
          <a:p>
            <a:r>
              <a:rPr lang="fr-FR" sz="1600" i="1" dirty="0">
                <a:solidFill>
                  <a:prstClr val="black"/>
                </a:solidFill>
              </a:rPr>
              <a:t>P</a:t>
            </a:r>
            <a:r>
              <a:rPr lang="fr-FR" sz="1600" i="1" dirty="0">
                <a:solidFill>
                  <a:prstClr val="black"/>
                </a:solidFill>
                <a:latin typeface="+mn-lt"/>
                <a:cs typeface="+mn-cs"/>
              </a:rPr>
              <a:t>lutôt centré sur les infrastructures de recherche que sur le tertiaire. La seule manière d’obtenir le financement en plein réaménagement du Campus de Paris-Saclay </a:t>
            </a:r>
          </a:p>
          <a:p>
            <a:endParaRPr lang="fr-FR" sz="16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177503" y="1733600"/>
            <a:ext cx="10321452" cy="3981220"/>
          </a:xfrm>
        </p:spPr>
        <p:txBody>
          <a:bodyPr anchor="t" anchorCtr="0">
            <a:noAutofit/>
          </a:bodyPr>
          <a:lstStyle/>
          <a:p>
            <a:pPr algn="just"/>
            <a:r>
              <a:rPr lang="fr-FR" sz="1600" dirty="0">
                <a:solidFill>
                  <a:srgbClr val="FF0000"/>
                </a:solidFill>
              </a:rPr>
              <a:t>CPER2 (2021 -&gt; 2027) </a:t>
            </a:r>
            <a:r>
              <a:rPr lang="fr-FR" sz="1600" dirty="0"/>
              <a:t>: </a:t>
            </a:r>
          </a:p>
          <a:p>
            <a:pPr algn="just"/>
            <a:r>
              <a:rPr lang="fr-FR" sz="1600" dirty="0"/>
              <a:t>2019 : Demande initiale de 30 M€ pour les bâtiments 208,209a,200,201 </a:t>
            </a:r>
            <a:r>
              <a:rPr lang="fr-FR" sz="1600" dirty="0" err="1"/>
              <a:t>superACO</a:t>
            </a:r>
            <a:r>
              <a:rPr lang="fr-FR" sz="1600" dirty="0"/>
              <a:t>, 109, 206 (et même IAS)</a:t>
            </a:r>
          </a:p>
          <a:p>
            <a:pPr algn="just"/>
            <a:r>
              <a:rPr lang="fr-FR" sz="1600" dirty="0">
                <a:highlight>
                  <a:srgbClr val="FFFF00"/>
                </a:highlight>
              </a:rPr>
              <a:t>Septembre 2021 : La région accorde 9,1 M€ (7M€ région, 2,1 M€ état) </a:t>
            </a:r>
            <a:r>
              <a:rPr lang="fr-FR" sz="1600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fr-FR" sz="1600" i="1" dirty="0">
                <a:highlight>
                  <a:srgbClr val="FFFF00"/>
                </a:highlight>
                <a:sym typeface="Wingdings" panose="05000000000000000000" pitchFamily="2" charset="2"/>
              </a:rPr>
              <a:t>Entièrement dédié à </a:t>
            </a:r>
            <a:r>
              <a:rPr lang="fr-FR" sz="1600" i="1" dirty="0" err="1">
                <a:highlight>
                  <a:srgbClr val="FFFF00"/>
                </a:highlight>
                <a:sym typeface="Wingdings" panose="05000000000000000000" pitchFamily="2" charset="2"/>
              </a:rPr>
              <a:t>IJCLab</a:t>
            </a:r>
            <a:r>
              <a:rPr lang="fr-FR" sz="1600" i="1" dirty="0">
                <a:highlight>
                  <a:srgbClr val="FFFF00"/>
                </a:highlight>
                <a:sym typeface="Wingdings" panose="05000000000000000000" pitchFamily="2" charset="2"/>
              </a:rPr>
              <a:t> et avec 7M€ à dépenser dans des opérations tertiaires.</a:t>
            </a:r>
            <a:endParaRPr lang="fr-FR" sz="1600" i="1" dirty="0">
              <a:highlight>
                <a:srgbClr val="FFFF00"/>
              </a:highlight>
            </a:endParaRPr>
          </a:p>
          <a:p>
            <a:pPr algn="just"/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Décision de réaliser un programme tertiaire (200,208,209)avec 7M€ région et 2,1 M€ pour continuer le travail sur l’infrastructure de recherche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SuperACO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/IGLOO, avec un enveloppe très réduite par rapport à l’initial. Par rapport à l’ambition initiale de restructurer entièrement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SuperACO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 nous nous sommes concentrés sur la possibilité de créer une infrastructure pour PERLE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2022 : recherche et notification d’un programmiste début 2023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2023 : Etude du bâtiment cible pour y installer PERLE, Hall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</a:rPr>
              <a:t>superACO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 ou Igloo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Juillet 2023 : Rendu du programmiste, ce sera l’igloo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2024 : Recherche d’un nouveau programmiste, notification en juin, réunion de lancement en juillet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Etude en cours…</a:t>
            </a:r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0503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7B34-E128-46FF-9F05-6EFE5FB8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822" y="149424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Scenario proposé pour cadrer les prochains mouvements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421AF5-86B8-4885-BBE6-B369E0E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978974-D282-4527-B5C3-74D853CD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F4B91-9848-4D9C-B45F-1E1F4C46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7E71596-5F9D-49C5-9701-16B3CA54319D}" type="slidenum">
              <a:rPr lang="fr-FR" sz="1600" smtClean="0">
                <a:latin typeface="+mn-lt"/>
              </a:rPr>
              <a:pPr algn="ctr"/>
              <a:t>20</a:t>
            </a:fld>
            <a:endParaRPr lang="fr-FR" sz="1600" dirty="0">
              <a:latin typeface="+mn-lt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8BFE8C5-8E8C-421A-865C-593EF1BFC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883106"/>
              </p:ext>
            </p:extLst>
          </p:nvPr>
        </p:nvGraphicFramePr>
        <p:xfrm>
          <a:off x="95419" y="1045237"/>
          <a:ext cx="10331530" cy="1984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35">
                  <a:extLst>
                    <a:ext uri="{9D8B030D-6E8A-4147-A177-3AD203B41FA5}">
                      <a16:colId xmlns:a16="http://schemas.microsoft.com/office/drawing/2014/main" val="4045475385"/>
                    </a:ext>
                  </a:extLst>
                </a:gridCol>
                <a:gridCol w="989961">
                  <a:extLst>
                    <a:ext uri="{9D8B030D-6E8A-4147-A177-3AD203B41FA5}">
                      <a16:colId xmlns:a16="http://schemas.microsoft.com/office/drawing/2014/main" val="173581692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26496211"/>
                    </a:ext>
                  </a:extLst>
                </a:gridCol>
                <a:gridCol w="651274">
                  <a:extLst>
                    <a:ext uri="{9D8B030D-6E8A-4147-A177-3AD203B41FA5}">
                      <a16:colId xmlns:a16="http://schemas.microsoft.com/office/drawing/2014/main" val="1705279162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420200193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106500401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778913937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797331440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49370599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393277710"/>
                    </a:ext>
                  </a:extLst>
                </a:gridCol>
              </a:tblGrid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Bâtiment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100A et 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208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total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286955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Surface SUB m²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6866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2503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302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3164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268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1143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4645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1940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867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21430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6465399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Effectif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239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166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51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712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7285240"/>
                  </a:ext>
                </a:extLst>
              </a:tr>
              <a:tr h="4517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16m²/personne100%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1,01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0,63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1,91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121209"/>
                  </a:ext>
                </a:extLst>
              </a:tr>
              <a:tr h="585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16m²/personne80%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0,46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0,81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1,53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0,34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9843494"/>
                  </a:ext>
                </a:extLst>
              </a:tr>
            </a:tbl>
          </a:graphicData>
        </a:graphic>
      </p:graphicFrame>
      <p:sp>
        <p:nvSpPr>
          <p:cNvPr id="5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9190649" y="3055147"/>
            <a:ext cx="360040" cy="787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A3798-9CE3-40A4-AE5A-BBDF0286284A}"/>
              </a:ext>
            </a:extLst>
          </p:cNvPr>
          <p:cNvSpPr txBox="1"/>
          <p:nvPr/>
        </p:nvSpPr>
        <p:spPr>
          <a:xfrm>
            <a:off x="8323417" y="3893063"/>
            <a:ext cx="2422525" cy="646331"/>
          </a:xfrm>
          <a:prstGeom prst="rect">
            <a:avLst/>
          </a:prstGeom>
          <a:solidFill>
            <a:srgbClr val="BDD7EE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B209 Transformé </a:t>
            </a:r>
          </a:p>
          <a:p>
            <a:pPr algn="ctr"/>
            <a:r>
              <a:rPr lang="fr-FR" sz="1800" dirty="0">
                <a:latin typeface="+mn-lt"/>
              </a:rPr>
              <a:t>en bâtiment technique.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6C584B44-C9BF-442C-B57D-8F630B18FF3F}"/>
              </a:ext>
            </a:extLst>
          </p:cNvPr>
          <p:cNvSpPr/>
          <p:nvPr/>
        </p:nvSpPr>
        <p:spPr>
          <a:xfrm>
            <a:off x="8074835" y="3055147"/>
            <a:ext cx="360040" cy="161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7690643" y="4757775"/>
            <a:ext cx="20162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B208 Slides 11 à17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5CF1DA9C-B4EE-4045-95A6-2B00CF7ED0FA}"/>
              </a:ext>
            </a:extLst>
          </p:cNvPr>
          <p:cNvSpPr/>
          <p:nvPr/>
        </p:nvSpPr>
        <p:spPr>
          <a:xfrm rot="5400000">
            <a:off x="4277337" y="999582"/>
            <a:ext cx="758436" cy="4987368"/>
          </a:xfrm>
          <a:prstGeom prst="rightBrace">
            <a:avLst>
              <a:gd name="adj1" fmla="val 80229"/>
              <a:gd name="adj2" fmla="val 50324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864649-E42D-41F1-AFD2-F714A4B633E3}"/>
              </a:ext>
            </a:extLst>
          </p:cNvPr>
          <p:cNvSpPr txBox="1"/>
          <p:nvPr/>
        </p:nvSpPr>
        <p:spPr>
          <a:xfrm>
            <a:off x="1410991" y="4216229"/>
            <a:ext cx="47165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B200, B100, B106 réfection des toits </a:t>
            </a:r>
          </a:p>
          <a:p>
            <a:pPr algn="ctr"/>
            <a:r>
              <a:rPr lang="fr-FR" sz="1800" dirty="0">
                <a:latin typeface="+mn-lt"/>
              </a:rPr>
              <a:t>et travaux pour un aménagement optimisé</a:t>
            </a:r>
          </a:p>
        </p:txBody>
      </p:sp>
      <p:sp>
        <p:nvSpPr>
          <p:cNvPr id="14" name="Flèche : bas 4">
            <a:extLst>
              <a:ext uri="{FF2B5EF4-FFF2-40B4-BE49-F238E27FC236}">
                <a16:creationId xmlns:a16="http://schemas.microsoft.com/office/drawing/2014/main" id="{77E3FB61-3B79-4093-9E1B-09212F378012}"/>
              </a:ext>
            </a:extLst>
          </p:cNvPr>
          <p:cNvSpPr/>
          <p:nvPr/>
        </p:nvSpPr>
        <p:spPr>
          <a:xfrm>
            <a:off x="7113208" y="3503656"/>
            <a:ext cx="360040" cy="566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1E606-86B0-41BB-9F84-C69C675F6468}"/>
              </a:ext>
            </a:extLst>
          </p:cNvPr>
          <p:cNvSpPr txBox="1"/>
          <p:nvPr/>
        </p:nvSpPr>
        <p:spPr>
          <a:xfrm>
            <a:off x="6466506" y="4091280"/>
            <a:ext cx="136746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Projet CNRS : désamiantage et chauffage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7C85150D-35D7-4B91-953B-AED81ADB4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83938"/>
              </p:ext>
            </p:extLst>
          </p:nvPr>
        </p:nvGraphicFramePr>
        <p:xfrm>
          <a:off x="126349" y="1012621"/>
          <a:ext cx="10331530" cy="1984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35">
                  <a:extLst>
                    <a:ext uri="{9D8B030D-6E8A-4147-A177-3AD203B41FA5}">
                      <a16:colId xmlns:a16="http://schemas.microsoft.com/office/drawing/2014/main" val="4045475385"/>
                    </a:ext>
                  </a:extLst>
                </a:gridCol>
                <a:gridCol w="989961">
                  <a:extLst>
                    <a:ext uri="{9D8B030D-6E8A-4147-A177-3AD203B41FA5}">
                      <a16:colId xmlns:a16="http://schemas.microsoft.com/office/drawing/2014/main" val="173581692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26496211"/>
                    </a:ext>
                  </a:extLst>
                </a:gridCol>
                <a:gridCol w="651274">
                  <a:extLst>
                    <a:ext uri="{9D8B030D-6E8A-4147-A177-3AD203B41FA5}">
                      <a16:colId xmlns:a16="http://schemas.microsoft.com/office/drawing/2014/main" val="1705279162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420200193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106500401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778913937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3797331440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49370599"/>
                    </a:ext>
                  </a:extLst>
                </a:gridCol>
                <a:gridCol w="791688">
                  <a:extLst>
                    <a:ext uri="{9D8B030D-6E8A-4147-A177-3AD203B41FA5}">
                      <a16:colId xmlns:a16="http://schemas.microsoft.com/office/drawing/2014/main" val="2393277710"/>
                    </a:ext>
                  </a:extLst>
                </a:gridCol>
              </a:tblGrid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Bâtiment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100A et 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103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108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200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208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209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total 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286955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Surface SUB m²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6866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2503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302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3164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268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1143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4645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1940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867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21430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6465399"/>
                  </a:ext>
                </a:extLst>
              </a:tr>
              <a:tr h="3004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Effectif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239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8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69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17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166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51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15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712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7285240"/>
                  </a:ext>
                </a:extLst>
              </a:tr>
              <a:tr h="4517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16m²/personne100%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0,57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1,01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0,63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0,57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1,91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0,42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 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121209"/>
                  </a:ext>
                </a:extLst>
              </a:tr>
              <a:tr h="585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taux d'occupation, 16m²/personne80%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0,45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0,46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0,34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0,28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0,81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0,50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effectLst/>
                        </a:rPr>
                        <a:t>0,46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1,53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u="none" strike="noStrike" dirty="0">
                          <a:effectLst/>
                        </a:rPr>
                        <a:t>0,34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0,22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effectLst/>
                        </a:rPr>
                        <a:t> 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9843494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4AAFD982-6FD4-4D32-8EAB-79DF80B71529}"/>
              </a:ext>
            </a:extLst>
          </p:cNvPr>
          <p:cNvSpPr txBox="1"/>
          <p:nvPr/>
        </p:nvSpPr>
        <p:spPr>
          <a:xfrm>
            <a:off x="1441921" y="4183613"/>
            <a:ext cx="471652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+mn-lt"/>
              </a:rPr>
              <a:t>B200</a:t>
            </a:r>
            <a:r>
              <a:rPr lang="fr-FR" sz="1800" dirty="0">
                <a:latin typeface="+mn-lt"/>
              </a:rPr>
              <a:t>, B100, B106 réfection des toits </a:t>
            </a:r>
          </a:p>
          <a:p>
            <a:pPr algn="ctr"/>
            <a:r>
              <a:rPr lang="fr-FR" sz="1800" dirty="0">
                <a:latin typeface="+mn-lt"/>
              </a:rPr>
              <a:t>et travaux pour un aménagement optimisé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636B580-AEB9-4A23-B557-C88B3FCD9861}"/>
              </a:ext>
            </a:extLst>
          </p:cNvPr>
          <p:cNvSpPr txBox="1"/>
          <p:nvPr/>
        </p:nvSpPr>
        <p:spPr>
          <a:xfrm>
            <a:off x="3874219" y="3029744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Donjon ~300m2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60551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9A57478-6542-4E2B-85D0-78DA191B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0D6D23-4413-438C-A707-C015DD0B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E35C34-85C4-4B30-B05A-93221243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F6D2B3B2-1A80-4DBF-8171-CD7561EA6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65" y="797496"/>
            <a:ext cx="5364413" cy="2308323"/>
          </a:xfrm>
          <a:prstGeom prst="rect">
            <a:avLst/>
          </a:prstGeom>
          <a:ln w="57150">
            <a:solidFill>
              <a:srgbClr val="00294B"/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69BB105-A0AD-4E37-9B0C-9C6A23FDCEF6}"/>
              </a:ext>
            </a:extLst>
          </p:cNvPr>
          <p:cNvSpPr txBox="1"/>
          <p:nvPr/>
        </p:nvSpPr>
        <p:spPr>
          <a:xfrm>
            <a:off x="2896018" y="3228843"/>
            <a:ext cx="551470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Les travaux avaient été évalués à ~2M€ en 2021. </a:t>
            </a:r>
          </a:p>
          <a:p>
            <a:pPr algn="ctr"/>
            <a:r>
              <a:rPr lang="fr-FR" sz="1800" dirty="0">
                <a:latin typeface="+mn-lt"/>
              </a:rPr>
              <a:t>Etant donné la faible occupation des espaces d’</a:t>
            </a:r>
            <a:r>
              <a:rPr lang="fr-FR" sz="1800" dirty="0" err="1">
                <a:latin typeface="+mn-lt"/>
              </a:rPr>
              <a:t>IJCLab</a:t>
            </a:r>
            <a:endParaRPr lang="fr-FR" sz="1800" dirty="0">
              <a:latin typeface="+mn-lt"/>
            </a:endParaRPr>
          </a:p>
          <a:p>
            <a:pPr algn="ctr"/>
            <a:endParaRPr lang="fr-FR" sz="1800" dirty="0">
              <a:latin typeface="+mn-lt"/>
            </a:endParaRPr>
          </a:p>
          <a:p>
            <a:pPr algn="ctr"/>
            <a:r>
              <a:rPr lang="fr-FR" sz="1800" dirty="0">
                <a:latin typeface="+mn-lt"/>
              </a:rPr>
              <a:t>Pouvons nous envisager d’abandonner cette zone ? </a:t>
            </a:r>
          </a:p>
          <a:p>
            <a:pPr marL="0" lvl="1" indent="0" algn="ctr"/>
            <a:r>
              <a:rPr lang="fr-FR" sz="18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</a:p>
          <a:p>
            <a:pPr marL="0" lvl="1" indent="0" algn="ctr"/>
            <a:r>
              <a:rPr lang="fr-FR" sz="18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Il faut créer un groupe de travail  (volontaires ?)</a:t>
            </a: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E5283359-ED83-4850-A2FD-CBBDE0D4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37552"/>
            <a:ext cx="8712968" cy="4318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Couloir de l’électronique, salle 101 et bureaux de l’équipe ALPHA du B200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107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AD7661-8A94-42D4-A22D-734992C71FCC}"/>
              </a:ext>
            </a:extLst>
          </p:cNvPr>
          <p:cNvSpPr/>
          <p:nvPr/>
        </p:nvSpPr>
        <p:spPr>
          <a:xfrm>
            <a:off x="8954" y="575500"/>
            <a:ext cx="10772775" cy="51333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399DCE-1E57-4CE1-9D3F-40E193FF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D3B8B-C1A3-461D-A0E9-E83ADCFE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383332-7691-46BE-BC78-D7182416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2D6AD1-E000-4C05-A20E-269FA88E2D14}"/>
              </a:ext>
            </a:extLst>
          </p:cNvPr>
          <p:cNvSpPr txBox="1"/>
          <p:nvPr/>
        </p:nvSpPr>
        <p:spPr>
          <a:xfrm>
            <a:off x="1209923" y="110849"/>
            <a:ext cx="804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+mn-lt"/>
              </a:rPr>
              <a:t>Optimisation de l’occupation d’</a:t>
            </a:r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(autres que 208 et 209)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BAEB70-D3D9-4C7E-9166-7DC29B3EBE7C}"/>
              </a:ext>
            </a:extLst>
          </p:cNvPr>
          <p:cNvSpPr txBox="1"/>
          <p:nvPr/>
        </p:nvSpPr>
        <p:spPr>
          <a:xfrm>
            <a:off x="345827" y="873485"/>
            <a:ext cx="10153128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+mn-lt"/>
              </a:rPr>
              <a:t>RAPPEL des mouvements à venir en 2025 et déjà approuvés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Après moult retards, finalisation du regroupement du pôle théorie au B100A (R+1 et R+2) (été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Service exploitation (Dpt informatique) quitte le R+1 du B100A pour s’installer dans l’aile nord R+1 du B104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Le pôle nucléaire profite de la place libérée par l’exploitation pour installer des agents d’autres bâtiments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Déménagement du magasin 205 afin de rendre le bâtiment à l’université (regroupement en un seul magasin au B100)</a:t>
            </a:r>
            <a:endParaRPr lang="en-GB" sz="1600" dirty="0"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7D6638-942D-4130-A126-4CC3A200DCFC}"/>
              </a:ext>
            </a:extLst>
          </p:cNvPr>
          <p:cNvSpPr txBox="1"/>
          <p:nvPr/>
        </p:nvSpPr>
        <p:spPr>
          <a:xfrm>
            <a:off x="334537" y="2748677"/>
            <a:ext cx="10164418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+mn-lt"/>
              </a:rPr>
              <a:t>Demandes de travaux, de déménagements dus aux inondations, au chantier B208 et libération B209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Déménagement et aménagement définitif de ~40 agents du pole PHE (</a:t>
            </a:r>
            <a:r>
              <a:rPr lang="fr-FR" sz="1600" dirty="0" err="1">
                <a:latin typeface="+mn-lt"/>
              </a:rPr>
              <a:t>LHCb</a:t>
            </a:r>
            <a:r>
              <a:rPr lang="fr-FR" sz="1600" dirty="0">
                <a:latin typeface="+mn-lt"/>
              </a:rPr>
              <a:t>, Belle II, ILC…) du bat 208 </a:t>
            </a:r>
            <a:r>
              <a:rPr lang="fr-FR" sz="16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+mn-lt"/>
              </a:rPr>
              <a:t>bat 200. Travaux au préalable d’assainissement du Bat 200 + réaménagement de l’espace bibliothèque du Bat 200.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Déménagement et aménagement définitif de ~20 agents du pole Accélérateur du bat 208 et bat 209 </a:t>
            </a:r>
            <a:r>
              <a:rPr lang="fr-FR" sz="1600" dirty="0">
                <a:latin typeface="+mn-lt"/>
                <a:sym typeface="Wingdings" panose="05000000000000000000" pitchFamily="2" charset="2"/>
              </a:rPr>
              <a:t> Bat 102 en synergie avec les agents du pole E&amp;E équipe Chimène.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n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sym typeface="Wingdings" panose="05000000000000000000" pitchFamily="2" charset="2"/>
              </a:rPr>
              <a:t>Déménagement et aménagements de certains agents du département Mécanique et département Instrumentation du Bat 208 et Bat 209  RdC Bat 100.  Déménagement du laboratoire d’instrumentation du Bat 209  RdC Bat 100.</a:t>
            </a:r>
          </a:p>
        </p:txBody>
      </p:sp>
    </p:spTree>
    <p:extLst>
      <p:ext uri="{BB962C8B-B14F-4D97-AF65-F5344CB8AC3E}">
        <p14:creationId xmlns:p14="http://schemas.microsoft.com/office/powerpoint/2010/main" val="647787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AD7661-8A94-42D4-A22D-734992C71FCC}"/>
              </a:ext>
            </a:extLst>
          </p:cNvPr>
          <p:cNvSpPr/>
          <p:nvPr/>
        </p:nvSpPr>
        <p:spPr>
          <a:xfrm>
            <a:off x="13820" y="607241"/>
            <a:ext cx="10772775" cy="51333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399DCE-1E57-4CE1-9D3F-40E193FF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D3B8B-C1A3-461D-A0E9-E83ADCFE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383332-7691-46BE-BC78-D7182416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054213-CEC8-47DE-A0A4-3C89E699C722}"/>
              </a:ext>
            </a:extLst>
          </p:cNvPr>
          <p:cNvSpPr txBox="1"/>
          <p:nvPr/>
        </p:nvSpPr>
        <p:spPr>
          <a:xfrm>
            <a:off x="189719" y="1364521"/>
            <a:ext cx="10380120" cy="37548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Réfléchir et proposer d’autres mouvements/chantiers</a:t>
            </a:r>
          </a:p>
          <a:p>
            <a:pPr algn="ctr"/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algn="just"/>
            <a:r>
              <a:rPr lang="fr-FR" sz="1800" b="1" dirty="0">
                <a:solidFill>
                  <a:srgbClr val="FF0000"/>
                </a:solidFill>
                <a:latin typeface="+mn-lt"/>
              </a:rPr>
              <a:t>La méthode proposée:</a:t>
            </a:r>
          </a:p>
          <a:p>
            <a:pPr algn="just"/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fr-FR" sz="1800" b="1" u="sng" dirty="0">
                <a:solidFill>
                  <a:srgbClr val="FF0000"/>
                </a:solidFill>
                <a:latin typeface="+mn-lt"/>
              </a:rPr>
              <a:t>FAIRE REMONTER LES PROPOSITIONS PAR LES CHEFS DE SERVICES, POLES…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ARBITRAGE AU DIRECTOIRE  (PILOTE PAR LAURENT PINOT ET CORINNE POULAIN)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lvl="1" indent="0" algn="just"/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lvl="1" indent="0" algn="just"/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0" lvl="1" indent="0" algn="just"/>
            <a:r>
              <a:rPr lang="fr-FR" sz="1800" b="1" dirty="0">
                <a:solidFill>
                  <a:srgbClr val="FF0000"/>
                </a:solidFill>
                <a:latin typeface="+mn-lt"/>
              </a:rPr>
              <a:t>Le CPER nous permettra de financer ces travaux à partir de 2026 une fois le dossier d’expertise accepté. </a:t>
            </a:r>
          </a:p>
          <a:p>
            <a:pPr marL="0" lvl="1" indent="0" algn="just"/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0" lvl="1" indent="0" algn="ctr"/>
            <a:r>
              <a:rPr lang="fr-FR" sz="18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Pour financer ces travaux en 2025 la direction a arbitré un budget de 70k€ </a:t>
            </a:r>
          </a:p>
          <a:p>
            <a:pPr marL="0" lvl="1" indent="0" algn="ctr"/>
            <a:r>
              <a:rPr lang="fr-FR" sz="18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(sous couvert d’approbation du Conseil du Laboratoire)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942E1E-0388-47ED-B3F9-54459671C82C}"/>
              </a:ext>
            </a:extLst>
          </p:cNvPr>
          <p:cNvSpPr txBox="1"/>
          <p:nvPr/>
        </p:nvSpPr>
        <p:spPr>
          <a:xfrm>
            <a:off x="1209923" y="110849"/>
            <a:ext cx="804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+mn-lt"/>
              </a:rPr>
              <a:t>Optimisation de l’occupation d’</a:t>
            </a:r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(autres que 208 et 209)</a:t>
            </a:r>
          </a:p>
        </p:txBody>
      </p:sp>
    </p:spTree>
    <p:extLst>
      <p:ext uri="{BB962C8B-B14F-4D97-AF65-F5344CB8AC3E}">
        <p14:creationId xmlns:p14="http://schemas.microsoft.com/office/powerpoint/2010/main" val="60403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763C50-593B-477D-8C9A-936AACE6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D589EB-39D2-4895-BFCD-70869D6D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9F2B65-1EDC-4EDF-A82A-893C049B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D10B6B-A4FE-4FB0-B0BE-EC3BAAEC81BE}"/>
              </a:ext>
            </a:extLst>
          </p:cNvPr>
          <p:cNvSpPr txBox="1"/>
          <p:nvPr/>
        </p:nvSpPr>
        <p:spPr>
          <a:xfrm>
            <a:off x="273819" y="1085528"/>
            <a:ext cx="1030811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+mn-lt"/>
              </a:rPr>
              <a:t>Nous souhaitons donc proposer la création d’un </a:t>
            </a:r>
            <a:r>
              <a:rPr lang="fr-FR" sz="1700" b="1" dirty="0">
                <a:latin typeface="+mn-lt"/>
              </a:rPr>
              <a:t>Comité de Pilotage -</a:t>
            </a:r>
            <a:r>
              <a:rPr lang="fr-FR" sz="1700" dirty="0">
                <a:latin typeface="+mn-lt"/>
              </a:rPr>
              <a:t>avec réunions régulières- composé par</a:t>
            </a:r>
          </a:p>
          <a:p>
            <a:endParaRPr lang="fr-FR" sz="1700" dirty="0">
              <a:latin typeface="+mn-lt"/>
            </a:endParaRPr>
          </a:p>
          <a:p>
            <a:r>
              <a:rPr lang="fr-FR" sz="1700" dirty="0">
                <a:latin typeface="+mn-lt"/>
              </a:rPr>
              <a:t>Laurent Pinot , Corinne Poulain, Achille Stocchi et les correspondants / chefs de projet pour les différents chantiers :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Rénovation du Bat 208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Transformation en bâtiment technique du Bat 209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Devenir du Bat 200 « couloir électronique »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Déménagement/aménagement de la théorie Bat 210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 Bat 100</a:t>
            </a:r>
            <a:endParaRPr lang="fr-FR" sz="1700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Déménagement/aménagement Service Exploitation du Bat 100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fr-FR" sz="1700" dirty="0">
                <a:latin typeface="+mn-lt"/>
              </a:rPr>
              <a:t> Bat 104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Réaménagement de la physique nucléaire au Bat 100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 du magasin Bat 205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 Bat 100</a:t>
            </a:r>
            <a:endParaRPr lang="fr-FR" sz="1700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Déménagement/aménagement PHE du Bat 208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Bat 200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Déménagement/aménagement Pole Acc. du Bat 208/209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Bat 102</a:t>
            </a: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</a:rPr>
              <a:t>Déménagement/aménagement certains agents mécanique/instrumentation </a:t>
            </a:r>
            <a:r>
              <a:rPr lang="fr-FR" sz="1700" dirty="0">
                <a:latin typeface="+mn-lt"/>
                <a:sym typeface="Wingdings" panose="05000000000000000000" pitchFamily="2" charset="2"/>
              </a:rPr>
              <a:t>Bat 100</a:t>
            </a:r>
          </a:p>
          <a:p>
            <a:pPr marL="342900" indent="-342900">
              <a:buFontTx/>
              <a:buChar char="-"/>
            </a:pPr>
            <a:endParaRPr lang="fr-FR" sz="1700" dirty="0"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FR" sz="1700" dirty="0">
                <a:latin typeface="+mn-lt"/>
                <a:sym typeface="Wingdings" panose="05000000000000000000" pitchFamily="2" charset="2"/>
              </a:rPr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877955-C08E-4594-B95F-CC8AFA5E8B78}"/>
              </a:ext>
            </a:extLst>
          </p:cNvPr>
          <p:cNvSpPr txBox="1"/>
          <p:nvPr/>
        </p:nvSpPr>
        <p:spPr>
          <a:xfrm>
            <a:off x="2066585" y="104939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+mn-lt"/>
              </a:rPr>
              <a:t>Création d’un Comité de Pilotage «IJCLab-2030»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1134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90242" y="149425"/>
            <a:ext cx="3888433" cy="432048"/>
          </a:xfrm>
        </p:spPr>
        <p:txBody>
          <a:bodyPr/>
          <a:lstStyle/>
          <a:p>
            <a:r>
              <a:rPr lang="fr-FR" dirty="0">
                <a:latin typeface="+mn-lt"/>
              </a:rPr>
              <a:t>Un peu d’histoire : CPER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68765" y="653480"/>
            <a:ext cx="10513167" cy="4989332"/>
          </a:xfrm>
        </p:spPr>
        <p:txBody>
          <a:bodyPr anchor="t" anchorCtr="0">
            <a:noAutofit/>
          </a:bodyPr>
          <a:lstStyle/>
          <a:p>
            <a:r>
              <a:rPr lang="fr-FR" sz="1600" dirty="0">
                <a:highlight>
                  <a:srgbClr val="FFFF00"/>
                </a:highlight>
              </a:rPr>
              <a:t>CPER2 (2021 -&gt; 2027) :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 Pour le tertiaire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Fin 2021-fin 2022 : Programmation sur projet réduit à rénovation complète des 208,209a et couloir électronique + toiture complète du B200 =  15M€/TDC (Toutes dépenses confondues, =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</a:rPr>
              <a:t>prixHT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 x 1,5)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Courant 2023 : Réflexion avec DAPI (Direction de l’Aménagement du Patrimoine Immobilier) afin de diminuer les coûts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Réfection complète du 208 en supprimant la structure préfabriquée et le bâtiment contenant le BE mécanique et hall expérimental.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Récupération de la chaleur fatale de Virtual Data pour le chauffage des B208 et 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Rénovation du couloir R+1, de la toiture, et du couloir RDC (à droite de la cafétaria)  du B200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Début 2024 : La DAPI doit renouveler son Schéma Pluriannuel de Stratégie Immobilière (2025-2029) et arrête tout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Mi 2024 à fin 2024 : sélection d’un programmiste chargé d’établir ce schéma directeur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Après de nombreuses négociations et rencontre avec la présidence de l’université, le programme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IJCLab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 se fera en parallèle de ce schéma directeur global.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Le programme permettra aussi de dégager les financements de réparations de toitures et de petites opérations de rénovation, non prévues initialement.</a:t>
            </a:r>
          </a:p>
          <a:p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Début 2025 : réunion de lancement avec la société de programmation pour commencer l’étude de notre projet immobilier. Finalement c’est parti ! </a:t>
            </a:r>
          </a:p>
          <a:p>
            <a:endParaRPr lang="fr-FR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1600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48541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4019" y="149425"/>
            <a:ext cx="6624736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Un peu d’histoire : les mouvements des personnels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D5180F8-91DB-4063-BEE8-9CF185CAA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11" y="725488"/>
            <a:ext cx="10513167" cy="4680520"/>
          </a:xfrm>
        </p:spPr>
        <p:txBody>
          <a:bodyPr anchor="t" anchorCtr="0">
            <a:noAutofit/>
          </a:bodyPr>
          <a:lstStyle/>
          <a:p>
            <a:r>
              <a:rPr lang="fr-FR" sz="1600" dirty="0"/>
              <a:t>Fin 2019 - </a:t>
            </a:r>
            <a:r>
              <a:rPr lang="fr-FR" sz="1600" dirty="0">
                <a:solidFill>
                  <a:schemeClr val="tx1"/>
                </a:solidFill>
              </a:rPr>
              <a:t>2020 : Regroupement des personnels provenant de divers bâtiments 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Création du pôle administratif, avec la direction dans le couloir du RDC du B100M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Service communication et bibliothèque dans le couloir du RDC du B100A (Non fusionné à l’époque)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Service de prévention des risques dans le couloir du RDC du B102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Service RH dans le couloir du RDC du B104 aile nord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Service </a:t>
            </a:r>
            <a:r>
              <a:rPr lang="fr-FR" sz="1600" dirty="0" err="1">
                <a:solidFill>
                  <a:schemeClr val="accent5">
                    <a:lumMod val="75000"/>
                  </a:schemeClr>
                </a:solidFill>
              </a:rPr>
              <a:t>OnLine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 (Dpt informatique) au R+1 du B102</a:t>
            </a:r>
          </a:p>
          <a:p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Division infrastructure libère le B207 pour s’installer au RDC du B200</a:t>
            </a:r>
          </a:p>
          <a:p>
            <a:r>
              <a:rPr lang="fr-FR" sz="1600" dirty="0">
                <a:solidFill>
                  <a:schemeClr val="tx1"/>
                </a:solidFill>
              </a:rPr>
              <a:t>Fin 2023 :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Le pôle santé quitte le B440 pour s’installer dans l’aile sud rénovée du B104</a:t>
            </a:r>
          </a:p>
          <a:p>
            <a:r>
              <a:rPr lang="fr-FR" sz="1600" dirty="0">
                <a:solidFill>
                  <a:srgbClr val="FF0000"/>
                </a:solidFill>
              </a:rPr>
              <a:t>À venir en 2025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Après moult retards, finalisation du regroupement du pôle théorie au B100A (R+1 et R+2) (été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Service exploitation (Dpt informatique) quitte le R+1 du B100A pour s’installer dans l’aile nord R+1 du B104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Le pôle nucléaire profite de la place libérée par l’exploitation pour installer des agents d’autres bâtiments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Déménagement du magasin 205 afin de rendre le bâtiment à l’université (regroupement en un seul magasin au B100)</a:t>
            </a:r>
          </a:p>
        </p:txBody>
      </p:sp>
    </p:spTree>
    <p:extLst>
      <p:ext uri="{BB962C8B-B14F-4D97-AF65-F5344CB8AC3E}">
        <p14:creationId xmlns:p14="http://schemas.microsoft.com/office/powerpoint/2010/main" val="56794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8155" y="203742"/>
            <a:ext cx="5904657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Bâtiments </a:t>
            </a: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99F658D-D0AD-4FCE-B303-1FD641CB21FB}"/>
              </a:ext>
            </a:extLst>
          </p:cNvPr>
          <p:cNvGrpSpPr/>
          <p:nvPr/>
        </p:nvGrpSpPr>
        <p:grpSpPr>
          <a:xfrm>
            <a:off x="273819" y="797496"/>
            <a:ext cx="10081120" cy="4917324"/>
            <a:chOff x="405881" y="410546"/>
            <a:chExt cx="11380237" cy="634664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11271B1-A29B-4D61-B574-1CD4ADD3AB98}"/>
                </a:ext>
              </a:extLst>
            </p:cNvPr>
            <p:cNvGrpSpPr/>
            <p:nvPr/>
          </p:nvGrpSpPr>
          <p:grpSpPr>
            <a:xfrm>
              <a:off x="405881" y="410546"/>
              <a:ext cx="11380237" cy="6346643"/>
              <a:chOff x="0" y="54157"/>
              <a:chExt cx="12192000" cy="6749686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0250907E-F111-466E-BA3E-ABCC0C2C2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4157"/>
                <a:ext cx="12192000" cy="674968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E4056-02CA-48C4-AA45-F15510D54F7A}"/>
                  </a:ext>
                </a:extLst>
              </p:cNvPr>
              <p:cNvSpPr/>
              <p:nvPr/>
            </p:nvSpPr>
            <p:spPr>
              <a:xfrm rot="236711">
                <a:off x="511727" y="2547522"/>
                <a:ext cx="1510019" cy="125835"/>
              </a:xfrm>
              <a:prstGeom prst="rect">
                <a:avLst/>
              </a:prstGeom>
              <a:solidFill>
                <a:srgbClr val="C5E1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767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0BB15E-A9D0-4FEF-B9D1-AB4D5CB93AA8}"/>
                </a:ext>
              </a:extLst>
            </p:cNvPr>
            <p:cNvSpPr/>
            <p:nvPr/>
          </p:nvSpPr>
          <p:spPr>
            <a:xfrm>
              <a:off x="4926563" y="1488233"/>
              <a:ext cx="457200" cy="125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D15111-CCC5-4823-ADF7-9E7C3E1AC2F0}"/>
                </a:ext>
              </a:extLst>
            </p:cNvPr>
            <p:cNvSpPr/>
            <p:nvPr/>
          </p:nvSpPr>
          <p:spPr>
            <a:xfrm>
              <a:off x="4926563" y="1385596"/>
              <a:ext cx="228600" cy="125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53128" y="4707053"/>
            <a:ext cx="432048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/>
              <a:t>B210 et  B205 supprimés par anticipation</a:t>
            </a:r>
          </a:p>
        </p:txBody>
      </p:sp>
    </p:spTree>
    <p:extLst>
      <p:ext uri="{BB962C8B-B14F-4D97-AF65-F5344CB8AC3E}">
        <p14:creationId xmlns:p14="http://schemas.microsoft.com/office/powerpoint/2010/main" val="102314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18635" y="101948"/>
            <a:ext cx="2016224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Surfaces </a:t>
            </a: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  <p:graphicFrame>
        <p:nvGraphicFramePr>
          <p:cNvPr id="15" name="Espace réservé du contenu 3">
            <a:extLst>
              <a:ext uri="{FF2B5EF4-FFF2-40B4-BE49-F238E27FC236}">
                <a16:creationId xmlns:a16="http://schemas.microsoft.com/office/drawing/2014/main" id="{C6630229-0B40-4BDE-B0EE-4B946328ED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797964"/>
              </p:ext>
            </p:extLst>
          </p:nvPr>
        </p:nvGraphicFramePr>
        <p:xfrm>
          <a:off x="0" y="0"/>
          <a:ext cx="6912767" cy="5714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016">
                  <a:extLst>
                    <a:ext uri="{9D8B030D-6E8A-4147-A177-3AD203B41FA5}">
                      <a16:colId xmlns:a16="http://schemas.microsoft.com/office/drawing/2014/main" val="782408788"/>
                    </a:ext>
                  </a:extLst>
                </a:gridCol>
                <a:gridCol w="827876">
                  <a:extLst>
                    <a:ext uri="{9D8B030D-6E8A-4147-A177-3AD203B41FA5}">
                      <a16:colId xmlns:a16="http://schemas.microsoft.com/office/drawing/2014/main" val="3657418880"/>
                    </a:ext>
                  </a:extLst>
                </a:gridCol>
                <a:gridCol w="1683349">
                  <a:extLst>
                    <a:ext uri="{9D8B030D-6E8A-4147-A177-3AD203B41FA5}">
                      <a16:colId xmlns:a16="http://schemas.microsoft.com/office/drawing/2014/main" val="673409429"/>
                    </a:ext>
                  </a:extLst>
                </a:gridCol>
                <a:gridCol w="2009144">
                  <a:extLst>
                    <a:ext uri="{9D8B030D-6E8A-4147-A177-3AD203B41FA5}">
                      <a16:colId xmlns:a16="http://schemas.microsoft.com/office/drawing/2014/main" val="22545429"/>
                    </a:ext>
                  </a:extLst>
                </a:gridCol>
                <a:gridCol w="1164382">
                  <a:extLst>
                    <a:ext uri="{9D8B030D-6E8A-4147-A177-3AD203B41FA5}">
                      <a16:colId xmlns:a16="http://schemas.microsoft.com/office/drawing/2014/main" val="4090270113"/>
                    </a:ext>
                  </a:extLst>
                </a:gridCol>
              </a:tblGrid>
              <a:tr h="4489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Bâtiments </a:t>
                      </a:r>
                      <a:r>
                        <a:rPr lang="fr-FR" sz="1400" u="none" strike="noStrike" dirty="0" err="1">
                          <a:effectLst/>
                        </a:rPr>
                        <a:t>IJCLab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SUB total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surface expérimentale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surface enseignement/auditorium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SUB tertiaire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475540650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100A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4662,52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270,16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532,46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3860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427426014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100M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5054,59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1988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>
                          <a:effectLst/>
                        </a:rPr>
                        <a:t>3006,59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401693694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3623,7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988,89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131,32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2503,49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05988609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102CB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59,49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59,49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421640115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892,59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590,59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302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68725432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4056,55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892,29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3164,26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668031713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106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1414,24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1145,94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268,3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290490455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76,69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76,69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760826456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3751,18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2607,33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1143,85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553169252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1380,2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1270,93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109,27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837240858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6930,95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2005,17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280 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4645,78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044216908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Hall CALVA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1120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1120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100568318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1992,35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1992,35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441486557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140,13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140,13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547999928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997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997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909308436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2413,7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472,8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1940,9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161213591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208 Lagarigue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50688316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1407,01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539,29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867,72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957680890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209c-igloo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1014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1014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506186641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209c-D1D2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689,3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689,3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3598353750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209c-D3D4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418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418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748209916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2110003660"/>
                  </a:ext>
                </a:extLst>
              </a:tr>
              <a:tr h="2289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Total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42785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20029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1144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21812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5" marR="8685" marT="8685" marB="0" anchor="b"/>
                </a:tc>
                <a:extLst>
                  <a:ext uri="{0D108BD9-81ED-4DB2-BD59-A6C34878D82A}">
                    <a16:rowId xmlns:a16="http://schemas.microsoft.com/office/drawing/2014/main" val="1021195859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B4725F7-F9C6-4E7B-AC45-26DEC1E70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642511"/>
              </p:ext>
            </p:extLst>
          </p:nvPr>
        </p:nvGraphicFramePr>
        <p:xfrm>
          <a:off x="8770763" y="757926"/>
          <a:ext cx="1892300" cy="2124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300">
                  <a:extLst>
                    <a:ext uri="{9D8B030D-6E8A-4147-A177-3AD203B41FA5}">
                      <a16:colId xmlns:a16="http://schemas.microsoft.com/office/drawing/2014/main" val="2986201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312354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Hangars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725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102CA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02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9559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209a (atelier infra)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139,25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4885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209b (atelier infra)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123,19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6715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208a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85,7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2918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208b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254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6464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208c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358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0156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garage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90623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72606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Total hangars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1365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3579348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A4A8A222-115C-4973-BD96-4EB8FB5F34C3}"/>
              </a:ext>
            </a:extLst>
          </p:cNvPr>
          <p:cNvSpPr txBox="1"/>
          <p:nvPr/>
        </p:nvSpPr>
        <p:spPr>
          <a:xfrm>
            <a:off x="7186587" y="3105931"/>
            <a:ext cx="358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n-lt"/>
              </a:rPr>
              <a:t>42785 m² </a:t>
            </a:r>
            <a:r>
              <a:rPr lang="fr-FR" sz="1600" dirty="0">
                <a:latin typeface="+mn-lt"/>
              </a:rPr>
              <a:t>Surface Utile Brute</a:t>
            </a:r>
          </a:p>
          <a:p>
            <a:endParaRPr lang="fr-FR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n-lt"/>
              </a:rPr>
              <a:t>20029 m² </a:t>
            </a:r>
            <a:r>
              <a:rPr lang="fr-FR" sz="1600" dirty="0">
                <a:latin typeface="+mn-lt"/>
              </a:rPr>
              <a:t>expériences et techniques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1144 m² enseignement (TP)</a:t>
            </a:r>
          </a:p>
          <a:p>
            <a:endParaRPr lang="fr-FR" sz="1600" dirty="0">
              <a:latin typeface="+mn-lt"/>
              <a:sym typeface="Wingdings" panose="05000000000000000000" pitchFamily="2" charset="2"/>
            </a:endParaRPr>
          </a:p>
          <a:p>
            <a:r>
              <a:rPr lang="fr-FR" sz="16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21612 m² SUB pour le tertiaire</a:t>
            </a:r>
          </a:p>
        </p:txBody>
      </p:sp>
    </p:spTree>
    <p:extLst>
      <p:ext uri="{BB962C8B-B14F-4D97-AF65-F5344CB8AC3E}">
        <p14:creationId xmlns:p14="http://schemas.microsoft.com/office/powerpoint/2010/main" val="13997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4099" y="149425"/>
            <a:ext cx="5184577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Pourquoi parle-t-on de Surface Utile Brut ?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A8A222-115C-4973-BD96-4EB8FB5F34C3}"/>
              </a:ext>
            </a:extLst>
          </p:cNvPr>
          <p:cNvSpPr txBox="1"/>
          <p:nvPr/>
        </p:nvSpPr>
        <p:spPr>
          <a:xfrm>
            <a:off x="201812" y="608990"/>
            <a:ext cx="103801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Définition</a:t>
            </a:r>
          </a:p>
          <a:p>
            <a:r>
              <a:rPr lang="fr-FR" sz="1800" dirty="0">
                <a:latin typeface="+mn-lt"/>
              </a:rPr>
              <a:t>La Surface Utile Brute est la </a:t>
            </a:r>
            <a:r>
              <a:rPr lang="fr-FR" sz="1800" b="1" dirty="0">
                <a:latin typeface="+mn-lt"/>
              </a:rPr>
              <a:t>surface horizontale disponible et dégagée de toute emprise sise à l'intérieur des locaux</a:t>
            </a:r>
            <a:r>
              <a:rPr lang="fr-FR" sz="1800" dirty="0">
                <a:latin typeface="+mn-lt"/>
              </a:rPr>
              <a:t>, elle est calculée depuis la Surface de Plancher mais dont sont exclus les éléments structuraux et les circulations verticales.</a:t>
            </a:r>
          </a:p>
          <a:p>
            <a:endParaRPr lang="fr-FR" sz="1800" b="1" dirty="0">
              <a:latin typeface="+mn-lt"/>
            </a:endParaRPr>
          </a:p>
          <a:p>
            <a:r>
              <a:rPr lang="fr-FR" sz="1800" b="1" dirty="0">
                <a:latin typeface="+mn-lt"/>
              </a:rPr>
              <a:t>Ce qui est inclus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Les circulations horizontales, les sanitaires et locaux à usage social, locaux dans lesquels sont regroupés les photocopieuses, les reprographies,…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Les locaux classés selon leur nature d’usage (surfaces de bureaux commercial ou</a:t>
            </a:r>
          </a:p>
          <a:p>
            <a:r>
              <a:rPr lang="fr-FR" sz="1800" dirty="0">
                <a:latin typeface="+mn-lt"/>
              </a:rPr>
              <a:t>     administratif, surfaces de stockage, surfaces de production et assimilées, surfaces de</a:t>
            </a:r>
          </a:p>
          <a:p>
            <a:r>
              <a:rPr lang="fr-FR" sz="1800" dirty="0">
                <a:latin typeface="+mn-lt"/>
              </a:rPr>
              <a:t>     recherches fondamentales, autres surfaces).</a:t>
            </a:r>
          </a:p>
          <a:p>
            <a:endParaRPr lang="fr-FR" sz="1800" dirty="0">
              <a:latin typeface="+mn-lt"/>
            </a:endParaRPr>
          </a:p>
          <a:p>
            <a:r>
              <a:rPr lang="fr-FR" sz="1800" dirty="0">
                <a:latin typeface="+mn-lt"/>
              </a:rPr>
              <a:t>Circulaire à propos de la nouvelle doctrine d’occupation des immeubles de l’état (Mme Borne 8 février 2023)</a:t>
            </a:r>
          </a:p>
          <a:p>
            <a:endParaRPr lang="fr-FR" sz="1800" dirty="0">
              <a:latin typeface="+mn-lt"/>
            </a:endParaRPr>
          </a:p>
          <a:p>
            <a:r>
              <a:rPr lang="fr-FR" sz="1800" dirty="0">
                <a:latin typeface="+mn-lt"/>
              </a:rPr>
              <a:t>La SUB est la surface de référence utilisée pour le nouveau  ratio d’optimisation immobilière. </a:t>
            </a:r>
          </a:p>
          <a:p>
            <a:endParaRPr lang="fr-FR" sz="1800" dirty="0">
              <a:latin typeface="+mn-lt"/>
            </a:endParaRPr>
          </a:p>
          <a:p>
            <a:r>
              <a:rPr lang="fr-FR" sz="1800" b="1" dirty="0">
                <a:latin typeface="+mn-lt"/>
              </a:rPr>
              <a:t>Ce ratio est 16m²/résident   ;   résident = 1 x taux de présence</a:t>
            </a:r>
          </a:p>
        </p:txBody>
      </p:sp>
    </p:spTree>
    <p:extLst>
      <p:ext uri="{BB962C8B-B14F-4D97-AF65-F5344CB8AC3E}">
        <p14:creationId xmlns:p14="http://schemas.microsoft.com/office/powerpoint/2010/main" val="281202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6147" y="149425"/>
            <a:ext cx="4752529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Le ratio appliqué aux surface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2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AG infrastructure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A8A222-115C-4973-BD96-4EB8FB5F34C3}"/>
              </a:ext>
            </a:extLst>
          </p:cNvPr>
          <p:cNvSpPr txBox="1"/>
          <p:nvPr/>
        </p:nvSpPr>
        <p:spPr>
          <a:xfrm>
            <a:off x="278266" y="797496"/>
            <a:ext cx="5828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surface de référence est </a:t>
            </a:r>
            <a:r>
              <a:rPr lang="fr-FR" sz="1600" u="none" strike="noStrike" dirty="0">
                <a:effectLst/>
              </a:rPr>
              <a:t>42785</a:t>
            </a:r>
            <a:r>
              <a:rPr lang="fr-FR" sz="1600" dirty="0"/>
              <a:t> m² </a:t>
            </a:r>
          </a:p>
          <a:p>
            <a:endParaRPr lang="fr-FR" sz="1600" b="1" dirty="0"/>
          </a:p>
          <a:p>
            <a:r>
              <a:rPr lang="fr-FR" sz="1600" dirty="0"/>
              <a:t>La surface soumise à ratio 21612 m² </a:t>
            </a:r>
          </a:p>
          <a:p>
            <a:endParaRPr lang="fr-FR" sz="1600" dirty="0"/>
          </a:p>
          <a:p>
            <a:r>
              <a:rPr lang="fr-FR" sz="1600" dirty="0"/>
              <a:t>16m²/résident           </a:t>
            </a:r>
            <a:r>
              <a:rPr lang="fr-FR" sz="1600" dirty="0" err="1"/>
              <a:t>résident</a:t>
            </a:r>
            <a:r>
              <a:rPr lang="fr-FR" sz="1600" dirty="0"/>
              <a:t> = 1 x taux de présence</a:t>
            </a:r>
          </a:p>
          <a:p>
            <a:endParaRPr lang="fr-FR" sz="1600" dirty="0"/>
          </a:p>
          <a:p>
            <a:r>
              <a:rPr lang="fr-FR" sz="1600" b="1" dirty="0"/>
              <a:t>Théoriquement</a:t>
            </a:r>
          </a:p>
          <a:p>
            <a:r>
              <a:rPr lang="fr-FR" sz="1600" dirty="0"/>
              <a:t>le laboratoire peut accueillir 1400 personnes à 100% présent; 1750 à 4 jours de présence par semaine</a:t>
            </a:r>
            <a:endParaRPr lang="fr-FR" sz="1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7E7995-9E20-4B37-8AD5-325D434BB13F}"/>
              </a:ext>
            </a:extLst>
          </p:cNvPr>
          <p:cNvSpPr txBox="1"/>
          <p:nvPr/>
        </p:nvSpPr>
        <p:spPr>
          <a:xfrm>
            <a:off x="6102880" y="1149695"/>
            <a:ext cx="445028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+mn-lt"/>
              </a:rPr>
              <a:t>Impact du comptage dans le SUB des couloirs et toilettes… Exemple B208 partie centrale à rénover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SUB = 926,5 m² (hall d'entrée 58.3m²n'est pas compté)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SUB - atelier CMS = 832.5 m²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Surface Bureaux  = 584 m²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  <a:latin typeface="+mn-lt"/>
              </a:rPr>
              <a:t>Rapport SUB/Surface bureaux = 1.42</a:t>
            </a:r>
          </a:p>
          <a:p>
            <a:endParaRPr lang="fr-FR" sz="1400" dirty="0">
              <a:latin typeface="+mn-lt"/>
            </a:endParaRPr>
          </a:p>
          <a:p>
            <a:r>
              <a:rPr lang="fr-FR" sz="1400" dirty="0">
                <a:solidFill>
                  <a:srgbClr val="FF0000"/>
                </a:solidFill>
                <a:latin typeface="+mn-lt"/>
              </a:rPr>
              <a:t>À négocier avec les </a:t>
            </a:r>
            <a:r>
              <a:rPr lang="fr-FR" sz="1400" dirty="0" err="1">
                <a:solidFill>
                  <a:srgbClr val="FF0000"/>
                </a:solidFill>
                <a:latin typeface="+mn-lt"/>
              </a:rPr>
              <a:t>programmistes</a:t>
            </a:r>
            <a:r>
              <a:rPr lang="fr-FR" sz="1400" dirty="0">
                <a:solidFill>
                  <a:srgbClr val="FF0000"/>
                </a:solidFill>
                <a:latin typeface="+mn-lt"/>
              </a:rPr>
              <a:t> …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819135"/>
              </p:ext>
            </p:extLst>
          </p:nvPr>
        </p:nvGraphicFramePr>
        <p:xfrm>
          <a:off x="993899" y="3018922"/>
          <a:ext cx="8994788" cy="2610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5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607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067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Bâtiment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100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102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103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104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106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108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109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200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208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209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total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Surface SUB m²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6866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2503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302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3164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268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1143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109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4645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1940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867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21807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Effectif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239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89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69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17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45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13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166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51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15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712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66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>
                          <a:effectLst/>
                        </a:rPr>
                        <a:t>taux d'occupation, règle des 16m²/personne100%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0,56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0,57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0,42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0,35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</a:rPr>
                        <a:t>1,01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0,63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</a:rPr>
                        <a:t>1,91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0,57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0,42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0,28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 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54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taux d'occupation, règle des 16m²/personne80%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0,45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0,46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0,34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0,28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</a:rPr>
                        <a:t>0,81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0,50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</a:rPr>
                        <a:t>1,53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0,46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0,34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</a:rPr>
                        <a:t>0,22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u="none" strike="noStrike" dirty="0">
                          <a:effectLst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1" marR="8111" marT="811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78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F7B34-E128-46FF-9F05-6EFE5FB8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116" y="149424"/>
            <a:ext cx="4104455" cy="432048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Utilisation des 7M€ du CPER 2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421AF5-86B8-4885-BBE6-B369E0E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05/03/2025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978974-D282-4527-B5C3-74D853CD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 infrastructure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F4B91-9848-4D9C-B45F-1E1F4C46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7E71596-5F9D-49C5-9701-16B3CA54319D}" type="slidenum">
              <a:rPr lang="fr-FR" sz="1600" smtClean="0">
                <a:latin typeface="+mn-lt"/>
              </a:rPr>
              <a:pPr algn="ctr"/>
              <a:t>9</a:t>
            </a:fld>
            <a:endParaRPr lang="fr-FR" sz="1600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3545A6-6561-4B7B-A4EA-65AB74BB6E67}"/>
              </a:ext>
            </a:extLst>
          </p:cNvPr>
          <p:cNvSpPr txBox="1"/>
          <p:nvPr/>
        </p:nvSpPr>
        <p:spPr>
          <a:xfrm>
            <a:off x="449042" y="1170521"/>
            <a:ext cx="101640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+mn-lt"/>
              </a:rPr>
              <a:t>L’utilisation des 7M€ du CPER 2 tient compte du fait que l’utilisation de l’argent du CPER 2 avait été déjà arbitrée et que nous avons obtenu de ne pas devoir fournir un schéma directeur strict pour tout </a:t>
            </a:r>
            <a:r>
              <a:rPr lang="fr-FR" sz="1800" dirty="0" err="1">
                <a:latin typeface="+mn-lt"/>
              </a:rPr>
              <a:t>IJCLab</a:t>
            </a:r>
            <a:endParaRPr lang="fr-FR" sz="1800" dirty="0">
              <a:latin typeface="+mn-lt"/>
            </a:endParaRPr>
          </a:p>
          <a:p>
            <a:endParaRPr lang="fr-FR" sz="1800" dirty="0">
              <a:latin typeface="+mn-lt"/>
            </a:endParaRPr>
          </a:p>
          <a:p>
            <a:endParaRPr lang="fr-FR" sz="1800" dirty="0">
              <a:latin typeface="+mn-lt"/>
            </a:endParaRPr>
          </a:p>
          <a:p>
            <a:pPr algn="ctr"/>
            <a:r>
              <a:rPr lang="fr-FR" sz="1800" b="1" dirty="0">
                <a:latin typeface="+mn-lt"/>
              </a:rPr>
              <a:t>Dossier d’expertise à écrire avec les programmistes  pour validation avant la fin 2025</a:t>
            </a:r>
          </a:p>
          <a:p>
            <a:pPr algn="ctr"/>
            <a:endParaRPr lang="fr-FR" sz="1800" b="1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FF0000"/>
                </a:solidFill>
                <a:latin typeface="+mn-lt"/>
              </a:rPr>
              <a:t>Deux gros chantiers :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0000"/>
                </a:solidFill>
                <a:latin typeface="+mn-lt"/>
              </a:rPr>
              <a:t>Réfection complète du bat 208  avec réduction drastique de la surface (voir slides)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0000"/>
                </a:solidFill>
                <a:latin typeface="+mn-lt"/>
              </a:rPr>
              <a:t>Devenir du couloir « électronique » du Bat 200</a:t>
            </a:r>
          </a:p>
          <a:p>
            <a:pPr lvl="1" indent="0"/>
            <a:endParaRPr lang="fr-FR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00B0F0"/>
                </a:solidFill>
                <a:latin typeface="+mn-lt"/>
              </a:rPr>
              <a:t>Réfection des toits abimés : 200 (partie), 100 (partie), 106 (partie)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00B0F0"/>
                </a:solidFill>
                <a:latin typeface="+mn-lt"/>
              </a:rPr>
              <a:t>Plusieurs petites/moyennes opérations d’accompagnement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1723C8-4E5E-4507-85FE-764473776B53}"/>
              </a:ext>
            </a:extLst>
          </p:cNvPr>
          <p:cNvSpPr txBox="1"/>
          <p:nvPr/>
        </p:nvSpPr>
        <p:spPr>
          <a:xfrm rot="5400000">
            <a:off x="8885777" y="3122043"/>
            <a:ext cx="1057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+mn-lt"/>
              </a:rPr>
              <a:t>Travaux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+mn-lt"/>
              </a:rPr>
              <a:t>sept. 2027</a:t>
            </a:r>
            <a:endParaRPr lang="en-GB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F3206E-715E-44A4-99A7-AF0E026F68E6}"/>
              </a:ext>
            </a:extLst>
          </p:cNvPr>
          <p:cNvSpPr txBox="1"/>
          <p:nvPr/>
        </p:nvSpPr>
        <p:spPr>
          <a:xfrm rot="5400000">
            <a:off x="6928390" y="4016132"/>
            <a:ext cx="1160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B0F0"/>
                </a:solidFill>
                <a:latin typeface="+mn-lt"/>
              </a:rPr>
              <a:t>Travaux</a:t>
            </a:r>
          </a:p>
          <a:p>
            <a:pPr algn="ctr"/>
            <a:r>
              <a:rPr lang="fr-FR" sz="1600" dirty="0">
                <a:solidFill>
                  <a:srgbClr val="00B0F0"/>
                </a:solidFill>
                <a:latin typeface="+mn-lt"/>
              </a:rPr>
              <a:t>Début 2026</a:t>
            </a:r>
            <a:endParaRPr lang="en-GB" sz="16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10107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16669</TotalTime>
  <Words>3379</Words>
  <Application>Microsoft Office PowerPoint</Application>
  <PresentationFormat>Personnalisé</PresentationFormat>
  <Paragraphs>808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1_modele-IJCLAb-powerpoint</vt:lpstr>
      <vt:lpstr>AG Infrastructure</vt:lpstr>
      <vt:lpstr>Un peu d’histoire : CPER</vt:lpstr>
      <vt:lpstr>Un peu d’histoire : CPER</vt:lpstr>
      <vt:lpstr>Un peu d’histoire : les mouvements des personnels</vt:lpstr>
      <vt:lpstr>Bâtiments IJCLab </vt:lpstr>
      <vt:lpstr>Surfaces IJCLab </vt:lpstr>
      <vt:lpstr>Pourquoi parle-t-on de Surface Utile Brut ?</vt:lpstr>
      <vt:lpstr>Le ratio appliqué aux surface IJCLab</vt:lpstr>
      <vt:lpstr>Utilisation des 7M€ du CPER 2</vt:lpstr>
      <vt:lpstr>Scenario proposé pour cadrer les prochains mouvements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Scenario proposé pour cadrer les prochains mouvements</vt:lpstr>
      <vt:lpstr>Présentation PowerPoint</vt:lpstr>
      <vt:lpstr>Scenario proposé pour cadrer les prochains mouvements</vt:lpstr>
      <vt:lpstr>Couloir de l’électronique, salle 101 et bureaux de l’équipe ALPHA du B200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Corinne Poulain</cp:lastModifiedBy>
  <cp:revision>1641</cp:revision>
  <dcterms:created xsi:type="dcterms:W3CDTF">2011-03-09T16:37:49Z</dcterms:created>
  <dcterms:modified xsi:type="dcterms:W3CDTF">2025-03-05T10:06:40Z</dcterms:modified>
</cp:coreProperties>
</file>