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4"/>
  </p:notesMasterIdLst>
  <p:sldIdLst>
    <p:sldId id="267" r:id="rId2"/>
    <p:sldId id="484" r:id="rId3"/>
    <p:sldId id="492" r:id="rId4"/>
    <p:sldId id="545" r:id="rId5"/>
    <p:sldId id="552" r:id="rId6"/>
    <p:sldId id="509" r:id="rId7"/>
    <p:sldId id="536" r:id="rId8"/>
    <p:sldId id="510" r:id="rId9"/>
    <p:sldId id="513" r:id="rId10"/>
    <p:sldId id="514" r:id="rId11"/>
    <p:sldId id="516" r:id="rId12"/>
    <p:sldId id="538" r:id="rId13"/>
    <p:sldId id="550" r:id="rId14"/>
    <p:sldId id="526" r:id="rId15"/>
    <p:sldId id="528" r:id="rId16"/>
    <p:sldId id="535" r:id="rId17"/>
    <p:sldId id="517" r:id="rId18"/>
    <p:sldId id="551" r:id="rId19"/>
    <p:sldId id="546" r:id="rId20"/>
    <p:sldId id="549" r:id="rId21"/>
    <p:sldId id="547" r:id="rId22"/>
    <p:sldId id="548" r:id="rId23"/>
  </p:sldIdLst>
  <p:sldSz cx="9144000" cy="6858000" type="screen4x3"/>
  <p:notesSz cx="6858000" cy="9144000"/>
  <p:embeddedFontLst>
    <p:embeddedFont>
      <p:font typeface="Andika New Basic" panose="02000000000000000000" pitchFamily="2" charset="77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0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27"/>
    <p:restoredTop sz="93148"/>
  </p:normalViewPr>
  <p:slideViewPr>
    <p:cSldViewPr snapToGrid="0">
      <p:cViewPr>
        <p:scale>
          <a:sx n="88" d="100"/>
          <a:sy n="88" d="100"/>
        </p:scale>
        <p:origin x="21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8B87E-4A33-A049-93E4-BDB2509E1A04}" type="datetimeFigureOut">
              <a:rPr lang="en-NL" smtClean="0"/>
              <a:t>16/10/2025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BFB04-C18A-9F46-95D6-3B0EDBFCC02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911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FB04-C18A-9F46-95D6-3B0EDBFCC020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762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Key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FB04-C18A-9F46-95D6-3B0EDBFCC020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535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FB04-C18A-9F46-95D6-3B0EDBFCC020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5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024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9984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109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4717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9311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33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990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086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610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697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107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904" y="365127"/>
            <a:ext cx="8796131" cy="81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07381"/>
            <a:ext cx="7886700" cy="4769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ndika New Basic" panose="02000000000000000000" pitchFamily="2" charset="77"/>
                <a:cs typeface="Andika New Basic" panose="02000000000000000000" pitchFamily="2" charset="77"/>
              </a:defRPr>
            </a:lvl1pPr>
          </a:lstStyle>
          <a:p>
            <a:r>
              <a:rPr lang="en-US"/>
              <a:t>24/09/25</a:t>
            </a:r>
            <a:endParaRPr lang="en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ndika New Basic" panose="02000000000000000000" pitchFamily="2" charset="77"/>
                <a:cs typeface="Andika New Basic" panose="02000000000000000000" pitchFamily="2" charset="77"/>
              </a:defRPr>
            </a:lvl1pPr>
          </a:lstStyle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ndika New Basic" panose="02000000000000000000" pitchFamily="2" charset="77"/>
                <a:cs typeface="Andika New Basic" panose="02000000000000000000" pitchFamily="2" charset="77"/>
              </a:defRPr>
            </a:lvl1pPr>
          </a:lstStyle>
          <a:p>
            <a:fld id="{7B2D756A-A404-6142-9391-9905159D066A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799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ndika New Basic" panose="02000000000000000000" pitchFamily="2" charset="77"/>
          <a:ea typeface="+mj-ea"/>
          <a:cs typeface="Andika New Basic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ndika New Basic" panose="02000000000000000000" pitchFamily="2" charset="77"/>
          <a:ea typeface="+mn-ea"/>
          <a:cs typeface="Andika New Basic" panose="02000000000000000000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ndika New Basic" panose="02000000000000000000" pitchFamily="2" charset="77"/>
          <a:ea typeface="+mn-ea"/>
          <a:cs typeface="Andika New Basic" panose="02000000000000000000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ndika New Basic" panose="02000000000000000000" pitchFamily="2" charset="77"/>
          <a:ea typeface="+mn-ea"/>
          <a:cs typeface="Andika New Basic" panose="02000000000000000000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dika New Basic" panose="02000000000000000000" pitchFamily="2" charset="77"/>
          <a:ea typeface="+mn-ea"/>
          <a:cs typeface="Andika New Basic" panose="02000000000000000000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ndika New Basic" panose="02000000000000000000" pitchFamily="2" charset="77"/>
          <a:ea typeface="+mn-ea"/>
          <a:cs typeface="Andika New Basic" panose="02000000000000000000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o.int/en/647/timeline-scienc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kao.int/en/647/timeline-scien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ransients-pipeline.readthedocs.io/en/late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flying over earth&#10;&#10;Description automatically generated">
            <a:extLst>
              <a:ext uri="{FF2B5EF4-FFF2-40B4-BE49-F238E27FC236}">
                <a16:creationId xmlns:a16="http://schemas.microsoft.com/office/drawing/2014/main" id="{52CE77C9-4612-6751-9D60-7AAB8D505D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540"/>
            <a:ext cx="9144000" cy="60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pi_logo_big_black.png">
            <a:extLst>
              <a:ext uri="{FF2B5EF4-FFF2-40B4-BE49-F238E27FC236}">
                <a16:creationId xmlns:a16="http://schemas.microsoft.com/office/drawing/2014/main" id="{29996EC2-AE5A-FD30-6B78-4D1A8501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" y="6060731"/>
            <a:ext cx="899078" cy="766357"/>
          </a:xfrm>
          <a:prstGeom prst="rect">
            <a:avLst/>
          </a:prstGeom>
        </p:spPr>
      </p:pic>
      <p:pic>
        <p:nvPicPr>
          <p:cNvPr id="6" name="Picture 5" descr="uva®merken_NL.jpg">
            <a:extLst>
              <a:ext uri="{FF2B5EF4-FFF2-40B4-BE49-F238E27FC236}">
                <a16:creationId xmlns:a16="http://schemas.microsoft.com/office/drawing/2014/main" id="{28EBD866-AD05-CCD0-2672-D115955E72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87" y="6250557"/>
            <a:ext cx="3129246" cy="525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88022-F0BD-0DFA-F76A-09D3EAAD6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717" y="6230695"/>
            <a:ext cx="1999426" cy="5649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DD08402-83EE-ACF4-EA8F-F3B531901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4" t="10775" r="8408" b="9200"/>
          <a:stretch/>
        </p:blipFill>
        <p:spPr bwMode="auto">
          <a:xfrm>
            <a:off x="7803061" y="5982758"/>
            <a:ext cx="1296646" cy="9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F97C0FFD-FAEF-A13F-6A4A-4D6E62F02B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9" r="3135" b="24330"/>
          <a:stretch>
            <a:fillRect/>
          </a:stretch>
        </p:blipFill>
        <p:spPr>
          <a:xfrm>
            <a:off x="5843143" y="6016591"/>
            <a:ext cx="2185807" cy="745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06B477-7A85-48E2-19AB-5D9DA7A84D2E}"/>
              </a:ext>
            </a:extLst>
          </p:cNvPr>
          <p:cNvSpPr txBox="1"/>
          <p:nvPr/>
        </p:nvSpPr>
        <p:spPr>
          <a:xfrm>
            <a:off x="4001056" y="136711"/>
            <a:ext cx="5025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Radio transients: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from LOFAR to SKAO</a:t>
            </a:r>
            <a:endParaRPr lang="en-NL" sz="3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0F71A-C7D7-A410-D929-A9D616982174}"/>
              </a:ext>
            </a:extLst>
          </p:cNvPr>
          <p:cNvSpPr txBox="1"/>
          <p:nvPr/>
        </p:nvSpPr>
        <p:spPr>
          <a:xfrm>
            <a:off x="491237" y="4630668"/>
            <a:ext cx="4298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4000" dirty="0">
                <a:solidFill>
                  <a:schemeClr val="bg1"/>
                </a:solidFill>
              </a:rPr>
              <a:t>Antonia Rowlinson</a:t>
            </a: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University of Amsterdam &amp; ASTRON</a:t>
            </a: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20th October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6B56D-239A-201F-0606-767125E9938B}"/>
              </a:ext>
            </a:extLst>
          </p:cNvPr>
          <p:cNvSpPr txBox="1"/>
          <p:nvPr/>
        </p:nvSpPr>
        <p:spPr>
          <a:xfrm>
            <a:off x="7755193" y="5487260"/>
            <a:ext cx="139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solidFill>
                  <a:schemeClr val="bg1"/>
                </a:solidFill>
              </a:rPr>
              <a:t>Image credit: </a:t>
            </a:r>
          </a:p>
          <a:p>
            <a:r>
              <a:rPr lang="en-NL" sz="1200" dirty="0">
                <a:solidFill>
                  <a:schemeClr val="bg1"/>
                </a:solidFill>
              </a:rPr>
              <a:t>Danielle Futselaar</a:t>
            </a:r>
          </a:p>
        </p:txBody>
      </p:sp>
    </p:spTree>
    <p:extLst>
      <p:ext uri="{BB962C8B-B14F-4D97-AF65-F5344CB8AC3E}">
        <p14:creationId xmlns:p14="http://schemas.microsoft.com/office/powerpoint/2010/main" val="405021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D7112-2391-CC77-5500-A2D834BA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5BBEF-FF05-46E7-4946-B51E967C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141C5-B628-9520-020E-19545B26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10</a:t>
            </a:fld>
            <a:endParaRPr lang="en-NL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DACDC94-C61C-79FA-A0B9-F6188C2C106F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8196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ndika New Basic" panose="02000000000000000000" pitchFamily="2" charset="77"/>
                <a:ea typeface="+mj-ea"/>
                <a:cs typeface="Andika New Basic" panose="02000000000000000000" pitchFamily="2" charset="77"/>
              </a:defRPr>
            </a:lvl1pPr>
          </a:lstStyle>
          <a:p>
            <a:r>
              <a:rPr lang="en-NL" dirty="0"/>
              <a:t>LOFAR2.0: Automated Searches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8CE83C-CEA0-6F70-E86E-A9BE8FFFCD6D}"/>
              </a:ext>
            </a:extLst>
          </p:cNvPr>
          <p:cNvGrpSpPr/>
          <p:nvPr/>
        </p:nvGrpSpPr>
        <p:grpSpPr>
          <a:xfrm>
            <a:off x="532420" y="1302273"/>
            <a:ext cx="8420512" cy="4676569"/>
            <a:chOff x="-5981634" y="28326586"/>
            <a:chExt cx="13533766" cy="86244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AF409C-A26D-298D-8099-77D414214949}"/>
                </a:ext>
              </a:extLst>
            </p:cNvPr>
            <p:cNvGrpSpPr/>
            <p:nvPr/>
          </p:nvGrpSpPr>
          <p:grpSpPr>
            <a:xfrm>
              <a:off x="-5981634" y="28326586"/>
              <a:ext cx="6421788" cy="4166054"/>
              <a:chOff x="-4946541" y="2418704"/>
              <a:chExt cx="4541311" cy="294611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C4BDB8C-3527-A350-A8AA-6CDEDEE93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8393" t="21880" r="10902" b="13238"/>
              <a:stretch/>
            </p:blipFill>
            <p:spPr>
              <a:xfrm>
                <a:off x="-4946541" y="2418704"/>
                <a:ext cx="4541311" cy="2946118"/>
              </a:xfrm>
              <a:prstGeom prst="rect">
                <a:avLst/>
              </a:prstGeom>
            </p:spPr>
          </p:pic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85B09FE8-A639-8600-E3C3-B74629CAE1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4946541" y="4416059"/>
                <a:ext cx="1296645" cy="922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F11F35-F893-AD86-6068-800603084F2F}"/>
                </a:ext>
              </a:extLst>
            </p:cNvPr>
            <p:cNvGrpSpPr/>
            <p:nvPr/>
          </p:nvGrpSpPr>
          <p:grpSpPr>
            <a:xfrm>
              <a:off x="1114685" y="28329676"/>
              <a:ext cx="6437447" cy="8621392"/>
              <a:chOff x="1114685" y="28329676"/>
              <a:chExt cx="6437447" cy="862139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5510355-52A8-E370-E0EE-D6210D7D1DF8}"/>
                  </a:ext>
                </a:extLst>
              </p:cNvPr>
              <p:cNvGrpSpPr/>
              <p:nvPr/>
            </p:nvGrpSpPr>
            <p:grpSpPr>
              <a:xfrm>
                <a:off x="1114685" y="32492639"/>
                <a:ext cx="6437447" cy="4458429"/>
                <a:chOff x="1114685" y="32492639"/>
                <a:chExt cx="6437447" cy="445842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157ACA5-6238-9103-CE74-CE72A3F0CF36}"/>
                    </a:ext>
                  </a:extLst>
                </p:cNvPr>
                <p:cNvSpPr/>
                <p:nvPr/>
              </p:nvSpPr>
              <p:spPr>
                <a:xfrm>
                  <a:off x="4674865" y="35065786"/>
                  <a:ext cx="2861608" cy="1885282"/>
                </a:xfrm>
                <a:prstGeom prst="rect">
                  <a:avLst/>
                </a:prstGeom>
                <a:noFill/>
                <a:ln w="635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L" sz="2000" dirty="0">
                      <a:solidFill>
                        <a:schemeClr val="tx1"/>
                      </a:solidFill>
                      <a:latin typeface="Andika New Basic" panose="02000000000000000000" pitchFamily="2" charset="77"/>
                      <a:cs typeface="Andika New Basic" panose="02000000000000000000" pitchFamily="2" charset="77"/>
                    </a:rPr>
                    <a:t>8 second subtraction images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EC2000F-D50D-EA9F-F38C-AD53BC88B130}"/>
                    </a:ext>
                  </a:extLst>
                </p:cNvPr>
                <p:cNvSpPr/>
                <p:nvPr/>
              </p:nvSpPr>
              <p:spPr>
                <a:xfrm>
                  <a:off x="1114685" y="32492641"/>
                  <a:ext cx="2861608" cy="1885283"/>
                </a:xfrm>
                <a:prstGeom prst="rect">
                  <a:avLst/>
                </a:prstGeom>
                <a:noFill/>
                <a:ln w="635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L" sz="2000" dirty="0">
                      <a:solidFill>
                        <a:schemeClr val="tx1"/>
                      </a:solidFill>
                      <a:latin typeface="Andika New Basic" panose="02000000000000000000" pitchFamily="2" charset="77"/>
                      <a:cs typeface="Andika New Basic" panose="02000000000000000000" pitchFamily="2" charset="77"/>
                    </a:rPr>
                    <a:t>Cleaned deep image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708DE6C-D457-9AE1-6681-4BFDD065E8EE}"/>
                    </a:ext>
                  </a:extLst>
                </p:cNvPr>
                <p:cNvSpPr/>
                <p:nvPr/>
              </p:nvSpPr>
              <p:spPr>
                <a:xfrm>
                  <a:off x="4690524" y="32492639"/>
                  <a:ext cx="2861608" cy="1885282"/>
                </a:xfrm>
                <a:prstGeom prst="rect">
                  <a:avLst/>
                </a:prstGeom>
                <a:noFill/>
                <a:ln w="635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L" sz="2000" dirty="0">
                      <a:solidFill>
                        <a:schemeClr val="tx1"/>
                      </a:solidFill>
                      <a:latin typeface="Andika New Basic" panose="02000000000000000000" pitchFamily="2" charset="77"/>
                      <a:cs typeface="Andika New Basic" panose="02000000000000000000" pitchFamily="2" charset="77"/>
                    </a:rPr>
                    <a:t>Subtract sky model from visibilities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17A4862-6676-DE0F-B674-7043CB2E9891}"/>
                  </a:ext>
                </a:extLst>
              </p:cNvPr>
              <p:cNvSpPr/>
              <p:nvPr/>
            </p:nvSpPr>
            <p:spPr>
              <a:xfrm>
                <a:off x="3030814" y="28329676"/>
                <a:ext cx="2861609" cy="1885282"/>
              </a:xfrm>
              <a:prstGeom prst="rect">
                <a:avLst/>
              </a:prstGeom>
              <a:noFill/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L" sz="2000" dirty="0">
                    <a:solidFill>
                      <a:schemeClr val="tx1"/>
                    </a:solidFill>
                    <a:latin typeface="Andika New Basic" panose="02000000000000000000" pitchFamily="2" charset="77"/>
                    <a:cs typeface="Andika New Basic" panose="02000000000000000000" pitchFamily="2" charset="77"/>
                  </a:rPr>
                  <a:t>Direction independent calibration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6CB9FB8-13EF-EF24-213D-B025DF3174FF}"/>
                </a:ext>
              </a:extLst>
            </p:cNvPr>
            <p:cNvCxnSpPr>
              <a:cxnSpLocks/>
              <a:stCxn id="30" idx="3"/>
              <a:endCxn id="19" idx="1"/>
            </p:cNvCxnSpPr>
            <p:nvPr/>
          </p:nvCxnSpPr>
          <p:spPr>
            <a:xfrm flipV="1">
              <a:off x="440155" y="29272318"/>
              <a:ext cx="2590659" cy="1137295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34CE67-39DE-FC69-F5F0-1C6492D16269}"/>
                </a:ext>
              </a:extLst>
            </p:cNvPr>
            <p:cNvCxnSpPr>
              <a:cxnSpLocks/>
            </p:cNvCxnSpPr>
            <p:nvPr/>
          </p:nvCxnSpPr>
          <p:spPr>
            <a:xfrm>
              <a:off x="6061292" y="34395188"/>
              <a:ext cx="2044" cy="687864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C7EF5FA-C263-A942-3D98-41A9D7DA5971}"/>
                </a:ext>
              </a:extLst>
            </p:cNvPr>
            <p:cNvCxnSpPr>
              <a:cxnSpLocks/>
              <a:stCxn id="19" idx="2"/>
              <a:endCxn id="24" idx="0"/>
            </p:cNvCxnSpPr>
            <p:nvPr/>
          </p:nvCxnSpPr>
          <p:spPr>
            <a:xfrm>
              <a:off x="4461619" y="30214958"/>
              <a:ext cx="1659710" cy="2277684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B59A04D-21E7-AFF7-4AA5-93DE98CB9BE9}"/>
                </a:ext>
              </a:extLst>
            </p:cNvPr>
            <p:cNvCxnSpPr>
              <a:cxnSpLocks/>
              <a:stCxn id="19" idx="2"/>
              <a:endCxn id="26" idx="0"/>
            </p:cNvCxnSpPr>
            <p:nvPr/>
          </p:nvCxnSpPr>
          <p:spPr>
            <a:xfrm flipH="1">
              <a:off x="2545490" y="30214958"/>
              <a:ext cx="1916129" cy="2277682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CC61F02-5D29-AA07-B62D-8A96706BF698}"/>
              </a:ext>
            </a:extLst>
          </p:cNvPr>
          <p:cNvGrpSpPr/>
          <p:nvPr/>
        </p:nvGrpSpPr>
        <p:grpSpPr>
          <a:xfrm>
            <a:off x="3167195" y="4583571"/>
            <a:ext cx="3995543" cy="1395271"/>
            <a:chOff x="3167195" y="4583571"/>
            <a:chExt cx="3995543" cy="1395271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66DD2C6-ED50-F182-A7E1-CE3FE97659FB}"/>
                </a:ext>
              </a:extLst>
            </p:cNvPr>
            <p:cNvCxnSpPr>
              <a:cxnSpLocks/>
              <a:stCxn id="26" idx="2"/>
              <a:endCxn id="61" idx="3"/>
            </p:cNvCxnSpPr>
            <p:nvPr/>
          </p:nvCxnSpPr>
          <p:spPr>
            <a:xfrm flipH="1">
              <a:off x="4947646" y="4583571"/>
              <a:ext cx="890226" cy="884130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925FED9-A4C8-0E29-F32A-F137401FCC33}"/>
                </a:ext>
              </a:extLst>
            </p:cNvPr>
            <p:cNvCxnSpPr>
              <a:cxnSpLocks/>
              <a:stCxn id="28" idx="1"/>
              <a:endCxn id="61" idx="3"/>
            </p:cNvCxnSpPr>
            <p:nvPr/>
          </p:nvCxnSpPr>
          <p:spPr>
            <a:xfrm flipH="1">
              <a:off x="4947646" y="5467701"/>
              <a:ext cx="2215092" cy="0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B7CCD5-F73D-DA9B-0218-5FC0E435904A}"/>
                </a:ext>
              </a:extLst>
            </p:cNvPr>
            <p:cNvSpPr/>
            <p:nvPr/>
          </p:nvSpPr>
          <p:spPr>
            <a:xfrm>
              <a:off x="3167195" y="4956560"/>
              <a:ext cx="1780451" cy="1022282"/>
            </a:xfrm>
            <a:prstGeom prst="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2000" dirty="0">
                  <a:solidFill>
                    <a:schemeClr val="tx1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TraP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1C3FA77-BCC0-F499-7520-EA7B90442A19}"/>
              </a:ext>
            </a:extLst>
          </p:cNvPr>
          <p:cNvGrpSpPr/>
          <p:nvPr/>
        </p:nvGrpSpPr>
        <p:grpSpPr>
          <a:xfrm>
            <a:off x="724311" y="4956560"/>
            <a:ext cx="2442884" cy="1022282"/>
            <a:chOff x="724311" y="4956560"/>
            <a:chExt cx="2442884" cy="102228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26CDC60-1351-958D-F15D-A5D91679BCF5}"/>
                </a:ext>
              </a:extLst>
            </p:cNvPr>
            <p:cNvSpPr/>
            <p:nvPr/>
          </p:nvSpPr>
          <p:spPr>
            <a:xfrm>
              <a:off x="724311" y="4956560"/>
              <a:ext cx="1780451" cy="1022282"/>
            </a:xfrm>
            <a:prstGeom prst="rect">
              <a:avLst/>
            </a:prstGeom>
            <a:noFill/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L" sz="2000" dirty="0">
                  <a:solidFill>
                    <a:schemeClr val="tx1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Light curve database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D890763-D70C-8BDC-AE22-4CC52E33A0BB}"/>
                </a:ext>
              </a:extLst>
            </p:cNvPr>
            <p:cNvCxnSpPr>
              <a:cxnSpLocks/>
              <a:stCxn id="61" idx="1"/>
              <a:endCxn id="68" idx="3"/>
            </p:cNvCxnSpPr>
            <p:nvPr/>
          </p:nvCxnSpPr>
          <p:spPr>
            <a:xfrm flipH="1">
              <a:off x="2504762" y="5467701"/>
              <a:ext cx="662433" cy="0"/>
            </a:xfrm>
            <a:prstGeom prst="straightConnector1">
              <a:avLst/>
            </a:prstGeom>
            <a:ln w="127000"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6B085E-7118-D34A-4F91-7EC2317C855D}"/>
              </a:ext>
            </a:extLst>
          </p:cNvPr>
          <p:cNvGrpSpPr/>
          <p:nvPr/>
        </p:nvGrpSpPr>
        <p:grpSpPr>
          <a:xfrm>
            <a:off x="-91846" y="3661950"/>
            <a:ext cx="3463622" cy="1173657"/>
            <a:chOff x="-91846" y="3661950"/>
            <a:chExt cx="3463622" cy="1173657"/>
          </a:xfrm>
        </p:grpSpPr>
        <p:sp>
          <p:nvSpPr>
            <p:cNvPr id="73" name="Right Brace 72">
              <a:extLst>
                <a:ext uri="{FF2B5EF4-FFF2-40B4-BE49-F238E27FC236}">
                  <a16:creationId xmlns:a16="http://schemas.microsoft.com/office/drawing/2014/main" id="{E78AA51F-F3CD-F065-2607-431C32C16546}"/>
                </a:ext>
              </a:extLst>
            </p:cNvPr>
            <p:cNvSpPr/>
            <p:nvPr/>
          </p:nvSpPr>
          <p:spPr>
            <a:xfrm rot="16200000">
              <a:off x="1397291" y="3702707"/>
              <a:ext cx="485349" cy="1780451"/>
            </a:xfrm>
            <a:prstGeom prst="rightBrac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B9BE65A-BCAD-19CE-8B56-FD91E3BAFA08}"/>
                </a:ext>
              </a:extLst>
            </p:cNvPr>
            <p:cNvSpPr txBox="1"/>
            <p:nvPr/>
          </p:nvSpPr>
          <p:spPr>
            <a:xfrm>
              <a:off x="-91846" y="3661950"/>
              <a:ext cx="34636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L" sz="2000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Publicly available on LOFAR Science Data Centre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1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9F3A94-AAC9-2F6B-77FD-27A6111F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E2737-065C-E72C-E467-E33238BE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03779-67D7-C629-B5F7-BD47BF82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11</a:t>
            </a:fld>
            <a:endParaRPr lang="en-NL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63A13E9E-6642-791D-A4EC-07043D2C545C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8196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ndika New Basic" panose="02000000000000000000" pitchFamily="2" charset="77"/>
                <a:ea typeface="+mj-ea"/>
                <a:cs typeface="Andika New Basic" panose="02000000000000000000" pitchFamily="2" charset="77"/>
              </a:defRPr>
            </a:lvl1pPr>
          </a:lstStyle>
          <a:p>
            <a:r>
              <a:rPr lang="en-NL" dirty="0"/>
              <a:t>LOFAR2.0: Even faster imaging</a:t>
            </a:r>
          </a:p>
        </p:txBody>
      </p:sp>
      <p:pic>
        <p:nvPicPr>
          <p:cNvPr id="9" name="Picture 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FA4721E4-1731-1A13-0D41-4C772326F2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5726" y="3904061"/>
            <a:ext cx="720000" cy="988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FB5512-906B-1DDF-0218-E3C7B9EFB2D2}"/>
              </a:ext>
            </a:extLst>
          </p:cNvPr>
          <p:cNvSpPr txBox="1"/>
          <p:nvPr/>
        </p:nvSpPr>
        <p:spPr>
          <a:xfrm>
            <a:off x="7373005" y="5015545"/>
            <a:ext cx="173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Lars Zwaan</a:t>
            </a:r>
          </a:p>
          <a:p>
            <a:r>
              <a:rPr lang="en-NL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Jason Hessels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04292B-39B5-7B0E-90BA-E74EDCDDFAD5}"/>
              </a:ext>
            </a:extLst>
          </p:cNvPr>
          <p:cNvGrpSpPr/>
          <p:nvPr/>
        </p:nvGrpSpPr>
        <p:grpSpPr>
          <a:xfrm>
            <a:off x="430305" y="1140972"/>
            <a:ext cx="4242810" cy="4939773"/>
            <a:chOff x="430305" y="1140972"/>
            <a:chExt cx="4242810" cy="4939773"/>
          </a:xfrm>
        </p:grpSpPr>
        <p:pic>
          <p:nvPicPr>
            <p:cNvPr id="11" name="Afbeelding 35" descr="Afbeelding met zwart-wit, kunst&#10;&#10;Door AI gegenereerde inhoud is mogelijk onjuist.">
              <a:extLst>
                <a:ext uri="{FF2B5EF4-FFF2-40B4-BE49-F238E27FC236}">
                  <a16:creationId xmlns:a16="http://schemas.microsoft.com/office/drawing/2014/main" id="{50C00D4D-FB53-E4E9-DEBE-F73AB274B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305" y="1184745"/>
              <a:ext cx="2448000" cy="2448000"/>
            </a:xfrm>
            <a:prstGeom prst="rect">
              <a:avLst/>
            </a:prstGeom>
          </p:spPr>
        </p:pic>
        <p:pic>
          <p:nvPicPr>
            <p:cNvPr id="12" name="Afbeelding 37" descr="Afbeelding met patroon, zwart-wit, natuur, astronomie&#10;&#10;Door AI gegenereerde inhoud is mogelijk onjuist.">
              <a:extLst>
                <a:ext uri="{FF2B5EF4-FFF2-40B4-BE49-F238E27FC236}">
                  <a16:creationId xmlns:a16="http://schemas.microsoft.com/office/drawing/2014/main" id="{CAD91D91-E722-12A9-31FC-75F1830D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68" y="3632745"/>
              <a:ext cx="2448000" cy="2448000"/>
            </a:xfrm>
            <a:prstGeom prst="rect">
              <a:avLst/>
            </a:prstGeom>
          </p:spPr>
        </p:pic>
        <p:sp>
          <p:nvSpPr>
            <p:cNvPr id="13" name="Tekstvak 31">
              <a:extLst>
                <a:ext uri="{FF2B5EF4-FFF2-40B4-BE49-F238E27FC236}">
                  <a16:creationId xmlns:a16="http://schemas.microsoft.com/office/drawing/2014/main" id="{324C7805-73DF-2DE2-5BC8-5F84B901A127}"/>
                </a:ext>
              </a:extLst>
            </p:cNvPr>
            <p:cNvSpPr txBox="1"/>
            <p:nvPr/>
          </p:nvSpPr>
          <p:spPr>
            <a:xfrm>
              <a:off x="1872240" y="1140972"/>
              <a:ext cx="1091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P150+30</a:t>
              </a:r>
            </a:p>
            <a:p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(41.9 </a:t>
              </a:r>
              <a:r>
                <a:rPr lang="nl-NL" b="1" dirty="0" err="1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Jy</a:t>
              </a:r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)</a:t>
              </a:r>
              <a:endParaRPr lang="en-GB" b="1" dirty="0">
                <a:solidFill>
                  <a:schemeClr val="accent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Tekstvak 32">
              <a:extLst>
                <a:ext uri="{FF2B5EF4-FFF2-40B4-BE49-F238E27FC236}">
                  <a16:creationId xmlns:a16="http://schemas.microsoft.com/office/drawing/2014/main" id="{D00943EF-FD1F-A984-55E1-36A4DB36F767}"/>
                </a:ext>
              </a:extLst>
            </p:cNvPr>
            <p:cNvSpPr txBox="1"/>
            <p:nvPr/>
          </p:nvSpPr>
          <p:spPr>
            <a:xfrm>
              <a:off x="1849408" y="3591451"/>
              <a:ext cx="1091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P164+55</a:t>
              </a:r>
            </a:p>
            <a:p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(8.1 </a:t>
              </a:r>
              <a:r>
                <a:rPr lang="nl-NL" b="1" dirty="0" err="1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Jy</a:t>
              </a:r>
              <a:r>
                <a:rPr lang="nl-NL" b="1" dirty="0">
                  <a:solidFill>
                    <a:schemeClr val="accent1">
                      <a:lumMod val="50000"/>
                      <a:lumOff val="50000"/>
                    </a:schemeClr>
                  </a:solidFill>
                </a:rPr>
                <a:t>)</a:t>
              </a:r>
              <a:endParaRPr lang="en-GB" b="1" dirty="0">
                <a:solidFill>
                  <a:schemeClr val="accent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712508-494B-7568-B025-814185D5ADC8}"/>
                </a:ext>
              </a:extLst>
            </p:cNvPr>
            <p:cNvSpPr txBox="1"/>
            <p:nvPr/>
          </p:nvSpPr>
          <p:spPr>
            <a:xfrm>
              <a:off x="2963257" y="1674674"/>
              <a:ext cx="170985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Trialled with LoTSS data</a:t>
              </a:r>
            </a:p>
            <a:p>
              <a:endParaRPr lang="en-NL" dirty="0">
                <a:latin typeface="Andika New Basic" panose="02000000000000000000" pitchFamily="2" charset="77"/>
                <a:cs typeface="Andika New Basic" panose="02000000000000000000" pitchFamily="2" charset="77"/>
              </a:endParaRP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8 second images with </a:t>
              </a:r>
              <a:r>
                <a:rPr lang="en-NL" b="1" dirty="0">
                  <a:solidFill>
                    <a:srgbClr val="FF0000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no</a:t>
              </a:r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 Calibration</a:t>
              </a:r>
            </a:p>
          </p:txBody>
        </p:sp>
      </p:grpSp>
      <p:pic>
        <p:nvPicPr>
          <p:cNvPr id="20" name="Picture 19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1962AC1-5344-C222-E937-EBC4D8AAD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3398" y="3904061"/>
            <a:ext cx="715617" cy="986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95D0A72-F381-B324-F695-609110027FDF}"/>
              </a:ext>
            </a:extLst>
          </p:cNvPr>
          <p:cNvGrpSpPr/>
          <p:nvPr/>
        </p:nvGrpSpPr>
        <p:grpSpPr>
          <a:xfrm>
            <a:off x="2974865" y="1189035"/>
            <a:ext cx="4296895" cy="4891710"/>
            <a:chOff x="2974865" y="1189035"/>
            <a:chExt cx="4296895" cy="4891710"/>
          </a:xfrm>
        </p:grpSpPr>
        <p:pic>
          <p:nvPicPr>
            <p:cNvPr id="15" name="Afbeelding 9" descr="Afbeelding met stof, kleding, grijs, patroon&#10;&#10;Door AI gegenereerde inhoud is mogelijk onjuist.">
              <a:extLst>
                <a:ext uri="{FF2B5EF4-FFF2-40B4-BE49-F238E27FC236}">
                  <a16:creationId xmlns:a16="http://schemas.microsoft.com/office/drawing/2014/main" id="{48D73D2E-A3ED-E9D0-B1BA-702E7E4C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760" y="3632745"/>
              <a:ext cx="2448000" cy="2448000"/>
            </a:xfrm>
            <a:prstGeom prst="rect">
              <a:avLst/>
            </a:prstGeom>
          </p:spPr>
        </p:pic>
        <p:pic>
          <p:nvPicPr>
            <p:cNvPr id="16" name="Afbeelding 7" descr="Afbeelding met kleding, stof, grijs, patroon&#10;&#10;Door AI gegenereerde inhoud is mogelijk onjuist.">
              <a:extLst>
                <a:ext uri="{FF2B5EF4-FFF2-40B4-BE49-F238E27FC236}">
                  <a16:creationId xmlns:a16="http://schemas.microsoft.com/office/drawing/2014/main" id="{099C5DE2-CD1B-C207-F3E6-5D89A4FF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760" y="1189035"/>
              <a:ext cx="2448000" cy="244800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DED6AD4-71BC-BDB4-B402-5E50FD72ECB2}"/>
                </a:ext>
              </a:extLst>
            </p:cNvPr>
            <p:cNvCxnSpPr/>
            <p:nvPr/>
          </p:nvCxnSpPr>
          <p:spPr>
            <a:xfrm>
              <a:off x="3028950" y="3580566"/>
              <a:ext cx="1608743" cy="0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03B7C7-FD08-D3F6-718E-27A9385D63C4}"/>
                </a:ext>
              </a:extLst>
            </p:cNvPr>
            <p:cNvSpPr txBox="1"/>
            <p:nvPr/>
          </p:nvSpPr>
          <p:spPr>
            <a:xfrm>
              <a:off x="2974865" y="3856173"/>
              <a:ext cx="17098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Subtract consecutive images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5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6599C-DFA5-CCF2-77D7-0AD3F9B7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CDE5B-E2B7-3F72-A854-9009F63B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B406D-B799-C7FB-CBE6-1F793910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33C6D-33BA-8EA5-EDE2-E1F9A1FA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12</a:t>
            </a:fld>
            <a:endParaRPr lang="en-NL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2853FBE1-C226-070F-DD1F-A9E656C93104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8196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ndika New Basic" panose="02000000000000000000" pitchFamily="2" charset="77"/>
                <a:ea typeface="+mj-ea"/>
                <a:cs typeface="Andika New Basic" panose="02000000000000000000" pitchFamily="2" charset="77"/>
              </a:defRPr>
            </a:lvl1pPr>
          </a:lstStyle>
          <a:p>
            <a:r>
              <a:rPr lang="en-NL" dirty="0"/>
              <a:t>LOFAR2.0: Even faster imaging</a:t>
            </a:r>
          </a:p>
        </p:txBody>
      </p:sp>
      <p:pic>
        <p:nvPicPr>
          <p:cNvPr id="8" name="Afbeelding 8" descr="Afbeelding met ruimte, sterrenbeeld, astronomie, melkweg&#10;&#10;Automatisch gegenereerde beschrijving">
            <a:extLst>
              <a:ext uri="{FF2B5EF4-FFF2-40B4-BE49-F238E27FC236}">
                <a16:creationId xmlns:a16="http://schemas.microsoft.com/office/drawing/2014/main" id="{00EDE8B8-2A98-90AA-C7A7-D54E85EA9C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44" y="1184745"/>
            <a:ext cx="4887611" cy="4887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C3B75-0529-413C-2BC9-E0E2F79518EC}"/>
              </a:ext>
            </a:extLst>
          </p:cNvPr>
          <p:cNvSpPr txBox="1"/>
          <p:nvPr/>
        </p:nvSpPr>
        <p:spPr>
          <a:xfrm>
            <a:off x="6457950" y="5987019"/>
            <a:ext cx="270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Zwaan et al. (in prep)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F1461-56FC-A872-C0E1-07A56509FAFF}"/>
              </a:ext>
            </a:extLst>
          </p:cNvPr>
          <p:cNvSpPr txBox="1"/>
          <p:nvPr/>
        </p:nvSpPr>
        <p:spPr>
          <a:xfrm>
            <a:off x="5472756" y="1468740"/>
            <a:ext cx="30861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Goal: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Run in real time on LOFAR2.0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Run on EuroFlash cluster </a:t>
            </a:r>
          </a:p>
          <a:p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     (PI: Jason Hessels)</a:t>
            </a:r>
          </a:p>
          <a:p>
            <a:endParaRPr lang="en-NL" sz="2200" dirty="0">
              <a:latin typeface="Andika New Basic" panose="02000000000000000000" pitchFamily="2" charset="77"/>
              <a:cs typeface="Andika New Basic" panose="02000000000000000000" pitchFamily="2" charset="77"/>
            </a:endParaRPr>
          </a:p>
          <a:p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First time low frequency radio transients will be detected in real time!</a:t>
            </a:r>
          </a:p>
        </p:txBody>
      </p:sp>
      <p:pic>
        <p:nvPicPr>
          <p:cNvPr id="20" name="Picture 19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E0E150B2-181C-E256-D2A2-40DD022E26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24000" y="2440801"/>
            <a:ext cx="720000" cy="9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3AE40-40C2-13C0-93D7-CB3616FC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47A8F3-FF1B-76EE-771F-745371DC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Whole radio sky imaging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35C837-3B1E-A59A-08EB-43BB48A6E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DFDF6-EDDA-62B2-2C3F-E4DD20E9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5919A-5AE3-90EE-C9C4-58E443F3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F5871-CE2B-7AA9-5752-516864E9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5683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E672-4349-233B-DECB-FC17B498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Original AARTFAAC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2FC11-F49B-7671-273B-248FEF13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A3B64-1939-D7BA-1079-E1759F9A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3E272-AA64-87D9-CABB-3EB28BB0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14</a:t>
            </a:fld>
            <a:endParaRPr lang="en-NL"/>
          </a:p>
        </p:txBody>
      </p:sp>
      <p:pic>
        <p:nvPicPr>
          <p:cNvPr id="7" name="Picture 6" descr="A person with glasses and a red sweater&#10;&#10;AI-generated content may be incorrect.">
            <a:extLst>
              <a:ext uri="{FF2B5EF4-FFF2-40B4-BE49-F238E27FC236}">
                <a16:creationId xmlns:a16="http://schemas.microsoft.com/office/drawing/2014/main" id="{88B54051-2B10-4F98-8BFB-4247EE45C7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835" y="5369951"/>
            <a:ext cx="722416" cy="986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7EFB70-102F-E0DF-BB2B-CEBE7FE41B37}"/>
              </a:ext>
            </a:extLst>
          </p:cNvPr>
          <p:cNvSpPr txBox="1">
            <a:spLocks/>
          </p:cNvSpPr>
          <p:nvPr/>
        </p:nvSpPr>
        <p:spPr>
          <a:xfrm>
            <a:off x="393508" y="3452233"/>
            <a:ext cx="3517323" cy="21306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AARTFAAC used the central 6-12 stations of LOFAR</a:t>
            </a:r>
          </a:p>
          <a:p>
            <a:r>
              <a:rPr lang="en-US"/>
              <a:t>Saw whole visible sky</a:t>
            </a:r>
          </a:p>
          <a:p>
            <a:r>
              <a:rPr lang="en-US"/>
              <a:t>1 image per second!</a:t>
            </a:r>
            <a:endParaRPr lang="en-NL" dirty="0"/>
          </a:p>
        </p:txBody>
      </p:sp>
      <p:pic>
        <p:nvPicPr>
          <p:cNvPr id="9" name="Picture 2" descr="LOFAR array configuration - ASTRON Science">
            <a:extLst>
              <a:ext uri="{FF2B5EF4-FFF2-40B4-BE49-F238E27FC236}">
                <a16:creationId xmlns:a16="http://schemas.microsoft.com/office/drawing/2014/main" id="{0EE4431F-DFE0-CAC6-8FCC-FF5E6C6D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21" y="1007708"/>
            <a:ext cx="3205097" cy="213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160645-81CA-43C2-0F74-6E2E287D6CFB}"/>
              </a:ext>
            </a:extLst>
          </p:cNvPr>
          <p:cNvSpPr txBox="1"/>
          <p:nvPr/>
        </p:nvSpPr>
        <p:spPr>
          <a:xfrm>
            <a:off x="6870759" y="5978629"/>
            <a:ext cx="2222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Credit: Mark </a:t>
            </a:r>
            <a:r>
              <a:rPr lang="en-GB" sz="2000" dirty="0" err="1"/>
              <a:t>Kuiack</a:t>
            </a:r>
            <a:endParaRPr lang="en-GB" sz="2000" dirty="0"/>
          </a:p>
        </p:txBody>
      </p:sp>
      <p:pic>
        <p:nvPicPr>
          <p:cNvPr id="11" name="Picture 10" descr="24h_beam_1sint.gif">
            <a:extLst>
              <a:ext uri="{FF2B5EF4-FFF2-40B4-BE49-F238E27FC236}">
                <a16:creationId xmlns:a16="http://schemas.microsoft.com/office/drawing/2014/main" id="{672CB8FF-289E-A3BE-0E73-972021A4D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646" y="968733"/>
            <a:ext cx="4634846" cy="4634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00EC18-7D03-D322-BE97-D425AB5C4ECD}"/>
              </a:ext>
            </a:extLst>
          </p:cNvPr>
          <p:cNvSpPr txBox="1"/>
          <p:nvPr/>
        </p:nvSpPr>
        <p:spPr>
          <a:xfrm>
            <a:off x="1219099" y="5912041"/>
            <a:ext cx="1919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PI: Ralph </a:t>
            </a:r>
            <a:r>
              <a:rPr lang="en-GB" sz="2000" dirty="0" err="1"/>
              <a:t>Wijers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5953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62A8-4E9B-2D30-EA66-F461D9FE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Original AARTFAAC: transients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D3E7C-671A-0A73-FBBE-877444C2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D5495-DD69-7A79-9E6A-5D2E7F9E1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104F-5E69-CCF6-15C2-15B1E96F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15</a:t>
            </a:fld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1E54B-34B0-0A90-5E81-9E90B12F0EF1}"/>
              </a:ext>
            </a:extLst>
          </p:cNvPr>
          <p:cNvSpPr/>
          <p:nvPr/>
        </p:nvSpPr>
        <p:spPr>
          <a:xfrm>
            <a:off x="4334670" y="5934422"/>
            <a:ext cx="4809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latin typeface="Andika New Basic" panose="02000000000000000000" pitchFamily="2" charset="77"/>
                <a:cs typeface="Andika New Basic" panose="02000000000000000000" pitchFamily="2" charset="77"/>
              </a:rPr>
              <a:t>Kuiack</a:t>
            </a:r>
            <a:r>
              <a:rPr lang="en-GB" sz="20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 et al. (2021), Ruhe et al.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DB2FC-1C37-00AC-0EDD-16287379D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02" y="1078134"/>
            <a:ext cx="8842395" cy="48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00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BCF726D-6395-89D7-3640-59A4C45C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" y="365127"/>
            <a:ext cx="6495165" cy="819618"/>
          </a:xfrm>
        </p:spPr>
        <p:txBody>
          <a:bodyPr/>
          <a:lstStyle/>
          <a:p>
            <a:r>
              <a:rPr lang="en-NL" dirty="0"/>
              <a:t>AARTFAAC2.0: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F7AF-5812-810C-F272-969D68F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C1FF8-941E-05D6-C9BB-4CC3864A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Antonia Rowlinson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8B29-EAFC-C070-304F-EA48A423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16</a:t>
            </a:fld>
            <a:endParaRPr lang="en-N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0BB50B-E046-7C46-7460-8A6468CC7FC3}"/>
              </a:ext>
            </a:extLst>
          </p:cNvPr>
          <p:cNvSpPr txBox="1">
            <a:spLocks/>
          </p:cNvSpPr>
          <p:nvPr/>
        </p:nvSpPr>
        <p:spPr>
          <a:xfrm>
            <a:off x="98713" y="1268593"/>
            <a:ext cx="3720007" cy="37204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30 MHz bandwidth</a:t>
            </a:r>
          </a:p>
          <a:p>
            <a:r>
              <a:rPr lang="en-NL" dirty="0"/>
              <a:t>1 Jy confusion limit</a:t>
            </a:r>
          </a:p>
          <a:p>
            <a:r>
              <a:rPr lang="en-NL" dirty="0"/>
              <a:t>~30’ resolution</a:t>
            </a:r>
          </a:p>
          <a:p>
            <a:r>
              <a:rPr lang="en-NL" dirty="0"/>
              <a:t>12 stations</a:t>
            </a:r>
          </a:p>
          <a:p>
            <a:r>
              <a:rPr lang="en-NL" dirty="0"/>
              <a:t>Operational whenever LOFAR2.0 is turned on</a:t>
            </a:r>
          </a:p>
          <a:p>
            <a:r>
              <a:rPr lang="en-NL" dirty="0"/>
              <a:t>24 hour buffer to save visibilities (200+ TB)</a:t>
            </a: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7BD09B6B-EB60-253D-1BA8-EDA682E1BC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9" r="3135" b="24330"/>
          <a:stretch>
            <a:fillRect/>
          </a:stretch>
        </p:blipFill>
        <p:spPr>
          <a:xfrm>
            <a:off x="6457950" y="308414"/>
            <a:ext cx="2421081" cy="825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E464C-2E21-5AF2-7F1C-818F02A9F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930" y="1387861"/>
            <a:ext cx="4592658" cy="4476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4DFE15-6F71-D0D3-3E80-874C8F79DA3B}"/>
              </a:ext>
            </a:extLst>
          </p:cNvPr>
          <p:cNvSpPr txBox="1"/>
          <p:nvPr/>
        </p:nvSpPr>
        <p:spPr>
          <a:xfrm>
            <a:off x="5536804" y="5941216"/>
            <a:ext cx="3342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Credit: Aleksander </a:t>
            </a:r>
            <a:r>
              <a:rPr lang="en-GB" sz="2000" dirty="0" err="1"/>
              <a:t>Shulevski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91921-131D-7D40-4F76-183F919C3656}"/>
              </a:ext>
            </a:extLst>
          </p:cNvPr>
          <p:cNvSpPr txBox="1"/>
          <p:nvPr/>
        </p:nvSpPr>
        <p:spPr>
          <a:xfrm>
            <a:off x="-1423743" y="6031208"/>
            <a:ext cx="7156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400" b="1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Online 2027!</a:t>
            </a:r>
          </a:p>
        </p:txBody>
      </p:sp>
      <p:pic>
        <p:nvPicPr>
          <p:cNvPr id="8194" name="Picture 2" descr="Profile photo of Arno Schoenmakers">
            <a:extLst>
              <a:ext uri="{FF2B5EF4-FFF2-40B4-BE49-F238E27FC236}">
                <a16:creationId xmlns:a16="http://schemas.microsoft.com/office/drawing/2014/main" id="{D44FB3B3-9E97-5AC6-F13B-856C2B55E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04" y="5016903"/>
            <a:ext cx="715617" cy="9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F818D-BF52-D40A-26CF-6C2A18FCFCE8}"/>
              </a:ext>
            </a:extLst>
          </p:cNvPr>
          <p:cNvSpPr txBox="1"/>
          <p:nvPr/>
        </p:nvSpPr>
        <p:spPr>
          <a:xfrm>
            <a:off x="1103644" y="5065774"/>
            <a:ext cx="2715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NL" sz="1800" dirty="0"/>
              <a:t>Thanks to: </a:t>
            </a:r>
          </a:p>
          <a:p>
            <a:pPr marL="0" indent="0">
              <a:buNone/>
            </a:pPr>
            <a:r>
              <a:rPr lang="en-NL" sz="1800" dirty="0"/>
              <a:t>Arno Schoenmakers and many others at ASTRON</a:t>
            </a:r>
          </a:p>
        </p:txBody>
      </p:sp>
    </p:spTree>
    <p:extLst>
      <p:ext uri="{BB962C8B-B14F-4D97-AF65-F5344CB8AC3E}">
        <p14:creationId xmlns:p14="http://schemas.microsoft.com/office/powerpoint/2010/main" val="74445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48CBEC-7CB4-727F-4555-3D1EEEDC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QuickBlitz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BFB0E-9910-FE44-346D-A54D6A40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C7D4-627E-5C73-F301-031B3E046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52BB6-1577-F7B0-B260-37A1E906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17</a:t>
            </a:fld>
            <a:endParaRPr lang="en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0665B-6E87-9DD5-EDDF-0DDE1EAD1BC3}"/>
              </a:ext>
            </a:extLst>
          </p:cNvPr>
          <p:cNvGrpSpPr/>
          <p:nvPr/>
        </p:nvGrpSpPr>
        <p:grpSpPr>
          <a:xfrm>
            <a:off x="244290" y="4899941"/>
            <a:ext cx="7137400" cy="923128"/>
            <a:chOff x="628650" y="4715967"/>
            <a:chExt cx="7993425" cy="112009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DC43EB-4322-3B90-C9A5-9290D57FE1EF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" y="5161997"/>
              <a:ext cx="7940162" cy="0"/>
            </a:xfrm>
            <a:prstGeom prst="straightConnector1">
              <a:avLst/>
            </a:prstGeom>
            <a:noFill/>
            <a:ln w="76200">
              <a:solidFill>
                <a:srgbClr val="E9A73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FBAB5F7-7384-FC42-A4A2-5BDAB4991174}"/>
                </a:ext>
              </a:extLst>
            </p:cNvPr>
            <p:cNvCxnSpPr>
              <a:cxnSpLocks/>
            </p:cNvCxnSpPr>
            <p:nvPr/>
          </p:nvCxnSpPr>
          <p:spPr>
            <a:xfrm>
              <a:off x="4009013" y="5784692"/>
              <a:ext cx="4559799" cy="0"/>
            </a:xfrm>
            <a:prstGeom prst="straightConnector1">
              <a:avLst/>
            </a:prstGeom>
            <a:noFill/>
            <a:ln w="76200">
              <a:solidFill>
                <a:srgbClr val="E9A73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6C9EE52-9F3C-DC29-F2A8-4594FC505391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715967"/>
              <a:ext cx="7940162" cy="470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NL" sz="2400" dirty="0">
                  <a:solidFill>
                    <a:schemeClr val="tx1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AARTFAAC2.0 monitoring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542B8A0-C505-BA8B-2987-E50E9C5DB606}"/>
                </a:ext>
              </a:extLst>
            </p:cNvPr>
            <p:cNvSpPr txBox="1">
              <a:spLocks/>
            </p:cNvSpPr>
            <p:nvPr/>
          </p:nvSpPr>
          <p:spPr>
            <a:xfrm>
              <a:off x="4062276" y="5365526"/>
              <a:ext cx="4559799" cy="470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NL" sz="3200" dirty="0">
                  <a:solidFill>
                    <a:schemeClr val="tx1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LOFAR2.0 triggering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AABD05-5681-D8ED-A31D-1C251240EA69}"/>
              </a:ext>
            </a:extLst>
          </p:cNvPr>
          <p:cNvGrpSpPr/>
          <p:nvPr/>
        </p:nvGrpSpPr>
        <p:grpSpPr>
          <a:xfrm>
            <a:off x="288136" y="1396090"/>
            <a:ext cx="8827119" cy="2947568"/>
            <a:chOff x="234345" y="468042"/>
            <a:chExt cx="8827119" cy="2947568"/>
          </a:xfrm>
        </p:grpSpPr>
        <p:pic>
          <p:nvPicPr>
            <p:cNvPr id="13" name="Picture 12" descr="A diagram of a magnetic field&#10;&#10;Description automatically generated">
              <a:extLst>
                <a:ext uri="{FF2B5EF4-FFF2-40B4-BE49-F238E27FC236}">
                  <a16:creationId xmlns:a16="http://schemas.microsoft.com/office/drawing/2014/main" id="{C505D6A4-51E1-D95E-6329-B14EE67B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345" y="468042"/>
              <a:ext cx="7257458" cy="29475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5341C5-92FD-AAC7-30A3-B7290E902C9B}"/>
                </a:ext>
              </a:extLst>
            </p:cNvPr>
            <p:cNvSpPr txBox="1"/>
            <p:nvPr/>
          </p:nvSpPr>
          <p:spPr>
            <a:xfrm>
              <a:off x="7355786" y="559186"/>
              <a:ext cx="16257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NL" sz="2400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Black hole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4E2E86-FA26-77F8-A5DD-9951D36A5618}"/>
                </a:ext>
              </a:extLst>
            </p:cNvPr>
            <p:cNvSpPr txBox="1"/>
            <p:nvPr/>
          </p:nvSpPr>
          <p:spPr>
            <a:xfrm>
              <a:off x="7491803" y="2067260"/>
              <a:ext cx="156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NL" sz="2400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Magnetar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6939D1-AA7F-66FF-CF45-2A193272D273}"/>
                </a:ext>
              </a:extLst>
            </p:cNvPr>
            <p:cNvSpPr txBox="1"/>
            <p:nvPr/>
          </p:nvSpPr>
          <p:spPr>
            <a:xfrm>
              <a:off x="234345" y="487699"/>
              <a:ext cx="3319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Rowlinson &amp; Anderson (2019)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796E10-A34C-1718-F795-2542C8A450C0}"/>
              </a:ext>
            </a:extLst>
          </p:cNvPr>
          <p:cNvGrpSpPr/>
          <p:nvPr/>
        </p:nvGrpSpPr>
        <p:grpSpPr>
          <a:xfrm>
            <a:off x="713258" y="1859548"/>
            <a:ext cx="5672725" cy="2810215"/>
            <a:chOff x="533401" y="2352107"/>
            <a:chExt cx="5672725" cy="2810215"/>
          </a:xfrm>
        </p:grpSpPr>
        <p:sp>
          <p:nvSpPr>
            <p:cNvPr id="18" name="Explosion 2 17">
              <a:extLst>
                <a:ext uri="{FF2B5EF4-FFF2-40B4-BE49-F238E27FC236}">
                  <a16:creationId xmlns:a16="http://schemas.microsoft.com/office/drawing/2014/main" id="{ECCF14A3-E402-92AF-A9C1-BC3414E48409}"/>
                </a:ext>
              </a:extLst>
            </p:cNvPr>
            <p:cNvSpPr/>
            <p:nvPr/>
          </p:nvSpPr>
          <p:spPr>
            <a:xfrm>
              <a:off x="533401" y="3429000"/>
              <a:ext cx="541867" cy="491067"/>
            </a:xfrm>
            <a:prstGeom prst="irregularSeal2">
              <a:avLst/>
            </a:prstGeom>
            <a:solidFill>
              <a:srgbClr val="FF7822"/>
            </a:solidFill>
            <a:ln>
              <a:solidFill>
                <a:srgbClr val="FF78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Explosion 2 18">
              <a:extLst>
                <a:ext uri="{FF2B5EF4-FFF2-40B4-BE49-F238E27FC236}">
                  <a16:creationId xmlns:a16="http://schemas.microsoft.com/office/drawing/2014/main" id="{9172E7AB-4F3C-FA56-9F49-CCE38D8FD6C6}"/>
                </a:ext>
              </a:extLst>
            </p:cNvPr>
            <p:cNvSpPr/>
            <p:nvPr/>
          </p:nvSpPr>
          <p:spPr>
            <a:xfrm>
              <a:off x="1964326" y="2352107"/>
              <a:ext cx="541867" cy="491067"/>
            </a:xfrm>
            <a:prstGeom prst="irregularSeal2">
              <a:avLst/>
            </a:prstGeom>
            <a:solidFill>
              <a:srgbClr val="FF7822"/>
            </a:solidFill>
            <a:ln>
              <a:solidFill>
                <a:srgbClr val="FF78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20" name="Explosion 2 19">
              <a:extLst>
                <a:ext uri="{FF2B5EF4-FFF2-40B4-BE49-F238E27FC236}">
                  <a16:creationId xmlns:a16="http://schemas.microsoft.com/office/drawing/2014/main" id="{3670014D-36CB-2E38-0301-310D0607C613}"/>
                </a:ext>
              </a:extLst>
            </p:cNvPr>
            <p:cNvSpPr/>
            <p:nvPr/>
          </p:nvSpPr>
          <p:spPr>
            <a:xfrm>
              <a:off x="4309580" y="3959609"/>
              <a:ext cx="541867" cy="491067"/>
            </a:xfrm>
            <a:prstGeom prst="irregularSeal2">
              <a:avLst/>
            </a:prstGeom>
            <a:solidFill>
              <a:srgbClr val="FF7822"/>
            </a:solidFill>
            <a:ln>
              <a:solidFill>
                <a:srgbClr val="FF78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1" name="Explosion 2 20">
              <a:extLst>
                <a:ext uri="{FF2B5EF4-FFF2-40B4-BE49-F238E27FC236}">
                  <a16:creationId xmlns:a16="http://schemas.microsoft.com/office/drawing/2014/main" id="{7A121501-3733-9FAF-B1C8-A3DD563A2599}"/>
                </a:ext>
              </a:extLst>
            </p:cNvPr>
            <p:cNvSpPr/>
            <p:nvPr/>
          </p:nvSpPr>
          <p:spPr>
            <a:xfrm>
              <a:off x="5664259" y="2682727"/>
              <a:ext cx="541867" cy="491067"/>
            </a:xfrm>
            <a:prstGeom prst="irregularSeal2">
              <a:avLst/>
            </a:prstGeom>
            <a:solidFill>
              <a:srgbClr val="FF7822"/>
            </a:solidFill>
            <a:ln>
              <a:solidFill>
                <a:srgbClr val="FF78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D903F7-1C7E-46FD-6F79-640B5CBB4FEB}"/>
                </a:ext>
              </a:extLst>
            </p:cNvPr>
            <p:cNvSpPr txBox="1"/>
            <p:nvPr/>
          </p:nvSpPr>
          <p:spPr>
            <a:xfrm>
              <a:off x="2675956" y="4700657"/>
              <a:ext cx="186679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NL" sz="2400" dirty="0">
                  <a:solidFill>
                    <a:srgbClr val="FF7822"/>
                  </a:solidFill>
                </a:rPr>
                <a:t>Radio Bursts</a:t>
              </a:r>
            </a:p>
          </p:txBody>
        </p:sp>
      </p:grpSp>
      <p:pic>
        <p:nvPicPr>
          <p:cNvPr id="25" name="Picture 24" descr="A close-up of a logo&#10;&#10;AI-generated content may be incorrect.">
            <a:extLst>
              <a:ext uri="{FF2B5EF4-FFF2-40B4-BE49-F238E27FC236}">
                <a16:creationId xmlns:a16="http://schemas.microsoft.com/office/drawing/2014/main" id="{800A14A1-ED23-C85F-52E9-16BA09DE2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9" r="3135" b="24330"/>
          <a:stretch>
            <a:fillRect/>
          </a:stretch>
        </p:blipFill>
        <p:spPr>
          <a:xfrm>
            <a:off x="6513239" y="251805"/>
            <a:ext cx="2421081" cy="8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C6B6-63F5-9CDC-4E2D-4F19A0954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860822-07B6-E3FC-DFA2-316626C2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SKA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FEACD0-A284-50D7-7C4A-B709082E7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81673-FEC4-8814-0DC1-A27F27A8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0E553-709A-2904-8539-068FB2C9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DD3F0-23ED-4513-8ACC-50241FBB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312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9A1F-706E-3F9F-882D-0C564F2E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" y="0"/>
            <a:ext cx="5815496" cy="1465943"/>
          </a:xfrm>
        </p:spPr>
        <p:txBody>
          <a:bodyPr>
            <a:normAutofit/>
          </a:bodyPr>
          <a:lstStyle/>
          <a:p>
            <a:r>
              <a:rPr lang="en-NL" dirty="0"/>
              <a:t>SKA Low (AA*)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56CF6-B494-63CC-F90E-5D186A85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78E65-4A30-4C4A-D267-AEDB18F7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5F628-DB75-0932-8064-98CC5A73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19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01ADB-9858-955E-1279-2EFD657BB551}"/>
              </a:ext>
            </a:extLst>
          </p:cNvPr>
          <p:cNvSpPr txBox="1"/>
          <p:nvPr/>
        </p:nvSpPr>
        <p:spPr>
          <a:xfrm>
            <a:off x="5154939" y="5960500"/>
            <a:ext cx="549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/>
              <a:t>Figure credit: SKAO</a:t>
            </a:r>
          </a:p>
        </p:txBody>
      </p:sp>
      <p:pic>
        <p:nvPicPr>
          <p:cNvPr id="8" name="Picture 7" descr="A group of people working on a solar panel&#10;&#10;AI-generated content may be incorrect.">
            <a:extLst>
              <a:ext uri="{FF2B5EF4-FFF2-40B4-BE49-F238E27FC236}">
                <a16:creationId xmlns:a16="http://schemas.microsoft.com/office/drawing/2014/main" id="{B6234B7D-BB62-8FE0-ECA4-0F26C5E268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1" y="2991190"/>
            <a:ext cx="4035209" cy="3023350"/>
          </a:xfrm>
          <a:prstGeom prst="rect">
            <a:avLst/>
          </a:prstGeom>
        </p:spPr>
      </p:pic>
      <p:pic>
        <p:nvPicPr>
          <p:cNvPr id="10" name="Picture 9" descr="A large field of radio towers&#10;&#10;AI-generated content may be incorrect.">
            <a:extLst>
              <a:ext uri="{FF2B5EF4-FFF2-40B4-BE49-F238E27FC236}">
                <a16:creationId xmlns:a16="http://schemas.microsoft.com/office/drawing/2014/main" id="{7F54AC82-FA6D-DBAA-2CD7-50BF1239E1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906" y="2991191"/>
            <a:ext cx="4536193" cy="3023350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958D660-5015-91AA-E76A-BD7229C5CC0A}"/>
              </a:ext>
            </a:extLst>
          </p:cNvPr>
          <p:cNvSpPr txBox="1">
            <a:spLocks/>
          </p:cNvSpPr>
          <p:nvPr/>
        </p:nvSpPr>
        <p:spPr>
          <a:xfrm>
            <a:off x="433761" y="1219201"/>
            <a:ext cx="5453595" cy="1632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50 – 350 MHz</a:t>
            </a:r>
          </a:p>
          <a:p>
            <a:r>
              <a:rPr lang="en-NL" dirty="0"/>
              <a:t>73.4 km</a:t>
            </a:r>
          </a:p>
          <a:p>
            <a:r>
              <a:rPr lang="en-NL" dirty="0"/>
              <a:t>307 stations</a:t>
            </a:r>
          </a:p>
        </p:txBody>
      </p:sp>
      <p:pic>
        <p:nvPicPr>
          <p:cNvPr id="1030" name="Picture 6" descr="SKA-Low full layout">
            <a:extLst>
              <a:ext uri="{FF2B5EF4-FFF2-40B4-BE49-F238E27FC236}">
                <a16:creationId xmlns:a16="http://schemas.microsoft.com/office/drawing/2014/main" id="{7E40A2A5-257F-722C-64BD-CB7D0618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357" y="59140"/>
            <a:ext cx="3256643" cy="28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3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F242-83AA-B749-2108-B94FE37F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LOFAR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455DB0-CA85-6A44-369A-FC3AB3D6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24" y="1027907"/>
            <a:ext cx="6912551" cy="51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9B49F-6734-5F43-5C86-78B36092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27/06/2025</a:t>
            </a:r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02249-1492-A2A9-95EF-8BE5CC63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53024-DEBD-5ED3-1315-7F4553CC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1258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F77C-334C-204F-0DC0-A2EE8E23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241" y="365127"/>
            <a:ext cx="5660793" cy="819618"/>
          </a:xfrm>
        </p:spPr>
        <p:txBody>
          <a:bodyPr/>
          <a:lstStyle/>
          <a:p>
            <a:r>
              <a:rPr lang="en-NL" dirty="0"/>
              <a:t>SKA Mid (AA*)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5C286-E981-7683-34F7-5AAA809C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31032-2EF4-38EA-2B51-C214758C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7EFCF-B0F9-D71F-A199-EDE3B405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20</a:t>
            </a:fld>
            <a:endParaRPr lang="en-NL"/>
          </a:p>
        </p:txBody>
      </p:sp>
      <p:pic>
        <p:nvPicPr>
          <p:cNvPr id="7" name="Picture 6" descr="A group of workers in front of a large satellite dish&#10;&#10;AI-generated content may be incorrect.">
            <a:extLst>
              <a:ext uri="{FF2B5EF4-FFF2-40B4-BE49-F238E27FC236}">
                <a16:creationId xmlns:a16="http://schemas.microsoft.com/office/drawing/2014/main" id="{97F4C9EF-98A5-FDD0-0E68-CB13F3F994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86" y="2945994"/>
            <a:ext cx="5109029" cy="3410357"/>
          </a:xfrm>
          <a:prstGeom prst="rect">
            <a:avLst/>
          </a:prstGeom>
        </p:spPr>
      </p:pic>
      <p:pic>
        <p:nvPicPr>
          <p:cNvPr id="11" name="Picture 10" descr="A large array of satellite dishes with Karl G. Jansky Very Large Array in the background&#10;&#10;AI-generated content may be incorrect.">
            <a:extLst>
              <a:ext uri="{FF2B5EF4-FFF2-40B4-BE49-F238E27FC236}">
                <a16:creationId xmlns:a16="http://schemas.microsoft.com/office/drawing/2014/main" id="{F10BD342-63D3-8009-96AC-206A6C3509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677" y="2945993"/>
            <a:ext cx="3410357" cy="3410357"/>
          </a:xfrm>
          <a:prstGeom prst="rect">
            <a:avLst/>
          </a:prstGeom>
        </p:spPr>
      </p:pic>
      <p:pic>
        <p:nvPicPr>
          <p:cNvPr id="4098" name="Picture 2" descr="SKA-Mid full layout">
            <a:extLst>
              <a:ext uri="{FF2B5EF4-FFF2-40B4-BE49-F238E27FC236}">
                <a16:creationId xmlns:a16="http://schemas.microsoft.com/office/drawing/2014/main" id="{1C48D0F1-5741-F7F2-7993-8E2CA425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314242" cy="294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E4FB28E-A909-94DF-CC7F-1A5D6BEA036F}"/>
              </a:ext>
            </a:extLst>
          </p:cNvPr>
          <p:cNvSpPr txBox="1">
            <a:spLocks/>
          </p:cNvSpPr>
          <p:nvPr/>
        </p:nvSpPr>
        <p:spPr>
          <a:xfrm>
            <a:off x="3417840" y="1184745"/>
            <a:ext cx="5453595" cy="1632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0.35-1.05 GHz, 0.95-1.76 GHz, 4.6-8.5 GHz, 8.3-15.4 GHz</a:t>
            </a:r>
          </a:p>
          <a:p>
            <a:r>
              <a:rPr lang="en-NL" dirty="0"/>
              <a:t>108 km (36 km excluding SKA008)</a:t>
            </a:r>
          </a:p>
          <a:p>
            <a:r>
              <a:rPr lang="en-NL" dirty="0"/>
              <a:t>144 dishes (incl. MeerKAT)</a:t>
            </a:r>
          </a:p>
        </p:txBody>
      </p:sp>
    </p:spTree>
    <p:extLst>
      <p:ext uri="{BB962C8B-B14F-4D97-AF65-F5344CB8AC3E}">
        <p14:creationId xmlns:p14="http://schemas.microsoft.com/office/powerpoint/2010/main" val="215256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D6E4-080B-273C-8FD0-6A945799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2762-460D-F5E8-DE79-B497C408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SKA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09A1E-2B43-0038-693E-08D59199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E480D-9586-52D0-E35C-48D41687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1DE11-958C-9B57-28D5-A97F606E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21</a:t>
            </a:fld>
            <a:endParaRPr lang="en-NL"/>
          </a:p>
        </p:txBody>
      </p:sp>
      <p:pic>
        <p:nvPicPr>
          <p:cNvPr id="1026" name="Picture 2" descr="Science Operations evolution towards Science">
            <a:extLst>
              <a:ext uri="{FF2B5EF4-FFF2-40B4-BE49-F238E27FC236}">
                <a16:creationId xmlns:a16="http://schemas.microsoft.com/office/drawing/2014/main" id="{A4A31BBE-7B98-7D99-F0C6-B49B1BF5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4745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52029-F31A-E077-9DC9-A03C5ED30EDE}"/>
              </a:ext>
            </a:extLst>
          </p:cNvPr>
          <p:cNvSpPr txBox="1"/>
          <p:nvPr/>
        </p:nvSpPr>
        <p:spPr>
          <a:xfrm>
            <a:off x="1823909" y="973560"/>
            <a:ext cx="549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>
                <a:hlinkClick r:id="rId3"/>
              </a:rPr>
              <a:t>https://www.skao.int/en/647/timeline-science</a:t>
            </a:r>
            <a:r>
              <a:rPr lang="en-NL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AD55B-957E-AFC2-B48E-FC313956C0AA}"/>
              </a:ext>
            </a:extLst>
          </p:cNvPr>
          <p:cNvSpPr txBox="1"/>
          <p:nvPr/>
        </p:nvSpPr>
        <p:spPr>
          <a:xfrm>
            <a:off x="5154939" y="5960500"/>
            <a:ext cx="549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/>
              <a:t>Figure credit: SKAO</a:t>
            </a:r>
          </a:p>
        </p:txBody>
      </p:sp>
    </p:spTree>
    <p:extLst>
      <p:ext uri="{BB962C8B-B14F-4D97-AF65-F5344CB8AC3E}">
        <p14:creationId xmlns:p14="http://schemas.microsoft.com/office/powerpoint/2010/main" val="35912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67283-2E31-513D-3E24-831834F5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SKA Timeline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901D6-10A6-3D21-1909-D53C4918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A8F29-44E6-4FCA-1271-9D9AF685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72D94-6BEE-5223-FC57-DA661EB6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22</a:t>
            </a:fld>
            <a:endParaRPr lang="en-N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74EE51-69A9-9CED-B085-E301CD28B53C}"/>
              </a:ext>
            </a:extLst>
          </p:cNvPr>
          <p:cNvGrpSpPr/>
          <p:nvPr/>
        </p:nvGrpSpPr>
        <p:grpSpPr>
          <a:xfrm>
            <a:off x="63610" y="1234172"/>
            <a:ext cx="9144000" cy="5145087"/>
            <a:chOff x="63610" y="1393826"/>
            <a:chExt cx="9144000" cy="5145087"/>
          </a:xfrm>
        </p:grpSpPr>
        <p:pic>
          <p:nvPicPr>
            <p:cNvPr id="3074" name="Picture 2" descr="Timeline towards regular operation cycles for SKA">
              <a:extLst>
                <a:ext uri="{FF2B5EF4-FFF2-40B4-BE49-F238E27FC236}">
                  <a16:creationId xmlns:a16="http://schemas.microsoft.com/office/drawing/2014/main" id="{97684897-4BA8-1E82-75BD-E70677EC8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0" y="1393826"/>
              <a:ext cx="9144000" cy="514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BCA3B5-8780-A7C2-FBA5-B3F89D4411C1}"/>
                </a:ext>
              </a:extLst>
            </p:cNvPr>
            <p:cNvSpPr/>
            <p:nvPr/>
          </p:nvSpPr>
          <p:spPr>
            <a:xfrm>
              <a:off x="4699220" y="2289974"/>
              <a:ext cx="429371" cy="24649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1DEAB9-D5E3-345A-D015-43A28A2982F8}"/>
                </a:ext>
              </a:extLst>
            </p:cNvPr>
            <p:cNvSpPr/>
            <p:nvPr/>
          </p:nvSpPr>
          <p:spPr>
            <a:xfrm>
              <a:off x="3849756" y="2480805"/>
              <a:ext cx="722244" cy="24649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1E0063-A4CA-8CC6-BC24-5F072AB11E24}"/>
                </a:ext>
              </a:extLst>
            </p:cNvPr>
            <p:cNvSpPr/>
            <p:nvPr/>
          </p:nvSpPr>
          <p:spPr>
            <a:xfrm>
              <a:off x="3718560" y="3944142"/>
              <a:ext cx="984636" cy="59768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C37700-6F44-7D5C-DF3A-C70AC0F3BAEB}"/>
                </a:ext>
              </a:extLst>
            </p:cNvPr>
            <p:cNvSpPr/>
            <p:nvPr/>
          </p:nvSpPr>
          <p:spPr>
            <a:xfrm>
              <a:off x="5222682" y="2790904"/>
              <a:ext cx="984636" cy="59768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FE49C9-BADB-FC7B-36DF-0F92281E8916}"/>
                </a:ext>
              </a:extLst>
            </p:cNvPr>
            <p:cNvSpPr/>
            <p:nvPr/>
          </p:nvSpPr>
          <p:spPr>
            <a:xfrm>
              <a:off x="6028579" y="5325842"/>
              <a:ext cx="429371" cy="24649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5BBC0D-A243-722D-6B50-5BE4B9A967F0}"/>
                </a:ext>
              </a:extLst>
            </p:cNvPr>
            <p:cNvSpPr/>
            <p:nvPr/>
          </p:nvSpPr>
          <p:spPr>
            <a:xfrm>
              <a:off x="5306334" y="5488024"/>
              <a:ext cx="900983" cy="24649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77782A-B4CF-12D4-2261-45F95AFDBD4D}"/>
                </a:ext>
              </a:extLst>
            </p:cNvPr>
            <p:cNvSpPr/>
            <p:nvPr/>
          </p:nvSpPr>
          <p:spPr>
            <a:xfrm>
              <a:off x="6976110" y="2566736"/>
              <a:ext cx="429371" cy="24649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C0D490-7A42-15E0-10FD-B69245045485}"/>
                </a:ext>
              </a:extLst>
            </p:cNvPr>
            <p:cNvSpPr/>
            <p:nvPr/>
          </p:nvSpPr>
          <p:spPr>
            <a:xfrm>
              <a:off x="6698477" y="3944141"/>
              <a:ext cx="984636" cy="59768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E76CD4-BEC3-2698-AA8B-C79EAE9E9671}"/>
              </a:ext>
            </a:extLst>
          </p:cNvPr>
          <p:cNvSpPr txBox="1"/>
          <p:nvPr/>
        </p:nvSpPr>
        <p:spPr>
          <a:xfrm>
            <a:off x="5154939" y="5960500"/>
            <a:ext cx="549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/>
              <a:t>Figure credit: SKAO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7AE8B-ED55-16C1-A2DE-FBCCE5E3C873}"/>
              </a:ext>
            </a:extLst>
          </p:cNvPr>
          <p:cNvSpPr txBox="1"/>
          <p:nvPr/>
        </p:nvSpPr>
        <p:spPr>
          <a:xfrm>
            <a:off x="1823909" y="973560"/>
            <a:ext cx="549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dirty="0">
                <a:hlinkClick r:id="rId4"/>
              </a:rPr>
              <a:t>https://www.skao.int/en/647/timeline-science</a:t>
            </a:r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82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74D93-74EE-2E4B-24D9-7F0F0C45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173BB81F-0B79-CDE4-E646-CE2A824E2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1862158" cy="14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57898-7911-AFF8-1E01-8798489B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27/06/2025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03857-3892-A270-5202-79C5E51B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815B3-7F6F-55CC-4B07-A9D3A968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1367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FD76-CF07-8FAD-24A6-610BC53E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LOFAR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7BFDD-84BE-3830-FD15-E9162D20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0C053-1785-F3BC-93A0-509CA358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Antonia Rowlinson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689EC-7934-AFF3-158A-01EB6741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4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D2AC9-69AA-7B41-5B04-05D3411158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02" y="1184745"/>
            <a:ext cx="9046898" cy="4388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0EC26A-9EF0-7D47-A072-A7A859C89C1E}"/>
              </a:ext>
            </a:extLst>
          </p:cNvPr>
          <p:cNvSpPr/>
          <p:nvPr/>
        </p:nvSpPr>
        <p:spPr>
          <a:xfrm>
            <a:off x="5920003" y="5956241"/>
            <a:ext cx="3133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Slide credit: Jason Hessels</a:t>
            </a:r>
          </a:p>
        </p:txBody>
      </p:sp>
    </p:spTree>
    <p:extLst>
      <p:ext uri="{BB962C8B-B14F-4D97-AF65-F5344CB8AC3E}">
        <p14:creationId xmlns:p14="http://schemas.microsoft.com/office/powerpoint/2010/main" val="112375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8A3B-5FA0-5B17-BCA2-86F56B67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LOFAR 2.0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3A44-DBAF-8A73-D4CA-84B3A907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FDE8B-BD78-2E5B-455C-4C91DE79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AC282-3212-3E03-43BD-202D4D7C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5</a:t>
            </a:fld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53F5E-713E-EDE4-533C-CF095FC1A6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682" y="991380"/>
            <a:ext cx="8678636" cy="42616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E410A4-9D0A-456A-056D-C2DA19FBD133}"/>
              </a:ext>
            </a:extLst>
          </p:cNvPr>
          <p:cNvSpPr/>
          <p:nvPr/>
        </p:nvSpPr>
        <p:spPr>
          <a:xfrm>
            <a:off x="5920003" y="5956241"/>
            <a:ext cx="3133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Slide credit: Jason Hessels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9D269-041D-BD52-EE39-0F41CBFF4278}"/>
              </a:ext>
            </a:extLst>
          </p:cNvPr>
          <p:cNvSpPr txBox="1"/>
          <p:nvPr/>
        </p:nvSpPr>
        <p:spPr>
          <a:xfrm>
            <a:off x="355475" y="5268445"/>
            <a:ext cx="843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Faster response time to alerts (goal 1 minute)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Automated pipelines for processing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D5A8B-60B1-C3CF-AD2C-05B15C312013}"/>
              </a:ext>
            </a:extLst>
          </p:cNvPr>
          <p:cNvSpPr txBox="1"/>
          <p:nvPr/>
        </p:nvSpPr>
        <p:spPr>
          <a:xfrm>
            <a:off x="-1423743" y="6031208"/>
            <a:ext cx="7156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400" b="1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Online 2026!</a:t>
            </a:r>
          </a:p>
        </p:txBody>
      </p:sp>
    </p:spTree>
    <p:extLst>
      <p:ext uri="{BB962C8B-B14F-4D97-AF65-F5344CB8AC3E}">
        <p14:creationId xmlns:p14="http://schemas.microsoft.com/office/powerpoint/2010/main" val="294375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7A1C7B-A081-B5F1-C828-52BA88E6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Unbiased transient surveys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6EEDA-539B-47D1-87CE-F08DF469A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DDF50-8330-7E50-7D36-300F5B5F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56EB4-0A8E-BEB6-FEB5-9E12DF7E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25F07-D5C1-9E7A-D556-4FFCD659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2065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B2372306-86A0-7232-D89C-0AD05461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997526"/>
            <a:ext cx="6873060" cy="51547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516229-578F-F850-2454-9C5D2138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Transient Phase 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FD307-1029-372C-E064-661B30F8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6D891-9CE4-9745-AB59-AE0717AB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92BD-0D49-33E5-900F-2C8571A2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7</a:t>
            </a:fld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721987-F3AD-A7A0-E3F5-8953A2CDEB0F}"/>
              </a:ext>
            </a:extLst>
          </p:cNvPr>
          <p:cNvSpPr txBox="1"/>
          <p:nvPr/>
        </p:nvSpPr>
        <p:spPr>
          <a:xfrm>
            <a:off x="6898569" y="8170255"/>
            <a:ext cx="2076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Caleb et al. (2024)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B08E6A-5763-636E-E0C3-E558D19DA36A}"/>
              </a:ext>
            </a:extLst>
          </p:cNvPr>
          <p:cNvGrpSpPr/>
          <p:nvPr/>
        </p:nvGrpSpPr>
        <p:grpSpPr>
          <a:xfrm>
            <a:off x="1285683" y="1540676"/>
            <a:ext cx="6572633" cy="4888279"/>
            <a:chOff x="1285683" y="1540676"/>
            <a:chExt cx="6572633" cy="48882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7C618B-E660-1DE0-CCBE-BBA6AAED9B62}"/>
                </a:ext>
              </a:extLst>
            </p:cNvPr>
            <p:cNvSpPr txBox="1"/>
            <p:nvPr/>
          </p:nvSpPr>
          <p:spPr>
            <a:xfrm>
              <a:off x="1285683" y="5967290"/>
              <a:ext cx="6572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chemeClr val="accent2"/>
                  </a:solidFill>
                  <a:latin typeface="Andika New Basic" panose="02000000000000000000" pitchFamily="2" charset="77"/>
                  <a:cs typeface="Andika New Basic" panose="02000000000000000000" pitchFamily="2" charset="77"/>
                </a:rPr>
                <a:t>LOFAR imaging transient search phase space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D70982-2409-510F-F612-858A4BB2A0FD}"/>
                </a:ext>
              </a:extLst>
            </p:cNvPr>
            <p:cNvSpPr/>
            <p:nvPr/>
          </p:nvSpPr>
          <p:spPr>
            <a:xfrm>
              <a:off x="3922643" y="1540676"/>
              <a:ext cx="2849218" cy="4025237"/>
            </a:xfrm>
            <a:prstGeom prst="rect">
              <a:avLst/>
            </a:prstGeom>
            <a:solidFill>
              <a:schemeClr val="accent2">
                <a:alpha val="29715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F71BA3-E0D4-F65E-0D3D-F38386D517DA}"/>
              </a:ext>
            </a:extLst>
          </p:cNvPr>
          <p:cNvSpPr/>
          <p:nvPr/>
        </p:nvSpPr>
        <p:spPr>
          <a:xfrm>
            <a:off x="2245432" y="1626532"/>
            <a:ext cx="2528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de Ruiter et al. (2025)</a:t>
            </a:r>
          </a:p>
        </p:txBody>
      </p:sp>
    </p:spTree>
    <p:extLst>
      <p:ext uri="{BB962C8B-B14F-4D97-AF65-F5344CB8AC3E}">
        <p14:creationId xmlns:p14="http://schemas.microsoft.com/office/powerpoint/2010/main" val="785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D66578-DF73-77F1-A5BD-7E3F6845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Archival searches: LoTSS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B6243-6F34-B6C8-17A9-B759CFAC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BD3FF-978B-4B53-0E98-4AAADD0D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BCF16-263E-409C-7CBF-AA28FC89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8</a:t>
            </a:fld>
            <a:endParaRPr lang="en-NL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5631FF-9DC4-DE92-6B72-99A9FF468062}"/>
              </a:ext>
            </a:extLst>
          </p:cNvPr>
          <p:cNvGrpSpPr/>
          <p:nvPr/>
        </p:nvGrpSpPr>
        <p:grpSpPr>
          <a:xfrm>
            <a:off x="2887982" y="4400235"/>
            <a:ext cx="3229136" cy="1815913"/>
            <a:chOff x="449670" y="1832188"/>
            <a:chExt cx="8045064" cy="452416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42848A-0A9E-10EC-1849-8494B6366340}"/>
                </a:ext>
              </a:extLst>
            </p:cNvPr>
            <p:cNvGrpSpPr/>
            <p:nvPr/>
          </p:nvGrpSpPr>
          <p:grpSpPr>
            <a:xfrm>
              <a:off x="449670" y="1832188"/>
              <a:ext cx="8045064" cy="4524163"/>
              <a:chOff x="639946" y="1478747"/>
              <a:chExt cx="8045064" cy="4524163"/>
            </a:xfrm>
          </p:grpSpPr>
          <p:pic>
            <p:nvPicPr>
              <p:cNvPr id="22" name="Picture 21" descr="A sun and earth in space&#10;&#10;Description automatically generated">
                <a:extLst>
                  <a:ext uri="{FF2B5EF4-FFF2-40B4-BE49-F238E27FC236}">
                    <a16:creationId xmlns:a16="http://schemas.microsoft.com/office/drawing/2014/main" id="{88611F6A-8E51-F51B-E0F5-D0FF00827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946" y="1478747"/>
                <a:ext cx="8045062" cy="4524163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81D49B-6EB1-A975-8DB0-FD847000565C}"/>
                  </a:ext>
                </a:extLst>
              </p:cNvPr>
              <p:cNvSpPr txBox="1"/>
              <p:nvPr/>
            </p:nvSpPr>
            <p:spPr>
              <a:xfrm>
                <a:off x="5388225" y="1559433"/>
                <a:ext cx="3296785" cy="1610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200" dirty="0">
                    <a:solidFill>
                      <a:schemeClr val="bg1"/>
                    </a:solidFill>
                  </a:rPr>
                  <a:t>Image credit: </a:t>
                </a:r>
              </a:p>
              <a:p>
                <a:r>
                  <a:rPr lang="en-NL" sz="1200" dirty="0">
                    <a:solidFill>
                      <a:schemeClr val="bg1"/>
                    </a:solidFill>
                  </a:rPr>
                  <a:t>Danielle Futselaar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1BA5F1-C972-E652-D3EE-4C824B6B1EA4}"/>
                </a:ext>
              </a:extLst>
            </p:cNvPr>
            <p:cNvSpPr txBox="1"/>
            <p:nvPr/>
          </p:nvSpPr>
          <p:spPr>
            <a:xfrm>
              <a:off x="3659889" y="5497015"/>
              <a:ext cx="4813586" cy="766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i="1" dirty="0">
                  <a:solidFill>
                    <a:schemeClr val="bg1"/>
                  </a:solidFill>
                </a:rPr>
                <a:t>D</a:t>
              </a:r>
              <a:r>
                <a:rPr lang="en-NL" sz="1400" i="1" dirty="0">
                  <a:solidFill>
                    <a:schemeClr val="bg1"/>
                  </a:solidFill>
                </a:rPr>
                <a:t>e Ruiter</a:t>
              </a:r>
              <a:r>
                <a:rPr lang="en-NL" sz="1400" dirty="0">
                  <a:solidFill>
                    <a:schemeClr val="bg1"/>
                  </a:solidFill>
                </a:rPr>
                <a:t> et al. (2024)</a:t>
              </a:r>
              <a:endParaRPr lang="en-NL" sz="1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D3C616-D0E3-4CB9-E5FE-1B171B49CA4B}"/>
              </a:ext>
            </a:extLst>
          </p:cNvPr>
          <p:cNvGrpSpPr/>
          <p:nvPr/>
        </p:nvGrpSpPr>
        <p:grpSpPr>
          <a:xfrm>
            <a:off x="0" y="2483168"/>
            <a:ext cx="2874916" cy="3873183"/>
            <a:chOff x="5028779" y="1866715"/>
            <a:chExt cx="3086100" cy="4157697"/>
          </a:xfrm>
        </p:grpSpPr>
        <p:pic>
          <p:nvPicPr>
            <p:cNvPr id="27" name="Content Placeholder 5" descr="A screenshot of a screen&#10;&#10;Description automatically generated">
              <a:extLst>
                <a:ext uri="{FF2B5EF4-FFF2-40B4-BE49-F238E27FC236}">
                  <a16:creationId xmlns:a16="http://schemas.microsoft.com/office/drawing/2014/main" id="{F6547BA6-0C4F-DFA1-17AC-DFEB91B99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8780" y="1866715"/>
              <a:ext cx="3086099" cy="3842494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92F72D-D6D3-3BD4-76B2-79034E59031A}"/>
                </a:ext>
              </a:extLst>
            </p:cNvPr>
            <p:cNvSpPr txBox="1"/>
            <p:nvPr/>
          </p:nvSpPr>
          <p:spPr>
            <a:xfrm>
              <a:off x="5028779" y="5734434"/>
              <a:ext cx="3086099" cy="289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400" i="1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D</a:t>
              </a:r>
              <a:r>
                <a:rPr lang="en-NL" sz="1400" i="1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e Ruiter</a:t>
              </a:r>
              <a:r>
                <a:rPr lang="en-NL" sz="1400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 et al. (2024)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A1347-17DF-09E5-36AC-E284B0DD5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2431290"/>
            <a:ext cx="3218535" cy="18455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F1B3B1-10E0-BCC7-6932-0FC90A14D7C1}"/>
              </a:ext>
            </a:extLst>
          </p:cNvPr>
          <p:cNvSpPr txBox="1"/>
          <p:nvPr/>
        </p:nvSpPr>
        <p:spPr>
          <a:xfrm>
            <a:off x="355475" y="1217131"/>
            <a:ext cx="8433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LoTSS (Shimwell et al. 2019, 2022) provides great dataset for short snapshot transient search and yeilding cool results!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11245F-B3DE-B5A8-B396-5F4911CD0CB6}"/>
              </a:ext>
            </a:extLst>
          </p:cNvPr>
          <p:cNvGrpSpPr/>
          <p:nvPr/>
        </p:nvGrpSpPr>
        <p:grpSpPr>
          <a:xfrm>
            <a:off x="6401519" y="2357513"/>
            <a:ext cx="2705950" cy="3937436"/>
            <a:chOff x="6269086" y="2561711"/>
            <a:chExt cx="2705950" cy="3937436"/>
          </a:xfrm>
        </p:grpSpPr>
        <p:pic>
          <p:nvPicPr>
            <p:cNvPr id="12" name="Picture 11" descr="A person in a black jacket&#10;&#10;AI-generated content may be incorrect.">
              <a:extLst>
                <a:ext uri="{FF2B5EF4-FFF2-40B4-BE49-F238E27FC236}">
                  <a16:creationId xmlns:a16="http://schemas.microsoft.com/office/drawing/2014/main" id="{F58E2D12-2E4E-7AE3-5F12-50CB7C0D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70"/>
            <a:stretch>
              <a:fillRect/>
            </a:stretch>
          </p:blipFill>
          <p:spPr>
            <a:xfrm>
              <a:off x="6454210" y="2561712"/>
              <a:ext cx="720000" cy="988199"/>
            </a:xfrm>
            <a:prstGeom prst="rect">
              <a:avLst/>
            </a:prstGeom>
          </p:spPr>
        </p:pic>
        <p:pic>
          <p:nvPicPr>
            <p:cNvPr id="14" name="Picture 13" descr="A person with a beard and mustache&#10;&#10;AI-generated content may be incorrect.">
              <a:extLst>
                <a:ext uri="{FF2B5EF4-FFF2-40B4-BE49-F238E27FC236}">
                  <a16:creationId xmlns:a16="http://schemas.microsoft.com/office/drawing/2014/main" id="{579105B5-3D1A-1865-3AE9-D37EC713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65511" y="2561711"/>
              <a:ext cx="720000" cy="988199"/>
            </a:xfrm>
            <a:prstGeom prst="rect">
              <a:avLst/>
            </a:prstGeom>
          </p:spPr>
        </p:pic>
        <p:pic>
          <p:nvPicPr>
            <p:cNvPr id="10" name="Picture 9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F961B622-D025-B414-EC79-0E5EB6F00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65511" y="3658491"/>
              <a:ext cx="720000" cy="988200"/>
            </a:xfrm>
            <a:prstGeom prst="rect">
              <a:avLst/>
            </a:prstGeom>
          </p:spPr>
        </p:pic>
        <p:pic>
          <p:nvPicPr>
            <p:cNvPr id="16" name="Picture 15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5F8C1543-D448-8240-594A-118BD5DE8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51818" y="3658491"/>
              <a:ext cx="720000" cy="988199"/>
            </a:xfrm>
            <a:prstGeom prst="rect">
              <a:avLst/>
            </a:prstGeom>
          </p:spPr>
        </p:pic>
        <p:pic>
          <p:nvPicPr>
            <p:cNvPr id="18" name="Picture 17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24D4C8E5-3129-5799-7545-3820BAE3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79204" y="3658490"/>
              <a:ext cx="720000" cy="988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E6D853-0773-0AD1-E4CA-13764DB382DA}"/>
                </a:ext>
              </a:extLst>
            </p:cNvPr>
            <p:cNvSpPr txBox="1"/>
            <p:nvPr/>
          </p:nvSpPr>
          <p:spPr>
            <a:xfrm>
              <a:off x="6269086" y="4744821"/>
              <a:ext cx="27059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Iris de Ruiter</a:t>
              </a: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Jason Hessels</a:t>
              </a: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Tim Shimwell</a:t>
              </a: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Reshma Anna-Thomas</a:t>
              </a: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Sylvain Ranguin</a:t>
              </a:r>
            </a:p>
            <a:p>
              <a:r>
                <a:rPr lang="en-NL" dirty="0">
                  <a:latin typeface="Andika New Basic" panose="02000000000000000000" pitchFamily="2" charset="77"/>
                  <a:cs typeface="Andika New Basic" panose="02000000000000000000" pitchFamily="2" charset="77"/>
                </a:rPr>
                <a:t>Ines Pastor-Marazuela </a:t>
              </a:r>
            </a:p>
          </p:txBody>
        </p:sp>
        <p:pic>
          <p:nvPicPr>
            <p:cNvPr id="1028" name="Picture 4" descr="Timothy Shimwell bij Astron">
              <a:extLst>
                <a:ext uri="{FF2B5EF4-FFF2-40B4-BE49-F238E27FC236}">
                  <a16:creationId xmlns:a16="http://schemas.microsoft.com/office/drawing/2014/main" id="{7F562302-8EDC-6BAC-52BB-98D0BDCCE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94" y="2561711"/>
              <a:ext cx="724619" cy="9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79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45C9C-A2B2-A044-560E-B23F43477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24/09/25</a:t>
            </a:r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FD3E8-6CC1-CF29-0515-E2A16065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Antonia Rowlinson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AF3AA-DE59-3461-476F-1F2894D8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D756A-A404-6142-9391-9905159D066A}" type="slidenum">
              <a:rPr lang="en-NL" smtClean="0"/>
              <a:t>9</a:t>
            </a:fld>
            <a:endParaRPr lang="en-NL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DA28213-3946-172C-11C0-A890B648ACE4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8196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ndika New Basic" panose="02000000000000000000" pitchFamily="2" charset="77"/>
                <a:ea typeface="+mj-ea"/>
                <a:cs typeface="Andika New Basic" panose="02000000000000000000" pitchFamily="2" charset="77"/>
              </a:defRPr>
            </a:lvl1pPr>
          </a:lstStyle>
          <a:p>
            <a:r>
              <a:rPr lang="en-NL" dirty="0"/>
              <a:t>LOFAR2.0: TraP2.0</a:t>
            </a:r>
          </a:p>
        </p:txBody>
      </p:sp>
      <p:pic>
        <p:nvPicPr>
          <p:cNvPr id="37" name="Picture 36" descr="A diagram of a software flowchart&#10;&#10;AI-generated content may be incorrect.">
            <a:extLst>
              <a:ext uri="{FF2B5EF4-FFF2-40B4-BE49-F238E27FC236}">
                <a16:creationId xmlns:a16="http://schemas.microsoft.com/office/drawing/2014/main" id="{D3608E83-114D-21CA-A28D-AC8A1E4222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382" y="959447"/>
            <a:ext cx="4758464" cy="5156308"/>
          </a:xfrm>
          <a:prstGeom prst="rect">
            <a:avLst/>
          </a:prstGeom>
          <a:ln w="190500">
            <a:noFill/>
          </a:ln>
        </p:spPr>
      </p:pic>
      <p:pic>
        <p:nvPicPr>
          <p:cNvPr id="7" name="Picture 6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8E0358BA-81B4-CCD1-B8A5-0B3D2941EA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983" y="4810867"/>
            <a:ext cx="720000" cy="112061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C387F57A-6296-5EE6-46E4-0FD51F05504C}"/>
              </a:ext>
            </a:extLst>
          </p:cNvPr>
          <p:cNvSpPr txBox="1"/>
          <p:nvPr/>
        </p:nvSpPr>
        <p:spPr>
          <a:xfrm>
            <a:off x="1371026" y="5064419"/>
            <a:ext cx="1786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Timo Millenaar &amp; Team Rapthor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18FC4884-CF7E-2F43-FF14-0AEF5CC35731}"/>
              </a:ext>
            </a:extLst>
          </p:cNvPr>
          <p:cNvSpPr txBox="1">
            <a:spLocks/>
          </p:cNvSpPr>
          <p:nvPr/>
        </p:nvSpPr>
        <p:spPr>
          <a:xfrm>
            <a:off x="366154" y="1084896"/>
            <a:ext cx="3525613" cy="25387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ndika New Basic" panose="02000000000000000000" pitchFamily="2" charset="77"/>
                <a:ea typeface="+mn-ea"/>
                <a:cs typeface="Andika New Basic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L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0141FE-5BFA-7BF5-2031-46A42566F910}"/>
              </a:ext>
            </a:extLst>
          </p:cNvPr>
          <p:cNvSpPr txBox="1"/>
          <p:nvPr/>
        </p:nvSpPr>
        <p:spPr>
          <a:xfrm>
            <a:off x="175020" y="1084896"/>
            <a:ext cx="36532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Major rewrite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Methods unchanged, focus on improved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TraP will be one of LOFAR2.0 supported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LINC output image will be automatically ingested by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200" dirty="0">
                <a:latin typeface="Andika New Basic" panose="02000000000000000000" pitchFamily="2" charset="77"/>
                <a:cs typeface="Andika New Basic" panose="02000000000000000000" pitchFamily="2" charset="77"/>
              </a:rPr>
              <a:t>Pip installable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C443B7-9D1B-DF83-ECF2-1CD347D62E30}"/>
              </a:ext>
            </a:extLst>
          </p:cNvPr>
          <p:cNvSpPr txBox="1"/>
          <p:nvPr/>
        </p:nvSpPr>
        <p:spPr>
          <a:xfrm>
            <a:off x="486983" y="6039031"/>
            <a:ext cx="550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hlinkClick r:id="rId4"/>
              </a:rPr>
              <a:t>https://transients-pipeline.readthedocs.io/en/latest/</a:t>
            </a:r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9817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30671</TotalTime>
  <Words>590</Words>
  <Application>Microsoft Macintosh PowerPoint</Application>
  <PresentationFormat>On-screen Show (4:3)</PresentationFormat>
  <Paragraphs>177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Andika New Basic</vt:lpstr>
      <vt:lpstr>Aptos</vt:lpstr>
      <vt:lpstr>Office Theme</vt:lpstr>
      <vt:lpstr>PowerPoint Presentation</vt:lpstr>
      <vt:lpstr>LOFAR</vt:lpstr>
      <vt:lpstr>PowerPoint Presentation</vt:lpstr>
      <vt:lpstr>LOFAR</vt:lpstr>
      <vt:lpstr>LOFAR 2.0</vt:lpstr>
      <vt:lpstr>Unbiased transient surveys</vt:lpstr>
      <vt:lpstr>Transient Phase Space</vt:lpstr>
      <vt:lpstr>Archival searches: LoTSS</vt:lpstr>
      <vt:lpstr>PowerPoint Presentation</vt:lpstr>
      <vt:lpstr>PowerPoint Presentation</vt:lpstr>
      <vt:lpstr>PowerPoint Presentation</vt:lpstr>
      <vt:lpstr>PowerPoint Presentation</vt:lpstr>
      <vt:lpstr>Whole radio sky imaging</vt:lpstr>
      <vt:lpstr>Original AARTFAAC</vt:lpstr>
      <vt:lpstr>Original AARTFAAC: transients</vt:lpstr>
      <vt:lpstr>AARTFAAC2.0: Design </vt:lpstr>
      <vt:lpstr>QuickBlitz</vt:lpstr>
      <vt:lpstr>SKA</vt:lpstr>
      <vt:lpstr>SKA Low (AA*)</vt:lpstr>
      <vt:lpstr>SKA Mid (AA*)</vt:lpstr>
      <vt:lpstr>SKA Timeline</vt:lpstr>
      <vt:lpstr>SKA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Antonia Rowlinson</dc:creator>
  <cp:lastModifiedBy>Antonia Rowlinson</cp:lastModifiedBy>
  <cp:revision>44</cp:revision>
  <dcterms:created xsi:type="dcterms:W3CDTF">2025-06-10T14:27:09Z</dcterms:created>
  <dcterms:modified xsi:type="dcterms:W3CDTF">2025-10-19T17:18:06Z</dcterms:modified>
</cp:coreProperties>
</file>