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notesSlides/notesSlide17.xml" ContentType="application/vnd.openxmlformats-officedocument.presentationml.notesSlide+xml"/>
  <Override PartName="/ppt/notesSlides/notesSlide41.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3.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1.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21.xml.rels" ContentType="application/vnd.openxmlformats-package.relationships+xml"/>
  <Override PartName="/ppt/notesSlides/_rels/notesSlide2.xml.rels" ContentType="application/vnd.openxmlformats-package.relationships+xml"/>
  <Override PartName="/ppt/notesSlides/_rels/notesSlide29.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41.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20.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5.xml.rels" ContentType="application/vnd.openxmlformats-package.relationships+xml"/>
  <Override PartName="/ppt/notesSlides/_rels/notesSlide42.xml.rels" ContentType="application/vnd.openxmlformats-package.relationships+xml"/>
  <Override PartName="/ppt/notesSlides/_rels/notesSlide30.xml.rels" ContentType="application/vnd.openxmlformats-package.relationship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44.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3.xml" ContentType="application/vnd.openxmlformats-officedocument.presentationml.notesSlide+xml"/>
  <Override PartName="/ppt/notesSlides/notesSlide27.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presProps.xml" ContentType="application/vnd.openxmlformats-officedocument.presentationml.presPro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_rels/slideLayout12.xml.rels" ContentType="application/vnd.openxmlformats-package.relationships+xml"/>
  <Override PartName="/ppt/slideLayouts/_rels/slideLayout8.xml.rels" ContentType="application/vnd.openxmlformats-package.relationships+xml"/>
  <Override PartName="/ppt/slideLayouts/_rels/slideLayout11.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heme/theme49.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58.jpeg" ContentType="image/jpeg"/>
  <Override PartName="/ppt/media/image15.jpeg" ContentType="image/jpeg"/>
  <Override PartName="/ppt/media/image59.png" ContentType="image/png"/>
  <Override PartName="/ppt/media/image2.png" ContentType="image/png"/>
  <Override PartName="/ppt/media/image28.jpeg" ContentType="image/jpeg"/>
  <Override PartName="/ppt/media/image14.png" ContentType="image/png"/>
  <Override PartName="/ppt/media/image45.jpeg" ContentType="image/jpeg"/>
  <Override PartName="/ppt/media/image62.jpeg" ContentType="image/jpeg"/>
  <Override PartName="/ppt/media/image6.jpeg" ContentType="image/jpeg"/>
  <Override PartName="/ppt/media/image22.png" ContentType="image/png"/>
  <Override PartName="/ppt/media/image16.wmf" ContentType="image/x-wmf"/>
  <Override PartName="/ppt/media/image47.jpeg" ContentType="image/jpeg"/>
  <Override PartName="/ppt/media/image51.png" ContentType="image/png"/>
  <Override PartName="/ppt/media/image34.png" ContentType="image/png"/>
  <Override PartName="/ppt/media/image17.png" ContentType="image/png"/>
  <Override PartName="/ppt/media/image29.jpeg" ContentType="image/jpeg"/>
  <Override PartName="/ppt/media/image41.png" ContentType="image/png"/>
  <Override PartName="/ppt/media/image46.jpeg" ContentType="image/jpeg"/>
  <Override PartName="/ppt/media/image35.png" ContentType="image/png"/>
  <Override PartName="/ppt/media/image9.jpeg" ContentType="image/jpeg"/>
  <Override PartName="/ppt/media/image18.png" ContentType="image/png"/>
  <Override PartName="/ppt/media/image20.jpeg" ContentType="image/jpeg"/>
  <Override PartName="/ppt/media/image61.png" ContentType="image/png"/>
  <Override PartName="/ppt/media/image27.png" ContentType="image/png"/>
  <Override PartName="/ppt/media/image48.jpeg" ContentType="image/jpeg"/>
  <Override PartName="/ppt/media/image60.png" ContentType="image/png"/>
  <Override PartName="/ppt/media/image26.jpeg" ContentType="image/jpeg"/>
  <Override PartName="/ppt/media/image11.png" ContentType="image/png"/>
  <Override PartName="/ppt/media/image43.jpeg" ContentType="image/jpeg"/>
  <Override PartName="/ppt/media/image25.jpeg" ContentType="image/jpeg"/>
  <Override PartName="/ppt/media/image1.wmf" ContentType="image/x-wmf"/>
  <Override PartName="/ppt/media/image24.jpeg" ContentType="image/jpeg"/>
  <Override PartName="/ppt/media/image40.png" ContentType="image/png"/>
  <Override PartName="/ppt/media/image57.jpeg" ContentType="image/jpeg"/>
  <Override PartName="/ppt/media/image23.png" ContentType="image/png"/>
  <Override PartName="/ppt/media/image3.png" ContentType="image/png"/>
  <Override PartName="/ppt/media/image5.jpeg" ContentType="image/jpeg"/>
  <Override PartName="/ppt/media/image4.png" ContentType="image/png"/>
  <Override PartName="/ppt/media/image19.gif" ContentType="image/gif"/>
  <Override PartName="/ppt/media/image7.jpeg" ContentType="image/jpeg"/>
  <Override PartName="/ppt/media/image32.png" ContentType="image/png"/>
  <Override PartName="/ppt/media/image21.jpeg" ContentType="image/jpeg"/>
  <Override PartName="/ppt/media/image30.jpeg" ContentType="image/jpeg"/>
  <Override PartName="/ppt/media/image8.jpeg" ContentType="image/jpeg"/>
  <Override PartName="/ppt/media/image42.png" ContentType="image/png"/>
  <Override PartName="/ppt/media/image31.jpeg" ContentType="image/jpeg"/>
  <Override PartName="/ppt/media/image33.jpeg" ContentType="image/jpeg"/>
  <Override PartName="/ppt/media/image49.png" ContentType="image/png"/>
  <Override PartName="/ppt/media/image37.png" ContentType="image/png"/>
  <Override PartName="/ppt/media/image38.png" ContentType="image/png"/>
  <Override PartName="/ppt/media/image12.png" ContentType="image/png"/>
  <Override PartName="/ppt/media/image55.png" ContentType="image/png"/>
  <Override PartName="/ppt/media/image39.wmf" ContentType="image/x-wmf"/>
  <Override PartName="/ppt/media/image44.jpeg" ContentType="image/jpeg"/>
  <Override PartName="/ppt/media/image50.png" ContentType="image/png"/>
  <Override PartName="/ppt/media/image52.gif" ContentType="image/gif"/>
  <Override PartName="/ppt/media/image10.jpeg" ContentType="image/jpeg"/>
  <Override PartName="/ppt/media/image53.jpeg" ContentType="image/jpeg"/>
  <Override PartName="/ppt/media/image36.png" ContentType="image/png"/>
  <Override PartName="/ppt/media/image54.jpeg" ContentType="image/jpeg"/>
  <Override PartName="/ppt/media/image13.jpeg" ContentType="image/jpeg"/>
  <Override PartName="/ppt/media/image56.jpeg" ContentType="image/jpeg"/>
  <Override PartName="/ppt/embeddings/oleObject1.bin" ContentType="application/vnd.openxmlformats-officedocument.oleObject"/>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s/slide26.xml" ContentType="application/vnd.openxmlformats-officedocument.presentationml.slide+xml"/>
  <Override PartName="/ppt/slides/slide43.xml" ContentType="application/vnd.openxmlformats-officedocument.presentationml.slide+xml"/>
  <Override PartName="/ppt/slides/slide18.xml" ContentType="application/vnd.openxmlformats-officedocument.presentationml.slide+xml"/>
  <Override PartName="/ppt/slides/slide35.xml" ContentType="application/vnd.openxmlformats-officedocument.presentationml.slide+xml"/>
  <Override PartName="/ppt/slides/_rels/slide10.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40.xml.rels" ContentType="application/vnd.openxmlformats-package.relationships+xml"/>
  <Override PartName="/ppt/slides/_rels/slide15.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14.xml.rels" ContentType="application/vnd.openxmlformats-package.relationships+xml"/>
  <Override PartName="/ppt/slides/_rels/slide3.xml.rels" ContentType="application/vnd.openxmlformats-package.relationships+xml"/>
  <Override PartName="/ppt/slides/_rels/slide37.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9.xml.rels" ContentType="application/vnd.openxmlformats-package.relationships+xml"/>
  <Override PartName="/ppt/slides/_rels/slide5.xml.rels" ContentType="application/vnd.openxmlformats-package.relationships+xml"/>
  <Override PartName="/ppt/slides/_rels/slide25.xml.rels" ContentType="application/vnd.openxmlformats-package.relationships+xml"/>
  <Override PartName="/ppt/slides/_rels/slide42.xml.rels" ContentType="application/vnd.openxmlformats-package.relationships+xml"/>
  <Override PartName="/ppt/slides/_rels/slide1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35.xml.rels" ContentType="application/vnd.openxmlformats-package.relationships+xml"/>
  <Override PartName="/ppt/slides/_rels/slide26.xml.rels" ContentType="application/vnd.openxmlformats-package.relationships+xml"/>
  <Override PartName="/ppt/slides/_rels/slide43.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4.xml.rels" ContentType="application/vnd.openxmlformats-package.relationships+xml"/>
  <Override PartName="/ppt/slides/_rels/slide28.xml.rels" ContentType="application/vnd.openxmlformats-package.relationships+xml"/>
  <Override PartName="/ppt/slides/_rels/slide1.xml.rels" ContentType="application/vnd.openxmlformats-package.relationships+xml"/>
  <Override PartName="/ppt/slides/_rels/slide21.xml.rels" ContentType="application/vnd.openxmlformats-package.relationships+xml"/>
  <Override PartName="/ppt/slides/_rels/slide38.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33.xml.rels" ContentType="application/vnd.openxmlformats-package.relationships+xml"/>
  <Override PartName="/ppt/slides/_rels/slide16.xml.rels" ContentType="application/vnd.openxmlformats-package.relationships+xml"/>
  <Override PartName="/ppt/slides/_rels/slide4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slide25.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34.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8.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37.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32.xml" ContentType="application/vnd.openxmlformats-officedocument.presentationml.slide+xml"/>
  <Override PartName="/ppt/slides/slide23.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4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fr-FR" sz="4400" spc="-1" strike="noStrike">
                <a:solidFill>
                  <a:srgbClr val="000000"/>
                </a:solidFill>
                <a:latin typeface="Arial"/>
              </a:rPr>
              <a:t>Cliquez pour déplacer la diapo</a:t>
            </a:r>
            <a:endParaRPr b="0" lang="fr-FR" sz="4400" spc="-1" strike="noStrike">
              <a:solidFill>
                <a:srgbClr val="000000"/>
              </a:solidFill>
              <a:latin typeface="Arial"/>
            </a:endParaRPr>
          </a:p>
        </p:txBody>
      </p:sp>
      <p:sp>
        <p:nvSpPr>
          <p:cNvPr id="4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45"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46" name="PlaceHolder 4"/>
          <p:cNvSpPr>
            <a:spLocks noGrp="1"/>
          </p:cNvSpPr>
          <p:nvPr>
            <p:ph type="dt" idx="2"/>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47" name="PlaceHolder 5"/>
          <p:cNvSpPr>
            <a:spLocks noGrp="1"/>
          </p:cNvSpPr>
          <p:nvPr>
            <p:ph type="ftr" idx="3"/>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48" name="PlaceHolder 6"/>
          <p:cNvSpPr>
            <a:spLocks noGrp="1"/>
          </p:cNvSpPr>
          <p:nvPr>
            <p:ph type="sldNum" idx="4"/>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4B90717C-94D5-494E-BA8A-9A42C81477C8}"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PlaceHolder 1"/>
          <p:cNvSpPr>
            <a:spLocks noGrp="1"/>
          </p:cNvSpPr>
          <p:nvPr>
            <p:ph type="sldNum" idx="39"/>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060E93FE-EE48-4161-AEEF-CAE94AC41FCE}"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65" name="PlaceHolder 2"/>
          <p:cNvSpPr>
            <a:spLocks noGrp="1"/>
          </p:cNvSpPr>
          <p:nvPr>
            <p:ph type="sldImg"/>
          </p:nvPr>
        </p:nvSpPr>
        <p:spPr>
          <a:xfrm>
            <a:off x="1143000" y="685800"/>
            <a:ext cx="4570200" cy="3427200"/>
          </a:xfrm>
          <a:prstGeom prst="rect">
            <a:avLst/>
          </a:prstGeom>
          <a:ln w="0">
            <a:noFill/>
          </a:ln>
        </p:spPr>
      </p:sp>
      <p:sp>
        <p:nvSpPr>
          <p:cNvPr id="666"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PlaceHolder 1"/>
          <p:cNvSpPr>
            <a:spLocks noGrp="1"/>
          </p:cNvSpPr>
          <p:nvPr>
            <p:ph type="sldNum" idx="48"/>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5A3297AF-07F1-4993-A106-F1D05F3CFF97}"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92" name="PlaceHolder 2"/>
          <p:cNvSpPr>
            <a:spLocks noGrp="1"/>
          </p:cNvSpPr>
          <p:nvPr>
            <p:ph type="sldImg"/>
          </p:nvPr>
        </p:nvSpPr>
        <p:spPr>
          <a:xfrm>
            <a:off x="1143000" y="685800"/>
            <a:ext cx="4570200" cy="3427200"/>
          </a:xfrm>
          <a:prstGeom prst="rect">
            <a:avLst/>
          </a:prstGeom>
          <a:ln w="0">
            <a:noFill/>
          </a:ln>
        </p:spPr>
      </p:sp>
      <p:sp>
        <p:nvSpPr>
          <p:cNvPr id="693"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où l’hydrogène est converti en hélium</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Interactions are also responsible for decay</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PlaceHolder 1"/>
          <p:cNvSpPr>
            <a:spLocks noGrp="1"/>
          </p:cNvSpPr>
          <p:nvPr>
            <p:ph type="sldNum" idx="49"/>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1AC5158C-E0EB-4CCC-8B2D-9949D85D9D69}"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95" name="Rectangle 7"/>
          <p:cNvSpPr/>
          <p:nvPr/>
        </p:nvSpPr>
        <p:spPr>
          <a:xfrm>
            <a:off x="3884760" y="8685360"/>
            <a:ext cx="2970000" cy="455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5CE5706E-9E4D-4C85-9CA7-B022121F613E}" type="slidenum">
              <a:rPr b="0" lang="fr-FR" sz="1200" spc="-1" strike="noStrike">
                <a:solidFill>
                  <a:srgbClr val="000000"/>
                </a:solidFill>
                <a:latin typeface="Calibri"/>
                <a:ea typeface="+mn-ea"/>
              </a:rPr>
              <a:t>&lt;numéro&gt;</a:t>
            </a:fld>
            <a:endParaRPr b="0" lang="fr-FR" sz="1200" spc="-1" strike="noStrike">
              <a:solidFill>
                <a:srgbClr val="000000"/>
              </a:solidFill>
              <a:latin typeface="Arial"/>
            </a:endParaRPr>
          </a:p>
        </p:txBody>
      </p:sp>
      <p:sp>
        <p:nvSpPr>
          <p:cNvPr id="696" name="PlaceHolder 2"/>
          <p:cNvSpPr>
            <a:spLocks noGrp="1"/>
          </p:cNvSpPr>
          <p:nvPr>
            <p:ph type="sldImg"/>
          </p:nvPr>
        </p:nvSpPr>
        <p:spPr>
          <a:xfrm>
            <a:off x="1143000" y="685800"/>
            <a:ext cx="4570200" cy="3427200"/>
          </a:xfrm>
          <a:prstGeom prst="rect">
            <a:avLst/>
          </a:prstGeom>
          <a:ln w="0">
            <a:noFill/>
          </a:ln>
        </p:spPr>
      </p:sp>
      <p:sp>
        <p:nvSpPr>
          <p:cNvPr id="697"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où l’hydrogène est converti en hélium</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sldNum" idx="50"/>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E8D8ADD3-3F0C-4169-9FF7-D1AB4FDF02AF}"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99" name="PlaceHolder 2"/>
          <p:cNvSpPr>
            <a:spLocks noGrp="1"/>
          </p:cNvSpPr>
          <p:nvPr>
            <p:ph type="sldImg"/>
          </p:nvPr>
        </p:nvSpPr>
        <p:spPr>
          <a:xfrm>
            <a:off x="1143000" y="685800"/>
            <a:ext cx="4570200" cy="3427200"/>
          </a:xfrm>
          <a:prstGeom prst="rect">
            <a:avLst/>
          </a:prstGeom>
          <a:ln w="0">
            <a:noFill/>
          </a:ln>
        </p:spPr>
      </p:sp>
      <p:sp>
        <p:nvSpPr>
          <p:cNvPr id="700"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1" name="PlaceHolder 1"/>
          <p:cNvSpPr>
            <a:spLocks noGrp="1"/>
          </p:cNvSpPr>
          <p:nvPr>
            <p:ph type="sldNum" idx="51"/>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C93CE34-C1FC-4816-A729-A1B469816F14}"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02" name="PlaceHolder 2"/>
          <p:cNvSpPr>
            <a:spLocks noGrp="1"/>
          </p:cNvSpPr>
          <p:nvPr>
            <p:ph type="sldImg"/>
          </p:nvPr>
        </p:nvSpPr>
        <p:spPr>
          <a:xfrm>
            <a:off x="1143000" y="685800"/>
            <a:ext cx="4570200" cy="3427200"/>
          </a:xfrm>
          <a:prstGeom prst="rect">
            <a:avLst/>
          </a:prstGeom>
          <a:ln w="0">
            <a:noFill/>
          </a:ln>
        </p:spPr>
      </p:sp>
      <p:sp>
        <p:nvSpPr>
          <p:cNvPr id="703"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Lettre A et Z: symétrie mirroir et rotation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Certain properties such as energy can have only discrete values, not continuous values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Symétrie de jauge permet de decrire les interactions fondamentales via un principe géométrique.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L’invariance de jauge ne permet pas aux particules (d’interaction) d’avoir une masse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Symétrie permet de relier des phenomenes qui n’ont rien a voir a priori</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SU(3) X SU(2) X U(1)</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Transition symétrie &lt; -- &gt; higgs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Norme d’un vecteur ne depend pas de son orientation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Symétries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Liés aux lois de conservation (énergie…)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liés aux interactions (dites symétries de</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Jauge)</a:t>
            </a:r>
            <a:endParaRPr b="0" lang="fr-FR" sz="20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PlaceHolder 1"/>
          <p:cNvSpPr>
            <a:spLocks noGrp="1"/>
          </p:cNvSpPr>
          <p:nvPr>
            <p:ph type="sldNum" idx="40"/>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2B977D8-804A-431C-B786-708CAAB71C07}"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68" name="PlaceHolder 2"/>
          <p:cNvSpPr>
            <a:spLocks noGrp="1"/>
          </p:cNvSpPr>
          <p:nvPr>
            <p:ph type="sldImg"/>
          </p:nvPr>
        </p:nvSpPr>
        <p:spPr>
          <a:xfrm>
            <a:off x="1143000" y="685800"/>
            <a:ext cx="4570200" cy="3427200"/>
          </a:xfrm>
          <a:prstGeom prst="rect">
            <a:avLst/>
          </a:prstGeom>
          <a:ln w="0">
            <a:noFill/>
          </a:ln>
        </p:spPr>
      </p:sp>
      <p:sp>
        <p:nvSpPr>
          <p:cNvPr id="669"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Univers d’une grande compléxité et diversité</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Pt commun entre ces objects qiu ont des comportements differents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La science a prouvé que ces objets sont constitués des memes briques fondamentales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sldImg"/>
          </p:nvPr>
        </p:nvSpPr>
        <p:spPr>
          <a:xfrm>
            <a:off x="1143000" y="685800"/>
            <a:ext cx="4570200" cy="3427200"/>
          </a:xfrm>
          <a:prstGeom prst="rect">
            <a:avLst/>
          </a:prstGeom>
          <a:ln w="0">
            <a:noFill/>
          </a:ln>
        </p:spPr>
      </p:sp>
      <p:sp>
        <p:nvSpPr>
          <p:cNvPr id="705"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
        <p:nvSpPr>
          <p:cNvPr id="706" name="PlaceHolder 3"/>
          <p:cNvSpPr>
            <a:spLocks noGrp="1"/>
          </p:cNvSpPr>
          <p:nvPr>
            <p:ph type="sldNum" idx="52"/>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Times New Roman"/>
              </a:defRPr>
            </a:lvl1pPr>
          </a:lstStyle>
          <a:p>
            <a:pPr indent="0" algn="r">
              <a:lnSpc>
                <a:spcPct val="100000"/>
              </a:lnSpc>
              <a:buNone/>
              <a:tabLst>
                <a:tab algn="l" pos="0"/>
              </a:tabLst>
            </a:pPr>
            <a:fld id="{7494672E-83FD-4560-BD46-642053408B2D}"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sldNum" idx="53"/>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A795028-4B5A-4858-89FE-D1F3C3C57A2C}"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08" name="PlaceHolder 2"/>
          <p:cNvSpPr>
            <a:spLocks noGrp="1"/>
          </p:cNvSpPr>
          <p:nvPr>
            <p:ph type="sldImg"/>
          </p:nvPr>
        </p:nvSpPr>
        <p:spPr>
          <a:xfrm>
            <a:off x="1143000" y="685800"/>
            <a:ext cx="4570200" cy="3427200"/>
          </a:xfrm>
          <a:prstGeom prst="rect">
            <a:avLst/>
          </a:prstGeom>
          <a:ln w="0">
            <a:noFill/>
          </a:ln>
        </p:spPr>
      </p:sp>
      <p:sp>
        <p:nvSpPr>
          <p:cNvPr id="709"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sldNum" idx="54"/>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1FD9DD97-3C66-4E90-A3BA-BD7AED66B56F}"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11" name="PlaceHolder 2"/>
          <p:cNvSpPr>
            <a:spLocks noGrp="1"/>
          </p:cNvSpPr>
          <p:nvPr>
            <p:ph type="sldImg"/>
          </p:nvPr>
        </p:nvSpPr>
        <p:spPr>
          <a:xfrm>
            <a:off x="1143000" y="685800"/>
            <a:ext cx="4570200" cy="3427200"/>
          </a:xfrm>
          <a:prstGeom prst="rect">
            <a:avLst/>
          </a:prstGeom>
          <a:ln w="0">
            <a:noFill/>
          </a:ln>
        </p:spPr>
      </p:sp>
      <p:sp>
        <p:nvSpPr>
          <p:cNvPr id="712"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3" name="PlaceHolder 1"/>
          <p:cNvSpPr>
            <a:spLocks noGrp="1"/>
          </p:cNvSpPr>
          <p:nvPr>
            <p:ph type="sldNum" idx="55"/>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F8486CE-BEE1-4B88-A864-657A24967165}"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14" name="PlaceHolder 2"/>
          <p:cNvSpPr>
            <a:spLocks noGrp="1"/>
          </p:cNvSpPr>
          <p:nvPr>
            <p:ph type="sldImg"/>
          </p:nvPr>
        </p:nvSpPr>
        <p:spPr>
          <a:xfrm>
            <a:off x="1143000" y="685800"/>
            <a:ext cx="4570200" cy="3427200"/>
          </a:xfrm>
          <a:prstGeom prst="rect">
            <a:avLst/>
          </a:prstGeom>
          <a:ln w="0">
            <a:noFill/>
          </a:ln>
        </p:spPr>
      </p:sp>
      <p:sp>
        <p:nvSpPr>
          <p:cNvPr id="715"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PlaceHolder 1"/>
          <p:cNvSpPr>
            <a:spLocks noGrp="1"/>
          </p:cNvSpPr>
          <p:nvPr>
            <p:ph type="sldNum" idx="56"/>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D890A3BB-8826-4C71-A5F8-5EDBE1305710}"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17" name="PlaceHolder 2"/>
          <p:cNvSpPr>
            <a:spLocks noGrp="1"/>
          </p:cNvSpPr>
          <p:nvPr>
            <p:ph type="sldImg"/>
          </p:nvPr>
        </p:nvSpPr>
        <p:spPr>
          <a:xfrm>
            <a:off x="1143000" y="685800"/>
            <a:ext cx="4570200" cy="3427200"/>
          </a:xfrm>
          <a:prstGeom prst="rect">
            <a:avLst/>
          </a:prstGeom>
          <a:ln w="0">
            <a:noFill/>
          </a:ln>
        </p:spPr>
      </p:sp>
      <p:sp>
        <p:nvSpPr>
          <p:cNvPr id="718"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sldNum" idx="57"/>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8B67ED14-219E-4985-B77B-AC3D5A7E15F6}"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20" name="PlaceHolder 2"/>
          <p:cNvSpPr>
            <a:spLocks noGrp="1"/>
          </p:cNvSpPr>
          <p:nvPr>
            <p:ph type="sldImg"/>
          </p:nvPr>
        </p:nvSpPr>
        <p:spPr>
          <a:xfrm>
            <a:off x="1143000" y="685800"/>
            <a:ext cx="4570200" cy="3427200"/>
          </a:xfrm>
          <a:prstGeom prst="rect">
            <a:avLst/>
          </a:prstGeom>
          <a:ln w="0">
            <a:noFill/>
          </a:ln>
        </p:spPr>
      </p:sp>
      <p:sp>
        <p:nvSpPr>
          <p:cNvPr id="721"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PlaceHolder 1"/>
          <p:cNvSpPr>
            <a:spLocks noGrp="1"/>
          </p:cNvSpPr>
          <p:nvPr>
            <p:ph type="sldNum" idx="41"/>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1809FBEB-A326-40CE-B691-86C1BE65693D}"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71" name="PlaceHolder 2"/>
          <p:cNvSpPr>
            <a:spLocks noGrp="1"/>
          </p:cNvSpPr>
          <p:nvPr>
            <p:ph type="sldImg"/>
          </p:nvPr>
        </p:nvSpPr>
        <p:spPr>
          <a:xfrm>
            <a:off x="1143000" y="685800"/>
            <a:ext cx="4570200" cy="3427200"/>
          </a:xfrm>
          <a:prstGeom prst="rect">
            <a:avLst/>
          </a:prstGeom>
          <a:ln w="0">
            <a:noFill/>
          </a:ln>
        </p:spPr>
      </p:sp>
      <p:sp>
        <p:nvSpPr>
          <p:cNvPr id="672"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i="1" lang="en-US" sz="2000" spc="-1" strike="noStrike">
                <a:solidFill>
                  <a:srgbClr val="000000"/>
                </a:solidFill>
                <a:latin typeface="Arial"/>
              </a:rPr>
              <a:t>Manipulation d'atomes individuels en utilisant la pointe ultra fine du STM (Scanning Tunneling Microscope.) L'illustration montre 48 atomes de fer (Fe) disposés sur un substrat de cuivre (Cu), en un cercle dont le rayon est de 71,3 Angstroms.</a:t>
            </a:r>
            <a:r>
              <a:rPr b="0" lang="en-US" sz="2000" spc="-1" strike="noStrike">
                <a:solidFill>
                  <a:srgbClr val="000000"/>
                </a:solidFill>
                <a:latin typeface="Arial"/>
              </a:rPr>
              <a:t>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Microspo</a:t>
            </a:r>
            <a:endParaRPr b="0" lang="fr-FR" sz="20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PlaceHolder 1"/>
          <p:cNvSpPr>
            <a:spLocks noGrp="1"/>
          </p:cNvSpPr>
          <p:nvPr>
            <p:ph type="sldNum" idx="58"/>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C7AFBE0C-CA02-49C6-BD59-8DCAFB2058E4}"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23" name="PlaceHolder 2"/>
          <p:cNvSpPr>
            <a:spLocks noGrp="1"/>
          </p:cNvSpPr>
          <p:nvPr>
            <p:ph type="sldImg"/>
          </p:nvPr>
        </p:nvSpPr>
        <p:spPr>
          <a:xfrm>
            <a:off x="1143000" y="685800"/>
            <a:ext cx="4570200" cy="3427200"/>
          </a:xfrm>
          <a:prstGeom prst="rect">
            <a:avLst/>
          </a:prstGeom>
          <a:ln w="0">
            <a:noFill/>
          </a:ln>
        </p:spPr>
      </p:sp>
      <p:sp>
        <p:nvSpPr>
          <p:cNvPr id="724"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PlaceHolder 1"/>
          <p:cNvSpPr>
            <a:spLocks noGrp="1"/>
          </p:cNvSpPr>
          <p:nvPr>
            <p:ph type="sldNum" idx="42"/>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08056F9A-6BF2-4DC8-992B-FCEF2A518894}"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74" name="PlaceHolder 2"/>
          <p:cNvSpPr>
            <a:spLocks noGrp="1"/>
          </p:cNvSpPr>
          <p:nvPr>
            <p:ph type="sldImg"/>
          </p:nvPr>
        </p:nvSpPr>
        <p:spPr>
          <a:xfrm>
            <a:off x="1143000" y="685800"/>
            <a:ext cx="4570200" cy="3427200"/>
          </a:xfrm>
          <a:prstGeom prst="rect">
            <a:avLst/>
          </a:prstGeom>
          <a:ln w="0">
            <a:noFill/>
          </a:ln>
        </p:spPr>
      </p:sp>
      <p:sp>
        <p:nvSpPr>
          <p:cNvPr id="675"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Taille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Propriéte de l’atome depend de ces constituents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99.99% de vide</a:t>
            </a:r>
            <a:endParaRPr b="0" lang="fr-FR" sz="20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PlaceHolder 1"/>
          <p:cNvSpPr>
            <a:spLocks noGrp="1"/>
          </p:cNvSpPr>
          <p:nvPr>
            <p:ph type="sldNum" idx="59"/>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5ACE7984-11C6-4B0F-B161-7BEC32C4DA9B}"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26" name="PlaceHolder 2"/>
          <p:cNvSpPr>
            <a:spLocks noGrp="1"/>
          </p:cNvSpPr>
          <p:nvPr>
            <p:ph type="sldImg"/>
          </p:nvPr>
        </p:nvSpPr>
        <p:spPr>
          <a:xfrm>
            <a:off x="1143000" y="685800"/>
            <a:ext cx="4570200" cy="3427200"/>
          </a:xfrm>
          <a:prstGeom prst="rect">
            <a:avLst/>
          </a:prstGeom>
          <a:ln w="0">
            <a:noFill/>
          </a:ln>
        </p:spPr>
      </p:sp>
      <p:sp>
        <p:nvSpPr>
          <p:cNvPr id="727"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PlaceHolder 1"/>
          <p:cNvSpPr>
            <a:spLocks noGrp="1"/>
          </p:cNvSpPr>
          <p:nvPr>
            <p:ph type="sldNum" idx="60"/>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0F28CF6C-2064-4ED3-AB6E-25A02A39D820}"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29" name="PlaceHolder 2"/>
          <p:cNvSpPr>
            <a:spLocks noGrp="1"/>
          </p:cNvSpPr>
          <p:nvPr>
            <p:ph type="sldImg"/>
          </p:nvPr>
        </p:nvSpPr>
        <p:spPr>
          <a:xfrm>
            <a:off x="1143000" y="685800"/>
            <a:ext cx="4570200" cy="3427200"/>
          </a:xfrm>
          <a:prstGeom prst="rect">
            <a:avLst/>
          </a:prstGeom>
          <a:ln w="0">
            <a:noFill/>
          </a:ln>
        </p:spPr>
      </p:sp>
      <p:sp>
        <p:nvSpPr>
          <p:cNvPr id="730"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PlaceHolder 1"/>
          <p:cNvSpPr>
            <a:spLocks noGrp="1"/>
          </p:cNvSpPr>
          <p:nvPr>
            <p:ph type="sldNum" idx="61"/>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729E5FD-892F-4EA3-8067-D09501656976}"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32" name="PlaceHolder 2"/>
          <p:cNvSpPr>
            <a:spLocks noGrp="1"/>
          </p:cNvSpPr>
          <p:nvPr>
            <p:ph type="sldImg"/>
          </p:nvPr>
        </p:nvSpPr>
        <p:spPr>
          <a:xfrm>
            <a:off x="1143000" y="685800"/>
            <a:ext cx="4570200" cy="3427200"/>
          </a:xfrm>
          <a:prstGeom prst="rect">
            <a:avLst/>
          </a:prstGeom>
          <a:ln w="0">
            <a:noFill/>
          </a:ln>
        </p:spPr>
      </p:sp>
      <p:sp>
        <p:nvSpPr>
          <p:cNvPr id="733"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PlaceHolder 1"/>
          <p:cNvSpPr>
            <a:spLocks noGrp="1"/>
          </p:cNvSpPr>
          <p:nvPr>
            <p:ph type="sldNum" idx="62"/>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628F58C-A185-42B9-98F9-B81404B51595}"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35" name="PlaceHolder 2"/>
          <p:cNvSpPr>
            <a:spLocks noGrp="1"/>
          </p:cNvSpPr>
          <p:nvPr>
            <p:ph type="sldImg"/>
          </p:nvPr>
        </p:nvSpPr>
        <p:spPr>
          <a:xfrm>
            <a:off x="1143000" y="685800"/>
            <a:ext cx="4570200" cy="3427200"/>
          </a:xfrm>
          <a:prstGeom prst="rect">
            <a:avLst/>
          </a:prstGeom>
          <a:ln w="0">
            <a:noFill/>
          </a:ln>
        </p:spPr>
      </p:sp>
      <p:sp>
        <p:nvSpPr>
          <p:cNvPr id="736"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PlaceHolder 1"/>
          <p:cNvSpPr>
            <a:spLocks noGrp="1"/>
          </p:cNvSpPr>
          <p:nvPr>
            <p:ph type="sldNum" idx="43"/>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513B83C5-ACE2-481D-9A47-B3C2E87B197F}"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77" name="PlaceHolder 2"/>
          <p:cNvSpPr>
            <a:spLocks noGrp="1"/>
          </p:cNvSpPr>
          <p:nvPr>
            <p:ph type="sldImg"/>
          </p:nvPr>
        </p:nvSpPr>
        <p:spPr>
          <a:xfrm>
            <a:off x="1143000" y="685800"/>
            <a:ext cx="4570200" cy="3427200"/>
          </a:xfrm>
          <a:prstGeom prst="rect">
            <a:avLst/>
          </a:prstGeom>
          <a:ln w="0">
            <a:noFill/>
          </a:ln>
        </p:spPr>
      </p:sp>
      <p:sp>
        <p:nvSpPr>
          <p:cNvPr id="678"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9" name="PlaceHolder 1"/>
          <p:cNvSpPr>
            <a:spLocks noGrp="1"/>
          </p:cNvSpPr>
          <p:nvPr>
            <p:ph type="sldNum" idx="44"/>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D13D3A0E-71CF-4AD4-9A2D-FD74019F696F}"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80" name="PlaceHolder 2"/>
          <p:cNvSpPr>
            <a:spLocks noGrp="1"/>
          </p:cNvSpPr>
          <p:nvPr>
            <p:ph type="sldImg"/>
          </p:nvPr>
        </p:nvSpPr>
        <p:spPr>
          <a:xfrm>
            <a:off x="1143000" y="685800"/>
            <a:ext cx="4570200" cy="3427200"/>
          </a:xfrm>
          <a:prstGeom prst="rect">
            <a:avLst/>
          </a:prstGeom>
          <a:ln w="0">
            <a:noFill/>
          </a:ln>
        </p:spPr>
      </p:sp>
      <p:sp>
        <p:nvSpPr>
          <p:cNvPr id="681"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En physique des particules, une interaction par un echange de particule. Ainsi 2 particules interagissent en échangeant une particule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 up +2/3</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 down -1/3</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Transition interaction forte &lt; -- &gt; interaction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Quarks et confinement</a:t>
            </a:r>
            <a:endParaRPr b="0" lang="fr-FR" sz="20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sldNum" idx="45"/>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E4CE1191-B879-439E-A61B-ED36AA27D258}"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83" name="PlaceHolder 2"/>
          <p:cNvSpPr>
            <a:spLocks noGrp="1"/>
          </p:cNvSpPr>
          <p:nvPr>
            <p:ph type="sldImg"/>
          </p:nvPr>
        </p:nvSpPr>
        <p:spPr>
          <a:xfrm>
            <a:off x="1143000" y="685800"/>
            <a:ext cx="4570200" cy="3427200"/>
          </a:xfrm>
          <a:prstGeom prst="rect">
            <a:avLst/>
          </a:prstGeom>
          <a:ln w="0">
            <a:noFill/>
          </a:ln>
        </p:spPr>
      </p:sp>
      <p:sp>
        <p:nvSpPr>
          <p:cNvPr id="684"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Interaction ~force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Principe relativiste exclut tout action instanée à distance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PlaceHolder 1"/>
          <p:cNvSpPr>
            <a:spLocks noGrp="1"/>
          </p:cNvSpPr>
          <p:nvPr>
            <p:ph type="sldNum" idx="46"/>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28CAA757-8FDF-4279-B1F7-C24D065352A6}"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86" name="PlaceHolder 2"/>
          <p:cNvSpPr>
            <a:spLocks noGrp="1"/>
          </p:cNvSpPr>
          <p:nvPr>
            <p:ph type="sldImg"/>
          </p:nvPr>
        </p:nvSpPr>
        <p:spPr>
          <a:xfrm>
            <a:off x="1143000" y="685800"/>
            <a:ext cx="4570200" cy="3427200"/>
          </a:xfrm>
          <a:prstGeom prst="rect">
            <a:avLst/>
          </a:prstGeom>
          <a:ln w="0">
            <a:noFill/>
          </a:ln>
        </p:spPr>
      </p:sp>
      <p:sp>
        <p:nvSpPr>
          <p:cNvPr id="687"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M_gamma=0  =</a:t>
            </a:r>
            <a:r>
              <a:rPr b="0" lang="fr-FR" sz="2000" spc="-1" strike="noStrike">
                <a:solidFill>
                  <a:srgbClr val="000000"/>
                </a:solidFill>
                <a:latin typeface="Wingdings"/>
              </a:rPr>
              <a:t></a:t>
            </a:r>
            <a:r>
              <a:rPr b="0" lang="fr-FR" sz="2000" spc="-1" strike="noStrike">
                <a:solidFill>
                  <a:srgbClr val="000000"/>
                </a:solidFill>
                <a:latin typeface="Times New Roman"/>
              </a:rPr>
              <a:t> portée infini</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Répulsion entre objets de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charges électriques identiques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(attraction si charges opposées)</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PlaceHolder 1"/>
          <p:cNvSpPr>
            <a:spLocks noGrp="1"/>
          </p:cNvSpPr>
          <p:nvPr>
            <p:ph type="sldNum" idx="47"/>
          </p:nvPr>
        </p:nvSpPr>
        <p:spPr>
          <a:xfrm>
            <a:off x="3884760" y="8685360"/>
            <a:ext cx="2970000" cy="45540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116054FF-66EC-4E64-ABCF-00E5BE0D3FBB}"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689" name="PlaceHolder 2"/>
          <p:cNvSpPr>
            <a:spLocks noGrp="1"/>
          </p:cNvSpPr>
          <p:nvPr>
            <p:ph type="sldImg"/>
          </p:nvPr>
        </p:nvSpPr>
        <p:spPr>
          <a:xfrm>
            <a:off x="1143000" y="685800"/>
            <a:ext cx="4570200" cy="3427200"/>
          </a:xfrm>
          <a:prstGeom prst="rect">
            <a:avLst/>
          </a:prstGeom>
          <a:ln w="0">
            <a:noFill/>
          </a:ln>
        </p:spPr>
      </p:sp>
      <p:sp>
        <p:nvSpPr>
          <p:cNvPr id="690" name="PlaceHolder 3"/>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Analogie avec elastique</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Confinement millenaire 1 million de dollar</a:t>
            </a:r>
            <a:endParaRPr b="0" lang="fr-FR" sz="20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9"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0"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5"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7"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8"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0"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1"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2"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8"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7"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oleObject" Target="../embeddings/oleObject1.bin"/><Relationship Id="rId4" Type="http://schemas.openxmlformats.org/officeDocument/2006/relationships/image" Target="../media/image1.wmf"/><Relationship Id="rId5" Type="http://schemas.openxmlformats.org/officeDocument/2006/relationships/image" Target="../media/image1.wmf"/><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pic>
        <p:nvPicPr>
          <p:cNvPr id="0" name="" descr=""/>
          <p:cNvPicPr/>
          <p:nvPr/>
        </p:nvPicPr>
        <p:blipFill>
          <a:blip r:embed="rId2"/>
          <a:stretch/>
        </p:blipFill>
        <p:spPr>
          <a:xfrm>
            <a:off x="4508640" y="3314880"/>
            <a:ext cx="113040" cy="214560"/>
          </a:xfrm>
          <a:prstGeom prst="rect">
            <a:avLst/>
          </a:prstGeom>
          <a:ln w="0">
            <a:noFill/>
          </a:ln>
        </p:spPr>
      </p:pic>
      <p:sp>
        <p:nvSpPr>
          <p:cNvPr id="1" name="Line 5"/>
          <p:cNvSpPr/>
          <p:nvPr/>
        </p:nvSpPr>
        <p:spPr>
          <a:xfrm>
            <a:off x="244440" y="536400"/>
            <a:ext cx="8643960" cy="360"/>
          </a:xfrm>
          <a:prstGeom prst="line">
            <a:avLst/>
          </a:prstGeom>
          <a:ln w="28575">
            <a:solidFill>
              <a:srgbClr val="003399"/>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graphicFrame>
        <p:nvGraphicFramePr>
          <p:cNvPr id="2" name=""/>
          <p:cNvGraphicFramePr/>
          <p:nvPr/>
        </p:nvGraphicFramePr>
        <p:xfrm>
          <a:off x="4514760" y="3321000"/>
          <a:ext cx="112680" cy="214200"/>
        </p:xfrm>
        <a:graphic>
          <a:graphicData uri="http://schemas.openxmlformats.org/presentationml/2006/ole">
            <p:oleObj progId="Equation.3" r:id="rId3" spid="">
              <p:embed/>
              <p:pic>
                <p:nvPicPr>
                  <p:cNvPr id="3" name="" descr=""/>
                  <p:cNvPicPr/>
                  <p:nvPr/>
                </p:nvPicPr>
                <p:blipFill>
                  <a:blip r:embed="rId4"/>
                  <a:stretch/>
                </p:blipFill>
                <p:spPr>
                  <a:xfrm>
                    <a:off x="4514760" y="3321000"/>
                    <a:ext cx="112680" cy="214200"/>
                  </a:xfrm>
                  <a:prstGeom prst="rect">
                    <a:avLst/>
                  </a:prstGeom>
                  <a:ln w="0">
                    <a:noFill/>
                  </a:ln>
                </p:spPr>
              </p:pic>
            </p:oleObj>
          </a:graphicData>
        </a:graphic>
      </p:graphicFrame>
      <p:pic>
        <p:nvPicPr>
          <p:cNvPr id="4" name="" descr=""/>
          <p:cNvPicPr/>
          <p:nvPr/>
        </p:nvPicPr>
        <p:blipFill>
          <a:blip r:embed="rId5"/>
          <a:stretch/>
        </p:blipFill>
        <p:spPr>
          <a:xfrm>
            <a:off x="4508640" y="3314880"/>
            <a:ext cx="113040" cy="214560"/>
          </a:xfrm>
          <a:prstGeom prst="rect">
            <a:avLst/>
          </a:prstGeom>
          <a:ln w="0">
            <a:noFill/>
          </a:ln>
        </p:spPr>
      </p:pic>
      <p:sp>
        <p:nvSpPr>
          <p:cNvPr id="5"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6" name="PlaceHolder 2"/>
          <p:cNvSpPr>
            <a:spLocks noGrp="1"/>
          </p:cNvSpPr>
          <p:nvPr>
            <p:ph type="dt" idx="1"/>
          </p:nvPr>
        </p:nvSpPr>
        <p:spPr>
          <a:xfrm>
            <a:off x="1828800" y="5450040"/>
            <a:ext cx="5484600" cy="455400"/>
          </a:xfrm>
          <a:prstGeom prst="rect">
            <a:avLst/>
          </a:prstGeom>
          <a:noFill/>
          <a:ln w="0">
            <a:noFill/>
          </a:ln>
        </p:spPr>
        <p:txBody>
          <a:bodyPr numCol="1" spcCol="0" lIns="90000" rIns="90000" tIns="45000" bIns="4500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 </a:t>
            </a:r>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5.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5.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slideLayout" Target="../slideLayouts/slideLayout5.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slideLayout" Target="../slideLayouts/slideLayout5.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slideLayout" Target="../slideLayouts/slideLayout5.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5.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5.xml"/>
</Relationships>
</file>

<file path=ppt/slides/_rels/slide2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bin"/><Relationship Id="rId7" Type="http://schemas.openxmlformats.org/officeDocument/2006/relationships/image" Target="../media/image39.wmf"/><Relationship Id="rId8" Type="http://schemas.openxmlformats.org/officeDocument/2006/relationships/image" Target="../media/image39.wmf"/><Relationship Id="rId9" Type="http://schemas.openxmlformats.org/officeDocument/2006/relationships/slideLayout" Target="../slideLayouts/slideLayout5.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oleObject" Target="../embeddings/oleObject1.bin"/><Relationship Id="rId5" Type="http://schemas.openxmlformats.org/officeDocument/2006/relationships/image" Target="../media/image39.wmf"/><Relationship Id="rId6" Type="http://schemas.openxmlformats.org/officeDocument/2006/relationships/image" Target="../media/image39.wmf"/><Relationship Id="rId7" Type="http://schemas.openxmlformats.org/officeDocument/2006/relationships/slideLayout" Target="../slideLayouts/slideLayout5.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oleObject" Target="../embeddings/oleObject1.bin"/><Relationship Id="rId7" Type="http://schemas.openxmlformats.org/officeDocument/2006/relationships/image" Target="../media/image39.wmf"/><Relationship Id="rId8" Type="http://schemas.openxmlformats.org/officeDocument/2006/relationships/image" Target="../media/image39.wmf"/><Relationship Id="rId9" Type="http://schemas.openxmlformats.org/officeDocument/2006/relationships/slideLayout" Target="../slideLayouts/slideLayout5.xml"/>
</Relationships>
</file>

<file path=ppt/slides/_rels/slide27.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slideLayout" Target="../slideLayouts/slideLayout5.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slideLayout" Target="../slideLayouts/slideLayout5.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5.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5.xml"/>
</Relationships>
</file>

<file path=ppt/slides/_rels/slide3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5.xml"/>
</Relationships>
</file>

<file path=ppt/slides/_rels/slide3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5.xml"/>
</Relationships>
</file>

<file path=ppt/slides/_rels/slide34.xml.rels><?xml version="1.0" encoding="UTF-8"?>
<Relationships xmlns="http://schemas.openxmlformats.org/package/2006/relationships"><Relationship Id="rId1" Type="http://schemas.openxmlformats.org/officeDocument/2006/relationships/image" Target="../media/image52.gif"/><Relationship Id="rId2" Type="http://schemas.openxmlformats.org/officeDocument/2006/relationships/slideLayout" Target="../slideLayouts/slideLayout5.xml"/>
</Relationships>
</file>

<file path=ppt/slides/_rels/slide35.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slideLayout" Target="../slideLayouts/slideLayout5.xml"/>
</Relationships>
</file>

<file path=ppt/slides/_rels/slide36.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5.xml"/>
</Relationships>
</file>

<file path=ppt/slides/_rels/slide3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5.xml"/>
</Relationships>
</file>

<file path=ppt/slides/_rels/slide3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5.xml"/>
</Relationships>
</file>

<file path=ppt/slides/_rels/slide3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5.xml"/>
</Relationships>
</file>

<file path=ppt/slides/_rels/slide4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5.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5.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slideLayout" Target="../slideLayouts/slideLayout5.xml"/><Relationship Id="rId5"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5.xml"/><Relationship Id="rId3" Type="http://schemas.openxmlformats.org/officeDocument/2006/relationships/notesSlide" Target="../notesSlides/notesSlide4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image" Target="../media/image16.wmf"/><Relationship Id="rId4" Type="http://schemas.openxmlformats.org/officeDocument/2006/relationships/slideLayout" Target="../slideLayouts/slideLayout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29960" y="658800"/>
            <a:ext cx="8227800" cy="1519200"/>
          </a:xfrm>
          <a:prstGeom prst="rect">
            <a:avLst/>
          </a:prstGeom>
          <a:noFill/>
          <a:ln w="0">
            <a:noFill/>
          </a:ln>
        </p:spPr>
        <p:txBody>
          <a:bodyPr numCol="1" spcCol="0" lIns="0" rIns="0" tIns="0" bIns="0" anchor="t">
            <a:noAutofit/>
          </a:bodyPr>
          <a:p>
            <a:pPr indent="0">
              <a:lnSpc>
                <a:spcPct val="100000"/>
              </a:lnSpc>
              <a:buNone/>
              <a:tabLst>
                <a:tab algn="l" pos="0"/>
              </a:tabLst>
            </a:pPr>
            <a:r>
              <a:rPr b="1" lang="fr-FR" sz="4400" spc="-1" strike="noStrike">
                <a:solidFill>
                  <a:srgbClr val="ff0000"/>
                </a:solidFill>
                <a:latin typeface="Verdana"/>
              </a:rPr>
              <a:t>Particules </a:t>
            </a:r>
            <a:br>
              <a:rPr sz="4400"/>
            </a:br>
            <a:r>
              <a:rPr b="1" lang="fr-FR" sz="4400" spc="-1" strike="noStrike">
                <a:solidFill>
                  <a:srgbClr val="ff0000"/>
                </a:solidFill>
                <a:latin typeface="Verdana"/>
              </a:rPr>
              <a:t>et Interactions</a:t>
            </a:r>
            <a:endParaRPr b="0" lang="fr-FR" sz="4400" spc="-1" strike="noStrike">
              <a:solidFill>
                <a:srgbClr val="000000"/>
              </a:solidFill>
              <a:latin typeface="Arial"/>
            </a:endParaRPr>
          </a:p>
        </p:txBody>
      </p:sp>
      <p:sp>
        <p:nvSpPr>
          <p:cNvPr id="50" name="PlaceHolder 2"/>
          <p:cNvSpPr>
            <a:spLocks noGrp="1"/>
          </p:cNvSpPr>
          <p:nvPr>
            <p:ph type="subTitle"/>
          </p:nvPr>
        </p:nvSpPr>
        <p:spPr>
          <a:xfrm>
            <a:off x="158760" y="2696400"/>
            <a:ext cx="6037920" cy="1301400"/>
          </a:xfrm>
          <a:prstGeom prst="rect">
            <a:avLst/>
          </a:prstGeom>
          <a:noFill/>
          <a:ln w="0">
            <a:noFill/>
          </a:ln>
        </p:spPr>
        <p:txBody>
          <a:bodyPr numCol="1" spcCol="0" lIns="0" rIns="0" tIns="0" bIns="0" anchor="t">
            <a:noAutofit/>
          </a:bodyPr>
          <a:p>
            <a:pPr indent="0">
              <a:lnSpc>
                <a:spcPct val="90000"/>
              </a:lnSpc>
              <a:spcBef>
                <a:spcPts val="499"/>
              </a:spcBef>
              <a:buNone/>
              <a:tabLst>
                <a:tab algn="l" pos="0"/>
              </a:tabLst>
            </a:pPr>
            <a:r>
              <a:rPr b="0" lang="fr-FR" sz="2500" spc="-1" strike="noStrike">
                <a:solidFill>
                  <a:srgbClr val="009999"/>
                </a:solidFill>
                <a:latin typeface="Verdana"/>
              </a:rPr>
              <a:t>Frédéric Machefert</a:t>
            </a: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p:txBody>
      </p:sp>
      <p:grpSp>
        <p:nvGrpSpPr>
          <p:cNvPr id="51" name="Group 10"/>
          <p:cNvGrpSpPr/>
          <p:nvPr/>
        </p:nvGrpSpPr>
        <p:grpSpPr>
          <a:xfrm>
            <a:off x="0" y="6210360"/>
            <a:ext cx="6451920" cy="646200"/>
            <a:chOff x="0" y="6210360"/>
            <a:chExt cx="6451920" cy="646200"/>
          </a:xfrm>
        </p:grpSpPr>
        <p:pic>
          <p:nvPicPr>
            <p:cNvPr id="52" name="Picture 6" descr=""/>
            <p:cNvPicPr/>
            <p:nvPr/>
          </p:nvPicPr>
          <p:blipFill>
            <a:blip r:embed="rId1"/>
            <a:stretch/>
          </p:blipFill>
          <p:spPr>
            <a:xfrm>
              <a:off x="0" y="6210360"/>
              <a:ext cx="1628280" cy="645840"/>
            </a:xfrm>
            <a:prstGeom prst="rect">
              <a:avLst/>
            </a:prstGeom>
            <a:ln w="0">
              <a:noFill/>
            </a:ln>
          </p:spPr>
        </p:pic>
        <p:pic>
          <p:nvPicPr>
            <p:cNvPr id="53" name="Picture 7" descr=""/>
            <p:cNvPicPr/>
            <p:nvPr/>
          </p:nvPicPr>
          <p:blipFill>
            <a:blip r:embed="rId2"/>
            <a:stretch/>
          </p:blipFill>
          <p:spPr>
            <a:xfrm>
              <a:off x="1619280" y="6210360"/>
              <a:ext cx="1628280" cy="645840"/>
            </a:xfrm>
            <a:prstGeom prst="rect">
              <a:avLst/>
            </a:prstGeom>
            <a:ln w="0">
              <a:noFill/>
            </a:ln>
          </p:spPr>
        </p:pic>
        <p:pic>
          <p:nvPicPr>
            <p:cNvPr id="54" name="Picture 1" descr=""/>
            <p:cNvPicPr/>
            <p:nvPr/>
          </p:nvPicPr>
          <p:blipFill>
            <a:blip r:embed="rId3"/>
            <a:stretch/>
          </p:blipFill>
          <p:spPr>
            <a:xfrm>
              <a:off x="3217320" y="6210720"/>
              <a:ext cx="1628280" cy="645840"/>
            </a:xfrm>
            <a:prstGeom prst="rect">
              <a:avLst/>
            </a:prstGeom>
            <a:ln w="0">
              <a:noFill/>
            </a:ln>
          </p:spPr>
        </p:pic>
        <p:pic>
          <p:nvPicPr>
            <p:cNvPr id="55" name="Picture 13" descr=""/>
            <p:cNvPicPr/>
            <p:nvPr/>
          </p:nvPicPr>
          <p:blipFill>
            <a:blip r:embed="rId4"/>
            <a:stretch/>
          </p:blipFill>
          <p:spPr>
            <a:xfrm>
              <a:off x="4823640" y="6210360"/>
              <a:ext cx="1628280" cy="645840"/>
            </a:xfrm>
            <a:prstGeom prst="rect">
              <a:avLst/>
            </a:prstGeom>
            <a:ln w="0">
              <a:noFill/>
            </a:ln>
          </p:spPr>
        </p:pic>
      </p:grpSp>
      <p:pic>
        <p:nvPicPr>
          <p:cNvPr id="56" name="Picture 4" descr=""/>
          <p:cNvPicPr/>
          <p:nvPr/>
        </p:nvPicPr>
        <p:blipFill>
          <a:blip r:embed="rId5"/>
          <a:stretch/>
        </p:blipFill>
        <p:spPr>
          <a:xfrm>
            <a:off x="6443640" y="0"/>
            <a:ext cx="2698560" cy="6856200"/>
          </a:xfrm>
          <a:prstGeom prst="rect">
            <a:avLst/>
          </a:prstGeom>
          <a:ln w="0">
            <a:noFill/>
          </a:ln>
        </p:spPr>
      </p:pic>
      <p:sp>
        <p:nvSpPr>
          <p:cNvPr id="57" name="Rectangle 1"/>
          <p:cNvSpPr/>
          <p:nvPr/>
        </p:nvSpPr>
        <p:spPr>
          <a:xfrm>
            <a:off x="197280" y="3987720"/>
            <a:ext cx="6519240" cy="994680"/>
          </a:xfrm>
          <a:prstGeom prst="rect">
            <a:avLst/>
          </a:prstGeom>
          <a:noFill/>
          <a:ln w="0">
            <a:noFill/>
          </a:ln>
        </p:spPr>
        <p:style>
          <a:lnRef idx="0"/>
          <a:fillRef idx="0"/>
          <a:effectRef idx="0"/>
          <a:fontRef idx="minor"/>
        </p:style>
        <p:txBody>
          <a:bodyPr lIns="90000" rIns="90000" tIns="45000" bIns="45000" anchor="t">
            <a:spAutoFit/>
          </a:bodyPr>
          <a:p>
            <a:pPr>
              <a:lnSpc>
                <a:spcPct val="90000"/>
              </a:lnSpc>
            </a:pPr>
            <a:r>
              <a:rPr b="0" lang="fr-FR" sz="2200" spc="-1" strike="noStrike">
                <a:solidFill>
                  <a:srgbClr val="000000"/>
                </a:solidFill>
                <a:latin typeface="Verdana"/>
                <a:ea typeface="DejaVu Sans"/>
              </a:rPr>
              <a:t>IJCLab</a:t>
            </a:r>
            <a:endParaRPr b="0" lang="fr-FR" sz="2200" spc="-1" strike="noStrike">
              <a:solidFill>
                <a:srgbClr val="000000"/>
              </a:solidFill>
              <a:latin typeface="Arial"/>
            </a:endParaRPr>
          </a:p>
          <a:p>
            <a:pPr>
              <a:lnSpc>
                <a:spcPct val="90000"/>
              </a:lnSpc>
            </a:pPr>
            <a:r>
              <a:rPr b="0" lang="fr-FR" sz="2200" spc="-1" strike="noStrike">
                <a:solidFill>
                  <a:srgbClr val="000000"/>
                </a:solidFill>
                <a:latin typeface="Verdana"/>
                <a:ea typeface="DejaVu Sans"/>
              </a:rPr>
              <a:t>Laboratoire de Physique des deux infinis</a:t>
            </a:r>
            <a:endParaRPr b="0" lang="fr-FR" sz="2200" spc="-1" strike="noStrike">
              <a:solidFill>
                <a:srgbClr val="000000"/>
              </a:solidFill>
              <a:latin typeface="Arial"/>
            </a:endParaRPr>
          </a:p>
          <a:p>
            <a:pPr>
              <a:lnSpc>
                <a:spcPct val="90000"/>
              </a:lnSpc>
            </a:pPr>
            <a:r>
              <a:rPr b="0" lang="fr-FR" sz="2200" spc="-1" strike="noStrike">
                <a:solidFill>
                  <a:srgbClr val="000000"/>
                </a:solidFill>
                <a:latin typeface="Verdana"/>
                <a:ea typeface="DejaVu Sans"/>
              </a:rPr>
              <a:t>CNRS/IN2P3, Université Paris-Saclay</a:t>
            </a:r>
            <a:endParaRPr b="0" lang="fr-FR" sz="2200" spc="-1" strike="noStrike">
              <a:solidFill>
                <a:srgbClr val="000000"/>
              </a:solidFill>
              <a:latin typeface="Arial"/>
            </a:endParaRPr>
          </a:p>
        </p:txBody>
      </p:sp>
      <p:sp>
        <p:nvSpPr>
          <p:cNvPr id="58" name="Rectangle 2"/>
          <p:cNvSpPr/>
          <p:nvPr/>
        </p:nvSpPr>
        <p:spPr>
          <a:xfrm>
            <a:off x="1829880" y="5191560"/>
            <a:ext cx="2956320" cy="418680"/>
          </a:xfrm>
          <a:prstGeom prst="rect">
            <a:avLst/>
          </a:prstGeom>
          <a:noFill/>
          <a:ln w="0">
            <a:noFill/>
          </a:ln>
        </p:spPr>
        <p:style>
          <a:lnRef idx="0"/>
          <a:fillRef idx="0"/>
          <a:effectRef idx="0"/>
          <a:fontRef idx="minor"/>
        </p:style>
        <p:txBody>
          <a:bodyPr wrap="none" lIns="90000" rIns="90000" tIns="45000" bIns="45000" anchor="t">
            <a:spAutoFit/>
          </a:bodyPr>
          <a:p>
            <a:pPr>
              <a:lnSpc>
                <a:spcPct val="90000"/>
              </a:lnSpc>
            </a:pPr>
            <a:r>
              <a:rPr b="0" lang="fr-FR" sz="2400" spc="-1" strike="noStrike">
                <a:solidFill>
                  <a:srgbClr val="000000"/>
                </a:solidFill>
                <a:latin typeface="Verdana"/>
                <a:ea typeface="DejaVu Sans"/>
              </a:rPr>
              <a:t>Masterclasses 2024</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sldNum" idx="12"/>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CFAAD24F-A148-4ADA-886A-14A460D21276}"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37" name="PlaceHolder 2"/>
          <p:cNvSpPr>
            <a:spLocks noGrp="1"/>
          </p:cNvSpPr>
          <p:nvPr>
            <p:ph type="title"/>
          </p:nvPr>
        </p:nvSpPr>
        <p:spPr>
          <a:xfrm>
            <a:off x="1598760" y="0"/>
            <a:ext cx="597780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nucléaire faible</a:t>
            </a:r>
            <a:endParaRPr b="0" lang="fr-FR" sz="2800" spc="-1" strike="noStrike">
              <a:solidFill>
                <a:srgbClr val="000000"/>
              </a:solidFill>
              <a:latin typeface="Arial"/>
            </a:endParaRPr>
          </a:p>
        </p:txBody>
      </p:sp>
      <p:sp>
        <p:nvSpPr>
          <p:cNvPr id="338" name="PlaceHolder 3"/>
          <p:cNvSpPr>
            <a:spLocks noGrp="1"/>
          </p:cNvSpPr>
          <p:nvPr>
            <p:ph/>
          </p:nvPr>
        </p:nvSpPr>
        <p:spPr>
          <a:xfrm>
            <a:off x="119520" y="767520"/>
            <a:ext cx="5441400" cy="5692680"/>
          </a:xfrm>
          <a:prstGeom prst="rect">
            <a:avLst/>
          </a:prstGeom>
          <a:noFill/>
          <a:ln w="0">
            <a:noFill/>
          </a:ln>
        </p:spPr>
        <p:txBody>
          <a:bodyPr numCol="1" spcCol="0" lIns="90000" rIns="90000" tIns="45000" bIns="45000" anchor="t">
            <a:noAutofit/>
          </a:bodyPr>
          <a:p>
            <a:pPr marL="343080" indent="-343080">
              <a:lnSpc>
                <a:spcPct val="90000"/>
              </a:lnSpc>
              <a:spcBef>
                <a:spcPts val="479"/>
              </a:spcBef>
              <a:buClr>
                <a:srgbClr val="ff0066"/>
              </a:buClr>
              <a:buSzPct val="140000"/>
              <a:buFont typeface="Wingdings" charset="2"/>
              <a:buChar char=""/>
            </a:pPr>
            <a:r>
              <a:rPr b="0" lang="fr-FR" sz="2400" spc="-1" strike="noStrike">
                <a:solidFill>
                  <a:srgbClr val="000000"/>
                </a:solidFill>
                <a:latin typeface="Verdana"/>
              </a:rPr>
              <a:t>Responsable de:</a:t>
            </a:r>
            <a:endParaRPr b="0" lang="fr-FR" sz="24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Radioactivité β </a:t>
            </a:r>
            <a:endParaRPr b="0" lang="fr-FR" sz="20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Participe aux réactions nucléaires au coeur du Soleil</a:t>
            </a: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10 000 fois </a:t>
            </a:r>
            <a:r>
              <a:rPr b="0" lang="en-US" sz="2200" spc="-1" strike="noStrike">
                <a:solidFill>
                  <a:srgbClr val="990099"/>
                </a:solidFill>
                <a:latin typeface="Verdana"/>
              </a:rPr>
              <a:t>plus faible que l'interaction forte</a:t>
            </a:r>
            <a:endParaRPr b="0" lang="fr-FR" sz="2200" spc="-1" strike="noStrike">
              <a:solidFill>
                <a:srgbClr val="000000"/>
              </a:solidFill>
              <a:latin typeface="Arial"/>
            </a:endParaRPr>
          </a:p>
          <a:p>
            <a:pPr marL="343080" indent="0">
              <a:lnSpc>
                <a:spcPct val="90000"/>
              </a:lnSpc>
              <a:spcBef>
                <a:spcPts val="439"/>
              </a:spcBef>
              <a:buNone/>
              <a:tabLst>
                <a:tab algn="l" pos="0"/>
              </a:tabLst>
            </a:pPr>
            <a:endParaRPr b="0" lang="fr-FR" sz="2200" spc="-1" strike="noStrike">
              <a:solidFill>
                <a:srgbClr val="000000"/>
              </a:solidFill>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Portée: 10</a:t>
            </a:r>
            <a:r>
              <a:rPr b="0" lang="en-US" sz="2200" spc="-1" strike="noStrike" baseline="30000">
                <a:solidFill>
                  <a:srgbClr val="000000"/>
                </a:solidFill>
                <a:latin typeface="Symbol"/>
              </a:rPr>
              <a:t>-18</a:t>
            </a:r>
            <a:r>
              <a:rPr b="0" lang="en-US" sz="2200" spc="-1" strike="noStrike" baseline="30000">
                <a:solidFill>
                  <a:srgbClr val="000000"/>
                </a:solidFill>
                <a:latin typeface="Verdana"/>
              </a:rPr>
              <a:t> </a:t>
            </a:r>
            <a:r>
              <a:rPr b="0" lang="en-US" sz="2200" spc="-1" strike="noStrike">
                <a:solidFill>
                  <a:srgbClr val="000000"/>
                </a:solidFill>
                <a:latin typeface="Verdana"/>
              </a:rPr>
              <a:t>m</a:t>
            </a:r>
            <a:endParaRPr b="0" lang="fr-FR" sz="22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tabLst>
                <a:tab algn="l" pos="0"/>
              </a:tabLst>
            </a:pPr>
            <a:r>
              <a:rPr b="0" lang="en-US" sz="2000" spc="-1" strike="noStrike">
                <a:solidFill>
                  <a:srgbClr val="000000"/>
                </a:solidFill>
                <a:latin typeface="Verdana"/>
              </a:rPr>
              <a:t>Expliquée par la </a:t>
            </a:r>
            <a:r>
              <a:rPr b="0" lang="en-US" sz="2000" spc="-1" strike="noStrike">
                <a:solidFill>
                  <a:srgbClr val="990099"/>
                </a:solidFill>
                <a:latin typeface="Verdana"/>
              </a:rPr>
              <a:t>grande masse des bosons de jauge</a:t>
            </a:r>
            <a:r>
              <a:rPr b="0" lang="en-US" sz="2000" spc="-1" strike="noStrike">
                <a:solidFill>
                  <a:srgbClr val="000000"/>
                </a:solidFill>
                <a:latin typeface="Verdana"/>
              </a:rPr>
              <a:t> de l'interaction faible.</a:t>
            </a: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p:txBody>
      </p:sp>
      <p:sp>
        <p:nvSpPr>
          <p:cNvPr id="339" name="Text Box 4"/>
          <p:cNvSpPr/>
          <p:nvPr/>
        </p:nvSpPr>
        <p:spPr>
          <a:xfrm>
            <a:off x="1143000" y="2590920"/>
            <a:ext cx="3681360" cy="39456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nSpc>
                <a:spcPct val="100000"/>
              </a:lnSpc>
              <a:spcBef>
                <a:spcPts val="1001"/>
              </a:spcBef>
            </a:pPr>
            <a:r>
              <a:rPr b="0" lang="fr-FR" sz="2000" spc="-1" strike="noStrike">
                <a:solidFill>
                  <a:srgbClr val="000000"/>
                </a:solidFill>
                <a:latin typeface="Verdana"/>
                <a:ea typeface="DejaVu Sans"/>
              </a:rPr>
              <a:t>Médiateurs : </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 et Z</a:t>
            </a:r>
            <a:r>
              <a:rPr b="1" lang="fr-FR" sz="2000" spc="-1" strike="noStrike" baseline="30000">
                <a:solidFill>
                  <a:srgbClr val="ff0000"/>
                </a:solidFill>
                <a:latin typeface="Verdana"/>
                <a:ea typeface="DejaVu Sans"/>
              </a:rPr>
              <a:t>0</a:t>
            </a:r>
            <a:endParaRPr b="0" lang="fr-FR" sz="2000" spc="-1" strike="noStrike">
              <a:solidFill>
                <a:srgbClr val="000000"/>
              </a:solidFill>
              <a:latin typeface="Arial"/>
            </a:endParaRPr>
          </a:p>
        </p:txBody>
      </p:sp>
      <p:pic>
        <p:nvPicPr>
          <p:cNvPr id="340" name="Picture 7" descr=""/>
          <p:cNvPicPr/>
          <p:nvPr/>
        </p:nvPicPr>
        <p:blipFill>
          <a:blip r:embed="rId1"/>
          <a:stretch/>
        </p:blipFill>
        <p:spPr>
          <a:xfrm>
            <a:off x="5807520" y="3718440"/>
            <a:ext cx="3040920" cy="2276640"/>
          </a:xfrm>
          <a:prstGeom prst="rect">
            <a:avLst/>
          </a:prstGeom>
          <a:ln w="0">
            <a:noFill/>
          </a:ln>
        </p:spPr>
      </p:pic>
      <p:pic>
        <p:nvPicPr>
          <p:cNvPr id="341" name="Picture 2" descr="http://upload.wikimedia.org/wikipedia/commons/thumb/c/ca/Beta_decay_artistic.svg/220px-Beta_decay_artistic.svg.png"/>
          <p:cNvPicPr/>
          <p:nvPr/>
        </p:nvPicPr>
        <p:blipFill>
          <a:blip r:embed="rId2"/>
          <a:stretch/>
        </p:blipFill>
        <p:spPr>
          <a:xfrm>
            <a:off x="5399640" y="1031760"/>
            <a:ext cx="3448440" cy="23194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 name="PlaceHolder 1"/>
          <p:cNvSpPr>
            <a:spLocks noGrp="1"/>
          </p:cNvSpPr>
          <p:nvPr>
            <p:ph type="sldNum" idx="13"/>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0F1023C-8967-48B0-B372-01696BD25AC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43" name="PlaceHolder 2"/>
          <p:cNvSpPr>
            <a:spLocks noGrp="1"/>
          </p:cNvSpPr>
          <p:nvPr>
            <p:ph type="title"/>
          </p:nvPr>
        </p:nvSpPr>
        <p:spPr>
          <a:xfrm>
            <a:off x="2612880" y="0"/>
            <a:ext cx="3949560" cy="517320"/>
          </a:xfrm>
          <a:prstGeom prst="rect">
            <a:avLst/>
          </a:prstGeom>
          <a:noFill/>
          <a:ln w="0">
            <a:noFill/>
          </a:ln>
        </p:spPr>
        <p:txBody>
          <a:bodyPr numCol="1" spcCol="0" lIns="0" rIns="0" tIns="0" bIns="0" anchor="ctr">
            <a:noAutofit/>
          </a:bodyPr>
          <a:p>
            <a:pPr indent="0" algn="ctr">
              <a:lnSpc>
                <a:spcPct val="100000"/>
              </a:lnSpc>
              <a:buNone/>
              <a:tabLst>
                <a:tab algn="l" pos="0"/>
              </a:tabLst>
            </a:pPr>
            <a:r>
              <a:rPr b="1" lang="en-US" sz="2400" spc="-1" strike="noStrike">
                <a:solidFill>
                  <a:srgbClr val="ff0000"/>
                </a:solidFill>
                <a:latin typeface="Verdana"/>
              </a:rPr>
              <a:t>La gravitation</a:t>
            </a:r>
            <a:endParaRPr b="0" lang="fr-FR" sz="2400" spc="-1" strike="noStrike">
              <a:solidFill>
                <a:srgbClr val="000000"/>
              </a:solidFill>
              <a:latin typeface="Arial"/>
            </a:endParaRPr>
          </a:p>
        </p:txBody>
      </p:sp>
      <p:sp>
        <p:nvSpPr>
          <p:cNvPr id="344" name="PlaceHolder 3"/>
          <p:cNvSpPr>
            <a:spLocks noGrp="1"/>
          </p:cNvSpPr>
          <p:nvPr>
            <p:ph/>
          </p:nvPr>
        </p:nvSpPr>
        <p:spPr>
          <a:xfrm>
            <a:off x="181080" y="670320"/>
            <a:ext cx="5332320" cy="6049440"/>
          </a:xfrm>
          <a:prstGeom prst="rect">
            <a:avLst/>
          </a:prstGeom>
          <a:noFill/>
          <a:ln w="0">
            <a:noFill/>
          </a:ln>
        </p:spPr>
        <p:txBody>
          <a:bodyPr numCol="1" spcCol="0" lIns="0" rIns="0" tIns="0" bIns="0" anchor="t">
            <a:noAutofit/>
          </a:bodyPr>
          <a:p>
            <a:pPr marL="343080" indent="-343080">
              <a:lnSpc>
                <a:spcPct val="100000"/>
              </a:lnSpc>
              <a:spcBef>
                <a:spcPts val="439"/>
              </a:spcBef>
              <a:buClr>
                <a:srgbClr val="ff0066"/>
              </a:buClr>
              <a:buSzPct val="140000"/>
              <a:buFont typeface="Wingdings" charset="2"/>
              <a:buChar char=""/>
            </a:pPr>
            <a:r>
              <a:rPr b="0" lang="en-US" sz="2200" spc="-1" strike="noStrike">
                <a:solidFill>
                  <a:srgbClr val="000000"/>
                </a:solidFill>
                <a:latin typeface="Verdana"/>
              </a:rPr>
              <a:t>Responsable de la pesanteur, des marées, des mouvements des astres, … </a:t>
            </a:r>
            <a:endParaRPr b="0" lang="fr-FR" sz="2200" spc="-1" strike="noStrike">
              <a:solidFill>
                <a:srgbClr val="000000"/>
              </a:solidFill>
              <a:latin typeface="Arial"/>
            </a:endParaRPr>
          </a:p>
          <a:p>
            <a:pPr indent="0">
              <a:lnSpc>
                <a:spcPct val="100000"/>
              </a:lnSpc>
              <a:spcBef>
                <a:spcPts val="159"/>
              </a:spcBef>
              <a:buNone/>
              <a:tabLst>
                <a:tab algn="l" pos="0"/>
              </a:tabLst>
            </a:pPr>
            <a:endParaRPr b="0" lang="fr-FR" sz="2200" spc="-1" strike="noStrike">
              <a:solidFill>
                <a:srgbClr val="000000"/>
              </a:solidFill>
              <a:latin typeface="Arial"/>
            </a:endParaRPr>
          </a:p>
          <a:p>
            <a:pPr marL="343080" indent="-343080">
              <a:lnSpc>
                <a:spcPct val="100000"/>
              </a:lnSpc>
              <a:spcBef>
                <a:spcPts val="439"/>
              </a:spcBef>
              <a:buClr>
                <a:srgbClr val="ff0066"/>
              </a:buClr>
              <a:buSzPct val="140000"/>
              <a:buFont typeface="Wingdings" charset="2"/>
              <a:buChar char=""/>
              <a:tabLst>
                <a:tab algn="l" pos="0"/>
              </a:tabLst>
            </a:pPr>
            <a:r>
              <a:rPr b="0" lang="fr-FR" sz="2200" spc="-1" strike="noStrike">
                <a:solidFill>
                  <a:srgbClr val="000000"/>
                </a:solidFill>
                <a:latin typeface="Verdana"/>
              </a:rPr>
              <a:t>Force complètement négligeable à l’échelle du noyau</a:t>
            </a:r>
            <a:endParaRPr b="0" lang="fr-FR" sz="22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10</a:t>
            </a:r>
            <a:r>
              <a:rPr b="0" lang="fr-FR" sz="2000" spc="-1" strike="noStrike" baseline="30000">
                <a:solidFill>
                  <a:srgbClr val="000000"/>
                </a:solidFill>
                <a:latin typeface="Verdana"/>
              </a:rPr>
              <a:t>-33  </a:t>
            </a:r>
            <a:r>
              <a:rPr b="0" lang="fr-FR" sz="2000" spc="-1" strike="noStrike">
                <a:solidFill>
                  <a:srgbClr val="000000"/>
                </a:solidFill>
                <a:latin typeface="Verdana"/>
              </a:rPr>
              <a:t>fois plus faible que l’interaction faible</a:t>
            </a:r>
            <a:endParaRPr b="0" lang="fr-FR" sz="20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Mais portée infinie et interaction uniquement  attractive</a:t>
            </a:r>
            <a:endParaRPr b="0" lang="fr-FR" sz="2000" spc="-1" strike="noStrike">
              <a:solidFill>
                <a:srgbClr val="000000"/>
              </a:solidFill>
              <a:latin typeface="Arial"/>
            </a:endParaRPr>
          </a:p>
          <a:p>
            <a:pPr marL="344520" indent="0">
              <a:lnSpc>
                <a:spcPct val="100000"/>
              </a:lnSpc>
              <a:spcBef>
                <a:spcPts val="400"/>
              </a:spcBef>
              <a:buNone/>
              <a:tabLst>
                <a:tab algn="l" pos="0"/>
              </a:tabLst>
            </a:pPr>
            <a:r>
              <a:rPr b="0" lang="fr-FR" sz="2000" spc="-1" strike="noStrike">
                <a:solidFill>
                  <a:srgbClr val="000000"/>
                </a:solidFill>
                <a:latin typeface="Verdana"/>
              </a:rPr>
              <a:t>    →</a:t>
            </a:r>
            <a:r>
              <a:rPr b="0" lang="fr-FR" sz="2000" spc="-1" strike="noStrike">
                <a:solidFill>
                  <a:srgbClr val="000000"/>
                </a:solidFill>
                <a:latin typeface="Symbol"/>
              </a:rPr>
              <a:t> </a:t>
            </a:r>
            <a:r>
              <a:rPr b="0" lang="fr-FR" sz="2000" spc="-1" strike="noStrike">
                <a:solidFill>
                  <a:srgbClr val="000000"/>
                </a:solidFill>
                <a:latin typeface="Verdana"/>
              </a:rPr>
              <a:t>dominante à grande échelle</a:t>
            </a:r>
            <a:endParaRPr b="0" lang="fr-FR" sz="2000" spc="-1" strike="noStrike">
              <a:solidFill>
                <a:srgbClr val="000000"/>
              </a:solidFill>
              <a:latin typeface="Arial"/>
            </a:endParaRPr>
          </a:p>
          <a:p>
            <a:pPr marL="344520" indent="0">
              <a:lnSpc>
                <a:spcPct val="100000"/>
              </a:lnSpc>
              <a:spcBef>
                <a:spcPts val="159"/>
              </a:spcBef>
              <a:buNone/>
              <a:tabLst>
                <a:tab algn="l" pos="0"/>
              </a:tabLst>
            </a:pPr>
            <a:endParaRPr b="0" lang="fr-FR" sz="2000" spc="-1" strike="noStrike">
              <a:solidFill>
                <a:srgbClr val="000000"/>
              </a:solidFill>
              <a:latin typeface="Arial"/>
            </a:endParaRPr>
          </a:p>
          <a:p>
            <a:pPr marL="343080" indent="-343080">
              <a:lnSpc>
                <a:spcPct val="100000"/>
              </a:lnSpc>
              <a:spcBef>
                <a:spcPts val="439"/>
              </a:spcBef>
              <a:buClr>
                <a:srgbClr val="ff0066"/>
              </a:buClr>
              <a:buSzPct val="140000"/>
              <a:buFont typeface="Wingdings" charset="2"/>
              <a:buChar char=""/>
              <a:tabLst>
                <a:tab algn="l" pos="0"/>
              </a:tabLst>
            </a:pPr>
            <a:r>
              <a:rPr b="0" lang="fr-FR" sz="2200" spc="-1" strike="noStrike">
                <a:solidFill>
                  <a:srgbClr val="000000"/>
                </a:solidFill>
                <a:latin typeface="Verdana"/>
              </a:rPr>
              <a:t>Décrite par la relativité générale</a:t>
            </a:r>
            <a:endParaRPr b="0" lang="fr-FR" sz="22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La gravitation est issue d’une déformation de l’espace temps</a:t>
            </a: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p:txBody>
      </p:sp>
      <p:sp>
        <p:nvSpPr>
          <p:cNvPr id="345" name="Text Box 4"/>
          <p:cNvSpPr/>
          <p:nvPr/>
        </p:nvSpPr>
        <p:spPr>
          <a:xfrm>
            <a:off x="360000" y="5904720"/>
            <a:ext cx="4617000" cy="39456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Calibri"/>
                <a:ea typeface="DejaVu Sans"/>
              </a:rPr>
              <a:t>Médiateur hypothétique : </a:t>
            </a:r>
            <a:r>
              <a:rPr b="1" lang="fr-FR" sz="2000" spc="-1" strike="noStrike">
                <a:solidFill>
                  <a:srgbClr val="ff0000"/>
                </a:solidFill>
                <a:latin typeface="Calibri"/>
                <a:ea typeface="DejaVu Sans"/>
              </a:rPr>
              <a:t>graviton</a:t>
            </a:r>
            <a:endParaRPr b="0" lang="fr-FR" sz="2000" spc="-1" strike="noStrike">
              <a:solidFill>
                <a:srgbClr val="000000"/>
              </a:solidFill>
              <a:latin typeface="Arial"/>
            </a:endParaRPr>
          </a:p>
        </p:txBody>
      </p:sp>
      <p:pic>
        <p:nvPicPr>
          <p:cNvPr id="346" name="Image 8" descr="Eclipsing_binary_star_animation_2.gif"/>
          <p:cNvPicPr/>
          <p:nvPr/>
        </p:nvPicPr>
        <p:blipFill>
          <a:blip r:embed="rId1"/>
          <a:stretch/>
        </p:blipFill>
        <p:spPr>
          <a:xfrm>
            <a:off x="5943600" y="838080"/>
            <a:ext cx="2817720" cy="2112840"/>
          </a:xfrm>
          <a:prstGeom prst="rect">
            <a:avLst/>
          </a:prstGeom>
          <a:ln w="0">
            <a:noFill/>
          </a:ln>
        </p:spPr>
      </p:pic>
      <p:pic>
        <p:nvPicPr>
          <p:cNvPr id="347" name="Image 11" descr="espacetemps.jpg"/>
          <p:cNvPicPr/>
          <p:nvPr/>
        </p:nvPicPr>
        <p:blipFill>
          <a:blip r:embed="rId2"/>
          <a:stretch/>
        </p:blipFill>
        <p:spPr>
          <a:xfrm>
            <a:off x="5311800" y="3292560"/>
            <a:ext cx="3563640" cy="3001680"/>
          </a:xfrm>
          <a:prstGeom prst="rect">
            <a:avLst/>
          </a:prstGeom>
          <a:ln w="0">
            <a:noFill/>
          </a:ln>
        </p:spPr>
      </p:pic>
      <p:pic>
        <p:nvPicPr>
          <p:cNvPr id="348" name="Picture 6" descr="http://s3.amazonaws.com/readers/2010/05/13/newtonmanzana_1.jpg"/>
          <p:cNvPicPr/>
          <p:nvPr/>
        </p:nvPicPr>
        <p:blipFill>
          <a:blip r:embed="rId3"/>
          <a:stretch/>
        </p:blipFill>
        <p:spPr>
          <a:xfrm>
            <a:off x="5818320" y="764640"/>
            <a:ext cx="2943000" cy="22068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sldNum" idx="14"/>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35725B60-51CA-403C-B20E-A6886047AFE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50"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1"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352"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353" name="Picture 5" descr=""/>
          <p:cNvPicPr/>
          <p:nvPr/>
        </p:nvPicPr>
        <p:blipFill>
          <a:blip r:embed="rId1"/>
          <a:stretch/>
        </p:blipFill>
        <p:spPr>
          <a:xfrm>
            <a:off x="1219320" y="0"/>
            <a:ext cx="6932520" cy="6202080"/>
          </a:xfrm>
          <a:prstGeom prst="rect">
            <a:avLst/>
          </a:prstGeom>
          <a:ln w="0">
            <a:noFill/>
          </a:ln>
        </p:spPr>
      </p:pic>
      <p:sp>
        <p:nvSpPr>
          <p:cNvPr id="354"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355"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6"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7"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8" name="Rectangle 2"/>
          <p:cNvSpPr/>
          <p:nvPr/>
        </p:nvSpPr>
        <p:spPr>
          <a:xfrm>
            <a:off x="2203560" y="291960"/>
            <a:ext cx="6435720" cy="5354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9" name="Rectangle 13"/>
          <p:cNvSpPr/>
          <p:nvPr/>
        </p:nvSpPr>
        <p:spPr>
          <a:xfrm>
            <a:off x="1098720" y="4562280"/>
            <a:ext cx="1216080" cy="1760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60"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361"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362" name="Rectangle 16"/>
          <p:cNvSpPr/>
          <p:nvPr/>
        </p:nvSpPr>
        <p:spPr>
          <a:xfrm>
            <a:off x="1231920" y="2447640"/>
            <a:ext cx="5497560" cy="1193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PlaceHolder 1"/>
          <p:cNvSpPr>
            <a:spLocks noGrp="1"/>
          </p:cNvSpPr>
          <p:nvPr>
            <p:ph type="sldNum" idx="15"/>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0A5AC0D-8CAB-4D53-B8FA-524DB45B4426}"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64"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65"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366"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367" name="Picture 5" descr=""/>
          <p:cNvPicPr/>
          <p:nvPr/>
        </p:nvPicPr>
        <p:blipFill>
          <a:blip r:embed="rId1"/>
          <a:stretch/>
        </p:blipFill>
        <p:spPr>
          <a:xfrm>
            <a:off x="1219320" y="0"/>
            <a:ext cx="6932520" cy="6202080"/>
          </a:xfrm>
          <a:prstGeom prst="rect">
            <a:avLst/>
          </a:prstGeom>
          <a:ln w="0">
            <a:noFill/>
          </a:ln>
        </p:spPr>
      </p:pic>
      <p:sp>
        <p:nvSpPr>
          <p:cNvPr id="368"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369"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70"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71"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72" name="Rectangle 2"/>
          <p:cNvSpPr/>
          <p:nvPr/>
        </p:nvSpPr>
        <p:spPr>
          <a:xfrm>
            <a:off x="2203560" y="291960"/>
            <a:ext cx="6435720" cy="5354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73"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374"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375" name="Rectangle 16"/>
          <p:cNvSpPr/>
          <p:nvPr/>
        </p:nvSpPr>
        <p:spPr>
          <a:xfrm>
            <a:off x="1231920" y="2447640"/>
            <a:ext cx="5497560" cy="1193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Num" idx="16"/>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597B482-3D1F-4715-A916-1D9F8378168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77"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78"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379"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380" name="Picture 5" descr=""/>
          <p:cNvPicPr/>
          <p:nvPr/>
        </p:nvPicPr>
        <p:blipFill>
          <a:blip r:embed="rId1"/>
          <a:stretch/>
        </p:blipFill>
        <p:spPr>
          <a:xfrm>
            <a:off x="1219320" y="0"/>
            <a:ext cx="6932520" cy="6202080"/>
          </a:xfrm>
          <a:prstGeom prst="rect">
            <a:avLst/>
          </a:prstGeom>
          <a:ln w="0">
            <a:noFill/>
          </a:ln>
        </p:spPr>
      </p:pic>
      <p:sp>
        <p:nvSpPr>
          <p:cNvPr id="381"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382"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83" name="Rectangle 1"/>
          <p:cNvSpPr/>
          <p:nvPr/>
        </p:nvSpPr>
        <p:spPr>
          <a:xfrm>
            <a:off x="0" y="55872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84" name="Rectangle 2"/>
          <p:cNvSpPr/>
          <p:nvPr/>
        </p:nvSpPr>
        <p:spPr>
          <a:xfrm>
            <a:off x="3981600" y="291960"/>
            <a:ext cx="4657680" cy="5354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85"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386"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387" name="Rectangle 16"/>
          <p:cNvSpPr/>
          <p:nvPr/>
        </p:nvSpPr>
        <p:spPr>
          <a:xfrm>
            <a:off x="1231920" y="2447640"/>
            <a:ext cx="5497560" cy="1193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88" name="Accolade fermante 9"/>
          <p:cNvSpPr/>
          <p:nvPr/>
        </p:nvSpPr>
        <p:spPr>
          <a:xfrm rot="5400000">
            <a:off x="2948760" y="4858560"/>
            <a:ext cx="325440" cy="1679040"/>
          </a:xfrm>
          <a:prstGeom prst="rightBrace">
            <a:avLst>
              <a:gd name="adj1" fmla="val 8333"/>
              <a:gd name="adj2" fmla="val 50000"/>
            </a:avLst>
          </a:prstGeom>
          <a:noFill/>
          <a:ln w="952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89" name="Accolade fermante 24"/>
          <p:cNvSpPr/>
          <p:nvPr/>
        </p:nvSpPr>
        <p:spPr>
          <a:xfrm rot="5400000">
            <a:off x="1576080" y="5248800"/>
            <a:ext cx="339480" cy="915120"/>
          </a:xfrm>
          <a:prstGeom prst="rightBrace">
            <a:avLst>
              <a:gd name="adj1" fmla="val 8333"/>
              <a:gd name="adj2" fmla="val 50000"/>
            </a:avLst>
          </a:prstGeom>
          <a:noFill/>
          <a:ln w="952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90" name="ZoneTexte 10"/>
          <p:cNvSpPr/>
          <p:nvPr/>
        </p:nvSpPr>
        <p:spPr>
          <a:xfrm>
            <a:off x="1419840" y="5847480"/>
            <a:ext cx="22413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ffffff"/>
                </a:solidFill>
                <a:latin typeface="Verdana"/>
                <a:ea typeface="DejaVu Sans"/>
              </a:rPr>
              <a:t>stable      instable</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Num" idx="17"/>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E7E8696F-6B0F-41CD-BAB0-7CE15BFA3C4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92"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93"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394"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395" name="Picture 5" descr=""/>
          <p:cNvPicPr/>
          <p:nvPr/>
        </p:nvPicPr>
        <p:blipFill>
          <a:blip r:embed="rId1"/>
          <a:stretch/>
        </p:blipFill>
        <p:spPr>
          <a:xfrm>
            <a:off x="1219320" y="0"/>
            <a:ext cx="6932520" cy="6202080"/>
          </a:xfrm>
          <a:prstGeom prst="rect">
            <a:avLst/>
          </a:prstGeom>
          <a:ln w="0">
            <a:noFill/>
          </a:ln>
        </p:spPr>
      </p:pic>
      <p:sp>
        <p:nvSpPr>
          <p:cNvPr id="396"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397"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98"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99"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00" name="Rectangle 2"/>
          <p:cNvSpPr/>
          <p:nvPr/>
        </p:nvSpPr>
        <p:spPr>
          <a:xfrm>
            <a:off x="3981600" y="291960"/>
            <a:ext cx="1914480" cy="5354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01"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402"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403" name="Rectangle 16"/>
          <p:cNvSpPr/>
          <p:nvPr/>
        </p:nvSpPr>
        <p:spPr>
          <a:xfrm>
            <a:off x="1231920" y="2447640"/>
            <a:ext cx="2747880" cy="1193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04" name="Rectangle 17"/>
          <p:cNvSpPr/>
          <p:nvPr/>
        </p:nvSpPr>
        <p:spPr>
          <a:xfrm>
            <a:off x="5697360" y="3910680"/>
            <a:ext cx="2747880" cy="1637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05" name="Rectangle 18"/>
          <p:cNvSpPr/>
          <p:nvPr/>
        </p:nvSpPr>
        <p:spPr>
          <a:xfrm>
            <a:off x="4939920" y="452880"/>
            <a:ext cx="1615680" cy="1637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title"/>
          </p:nvPr>
        </p:nvSpPr>
        <p:spPr>
          <a:xfrm>
            <a:off x="1654200" y="0"/>
            <a:ext cx="5870520" cy="51732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pic>
        <p:nvPicPr>
          <p:cNvPr id="407" name="Picture 3" descr="lagrangien"/>
          <p:cNvPicPr/>
          <p:nvPr/>
        </p:nvPicPr>
        <p:blipFill>
          <a:blip r:embed="rId1"/>
          <a:stretch/>
        </p:blipFill>
        <p:spPr>
          <a:xfrm>
            <a:off x="0" y="0"/>
            <a:ext cx="9142200" cy="68562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sldNum" idx="18"/>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17F73D1-C962-4D5F-9AE1-3125A837C72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09" name="PlaceHolder 2"/>
          <p:cNvSpPr>
            <a:spLocks noGrp="1"/>
          </p:cNvSpPr>
          <p:nvPr>
            <p:ph type="title"/>
          </p:nvPr>
        </p:nvSpPr>
        <p:spPr>
          <a:xfrm>
            <a:off x="2529000" y="0"/>
            <a:ext cx="413532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Modèle Standard</a:t>
            </a:r>
            <a:endParaRPr b="0" lang="fr-FR" sz="2800" spc="-1" strike="noStrike">
              <a:solidFill>
                <a:srgbClr val="000000"/>
              </a:solidFill>
              <a:latin typeface="Arial"/>
            </a:endParaRPr>
          </a:p>
        </p:txBody>
      </p:sp>
      <p:sp>
        <p:nvSpPr>
          <p:cNvPr id="410" name="PlaceHolder 3"/>
          <p:cNvSpPr>
            <a:spLocks noGrp="1"/>
          </p:cNvSpPr>
          <p:nvPr>
            <p:ph/>
          </p:nvPr>
        </p:nvSpPr>
        <p:spPr>
          <a:xfrm>
            <a:off x="174600" y="719280"/>
            <a:ext cx="5767200" cy="5789520"/>
          </a:xfrm>
          <a:prstGeom prst="rect">
            <a:avLst/>
          </a:prstGeom>
          <a:noFill/>
          <a:ln w="0">
            <a:noFill/>
          </a:ln>
        </p:spPr>
        <p:txBody>
          <a:bodyPr numCol="1" spcCol="0" lIns="90000" rIns="90000" tIns="45000" bIns="45000" anchor="t">
            <a:noAutofit/>
          </a:bodyPr>
          <a:p>
            <a:pPr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rPr>
              <a:t>Elaboré dans les années 1960-70 </a:t>
            </a:r>
            <a:endParaRPr b="0" lang="fr-FR" sz="1700" spc="-1" strike="noStrike">
              <a:solidFill>
                <a:srgbClr val="000000"/>
              </a:solidFill>
              <a:latin typeface="Arial"/>
            </a:endParaRPr>
          </a:p>
          <a:p>
            <a:pPr indent="0">
              <a:lnSpc>
                <a:spcPct val="100000"/>
              </a:lnSpc>
              <a:spcBef>
                <a:spcPts val="159"/>
              </a:spcBef>
              <a:buNone/>
              <a:tabLst>
                <a:tab algn="l" pos="0"/>
              </a:tabLst>
            </a:pPr>
            <a:endParaRPr b="0" lang="fr-FR" sz="1700" spc="-1" strike="noStrike">
              <a:solidFill>
                <a:srgbClr val="000000"/>
              </a:solidFill>
              <a:latin typeface="Arial"/>
            </a:endParaRPr>
          </a:p>
          <a:p>
            <a:pPr marL="343080" indent="-343080">
              <a:lnSpc>
                <a:spcPct val="100000"/>
              </a:lnSpc>
              <a:spcBef>
                <a:spcPts val="340"/>
              </a:spcBef>
              <a:buClr>
                <a:srgbClr val="ff0066"/>
              </a:buClr>
              <a:buSzPct val="140000"/>
              <a:buFont typeface="Wingdings" charset="2"/>
              <a:buChar char=""/>
              <a:tabLst>
                <a:tab algn="l" pos="0"/>
              </a:tabLst>
            </a:pPr>
            <a:r>
              <a:rPr b="1" lang="fr-FR" sz="1700" spc="-1" strike="noStrike">
                <a:solidFill>
                  <a:srgbClr val="000000"/>
                </a:solidFill>
                <a:latin typeface="Verdana"/>
              </a:rPr>
              <a:t>Décrit dans un même cadre les </a:t>
            </a:r>
            <a:r>
              <a:rPr b="1" lang="fr-FR" sz="1700" spc="-1" strike="noStrike">
                <a:solidFill>
                  <a:srgbClr val="ff0000"/>
                </a:solidFill>
                <a:latin typeface="Verdana"/>
              </a:rPr>
              <a:t>particules élémentaires</a:t>
            </a:r>
            <a:r>
              <a:rPr b="1" lang="fr-FR" sz="1700" spc="-1" strike="noStrike">
                <a:solidFill>
                  <a:srgbClr val="000000"/>
                </a:solidFill>
                <a:latin typeface="Verdana"/>
              </a:rPr>
              <a:t> et les </a:t>
            </a:r>
            <a:r>
              <a:rPr b="1" lang="fr-FR" sz="1700" spc="-1" strike="noStrike">
                <a:solidFill>
                  <a:srgbClr val="ff0000"/>
                </a:solidFill>
                <a:latin typeface="Verdana"/>
              </a:rPr>
              <a:t>interactions forte et électrofaible</a:t>
            </a:r>
            <a:endParaRPr b="0" lang="fr-FR" sz="1700" spc="-1" strike="noStrike">
              <a:solidFill>
                <a:srgbClr val="000000"/>
              </a:solidFill>
              <a:latin typeface="Arial"/>
            </a:endParaRPr>
          </a:p>
          <a:p>
            <a:pPr lvl="1" marL="669960" indent="-325440">
              <a:lnSpc>
                <a:spcPct val="100000"/>
              </a:lnSpc>
              <a:spcBef>
                <a:spcPts val="300"/>
              </a:spcBef>
              <a:buClr>
                <a:srgbClr val="cc0099"/>
              </a:buClr>
              <a:buSzPct val="115000"/>
              <a:buFont typeface="Wingdings" charset="2"/>
              <a:buChar char=""/>
              <a:tabLst>
                <a:tab algn="l" pos="0"/>
              </a:tabLst>
            </a:pPr>
            <a:r>
              <a:rPr b="1" lang="fr-FR" sz="1500" spc="-1" strike="noStrike">
                <a:solidFill>
                  <a:srgbClr val="000000"/>
                </a:solidFill>
                <a:latin typeface="Verdana"/>
              </a:rPr>
              <a:t>Mais pas la gravitation!</a:t>
            </a:r>
            <a:endParaRPr b="0" lang="fr-FR" sz="1500" spc="-1" strike="noStrike">
              <a:solidFill>
                <a:srgbClr val="000000"/>
              </a:solidFill>
              <a:latin typeface="Arial"/>
            </a:endParaRPr>
          </a:p>
          <a:p>
            <a:pPr indent="0">
              <a:lnSpc>
                <a:spcPct val="100000"/>
              </a:lnSpc>
              <a:buNone/>
              <a:tabLst>
                <a:tab algn="l" pos="0"/>
              </a:tabLst>
            </a:pPr>
            <a:endParaRPr b="0" lang="fr-FR" sz="1500" spc="-1" strike="noStrike">
              <a:solidFill>
                <a:srgbClr val="000000"/>
              </a:solidFill>
              <a:latin typeface="Arial"/>
            </a:endParaRPr>
          </a:p>
          <a:p>
            <a:pPr marL="343080" indent="-343080">
              <a:lnSpc>
                <a:spcPct val="100000"/>
              </a:lnSpc>
              <a:spcBef>
                <a:spcPts val="340"/>
              </a:spcBef>
              <a:buClr>
                <a:srgbClr val="ff0066"/>
              </a:buClr>
              <a:buSzPct val="140000"/>
              <a:buFont typeface="Wingdings" charset="2"/>
              <a:buChar char=""/>
              <a:tabLst>
                <a:tab algn="l" pos="0"/>
              </a:tabLst>
            </a:pPr>
            <a:r>
              <a:rPr b="1" lang="fr-FR" sz="1700" spc="-1" strike="noStrike">
                <a:solidFill>
                  <a:srgbClr val="000000"/>
                </a:solidFill>
                <a:latin typeface="Verdana"/>
              </a:rPr>
              <a:t>Testé expérimentalement avec </a:t>
            </a:r>
            <a:r>
              <a:rPr b="1" lang="fr-FR" sz="1700" spc="-1" strike="noStrike">
                <a:solidFill>
                  <a:srgbClr val="e71919"/>
                </a:solidFill>
                <a:latin typeface="Verdana"/>
              </a:rPr>
              <a:t>grande précision</a:t>
            </a:r>
            <a:r>
              <a:rPr b="0" lang="fr-FR" sz="1700" spc="-1" strike="noStrike">
                <a:solidFill>
                  <a:srgbClr val="e71919"/>
                </a:solidFill>
                <a:latin typeface="Verdana"/>
              </a:rPr>
              <a:t> </a:t>
            </a:r>
            <a:endParaRPr b="0" lang="fr-FR" sz="1700" spc="-1" strike="noStrike">
              <a:solidFill>
                <a:srgbClr val="000000"/>
              </a:solidFill>
              <a:latin typeface="Arial"/>
            </a:endParaRPr>
          </a:p>
          <a:p>
            <a:pPr indent="0">
              <a:lnSpc>
                <a:spcPct val="100000"/>
              </a:lnSpc>
              <a:buNone/>
              <a:tabLst>
                <a:tab algn="l" pos="0"/>
              </a:tabLst>
            </a:pPr>
            <a:endParaRPr b="0" lang="fr-FR" sz="1700" spc="-1" strike="noStrike">
              <a:solidFill>
                <a:srgbClr val="000000"/>
              </a:solidFill>
              <a:latin typeface="Arial"/>
            </a:endParaRPr>
          </a:p>
        </p:txBody>
      </p:sp>
      <p:pic>
        <p:nvPicPr>
          <p:cNvPr id="411" name="Picture 4" descr="article13_image02"/>
          <p:cNvPicPr/>
          <p:nvPr/>
        </p:nvPicPr>
        <p:blipFill>
          <a:blip r:embed="rId1"/>
          <a:stretch/>
        </p:blipFill>
        <p:spPr>
          <a:xfrm>
            <a:off x="9865440" y="3739320"/>
            <a:ext cx="2995560" cy="2665080"/>
          </a:xfrm>
          <a:prstGeom prst="rect">
            <a:avLst/>
          </a:prstGeom>
          <a:ln w="0">
            <a:noFill/>
          </a:ln>
        </p:spPr>
      </p:pic>
      <p:grpSp>
        <p:nvGrpSpPr>
          <p:cNvPr id="412" name="Group 14"/>
          <p:cNvGrpSpPr/>
          <p:nvPr/>
        </p:nvGrpSpPr>
        <p:grpSpPr>
          <a:xfrm>
            <a:off x="876240" y="3162240"/>
            <a:ext cx="3822480" cy="3503520"/>
            <a:chOff x="876240" y="3162240"/>
            <a:chExt cx="3822480" cy="3503520"/>
          </a:xfrm>
        </p:grpSpPr>
        <p:pic>
          <p:nvPicPr>
            <p:cNvPr id="413" name="Picture 7" descr="304"/>
            <p:cNvPicPr/>
            <p:nvPr/>
          </p:nvPicPr>
          <p:blipFill>
            <a:blip r:embed="rId2"/>
            <a:stretch/>
          </p:blipFill>
          <p:spPr>
            <a:xfrm>
              <a:off x="876240" y="4058280"/>
              <a:ext cx="3822480" cy="2607480"/>
            </a:xfrm>
            <a:prstGeom prst="rect">
              <a:avLst/>
            </a:prstGeom>
            <a:ln w="0">
              <a:noFill/>
            </a:ln>
          </p:spPr>
        </p:pic>
        <p:sp>
          <p:nvSpPr>
            <p:cNvPr id="414" name="AutoShape 8"/>
            <p:cNvSpPr/>
            <p:nvPr/>
          </p:nvSpPr>
          <p:spPr>
            <a:xfrm>
              <a:off x="984960" y="3162240"/>
              <a:ext cx="3556440" cy="988560"/>
            </a:xfrm>
            <a:prstGeom prst="triangle">
              <a:avLst>
                <a:gd name="adj" fmla="val 50000"/>
              </a:avLst>
            </a:prstGeom>
            <a:noFill/>
            <a:ln w="7620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15" name="Text Box 9"/>
            <p:cNvSpPr/>
            <p:nvPr/>
          </p:nvSpPr>
          <p:spPr>
            <a:xfrm>
              <a:off x="2123280" y="3418920"/>
              <a:ext cx="1215720" cy="6382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1800" spc="-1" strike="noStrike">
                  <a:solidFill>
                    <a:srgbClr val="000000"/>
                  </a:solidFill>
                  <a:latin typeface="Verdana"/>
                  <a:ea typeface="DejaVu Sans"/>
                </a:rPr>
                <a:t>Modèle</a:t>
              </a:r>
              <a:endParaRPr b="0" lang="fr-FR" sz="1800" spc="-1" strike="noStrike">
                <a:solidFill>
                  <a:srgbClr val="000000"/>
                </a:solidFill>
                <a:latin typeface="Arial"/>
              </a:endParaRPr>
            </a:p>
            <a:p>
              <a:pPr algn="ctr">
                <a:lnSpc>
                  <a:spcPct val="100000"/>
                </a:lnSpc>
              </a:pPr>
              <a:r>
                <a:rPr b="0" lang="en-US" sz="1800" spc="-1" strike="noStrike">
                  <a:solidFill>
                    <a:srgbClr val="000000"/>
                  </a:solidFill>
                  <a:latin typeface="Verdana"/>
                  <a:ea typeface="DejaVu Sans"/>
                </a:rPr>
                <a:t> </a:t>
              </a:r>
              <a:r>
                <a:rPr b="0" lang="en-US" sz="1800" spc="-1" strike="noStrike">
                  <a:solidFill>
                    <a:srgbClr val="000000"/>
                  </a:solidFill>
                  <a:latin typeface="Verdana"/>
                  <a:ea typeface="DejaVu Sans"/>
                </a:rPr>
                <a:t>Standard</a:t>
              </a:r>
              <a:endParaRPr b="0" lang="fr-FR" sz="1800" spc="-1" strike="noStrike">
                <a:solidFill>
                  <a:srgbClr val="000000"/>
                </a:solidFill>
                <a:latin typeface="Arial"/>
              </a:endParaRPr>
            </a:p>
          </p:txBody>
        </p:sp>
        <p:sp>
          <p:nvSpPr>
            <p:cNvPr id="416" name="Text Box 10"/>
            <p:cNvSpPr/>
            <p:nvPr/>
          </p:nvSpPr>
          <p:spPr>
            <a:xfrm rot="16200000">
              <a:off x="3448440" y="5266080"/>
              <a:ext cx="1090440" cy="3333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Symétrie</a:t>
              </a:r>
              <a:endParaRPr b="0" lang="fr-FR" sz="1600" spc="-1" strike="noStrike">
                <a:solidFill>
                  <a:srgbClr val="000000"/>
                </a:solidFill>
                <a:latin typeface="Arial"/>
              </a:endParaRPr>
            </a:p>
          </p:txBody>
        </p:sp>
        <p:sp>
          <p:nvSpPr>
            <p:cNvPr id="417" name="Text Box 11"/>
            <p:cNvSpPr/>
            <p:nvPr/>
          </p:nvSpPr>
          <p:spPr>
            <a:xfrm rot="16200000">
              <a:off x="1018800" y="5254200"/>
              <a:ext cx="1157760" cy="3333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Relativité</a:t>
              </a:r>
              <a:endParaRPr b="0" lang="fr-FR" sz="1600" spc="-1" strike="noStrike">
                <a:solidFill>
                  <a:srgbClr val="000000"/>
                </a:solidFill>
                <a:latin typeface="Arial"/>
              </a:endParaRPr>
            </a:p>
          </p:txBody>
        </p:sp>
        <p:sp>
          <p:nvSpPr>
            <p:cNvPr id="418" name="Text Box 12"/>
            <p:cNvSpPr/>
            <p:nvPr/>
          </p:nvSpPr>
          <p:spPr>
            <a:xfrm rot="16200000">
              <a:off x="2138760" y="5331600"/>
              <a:ext cx="1261080" cy="3333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Quantique</a:t>
              </a:r>
              <a:endParaRPr b="0" lang="fr-FR" sz="1600" spc="-1" strike="noStrike">
                <a:solidFill>
                  <a:srgbClr val="000000"/>
                </a:solidFill>
                <a:latin typeface="Arial"/>
              </a:endParaRPr>
            </a:p>
          </p:txBody>
        </p:sp>
      </p:grpSp>
      <p:sp>
        <p:nvSpPr>
          <p:cNvPr id="419" name="Rectangle 21"/>
          <p:cNvSpPr/>
          <p:nvPr/>
        </p:nvSpPr>
        <p:spPr>
          <a:xfrm>
            <a:off x="6921360" y="6164280"/>
            <a:ext cx="182520" cy="24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420" name="Picture 23" descr="button_the_standard_model-p145088601092894590en8go_400"/>
          <p:cNvPicPr/>
          <p:nvPr/>
        </p:nvPicPr>
        <p:blipFill>
          <a:blip r:embed="rId3"/>
          <a:stretch/>
        </p:blipFill>
        <p:spPr>
          <a:xfrm>
            <a:off x="9730440" y="180360"/>
            <a:ext cx="3130200" cy="3130200"/>
          </a:xfrm>
          <a:prstGeom prst="rect">
            <a:avLst/>
          </a:prstGeom>
          <a:ln w="0">
            <a:noFill/>
          </a:ln>
        </p:spPr>
      </p:pic>
      <p:sp>
        <p:nvSpPr>
          <p:cNvPr id="421" name="Espace réservé du contenu 2"/>
          <p:cNvSpPr/>
          <p:nvPr/>
        </p:nvSpPr>
        <p:spPr>
          <a:xfrm>
            <a:off x="4912920" y="3954960"/>
            <a:ext cx="4015080" cy="1445040"/>
          </a:xfrm>
          <a:prstGeom prst="rect">
            <a:avLst/>
          </a:prstGeom>
          <a:noFill/>
          <a:ln w="0">
            <a:noFill/>
          </a:ln>
        </p:spPr>
        <p:style>
          <a:lnRef idx="0"/>
          <a:fillRef idx="0"/>
          <a:effectRef idx="0"/>
          <a:fontRef idx="minor"/>
        </p:style>
        <p:txBody>
          <a:bodyPr lIns="90000" rIns="90000" tIns="45000" bIns="45000" anchor="t">
            <a:noAutofit/>
          </a:bodyPr>
          <a:p>
            <a:pPr lvl="1"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ea typeface="DejaVu Sans"/>
              </a:rPr>
              <a:t>Un système est symétrique quand on le transforme en laissant sa forme inchangée.</a:t>
            </a:r>
            <a:endParaRPr b="0" lang="fr-FR" sz="1700" spc="-1" strike="noStrike">
              <a:solidFill>
                <a:srgbClr val="000000"/>
              </a:solidFill>
              <a:latin typeface="Arial"/>
            </a:endParaRPr>
          </a:p>
          <a:p>
            <a:pPr>
              <a:lnSpc>
                <a:spcPct val="100000"/>
              </a:lnSpc>
              <a:spcBef>
                <a:spcPts val="340"/>
              </a:spcBef>
              <a:tabLst>
                <a:tab algn="l" pos="0"/>
              </a:tabLst>
            </a:pPr>
            <a:endParaRPr b="0" lang="fr-FR" sz="1700" spc="-1" strike="noStrike">
              <a:solidFill>
                <a:srgbClr val="000000"/>
              </a:solidFill>
              <a:latin typeface="Arial"/>
            </a:endParaRPr>
          </a:p>
          <a:p>
            <a:pPr lvl="1" marL="343080" indent="-343080">
              <a:lnSpc>
                <a:spcPct val="100000"/>
              </a:lnSpc>
              <a:spcBef>
                <a:spcPts val="340"/>
              </a:spcBef>
              <a:buClr>
                <a:srgbClr val="ff0066"/>
              </a:buClr>
              <a:buSzPct val="140000"/>
              <a:buFont typeface="Wingdings" charset="2"/>
              <a:buChar char=""/>
              <a:tabLst>
                <a:tab algn="l" pos="0"/>
              </a:tabLst>
            </a:pPr>
            <a:r>
              <a:rPr b="1" lang="en-US" sz="1700" spc="-1" strike="noStrike">
                <a:solidFill>
                  <a:srgbClr val="000000"/>
                </a:solidFill>
                <a:latin typeface="Verdana"/>
                <a:ea typeface="DejaVu Sans"/>
              </a:rPr>
              <a:t>Groupe de symétrie (Invariance de jauge) détermine complètement la structure de l’interaction!</a:t>
            </a:r>
            <a:endParaRPr b="0" lang="fr-FR" sz="1700" spc="-1" strike="noStrike">
              <a:solidFill>
                <a:srgbClr val="000000"/>
              </a:solidFill>
              <a:latin typeface="Arial"/>
            </a:endParaRPr>
          </a:p>
          <a:p>
            <a:pPr>
              <a:lnSpc>
                <a:spcPct val="100000"/>
              </a:lnSpc>
              <a:spcBef>
                <a:spcPts val="479"/>
              </a:spcBef>
              <a:tabLst>
                <a:tab algn="l" pos="0"/>
              </a:tabLst>
            </a:pPr>
            <a:endParaRPr b="0" lang="fr-FR" sz="1700" spc="-1" strike="noStrike">
              <a:solidFill>
                <a:srgbClr val="000000"/>
              </a:solidFill>
              <a:latin typeface="Arial"/>
            </a:endParaRPr>
          </a:p>
        </p:txBody>
      </p:sp>
      <p:sp>
        <p:nvSpPr>
          <p:cNvPr id="422" name="Text Box 53"/>
          <p:cNvSpPr/>
          <p:nvPr/>
        </p:nvSpPr>
        <p:spPr>
          <a:xfrm>
            <a:off x="7209000" y="561600"/>
            <a:ext cx="182880" cy="254520"/>
          </a:xfrm>
          <a:prstGeom prst="rect">
            <a:avLst/>
          </a:prstGeom>
          <a:solidFill>
            <a:schemeClr val="bg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423" name="Picture 46" descr="pot2D_sym"/>
          <p:cNvPicPr/>
          <p:nvPr/>
        </p:nvPicPr>
        <p:blipFill>
          <a:blip r:embed="rId4"/>
          <a:stretch/>
        </p:blipFill>
        <p:spPr>
          <a:xfrm>
            <a:off x="6201720" y="636840"/>
            <a:ext cx="2382840" cy="31006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Num" idx="19"/>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B226973-3F48-449F-B6F3-B4F6075BFC0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25"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26"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427"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428" name="Picture 5" descr=""/>
          <p:cNvPicPr/>
          <p:nvPr/>
        </p:nvPicPr>
        <p:blipFill>
          <a:blip r:embed="rId1"/>
          <a:stretch/>
        </p:blipFill>
        <p:spPr>
          <a:xfrm>
            <a:off x="1219320" y="0"/>
            <a:ext cx="6932520" cy="6202080"/>
          </a:xfrm>
          <a:prstGeom prst="rect">
            <a:avLst/>
          </a:prstGeom>
          <a:ln w="0">
            <a:noFill/>
          </a:ln>
        </p:spPr>
      </p:pic>
      <p:pic>
        <p:nvPicPr>
          <p:cNvPr id="429" name="Picture 6" descr="iceberg-lg"/>
          <p:cNvPicPr/>
          <p:nvPr/>
        </p:nvPicPr>
        <p:blipFill>
          <a:blip r:embed="rId2"/>
          <a:stretch/>
        </p:blipFill>
        <p:spPr>
          <a:xfrm>
            <a:off x="0" y="5648400"/>
            <a:ext cx="9135720" cy="10885320"/>
          </a:xfrm>
          <a:prstGeom prst="rect">
            <a:avLst/>
          </a:prstGeom>
          <a:ln w="0">
            <a:noFill/>
          </a:ln>
        </p:spPr>
      </p:pic>
      <p:sp>
        <p:nvSpPr>
          <p:cNvPr id="430"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431"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32"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33"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434"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35"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Num" idx="20"/>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39D8997-BEE5-4680-B77F-33E0A3C9A5B9}"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37"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38"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439"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440" name="Picture 5" descr=""/>
          <p:cNvPicPr/>
          <p:nvPr/>
        </p:nvPicPr>
        <p:blipFill>
          <a:blip r:embed="rId1"/>
          <a:stretch/>
        </p:blipFill>
        <p:spPr>
          <a:xfrm>
            <a:off x="1219320" y="0"/>
            <a:ext cx="6932520" cy="6202080"/>
          </a:xfrm>
          <a:prstGeom prst="rect">
            <a:avLst/>
          </a:prstGeom>
          <a:ln w="0">
            <a:noFill/>
          </a:ln>
        </p:spPr>
      </p:pic>
      <p:pic>
        <p:nvPicPr>
          <p:cNvPr id="441" name="Picture 6" descr="iceberg-lg"/>
          <p:cNvPicPr/>
          <p:nvPr/>
        </p:nvPicPr>
        <p:blipFill>
          <a:blip r:embed="rId2"/>
          <a:stretch/>
        </p:blipFill>
        <p:spPr>
          <a:xfrm>
            <a:off x="0" y="5648400"/>
            <a:ext cx="9135720" cy="10885320"/>
          </a:xfrm>
          <a:prstGeom prst="rect">
            <a:avLst/>
          </a:prstGeom>
          <a:ln w="0">
            <a:noFill/>
          </a:ln>
        </p:spPr>
      </p:pic>
      <p:sp>
        <p:nvSpPr>
          <p:cNvPr id="442"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443"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44"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45"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446"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pic>
        <p:nvPicPr>
          <p:cNvPr id="447" name="Image 3" descr=""/>
          <p:cNvPicPr/>
          <p:nvPr/>
        </p:nvPicPr>
        <p:blipFill>
          <a:blip r:embed="rId3"/>
          <a:srcRect l="28981" t="1270" r="26404" b="84509"/>
          <a:stretch/>
        </p:blipFill>
        <p:spPr>
          <a:xfrm>
            <a:off x="2243160" y="5608440"/>
            <a:ext cx="4869360" cy="18468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 name="Picture 11" descr="http://images.toocharger.com/img/graphiques/fonds_d_ecran/espace/l_univers/l_univers.2242.jpg"/>
          <p:cNvPicPr/>
          <p:nvPr/>
        </p:nvPicPr>
        <p:blipFill>
          <a:blip r:embed="rId1"/>
          <a:stretch/>
        </p:blipFill>
        <p:spPr>
          <a:xfrm>
            <a:off x="-12600" y="-838080"/>
            <a:ext cx="9154800" cy="6859440"/>
          </a:xfrm>
          <a:prstGeom prst="rect">
            <a:avLst/>
          </a:prstGeom>
          <a:ln w="0">
            <a:noFill/>
          </a:ln>
        </p:spPr>
      </p:pic>
      <p:sp>
        <p:nvSpPr>
          <p:cNvPr id="60" name="Rectangle 41"/>
          <p:cNvSpPr/>
          <p:nvPr/>
        </p:nvSpPr>
        <p:spPr>
          <a:xfrm>
            <a:off x="5638680" y="5029200"/>
            <a:ext cx="1827000" cy="18270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pic>
        <p:nvPicPr>
          <p:cNvPr id="61" name="Picture 17" descr="noir_01"/>
          <p:cNvPicPr/>
          <p:nvPr/>
        </p:nvPicPr>
        <p:blipFill>
          <a:blip r:embed="rId2"/>
          <a:stretch/>
        </p:blipFill>
        <p:spPr>
          <a:xfrm>
            <a:off x="1765440" y="5057640"/>
            <a:ext cx="2877840" cy="1798560"/>
          </a:xfrm>
          <a:prstGeom prst="rect">
            <a:avLst/>
          </a:prstGeom>
          <a:ln w="0">
            <a:noFill/>
          </a:ln>
        </p:spPr>
      </p:pic>
      <p:pic>
        <p:nvPicPr>
          <p:cNvPr id="62" name="Picture 29" descr="400_F_31590813_Zb9V83qy5I19AEg7zg4Aa69oKb15WFow"/>
          <p:cNvPicPr/>
          <p:nvPr/>
        </p:nvPicPr>
        <p:blipFill>
          <a:blip r:embed="rId3"/>
          <a:stretch/>
        </p:blipFill>
        <p:spPr>
          <a:xfrm>
            <a:off x="4038480" y="5057640"/>
            <a:ext cx="1798560" cy="1798560"/>
          </a:xfrm>
          <a:prstGeom prst="rect">
            <a:avLst/>
          </a:prstGeom>
          <a:ln w="0">
            <a:noFill/>
          </a:ln>
        </p:spPr>
      </p:pic>
      <p:sp>
        <p:nvSpPr>
          <p:cNvPr id="63" name="Rectangle 12"/>
          <p:cNvSpPr/>
          <p:nvPr/>
        </p:nvSpPr>
        <p:spPr>
          <a:xfrm>
            <a:off x="0" y="0"/>
            <a:ext cx="914220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2400" spc="-1" strike="noStrike">
                <a:solidFill>
                  <a:srgbClr val="ff0000"/>
                </a:solidFill>
                <a:latin typeface="Verdana"/>
                <a:ea typeface="DejaVu Sans"/>
              </a:rPr>
              <a:t>Les particules élémentaires :</a:t>
            </a:r>
            <a:endParaRPr b="0" lang="fr-FR" sz="2400" spc="-1" strike="noStrike">
              <a:solidFill>
                <a:srgbClr val="000000"/>
              </a:solidFill>
              <a:latin typeface="Arial"/>
            </a:endParaRPr>
          </a:p>
          <a:p>
            <a:pPr>
              <a:lnSpc>
                <a:spcPct val="100000"/>
              </a:lnSpc>
            </a:pPr>
            <a:r>
              <a:rPr b="1" lang="en-US" sz="2400" spc="-1" strike="noStrike">
                <a:solidFill>
                  <a:srgbClr val="ff0000"/>
                </a:solidFill>
                <a:latin typeface="Verdana"/>
                <a:ea typeface="DejaVu Sans"/>
              </a:rPr>
              <a:t>des blocs fondamentaux (sans structure interne)</a:t>
            </a:r>
            <a:endParaRPr b="0" lang="fr-FR" sz="2400" spc="-1" strike="noStrike">
              <a:solidFill>
                <a:srgbClr val="000000"/>
              </a:solidFill>
              <a:latin typeface="Arial"/>
            </a:endParaRPr>
          </a:p>
          <a:p>
            <a:pPr>
              <a:lnSpc>
                <a:spcPct val="100000"/>
              </a:lnSpc>
            </a:pPr>
            <a:r>
              <a:rPr b="1" lang="en-US" sz="2400" spc="-1" strike="noStrike">
                <a:solidFill>
                  <a:srgbClr val="ff0000"/>
                </a:solidFill>
                <a:latin typeface="Verdana"/>
                <a:ea typeface="DejaVu Sans"/>
              </a:rPr>
              <a:t>qui constituent l'ensemble de la matière </a:t>
            </a:r>
            <a:endParaRPr b="0" lang="fr-FR" sz="2400" spc="-1" strike="noStrike">
              <a:solidFill>
                <a:srgbClr val="000000"/>
              </a:solidFill>
              <a:latin typeface="Arial"/>
            </a:endParaRPr>
          </a:p>
        </p:txBody>
      </p:sp>
      <p:pic>
        <p:nvPicPr>
          <p:cNvPr id="64" name="Picture 19" descr="8723909-planete-terre-isolee-sur-fond-noir"/>
          <p:cNvPicPr/>
          <p:nvPr/>
        </p:nvPicPr>
        <p:blipFill>
          <a:blip r:embed="rId4"/>
          <a:stretch/>
        </p:blipFill>
        <p:spPr>
          <a:xfrm>
            <a:off x="7343640" y="5057640"/>
            <a:ext cx="1798560" cy="1798560"/>
          </a:xfrm>
          <a:prstGeom prst="rect">
            <a:avLst/>
          </a:prstGeom>
          <a:ln w="0">
            <a:noFill/>
          </a:ln>
        </p:spPr>
      </p:pic>
      <p:pic>
        <p:nvPicPr>
          <p:cNvPr id="65" name="Picture 21" descr="10857065-homme-de-vitruve-sous-les-rayons-x-isole-sur-fond-noir"/>
          <p:cNvPicPr/>
          <p:nvPr/>
        </p:nvPicPr>
        <p:blipFill>
          <a:blip r:embed="rId5"/>
          <a:stretch/>
        </p:blipFill>
        <p:spPr>
          <a:xfrm>
            <a:off x="5891040" y="5334120"/>
            <a:ext cx="1498320" cy="1498320"/>
          </a:xfrm>
          <a:prstGeom prst="rect">
            <a:avLst/>
          </a:prstGeom>
          <a:ln w="0">
            <a:noFill/>
          </a:ln>
        </p:spPr>
      </p:pic>
      <p:pic>
        <p:nvPicPr>
          <p:cNvPr id="66" name="Picture 23" descr="5900015-plumes-de-cygne-blanc-sur-fond-noir"/>
          <p:cNvPicPr/>
          <p:nvPr/>
        </p:nvPicPr>
        <p:blipFill>
          <a:blip r:embed="rId6"/>
          <a:stretch/>
        </p:blipFill>
        <p:spPr>
          <a:xfrm>
            <a:off x="0" y="5057640"/>
            <a:ext cx="2487240" cy="1798560"/>
          </a:xfrm>
          <a:prstGeom prst="rect">
            <a:avLst/>
          </a:prstGeom>
          <a:ln w="0">
            <a:noFill/>
          </a:ln>
        </p:spPr>
      </p:pic>
      <p:sp>
        <p:nvSpPr>
          <p:cNvPr id="67" name="Line 30"/>
          <p:cNvSpPr/>
          <p:nvPr/>
        </p:nvSpPr>
        <p:spPr>
          <a:xfrm>
            <a:off x="0" y="5054400"/>
            <a:ext cx="9144000" cy="360"/>
          </a:xfrm>
          <a:prstGeom prst="line">
            <a:avLst/>
          </a:prstGeom>
          <a:ln w="38100">
            <a:solidFill>
              <a:srgbClr val="ffffff"/>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49" name="ZoneTexte 4"/>
          <p:cNvSpPr/>
          <p:nvPr/>
        </p:nvSpPr>
        <p:spPr>
          <a:xfrm>
            <a:off x="8206200" y="6396120"/>
            <a:ext cx="1537560" cy="4554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fld id="{20461F1A-02D7-4EC2-ACED-E3742300E038}" type="slidenum">
              <a:rPr b="1" lang="fr-FR" sz="2400" spc="-1" strike="noStrike">
                <a:solidFill>
                  <a:srgbClr val="000000"/>
                </a:solidFill>
                <a:latin typeface="Times New Roman"/>
                <a:ea typeface="DejaVu Sans"/>
              </a:rPr>
              <a:t>&lt;numéro&gt;</a:t>
            </a:fld>
            <a:endParaRPr b="0" lang="fr-FR" sz="2400" spc="-1" strike="noStrike">
              <a:solidFill>
                <a:srgbClr val="000000"/>
              </a:solidFill>
              <a:latin typeface="Arial"/>
            </a:endParaRPr>
          </a:p>
        </p:txBody>
      </p:sp>
      <p:sp>
        <p:nvSpPr>
          <p:cNvPr id="450" name="PlaceHolder 1"/>
          <p:cNvSpPr>
            <a:spLocks noGrp="1"/>
          </p:cNvSpPr>
          <p:nvPr>
            <p:ph type="sldNum" idx="21"/>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3FB380F-6F33-41B5-971B-169B586C203A}"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51" name="Rectangle 7"/>
          <p:cNvSpPr/>
          <p:nvPr/>
        </p:nvSpPr>
        <p:spPr>
          <a:xfrm>
            <a:off x="3695760" y="1320840"/>
            <a:ext cx="1827000" cy="303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452" name="Image 2" descr=""/>
          <p:cNvPicPr/>
          <p:nvPr/>
        </p:nvPicPr>
        <p:blipFill>
          <a:blip r:embed="rId1"/>
          <a:stretch/>
        </p:blipFill>
        <p:spPr>
          <a:xfrm>
            <a:off x="3798720" y="9360"/>
            <a:ext cx="1533240" cy="1369800"/>
          </a:xfrm>
          <a:prstGeom prst="rect">
            <a:avLst/>
          </a:prstGeom>
          <a:ln w="0">
            <a:noFill/>
          </a:ln>
        </p:spPr>
      </p:pic>
      <p:pic>
        <p:nvPicPr>
          <p:cNvPr id="453" name="Image 1" descr=""/>
          <p:cNvPicPr/>
          <p:nvPr/>
        </p:nvPicPr>
        <p:blipFill>
          <a:blip r:embed="rId2"/>
          <a:srcRect l="0" t="0" r="0" b="5273"/>
          <a:stretch/>
        </p:blipFill>
        <p:spPr>
          <a:xfrm>
            <a:off x="1979640" y="976320"/>
            <a:ext cx="5179680" cy="5844960"/>
          </a:xfrm>
          <a:prstGeom prst="rect">
            <a:avLst/>
          </a:prstGeom>
          <a:ln w="0">
            <a:noFill/>
          </a:ln>
        </p:spPr>
      </p:pic>
      <p:sp>
        <p:nvSpPr>
          <p:cNvPr id="454" name="Rectangle 2"/>
          <p:cNvSpPr/>
          <p:nvPr/>
        </p:nvSpPr>
        <p:spPr>
          <a:xfrm>
            <a:off x="6359400" y="9360"/>
            <a:ext cx="2784240" cy="167292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3200" spc="-1" strike="noStrike">
                <a:solidFill>
                  <a:srgbClr val="ffffff"/>
                </a:solidFill>
                <a:latin typeface="Verdana"/>
                <a:ea typeface="DejaVu Sans"/>
              </a:rPr>
              <a:t>Le contenu</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énergétique</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de l’Univers</a:t>
            </a:r>
            <a:endParaRPr b="0" lang="fr-FR" sz="3200" spc="-1" strike="noStrike">
              <a:solidFill>
                <a:srgbClr val="000000"/>
              </a:solidFill>
              <a:latin typeface="Arial"/>
            </a:endParaRPr>
          </a:p>
        </p:txBody>
      </p:sp>
      <p:sp>
        <p:nvSpPr>
          <p:cNvPr id="455" name="Rectangle 2"/>
          <p:cNvSpPr/>
          <p:nvPr/>
        </p:nvSpPr>
        <p:spPr>
          <a:xfrm>
            <a:off x="17640" y="4387680"/>
            <a:ext cx="2665080" cy="23158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3200" spc="-1" strike="noStrike">
                <a:solidFill>
                  <a:srgbClr val="ffffff"/>
                </a:solidFill>
                <a:latin typeface="Verdana"/>
                <a:ea typeface="DejaVu Sans"/>
              </a:rPr>
              <a:t>Résultats</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du satellite Planck</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(2013)</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6" name="Picture 4" descr=""/>
          <p:cNvPicPr/>
          <p:nvPr/>
        </p:nvPicPr>
        <p:blipFill>
          <a:blip r:embed="rId1"/>
          <a:stretch/>
        </p:blipFill>
        <p:spPr>
          <a:xfrm>
            <a:off x="7656480" y="673200"/>
            <a:ext cx="1434960" cy="3644640"/>
          </a:xfrm>
          <a:prstGeom prst="rect">
            <a:avLst/>
          </a:prstGeom>
          <a:ln w="0">
            <a:noFill/>
          </a:ln>
        </p:spPr>
      </p:pic>
      <p:sp>
        <p:nvSpPr>
          <p:cNvPr id="457" name="PlaceHolder 1"/>
          <p:cNvSpPr>
            <a:spLocks noGrp="1"/>
          </p:cNvSpPr>
          <p:nvPr>
            <p:ph type="sldNum" idx="22"/>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9E8B9FE5-14AC-4E23-B9AF-00B6666A0E0E}"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58" name="PlaceHolder 2"/>
          <p:cNvSpPr>
            <a:spLocks noGrp="1"/>
          </p:cNvSpPr>
          <p:nvPr>
            <p:ph type="title"/>
          </p:nvPr>
        </p:nvSpPr>
        <p:spPr>
          <a:xfrm>
            <a:off x="3695760" y="0"/>
            <a:ext cx="179064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Résumé</a:t>
            </a:r>
            <a:endParaRPr b="0" lang="fr-FR" sz="2800" spc="-1" strike="noStrike">
              <a:solidFill>
                <a:srgbClr val="000000"/>
              </a:solidFill>
              <a:latin typeface="Arial"/>
            </a:endParaRPr>
          </a:p>
        </p:txBody>
      </p:sp>
      <p:sp>
        <p:nvSpPr>
          <p:cNvPr id="459" name="PlaceHolder 3"/>
          <p:cNvSpPr>
            <a:spLocks noGrp="1"/>
          </p:cNvSpPr>
          <p:nvPr>
            <p:ph/>
          </p:nvPr>
        </p:nvSpPr>
        <p:spPr>
          <a:xfrm>
            <a:off x="174600" y="719280"/>
            <a:ext cx="8842320" cy="6136920"/>
          </a:xfrm>
          <a:prstGeom prst="rect">
            <a:avLst/>
          </a:prstGeom>
          <a:noFill/>
          <a:ln w="0">
            <a:noFill/>
          </a:ln>
        </p:spPr>
        <p:txBody>
          <a:bodyPr numCol="1" spcCol="0" lIns="90000" rIns="90000" tIns="45000" bIns="45000" anchor="t">
            <a:noAutofit/>
          </a:bodyPr>
          <a:p>
            <a:pPr marL="343080" indent="-343080">
              <a:lnSpc>
                <a:spcPct val="80000"/>
              </a:lnSpc>
              <a:spcBef>
                <a:spcPts val="479"/>
              </a:spcBef>
              <a:buClr>
                <a:srgbClr val="ff0066"/>
              </a:buClr>
              <a:buSzPct val="140000"/>
              <a:buFont typeface="Wingdings" charset="2"/>
              <a:buChar char=""/>
            </a:pPr>
            <a:r>
              <a:rPr b="1" lang="fr-FR" sz="2400" spc="-1" strike="noStrike">
                <a:solidFill>
                  <a:srgbClr val="000000"/>
                </a:solidFill>
                <a:latin typeface="Verdana"/>
              </a:rPr>
              <a:t>Particules de matières: </a:t>
            </a:r>
            <a:r>
              <a:rPr b="1" lang="fr-FR" sz="2400" spc="-1" strike="noStrike">
                <a:solidFill>
                  <a:srgbClr val="ff0000"/>
                </a:solidFill>
                <a:latin typeface="Verdana"/>
              </a:rPr>
              <a:t>fermions</a:t>
            </a:r>
            <a:endParaRPr b="0" lang="fr-FR" sz="2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stables et « utiles » pour bâtir l’univers:</a:t>
            </a:r>
            <a:endParaRPr b="0" lang="fr-FR" sz="1800" spc="-1" strike="noStrike">
              <a:solidFill>
                <a:srgbClr val="000000"/>
              </a:solidFill>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électron, quark up et quark down</a:t>
            </a:r>
            <a:endParaRPr b="0" lang="fr-FR" sz="1600" spc="-1" strike="noStrike">
              <a:solidFill>
                <a:srgbClr val="000000"/>
              </a:solidFill>
              <a:latin typeface="Arial"/>
            </a:endParaRPr>
          </a:p>
          <a:p>
            <a:pPr lvl="3" marL="1339920" indent="-316080">
              <a:lnSpc>
                <a:spcPct val="80000"/>
              </a:lnSpc>
              <a:spcBef>
                <a:spcPts val="281"/>
              </a:spcBef>
              <a:buClr>
                <a:srgbClr val="009999"/>
              </a:buClr>
              <a:buSzPct val="115000"/>
              <a:buFont typeface="Wingdings" charset="2"/>
              <a:buChar char=""/>
            </a:pPr>
            <a:r>
              <a:rPr b="0" lang="fr-FR" sz="1400" spc="-1" strike="noStrike">
                <a:solidFill>
                  <a:srgbClr val="000000"/>
                </a:solidFill>
                <a:latin typeface="Verdana"/>
              </a:rPr>
              <a:t>proton = 2 quarks u et un quark d</a:t>
            </a:r>
            <a:endParaRPr b="0" lang="fr-FR" sz="1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instables:</a:t>
            </a:r>
            <a:endParaRPr b="0" lang="fr-FR" sz="1800" spc="-1" strike="noStrike">
              <a:solidFill>
                <a:srgbClr val="000000"/>
              </a:solidFill>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muon, tau, quark étrange,…</a:t>
            </a:r>
            <a:endParaRPr b="0" lang="fr-FR" sz="1600" spc="-1" strike="noStrike">
              <a:solidFill>
                <a:srgbClr val="000000"/>
              </a:solidFill>
              <a:latin typeface="Arial"/>
            </a:endParaRPr>
          </a:p>
          <a:p>
            <a:pPr lvl="1" marL="669960" indent="-325440">
              <a:lnSpc>
                <a:spcPct val="80000"/>
              </a:lnSpc>
              <a:spcBef>
                <a:spcPts val="439"/>
              </a:spcBef>
              <a:buClr>
                <a:srgbClr val="cc0099"/>
              </a:buClr>
              <a:buSzPct val="115000"/>
              <a:buFont typeface="Wingdings" charset="2"/>
              <a:buChar char=""/>
            </a:pPr>
            <a:r>
              <a:rPr b="0" lang="fr-FR" sz="2200" spc="-1" strike="noStrike">
                <a:solidFill>
                  <a:srgbClr val="000000"/>
                </a:solidFill>
                <a:latin typeface="Verdana"/>
              </a:rPr>
              <a:t>A chaque particule est associée une antiparticule</a:t>
            </a:r>
            <a:endParaRPr b="0" lang="fr-FR" sz="2200" spc="-1" strike="noStrike">
              <a:solidFill>
                <a:srgbClr val="000000"/>
              </a:solidFill>
              <a:latin typeface="Arial"/>
            </a:endParaRPr>
          </a:p>
          <a:p>
            <a:pPr indent="0">
              <a:lnSpc>
                <a:spcPct val="100000"/>
              </a:lnSpc>
              <a:buNone/>
              <a:tabLst>
                <a:tab algn="l" pos="0"/>
              </a:tabLst>
            </a:pPr>
            <a:endParaRPr b="0" lang="fr-FR" sz="22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Particules d’interactions:</a:t>
            </a:r>
            <a:r>
              <a:rPr b="0" lang="fr-FR" sz="2400" spc="-1" strike="noStrike">
                <a:solidFill>
                  <a:srgbClr val="000000"/>
                </a:solidFill>
                <a:latin typeface="Verdana"/>
              </a:rPr>
              <a:t> </a:t>
            </a:r>
            <a:r>
              <a:rPr b="1" lang="fr-FR" sz="2400" spc="-1" strike="noStrike">
                <a:solidFill>
                  <a:srgbClr val="ff0000"/>
                </a:solidFill>
                <a:latin typeface="Verdana"/>
              </a:rPr>
              <a:t>bosons</a:t>
            </a:r>
            <a:endParaRPr b="0" lang="fr-FR" sz="2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Photon: interaction électromagnétique</a:t>
            </a:r>
            <a:endParaRPr b="0" lang="fr-FR" sz="18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Boson Z/W: interaction faible</a:t>
            </a:r>
            <a:endParaRPr b="0" lang="fr-FR" sz="18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Gluon: interaction forte</a:t>
            </a:r>
            <a:endParaRPr b="0" lang="fr-FR" sz="1800" spc="-1" strike="noStrike">
              <a:solidFill>
                <a:srgbClr val="000000"/>
              </a:solidFill>
              <a:latin typeface="Arial"/>
            </a:endParaRPr>
          </a:p>
          <a:p>
            <a:pPr indent="0">
              <a:lnSpc>
                <a:spcPct val="100000"/>
              </a:lnSpc>
              <a:buNone/>
              <a:tabLst>
                <a:tab algn="l" pos="0"/>
              </a:tabLst>
            </a:pPr>
            <a:endParaRPr b="0" lang="fr-FR" sz="18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0" lang="fr-FR" sz="2400" spc="-1" strike="noStrike">
                <a:solidFill>
                  <a:srgbClr val="000000"/>
                </a:solidFill>
                <a:latin typeface="Verdana"/>
              </a:rPr>
              <a:t>Le </a:t>
            </a:r>
            <a:r>
              <a:rPr b="1" lang="fr-FR" sz="2400" spc="-1" strike="noStrike">
                <a:solidFill>
                  <a:srgbClr val="ff0000"/>
                </a:solidFill>
                <a:latin typeface="Verdana"/>
              </a:rPr>
              <a:t>Modèle Standard</a:t>
            </a:r>
            <a:r>
              <a:rPr b="0" lang="fr-FR" sz="2400" spc="-1" strike="noStrike">
                <a:solidFill>
                  <a:srgbClr val="ff0000"/>
                </a:solidFill>
                <a:latin typeface="Verdana"/>
              </a:rPr>
              <a:t> </a:t>
            </a:r>
            <a:r>
              <a:rPr b="0" lang="fr-FR" sz="2400" spc="-1" strike="noStrike">
                <a:solidFill>
                  <a:srgbClr val="000000"/>
                </a:solidFill>
                <a:latin typeface="Verdana"/>
              </a:rPr>
              <a:t>est le cadre théorique qui permet de décrire les particules et leurs interactions</a:t>
            </a:r>
            <a:endParaRPr b="0" lang="fr-FR" sz="2400" spc="-1" strike="noStrike">
              <a:solidFill>
                <a:srgbClr val="000000"/>
              </a:solidFill>
              <a:latin typeface="Arial"/>
            </a:endParaRPr>
          </a:p>
          <a:p>
            <a:pPr indent="0">
              <a:lnSpc>
                <a:spcPct val="80000"/>
              </a:lnSpc>
              <a:spcBef>
                <a:spcPts val="479"/>
              </a:spcBef>
              <a:buNone/>
              <a:tabLst>
                <a:tab algn="l" pos="0"/>
              </a:tabLst>
            </a:pPr>
            <a:endParaRPr b="0" lang="fr-FR" sz="24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0" lang="fr-FR" sz="2400" spc="-1" strike="noStrike">
                <a:solidFill>
                  <a:srgbClr val="000000"/>
                </a:solidFill>
                <a:latin typeface="Verdana"/>
              </a:rPr>
              <a:t>La </a:t>
            </a:r>
            <a:r>
              <a:rPr b="1" lang="fr-FR" sz="2400" spc="-1" strike="noStrike">
                <a:solidFill>
                  <a:srgbClr val="ff0000"/>
                </a:solidFill>
                <a:latin typeface="Verdana"/>
              </a:rPr>
              <a:t>masse des particules élémentaires </a:t>
            </a:r>
            <a:r>
              <a:rPr b="0" lang="fr-FR" sz="2400" spc="-1" strike="noStrike">
                <a:solidFill>
                  <a:srgbClr val="000000"/>
                </a:solidFill>
                <a:latin typeface="Verdana"/>
              </a:rPr>
              <a:t>provient de l’interaction avec le </a:t>
            </a:r>
            <a:r>
              <a:rPr b="1" lang="fr-FR" sz="2400" spc="-1" strike="noStrike">
                <a:solidFill>
                  <a:srgbClr val="ff0000"/>
                </a:solidFill>
                <a:latin typeface="Verdana"/>
              </a:rPr>
              <a:t>champ de Higgs </a:t>
            </a:r>
            <a:r>
              <a:rPr b="0" lang="fr-FR" sz="2400" spc="-1" strike="noStrike">
                <a:solidFill>
                  <a:srgbClr val="446246"/>
                </a:solidFill>
                <a:latin typeface="Verdana"/>
              </a:rPr>
              <a:t>qui se manifeste également par l’existence du </a:t>
            </a:r>
            <a:r>
              <a:rPr b="1" lang="fr-FR" sz="2400" spc="-1" strike="noStrike">
                <a:solidFill>
                  <a:srgbClr val="ff0000"/>
                </a:solidFill>
                <a:latin typeface="Verdana"/>
              </a:rPr>
              <a:t>boson de Higgs</a:t>
            </a:r>
            <a:endParaRPr b="0" lang="fr-FR" sz="2400" spc="-1" strike="noStrike">
              <a:solidFill>
                <a:srgbClr val="000000"/>
              </a:solidFill>
              <a:latin typeface="Arial"/>
            </a:endParaRPr>
          </a:p>
          <a:p>
            <a:pPr marL="344520" indent="0">
              <a:lnSpc>
                <a:spcPct val="80000"/>
              </a:lnSpc>
              <a:spcBef>
                <a:spcPts val="439"/>
              </a:spcBef>
              <a:buNone/>
              <a:tabLst>
                <a:tab algn="l" pos="0"/>
              </a:tabLst>
            </a:pPr>
            <a:endParaRPr b="0" lang="fr-FR" sz="2400" spc="-1" strike="noStrike">
              <a:solidFill>
                <a:srgbClr val="000000"/>
              </a:solidFill>
              <a:latin typeface="Arial"/>
            </a:endParaRPr>
          </a:p>
          <a:p>
            <a:pPr marL="344520" indent="0">
              <a:lnSpc>
                <a:spcPct val="80000"/>
              </a:lnSpc>
              <a:spcBef>
                <a:spcPts val="479"/>
              </a:spcBef>
              <a:buNone/>
              <a:tabLst>
                <a:tab algn="l" pos="0"/>
              </a:tabLst>
            </a:pPr>
            <a:endParaRPr b="0" lang="fr-FR" sz="2400" spc="-1" strike="noStrike">
              <a:solidFill>
                <a:srgbClr val="000000"/>
              </a:solidFill>
              <a:latin typeface="Arial"/>
            </a:endParaRPr>
          </a:p>
          <a:p>
            <a:pPr marL="344520" indent="0">
              <a:lnSpc>
                <a:spcPct val="80000"/>
              </a:lnSpc>
              <a:spcBef>
                <a:spcPts val="479"/>
              </a:spcBef>
              <a:buNone/>
              <a:tabLst>
                <a:tab algn="l" pos="0"/>
              </a:tabLst>
            </a:pP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title"/>
          </p:nvPr>
        </p:nvSpPr>
        <p:spPr>
          <a:xfrm>
            <a:off x="3603600" y="274680"/>
            <a:ext cx="1933200" cy="1141200"/>
          </a:xfrm>
          <a:prstGeom prst="rect">
            <a:avLst/>
          </a:prstGeom>
          <a:noFill/>
          <a:ln w="0">
            <a:noFill/>
          </a:ln>
        </p:spPr>
        <p:txBody>
          <a:bodyPr numCol="1" spcCol="0" lIns="0" rIns="0" tIns="0" bIns="0" anchor="t">
            <a:noAutofit/>
          </a:bodyPr>
          <a:p>
            <a:pPr indent="0" algn="ctr">
              <a:lnSpc>
                <a:spcPct val="100000"/>
              </a:lnSpc>
              <a:buNone/>
              <a:tabLst>
                <a:tab algn="l" pos="0"/>
              </a:tabLst>
            </a:pPr>
            <a:r>
              <a:rPr b="1" lang="en-US" sz="2800" spc="-1" strike="noStrike">
                <a:solidFill>
                  <a:srgbClr val="ff0000"/>
                </a:solidFill>
                <a:latin typeface="Verdana"/>
              </a:rPr>
              <a:t>Back Up</a:t>
            </a:r>
            <a:endParaRPr b="0" lang="fr-FR" sz="2800" spc="-1" strike="noStrike">
              <a:solidFill>
                <a:srgbClr val="000000"/>
              </a:solidFill>
              <a:latin typeface="Arial"/>
            </a:endParaRPr>
          </a:p>
        </p:txBody>
      </p:sp>
      <p:pic>
        <p:nvPicPr>
          <p:cNvPr id="461" name="Picture 3" descr=""/>
          <p:cNvPicPr/>
          <p:nvPr/>
        </p:nvPicPr>
        <p:blipFill>
          <a:blip r:embed="rId1"/>
          <a:stretch/>
        </p:blipFill>
        <p:spPr>
          <a:xfrm>
            <a:off x="0" y="0"/>
            <a:ext cx="9142200" cy="689256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type="sldNum" idx="23"/>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4AA4550A-493C-4136-B6B3-50079977474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63" name="PlaceHolder 2"/>
          <p:cNvSpPr>
            <a:spLocks noGrp="1"/>
          </p:cNvSpPr>
          <p:nvPr>
            <p:ph type="title"/>
          </p:nvPr>
        </p:nvSpPr>
        <p:spPr>
          <a:xfrm>
            <a:off x="17640" y="0"/>
            <a:ext cx="9146880" cy="44460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300" spc="-1" strike="noStrike">
                <a:solidFill>
                  <a:srgbClr val="ff0000"/>
                </a:solidFill>
                <a:latin typeface="Verdana"/>
              </a:rPr>
              <a:t>Nouvelle affiche des composants élémentaires (2014)</a:t>
            </a:r>
            <a:endParaRPr b="0" lang="fr-FR" sz="2300" spc="-1" strike="noStrike">
              <a:solidFill>
                <a:srgbClr val="000000"/>
              </a:solidFill>
              <a:latin typeface="Arial"/>
            </a:endParaRPr>
          </a:p>
        </p:txBody>
      </p:sp>
      <p:pic>
        <p:nvPicPr>
          <p:cNvPr id="464" name="Image 2" descr=""/>
          <p:cNvPicPr/>
          <p:nvPr/>
        </p:nvPicPr>
        <p:blipFill>
          <a:blip r:embed="rId1"/>
          <a:stretch/>
        </p:blipFill>
        <p:spPr>
          <a:xfrm>
            <a:off x="457200" y="653040"/>
            <a:ext cx="8224200" cy="582984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title"/>
          </p:nvPr>
        </p:nvSpPr>
        <p:spPr>
          <a:xfrm>
            <a:off x="3160800" y="0"/>
            <a:ext cx="3317760" cy="944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466" name="Picture 3" descr="signal"/>
          <p:cNvPicPr/>
          <p:nvPr/>
        </p:nvPicPr>
        <p:blipFill>
          <a:blip r:embed="rId1"/>
          <a:stretch/>
        </p:blipFill>
        <p:spPr>
          <a:xfrm>
            <a:off x="0" y="2209680"/>
            <a:ext cx="4456080" cy="3020760"/>
          </a:xfrm>
          <a:prstGeom prst="rect">
            <a:avLst/>
          </a:prstGeom>
          <a:ln w="0">
            <a:noFill/>
          </a:ln>
        </p:spPr>
      </p:pic>
      <p:pic>
        <p:nvPicPr>
          <p:cNvPr id="467" name="Picture 11" descr="signal"/>
          <p:cNvPicPr/>
          <p:nvPr/>
        </p:nvPicPr>
        <p:blipFill>
          <a:blip r:embed="rId2"/>
          <a:srcRect l="19549" t="0" r="0" b="0"/>
          <a:stretch/>
        </p:blipFill>
        <p:spPr>
          <a:xfrm>
            <a:off x="868320" y="2209680"/>
            <a:ext cx="3587400" cy="3022560"/>
          </a:xfrm>
          <a:prstGeom prst="rect">
            <a:avLst/>
          </a:prstGeom>
          <a:ln w="0">
            <a:noFill/>
          </a:ln>
        </p:spPr>
      </p:pic>
      <p:sp>
        <p:nvSpPr>
          <p:cNvPr id="468" name="Line 12"/>
          <p:cNvSpPr/>
          <p:nvPr/>
        </p:nvSpPr>
        <p:spPr>
          <a:xfrm>
            <a:off x="2190600" y="2514600"/>
            <a:ext cx="360" cy="2209680"/>
          </a:xfrm>
          <a:prstGeom prst="line">
            <a:avLst/>
          </a:prstGeom>
          <a:ln w="38100">
            <a:solidFill>
              <a:srgbClr val="0066ff"/>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69" name="Text Box 8"/>
          <p:cNvSpPr/>
          <p:nvPr/>
        </p:nvSpPr>
        <p:spPr>
          <a:xfrm>
            <a:off x="1175760" y="1905120"/>
            <a:ext cx="256932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470" name="Group 20"/>
          <p:cNvGrpSpPr/>
          <p:nvPr/>
        </p:nvGrpSpPr>
        <p:grpSpPr>
          <a:xfrm>
            <a:off x="1198440" y="5268960"/>
            <a:ext cx="2498760" cy="1587240"/>
            <a:chOff x="1198440" y="5268960"/>
            <a:chExt cx="2498760" cy="1587240"/>
          </a:xfrm>
        </p:grpSpPr>
        <p:grpSp>
          <p:nvGrpSpPr>
            <p:cNvPr id="471" name="Group 21"/>
            <p:cNvGrpSpPr/>
            <p:nvPr/>
          </p:nvGrpSpPr>
          <p:grpSpPr>
            <a:xfrm>
              <a:off x="1198440" y="5268960"/>
              <a:ext cx="2498760" cy="1587240"/>
              <a:chOff x="1198440" y="5268960"/>
              <a:chExt cx="2498760" cy="1587240"/>
            </a:xfrm>
          </p:grpSpPr>
          <p:pic>
            <p:nvPicPr>
              <p:cNvPr id="472" name="Picture 22" descr="HiggsProduction"/>
              <p:cNvPicPr/>
              <p:nvPr/>
            </p:nvPicPr>
            <p:blipFill>
              <a:blip r:embed="rId3"/>
              <a:stretch/>
            </p:blipFill>
            <p:spPr>
              <a:xfrm>
                <a:off x="1198440" y="5268960"/>
                <a:ext cx="1337400" cy="1549800"/>
              </a:xfrm>
              <a:prstGeom prst="rect">
                <a:avLst/>
              </a:prstGeom>
              <a:ln w="0">
                <a:noFill/>
              </a:ln>
            </p:spPr>
          </p:pic>
          <p:pic>
            <p:nvPicPr>
              <p:cNvPr id="473" name="Picture 23" descr="higgsdecays"/>
              <p:cNvPicPr/>
              <p:nvPr/>
            </p:nvPicPr>
            <p:blipFill>
              <a:blip r:embed="rId4"/>
              <a:stretch/>
            </p:blipFill>
            <p:spPr>
              <a:xfrm>
                <a:off x="2412360" y="5306400"/>
                <a:ext cx="1284840" cy="1549800"/>
              </a:xfrm>
              <a:prstGeom prst="rect">
                <a:avLst/>
              </a:prstGeom>
              <a:ln w="0">
                <a:noFill/>
              </a:ln>
            </p:spPr>
          </p:pic>
        </p:grpSp>
        <p:sp>
          <p:nvSpPr>
            <p:cNvPr id="474" name="Text Box 24"/>
            <p:cNvSpPr/>
            <p:nvPr/>
          </p:nvSpPr>
          <p:spPr>
            <a:xfrm>
              <a:off x="2366280" y="5721480"/>
              <a:ext cx="31824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pic>
        <p:nvPicPr>
          <p:cNvPr id="475" name="Picture 9" descr="http://atlas-vp1.web.cern.ch/atlas-vp1/screenshots/Hgg/evt_86694500/vp1_Hgg_run191426_evt86694500_hi-res.png"/>
          <p:cNvPicPr/>
          <p:nvPr/>
        </p:nvPicPr>
        <p:blipFill>
          <a:blip r:embed="rId5"/>
          <a:stretch/>
        </p:blipFill>
        <p:spPr>
          <a:xfrm>
            <a:off x="4473360" y="2676600"/>
            <a:ext cx="4570200" cy="3242160"/>
          </a:xfrm>
          <a:prstGeom prst="rect">
            <a:avLst/>
          </a:prstGeom>
          <a:ln w="0">
            <a:noFill/>
          </a:ln>
        </p:spPr>
      </p:pic>
      <p:graphicFrame>
        <p:nvGraphicFramePr>
          <p:cNvPr id="476" name="Objet 2"/>
          <p:cNvGraphicFramePr/>
          <p:nvPr/>
        </p:nvGraphicFramePr>
        <p:xfrm>
          <a:off x="2443320" y="642960"/>
          <a:ext cx="4302000" cy="1087200"/>
        </p:xfrm>
        <a:graphic>
          <a:graphicData uri="http://schemas.openxmlformats.org/presentationml/2006/ole">
            <p:oleObj progId="Equation.3" r:id="rId6" spid="">
              <p:embed/>
              <p:pic>
                <p:nvPicPr>
                  <p:cNvPr id="477" name="Objet 2" descr=""/>
                  <p:cNvPicPr/>
                  <p:nvPr/>
                </p:nvPicPr>
                <p:blipFill>
                  <a:blip r:embed="rId7"/>
                  <a:stretch/>
                </p:blipFill>
                <p:spPr>
                  <a:xfrm>
                    <a:off x="2443320" y="642960"/>
                    <a:ext cx="4302000" cy="1087200"/>
                  </a:xfrm>
                  <a:prstGeom prst="rect">
                    <a:avLst/>
                  </a:prstGeom>
                  <a:ln w="0">
                    <a:noFill/>
                  </a:ln>
                </p:spPr>
              </p:pic>
            </p:oleObj>
          </a:graphicData>
        </a:graphic>
      </p:graphicFrame>
      <p:pic>
        <p:nvPicPr>
          <p:cNvPr id="478" name="" descr=""/>
          <p:cNvPicPr/>
          <p:nvPr/>
        </p:nvPicPr>
        <p:blipFill>
          <a:blip r:embed="rId8"/>
          <a:stretch/>
        </p:blipFill>
        <p:spPr>
          <a:xfrm>
            <a:off x="2438280" y="635040"/>
            <a:ext cx="4291200" cy="10782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PlaceHolder 1"/>
          <p:cNvSpPr>
            <a:spLocks noGrp="1"/>
          </p:cNvSpPr>
          <p:nvPr>
            <p:ph type="title"/>
          </p:nvPr>
        </p:nvSpPr>
        <p:spPr>
          <a:xfrm>
            <a:off x="3160800" y="0"/>
            <a:ext cx="3137760" cy="944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480" name="Picture 3" descr="signal"/>
          <p:cNvPicPr/>
          <p:nvPr/>
        </p:nvPicPr>
        <p:blipFill>
          <a:blip r:embed="rId1"/>
          <a:stretch/>
        </p:blipFill>
        <p:spPr>
          <a:xfrm>
            <a:off x="0" y="2209680"/>
            <a:ext cx="4456080" cy="3020760"/>
          </a:xfrm>
          <a:prstGeom prst="rect">
            <a:avLst/>
          </a:prstGeom>
          <a:ln w="0">
            <a:noFill/>
          </a:ln>
        </p:spPr>
      </p:pic>
      <p:sp>
        <p:nvSpPr>
          <p:cNvPr id="481" name="Text Box 13"/>
          <p:cNvSpPr/>
          <p:nvPr/>
        </p:nvSpPr>
        <p:spPr>
          <a:xfrm>
            <a:off x="1164600" y="1905120"/>
            <a:ext cx="256932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482" name="Group 20"/>
          <p:cNvGrpSpPr/>
          <p:nvPr/>
        </p:nvGrpSpPr>
        <p:grpSpPr>
          <a:xfrm>
            <a:off x="1198440" y="5268960"/>
            <a:ext cx="2498760" cy="1587240"/>
            <a:chOff x="1198440" y="5268960"/>
            <a:chExt cx="2498760" cy="1587240"/>
          </a:xfrm>
        </p:grpSpPr>
        <p:grpSp>
          <p:nvGrpSpPr>
            <p:cNvPr id="483" name="Group 21"/>
            <p:cNvGrpSpPr/>
            <p:nvPr/>
          </p:nvGrpSpPr>
          <p:grpSpPr>
            <a:xfrm>
              <a:off x="1198440" y="5268960"/>
              <a:ext cx="2498760" cy="1587240"/>
              <a:chOff x="1198440" y="5268960"/>
              <a:chExt cx="2498760" cy="1587240"/>
            </a:xfrm>
          </p:grpSpPr>
          <p:pic>
            <p:nvPicPr>
              <p:cNvPr id="484" name="Picture 22" descr="HiggsProduction"/>
              <p:cNvPicPr/>
              <p:nvPr/>
            </p:nvPicPr>
            <p:blipFill>
              <a:blip r:embed="rId2"/>
              <a:stretch/>
            </p:blipFill>
            <p:spPr>
              <a:xfrm>
                <a:off x="1198440" y="5268960"/>
                <a:ext cx="1337400" cy="1549800"/>
              </a:xfrm>
              <a:prstGeom prst="rect">
                <a:avLst/>
              </a:prstGeom>
              <a:ln w="0">
                <a:noFill/>
              </a:ln>
            </p:spPr>
          </p:pic>
          <p:pic>
            <p:nvPicPr>
              <p:cNvPr id="485" name="Picture 23" descr="higgsdecays"/>
              <p:cNvPicPr/>
              <p:nvPr/>
            </p:nvPicPr>
            <p:blipFill>
              <a:blip r:embed="rId3"/>
              <a:stretch/>
            </p:blipFill>
            <p:spPr>
              <a:xfrm>
                <a:off x="2412360" y="5306400"/>
                <a:ext cx="1284840" cy="1549800"/>
              </a:xfrm>
              <a:prstGeom prst="rect">
                <a:avLst/>
              </a:prstGeom>
              <a:ln w="0">
                <a:noFill/>
              </a:ln>
            </p:spPr>
          </p:pic>
        </p:grpSp>
        <p:sp>
          <p:nvSpPr>
            <p:cNvPr id="486" name="Text Box 24"/>
            <p:cNvSpPr/>
            <p:nvPr/>
          </p:nvSpPr>
          <p:spPr>
            <a:xfrm>
              <a:off x="2366280" y="5721480"/>
              <a:ext cx="31824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sp>
        <p:nvSpPr>
          <p:cNvPr id="487" name="Accolade fermante 2"/>
          <p:cNvSpPr/>
          <p:nvPr/>
        </p:nvSpPr>
        <p:spPr>
          <a:xfrm>
            <a:off x="4811040" y="1905120"/>
            <a:ext cx="799920" cy="3087360"/>
          </a:xfrm>
          <a:prstGeom prst="rightBrace">
            <a:avLst>
              <a:gd name="adj1" fmla="val 8333"/>
              <a:gd name="adj2" fmla="val 50000"/>
            </a:avLst>
          </a:prstGeom>
          <a:no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88" name="Text Box 13"/>
          <p:cNvSpPr/>
          <p:nvPr/>
        </p:nvSpPr>
        <p:spPr>
          <a:xfrm>
            <a:off x="5810040" y="2756880"/>
            <a:ext cx="1951920" cy="137052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2800" spc="-1" strike="noStrike">
                <a:solidFill>
                  <a:srgbClr val="000000"/>
                </a:solidFill>
                <a:latin typeface="Verdana"/>
                <a:ea typeface="DejaVu Sans"/>
              </a:rPr>
              <a:t>Résolution</a:t>
            </a:r>
            <a:endParaRPr b="0" lang="fr-FR" sz="2800" spc="-1" strike="noStrike">
              <a:solidFill>
                <a:srgbClr val="000000"/>
              </a:solidFill>
              <a:latin typeface="Arial"/>
            </a:endParaRPr>
          </a:p>
          <a:p>
            <a:pPr algn="ctr">
              <a:lnSpc>
                <a:spcPct val="100000"/>
              </a:lnSpc>
            </a:pPr>
            <a:r>
              <a:rPr b="0" lang="fr-FR" sz="2800" spc="-1" strike="noStrike">
                <a:solidFill>
                  <a:srgbClr val="000000"/>
                </a:solidFill>
                <a:latin typeface="Verdana"/>
                <a:ea typeface="DejaVu Sans"/>
              </a:rPr>
              <a:t>du</a:t>
            </a:r>
            <a:endParaRPr b="0" lang="fr-FR" sz="2800" spc="-1" strike="noStrike">
              <a:solidFill>
                <a:srgbClr val="000000"/>
              </a:solidFill>
              <a:latin typeface="Arial"/>
            </a:endParaRPr>
          </a:p>
          <a:p>
            <a:pPr algn="ctr">
              <a:lnSpc>
                <a:spcPct val="100000"/>
              </a:lnSpc>
            </a:pPr>
            <a:r>
              <a:rPr b="0" lang="fr-FR" sz="2800" spc="-1" strike="noStrike">
                <a:solidFill>
                  <a:srgbClr val="000000"/>
                </a:solidFill>
                <a:latin typeface="Verdana"/>
                <a:ea typeface="DejaVu Sans"/>
              </a:rPr>
              <a:t>détecteur</a:t>
            </a:r>
            <a:endParaRPr b="0" lang="fr-FR" sz="2800" spc="-1" strike="noStrike">
              <a:solidFill>
                <a:srgbClr val="000000"/>
              </a:solidFill>
              <a:latin typeface="Arial"/>
            </a:endParaRPr>
          </a:p>
        </p:txBody>
      </p:sp>
      <p:graphicFrame>
        <p:nvGraphicFramePr>
          <p:cNvPr id="489" name="Objet 2"/>
          <p:cNvGraphicFramePr/>
          <p:nvPr/>
        </p:nvGraphicFramePr>
        <p:xfrm>
          <a:off x="2443320" y="642960"/>
          <a:ext cx="4302000" cy="1087200"/>
        </p:xfrm>
        <a:graphic>
          <a:graphicData uri="http://schemas.openxmlformats.org/presentationml/2006/ole">
            <p:oleObj progId="Equation.3" r:id="rId4" spid="">
              <p:embed/>
              <p:pic>
                <p:nvPicPr>
                  <p:cNvPr id="490" name="Objet 2" descr=""/>
                  <p:cNvPicPr/>
                  <p:nvPr/>
                </p:nvPicPr>
                <p:blipFill>
                  <a:blip r:embed="rId5"/>
                  <a:stretch/>
                </p:blipFill>
                <p:spPr>
                  <a:xfrm>
                    <a:off x="2443320" y="642960"/>
                    <a:ext cx="4302000" cy="1087200"/>
                  </a:xfrm>
                  <a:prstGeom prst="rect">
                    <a:avLst/>
                  </a:prstGeom>
                  <a:ln w="0">
                    <a:noFill/>
                  </a:ln>
                </p:spPr>
              </p:pic>
            </p:oleObj>
          </a:graphicData>
        </a:graphic>
      </p:graphicFrame>
      <p:pic>
        <p:nvPicPr>
          <p:cNvPr id="491" name="" descr=""/>
          <p:cNvPicPr/>
          <p:nvPr/>
        </p:nvPicPr>
        <p:blipFill>
          <a:blip r:embed="rId6"/>
          <a:stretch/>
        </p:blipFill>
        <p:spPr>
          <a:xfrm>
            <a:off x="2438280" y="635040"/>
            <a:ext cx="4291200" cy="10782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3160800" y="0"/>
            <a:ext cx="3137760" cy="944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493" name="Picture 3" descr="signal"/>
          <p:cNvPicPr/>
          <p:nvPr/>
        </p:nvPicPr>
        <p:blipFill>
          <a:blip r:embed="rId1"/>
          <a:stretch/>
        </p:blipFill>
        <p:spPr>
          <a:xfrm>
            <a:off x="0" y="2209680"/>
            <a:ext cx="4456080" cy="3020760"/>
          </a:xfrm>
          <a:prstGeom prst="rect">
            <a:avLst/>
          </a:prstGeom>
          <a:ln w="0">
            <a:noFill/>
          </a:ln>
        </p:spPr>
      </p:pic>
      <p:sp>
        <p:nvSpPr>
          <p:cNvPr id="494" name="Text Box 13"/>
          <p:cNvSpPr/>
          <p:nvPr/>
        </p:nvSpPr>
        <p:spPr>
          <a:xfrm>
            <a:off x="1164600" y="1905120"/>
            <a:ext cx="256932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495" name="Group 15"/>
          <p:cNvGrpSpPr/>
          <p:nvPr/>
        </p:nvGrpSpPr>
        <p:grpSpPr>
          <a:xfrm>
            <a:off x="4427640" y="1917720"/>
            <a:ext cx="4456080" cy="4736880"/>
            <a:chOff x="4427640" y="1917720"/>
            <a:chExt cx="4456080" cy="4736880"/>
          </a:xfrm>
        </p:grpSpPr>
        <p:pic>
          <p:nvPicPr>
            <p:cNvPr id="496" name="Picture 16" descr="bkg"/>
            <p:cNvPicPr/>
            <p:nvPr/>
          </p:nvPicPr>
          <p:blipFill>
            <a:blip r:embed="rId2"/>
            <a:stretch/>
          </p:blipFill>
          <p:spPr>
            <a:xfrm>
              <a:off x="4427640" y="2216160"/>
              <a:ext cx="4456080" cy="3020760"/>
            </a:xfrm>
            <a:prstGeom prst="rect">
              <a:avLst/>
            </a:prstGeom>
            <a:ln w="0">
              <a:noFill/>
            </a:ln>
          </p:spPr>
        </p:pic>
        <p:pic>
          <p:nvPicPr>
            <p:cNvPr id="497" name="Picture 17" descr=""/>
            <p:cNvPicPr/>
            <p:nvPr/>
          </p:nvPicPr>
          <p:blipFill>
            <a:blip r:embed="rId3"/>
            <a:stretch/>
          </p:blipFill>
          <p:spPr>
            <a:xfrm>
              <a:off x="6172200" y="5638680"/>
              <a:ext cx="1849320" cy="1015920"/>
            </a:xfrm>
            <a:prstGeom prst="rect">
              <a:avLst/>
            </a:prstGeom>
            <a:ln w="0">
              <a:noFill/>
            </a:ln>
          </p:spPr>
        </p:pic>
        <p:sp>
          <p:nvSpPr>
            <p:cNvPr id="498" name="Text Box 18"/>
            <p:cNvSpPr/>
            <p:nvPr/>
          </p:nvSpPr>
          <p:spPr>
            <a:xfrm>
              <a:off x="6300720" y="1917720"/>
              <a:ext cx="15969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pc="-1" strike="noStrike">
                  <a:solidFill>
                    <a:srgbClr val="000000"/>
                  </a:solidFill>
                  <a:latin typeface="Verdana"/>
                  <a:ea typeface="DejaVu Sans"/>
                </a:rPr>
                <a:t>Bruit de fond</a:t>
              </a:r>
              <a:endParaRPr b="0" lang="fr-FR" sz="1800" spc="-1" strike="noStrike">
                <a:solidFill>
                  <a:srgbClr val="000000"/>
                </a:solidFill>
                <a:latin typeface="Arial"/>
              </a:endParaRPr>
            </a:p>
          </p:txBody>
        </p:sp>
        <p:sp>
          <p:nvSpPr>
            <p:cNvPr id="499" name="Text Box 19"/>
            <p:cNvSpPr/>
            <p:nvPr/>
          </p:nvSpPr>
          <p:spPr>
            <a:xfrm>
              <a:off x="5078520" y="5562720"/>
              <a:ext cx="10468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600" spc="-1" strike="noStrike">
                  <a:solidFill>
                    <a:srgbClr val="000000"/>
                  </a:solidFill>
                  <a:latin typeface="Verdana"/>
                  <a:ea typeface="DejaVu Sans"/>
                </a:rPr>
                <a:t>Exemple:</a:t>
              </a:r>
              <a:endParaRPr b="0" lang="fr-FR" sz="1600" spc="-1" strike="noStrike">
                <a:solidFill>
                  <a:srgbClr val="000000"/>
                </a:solidFill>
                <a:latin typeface="Arial"/>
              </a:endParaRPr>
            </a:p>
          </p:txBody>
        </p:sp>
      </p:grpSp>
      <p:grpSp>
        <p:nvGrpSpPr>
          <p:cNvPr id="500" name="Group 20"/>
          <p:cNvGrpSpPr/>
          <p:nvPr/>
        </p:nvGrpSpPr>
        <p:grpSpPr>
          <a:xfrm>
            <a:off x="1198440" y="5268960"/>
            <a:ext cx="2498760" cy="1587240"/>
            <a:chOff x="1198440" y="5268960"/>
            <a:chExt cx="2498760" cy="1587240"/>
          </a:xfrm>
        </p:grpSpPr>
        <p:grpSp>
          <p:nvGrpSpPr>
            <p:cNvPr id="501" name="Group 21"/>
            <p:cNvGrpSpPr/>
            <p:nvPr/>
          </p:nvGrpSpPr>
          <p:grpSpPr>
            <a:xfrm>
              <a:off x="1198440" y="5268960"/>
              <a:ext cx="2498760" cy="1587240"/>
              <a:chOff x="1198440" y="5268960"/>
              <a:chExt cx="2498760" cy="1587240"/>
            </a:xfrm>
          </p:grpSpPr>
          <p:pic>
            <p:nvPicPr>
              <p:cNvPr id="502" name="Picture 22" descr="HiggsProduction"/>
              <p:cNvPicPr/>
              <p:nvPr/>
            </p:nvPicPr>
            <p:blipFill>
              <a:blip r:embed="rId4"/>
              <a:stretch/>
            </p:blipFill>
            <p:spPr>
              <a:xfrm>
                <a:off x="1198440" y="5268960"/>
                <a:ext cx="1337400" cy="1549800"/>
              </a:xfrm>
              <a:prstGeom prst="rect">
                <a:avLst/>
              </a:prstGeom>
              <a:ln w="0">
                <a:noFill/>
              </a:ln>
            </p:spPr>
          </p:pic>
          <p:pic>
            <p:nvPicPr>
              <p:cNvPr id="503" name="Picture 23" descr="higgsdecays"/>
              <p:cNvPicPr/>
              <p:nvPr/>
            </p:nvPicPr>
            <p:blipFill>
              <a:blip r:embed="rId5"/>
              <a:stretch/>
            </p:blipFill>
            <p:spPr>
              <a:xfrm>
                <a:off x="2412360" y="5306400"/>
                <a:ext cx="1284840" cy="1549800"/>
              </a:xfrm>
              <a:prstGeom prst="rect">
                <a:avLst/>
              </a:prstGeom>
              <a:ln w="0">
                <a:noFill/>
              </a:ln>
            </p:spPr>
          </p:pic>
        </p:grpSp>
        <p:sp>
          <p:nvSpPr>
            <p:cNvPr id="504" name="Text Box 24"/>
            <p:cNvSpPr/>
            <p:nvPr/>
          </p:nvSpPr>
          <p:spPr>
            <a:xfrm>
              <a:off x="2366280" y="5721480"/>
              <a:ext cx="31824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graphicFrame>
        <p:nvGraphicFramePr>
          <p:cNvPr id="505" name="Objet 2"/>
          <p:cNvGraphicFramePr/>
          <p:nvPr/>
        </p:nvGraphicFramePr>
        <p:xfrm>
          <a:off x="2443320" y="642960"/>
          <a:ext cx="4302000" cy="1087200"/>
        </p:xfrm>
        <a:graphic>
          <a:graphicData uri="http://schemas.openxmlformats.org/presentationml/2006/ole">
            <p:oleObj progId="Equation.3" r:id="rId6" spid="">
              <p:embed/>
              <p:pic>
                <p:nvPicPr>
                  <p:cNvPr id="506" name="Objet 2" descr=""/>
                  <p:cNvPicPr/>
                  <p:nvPr/>
                </p:nvPicPr>
                <p:blipFill>
                  <a:blip r:embed="rId7"/>
                  <a:stretch/>
                </p:blipFill>
                <p:spPr>
                  <a:xfrm>
                    <a:off x="2443320" y="642960"/>
                    <a:ext cx="4302000" cy="1087200"/>
                  </a:xfrm>
                  <a:prstGeom prst="rect">
                    <a:avLst/>
                  </a:prstGeom>
                  <a:ln w="0">
                    <a:noFill/>
                  </a:ln>
                </p:spPr>
              </p:pic>
            </p:oleObj>
          </a:graphicData>
        </a:graphic>
      </p:graphicFrame>
      <p:pic>
        <p:nvPicPr>
          <p:cNvPr id="507" name="" descr=""/>
          <p:cNvPicPr/>
          <p:nvPr/>
        </p:nvPicPr>
        <p:blipFill>
          <a:blip r:embed="rId8"/>
          <a:stretch/>
        </p:blipFill>
        <p:spPr>
          <a:xfrm>
            <a:off x="2438280" y="635040"/>
            <a:ext cx="4291200" cy="107820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8" name="Picture 47" descr="pot_asym"/>
          <p:cNvPicPr/>
          <p:nvPr/>
        </p:nvPicPr>
        <p:blipFill>
          <a:blip r:embed="rId1"/>
          <a:stretch/>
        </p:blipFill>
        <p:spPr>
          <a:xfrm>
            <a:off x="6521400" y="4601880"/>
            <a:ext cx="2483640" cy="1928880"/>
          </a:xfrm>
          <a:prstGeom prst="rect">
            <a:avLst/>
          </a:prstGeom>
          <a:ln w="0">
            <a:noFill/>
          </a:ln>
        </p:spPr>
      </p:pic>
      <p:sp>
        <p:nvSpPr>
          <p:cNvPr id="509" name="PlaceHolder 1"/>
          <p:cNvSpPr>
            <a:spLocks noGrp="1"/>
          </p:cNvSpPr>
          <p:nvPr>
            <p:ph type="sldNum" idx="24"/>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6CB395A9-9BB7-440A-9B89-5E382B58B4EC}"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10" name="PlaceHolder 2"/>
          <p:cNvSpPr>
            <a:spLocks noGrp="1"/>
          </p:cNvSpPr>
          <p:nvPr>
            <p:ph type="title"/>
          </p:nvPr>
        </p:nvSpPr>
        <p:spPr>
          <a:xfrm>
            <a:off x="66528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sp>
        <p:nvSpPr>
          <p:cNvPr id="511" name="PlaceHolder 3"/>
          <p:cNvSpPr>
            <a:spLocks noGrp="1"/>
          </p:cNvSpPr>
          <p:nvPr>
            <p:ph/>
          </p:nvPr>
        </p:nvSpPr>
        <p:spPr>
          <a:xfrm>
            <a:off x="1800" y="518040"/>
            <a:ext cx="7037280" cy="578952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solidFill>
                <a:srgbClr val="000000"/>
              </a:solidFill>
              <a:latin typeface="Arial"/>
            </a:endParaRPr>
          </a:p>
          <a:p>
            <a:pPr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solidFill>
                <a:srgbClr val="000000"/>
              </a:solidFill>
              <a:latin typeface="Arial"/>
            </a:endParaRPr>
          </a:p>
          <a:p>
            <a:pPr marL="343080"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solidFill>
                <a:srgbClr val="000000"/>
              </a:solidFill>
              <a:latin typeface="Arial"/>
            </a:endParaRPr>
          </a:p>
          <a:p>
            <a:pPr indent="0">
              <a:lnSpc>
                <a:spcPct val="100000"/>
              </a:lnSpc>
              <a:buNone/>
              <a:tabLst>
                <a:tab algn="l" pos="0"/>
              </a:tabLst>
            </a:pPr>
            <a:endParaRPr b="0" lang="fr-FR" sz="1400" spc="-1" strike="noStrike">
              <a:solidFill>
                <a:srgbClr val="000000"/>
              </a:solidFill>
              <a:latin typeface="Arial"/>
            </a:endParaRPr>
          </a:p>
          <a:p>
            <a:pPr marL="1022400" indent="0">
              <a:lnSpc>
                <a:spcPct val="100000"/>
              </a:lnSpc>
              <a:spcBef>
                <a:spcPts val="320"/>
              </a:spcBef>
              <a:buNone/>
              <a:tabLst>
                <a:tab algn="l" pos="0"/>
              </a:tabLst>
            </a:pPr>
            <a:endParaRPr b="0" lang="fr-FR" sz="1400" spc="-1" strike="noStrike">
              <a:solidFill>
                <a:srgbClr val="000000"/>
              </a:solidFill>
              <a:latin typeface="Arial"/>
            </a:endParaRPr>
          </a:p>
          <a:p>
            <a:pPr marL="1022400" indent="0">
              <a:lnSpc>
                <a:spcPct val="100000"/>
              </a:lnSpc>
              <a:spcBef>
                <a:spcPts val="839"/>
              </a:spcBef>
              <a:buNone/>
              <a:tabLst>
                <a:tab algn="l" pos="0"/>
              </a:tabLst>
            </a:pPr>
            <a:endParaRPr b="0" lang="fr-FR" sz="1400" spc="-1" strike="noStrike">
              <a:solidFill>
                <a:srgbClr val="000000"/>
              </a:solidFill>
              <a:latin typeface="Arial"/>
            </a:endParaRPr>
          </a:p>
        </p:txBody>
      </p:sp>
      <p:pic>
        <p:nvPicPr>
          <p:cNvPr id="512" name="Picture 6" descr="C:\My Documents\ATLAS\StdMod2\mass_scale.jpg"/>
          <p:cNvPicPr/>
          <p:nvPr/>
        </p:nvPicPr>
        <p:blipFill>
          <a:blip r:embed="rId2"/>
          <a:stretch/>
        </p:blipFill>
        <p:spPr>
          <a:xfrm>
            <a:off x="6283800" y="1236600"/>
            <a:ext cx="2441880" cy="225144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title"/>
          </p:nvPr>
        </p:nvSpPr>
        <p:spPr>
          <a:xfrm>
            <a:off x="67320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pic>
        <p:nvPicPr>
          <p:cNvPr id="514" name="Picture 2" descr="http://www.chambe-aix.com/photographies/concours_photos_savoie/photos/champ-neige-val-thorens-claire-lagarde.jpg"/>
          <p:cNvPicPr/>
          <p:nvPr/>
        </p:nvPicPr>
        <p:blipFill>
          <a:blip r:embed="rId1"/>
          <a:stretch/>
        </p:blipFill>
        <p:spPr>
          <a:xfrm>
            <a:off x="-472320" y="0"/>
            <a:ext cx="10247400" cy="68562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sldNum" idx="25"/>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B5D8017E-5EA3-4107-A2F1-F9E06AA061FE}"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16" name="PlaceHolder 2"/>
          <p:cNvSpPr>
            <a:spLocks noGrp="1"/>
          </p:cNvSpPr>
          <p:nvPr>
            <p:ph type="title"/>
          </p:nvPr>
        </p:nvSpPr>
        <p:spPr>
          <a:xfrm>
            <a:off x="67320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grpSp>
        <p:nvGrpSpPr>
          <p:cNvPr id="517" name="Groupe 1"/>
          <p:cNvGrpSpPr/>
          <p:nvPr/>
        </p:nvGrpSpPr>
        <p:grpSpPr>
          <a:xfrm>
            <a:off x="1143000" y="731880"/>
            <a:ext cx="7783200" cy="1641240"/>
            <a:chOff x="1143000" y="731880"/>
            <a:chExt cx="7783200" cy="1641240"/>
          </a:xfrm>
        </p:grpSpPr>
        <p:pic>
          <p:nvPicPr>
            <p:cNvPr id="518" name="Picture 3" descr="ski_fond_nordique"/>
            <p:cNvPicPr/>
            <p:nvPr/>
          </p:nvPicPr>
          <p:blipFill>
            <a:blip r:embed="rId1"/>
            <a:stretch/>
          </p:blipFill>
          <p:spPr>
            <a:xfrm>
              <a:off x="6730920" y="731880"/>
              <a:ext cx="2195280" cy="1641240"/>
            </a:xfrm>
            <a:prstGeom prst="rect">
              <a:avLst/>
            </a:prstGeom>
            <a:ln w="57150">
              <a:solidFill>
                <a:srgbClr val="000000"/>
              </a:solidFill>
              <a:miter/>
            </a:ln>
          </p:spPr>
        </p:pic>
        <p:grpSp>
          <p:nvGrpSpPr>
            <p:cNvPr id="519" name="Group 61"/>
            <p:cNvGrpSpPr/>
            <p:nvPr/>
          </p:nvGrpSpPr>
          <p:grpSpPr>
            <a:xfrm>
              <a:off x="1143000" y="914400"/>
              <a:ext cx="4114800" cy="686160"/>
              <a:chOff x="1143000" y="914400"/>
              <a:chExt cx="4114800" cy="686160"/>
            </a:xfrm>
          </p:grpSpPr>
          <p:sp>
            <p:nvSpPr>
              <p:cNvPr id="520"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521" name="Text Box 49"/>
              <p:cNvSpPr/>
              <p:nvPr/>
            </p:nvSpPr>
            <p:spPr>
              <a:xfrm>
                <a:off x="1739160" y="914400"/>
                <a:ext cx="2950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photon: masse nulle</a:t>
                </a:r>
                <a:endParaRPr b="0" lang="fr-FR" sz="2000" spc="-1" strike="noStrike">
                  <a:solidFill>
                    <a:srgbClr val="000000"/>
                  </a:solidFill>
                  <a:latin typeface="Arial"/>
                </a:endParaRPr>
              </a:p>
            </p:txBody>
          </p:sp>
        </p:grpSp>
      </p:grpSp>
      <p:sp>
        <p:nvSpPr>
          <p:cNvPr id="522" name="Text Box 54"/>
          <p:cNvSpPr/>
          <p:nvPr/>
        </p:nvSpPr>
        <p:spPr>
          <a:xfrm>
            <a:off x="0" y="6521400"/>
            <a:ext cx="9142200" cy="33336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solidFill>
                <a:srgbClr val="000000"/>
              </a:solidFill>
              <a:latin typeface="Arial"/>
            </a:endParaRPr>
          </a:p>
        </p:txBody>
      </p:sp>
      <p:grpSp>
        <p:nvGrpSpPr>
          <p:cNvPr id="523" name="Groupe 2"/>
          <p:cNvGrpSpPr/>
          <p:nvPr/>
        </p:nvGrpSpPr>
        <p:grpSpPr>
          <a:xfrm>
            <a:off x="1152360" y="2577960"/>
            <a:ext cx="7769160" cy="1642680"/>
            <a:chOff x="1152360" y="2577960"/>
            <a:chExt cx="7769160" cy="1642680"/>
          </a:xfrm>
        </p:grpSpPr>
        <p:grpSp>
          <p:nvGrpSpPr>
            <p:cNvPr id="524" name="Group 62"/>
            <p:cNvGrpSpPr/>
            <p:nvPr/>
          </p:nvGrpSpPr>
          <p:grpSpPr>
            <a:xfrm>
              <a:off x="1152360" y="2819520"/>
              <a:ext cx="4084560" cy="725040"/>
              <a:chOff x="1152360" y="2819520"/>
              <a:chExt cx="4084560" cy="725040"/>
            </a:xfrm>
          </p:grpSpPr>
          <p:grpSp>
            <p:nvGrpSpPr>
              <p:cNvPr id="525" name="Group 48"/>
              <p:cNvGrpSpPr/>
              <p:nvPr/>
            </p:nvGrpSpPr>
            <p:grpSpPr>
              <a:xfrm>
                <a:off x="1152360" y="3392280"/>
                <a:ext cx="4084560" cy="152280"/>
                <a:chOff x="1152360" y="3392280"/>
                <a:chExt cx="4084560" cy="152280"/>
              </a:xfrm>
            </p:grpSpPr>
            <p:sp>
              <p:nvSpPr>
                <p:cNvPr id="526"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27"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28"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529" name="Text Box 50"/>
              <p:cNvSpPr/>
              <p:nvPr/>
            </p:nvSpPr>
            <p:spPr>
              <a:xfrm>
                <a:off x="1748520" y="2819520"/>
                <a:ext cx="2959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L’électron: petite masse</a:t>
                </a:r>
                <a:endParaRPr b="0" lang="fr-FR" sz="2000" spc="-1" strike="noStrike">
                  <a:solidFill>
                    <a:srgbClr val="000000"/>
                  </a:solidFill>
                  <a:latin typeface="Arial"/>
                </a:endParaRPr>
              </a:p>
            </p:txBody>
          </p:sp>
        </p:grpSp>
        <p:pic>
          <p:nvPicPr>
            <p:cNvPr id="530" name="Picture 55" descr="balade-raquettes-hiver-reallon-767"/>
            <p:cNvPicPr/>
            <p:nvPr/>
          </p:nvPicPr>
          <p:blipFill>
            <a:blip r:embed="rId2"/>
            <a:stretch/>
          </p:blipFill>
          <p:spPr>
            <a:xfrm>
              <a:off x="6730920" y="2577960"/>
              <a:ext cx="2190600" cy="1642680"/>
            </a:xfrm>
            <a:prstGeom prst="rect">
              <a:avLst/>
            </a:prstGeom>
            <a:ln w="57150">
              <a:solidFill>
                <a:srgbClr val="000000"/>
              </a:solidFill>
              <a:miter/>
            </a:ln>
          </p:spPr>
        </p:pic>
      </p:grpSp>
      <p:grpSp>
        <p:nvGrpSpPr>
          <p:cNvPr id="531" name="Groupe 3"/>
          <p:cNvGrpSpPr/>
          <p:nvPr/>
        </p:nvGrpSpPr>
        <p:grpSpPr>
          <a:xfrm>
            <a:off x="1143000" y="4452840"/>
            <a:ext cx="7764480" cy="1941120"/>
            <a:chOff x="1143000" y="4452840"/>
            <a:chExt cx="7764480" cy="1941120"/>
          </a:xfrm>
        </p:grpSpPr>
        <p:pic>
          <p:nvPicPr>
            <p:cNvPr id="532" name="Picture 5" descr="walking-in-deep-snow"/>
            <p:cNvPicPr/>
            <p:nvPr/>
          </p:nvPicPr>
          <p:blipFill>
            <a:blip r:embed="rId3"/>
            <a:stretch/>
          </p:blipFill>
          <p:spPr>
            <a:xfrm>
              <a:off x="6716880" y="4452840"/>
              <a:ext cx="2190600" cy="1641240"/>
            </a:xfrm>
            <a:prstGeom prst="rect">
              <a:avLst/>
            </a:prstGeom>
            <a:ln w="57150">
              <a:solidFill>
                <a:srgbClr val="000000"/>
              </a:solidFill>
              <a:miter/>
            </a:ln>
          </p:spPr>
        </p:pic>
        <p:grpSp>
          <p:nvGrpSpPr>
            <p:cNvPr id="533" name="Group 63"/>
            <p:cNvGrpSpPr/>
            <p:nvPr/>
          </p:nvGrpSpPr>
          <p:grpSpPr>
            <a:xfrm>
              <a:off x="1143000" y="4730760"/>
              <a:ext cx="4108320" cy="1068840"/>
              <a:chOff x="1143000" y="4730760"/>
              <a:chExt cx="4108320" cy="1068840"/>
            </a:xfrm>
          </p:grpSpPr>
          <p:grpSp>
            <p:nvGrpSpPr>
              <p:cNvPr id="534" name="Group 38"/>
              <p:cNvGrpSpPr/>
              <p:nvPr/>
            </p:nvGrpSpPr>
            <p:grpSpPr>
              <a:xfrm>
                <a:off x="1143000" y="5381280"/>
                <a:ext cx="4108320" cy="418320"/>
                <a:chOff x="1143000" y="5381280"/>
                <a:chExt cx="4108320" cy="418320"/>
              </a:xfrm>
            </p:grpSpPr>
            <p:sp>
              <p:nvSpPr>
                <p:cNvPr id="535"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36"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37"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38"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39"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0"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1"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2"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3"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4"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45"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546" name="Text Box 51"/>
              <p:cNvSpPr/>
              <p:nvPr/>
            </p:nvSpPr>
            <p:spPr>
              <a:xfrm>
                <a:off x="1510920" y="4730760"/>
                <a:ext cx="3305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boson Z: grande masse</a:t>
                </a:r>
                <a:endParaRPr b="0" lang="fr-FR" sz="2000" spc="-1" strike="noStrike">
                  <a:solidFill>
                    <a:srgbClr val="000000"/>
                  </a:solidFill>
                  <a:latin typeface="Arial"/>
                </a:endParaRPr>
              </a:p>
            </p:txBody>
          </p:sp>
        </p:grpSp>
        <p:sp>
          <p:nvSpPr>
            <p:cNvPr id="547" name="Rectangle 64"/>
            <p:cNvSpPr/>
            <p:nvPr/>
          </p:nvSpPr>
          <p:spPr>
            <a:xfrm>
              <a:off x="6872400" y="6151680"/>
              <a:ext cx="187560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000" spc="-1" strike="noStrike">
                  <a:solidFill>
                    <a:srgbClr val="262626"/>
                  </a:solidFill>
                  <a:latin typeface="Verdana"/>
                  <a:ea typeface="DejaVu Sans"/>
                </a:rPr>
                <a:t>Plus difficile à mettre en mvt</a:t>
              </a:r>
              <a:endParaRPr b="0" lang="fr-FR" sz="10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childTnLst>
                  <p:par>
                    <p:cTn id="84" nodeType="clickEffect" fill="hold">
                      <p:stCondLst>
                        <p:cond delay="indefinite"/>
                      </p:stCondLst>
                      <p:childTnLst>
                        <p:par>
                          <p:cTn id="85" nodeType="withEffect" fill="hold">
                            <p:stCondLst>
                              <p:cond delay="0"/>
                            </p:stCondLst>
                            <p:childTnLst>
                              <p:par>
                                <p:cTn id="86" nodeType="clickEffect" fill="hold" presetClass="entr" presetID="2" presetSubtype="8">
                                  <p:stCondLst>
                                    <p:cond delay="0"/>
                                  </p:stCondLst>
                                  <p:childTnLst>
                                    <p:set>
                                      <p:cBhvr>
                                        <p:cTn id="87" dur="1" fill="hold">
                                          <p:stCondLst>
                                            <p:cond delay="0"/>
                                          </p:stCondLst>
                                        </p:cTn>
                                        <p:tgtEl>
                                          <p:spTgt spid="517"/>
                                        </p:tgtEl>
                                        <p:attrNameLst>
                                          <p:attrName>style.visibility</p:attrName>
                                        </p:attrNameLst>
                                      </p:cBhvr>
                                      <p:to>
                                        <p:strVal val="visible"/>
                                      </p:to>
                                    </p:set>
                                    <p:anim calcmode="lin" valueType="num">
                                      <p:cBhvr additive="repl">
                                        <p:cTn id="88" dur="500" fill="hold"/>
                                        <p:tgtEl>
                                          <p:spTgt spid="517"/>
                                        </p:tgtEl>
                                        <p:attrNameLst>
                                          <p:attrName>ppt_x</p:attrName>
                                        </p:attrNameLst>
                                      </p:cBhvr>
                                      <p:tavLst>
                                        <p:tav tm="0">
                                          <p:val>
                                            <p:strVal val="0-#ppt_w/2"/>
                                          </p:val>
                                        </p:tav>
                                        <p:tav tm="100000">
                                          <p:val>
                                            <p:strVal val="#ppt_x"/>
                                          </p:val>
                                        </p:tav>
                                      </p:tavLst>
                                    </p:anim>
                                    <p:anim calcmode="lin" valueType="num">
                                      <p:cBhvr additive="repl">
                                        <p:cTn id="89" dur="500" fill="hold"/>
                                        <p:tgtEl>
                                          <p:spTgt spid="517"/>
                                        </p:tgtEl>
                                        <p:attrNameLst>
                                          <p:attrName>ppt_y</p:attrName>
                                        </p:attrNameLst>
                                      </p:cBhvr>
                                      <p:tavLst>
                                        <p:tav tm="0">
                                          <p:val>
                                            <p:strVal val="#ppt_y"/>
                                          </p:val>
                                        </p:tav>
                                        <p:tav tm="100000">
                                          <p:val>
                                            <p:strVal val="#ppt_y"/>
                                          </p:val>
                                        </p:tav>
                                      </p:tavLst>
                                    </p:anim>
                                  </p:childTnLst>
                                </p:cTn>
                              </p:par>
                            </p:childTnLst>
                          </p:cTn>
                        </p:par>
                      </p:childTnLst>
                    </p:cTn>
                  </p:par>
                  <p:par>
                    <p:cTn id="90" nodeType="clickEffect" fill="hold">
                      <p:stCondLst>
                        <p:cond delay="indefinite"/>
                      </p:stCondLst>
                      <p:childTnLst>
                        <p:par>
                          <p:cTn id="91" nodeType="withEffect" fill="hold">
                            <p:stCondLst>
                              <p:cond delay="0"/>
                            </p:stCondLst>
                            <p:childTnLst>
                              <p:par>
                                <p:cTn id="92" nodeType="clickEffect" fill="hold" presetClass="entr" presetID="2" presetSubtype="8">
                                  <p:stCondLst>
                                    <p:cond delay="0"/>
                                  </p:stCondLst>
                                  <p:childTnLst>
                                    <p:set>
                                      <p:cBhvr>
                                        <p:cTn id="93" dur="1" fill="hold">
                                          <p:stCondLst>
                                            <p:cond delay="0"/>
                                          </p:stCondLst>
                                        </p:cTn>
                                        <p:tgtEl>
                                          <p:spTgt spid="523"/>
                                        </p:tgtEl>
                                        <p:attrNameLst>
                                          <p:attrName>style.visibility</p:attrName>
                                        </p:attrNameLst>
                                      </p:cBhvr>
                                      <p:to>
                                        <p:strVal val="visible"/>
                                      </p:to>
                                    </p:set>
                                    <p:anim calcmode="lin" valueType="num">
                                      <p:cBhvr additive="repl">
                                        <p:cTn id="94" dur="500" fill="hold"/>
                                        <p:tgtEl>
                                          <p:spTgt spid="523"/>
                                        </p:tgtEl>
                                        <p:attrNameLst>
                                          <p:attrName>ppt_x</p:attrName>
                                        </p:attrNameLst>
                                      </p:cBhvr>
                                      <p:tavLst>
                                        <p:tav tm="0">
                                          <p:val>
                                            <p:strVal val="0-#ppt_w/2"/>
                                          </p:val>
                                        </p:tav>
                                        <p:tav tm="100000">
                                          <p:val>
                                            <p:strVal val="#ppt_x"/>
                                          </p:val>
                                        </p:tav>
                                      </p:tavLst>
                                    </p:anim>
                                    <p:anim calcmode="lin" valueType="num">
                                      <p:cBhvr additive="repl">
                                        <p:cTn id="95" dur="500" fill="hold"/>
                                        <p:tgtEl>
                                          <p:spTgt spid="523"/>
                                        </p:tgtEl>
                                        <p:attrNameLst>
                                          <p:attrName>ppt_y</p:attrName>
                                        </p:attrNameLst>
                                      </p:cBhvr>
                                      <p:tavLst>
                                        <p:tav tm="0">
                                          <p:val>
                                            <p:strVal val="#ppt_y"/>
                                          </p:val>
                                        </p:tav>
                                        <p:tav tm="100000">
                                          <p:val>
                                            <p:strVal val="#ppt_y"/>
                                          </p:val>
                                        </p:tav>
                                      </p:tavLst>
                                    </p:anim>
                                  </p:childTnLst>
                                </p:cTn>
                              </p:par>
                            </p:childTnLst>
                          </p:cTn>
                        </p:par>
                      </p:childTnLst>
                    </p:cTn>
                  </p:par>
                  <p:par>
                    <p:cTn id="96" nodeType="clickEffect" fill="hold">
                      <p:stCondLst>
                        <p:cond delay="indefinite"/>
                      </p:stCondLst>
                      <p:childTnLst>
                        <p:par>
                          <p:cTn id="97" nodeType="withEffect" fill="hold">
                            <p:stCondLst>
                              <p:cond delay="0"/>
                            </p:stCondLst>
                            <p:childTnLst>
                              <p:par>
                                <p:cTn id="98" nodeType="clickEffect" fill="hold" presetClass="entr" presetID="2" presetSubtype="8">
                                  <p:stCondLst>
                                    <p:cond delay="0"/>
                                  </p:stCondLst>
                                  <p:childTnLst>
                                    <p:set>
                                      <p:cBhvr>
                                        <p:cTn id="99" dur="1" fill="hold">
                                          <p:stCondLst>
                                            <p:cond delay="0"/>
                                          </p:stCondLst>
                                        </p:cTn>
                                        <p:tgtEl>
                                          <p:spTgt spid="531"/>
                                        </p:tgtEl>
                                        <p:attrNameLst>
                                          <p:attrName>style.visibility</p:attrName>
                                        </p:attrNameLst>
                                      </p:cBhvr>
                                      <p:to>
                                        <p:strVal val="visible"/>
                                      </p:to>
                                    </p:set>
                                    <p:anim calcmode="lin" valueType="num">
                                      <p:cBhvr additive="repl">
                                        <p:cTn id="100" dur="500" fill="hold"/>
                                        <p:tgtEl>
                                          <p:spTgt spid="531"/>
                                        </p:tgtEl>
                                        <p:attrNameLst>
                                          <p:attrName>ppt_x</p:attrName>
                                        </p:attrNameLst>
                                      </p:cBhvr>
                                      <p:tavLst>
                                        <p:tav tm="0">
                                          <p:val>
                                            <p:strVal val="0-#ppt_w/2"/>
                                          </p:val>
                                        </p:tav>
                                        <p:tav tm="100000">
                                          <p:val>
                                            <p:strVal val="#ppt_x"/>
                                          </p:val>
                                        </p:tav>
                                      </p:tavLst>
                                    </p:anim>
                                    <p:anim calcmode="lin" valueType="num">
                                      <p:cBhvr additive="repl">
                                        <p:cTn id="101" dur="500" fill="hold"/>
                                        <p:tgtEl>
                                          <p:spTgt spid="5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Rectangle 10"/>
          <p:cNvSpPr/>
          <p:nvPr/>
        </p:nvSpPr>
        <p:spPr>
          <a:xfrm>
            <a:off x="0" y="0"/>
            <a:ext cx="9142200" cy="6856200"/>
          </a:xfrm>
          <a:prstGeom prst="rect">
            <a:avLst/>
          </a:prstGeom>
          <a:solidFill>
            <a:schemeClr val="accent4"/>
          </a:solidFill>
          <a:ln w="2857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69" name="PlaceHolder 1"/>
          <p:cNvSpPr>
            <a:spLocks noGrp="1"/>
          </p:cNvSpPr>
          <p:nvPr>
            <p:ph type="sldNum" idx="5"/>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7D4E7862-7A99-4949-9FB9-E67D137CCD5F}"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0" name="Rectangle 8"/>
          <p:cNvSpPr/>
          <p:nvPr/>
        </p:nvSpPr>
        <p:spPr>
          <a:xfrm>
            <a:off x="0" y="0"/>
            <a:ext cx="9142200" cy="65052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 name="PlaceHolder 2"/>
          <p:cNvSpPr>
            <a:spLocks noGrp="1"/>
          </p:cNvSpPr>
          <p:nvPr>
            <p:ph type="title"/>
          </p:nvPr>
        </p:nvSpPr>
        <p:spPr>
          <a:xfrm>
            <a:off x="3697200" y="0"/>
            <a:ext cx="178416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L’atome</a:t>
            </a:r>
            <a:endParaRPr b="0" lang="fr-FR" sz="2800" spc="-1" strike="noStrike">
              <a:solidFill>
                <a:srgbClr val="000000"/>
              </a:solidFill>
              <a:latin typeface="Arial"/>
            </a:endParaRPr>
          </a:p>
        </p:txBody>
      </p:sp>
      <p:sp>
        <p:nvSpPr>
          <p:cNvPr id="72"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73" name="Picture 4" descr=""/>
          <p:cNvPicPr/>
          <p:nvPr/>
        </p:nvPicPr>
        <p:blipFill>
          <a:blip r:embed="rId1"/>
          <a:stretch/>
        </p:blipFill>
        <p:spPr>
          <a:xfrm>
            <a:off x="228600" y="685800"/>
            <a:ext cx="8532720" cy="5217840"/>
          </a:xfrm>
          <a:prstGeom prst="rect">
            <a:avLst/>
          </a:prstGeom>
          <a:ln w="0">
            <a:noFill/>
          </a:ln>
        </p:spPr>
      </p:pic>
      <p:sp>
        <p:nvSpPr>
          <p:cNvPr id="74" name="Rectangle 5"/>
          <p:cNvSpPr/>
          <p:nvPr/>
        </p:nvSpPr>
        <p:spPr>
          <a:xfrm>
            <a:off x="1852560" y="5928480"/>
            <a:ext cx="5199480" cy="535320"/>
          </a:xfrm>
          <a:prstGeom prst="rect">
            <a:avLst/>
          </a:prstGeom>
          <a:noFill/>
          <a:ln w="0">
            <a:noFill/>
          </a:ln>
        </p:spPr>
        <p:style>
          <a:lnRef idx="0"/>
          <a:fillRef idx="0"/>
          <a:effectRef idx="0"/>
          <a:fontRef idx="minor"/>
        </p:style>
        <p:txBody>
          <a:bodyPr wrap="none" lIns="90000" rIns="90000" tIns="46800" bIns="46800" anchor="t">
            <a:spAutoFit/>
          </a:bodyPr>
          <a:p>
            <a:pPr>
              <a:lnSpc>
                <a:spcPct val="145000"/>
              </a:lnSpc>
            </a:pPr>
            <a:r>
              <a:rPr b="0" lang="en-GB" sz="2000" spc="-1" strike="noStrike">
                <a:solidFill>
                  <a:srgbClr val="ffffff"/>
                </a:solidFill>
                <a:latin typeface="Verdana"/>
                <a:ea typeface="DejaVu Sans"/>
              </a:rPr>
              <a:t>Taille d’un atome: 10</a:t>
            </a:r>
            <a:r>
              <a:rPr b="0" lang="en-GB" sz="2000" spc="-1" strike="noStrike" baseline="30000">
                <a:solidFill>
                  <a:srgbClr val="ffffff"/>
                </a:solidFill>
                <a:latin typeface="Verdana"/>
                <a:ea typeface="DejaVu Sans"/>
              </a:rPr>
              <a:t>-10</a:t>
            </a:r>
            <a:r>
              <a:rPr b="0" lang="en-GB" sz="2000" spc="-1" strike="noStrike">
                <a:solidFill>
                  <a:srgbClr val="ffffff"/>
                </a:solidFill>
                <a:latin typeface="Verdana"/>
                <a:ea typeface="DejaVu Sans"/>
              </a:rPr>
              <a:t> m=0.0000000001m</a:t>
            </a:r>
            <a:endParaRPr b="0" lang="fr-FR" sz="2000" spc="-1" strike="noStrike">
              <a:solidFill>
                <a:srgbClr val="000000"/>
              </a:solidFill>
              <a:latin typeface="Arial"/>
            </a:endParaRPr>
          </a:p>
        </p:txBody>
      </p:sp>
      <p:sp>
        <p:nvSpPr>
          <p:cNvPr id="75" name="Text Box 6"/>
          <p:cNvSpPr/>
          <p:nvPr/>
        </p:nvSpPr>
        <p:spPr>
          <a:xfrm>
            <a:off x="1853280" y="6385680"/>
            <a:ext cx="5345280" cy="52020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pPr>
            <a:r>
              <a:rPr b="0" lang="fr-FR" sz="1400" spc="-1" strike="noStrike">
                <a:solidFill>
                  <a:srgbClr val="ffffff"/>
                </a:solidFill>
                <a:latin typeface="Verdana"/>
                <a:ea typeface="DejaVu Sans"/>
              </a:rPr>
              <a:t>10 millions de fois plus petit qu’une fourmi</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Verdana"/>
                <a:ea typeface="DejaVu Sans"/>
              </a:rPr>
              <a:t>Entre 10 et 100 mille fois plus petit qu’une bactérie</a:t>
            </a:r>
            <a:endParaRPr b="0" lang="fr-FR" sz="1400" spc="-1" strike="noStrike">
              <a:solidFill>
                <a:srgbClr val="000000"/>
              </a:solidFill>
              <a:latin typeface="Arial"/>
            </a:endParaRPr>
          </a:p>
        </p:txBody>
      </p:sp>
      <p:pic>
        <p:nvPicPr>
          <p:cNvPr id="76" name="Picture 7" descr=""/>
          <p:cNvPicPr/>
          <p:nvPr/>
        </p:nvPicPr>
        <p:blipFill>
          <a:blip r:embed="rId2"/>
          <a:stretch/>
        </p:blipFill>
        <p:spPr>
          <a:xfrm>
            <a:off x="8351640" y="6388920"/>
            <a:ext cx="790560" cy="467280"/>
          </a:xfrm>
          <a:prstGeom prst="rect">
            <a:avLst/>
          </a:prstGeom>
          <a:ln w="0">
            <a:noFill/>
          </a:ln>
        </p:spPr>
      </p:pic>
      <p:pic>
        <p:nvPicPr>
          <p:cNvPr id="77" name="Picture 2" descr="http://www.sopeople.fr/wp-content/uploads/2012/11/bacterie.jpg"/>
          <p:cNvPicPr/>
          <p:nvPr/>
        </p:nvPicPr>
        <p:blipFill>
          <a:blip r:embed="rId3"/>
          <a:stretch/>
        </p:blipFill>
        <p:spPr>
          <a:xfrm>
            <a:off x="0" y="6385680"/>
            <a:ext cx="888480" cy="47880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Num" idx="26"/>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A3AB1522-613E-4365-A6E3-76827610A0B9}"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49" name="PlaceHolder 2"/>
          <p:cNvSpPr>
            <a:spLocks noGrp="1"/>
          </p:cNvSpPr>
          <p:nvPr>
            <p:ph type="title"/>
          </p:nvPr>
        </p:nvSpPr>
        <p:spPr>
          <a:xfrm>
            <a:off x="2682720" y="0"/>
            <a:ext cx="383184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Le boson de Higgs</a:t>
            </a:r>
            <a:endParaRPr b="0" lang="fr-FR" sz="2800" spc="-1" strike="noStrike">
              <a:solidFill>
                <a:srgbClr val="000000"/>
              </a:solidFill>
              <a:latin typeface="Arial"/>
            </a:endParaRPr>
          </a:p>
        </p:txBody>
      </p:sp>
      <p:pic>
        <p:nvPicPr>
          <p:cNvPr id="550" name="Picture 5" descr="medium_flocon"/>
          <p:cNvPicPr/>
          <p:nvPr/>
        </p:nvPicPr>
        <p:blipFill>
          <a:blip r:embed="rId1"/>
          <a:stretch/>
        </p:blipFill>
        <p:spPr>
          <a:xfrm>
            <a:off x="3029040" y="1730520"/>
            <a:ext cx="3524040" cy="3830400"/>
          </a:xfrm>
          <a:prstGeom prst="rect">
            <a:avLst/>
          </a:prstGeom>
          <a:ln w="0">
            <a:noFill/>
          </a:ln>
        </p:spPr>
      </p:pic>
      <p:sp>
        <p:nvSpPr>
          <p:cNvPr id="551" name="Rectangle 7"/>
          <p:cNvSpPr/>
          <p:nvPr/>
        </p:nvSpPr>
        <p:spPr>
          <a:xfrm>
            <a:off x="828720" y="792000"/>
            <a:ext cx="76975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Verdana"/>
                <a:ea typeface="DejaVu Sans"/>
              </a:rPr>
              <a:t>Boson de Higgs = quanta du champ de Higgs</a:t>
            </a:r>
            <a:endParaRPr b="0" lang="fr-FR" sz="2800" spc="-1" strike="noStrike">
              <a:solidFill>
                <a:srgbClr val="000000"/>
              </a:solidFill>
              <a:latin typeface="Arial"/>
            </a:endParaRPr>
          </a:p>
        </p:txBody>
      </p:sp>
      <p:sp>
        <p:nvSpPr>
          <p:cNvPr id="552" name="Text Box 8"/>
          <p:cNvSpPr/>
          <p:nvPr/>
        </p:nvSpPr>
        <p:spPr>
          <a:xfrm>
            <a:off x="0" y="6146640"/>
            <a:ext cx="9142200" cy="69948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000000"/>
                </a:solidFill>
                <a:latin typeface="Verdana"/>
                <a:ea typeface="DejaVu Sans"/>
              </a:rPr>
              <a:t>Le boson de Higgs joue un rôle central dans le </a:t>
            </a:r>
            <a:endParaRPr b="0" lang="fr-FR" sz="2000" spc="-1" strike="noStrike">
              <a:solidFill>
                <a:srgbClr val="000000"/>
              </a:solidFill>
              <a:latin typeface="Arial"/>
            </a:endParaRPr>
          </a:p>
          <a:p>
            <a:pPr algn="ctr">
              <a:lnSpc>
                <a:spcPct val="100000"/>
              </a:lnSpc>
            </a:pPr>
            <a:r>
              <a:rPr b="1" lang="fr-FR" sz="2000" spc="-1" strike="noStrike">
                <a:solidFill>
                  <a:srgbClr val="000000"/>
                </a:solidFill>
                <a:latin typeface="Verdana"/>
                <a:ea typeface="DejaVu Sans"/>
              </a:rPr>
              <a:t>mécanisme qui explique la masse des particules élémentaires</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PlaceHolder 1"/>
          <p:cNvSpPr>
            <a:spLocks noGrp="1"/>
          </p:cNvSpPr>
          <p:nvPr>
            <p:ph type="title"/>
          </p:nvPr>
        </p:nvSpPr>
        <p:spPr>
          <a:xfrm>
            <a:off x="1895400" y="0"/>
            <a:ext cx="538776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r>
              <a:rPr b="1" lang="fr-FR" sz="2800" spc="-1" strike="noStrike">
                <a:solidFill>
                  <a:srgbClr val="ff0000"/>
                </a:solidFill>
                <a:latin typeface="Verdana"/>
              </a:rPr>
              <a:t> : simulation</a:t>
            </a:r>
            <a:endParaRPr b="0" lang="fr-FR" sz="2800" spc="-1" strike="noStrike">
              <a:solidFill>
                <a:srgbClr val="000000"/>
              </a:solidFill>
              <a:latin typeface="Arial"/>
            </a:endParaRPr>
          </a:p>
        </p:txBody>
      </p:sp>
      <p:pic>
        <p:nvPicPr>
          <p:cNvPr id="554" name="Picture 4" descr="signalbkg"/>
          <p:cNvPicPr/>
          <p:nvPr/>
        </p:nvPicPr>
        <p:blipFill>
          <a:blip r:embed="rId1"/>
          <a:stretch/>
        </p:blipFill>
        <p:spPr>
          <a:xfrm>
            <a:off x="1109520" y="1176480"/>
            <a:ext cx="6914880" cy="4689360"/>
          </a:xfrm>
          <a:prstGeom prst="rect">
            <a:avLst/>
          </a:prstGeom>
          <a:ln w="0">
            <a:noFill/>
          </a:ln>
        </p:spPr>
      </p:pic>
      <p:sp>
        <p:nvSpPr>
          <p:cNvPr id="555" name="Text Box 11"/>
          <p:cNvSpPr/>
          <p:nvPr/>
        </p:nvSpPr>
        <p:spPr>
          <a:xfrm>
            <a:off x="5340960" y="2292480"/>
            <a:ext cx="8715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a:t>
            </a:r>
            <a:endParaRPr b="0" lang="fr-FR" sz="2000" spc="-1" strike="noStrike">
              <a:solidFill>
                <a:srgbClr val="000000"/>
              </a:solidFill>
              <a:latin typeface="Arial"/>
            </a:endParaRPr>
          </a:p>
        </p:txBody>
      </p:sp>
      <p:sp>
        <p:nvSpPr>
          <p:cNvPr id="556" name="Line 12"/>
          <p:cNvSpPr/>
          <p:nvPr/>
        </p:nvSpPr>
        <p:spPr>
          <a:xfrm flipH="1">
            <a:off x="4597200" y="2730240"/>
            <a:ext cx="673200" cy="660600"/>
          </a:xfrm>
          <a:prstGeom prst="line">
            <a:avLst/>
          </a:prstGeom>
          <a:ln w="9525">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57" name="Text Box 18"/>
          <p:cNvSpPr/>
          <p:nvPr/>
        </p:nvSpPr>
        <p:spPr>
          <a:xfrm>
            <a:off x="1824120" y="5943600"/>
            <a:ext cx="5495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rgbClr val="000000"/>
                </a:solidFill>
                <a:latin typeface="Verdana"/>
                <a:ea typeface="DejaVu Sans"/>
              </a:rPr>
              <a:t>Bosse = signature du boson de Higgs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59" name="PlaceHolder 2"/>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sp>
        <p:nvSpPr>
          <p:cNvPr id="560" name="PlaceHolder 3"/>
          <p:cNvSpPr>
            <a:spLocks noGrp="1"/>
          </p:cNvSpPr>
          <p:nvPr>
            <p:ph type="sldNum" idx="27"/>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470F0A60-8D1A-44FE-AE43-BE248AE519D8}"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561" name="Picture 2" descr=""/>
          <p:cNvPicPr/>
          <p:nvPr/>
        </p:nvPicPr>
        <p:blipFill>
          <a:blip r:embed="rId1"/>
          <a:srcRect l="12291" t="0" r="12383" b="0"/>
          <a:stretch/>
        </p:blipFill>
        <p:spPr>
          <a:xfrm>
            <a:off x="0" y="2880"/>
            <a:ext cx="9142200" cy="6828120"/>
          </a:xfrm>
          <a:prstGeom prst="rect">
            <a:avLst/>
          </a:prstGeom>
          <a:ln w="0">
            <a:noFill/>
          </a:ln>
        </p:spPr>
      </p:pic>
      <p:sp>
        <p:nvSpPr>
          <p:cNvPr id="562" name="Espace réservé du numéro de diapositive 3"/>
          <p:cNvSpPr/>
          <p:nvPr/>
        </p:nvSpPr>
        <p:spPr>
          <a:xfrm>
            <a:off x="8275320" y="6550920"/>
            <a:ext cx="836280" cy="303120"/>
          </a:xfrm>
          <a:prstGeom prst="rect">
            <a:avLst/>
          </a:prstGeom>
          <a:noFill/>
          <a:ln w="0">
            <a:noFill/>
          </a:ln>
        </p:spPr>
        <p:style>
          <a:lnRef idx="0"/>
          <a:fillRef idx="0"/>
          <a:effectRef idx="0"/>
          <a:fontRef idx="minor"/>
        </p:style>
        <p:txBody>
          <a:bodyPr numCol="1" spcCol="0" lIns="90000" rIns="90000" tIns="45000" bIns="45000" anchor="b">
            <a:noAutofit/>
          </a:bodyPr>
          <a:p>
            <a:pPr algn="r">
              <a:lnSpc>
                <a:spcPct val="100000"/>
              </a:lnSpc>
            </a:pPr>
            <a:fld id="{09FA2AFB-610F-466F-8773-A6B752D21AA1}" type="slidenum">
              <a:rPr b="1" lang="fr-FR" sz="1200" spc="-1" strike="noStrike">
                <a:solidFill>
                  <a:srgbClr val="003399"/>
                </a:solidFill>
                <a:latin typeface="Verdana"/>
                <a:ea typeface="DejaVu Sans"/>
              </a:rPr>
              <a:t>&lt;numéro&gt;</a:t>
            </a:fld>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PlaceHolder 1"/>
          <p:cNvSpPr>
            <a:spLocks noGrp="1"/>
          </p:cNvSpPr>
          <p:nvPr>
            <p:ph type="title"/>
          </p:nvPr>
        </p:nvSpPr>
        <p:spPr>
          <a:xfrm>
            <a:off x="760320" y="0"/>
            <a:ext cx="7656480" cy="51732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pic>
        <p:nvPicPr>
          <p:cNvPr id="564" name="Picture 2" descr=""/>
          <p:cNvPicPr/>
          <p:nvPr/>
        </p:nvPicPr>
        <p:blipFill>
          <a:blip r:embed="rId1"/>
          <a:srcRect l="12336" t="0" r="12647" b="0"/>
          <a:stretch/>
        </p:blipFill>
        <p:spPr>
          <a:xfrm>
            <a:off x="14040" y="0"/>
            <a:ext cx="9142200" cy="6856200"/>
          </a:xfrm>
          <a:prstGeom prst="rect">
            <a:avLst/>
          </a:prstGeom>
          <a:ln w="0">
            <a:noFill/>
          </a:ln>
        </p:spPr>
      </p:pic>
      <p:sp>
        <p:nvSpPr>
          <p:cNvPr id="565" name="PlaceHolder 2"/>
          <p:cNvSpPr>
            <a:spLocks noGrp="1"/>
          </p:cNvSpPr>
          <p:nvPr>
            <p:ph type="sldNum" idx="28"/>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B5C2BB8A-0963-4B32-BCE3-F43C7C298DA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6" name="PlaceHolder 1"/>
          <p:cNvSpPr>
            <a:spLocks noGrp="1"/>
          </p:cNvSpPr>
          <p:nvPr>
            <p:ph type="title"/>
          </p:nvPr>
        </p:nvSpPr>
        <p:spPr>
          <a:xfrm>
            <a:off x="-71280" y="0"/>
            <a:ext cx="9320040" cy="521280"/>
          </a:xfrm>
          <a:prstGeom prst="rect">
            <a:avLst/>
          </a:prstGeom>
          <a:noFill/>
          <a:ln w="0">
            <a:noFill/>
          </a:ln>
        </p:spPr>
        <p:txBody>
          <a:bodyPr numCol="1" spcCol="0" lIns="0" rIns="0" tIns="0" bIns="0" anchor="t">
            <a:noAutofit/>
          </a:bodyPr>
          <a:p>
            <a:pPr indent="0" algn="ctr">
              <a:lnSpc>
                <a:spcPct val="100000"/>
              </a:lnSpc>
              <a:buNone/>
              <a:tabLst>
                <a:tab algn="l" pos="0"/>
              </a:tabLst>
            </a:pPr>
            <a:r>
              <a:rPr b="1" lang="en-US" sz="2800" spc="-1" strike="noStrike">
                <a:solidFill>
                  <a:srgbClr val="ff0000"/>
                </a:solidFill>
                <a:latin typeface="Verdana"/>
              </a:rPr>
              <a:t>Découverte d’une nouvelle particule au CERN</a:t>
            </a:r>
            <a:endParaRPr b="0" lang="fr-FR" sz="2800" spc="-1" strike="noStrike">
              <a:solidFill>
                <a:srgbClr val="000000"/>
              </a:solidFill>
              <a:latin typeface="Arial"/>
            </a:endParaRPr>
          </a:p>
        </p:txBody>
      </p:sp>
      <p:pic>
        <p:nvPicPr>
          <p:cNvPr id="567" name="Picture 2" descr="https://twiki.cern.ch/twiki/pub/AtlasPublic/HiggsPublicResults//Hgg-FixedScale-Short2.gif"/>
          <p:cNvPicPr/>
          <p:nvPr/>
        </p:nvPicPr>
        <p:blipFill>
          <a:blip r:embed="rId1"/>
          <a:stretch/>
        </p:blipFill>
        <p:spPr>
          <a:xfrm>
            <a:off x="1326240" y="544320"/>
            <a:ext cx="6503040" cy="6311880"/>
          </a:xfrm>
          <a:prstGeom prst="rect">
            <a:avLst/>
          </a:prstGeom>
          <a:ln w="0">
            <a:noFill/>
          </a:ln>
        </p:spPr>
      </p:pic>
      <p:sp>
        <p:nvSpPr>
          <p:cNvPr id="568" name="PlaceHolder 2"/>
          <p:cNvSpPr>
            <a:spLocks noGrp="1"/>
          </p:cNvSpPr>
          <p:nvPr>
            <p:ph type="sldNum" idx="29"/>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F4E77E7A-0AC5-48F9-B0C2-3184B268B1F3}"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Rectangle 1"/>
          <p:cNvSpPr/>
          <p:nvPr/>
        </p:nvSpPr>
        <p:spPr>
          <a:xfrm>
            <a:off x="0" y="0"/>
            <a:ext cx="9142200" cy="6856200"/>
          </a:xfrm>
          <a:prstGeom prst="rect">
            <a:avLst/>
          </a:prstGeom>
          <a:solidFill>
            <a:schemeClr val="tx1"/>
          </a:solid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pic>
        <p:nvPicPr>
          <p:cNvPr id="570" name="Picture 6" descr="http://p.twimg.com/Aw-9YxqCQAArFr_.jpg:large"/>
          <p:cNvPicPr/>
          <p:nvPr/>
        </p:nvPicPr>
        <p:blipFill>
          <a:blip r:embed="rId1"/>
          <a:stretch/>
        </p:blipFill>
        <p:spPr>
          <a:xfrm>
            <a:off x="5560920" y="-289080"/>
            <a:ext cx="3887640" cy="4997160"/>
          </a:xfrm>
          <a:prstGeom prst="rect">
            <a:avLst/>
          </a:prstGeom>
          <a:ln w="0">
            <a:noFill/>
          </a:ln>
        </p:spPr>
      </p:pic>
      <p:pic>
        <p:nvPicPr>
          <p:cNvPr id="571" name="Picture 3" descr="C:\Users\François\Desktop\LHC_collisions\Higgs\Conférence_Higgs\Higgs_SciencesetAvenir.jpg"/>
          <p:cNvPicPr/>
          <p:nvPr/>
        </p:nvPicPr>
        <p:blipFill>
          <a:blip r:embed="rId2"/>
          <a:stretch/>
        </p:blipFill>
        <p:spPr>
          <a:xfrm rot="20584200">
            <a:off x="51480" y="60840"/>
            <a:ext cx="3019320" cy="4068720"/>
          </a:xfrm>
          <a:prstGeom prst="rect">
            <a:avLst/>
          </a:prstGeom>
          <a:ln w="0">
            <a:noFill/>
          </a:ln>
        </p:spPr>
      </p:pic>
      <p:pic>
        <p:nvPicPr>
          <p:cNvPr id="572" name="Picture 4" descr=""/>
          <p:cNvPicPr/>
          <p:nvPr/>
        </p:nvPicPr>
        <p:blipFill>
          <a:blip r:embed="rId3"/>
          <a:stretch/>
        </p:blipFill>
        <p:spPr>
          <a:xfrm>
            <a:off x="5116680" y="4335480"/>
            <a:ext cx="4106520" cy="2298600"/>
          </a:xfrm>
          <a:prstGeom prst="rect">
            <a:avLst/>
          </a:prstGeom>
          <a:ln w="0">
            <a:noFill/>
          </a:ln>
        </p:spPr>
      </p:pic>
      <p:pic>
        <p:nvPicPr>
          <p:cNvPr id="573" name="Picture 10" descr="http://sciences.blogs.liberation.fr/.a/6a00e5500b4a648833017d3ef4335c970c-300wi"/>
          <p:cNvPicPr/>
          <p:nvPr/>
        </p:nvPicPr>
        <p:blipFill>
          <a:blip r:embed="rId4"/>
          <a:stretch/>
        </p:blipFill>
        <p:spPr>
          <a:xfrm>
            <a:off x="270000" y="3824280"/>
            <a:ext cx="2217600" cy="2830320"/>
          </a:xfrm>
          <a:prstGeom prst="rect">
            <a:avLst/>
          </a:prstGeom>
          <a:ln w="0">
            <a:noFill/>
          </a:ln>
        </p:spPr>
      </p:pic>
      <p:pic>
        <p:nvPicPr>
          <p:cNvPr id="574" name="Picture 12" descr="http://www.larecherche.fr/sites/larecherche.fr/files/imagecache/parution_image_portrait_block/couv/Mensuel/469.jpg"/>
          <p:cNvPicPr/>
          <p:nvPr/>
        </p:nvPicPr>
        <p:blipFill>
          <a:blip r:embed="rId5"/>
          <a:stretch/>
        </p:blipFill>
        <p:spPr>
          <a:xfrm rot="536400">
            <a:off x="2458800" y="4508640"/>
            <a:ext cx="2530440" cy="3539880"/>
          </a:xfrm>
          <a:prstGeom prst="rect">
            <a:avLst/>
          </a:prstGeom>
          <a:ln w="0">
            <a:noFill/>
          </a:ln>
        </p:spPr>
      </p:pic>
      <p:pic>
        <p:nvPicPr>
          <p:cNvPr id="575" name="Picture 4" descr="C:\Users\François\Desktop\LHC_collisions\Higgs\Conférence_Higgs\Higgs_Science.jpg"/>
          <p:cNvPicPr/>
          <p:nvPr/>
        </p:nvPicPr>
        <p:blipFill>
          <a:blip r:embed="rId6"/>
          <a:stretch/>
        </p:blipFill>
        <p:spPr>
          <a:xfrm rot="20908800">
            <a:off x="2833560" y="874800"/>
            <a:ext cx="2671560" cy="3716280"/>
          </a:xfrm>
          <a:prstGeom prst="rect">
            <a:avLst/>
          </a:prstGeom>
          <a:ln w="0">
            <a:noFill/>
          </a:ln>
        </p:spPr>
      </p:pic>
      <p:sp>
        <p:nvSpPr>
          <p:cNvPr id="576" name="ZoneTexte 2"/>
          <p:cNvSpPr/>
          <p:nvPr/>
        </p:nvSpPr>
        <p:spPr>
          <a:xfrm>
            <a:off x="3285720" y="0"/>
            <a:ext cx="3069000" cy="63828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en-US" sz="3600" spc="-1" strike="noStrike">
                <a:solidFill>
                  <a:srgbClr val="ffffff"/>
                </a:solidFill>
                <a:latin typeface="Verdana"/>
                <a:ea typeface="DejaVu Sans"/>
              </a:rPr>
              <a:t>4 Juillet 2012</a:t>
            </a:r>
            <a:endParaRPr b="0" lang="fr-FR" sz="3600" spc="-1" strike="noStrike">
              <a:solidFill>
                <a:srgbClr val="ffffff"/>
              </a:solidFill>
              <a:latin typeface="Arial"/>
            </a:endParaRPr>
          </a:p>
        </p:txBody>
      </p:sp>
      <p:sp>
        <p:nvSpPr>
          <p:cNvPr id="577" name="PlaceHolder 1"/>
          <p:cNvSpPr>
            <a:spLocks noGrp="1"/>
          </p:cNvSpPr>
          <p:nvPr>
            <p:ph type="sldNum" idx="30"/>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76E9E62A-84B3-4AD8-A162-E25183A0E004}"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title"/>
          </p:nvPr>
        </p:nvSpPr>
        <p:spPr>
          <a:xfrm>
            <a:off x="760320" y="0"/>
            <a:ext cx="7656480" cy="51732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sp>
        <p:nvSpPr>
          <p:cNvPr id="579" name="PlaceHolder 2"/>
          <p:cNvSpPr>
            <a:spLocks noGrp="1"/>
          </p:cNvSpPr>
          <p:nvPr>
            <p:ph type="sldNum" idx="31"/>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FF68B366-E07C-4E5A-AD89-EE5FE29B9C2C}"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580" name="Picture 2" descr=""/>
          <p:cNvPicPr/>
          <p:nvPr/>
        </p:nvPicPr>
        <p:blipFill>
          <a:blip r:embed="rId1"/>
          <a:stretch/>
        </p:blipFill>
        <p:spPr>
          <a:xfrm>
            <a:off x="0" y="0"/>
            <a:ext cx="8985960" cy="6949080"/>
          </a:xfrm>
          <a:prstGeom prst="rect">
            <a:avLst/>
          </a:prstGeom>
          <a:ln w="0">
            <a:noFill/>
          </a:ln>
        </p:spPr>
      </p:pic>
      <p:sp>
        <p:nvSpPr>
          <p:cNvPr id="581" name="ZoneTexte 4"/>
          <p:cNvSpPr/>
          <p:nvPr/>
        </p:nvSpPr>
        <p:spPr>
          <a:xfrm>
            <a:off x="7170120" y="468360"/>
            <a:ext cx="1142640" cy="303120"/>
          </a:xfrm>
          <a:prstGeom prst="rect">
            <a:avLst/>
          </a:prstGeom>
          <a:solidFill>
            <a:schemeClr val="accent3"/>
          </a:solidFill>
          <a:ln w="0">
            <a:noFill/>
          </a:ln>
        </p:spPr>
        <p:style>
          <a:lnRef idx="0"/>
          <a:fillRef idx="0"/>
          <a:effectRef idx="0"/>
          <a:fontRef idx="minor"/>
        </p:style>
        <p:txBody>
          <a:bodyPr wrap="none" lIns="90000" rIns="90000" tIns="45000" bIns="45000" anchor="t">
            <a:spAutoFit/>
          </a:bodyPr>
          <a:p>
            <a:pPr>
              <a:lnSpc>
                <a:spcPct val="100000"/>
              </a:lnSpc>
            </a:pPr>
            <a:r>
              <a:rPr b="0" lang="en-US" sz="1400" spc="-1" strike="noStrike">
                <a:solidFill>
                  <a:srgbClr val="000000"/>
                </a:solidFill>
                <a:latin typeface="Verdana"/>
                <a:ea typeface="DejaVu Sans"/>
              </a:rPr>
              <a:t>Découverte</a:t>
            </a:r>
            <a:endParaRPr b="0" lang="fr-FR" sz="1400" spc="-1" strike="noStrike">
              <a:solidFill>
                <a:srgbClr val="000000"/>
              </a:solidFill>
              <a:latin typeface="Arial"/>
            </a:endParaRPr>
          </a:p>
        </p:txBody>
      </p:sp>
      <p:sp>
        <p:nvSpPr>
          <p:cNvPr id="582" name="ZoneTexte 5"/>
          <p:cNvSpPr/>
          <p:nvPr/>
        </p:nvSpPr>
        <p:spPr>
          <a:xfrm>
            <a:off x="7144200" y="185760"/>
            <a:ext cx="1663560" cy="303120"/>
          </a:xfrm>
          <a:prstGeom prst="rect">
            <a:avLst/>
          </a:prstGeom>
          <a:solidFill>
            <a:schemeClr val="accent3"/>
          </a:solidFill>
          <a:ln w="0">
            <a:noFill/>
          </a:ln>
        </p:spPr>
        <p:style>
          <a:lnRef idx="0"/>
          <a:fillRef idx="0"/>
          <a:effectRef idx="0"/>
          <a:fontRef idx="minor"/>
        </p:style>
        <p:txBody>
          <a:bodyPr lIns="90000" rIns="90000" tIns="45000" bIns="45000" anchor="t">
            <a:spAutoFit/>
          </a:bodyPr>
          <a:p>
            <a:pPr>
              <a:lnSpc>
                <a:spcPct val="100000"/>
              </a:lnSpc>
            </a:pPr>
            <a:r>
              <a:rPr b="0" lang="en-US" sz="1400" spc="-1" strike="noStrike">
                <a:solidFill>
                  <a:srgbClr val="000000"/>
                </a:solidFill>
                <a:latin typeface="Verdana"/>
                <a:ea typeface="DejaVu Sans"/>
              </a:rPr>
              <a:t>Théorisé</a:t>
            </a:r>
            <a:endParaRPr b="0" lang="fr-FR" sz="1400" spc="-1" strike="noStrike">
              <a:solidFill>
                <a:srgbClr val="000000"/>
              </a:solidFill>
              <a:latin typeface="Arial"/>
            </a:endParaRPr>
          </a:p>
        </p:txBody>
      </p:sp>
      <p:sp>
        <p:nvSpPr>
          <p:cNvPr id="583" name="Rectangle 6"/>
          <p:cNvSpPr/>
          <p:nvPr/>
        </p:nvSpPr>
        <p:spPr>
          <a:xfrm>
            <a:off x="234000" y="122760"/>
            <a:ext cx="4313880" cy="689400"/>
          </a:xfrm>
          <a:prstGeom prst="rect">
            <a:avLst/>
          </a:prstGeom>
          <a:solidFill>
            <a:schemeClr val="bg1"/>
          </a:solidFill>
          <a:ln w="2857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sldNum" idx="32"/>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ACE1CFDD-36B3-4E1C-8E30-4EDF9D03D84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85"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86"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87"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588" name="Picture 5" descr=""/>
          <p:cNvPicPr/>
          <p:nvPr/>
        </p:nvPicPr>
        <p:blipFill>
          <a:blip r:embed="rId1"/>
          <a:stretch/>
        </p:blipFill>
        <p:spPr>
          <a:xfrm>
            <a:off x="1219320" y="0"/>
            <a:ext cx="6932520" cy="6202080"/>
          </a:xfrm>
          <a:prstGeom prst="rect">
            <a:avLst/>
          </a:prstGeom>
          <a:ln w="0">
            <a:noFill/>
          </a:ln>
        </p:spPr>
      </p:pic>
      <p:pic>
        <p:nvPicPr>
          <p:cNvPr id="589" name="Picture 6" descr="iceberg-lg"/>
          <p:cNvPicPr/>
          <p:nvPr/>
        </p:nvPicPr>
        <p:blipFill>
          <a:blip r:embed="rId2"/>
          <a:stretch/>
        </p:blipFill>
        <p:spPr>
          <a:xfrm>
            <a:off x="0" y="5648400"/>
            <a:ext cx="9135720" cy="10885320"/>
          </a:xfrm>
          <a:prstGeom prst="rect">
            <a:avLst/>
          </a:prstGeom>
          <a:ln w="0">
            <a:noFill/>
          </a:ln>
        </p:spPr>
      </p:pic>
      <p:sp>
        <p:nvSpPr>
          <p:cNvPr id="590"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591"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2"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3"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4" name="Rectangle 2"/>
          <p:cNvSpPr/>
          <p:nvPr/>
        </p:nvSpPr>
        <p:spPr>
          <a:xfrm>
            <a:off x="3981600" y="291960"/>
            <a:ext cx="1914480" cy="5354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5"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596"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597" name="Rectangle 16"/>
          <p:cNvSpPr/>
          <p:nvPr/>
        </p:nvSpPr>
        <p:spPr>
          <a:xfrm>
            <a:off x="1231920" y="2447640"/>
            <a:ext cx="2747880" cy="1193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8" name="Rectangle 17"/>
          <p:cNvSpPr/>
          <p:nvPr/>
        </p:nvSpPr>
        <p:spPr>
          <a:xfrm>
            <a:off x="5697360" y="3910680"/>
            <a:ext cx="2747880" cy="1637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99" name="Rectangle 18"/>
          <p:cNvSpPr/>
          <p:nvPr/>
        </p:nvSpPr>
        <p:spPr>
          <a:xfrm>
            <a:off x="4939920" y="452880"/>
            <a:ext cx="1615680" cy="163728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sldNum" idx="33"/>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5522D406-2F0E-4B1C-A1C2-CE2508ED9DF6}"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01" name="Rectangle 2"/>
          <p:cNvSpPr/>
          <p:nvPr/>
        </p:nvSpPr>
        <p:spPr>
          <a:xfrm>
            <a:off x="0" y="0"/>
            <a:ext cx="9142200" cy="685620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602" name="PlaceHolder 2"/>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603" name="PlaceHolder 3"/>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604" name="Picture 5" descr=""/>
          <p:cNvPicPr/>
          <p:nvPr/>
        </p:nvPicPr>
        <p:blipFill>
          <a:blip r:embed="rId1"/>
          <a:stretch/>
        </p:blipFill>
        <p:spPr>
          <a:xfrm>
            <a:off x="1219320" y="0"/>
            <a:ext cx="6932520" cy="6202080"/>
          </a:xfrm>
          <a:prstGeom prst="rect">
            <a:avLst/>
          </a:prstGeom>
          <a:ln w="0">
            <a:noFill/>
          </a:ln>
        </p:spPr>
      </p:pic>
      <p:pic>
        <p:nvPicPr>
          <p:cNvPr id="605" name="Picture 6" descr="iceberg-lg"/>
          <p:cNvPicPr/>
          <p:nvPr/>
        </p:nvPicPr>
        <p:blipFill>
          <a:blip r:embed="rId2"/>
          <a:stretch/>
        </p:blipFill>
        <p:spPr>
          <a:xfrm>
            <a:off x="0" y="5648400"/>
            <a:ext cx="9135720" cy="10885320"/>
          </a:xfrm>
          <a:prstGeom prst="rect">
            <a:avLst/>
          </a:prstGeom>
          <a:ln w="0">
            <a:noFill/>
          </a:ln>
        </p:spPr>
      </p:pic>
      <p:sp>
        <p:nvSpPr>
          <p:cNvPr id="606" name="Text Box 7"/>
          <p:cNvSpPr/>
          <p:nvPr/>
        </p:nvSpPr>
        <p:spPr>
          <a:xfrm>
            <a:off x="2762280" y="6127920"/>
            <a:ext cx="3549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607" name="Rectangle 8"/>
          <p:cNvSpPr/>
          <p:nvPr/>
        </p:nvSpPr>
        <p:spPr>
          <a:xfrm>
            <a:off x="1155600" y="0"/>
            <a:ext cx="2093760" cy="58248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608" name="Rectangle 9"/>
          <p:cNvSpPr/>
          <p:nvPr/>
        </p:nvSpPr>
        <p:spPr>
          <a:xfrm>
            <a:off x="1231920" y="5549760"/>
            <a:ext cx="1357200" cy="1504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609" name="Text Box 10"/>
          <p:cNvSpPr/>
          <p:nvPr/>
        </p:nvSpPr>
        <p:spPr>
          <a:xfrm rot="16200000">
            <a:off x="-645840" y="2722680"/>
            <a:ext cx="196380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610" name="Rectangle 1"/>
          <p:cNvSpPr/>
          <p:nvPr/>
        </p:nvSpPr>
        <p:spPr>
          <a:xfrm>
            <a:off x="0" y="5648400"/>
            <a:ext cx="9142200" cy="15890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611" name="Text Box 10"/>
          <p:cNvSpPr/>
          <p:nvPr/>
        </p:nvSpPr>
        <p:spPr>
          <a:xfrm rot="16200000">
            <a:off x="-1735200" y="2642040"/>
            <a:ext cx="4964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PlaceHolder 1"/>
          <p:cNvSpPr>
            <a:spLocks noGrp="1"/>
          </p:cNvSpPr>
          <p:nvPr>
            <p:ph type="title"/>
          </p:nvPr>
        </p:nvSpPr>
        <p:spPr>
          <a:xfrm>
            <a:off x="760320" y="0"/>
            <a:ext cx="7656480" cy="51732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613" name="PlaceHolder 2"/>
          <p:cNvSpPr>
            <a:spLocks noGrp="1"/>
          </p:cNvSpPr>
          <p:nvPr>
            <p:ph/>
          </p:nvPr>
        </p:nvSpPr>
        <p:spPr>
          <a:xfrm>
            <a:off x="174600" y="719280"/>
            <a:ext cx="8842320" cy="578952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sp>
        <p:nvSpPr>
          <p:cNvPr id="614" name="PlaceHolder 3"/>
          <p:cNvSpPr>
            <a:spLocks noGrp="1"/>
          </p:cNvSpPr>
          <p:nvPr>
            <p:ph type="sldNum" idx="34"/>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FA1CE8F-6233-4FA3-AADC-25725DFDFB11}"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615" name="Picture 2" descr=""/>
          <p:cNvPicPr/>
          <p:nvPr/>
        </p:nvPicPr>
        <p:blipFill>
          <a:blip r:embed="rId1"/>
          <a:stretch/>
        </p:blipFill>
        <p:spPr>
          <a:xfrm>
            <a:off x="2690640" y="1619280"/>
            <a:ext cx="3760560" cy="3617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sldNum" idx="6"/>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44749530-8548-40EE-8504-83B26520CD56}"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9" name="PlaceHolder 2"/>
          <p:cNvSpPr>
            <a:spLocks noGrp="1"/>
          </p:cNvSpPr>
          <p:nvPr>
            <p:ph type="title"/>
          </p:nvPr>
        </p:nvSpPr>
        <p:spPr>
          <a:xfrm>
            <a:off x="2441520" y="0"/>
            <a:ext cx="4292280" cy="51732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de l’atome</a:t>
            </a:r>
            <a:endParaRPr b="0" lang="fr-FR" sz="2800" spc="-1" strike="noStrike">
              <a:solidFill>
                <a:srgbClr val="000000"/>
              </a:solidFill>
              <a:latin typeface="Arial"/>
            </a:endParaRPr>
          </a:p>
        </p:txBody>
      </p:sp>
      <p:grpSp>
        <p:nvGrpSpPr>
          <p:cNvPr id="80" name="Group 3"/>
          <p:cNvGrpSpPr/>
          <p:nvPr/>
        </p:nvGrpSpPr>
        <p:grpSpPr>
          <a:xfrm>
            <a:off x="3809880" y="1316160"/>
            <a:ext cx="4646520" cy="3373920"/>
            <a:chOff x="3809880" y="1316160"/>
            <a:chExt cx="4646520" cy="3373920"/>
          </a:xfrm>
        </p:grpSpPr>
        <p:grpSp>
          <p:nvGrpSpPr>
            <p:cNvPr id="81" name="Group 4"/>
            <p:cNvGrpSpPr/>
            <p:nvPr/>
          </p:nvGrpSpPr>
          <p:grpSpPr>
            <a:xfrm>
              <a:off x="4190760" y="1316160"/>
              <a:ext cx="4265640" cy="685440"/>
              <a:chOff x="4190760" y="1316160"/>
              <a:chExt cx="4265640" cy="685440"/>
            </a:xfrm>
          </p:grpSpPr>
          <p:sp>
            <p:nvSpPr>
              <p:cNvPr id="82" name="Line 5"/>
              <p:cNvSpPr/>
              <p:nvPr/>
            </p:nvSpPr>
            <p:spPr>
              <a:xfrm flipV="1">
                <a:off x="4190760" y="1620720"/>
                <a:ext cx="2286000" cy="3808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83" name="Text Box 6"/>
              <p:cNvSpPr/>
              <p:nvPr/>
            </p:nvSpPr>
            <p:spPr>
              <a:xfrm>
                <a:off x="6477120" y="1316160"/>
                <a:ext cx="1979280" cy="516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BE" sz="2800" spc="-1" strike="noStrike">
                    <a:solidFill>
                      <a:srgbClr val="000000"/>
                    </a:solidFill>
                    <a:latin typeface="Verdana"/>
                    <a:ea typeface="DejaVu Sans"/>
                  </a:rPr>
                  <a:t>Électron</a:t>
                </a:r>
                <a:endParaRPr b="0" lang="fr-FR" sz="2800" spc="-1" strike="noStrike">
                  <a:solidFill>
                    <a:srgbClr val="000000"/>
                  </a:solidFill>
                  <a:latin typeface="Arial"/>
                </a:endParaRPr>
              </a:p>
            </p:txBody>
          </p:sp>
        </p:grpSp>
        <p:grpSp>
          <p:nvGrpSpPr>
            <p:cNvPr id="84" name="Group 7"/>
            <p:cNvGrpSpPr/>
            <p:nvPr/>
          </p:nvGrpSpPr>
          <p:grpSpPr>
            <a:xfrm>
              <a:off x="3809880" y="3449520"/>
              <a:ext cx="3698640" cy="1240560"/>
              <a:chOff x="3809880" y="3449520"/>
              <a:chExt cx="3698640" cy="1240560"/>
            </a:xfrm>
          </p:grpSpPr>
          <p:sp>
            <p:nvSpPr>
              <p:cNvPr id="85" name="Line 8"/>
              <p:cNvSpPr/>
              <p:nvPr/>
            </p:nvSpPr>
            <p:spPr>
              <a:xfrm>
                <a:off x="3809880" y="3449520"/>
                <a:ext cx="2286000" cy="99036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86" name="Text Box 9"/>
              <p:cNvSpPr/>
              <p:nvPr/>
            </p:nvSpPr>
            <p:spPr>
              <a:xfrm>
                <a:off x="6249960" y="4173480"/>
                <a:ext cx="125856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Noyau</a:t>
                </a:r>
                <a:endParaRPr b="0" lang="fr-FR" sz="2800" spc="-1" strike="noStrike">
                  <a:solidFill>
                    <a:srgbClr val="000000"/>
                  </a:solidFill>
                  <a:latin typeface="Arial"/>
                </a:endParaRPr>
              </a:p>
            </p:txBody>
          </p:sp>
        </p:grpSp>
      </p:grpSp>
      <p:grpSp>
        <p:nvGrpSpPr>
          <p:cNvPr id="87" name="Group 10"/>
          <p:cNvGrpSpPr/>
          <p:nvPr/>
        </p:nvGrpSpPr>
        <p:grpSpPr>
          <a:xfrm>
            <a:off x="2656080" y="1550160"/>
            <a:ext cx="1815840" cy="3722040"/>
            <a:chOff x="2656080" y="1550160"/>
            <a:chExt cx="1815840" cy="3722040"/>
          </a:xfrm>
        </p:grpSpPr>
        <p:sp>
          <p:nvSpPr>
            <p:cNvPr id="88" name="Oval 11"/>
            <p:cNvSpPr/>
            <p:nvPr/>
          </p:nvSpPr>
          <p:spPr>
            <a:xfrm rot="16818000">
              <a:off x="1706400" y="2955240"/>
              <a:ext cx="3579480" cy="91260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89" name="Oval 12"/>
            <p:cNvSpPr/>
            <p:nvPr/>
          </p:nvSpPr>
          <p:spPr>
            <a:xfrm rot="15427200">
              <a:off x="1774080" y="2888640"/>
              <a:ext cx="3579480" cy="104436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90" name="Oval 13"/>
          <p:cNvSpPr/>
          <p:nvPr/>
        </p:nvSpPr>
        <p:spPr>
          <a:xfrm rot="20270400">
            <a:off x="1599120" y="2979000"/>
            <a:ext cx="3795480" cy="86184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91" name="Oval 14"/>
          <p:cNvSpPr/>
          <p:nvPr/>
        </p:nvSpPr>
        <p:spPr>
          <a:xfrm>
            <a:off x="3433680" y="3225960"/>
            <a:ext cx="258480" cy="245880"/>
          </a:xfrm>
          <a:prstGeom prst="ellipse">
            <a:avLst/>
          </a:prstGeom>
          <a:solidFill>
            <a:schemeClr val="tx2"/>
          </a:solidFill>
          <a:ln w="952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92" name="Oval 15"/>
          <p:cNvSpPr/>
          <p:nvPr/>
        </p:nvSpPr>
        <p:spPr>
          <a:xfrm rot="306600">
            <a:off x="1730160" y="2360520"/>
            <a:ext cx="3665160" cy="209700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93" name="Oval 16"/>
          <p:cNvSpPr/>
          <p:nvPr/>
        </p:nvSpPr>
        <p:spPr>
          <a:xfrm>
            <a:off x="3956040" y="1990800"/>
            <a:ext cx="129960" cy="12204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94" name="Oval 17"/>
          <p:cNvSpPr/>
          <p:nvPr/>
        </p:nvSpPr>
        <p:spPr>
          <a:xfrm>
            <a:off x="4481640" y="3349800"/>
            <a:ext cx="128520" cy="12204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95" name="Oval 18"/>
          <p:cNvSpPr/>
          <p:nvPr/>
        </p:nvSpPr>
        <p:spPr>
          <a:xfrm>
            <a:off x="2124000" y="2608200"/>
            <a:ext cx="128520" cy="12204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96" name="Oval 19"/>
          <p:cNvSpPr/>
          <p:nvPr/>
        </p:nvSpPr>
        <p:spPr>
          <a:xfrm>
            <a:off x="4038480" y="4973760"/>
            <a:ext cx="129960" cy="12204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grpSp>
        <p:nvGrpSpPr>
          <p:cNvPr id="97" name="Group 20"/>
          <p:cNvGrpSpPr/>
          <p:nvPr/>
        </p:nvGrpSpPr>
        <p:grpSpPr>
          <a:xfrm>
            <a:off x="3581280" y="2153880"/>
            <a:ext cx="5459040" cy="1340640"/>
            <a:chOff x="3581280" y="2153880"/>
            <a:chExt cx="5459040" cy="1340640"/>
          </a:xfrm>
        </p:grpSpPr>
        <p:grpSp>
          <p:nvGrpSpPr>
            <p:cNvPr id="98" name="Group 21"/>
            <p:cNvGrpSpPr/>
            <p:nvPr/>
          </p:nvGrpSpPr>
          <p:grpSpPr>
            <a:xfrm>
              <a:off x="3828960" y="2550960"/>
              <a:ext cx="5211360" cy="943560"/>
              <a:chOff x="3828960" y="2550960"/>
              <a:chExt cx="5211360" cy="943560"/>
            </a:xfrm>
          </p:grpSpPr>
          <p:sp>
            <p:nvSpPr>
              <p:cNvPr id="99" name="Line 22"/>
              <p:cNvSpPr/>
              <p:nvPr/>
            </p:nvSpPr>
            <p:spPr>
              <a:xfrm>
                <a:off x="3828960" y="2687400"/>
                <a:ext cx="2057400" cy="1522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00" name="Text Box 23"/>
              <p:cNvSpPr/>
              <p:nvPr/>
            </p:nvSpPr>
            <p:spPr>
              <a:xfrm>
                <a:off x="5690880" y="2550960"/>
                <a:ext cx="3349440" cy="94356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9900"/>
                    </a:solidFill>
                    <a:latin typeface="Verdana"/>
                    <a:ea typeface="DejaVu Sans"/>
                  </a:rPr>
                  <a:t>Interaction </a:t>
                </a:r>
                <a:endParaRPr b="0" lang="fr-FR" sz="2800" spc="-1" strike="noStrike">
                  <a:solidFill>
                    <a:srgbClr val="000000"/>
                  </a:solidFill>
                  <a:latin typeface="Arial"/>
                </a:endParaRPr>
              </a:p>
              <a:p>
                <a:pPr algn="ctr">
                  <a:lnSpc>
                    <a:spcPct val="100000"/>
                  </a:lnSpc>
                </a:pPr>
                <a:r>
                  <a:rPr b="0" lang="fr-BE" sz="2800" spc="-1" strike="noStrike">
                    <a:solidFill>
                      <a:srgbClr val="009900"/>
                    </a:solidFill>
                    <a:latin typeface="Verdana"/>
                    <a:ea typeface="DejaVu Sans"/>
                  </a:rPr>
                  <a:t>Électromagnétique</a:t>
                </a:r>
                <a:endParaRPr b="0" lang="fr-FR" sz="2800" spc="-1" strike="noStrike">
                  <a:solidFill>
                    <a:srgbClr val="000000"/>
                  </a:solidFill>
                  <a:latin typeface="Arial"/>
                </a:endParaRPr>
              </a:p>
            </p:txBody>
          </p:sp>
        </p:grpSp>
        <p:sp>
          <p:nvSpPr>
            <p:cNvPr id="101" name="Line 24"/>
            <p:cNvSpPr/>
            <p:nvPr/>
          </p:nvSpPr>
          <p:spPr>
            <a:xfrm flipV="1">
              <a:off x="3581280" y="2153880"/>
              <a:ext cx="380880" cy="9907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102" name="Text Box 25"/>
          <p:cNvSpPr/>
          <p:nvPr/>
        </p:nvSpPr>
        <p:spPr>
          <a:xfrm>
            <a:off x="1747440" y="5638680"/>
            <a:ext cx="3738240" cy="76716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Times New Roman"/>
                <a:ea typeface="DejaVu Sans"/>
              </a:rPr>
              <a:t>-10</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m=0.0000000001 m</a:t>
            </a:r>
            <a:endParaRPr b="0" lang="fr-FR" sz="2800" spc="-1" strike="noStrike">
              <a:solidFill>
                <a:srgbClr val="000000"/>
              </a:solidFill>
              <a:latin typeface="Arial"/>
            </a:endParaRPr>
          </a:p>
        </p:txBody>
      </p:sp>
      <p:sp>
        <p:nvSpPr>
          <p:cNvPr id="103" name="Line 26"/>
          <p:cNvSpPr/>
          <p:nvPr/>
        </p:nvSpPr>
        <p:spPr>
          <a:xfrm flipH="1">
            <a:off x="1523880" y="5486400"/>
            <a:ext cx="4114800" cy="468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0320" bIns="-40320" anchor="t" anchorCtr="1">
            <a:noAutofit/>
          </a:bodyPr>
          <a:p>
            <a:endParaRPr b="0" lang="fr-FR" sz="1800" spc="-1" strike="noStrike">
              <a:solidFill>
                <a:srgbClr val="000000"/>
              </a:solidFill>
              <a:latin typeface="Arial"/>
              <a:ea typeface="DejaVu Sans"/>
            </a:endParaRPr>
          </a:p>
        </p:txBody>
      </p:sp>
      <p:sp>
        <p:nvSpPr>
          <p:cNvPr id="104" name="Text Box 27"/>
          <p:cNvSpPr/>
          <p:nvPr/>
        </p:nvSpPr>
        <p:spPr>
          <a:xfrm>
            <a:off x="6823080" y="1828800"/>
            <a:ext cx="1346760" cy="3369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600" spc="-1" strike="noStrike">
                <a:solidFill>
                  <a:srgbClr val="000000"/>
                </a:solidFill>
                <a:latin typeface="Verdana"/>
                <a:ea typeface="DejaVu Sans"/>
              </a:rPr>
              <a:t>taille&lt;</a:t>
            </a:r>
            <a:r>
              <a:rPr b="0" lang="en-GB" sz="1600" spc="-1" strike="noStrike">
                <a:solidFill>
                  <a:srgbClr val="000000"/>
                </a:solidFill>
                <a:latin typeface="Verdana"/>
                <a:ea typeface="DejaVu Sans"/>
              </a:rPr>
              <a:t>10</a:t>
            </a:r>
            <a:r>
              <a:rPr b="0" lang="en-GB" sz="1600" spc="-1" strike="noStrike" baseline="30000">
                <a:solidFill>
                  <a:srgbClr val="000000"/>
                </a:solidFill>
                <a:latin typeface="Verdana"/>
                <a:ea typeface="DejaVu Sans"/>
              </a:rPr>
              <a:t>-18</a:t>
            </a:r>
            <a:r>
              <a:rPr b="0" lang="en-GB" sz="1600" spc="-1" strike="noStrike">
                <a:solidFill>
                  <a:srgbClr val="000000"/>
                </a:solidFill>
                <a:latin typeface="Verdana"/>
                <a:ea typeface="DejaVu Sans"/>
              </a:rPr>
              <a:t>m</a:t>
            </a:r>
            <a:endParaRPr b="0" lang="fr-FR" sz="1600" spc="-1" strike="noStrike">
              <a:solidFill>
                <a:srgbClr val="000000"/>
              </a:solidFill>
              <a:latin typeface="Arial"/>
            </a:endParaRPr>
          </a:p>
        </p:txBody>
      </p:sp>
      <p:sp>
        <p:nvSpPr>
          <p:cNvPr id="105" name="Text Box 28"/>
          <p:cNvSpPr/>
          <p:nvPr/>
        </p:nvSpPr>
        <p:spPr>
          <a:xfrm>
            <a:off x="5945760" y="4705200"/>
            <a:ext cx="1921320" cy="30672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400" spc="-1" strike="noStrike">
                <a:solidFill>
                  <a:srgbClr val="000000"/>
                </a:solidFill>
                <a:latin typeface="Verdana"/>
                <a:ea typeface="DejaVu Sans"/>
              </a:rPr>
              <a:t>Chargé positivement</a:t>
            </a:r>
            <a:endParaRPr b="0" lang="fr-FR" sz="1400" spc="-1" strike="noStrike">
              <a:solidFill>
                <a:srgbClr val="000000"/>
              </a:solidFill>
              <a:latin typeface="Arial"/>
            </a:endParaRPr>
          </a:p>
        </p:txBody>
      </p:sp>
      <p:sp>
        <p:nvSpPr>
          <p:cNvPr id="106" name="Text Box 29"/>
          <p:cNvSpPr/>
          <p:nvPr/>
        </p:nvSpPr>
        <p:spPr>
          <a:xfrm>
            <a:off x="6545520" y="2114640"/>
            <a:ext cx="1992960" cy="30672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400" spc="-1" strike="noStrike">
                <a:solidFill>
                  <a:srgbClr val="000000"/>
                </a:solidFill>
                <a:latin typeface="Verdana"/>
                <a:ea typeface="DejaVu Sans"/>
              </a:rPr>
              <a:t>Chargé négativement</a:t>
            </a:r>
            <a:endParaRPr b="0" lang="fr-FR" sz="1400" spc="-1" strike="noStrike">
              <a:solidFill>
                <a:srgbClr val="000000"/>
              </a:solidFill>
              <a:latin typeface="Arial"/>
            </a:endParaRPr>
          </a:p>
        </p:txBody>
      </p:sp>
      <p:sp>
        <p:nvSpPr>
          <p:cNvPr id="107" name="Rectangle 30"/>
          <p:cNvSpPr/>
          <p:nvPr/>
        </p:nvSpPr>
        <p:spPr>
          <a:xfrm>
            <a:off x="5885640" y="5118120"/>
            <a:ext cx="3061440" cy="10645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600" spc="-1" strike="noStrike">
                <a:solidFill>
                  <a:srgbClr val="000000"/>
                </a:solidFill>
                <a:latin typeface="Verdana"/>
                <a:ea typeface="DejaVu Sans"/>
              </a:rPr>
              <a:t>10000 fois plus petit que l’atome mais &gt;99.9% de la masse de l’atome ! </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3" presetSubtype="16">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repl">
                                        <p:cTn id="7" dur="500" fill="hold"/>
                                        <p:tgtEl>
                                          <p:spTgt spid="97"/>
                                        </p:tgtEl>
                                        <p:attrNameLst>
                                          <p:attrName>ppt_w</p:attrName>
                                        </p:attrNameLst>
                                      </p:cBhvr>
                                      <p:tavLst>
                                        <p:tav tm="0">
                                          <p:val>
                                            <p:fltVal val="0"/>
                                          </p:val>
                                        </p:tav>
                                        <p:tav tm="100000">
                                          <p:val>
                                            <p:strVal val="#ppt_w"/>
                                          </p:val>
                                        </p:tav>
                                      </p:tavLst>
                                    </p:anim>
                                    <p:anim calcmode="lin" valueType="num">
                                      <p:cBhvr additive="repl">
                                        <p:cTn id="8" dur="500" fill="hold"/>
                                        <p:tgtEl>
                                          <p:spTgt spid="97"/>
                                        </p:tgtEl>
                                        <p:attrNameLst>
                                          <p:attrName>ppt_h</p:attrName>
                                        </p:attrNameLst>
                                      </p:cBhvr>
                                      <p:tavLst>
                                        <p:tav tm="0">
                                          <p:val>
                                            <p:fltVal val="0"/>
                                          </p:val>
                                        </p:tav>
                                        <p:tav tm="100000">
                                          <p:val>
                                            <p:strVal val="#ppt_h"/>
                                          </p:val>
                                        </p:tav>
                                      </p:tavLst>
                                    </p:anim>
                                    <p:animEffect filter="fade" transition="in">
                                      <p:cBhvr additive="repl">
                                        <p:cTn id="9" dur="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760320" y="0"/>
            <a:ext cx="7656480" cy="51732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sp>
        <p:nvSpPr>
          <p:cNvPr id="617" name="PlaceHolder 2"/>
          <p:cNvSpPr>
            <a:spLocks noGrp="1"/>
          </p:cNvSpPr>
          <p:nvPr>
            <p:ph type="sldNum" idx="35"/>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4C018D60-1F3F-4848-A07F-50EAB7A3F9CE}"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618" name="Picture 2" descr="http://www.symmetrymagazine.org/sites/default/files/images/standard/sml.png"/>
          <p:cNvPicPr/>
          <p:nvPr/>
        </p:nvPicPr>
        <p:blipFill>
          <a:blip r:embed="rId1"/>
          <a:stretch/>
        </p:blipFill>
        <p:spPr>
          <a:xfrm>
            <a:off x="1117440" y="26280"/>
            <a:ext cx="7133760" cy="682992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Picture 47" descr="pot_asym"/>
          <p:cNvPicPr/>
          <p:nvPr/>
        </p:nvPicPr>
        <p:blipFill>
          <a:blip r:embed="rId1"/>
          <a:stretch/>
        </p:blipFill>
        <p:spPr>
          <a:xfrm>
            <a:off x="6521400" y="4601880"/>
            <a:ext cx="2483640" cy="1928880"/>
          </a:xfrm>
          <a:prstGeom prst="rect">
            <a:avLst/>
          </a:prstGeom>
          <a:ln w="0">
            <a:noFill/>
          </a:ln>
        </p:spPr>
      </p:pic>
      <p:sp>
        <p:nvSpPr>
          <p:cNvPr id="620" name="PlaceHolder 1"/>
          <p:cNvSpPr>
            <a:spLocks noGrp="1"/>
          </p:cNvSpPr>
          <p:nvPr>
            <p:ph type="sldNum" idx="36"/>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CC1AC291-9511-432B-B044-CA33B7CDC9BB}"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21" name="PlaceHolder 2"/>
          <p:cNvSpPr>
            <a:spLocks noGrp="1"/>
          </p:cNvSpPr>
          <p:nvPr>
            <p:ph type="title"/>
          </p:nvPr>
        </p:nvSpPr>
        <p:spPr>
          <a:xfrm>
            <a:off x="66528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sp>
        <p:nvSpPr>
          <p:cNvPr id="622" name="PlaceHolder 3"/>
          <p:cNvSpPr>
            <a:spLocks noGrp="1"/>
          </p:cNvSpPr>
          <p:nvPr>
            <p:ph/>
          </p:nvPr>
        </p:nvSpPr>
        <p:spPr>
          <a:xfrm>
            <a:off x="1800" y="518040"/>
            <a:ext cx="7037280" cy="578952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solidFill>
                <a:srgbClr val="000000"/>
              </a:solidFill>
              <a:latin typeface="Arial"/>
            </a:endParaRPr>
          </a:p>
          <a:p>
            <a:pPr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solidFill>
                <a:srgbClr val="000000"/>
              </a:solidFill>
              <a:latin typeface="Arial"/>
            </a:endParaRPr>
          </a:p>
          <a:p>
            <a:pPr marL="343080"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solidFill>
                <a:srgbClr val="000000"/>
              </a:solidFill>
              <a:latin typeface="Arial"/>
            </a:endParaRPr>
          </a:p>
          <a:p>
            <a:pPr indent="0">
              <a:lnSpc>
                <a:spcPct val="100000"/>
              </a:lnSpc>
              <a:buNone/>
              <a:tabLst>
                <a:tab algn="l" pos="0"/>
              </a:tabLst>
            </a:pPr>
            <a:endParaRPr b="0" lang="fr-FR" sz="1400" spc="-1" strike="noStrike">
              <a:solidFill>
                <a:srgbClr val="000000"/>
              </a:solidFill>
              <a:latin typeface="Arial"/>
            </a:endParaRPr>
          </a:p>
          <a:p>
            <a:pPr marL="1022400" indent="0">
              <a:lnSpc>
                <a:spcPct val="100000"/>
              </a:lnSpc>
              <a:spcBef>
                <a:spcPts val="320"/>
              </a:spcBef>
              <a:buNone/>
              <a:tabLst>
                <a:tab algn="l" pos="0"/>
              </a:tabLst>
            </a:pPr>
            <a:endParaRPr b="0" lang="fr-FR" sz="1400" spc="-1" strike="noStrike">
              <a:solidFill>
                <a:srgbClr val="000000"/>
              </a:solidFill>
              <a:latin typeface="Arial"/>
            </a:endParaRPr>
          </a:p>
          <a:p>
            <a:pPr marL="1022400" indent="0">
              <a:lnSpc>
                <a:spcPct val="100000"/>
              </a:lnSpc>
              <a:spcBef>
                <a:spcPts val="839"/>
              </a:spcBef>
              <a:buNone/>
              <a:tabLst>
                <a:tab algn="l" pos="0"/>
              </a:tabLst>
            </a:pPr>
            <a:endParaRPr b="0" lang="fr-FR" sz="1400" spc="-1" strike="noStrike">
              <a:solidFill>
                <a:srgbClr val="000000"/>
              </a:solidFill>
              <a:latin typeface="Arial"/>
            </a:endParaRPr>
          </a:p>
        </p:txBody>
      </p:sp>
      <p:pic>
        <p:nvPicPr>
          <p:cNvPr id="623" name="Picture 6" descr="C:\My Documents\ATLAS\StdMod2\mass_scale.jpg"/>
          <p:cNvPicPr/>
          <p:nvPr/>
        </p:nvPicPr>
        <p:blipFill>
          <a:blip r:embed="rId2"/>
          <a:stretch/>
        </p:blipFill>
        <p:spPr>
          <a:xfrm>
            <a:off x="6283800" y="1236600"/>
            <a:ext cx="2441880" cy="225144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PlaceHolder 1"/>
          <p:cNvSpPr>
            <a:spLocks noGrp="1"/>
          </p:cNvSpPr>
          <p:nvPr>
            <p:ph type="title"/>
          </p:nvPr>
        </p:nvSpPr>
        <p:spPr>
          <a:xfrm>
            <a:off x="67320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pic>
        <p:nvPicPr>
          <p:cNvPr id="625" name="Picture 2" descr="http://www.chambe-aix.com/photographies/concours_photos_savoie/photos/champ-neige-val-thorens-claire-lagarde.jpg"/>
          <p:cNvPicPr/>
          <p:nvPr/>
        </p:nvPicPr>
        <p:blipFill>
          <a:blip r:embed="rId1"/>
          <a:stretch/>
        </p:blipFill>
        <p:spPr>
          <a:xfrm>
            <a:off x="-472320" y="0"/>
            <a:ext cx="10247400" cy="685620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PlaceHolder 1"/>
          <p:cNvSpPr>
            <a:spLocks noGrp="1"/>
          </p:cNvSpPr>
          <p:nvPr>
            <p:ph type="sldNum" idx="37"/>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4216707-0C52-4F1F-8FB4-C49E522FC608}"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27" name="PlaceHolder 2"/>
          <p:cNvSpPr>
            <a:spLocks noGrp="1"/>
          </p:cNvSpPr>
          <p:nvPr>
            <p:ph type="title"/>
          </p:nvPr>
        </p:nvSpPr>
        <p:spPr>
          <a:xfrm>
            <a:off x="673200" y="0"/>
            <a:ext cx="785808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grpSp>
        <p:nvGrpSpPr>
          <p:cNvPr id="628" name="Groupe 1"/>
          <p:cNvGrpSpPr/>
          <p:nvPr/>
        </p:nvGrpSpPr>
        <p:grpSpPr>
          <a:xfrm>
            <a:off x="1143000" y="731880"/>
            <a:ext cx="7783200" cy="1641240"/>
            <a:chOff x="1143000" y="731880"/>
            <a:chExt cx="7783200" cy="1641240"/>
          </a:xfrm>
        </p:grpSpPr>
        <p:pic>
          <p:nvPicPr>
            <p:cNvPr id="629" name="Picture 3" descr="ski_fond_nordique"/>
            <p:cNvPicPr/>
            <p:nvPr/>
          </p:nvPicPr>
          <p:blipFill>
            <a:blip r:embed="rId1"/>
            <a:stretch/>
          </p:blipFill>
          <p:spPr>
            <a:xfrm>
              <a:off x="6730920" y="731880"/>
              <a:ext cx="2195280" cy="1641240"/>
            </a:xfrm>
            <a:prstGeom prst="rect">
              <a:avLst/>
            </a:prstGeom>
            <a:ln w="57150">
              <a:solidFill>
                <a:srgbClr val="000000"/>
              </a:solidFill>
              <a:miter/>
            </a:ln>
          </p:spPr>
        </p:pic>
        <p:grpSp>
          <p:nvGrpSpPr>
            <p:cNvPr id="630" name="Group 61"/>
            <p:cNvGrpSpPr/>
            <p:nvPr/>
          </p:nvGrpSpPr>
          <p:grpSpPr>
            <a:xfrm>
              <a:off x="1143000" y="914400"/>
              <a:ext cx="4114800" cy="686160"/>
              <a:chOff x="1143000" y="914400"/>
              <a:chExt cx="4114800" cy="686160"/>
            </a:xfrm>
          </p:grpSpPr>
          <p:sp>
            <p:nvSpPr>
              <p:cNvPr id="631"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632" name="Text Box 49"/>
              <p:cNvSpPr/>
              <p:nvPr/>
            </p:nvSpPr>
            <p:spPr>
              <a:xfrm>
                <a:off x="1739160" y="914400"/>
                <a:ext cx="2950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photon: masse nulle</a:t>
                </a:r>
                <a:endParaRPr b="0" lang="fr-FR" sz="2000" spc="-1" strike="noStrike">
                  <a:solidFill>
                    <a:srgbClr val="000000"/>
                  </a:solidFill>
                  <a:latin typeface="Arial"/>
                </a:endParaRPr>
              </a:p>
            </p:txBody>
          </p:sp>
        </p:grpSp>
      </p:grpSp>
      <p:sp>
        <p:nvSpPr>
          <p:cNvPr id="633" name="Text Box 54"/>
          <p:cNvSpPr/>
          <p:nvPr/>
        </p:nvSpPr>
        <p:spPr>
          <a:xfrm>
            <a:off x="0" y="6521400"/>
            <a:ext cx="9142200" cy="33336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solidFill>
                <a:srgbClr val="000000"/>
              </a:solidFill>
              <a:latin typeface="Arial"/>
            </a:endParaRPr>
          </a:p>
        </p:txBody>
      </p:sp>
      <p:grpSp>
        <p:nvGrpSpPr>
          <p:cNvPr id="634" name="Groupe 2"/>
          <p:cNvGrpSpPr/>
          <p:nvPr/>
        </p:nvGrpSpPr>
        <p:grpSpPr>
          <a:xfrm>
            <a:off x="1152360" y="2577960"/>
            <a:ext cx="7769160" cy="1642680"/>
            <a:chOff x="1152360" y="2577960"/>
            <a:chExt cx="7769160" cy="1642680"/>
          </a:xfrm>
        </p:grpSpPr>
        <p:grpSp>
          <p:nvGrpSpPr>
            <p:cNvPr id="635" name="Group 62"/>
            <p:cNvGrpSpPr/>
            <p:nvPr/>
          </p:nvGrpSpPr>
          <p:grpSpPr>
            <a:xfrm>
              <a:off x="1152360" y="2819520"/>
              <a:ext cx="4084560" cy="725040"/>
              <a:chOff x="1152360" y="2819520"/>
              <a:chExt cx="4084560" cy="725040"/>
            </a:xfrm>
          </p:grpSpPr>
          <p:grpSp>
            <p:nvGrpSpPr>
              <p:cNvPr id="636" name="Group 48"/>
              <p:cNvGrpSpPr/>
              <p:nvPr/>
            </p:nvGrpSpPr>
            <p:grpSpPr>
              <a:xfrm>
                <a:off x="1152360" y="3392280"/>
                <a:ext cx="4084560" cy="152280"/>
                <a:chOff x="1152360" y="3392280"/>
                <a:chExt cx="4084560" cy="152280"/>
              </a:xfrm>
            </p:grpSpPr>
            <p:sp>
              <p:nvSpPr>
                <p:cNvPr id="637"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38"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39"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640" name="Text Box 50"/>
              <p:cNvSpPr/>
              <p:nvPr/>
            </p:nvSpPr>
            <p:spPr>
              <a:xfrm>
                <a:off x="1748520" y="2819520"/>
                <a:ext cx="2959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L’électron: petite masse</a:t>
                </a:r>
                <a:endParaRPr b="0" lang="fr-FR" sz="2000" spc="-1" strike="noStrike">
                  <a:solidFill>
                    <a:srgbClr val="000000"/>
                  </a:solidFill>
                  <a:latin typeface="Arial"/>
                </a:endParaRPr>
              </a:p>
            </p:txBody>
          </p:sp>
        </p:grpSp>
        <p:pic>
          <p:nvPicPr>
            <p:cNvPr id="641" name="Picture 55" descr="balade-raquettes-hiver-reallon-767"/>
            <p:cNvPicPr/>
            <p:nvPr/>
          </p:nvPicPr>
          <p:blipFill>
            <a:blip r:embed="rId2"/>
            <a:stretch/>
          </p:blipFill>
          <p:spPr>
            <a:xfrm>
              <a:off x="6730920" y="2577960"/>
              <a:ext cx="2190600" cy="1642680"/>
            </a:xfrm>
            <a:prstGeom prst="rect">
              <a:avLst/>
            </a:prstGeom>
            <a:ln w="57150">
              <a:solidFill>
                <a:srgbClr val="000000"/>
              </a:solidFill>
              <a:miter/>
            </a:ln>
          </p:spPr>
        </p:pic>
      </p:grpSp>
      <p:grpSp>
        <p:nvGrpSpPr>
          <p:cNvPr id="642" name="Groupe 3"/>
          <p:cNvGrpSpPr/>
          <p:nvPr/>
        </p:nvGrpSpPr>
        <p:grpSpPr>
          <a:xfrm>
            <a:off x="1143000" y="4452840"/>
            <a:ext cx="7764480" cy="1941120"/>
            <a:chOff x="1143000" y="4452840"/>
            <a:chExt cx="7764480" cy="1941120"/>
          </a:xfrm>
        </p:grpSpPr>
        <p:pic>
          <p:nvPicPr>
            <p:cNvPr id="643" name="Picture 5" descr="walking-in-deep-snow"/>
            <p:cNvPicPr/>
            <p:nvPr/>
          </p:nvPicPr>
          <p:blipFill>
            <a:blip r:embed="rId3"/>
            <a:stretch/>
          </p:blipFill>
          <p:spPr>
            <a:xfrm>
              <a:off x="6716880" y="4452840"/>
              <a:ext cx="2190600" cy="1641240"/>
            </a:xfrm>
            <a:prstGeom prst="rect">
              <a:avLst/>
            </a:prstGeom>
            <a:ln w="57150">
              <a:solidFill>
                <a:srgbClr val="000000"/>
              </a:solidFill>
              <a:miter/>
            </a:ln>
          </p:spPr>
        </p:pic>
        <p:grpSp>
          <p:nvGrpSpPr>
            <p:cNvPr id="644" name="Group 63"/>
            <p:cNvGrpSpPr/>
            <p:nvPr/>
          </p:nvGrpSpPr>
          <p:grpSpPr>
            <a:xfrm>
              <a:off x="1143000" y="4730760"/>
              <a:ext cx="4108320" cy="1068840"/>
              <a:chOff x="1143000" y="4730760"/>
              <a:chExt cx="4108320" cy="1068840"/>
            </a:xfrm>
          </p:grpSpPr>
          <p:grpSp>
            <p:nvGrpSpPr>
              <p:cNvPr id="645" name="Group 38"/>
              <p:cNvGrpSpPr/>
              <p:nvPr/>
            </p:nvGrpSpPr>
            <p:grpSpPr>
              <a:xfrm>
                <a:off x="1143000" y="5381280"/>
                <a:ext cx="4108320" cy="418320"/>
                <a:chOff x="1143000" y="5381280"/>
                <a:chExt cx="4108320" cy="418320"/>
              </a:xfrm>
            </p:grpSpPr>
            <p:sp>
              <p:nvSpPr>
                <p:cNvPr id="646"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47"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48"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49"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0"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1"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2"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3"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4"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5"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6"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657" name="Text Box 51"/>
              <p:cNvSpPr/>
              <p:nvPr/>
            </p:nvSpPr>
            <p:spPr>
              <a:xfrm>
                <a:off x="1510920" y="4730760"/>
                <a:ext cx="3305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boson Z: grande masse</a:t>
                </a:r>
                <a:endParaRPr b="0" lang="fr-FR" sz="2000" spc="-1" strike="noStrike">
                  <a:solidFill>
                    <a:srgbClr val="000000"/>
                  </a:solidFill>
                  <a:latin typeface="Arial"/>
                </a:endParaRPr>
              </a:p>
            </p:txBody>
          </p:sp>
        </p:grpSp>
        <p:sp>
          <p:nvSpPr>
            <p:cNvPr id="658" name="Rectangle 64"/>
            <p:cNvSpPr/>
            <p:nvPr/>
          </p:nvSpPr>
          <p:spPr>
            <a:xfrm>
              <a:off x="6872400" y="6151680"/>
              <a:ext cx="187560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000" spc="-1" strike="noStrike">
                  <a:solidFill>
                    <a:srgbClr val="262626"/>
                  </a:solidFill>
                  <a:latin typeface="Verdana"/>
                  <a:ea typeface="DejaVu Sans"/>
                </a:rPr>
                <a:t>Plus difficile à mettre en mvt</a:t>
              </a:r>
              <a:endParaRPr b="0" lang="fr-FR" sz="10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102" dur="indefinite" restart="never" nodeType="tmRoot">
          <p:childTnLst>
            <p:seq>
              <p:cTn id="103" dur="indefinite" nodeType="mainSeq">
                <p:childTnLst>
                  <p:par>
                    <p:cTn id="104" nodeType="clickEffect" fill="hold">
                      <p:stCondLst>
                        <p:cond delay="indefinite"/>
                      </p:stCondLst>
                      <p:childTnLst>
                        <p:par>
                          <p:cTn id="105" nodeType="withEffect" fill="hold">
                            <p:stCondLst>
                              <p:cond delay="0"/>
                            </p:stCondLst>
                            <p:childTnLst>
                              <p:par>
                                <p:cTn id="106" nodeType="clickEffect" fill="hold" presetClass="entr" presetID="2" presetSubtype="8">
                                  <p:stCondLst>
                                    <p:cond delay="0"/>
                                  </p:stCondLst>
                                  <p:childTnLst>
                                    <p:set>
                                      <p:cBhvr>
                                        <p:cTn id="107" dur="1" fill="hold">
                                          <p:stCondLst>
                                            <p:cond delay="0"/>
                                          </p:stCondLst>
                                        </p:cTn>
                                        <p:tgtEl>
                                          <p:spTgt spid="628"/>
                                        </p:tgtEl>
                                        <p:attrNameLst>
                                          <p:attrName>style.visibility</p:attrName>
                                        </p:attrNameLst>
                                      </p:cBhvr>
                                      <p:to>
                                        <p:strVal val="visible"/>
                                      </p:to>
                                    </p:set>
                                    <p:anim calcmode="lin" valueType="num">
                                      <p:cBhvr additive="repl">
                                        <p:cTn id="108" dur="500" fill="hold"/>
                                        <p:tgtEl>
                                          <p:spTgt spid="628"/>
                                        </p:tgtEl>
                                        <p:attrNameLst>
                                          <p:attrName>ppt_x</p:attrName>
                                        </p:attrNameLst>
                                      </p:cBhvr>
                                      <p:tavLst>
                                        <p:tav tm="0">
                                          <p:val>
                                            <p:strVal val="0-#ppt_w/2"/>
                                          </p:val>
                                        </p:tav>
                                        <p:tav tm="100000">
                                          <p:val>
                                            <p:strVal val="#ppt_x"/>
                                          </p:val>
                                        </p:tav>
                                      </p:tavLst>
                                    </p:anim>
                                    <p:anim calcmode="lin" valueType="num">
                                      <p:cBhvr additive="repl">
                                        <p:cTn id="109" dur="500" fill="hold"/>
                                        <p:tgtEl>
                                          <p:spTgt spid="628"/>
                                        </p:tgtEl>
                                        <p:attrNameLst>
                                          <p:attrName>ppt_y</p:attrName>
                                        </p:attrNameLst>
                                      </p:cBhvr>
                                      <p:tavLst>
                                        <p:tav tm="0">
                                          <p:val>
                                            <p:strVal val="#ppt_y"/>
                                          </p:val>
                                        </p:tav>
                                        <p:tav tm="100000">
                                          <p:val>
                                            <p:strVal val="#ppt_y"/>
                                          </p:val>
                                        </p:tav>
                                      </p:tavLst>
                                    </p:anim>
                                  </p:childTnLst>
                                </p:cTn>
                              </p:par>
                            </p:childTnLst>
                          </p:cTn>
                        </p:par>
                      </p:childTnLst>
                    </p:cTn>
                  </p:par>
                  <p:par>
                    <p:cTn id="110" nodeType="clickEffect" fill="hold">
                      <p:stCondLst>
                        <p:cond delay="indefinite"/>
                      </p:stCondLst>
                      <p:childTnLst>
                        <p:par>
                          <p:cTn id="111" nodeType="withEffect" fill="hold">
                            <p:stCondLst>
                              <p:cond delay="0"/>
                            </p:stCondLst>
                            <p:childTnLst>
                              <p:par>
                                <p:cTn id="112" nodeType="clickEffect" fill="hold" presetClass="entr" presetID="2" presetSubtype="8">
                                  <p:stCondLst>
                                    <p:cond delay="0"/>
                                  </p:stCondLst>
                                  <p:childTnLst>
                                    <p:set>
                                      <p:cBhvr>
                                        <p:cTn id="113" dur="1" fill="hold">
                                          <p:stCondLst>
                                            <p:cond delay="0"/>
                                          </p:stCondLst>
                                        </p:cTn>
                                        <p:tgtEl>
                                          <p:spTgt spid="634"/>
                                        </p:tgtEl>
                                        <p:attrNameLst>
                                          <p:attrName>style.visibility</p:attrName>
                                        </p:attrNameLst>
                                      </p:cBhvr>
                                      <p:to>
                                        <p:strVal val="visible"/>
                                      </p:to>
                                    </p:set>
                                    <p:anim calcmode="lin" valueType="num">
                                      <p:cBhvr additive="repl">
                                        <p:cTn id="114" dur="500" fill="hold"/>
                                        <p:tgtEl>
                                          <p:spTgt spid="634"/>
                                        </p:tgtEl>
                                        <p:attrNameLst>
                                          <p:attrName>ppt_x</p:attrName>
                                        </p:attrNameLst>
                                      </p:cBhvr>
                                      <p:tavLst>
                                        <p:tav tm="0">
                                          <p:val>
                                            <p:strVal val="0-#ppt_w/2"/>
                                          </p:val>
                                        </p:tav>
                                        <p:tav tm="100000">
                                          <p:val>
                                            <p:strVal val="#ppt_x"/>
                                          </p:val>
                                        </p:tav>
                                      </p:tavLst>
                                    </p:anim>
                                    <p:anim calcmode="lin" valueType="num">
                                      <p:cBhvr additive="repl">
                                        <p:cTn id="115" dur="500" fill="hold"/>
                                        <p:tgtEl>
                                          <p:spTgt spid="634"/>
                                        </p:tgtEl>
                                        <p:attrNameLst>
                                          <p:attrName>ppt_y</p:attrName>
                                        </p:attrNameLst>
                                      </p:cBhvr>
                                      <p:tavLst>
                                        <p:tav tm="0">
                                          <p:val>
                                            <p:strVal val="#ppt_y"/>
                                          </p:val>
                                        </p:tav>
                                        <p:tav tm="100000">
                                          <p:val>
                                            <p:strVal val="#ppt_y"/>
                                          </p:val>
                                        </p:tav>
                                      </p:tavLst>
                                    </p:anim>
                                  </p:childTnLst>
                                </p:cTn>
                              </p:par>
                            </p:childTnLst>
                          </p:cTn>
                        </p:par>
                      </p:childTnLst>
                    </p:cTn>
                  </p:par>
                  <p:par>
                    <p:cTn id="116" nodeType="clickEffect" fill="hold">
                      <p:stCondLst>
                        <p:cond delay="indefinite"/>
                      </p:stCondLst>
                      <p:childTnLst>
                        <p:par>
                          <p:cTn id="117" nodeType="withEffect" fill="hold">
                            <p:stCondLst>
                              <p:cond delay="0"/>
                            </p:stCondLst>
                            <p:childTnLst>
                              <p:par>
                                <p:cTn id="118" nodeType="clickEffect" fill="hold" presetClass="entr" presetID="2" presetSubtype="8">
                                  <p:stCondLst>
                                    <p:cond delay="0"/>
                                  </p:stCondLst>
                                  <p:childTnLst>
                                    <p:set>
                                      <p:cBhvr>
                                        <p:cTn id="119" dur="1" fill="hold">
                                          <p:stCondLst>
                                            <p:cond delay="0"/>
                                          </p:stCondLst>
                                        </p:cTn>
                                        <p:tgtEl>
                                          <p:spTgt spid="642"/>
                                        </p:tgtEl>
                                        <p:attrNameLst>
                                          <p:attrName>style.visibility</p:attrName>
                                        </p:attrNameLst>
                                      </p:cBhvr>
                                      <p:to>
                                        <p:strVal val="visible"/>
                                      </p:to>
                                    </p:set>
                                    <p:anim calcmode="lin" valueType="num">
                                      <p:cBhvr additive="repl">
                                        <p:cTn id="120" dur="500" fill="hold"/>
                                        <p:tgtEl>
                                          <p:spTgt spid="642"/>
                                        </p:tgtEl>
                                        <p:attrNameLst>
                                          <p:attrName>ppt_x</p:attrName>
                                        </p:attrNameLst>
                                      </p:cBhvr>
                                      <p:tavLst>
                                        <p:tav tm="0">
                                          <p:val>
                                            <p:strVal val="0-#ppt_w/2"/>
                                          </p:val>
                                        </p:tav>
                                        <p:tav tm="100000">
                                          <p:val>
                                            <p:strVal val="#ppt_x"/>
                                          </p:val>
                                        </p:tav>
                                      </p:tavLst>
                                    </p:anim>
                                    <p:anim calcmode="lin" valueType="num">
                                      <p:cBhvr additive="repl">
                                        <p:cTn id="121" dur="500" fill="hold"/>
                                        <p:tgtEl>
                                          <p:spTgt spid="6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PlaceHolder 1"/>
          <p:cNvSpPr>
            <a:spLocks noGrp="1"/>
          </p:cNvSpPr>
          <p:nvPr>
            <p:ph type="sldNum" idx="38"/>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E7E18772-0A13-4B88-86F2-1F7A41ADDFB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60" name="PlaceHolder 2"/>
          <p:cNvSpPr>
            <a:spLocks noGrp="1"/>
          </p:cNvSpPr>
          <p:nvPr>
            <p:ph type="title"/>
          </p:nvPr>
        </p:nvSpPr>
        <p:spPr>
          <a:xfrm>
            <a:off x="2682720" y="0"/>
            <a:ext cx="383184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Le boson de Higgs</a:t>
            </a:r>
            <a:endParaRPr b="0" lang="fr-FR" sz="2800" spc="-1" strike="noStrike">
              <a:solidFill>
                <a:srgbClr val="000000"/>
              </a:solidFill>
              <a:latin typeface="Arial"/>
            </a:endParaRPr>
          </a:p>
        </p:txBody>
      </p:sp>
      <p:sp>
        <p:nvSpPr>
          <p:cNvPr id="661" name="Rectangle 7"/>
          <p:cNvSpPr/>
          <p:nvPr/>
        </p:nvSpPr>
        <p:spPr>
          <a:xfrm>
            <a:off x="828720" y="792000"/>
            <a:ext cx="76975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Verdana"/>
                <a:ea typeface="DejaVu Sans"/>
              </a:rPr>
              <a:t>Boson de Higgs = quanta du champ de Higgs</a:t>
            </a:r>
            <a:endParaRPr b="0" lang="fr-FR" sz="2800" spc="-1" strike="noStrike">
              <a:solidFill>
                <a:srgbClr val="000000"/>
              </a:solidFill>
              <a:latin typeface="Arial"/>
            </a:endParaRPr>
          </a:p>
        </p:txBody>
      </p:sp>
      <p:sp>
        <p:nvSpPr>
          <p:cNvPr id="662" name="Text Box 8"/>
          <p:cNvSpPr/>
          <p:nvPr/>
        </p:nvSpPr>
        <p:spPr>
          <a:xfrm>
            <a:off x="0" y="6146640"/>
            <a:ext cx="9142200" cy="69948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000000"/>
                </a:solidFill>
                <a:latin typeface="Verdana"/>
                <a:ea typeface="DejaVu Sans"/>
              </a:rPr>
              <a:t>Le boson de Higgs joue un rôle central dans le </a:t>
            </a:r>
            <a:endParaRPr b="0" lang="fr-FR" sz="2000" spc="-1" strike="noStrike">
              <a:solidFill>
                <a:srgbClr val="000000"/>
              </a:solidFill>
              <a:latin typeface="Arial"/>
            </a:endParaRPr>
          </a:p>
          <a:p>
            <a:pPr algn="ctr">
              <a:lnSpc>
                <a:spcPct val="100000"/>
              </a:lnSpc>
            </a:pPr>
            <a:r>
              <a:rPr b="1" lang="fr-FR" sz="2000" spc="-1" strike="noStrike">
                <a:solidFill>
                  <a:srgbClr val="000000"/>
                </a:solidFill>
                <a:latin typeface="Verdana"/>
                <a:ea typeface="DejaVu Sans"/>
              </a:rPr>
              <a:t>mécanisme qui explique la masse des particules élémentaires</a:t>
            </a:r>
            <a:endParaRPr b="0" lang="fr-FR" sz="2000" spc="-1" strike="noStrike">
              <a:solidFill>
                <a:srgbClr val="000000"/>
              </a:solidFill>
              <a:latin typeface="Arial"/>
            </a:endParaRPr>
          </a:p>
        </p:txBody>
      </p:sp>
      <p:pic>
        <p:nvPicPr>
          <p:cNvPr id="663" name="Picture 2" descr="http://www.mondial-infos.fr/wp-content/uploads/2010/12/flocon-neige.jpg"/>
          <p:cNvPicPr/>
          <p:nvPr/>
        </p:nvPicPr>
        <p:blipFill>
          <a:blip r:embed="rId1"/>
          <a:stretch/>
        </p:blipFill>
        <p:spPr>
          <a:xfrm>
            <a:off x="2435400" y="1585080"/>
            <a:ext cx="3996000" cy="3996000"/>
          </a:xfrm>
          <a:prstGeom prst="rect">
            <a:avLst/>
          </a:prstGeom>
          <a:ln w="0">
            <a:noFill/>
          </a:ln>
        </p:spPr>
      </p:pic>
    </p:spTree>
  </p:cSld>
  <mc:AlternateContent>
    <mc:Choice Requires="p14">
      <p:transition spd="slow" p14:dur="2000"/>
    </mc:Choice>
    <mc:Fallback>
      <p:transition spd="slow"/>
    </mc:Fallback>
  </mc:AlternateContent>
  <p:timing>
    <p:tnLst>
      <p:par>
        <p:cTn id="122" dur="indefinite" restart="never" nodeType="tmRoot">
          <p:childTnLst>
            <p:seq>
              <p:cTn id="123" dur="indefinite" nodeType="mainSeq">
                <p:childTnLst>
                  <p:par>
                    <p:cTn id="124" fill="hold">
                      <p:stCondLst>
                        <p:cond delay="indefinite"/>
                      </p:stCondLst>
                      <p:childTnLst>
                        <p:par>
                          <p:cTn id="125" fill="hold">
                            <p:stCondLst>
                              <p:cond delay="0"/>
                            </p:stCondLst>
                            <p:childTnLst>
                              <p:par>
                                <p:cTn id="126" nodeType="clickEffect" fill="hold" presetClass="entr" presetID="31">
                                  <p:stCondLst>
                                    <p:cond delay="0"/>
                                  </p:stCondLst>
                                  <p:childTnLst>
                                    <p:set>
                                      <p:cBhvr>
                                        <p:cTn id="127" dur="1" fill="hold">
                                          <p:stCondLst>
                                            <p:cond delay="0"/>
                                          </p:stCondLst>
                                        </p:cTn>
                                        <p:tgtEl>
                                          <p:spTgt spid="663"/>
                                        </p:tgtEl>
                                        <p:attrNameLst>
                                          <p:attrName>style.visibility</p:attrName>
                                        </p:attrNameLst>
                                      </p:cBhvr>
                                      <p:to>
                                        <p:strVal val="visible"/>
                                      </p:to>
                                    </p:set>
                                    <p:anim calcmode="lin" valueType="num">
                                      <p:cBhvr additive="repl">
                                        <p:cTn id="128" dur="1000" fill="hold"/>
                                        <p:tgtEl>
                                          <p:spTgt spid="663"/>
                                        </p:tgtEl>
                                        <p:attrNameLst>
                                          <p:attrName>ppt_w</p:attrName>
                                        </p:attrNameLst>
                                      </p:cBhvr>
                                      <p:tavLst>
                                        <p:tav tm="0">
                                          <p:val>
                                            <p:fltVal val="0"/>
                                          </p:val>
                                        </p:tav>
                                        <p:tav tm="100000">
                                          <p:val>
                                            <p:strVal val="#ppt_w"/>
                                          </p:val>
                                        </p:tav>
                                      </p:tavLst>
                                    </p:anim>
                                    <p:anim calcmode="lin" valueType="num">
                                      <p:cBhvr additive="repl">
                                        <p:cTn id="129" dur="1000" fill="hold"/>
                                        <p:tgtEl>
                                          <p:spTgt spid="663"/>
                                        </p:tgtEl>
                                        <p:attrNameLst>
                                          <p:attrName>ppt_h</p:attrName>
                                        </p:attrNameLst>
                                      </p:cBhvr>
                                      <p:tavLst>
                                        <p:tav tm="0">
                                          <p:val>
                                            <p:fltVal val="0"/>
                                          </p:val>
                                        </p:tav>
                                        <p:tav tm="100000">
                                          <p:val>
                                            <p:strVal val="#ppt_h"/>
                                          </p:val>
                                        </p:tav>
                                      </p:tavLst>
                                    </p:anim>
                                    <p:anim calcmode="lin" valueType="num">
                                      <p:cBhvr additive="repl">
                                        <p:cTn id="130" dur="1000" fill="hold"/>
                                        <p:tgtEl>
                                          <p:spTgt spid="663"/>
                                        </p:tgtEl>
                                        <p:attrNameLst>
                                          <p:attrName>r</p:attrName>
                                        </p:attrNameLst>
                                      </p:cBhvr>
                                      <p:tavLst>
                                        <p:tav tm="0">
                                          <p:val>
                                            <p:strVal val="90"/>
                                          </p:val>
                                        </p:tav>
                                        <p:tav tm="100000">
                                          <p:val>
                                            <p:strVal val="0"/>
                                          </p:val>
                                        </p:tav>
                                      </p:tavLst>
                                    </p:anim>
                                    <p:animEffect filter="fade" transition="in">
                                      <p:cBhvr additive="repl">
                                        <p:cTn id="131" dur="10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sldNum" idx="7"/>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5104F40D-7293-443C-8DF9-5FF3A7234F54}"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grpSp>
        <p:nvGrpSpPr>
          <p:cNvPr id="109" name="Group 2"/>
          <p:cNvGrpSpPr/>
          <p:nvPr/>
        </p:nvGrpSpPr>
        <p:grpSpPr>
          <a:xfrm>
            <a:off x="1295280" y="1511280"/>
            <a:ext cx="4309920" cy="3309840"/>
            <a:chOff x="1295280" y="1511280"/>
            <a:chExt cx="4309920" cy="3309840"/>
          </a:xfrm>
        </p:grpSpPr>
        <p:grpSp>
          <p:nvGrpSpPr>
            <p:cNvPr id="110" name="Group 3"/>
            <p:cNvGrpSpPr/>
            <p:nvPr/>
          </p:nvGrpSpPr>
          <p:grpSpPr>
            <a:xfrm>
              <a:off x="2209680" y="1511280"/>
              <a:ext cx="3395520" cy="3309840"/>
              <a:chOff x="2209680" y="1511280"/>
              <a:chExt cx="3395520" cy="3309840"/>
            </a:xfrm>
          </p:grpSpPr>
          <p:sp>
            <p:nvSpPr>
              <p:cNvPr id="111" name="Oval 4"/>
              <p:cNvSpPr/>
              <p:nvPr/>
            </p:nvSpPr>
            <p:spPr>
              <a:xfrm>
                <a:off x="2209680" y="1511280"/>
                <a:ext cx="3395520" cy="3309840"/>
              </a:xfrm>
              <a:prstGeom prst="ellipse">
                <a:avLst/>
              </a:prstGeom>
              <a:noFill/>
              <a:ln w="1905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2" name="Oval 5"/>
              <p:cNvSpPr/>
              <p:nvPr/>
            </p:nvSpPr>
            <p:spPr>
              <a:xfrm>
                <a:off x="2527920" y="1996920"/>
                <a:ext cx="81180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3" name="Oval 6"/>
              <p:cNvSpPr/>
              <p:nvPr/>
            </p:nvSpPr>
            <p:spPr>
              <a:xfrm>
                <a:off x="2209680" y="253692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4" name="Oval 7"/>
              <p:cNvSpPr/>
              <p:nvPr/>
            </p:nvSpPr>
            <p:spPr>
              <a:xfrm>
                <a:off x="2209680" y="3075120"/>
                <a:ext cx="81180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5" name="Oval 8"/>
              <p:cNvSpPr/>
              <p:nvPr/>
            </p:nvSpPr>
            <p:spPr>
              <a:xfrm>
                <a:off x="4155480" y="2981160"/>
                <a:ext cx="81180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6" name="Oval 9"/>
              <p:cNvSpPr/>
              <p:nvPr/>
            </p:nvSpPr>
            <p:spPr>
              <a:xfrm>
                <a:off x="3981600" y="1582560"/>
                <a:ext cx="81036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7" name="Oval 10"/>
              <p:cNvSpPr/>
              <p:nvPr/>
            </p:nvSpPr>
            <p:spPr>
              <a:xfrm>
                <a:off x="2785680" y="170352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8" name="Oval 11"/>
              <p:cNvSpPr/>
              <p:nvPr/>
            </p:nvSpPr>
            <p:spPr>
              <a:xfrm>
                <a:off x="2775600" y="258588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19" name="Oval 12"/>
              <p:cNvSpPr/>
              <p:nvPr/>
            </p:nvSpPr>
            <p:spPr>
              <a:xfrm>
                <a:off x="3835440" y="363060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0" name="Oval 13"/>
              <p:cNvSpPr/>
              <p:nvPr/>
            </p:nvSpPr>
            <p:spPr>
              <a:xfrm>
                <a:off x="4219200" y="209088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1" name="Oval 14"/>
              <p:cNvSpPr/>
              <p:nvPr/>
            </p:nvSpPr>
            <p:spPr>
              <a:xfrm>
                <a:off x="3184200" y="213048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2" name="Oval 15"/>
              <p:cNvSpPr/>
              <p:nvPr/>
            </p:nvSpPr>
            <p:spPr>
              <a:xfrm>
                <a:off x="4793400" y="258588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3" name="Oval 16"/>
              <p:cNvSpPr/>
              <p:nvPr/>
            </p:nvSpPr>
            <p:spPr>
              <a:xfrm>
                <a:off x="4401360" y="1873080"/>
                <a:ext cx="811800" cy="74268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4" name="Oval 17"/>
              <p:cNvSpPr/>
              <p:nvPr/>
            </p:nvSpPr>
            <p:spPr>
              <a:xfrm>
                <a:off x="3341520" y="151128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5" name="Oval 18"/>
              <p:cNvSpPr/>
              <p:nvPr/>
            </p:nvSpPr>
            <p:spPr>
              <a:xfrm>
                <a:off x="4647600" y="217656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6" name="Oval 19"/>
              <p:cNvSpPr/>
              <p:nvPr/>
            </p:nvSpPr>
            <p:spPr>
              <a:xfrm>
                <a:off x="2527920" y="363384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7" name="Oval 20"/>
              <p:cNvSpPr/>
              <p:nvPr/>
            </p:nvSpPr>
            <p:spPr>
              <a:xfrm>
                <a:off x="4219200" y="2387520"/>
                <a:ext cx="81036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8" name="Oval 21"/>
              <p:cNvSpPr/>
              <p:nvPr/>
            </p:nvSpPr>
            <p:spPr>
              <a:xfrm>
                <a:off x="2847960" y="311004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29" name="Oval 22"/>
              <p:cNvSpPr/>
              <p:nvPr/>
            </p:nvSpPr>
            <p:spPr>
              <a:xfrm>
                <a:off x="4199760" y="385272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0" name="Oval 23"/>
              <p:cNvSpPr/>
              <p:nvPr/>
            </p:nvSpPr>
            <p:spPr>
              <a:xfrm>
                <a:off x="3023280" y="4024440"/>
                <a:ext cx="81036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1" name="Oval 24"/>
              <p:cNvSpPr/>
              <p:nvPr/>
            </p:nvSpPr>
            <p:spPr>
              <a:xfrm>
                <a:off x="3587760" y="313200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2" name="Oval 25"/>
              <p:cNvSpPr/>
              <p:nvPr/>
            </p:nvSpPr>
            <p:spPr>
              <a:xfrm>
                <a:off x="3587760" y="407988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3" name="Oval 26"/>
              <p:cNvSpPr/>
              <p:nvPr/>
            </p:nvSpPr>
            <p:spPr>
              <a:xfrm>
                <a:off x="3167640" y="274176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4" name="Oval 27"/>
              <p:cNvSpPr/>
              <p:nvPr/>
            </p:nvSpPr>
            <p:spPr>
              <a:xfrm>
                <a:off x="4793400" y="291924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5" name="Oval 28"/>
              <p:cNvSpPr/>
              <p:nvPr/>
            </p:nvSpPr>
            <p:spPr>
              <a:xfrm>
                <a:off x="4647600" y="339552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6" name="Oval 29"/>
              <p:cNvSpPr/>
              <p:nvPr/>
            </p:nvSpPr>
            <p:spPr>
              <a:xfrm>
                <a:off x="4473360" y="3576600"/>
                <a:ext cx="81036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7" name="Oval 30"/>
              <p:cNvSpPr/>
              <p:nvPr/>
            </p:nvSpPr>
            <p:spPr>
              <a:xfrm>
                <a:off x="4132440" y="3213000"/>
                <a:ext cx="810360" cy="74268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8" name="Oval 31"/>
              <p:cNvSpPr/>
              <p:nvPr/>
            </p:nvSpPr>
            <p:spPr>
              <a:xfrm>
                <a:off x="3833640" y="195588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39" name="Oval 32"/>
              <p:cNvSpPr/>
              <p:nvPr/>
            </p:nvSpPr>
            <p:spPr>
              <a:xfrm>
                <a:off x="3187440" y="3484440"/>
                <a:ext cx="811800" cy="7412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40" name="Oval 33"/>
              <p:cNvSpPr/>
              <p:nvPr/>
            </p:nvSpPr>
            <p:spPr>
              <a:xfrm>
                <a:off x="3655080" y="2562120"/>
                <a:ext cx="811800" cy="7412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141" name="Group 34"/>
            <p:cNvGrpSpPr/>
            <p:nvPr/>
          </p:nvGrpSpPr>
          <p:grpSpPr>
            <a:xfrm>
              <a:off x="1295280" y="1511280"/>
              <a:ext cx="2590920" cy="2514600"/>
              <a:chOff x="1295280" y="1511280"/>
              <a:chExt cx="2590920" cy="2514600"/>
            </a:xfrm>
          </p:grpSpPr>
          <p:sp>
            <p:nvSpPr>
              <p:cNvPr id="142" name="Line 35"/>
              <p:cNvSpPr/>
              <p:nvPr/>
            </p:nvSpPr>
            <p:spPr>
              <a:xfrm>
                <a:off x="1295280" y="1815840"/>
                <a:ext cx="1143000" cy="221004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43" name="Line 36"/>
              <p:cNvSpPr/>
              <p:nvPr/>
            </p:nvSpPr>
            <p:spPr>
              <a:xfrm flipV="1">
                <a:off x="1371600" y="1511280"/>
                <a:ext cx="2514600" cy="22860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grpSp>
      <p:sp>
        <p:nvSpPr>
          <p:cNvPr id="144" name="PlaceHolder 2"/>
          <p:cNvSpPr>
            <a:spLocks noGrp="1"/>
          </p:cNvSpPr>
          <p:nvPr>
            <p:ph type="title"/>
          </p:nvPr>
        </p:nvSpPr>
        <p:spPr>
          <a:xfrm>
            <a:off x="2570040" y="0"/>
            <a:ext cx="4035240" cy="51732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du noyau</a:t>
            </a:r>
            <a:endParaRPr b="0" lang="fr-FR" sz="2800" spc="-1" strike="noStrike">
              <a:solidFill>
                <a:srgbClr val="000000"/>
              </a:solidFill>
              <a:latin typeface="Arial"/>
            </a:endParaRPr>
          </a:p>
        </p:txBody>
      </p:sp>
      <p:grpSp>
        <p:nvGrpSpPr>
          <p:cNvPr id="145" name="Group 38"/>
          <p:cNvGrpSpPr/>
          <p:nvPr/>
        </p:nvGrpSpPr>
        <p:grpSpPr>
          <a:xfrm>
            <a:off x="832320" y="1343880"/>
            <a:ext cx="975240" cy="928800"/>
            <a:chOff x="832320" y="1343880"/>
            <a:chExt cx="975240" cy="928800"/>
          </a:xfrm>
        </p:grpSpPr>
        <p:grpSp>
          <p:nvGrpSpPr>
            <p:cNvPr id="146" name="Group 39"/>
            <p:cNvGrpSpPr/>
            <p:nvPr/>
          </p:nvGrpSpPr>
          <p:grpSpPr>
            <a:xfrm>
              <a:off x="1101960" y="1343880"/>
              <a:ext cx="452520" cy="928800"/>
              <a:chOff x="1101960" y="1343880"/>
              <a:chExt cx="452520" cy="928800"/>
            </a:xfrm>
          </p:grpSpPr>
          <p:sp>
            <p:nvSpPr>
              <p:cNvPr id="147" name="Oval 40"/>
              <p:cNvSpPr/>
              <p:nvPr/>
            </p:nvSpPr>
            <p:spPr>
              <a:xfrm rot="16818000">
                <a:off x="864000" y="1694160"/>
                <a:ext cx="893520" cy="22680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48" name="Oval 41"/>
              <p:cNvSpPr/>
              <p:nvPr/>
            </p:nvSpPr>
            <p:spPr>
              <a:xfrm rot="15427200">
                <a:off x="881280" y="1677960"/>
                <a:ext cx="893520" cy="25992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149" name="Oval 42"/>
            <p:cNvSpPr/>
            <p:nvPr/>
          </p:nvSpPr>
          <p:spPr>
            <a:xfrm rot="20270400">
              <a:off x="837720" y="1699560"/>
              <a:ext cx="947520" cy="21420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50" name="Oval 43"/>
            <p:cNvSpPr/>
            <p:nvPr/>
          </p:nvSpPr>
          <p:spPr>
            <a:xfrm>
              <a:off x="1296720" y="1761840"/>
              <a:ext cx="63360" cy="60120"/>
            </a:xfrm>
            <a:prstGeom prst="ellipse">
              <a:avLst/>
            </a:prstGeom>
            <a:solidFill>
              <a:schemeClr val="tx2"/>
            </a:solidFill>
            <a:ln w="9525">
              <a:solidFill>
                <a:srgbClr val="003399"/>
              </a:solidFill>
              <a:round/>
            </a:ln>
          </p:spPr>
          <p:style>
            <a:lnRef idx="0"/>
            <a:fillRef idx="0"/>
            <a:effectRef idx="0"/>
            <a:fontRef idx="minor"/>
          </p:style>
          <p:txBody>
            <a:bodyPr lIns="90000" rIns="90000" tIns="-1440" bIns="-1440" anchor="t">
              <a:noAutofit/>
            </a:bodyPr>
            <a:p>
              <a:pPr>
                <a:lnSpc>
                  <a:spcPct val="100000"/>
                </a:lnSpc>
              </a:pPr>
              <a:endParaRPr b="0" lang="fr-FR" sz="1800" spc="-1" strike="noStrike">
                <a:solidFill>
                  <a:srgbClr val="ffffff"/>
                </a:solidFill>
                <a:latin typeface="Arial"/>
                <a:ea typeface="DejaVu Sans"/>
              </a:endParaRPr>
            </a:p>
          </p:txBody>
        </p:sp>
        <p:sp>
          <p:nvSpPr>
            <p:cNvPr id="151" name="Oval 44"/>
            <p:cNvSpPr/>
            <p:nvPr/>
          </p:nvSpPr>
          <p:spPr>
            <a:xfrm rot="306600">
              <a:off x="870840" y="1545480"/>
              <a:ext cx="915120" cy="52272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52" name="Oval 45"/>
            <p:cNvSpPr/>
            <p:nvPr/>
          </p:nvSpPr>
          <p:spPr>
            <a:xfrm>
              <a:off x="1427040" y="1452960"/>
              <a:ext cx="3132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153" name="Oval 46"/>
            <p:cNvSpPr/>
            <p:nvPr/>
          </p:nvSpPr>
          <p:spPr>
            <a:xfrm>
              <a:off x="1558440" y="1792800"/>
              <a:ext cx="3060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154" name="Oval 47"/>
            <p:cNvSpPr/>
            <p:nvPr/>
          </p:nvSpPr>
          <p:spPr>
            <a:xfrm>
              <a:off x="969120" y="1607400"/>
              <a:ext cx="3060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155" name="Oval 48"/>
            <p:cNvSpPr/>
            <p:nvPr/>
          </p:nvSpPr>
          <p:spPr>
            <a:xfrm>
              <a:off x="1447920" y="2198520"/>
              <a:ext cx="3132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grpSp>
      <p:grpSp>
        <p:nvGrpSpPr>
          <p:cNvPr id="156" name="Group 49"/>
          <p:cNvGrpSpPr/>
          <p:nvPr/>
        </p:nvGrpSpPr>
        <p:grpSpPr>
          <a:xfrm>
            <a:off x="4114800" y="1320840"/>
            <a:ext cx="3553560" cy="3412080"/>
            <a:chOff x="4114800" y="1320840"/>
            <a:chExt cx="3553560" cy="3412080"/>
          </a:xfrm>
        </p:grpSpPr>
        <p:grpSp>
          <p:nvGrpSpPr>
            <p:cNvPr id="157" name="Group 50"/>
            <p:cNvGrpSpPr/>
            <p:nvPr/>
          </p:nvGrpSpPr>
          <p:grpSpPr>
            <a:xfrm>
              <a:off x="4114800" y="2958840"/>
              <a:ext cx="3506760" cy="1774080"/>
              <a:chOff x="4114800" y="2958840"/>
              <a:chExt cx="3506760" cy="1774080"/>
            </a:xfrm>
          </p:grpSpPr>
          <p:sp>
            <p:nvSpPr>
              <p:cNvPr id="158" name="Line 51"/>
              <p:cNvSpPr/>
              <p:nvPr/>
            </p:nvSpPr>
            <p:spPr>
              <a:xfrm>
                <a:off x="4114800" y="2958840"/>
                <a:ext cx="1752480" cy="144792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59" name="Text Box 52"/>
              <p:cNvSpPr/>
              <p:nvPr/>
            </p:nvSpPr>
            <p:spPr>
              <a:xfrm>
                <a:off x="6049080" y="4216320"/>
                <a:ext cx="157248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Neutron</a:t>
                </a:r>
                <a:endParaRPr b="0" lang="fr-FR" sz="2800" spc="-1" strike="noStrike">
                  <a:solidFill>
                    <a:srgbClr val="000000"/>
                  </a:solidFill>
                  <a:latin typeface="Arial"/>
                </a:endParaRPr>
              </a:p>
            </p:txBody>
          </p:sp>
        </p:grpSp>
        <p:grpSp>
          <p:nvGrpSpPr>
            <p:cNvPr id="160" name="Group 53"/>
            <p:cNvGrpSpPr/>
            <p:nvPr/>
          </p:nvGrpSpPr>
          <p:grpSpPr>
            <a:xfrm>
              <a:off x="4343400" y="1320840"/>
              <a:ext cx="3324960" cy="952200"/>
              <a:chOff x="4343400" y="1320840"/>
              <a:chExt cx="3324960" cy="952200"/>
            </a:xfrm>
          </p:grpSpPr>
          <p:sp>
            <p:nvSpPr>
              <p:cNvPr id="161" name="Line 54"/>
              <p:cNvSpPr/>
              <p:nvPr/>
            </p:nvSpPr>
            <p:spPr>
              <a:xfrm flipV="1">
                <a:off x="4343400" y="1587240"/>
                <a:ext cx="1752480" cy="68580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62" name="Text Box 55"/>
              <p:cNvSpPr/>
              <p:nvPr/>
            </p:nvSpPr>
            <p:spPr>
              <a:xfrm>
                <a:off x="6355080" y="1320840"/>
                <a:ext cx="131328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Proton</a:t>
                </a:r>
                <a:endParaRPr b="0" lang="fr-FR" sz="2800" spc="-1" strike="noStrike">
                  <a:solidFill>
                    <a:srgbClr val="000000"/>
                  </a:solidFill>
                  <a:latin typeface="Arial"/>
                </a:endParaRPr>
              </a:p>
            </p:txBody>
          </p:sp>
        </p:grpSp>
      </p:grpSp>
      <p:grpSp>
        <p:nvGrpSpPr>
          <p:cNvPr id="163" name="Group 56"/>
          <p:cNvGrpSpPr/>
          <p:nvPr/>
        </p:nvGrpSpPr>
        <p:grpSpPr>
          <a:xfrm>
            <a:off x="3581280" y="1892160"/>
            <a:ext cx="5402880" cy="1739160"/>
            <a:chOff x="3581280" y="1892160"/>
            <a:chExt cx="5402880" cy="1739160"/>
          </a:xfrm>
        </p:grpSpPr>
        <p:grpSp>
          <p:nvGrpSpPr>
            <p:cNvPr id="164" name="Group 57"/>
            <p:cNvGrpSpPr/>
            <p:nvPr/>
          </p:nvGrpSpPr>
          <p:grpSpPr>
            <a:xfrm>
              <a:off x="3581280" y="1892160"/>
              <a:ext cx="685800" cy="990720"/>
              <a:chOff x="3581280" y="1892160"/>
              <a:chExt cx="685800" cy="990720"/>
            </a:xfrm>
          </p:grpSpPr>
          <p:sp>
            <p:nvSpPr>
              <p:cNvPr id="165" name="Line 58"/>
              <p:cNvSpPr/>
              <p:nvPr/>
            </p:nvSpPr>
            <p:spPr>
              <a:xfrm flipV="1">
                <a:off x="4114800" y="2349360"/>
                <a:ext cx="152280" cy="5335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66" name="Line 59"/>
              <p:cNvSpPr/>
              <p:nvPr/>
            </p:nvSpPr>
            <p:spPr>
              <a:xfrm>
                <a:off x="3581280" y="2501640"/>
                <a:ext cx="380880" cy="3049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67" name="Line 60"/>
              <p:cNvSpPr/>
              <p:nvPr/>
            </p:nvSpPr>
            <p:spPr>
              <a:xfrm>
                <a:off x="3733560" y="1892160"/>
                <a:ext cx="457200" cy="38088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168" name="Line 61"/>
            <p:cNvSpPr/>
            <p:nvPr/>
          </p:nvSpPr>
          <p:spPr>
            <a:xfrm>
              <a:off x="4317840" y="2635200"/>
              <a:ext cx="1636560" cy="79344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169" name="Text Box 62"/>
            <p:cNvSpPr/>
            <p:nvPr/>
          </p:nvSpPr>
          <p:spPr>
            <a:xfrm>
              <a:off x="6067440" y="3114720"/>
              <a:ext cx="29167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BE" sz="2800" spc="-1" strike="noStrike">
                  <a:solidFill>
                    <a:srgbClr val="009900"/>
                  </a:solidFill>
                  <a:latin typeface="Verdana"/>
                  <a:ea typeface="DejaVu Sans"/>
                </a:rPr>
                <a:t>Interaction forte</a:t>
              </a:r>
              <a:endParaRPr b="0" lang="fr-FR" sz="2800" spc="-1" strike="noStrike">
                <a:solidFill>
                  <a:srgbClr val="000000"/>
                </a:solidFill>
                <a:latin typeface="Arial"/>
              </a:endParaRPr>
            </a:p>
          </p:txBody>
        </p:sp>
      </p:grpSp>
      <p:sp>
        <p:nvSpPr>
          <p:cNvPr id="170" name="Line 63"/>
          <p:cNvSpPr/>
          <p:nvPr/>
        </p:nvSpPr>
        <p:spPr>
          <a:xfrm flipH="1">
            <a:off x="2286000" y="5166360"/>
            <a:ext cx="3352680" cy="36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71" name="Text Box 64"/>
          <p:cNvSpPr/>
          <p:nvPr/>
        </p:nvSpPr>
        <p:spPr>
          <a:xfrm>
            <a:off x="1612800" y="5318640"/>
            <a:ext cx="4666680" cy="76716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-14</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0.00000000000001 m</a:t>
            </a:r>
            <a:endParaRPr b="0" lang="fr-FR" sz="2800" spc="-1" strike="noStrike">
              <a:solidFill>
                <a:srgbClr val="000000"/>
              </a:solidFill>
              <a:latin typeface="Arial"/>
            </a:endParaRPr>
          </a:p>
        </p:txBody>
      </p:sp>
      <p:sp>
        <p:nvSpPr>
          <p:cNvPr id="172" name="Rectangle 1"/>
          <p:cNvSpPr/>
          <p:nvPr/>
        </p:nvSpPr>
        <p:spPr>
          <a:xfrm>
            <a:off x="1593360" y="5964480"/>
            <a:ext cx="4570200" cy="459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73" name="Rectangle 3"/>
          <p:cNvSpPr/>
          <p:nvPr/>
        </p:nvSpPr>
        <p:spPr>
          <a:xfrm>
            <a:off x="6554880" y="1864080"/>
            <a:ext cx="21715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400" spc="-1" strike="noStrike">
                <a:solidFill>
                  <a:srgbClr val="000000"/>
                </a:solidFill>
                <a:latin typeface="Verdana"/>
                <a:ea typeface="DejaVu Sans"/>
              </a:rPr>
              <a:t>m ~ 2</a:t>
            </a:r>
            <a:r>
              <a:rPr b="0" lang="en-US" sz="1400" spc="-1" strike="noStrike">
                <a:solidFill>
                  <a:srgbClr val="000000"/>
                </a:solidFill>
                <a:latin typeface="Symbol"/>
                <a:ea typeface="DejaVu Sans"/>
              </a:rPr>
              <a:t>x</a:t>
            </a:r>
            <a:r>
              <a:rPr b="0" lang="en-US" sz="1400" spc="-1" strike="noStrike">
                <a:solidFill>
                  <a:srgbClr val="000000"/>
                </a:solidFill>
                <a:latin typeface="Verdana"/>
                <a:ea typeface="DejaVu Sans"/>
              </a:rPr>
              <a:t>10</a:t>
            </a:r>
            <a:r>
              <a:rPr b="0" lang="en-US" sz="1400" spc="-1" strike="noStrike" baseline="30000">
                <a:solidFill>
                  <a:srgbClr val="000000"/>
                </a:solidFill>
                <a:latin typeface="Symbol"/>
                <a:ea typeface="DejaVu Sans"/>
              </a:rPr>
              <a:t>-27</a:t>
            </a:r>
            <a:r>
              <a:rPr b="0" lang="en-US" sz="1400" spc="-1" strike="noStrike" baseline="30000">
                <a:solidFill>
                  <a:srgbClr val="000000"/>
                </a:solidFill>
                <a:latin typeface="Verdana"/>
                <a:ea typeface="DejaVu Sans"/>
              </a:rPr>
              <a:t> </a:t>
            </a:r>
            <a:r>
              <a:rPr b="0" lang="en-US" sz="1400" spc="-1" strike="noStrike">
                <a:solidFill>
                  <a:srgbClr val="000000"/>
                </a:solidFill>
                <a:latin typeface="Verdana"/>
                <a:ea typeface="DejaVu Sans"/>
              </a:rPr>
              <a:t>kg ~ 1GeV/c</a:t>
            </a:r>
            <a:r>
              <a:rPr b="0" lang="en-US" sz="1400" spc="-1" strike="noStrike" baseline="30000">
                <a:solidFill>
                  <a:srgbClr val="000000"/>
                </a:solidFill>
                <a:latin typeface="Verdana"/>
                <a:ea typeface="DejaVu Sans"/>
              </a:rPr>
              <a:t>2</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0" dur="indefinite" restart="never" nodeType="tmRoot">
          <p:childTnLst>
            <p:seq>
              <p:cTn id="11" dur="indefinite" nodeType="mainSeq">
                <p:childTnLst>
                  <p:par>
                    <p:cTn id="12" fill="hold">
                      <p:stCondLst>
                        <p:cond delay="indefinite"/>
                      </p:stCondLst>
                      <p:childTnLst>
                        <p:par>
                          <p:cTn id="13" fill="hold">
                            <p:stCondLst>
                              <p:cond delay="0"/>
                            </p:stCondLst>
                            <p:childTnLst>
                              <p:par>
                                <p:cTn id="14" nodeType="clickEffect" fill="hold" presetClass="entr" presetID="53" presetSubtype="16">
                                  <p:stCondLst>
                                    <p:cond delay="0"/>
                                  </p:stCondLst>
                                  <p:childTnLst>
                                    <p:set>
                                      <p:cBhvr>
                                        <p:cTn id="15" dur="1" fill="hold">
                                          <p:stCondLst>
                                            <p:cond delay="0"/>
                                          </p:stCondLst>
                                        </p:cTn>
                                        <p:tgtEl>
                                          <p:spTgt spid="163"/>
                                        </p:tgtEl>
                                        <p:attrNameLst>
                                          <p:attrName>style.visibility</p:attrName>
                                        </p:attrNameLst>
                                      </p:cBhvr>
                                      <p:to>
                                        <p:strVal val="visible"/>
                                      </p:to>
                                    </p:set>
                                    <p:anim calcmode="lin" valueType="num">
                                      <p:cBhvr additive="repl">
                                        <p:cTn id="16" dur="500" fill="hold"/>
                                        <p:tgtEl>
                                          <p:spTgt spid="163"/>
                                        </p:tgtEl>
                                        <p:attrNameLst>
                                          <p:attrName>ppt_w</p:attrName>
                                        </p:attrNameLst>
                                      </p:cBhvr>
                                      <p:tavLst>
                                        <p:tav tm="0">
                                          <p:val>
                                            <p:fltVal val="0"/>
                                          </p:val>
                                        </p:tav>
                                        <p:tav tm="100000">
                                          <p:val>
                                            <p:strVal val="#ppt_w"/>
                                          </p:val>
                                        </p:tav>
                                      </p:tavLst>
                                    </p:anim>
                                    <p:anim calcmode="lin" valueType="num">
                                      <p:cBhvr additive="repl">
                                        <p:cTn id="17" dur="500" fill="hold"/>
                                        <p:tgtEl>
                                          <p:spTgt spid="163"/>
                                        </p:tgtEl>
                                        <p:attrNameLst>
                                          <p:attrName>ppt_h</p:attrName>
                                        </p:attrNameLst>
                                      </p:cBhvr>
                                      <p:tavLst>
                                        <p:tav tm="0">
                                          <p:val>
                                            <p:fltVal val="0"/>
                                          </p:val>
                                        </p:tav>
                                        <p:tav tm="100000">
                                          <p:val>
                                            <p:strVal val="#ppt_h"/>
                                          </p:val>
                                        </p:tav>
                                      </p:tavLst>
                                    </p:anim>
                                    <p:animEffect filter="fade" transition="in">
                                      <p:cBhvr additive="repl">
                                        <p:cTn id="18"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Num" idx="8"/>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BFD34917-2AAC-4991-BB77-8F08DE383E5D}"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175" name="PlaceHolder 2"/>
          <p:cNvSpPr>
            <a:spLocks noGrp="1"/>
          </p:cNvSpPr>
          <p:nvPr>
            <p:ph type="title"/>
          </p:nvPr>
        </p:nvSpPr>
        <p:spPr>
          <a:xfrm>
            <a:off x="696960" y="0"/>
            <a:ext cx="7802280" cy="51732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des protons et des neutrons</a:t>
            </a:r>
            <a:endParaRPr b="0" lang="fr-FR" sz="2800" spc="-1" strike="noStrike">
              <a:solidFill>
                <a:srgbClr val="000000"/>
              </a:solidFill>
              <a:latin typeface="Arial"/>
            </a:endParaRPr>
          </a:p>
        </p:txBody>
      </p:sp>
      <p:grpSp>
        <p:nvGrpSpPr>
          <p:cNvPr id="176" name="Group 3"/>
          <p:cNvGrpSpPr/>
          <p:nvPr/>
        </p:nvGrpSpPr>
        <p:grpSpPr>
          <a:xfrm>
            <a:off x="838080" y="2894040"/>
            <a:ext cx="988920" cy="933480"/>
            <a:chOff x="838080" y="2894040"/>
            <a:chExt cx="988920" cy="933480"/>
          </a:xfrm>
        </p:grpSpPr>
        <p:sp>
          <p:nvSpPr>
            <p:cNvPr id="177" name="Oval 4"/>
            <p:cNvSpPr/>
            <p:nvPr/>
          </p:nvSpPr>
          <p:spPr>
            <a:xfrm>
              <a:off x="838080" y="2894040"/>
              <a:ext cx="988920" cy="933120"/>
            </a:xfrm>
            <a:prstGeom prst="ellipse">
              <a:avLst/>
            </a:prstGeom>
            <a:noFill/>
            <a:ln w="19050">
              <a:solidFill>
                <a:srgbClr val="b2b2b2"/>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78" name="Oval 5"/>
            <p:cNvSpPr/>
            <p:nvPr/>
          </p:nvSpPr>
          <p:spPr>
            <a:xfrm>
              <a:off x="930960" y="3031200"/>
              <a:ext cx="23544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79" name="Oval 6"/>
            <p:cNvSpPr/>
            <p:nvPr/>
          </p:nvSpPr>
          <p:spPr>
            <a:xfrm>
              <a:off x="838080" y="318348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0" name="Oval 7"/>
            <p:cNvSpPr/>
            <p:nvPr/>
          </p:nvSpPr>
          <p:spPr>
            <a:xfrm>
              <a:off x="838080" y="3335400"/>
              <a:ext cx="23544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1" name="Oval 8"/>
            <p:cNvSpPr/>
            <p:nvPr/>
          </p:nvSpPr>
          <p:spPr>
            <a:xfrm>
              <a:off x="1405440" y="3309120"/>
              <a:ext cx="23544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2" name="Oval 9"/>
            <p:cNvSpPr/>
            <p:nvPr/>
          </p:nvSpPr>
          <p:spPr>
            <a:xfrm>
              <a:off x="1354680" y="2914200"/>
              <a:ext cx="23508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3" name="Oval 10"/>
            <p:cNvSpPr/>
            <p:nvPr/>
          </p:nvSpPr>
          <p:spPr>
            <a:xfrm>
              <a:off x="1006200" y="294840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4" name="Oval 11"/>
            <p:cNvSpPr/>
            <p:nvPr/>
          </p:nvSpPr>
          <p:spPr>
            <a:xfrm>
              <a:off x="1003320" y="319752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5" name="Oval 12"/>
            <p:cNvSpPr/>
            <p:nvPr/>
          </p:nvSpPr>
          <p:spPr>
            <a:xfrm>
              <a:off x="1312200" y="349236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6" name="Oval 13"/>
            <p:cNvSpPr/>
            <p:nvPr/>
          </p:nvSpPr>
          <p:spPr>
            <a:xfrm>
              <a:off x="1424160" y="305748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7" name="Oval 14"/>
            <p:cNvSpPr/>
            <p:nvPr/>
          </p:nvSpPr>
          <p:spPr>
            <a:xfrm>
              <a:off x="1122480" y="306900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8" name="Oval 15"/>
            <p:cNvSpPr/>
            <p:nvPr/>
          </p:nvSpPr>
          <p:spPr>
            <a:xfrm>
              <a:off x="1591560" y="319752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9" name="Oval 16"/>
            <p:cNvSpPr/>
            <p:nvPr/>
          </p:nvSpPr>
          <p:spPr>
            <a:xfrm>
              <a:off x="1477080" y="299628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0" name="Oval 17"/>
            <p:cNvSpPr/>
            <p:nvPr/>
          </p:nvSpPr>
          <p:spPr>
            <a:xfrm>
              <a:off x="1168200" y="289404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1" name="Oval 18"/>
            <p:cNvSpPr/>
            <p:nvPr/>
          </p:nvSpPr>
          <p:spPr>
            <a:xfrm>
              <a:off x="1549080" y="308196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2" name="Oval 19"/>
            <p:cNvSpPr/>
            <p:nvPr/>
          </p:nvSpPr>
          <p:spPr>
            <a:xfrm>
              <a:off x="930960" y="349344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3" name="Oval 20"/>
            <p:cNvSpPr/>
            <p:nvPr/>
          </p:nvSpPr>
          <p:spPr>
            <a:xfrm>
              <a:off x="1424160" y="3141360"/>
              <a:ext cx="23508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4" name="Oval 21"/>
            <p:cNvSpPr/>
            <p:nvPr/>
          </p:nvSpPr>
          <p:spPr>
            <a:xfrm>
              <a:off x="1024200" y="334548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5" name="Oval 22"/>
            <p:cNvSpPr/>
            <p:nvPr/>
          </p:nvSpPr>
          <p:spPr>
            <a:xfrm>
              <a:off x="1418400" y="355500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6" name="Oval 23"/>
            <p:cNvSpPr/>
            <p:nvPr/>
          </p:nvSpPr>
          <p:spPr>
            <a:xfrm>
              <a:off x="1075320" y="3603600"/>
              <a:ext cx="23508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7" name="Oval 24"/>
            <p:cNvSpPr/>
            <p:nvPr/>
          </p:nvSpPr>
          <p:spPr>
            <a:xfrm>
              <a:off x="1239840" y="335160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8" name="Oval 25"/>
            <p:cNvSpPr/>
            <p:nvPr/>
          </p:nvSpPr>
          <p:spPr>
            <a:xfrm>
              <a:off x="1239840" y="361944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99" name="Oval 26"/>
            <p:cNvSpPr/>
            <p:nvPr/>
          </p:nvSpPr>
          <p:spPr>
            <a:xfrm>
              <a:off x="1117440" y="324144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0" name="Oval 27"/>
            <p:cNvSpPr/>
            <p:nvPr/>
          </p:nvSpPr>
          <p:spPr>
            <a:xfrm>
              <a:off x="1591560" y="329148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1" name="Oval 28"/>
            <p:cNvSpPr/>
            <p:nvPr/>
          </p:nvSpPr>
          <p:spPr>
            <a:xfrm>
              <a:off x="1549080" y="342612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2" name="Oval 29"/>
            <p:cNvSpPr/>
            <p:nvPr/>
          </p:nvSpPr>
          <p:spPr>
            <a:xfrm>
              <a:off x="1498320" y="3477240"/>
              <a:ext cx="23508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3" name="Oval 30"/>
            <p:cNvSpPr/>
            <p:nvPr/>
          </p:nvSpPr>
          <p:spPr>
            <a:xfrm>
              <a:off x="1398960" y="3374640"/>
              <a:ext cx="23508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4" name="Oval 31"/>
            <p:cNvSpPr/>
            <p:nvPr/>
          </p:nvSpPr>
          <p:spPr>
            <a:xfrm>
              <a:off x="1311840" y="301968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5" name="Oval 32"/>
            <p:cNvSpPr/>
            <p:nvPr/>
          </p:nvSpPr>
          <p:spPr>
            <a:xfrm>
              <a:off x="1123200" y="3451320"/>
              <a:ext cx="235440" cy="20808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06" name="Oval 33"/>
            <p:cNvSpPr/>
            <p:nvPr/>
          </p:nvSpPr>
          <p:spPr>
            <a:xfrm>
              <a:off x="1259640" y="3190680"/>
              <a:ext cx="235440" cy="20808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207" name="Group 34"/>
          <p:cNvGrpSpPr/>
          <p:nvPr/>
        </p:nvGrpSpPr>
        <p:grpSpPr>
          <a:xfrm>
            <a:off x="832320" y="1353600"/>
            <a:ext cx="975240" cy="928800"/>
            <a:chOff x="832320" y="1353600"/>
            <a:chExt cx="975240" cy="928800"/>
          </a:xfrm>
        </p:grpSpPr>
        <p:grpSp>
          <p:nvGrpSpPr>
            <p:cNvPr id="208" name="Group 35"/>
            <p:cNvGrpSpPr/>
            <p:nvPr/>
          </p:nvGrpSpPr>
          <p:grpSpPr>
            <a:xfrm>
              <a:off x="1101960" y="1353600"/>
              <a:ext cx="452520" cy="928800"/>
              <a:chOff x="1101960" y="1353600"/>
              <a:chExt cx="452520" cy="928800"/>
            </a:xfrm>
          </p:grpSpPr>
          <p:sp>
            <p:nvSpPr>
              <p:cNvPr id="209" name="Oval 36"/>
              <p:cNvSpPr/>
              <p:nvPr/>
            </p:nvSpPr>
            <p:spPr>
              <a:xfrm rot="16818000">
                <a:off x="864000" y="1703880"/>
                <a:ext cx="893520" cy="22680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0" name="Oval 37"/>
              <p:cNvSpPr/>
              <p:nvPr/>
            </p:nvSpPr>
            <p:spPr>
              <a:xfrm rot="15427200">
                <a:off x="881280" y="1687680"/>
                <a:ext cx="893520" cy="25992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211" name="Oval 38"/>
            <p:cNvSpPr/>
            <p:nvPr/>
          </p:nvSpPr>
          <p:spPr>
            <a:xfrm rot="20270400">
              <a:off x="837720" y="1709280"/>
              <a:ext cx="947520" cy="21420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2" name="Oval 39"/>
            <p:cNvSpPr/>
            <p:nvPr/>
          </p:nvSpPr>
          <p:spPr>
            <a:xfrm>
              <a:off x="1296720" y="1771200"/>
              <a:ext cx="63360" cy="60120"/>
            </a:xfrm>
            <a:prstGeom prst="ellipse">
              <a:avLst/>
            </a:prstGeom>
            <a:solidFill>
              <a:schemeClr val="tx2"/>
            </a:solidFill>
            <a:ln w="9525">
              <a:solidFill>
                <a:srgbClr val="003399"/>
              </a:solidFill>
              <a:round/>
            </a:ln>
          </p:spPr>
          <p:style>
            <a:lnRef idx="0"/>
            <a:fillRef idx="0"/>
            <a:effectRef idx="0"/>
            <a:fontRef idx="minor"/>
          </p:style>
          <p:txBody>
            <a:bodyPr lIns="90000" rIns="90000" tIns="-1440" bIns="-1440" anchor="t">
              <a:noAutofit/>
            </a:bodyPr>
            <a:p>
              <a:pPr>
                <a:lnSpc>
                  <a:spcPct val="100000"/>
                </a:lnSpc>
              </a:pPr>
              <a:endParaRPr b="0" lang="fr-FR" sz="1800" spc="-1" strike="noStrike">
                <a:solidFill>
                  <a:srgbClr val="ffffff"/>
                </a:solidFill>
                <a:latin typeface="Arial"/>
                <a:ea typeface="DejaVu Sans"/>
              </a:endParaRPr>
            </a:p>
          </p:txBody>
        </p:sp>
        <p:sp>
          <p:nvSpPr>
            <p:cNvPr id="213" name="Oval 40"/>
            <p:cNvSpPr/>
            <p:nvPr/>
          </p:nvSpPr>
          <p:spPr>
            <a:xfrm rot="306600">
              <a:off x="870840" y="1555200"/>
              <a:ext cx="915120" cy="52272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4" name="Oval 41"/>
            <p:cNvSpPr/>
            <p:nvPr/>
          </p:nvSpPr>
          <p:spPr>
            <a:xfrm>
              <a:off x="1427040" y="1462320"/>
              <a:ext cx="3132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15" name="Oval 42"/>
            <p:cNvSpPr/>
            <p:nvPr/>
          </p:nvSpPr>
          <p:spPr>
            <a:xfrm>
              <a:off x="1558440" y="1802160"/>
              <a:ext cx="3060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16" name="Oval 43"/>
            <p:cNvSpPr/>
            <p:nvPr/>
          </p:nvSpPr>
          <p:spPr>
            <a:xfrm>
              <a:off x="969120" y="1616760"/>
              <a:ext cx="3060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17" name="Oval 44"/>
            <p:cNvSpPr/>
            <p:nvPr/>
          </p:nvSpPr>
          <p:spPr>
            <a:xfrm>
              <a:off x="1447920" y="2208240"/>
              <a:ext cx="31320" cy="2916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grpSp>
      <p:grpSp>
        <p:nvGrpSpPr>
          <p:cNvPr id="218" name="Group 45"/>
          <p:cNvGrpSpPr/>
          <p:nvPr/>
        </p:nvGrpSpPr>
        <p:grpSpPr>
          <a:xfrm>
            <a:off x="838080" y="1827000"/>
            <a:ext cx="990720" cy="1523880"/>
            <a:chOff x="838080" y="1827000"/>
            <a:chExt cx="990720" cy="1523880"/>
          </a:xfrm>
        </p:grpSpPr>
        <p:sp>
          <p:nvSpPr>
            <p:cNvPr id="219" name="Line 46"/>
            <p:cNvSpPr/>
            <p:nvPr/>
          </p:nvSpPr>
          <p:spPr>
            <a:xfrm flipH="1">
              <a:off x="838080" y="1827000"/>
              <a:ext cx="457200" cy="144792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0" name="Line 47"/>
            <p:cNvSpPr/>
            <p:nvPr/>
          </p:nvSpPr>
          <p:spPr>
            <a:xfrm>
              <a:off x="1371600" y="1827000"/>
              <a:ext cx="457200" cy="152388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221" name="Text Box 48"/>
          <p:cNvSpPr/>
          <p:nvPr/>
        </p:nvSpPr>
        <p:spPr>
          <a:xfrm>
            <a:off x="6210720" y="1488960"/>
            <a:ext cx="2144160" cy="1369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0000"/>
                </a:solidFill>
                <a:latin typeface="Verdana"/>
                <a:ea typeface="DejaVu Sans"/>
              </a:rPr>
              <a:t>Proton :</a:t>
            </a:r>
            <a:endParaRPr b="0" lang="fr-FR" sz="28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2 quarks up</a:t>
            </a:r>
            <a:endParaRPr b="0" lang="fr-FR" sz="24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1 quark down</a:t>
            </a:r>
            <a:endParaRPr b="0" lang="fr-FR" sz="2400" spc="-1" strike="noStrike">
              <a:solidFill>
                <a:srgbClr val="000000"/>
              </a:solidFill>
              <a:latin typeface="Arial"/>
            </a:endParaRPr>
          </a:p>
        </p:txBody>
      </p:sp>
      <p:sp>
        <p:nvSpPr>
          <p:cNvPr id="222" name="Text Box 49"/>
          <p:cNvSpPr/>
          <p:nvPr/>
        </p:nvSpPr>
        <p:spPr>
          <a:xfrm>
            <a:off x="6222240" y="3824280"/>
            <a:ext cx="2290320" cy="1369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0000"/>
                </a:solidFill>
                <a:latin typeface="Verdana"/>
                <a:ea typeface="DejaVu Sans"/>
              </a:rPr>
              <a:t>Neutron :</a:t>
            </a:r>
            <a:endParaRPr b="0" lang="fr-FR" sz="28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1 quark up</a:t>
            </a:r>
            <a:endParaRPr b="0" lang="fr-FR" sz="24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2 quarks down</a:t>
            </a:r>
            <a:endParaRPr b="0" lang="fr-FR" sz="2400" spc="-1" strike="noStrike">
              <a:solidFill>
                <a:srgbClr val="000000"/>
              </a:solidFill>
              <a:latin typeface="Arial"/>
            </a:endParaRPr>
          </a:p>
        </p:txBody>
      </p:sp>
      <p:grpSp>
        <p:nvGrpSpPr>
          <p:cNvPr id="223" name="Group 50"/>
          <p:cNvGrpSpPr/>
          <p:nvPr/>
        </p:nvGrpSpPr>
        <p:grpSpPr>
          <a:xfrm>
            <a:off x="1295280" y="1447920"/>
            <a:ext cx="4371840" cy="3960360"/>
            <a:chOff x="1295280" y="1447920"/>
            <a:chExt cx="4371840" cy="3960360"/>
          </a:xfrm>
        </p:grpSpPr>
        <p:sp>
          <p:nvSpPr>
            <p:cNvPr id="224" name="Line 51"/>
            <p:cNvSpPr/>
            <p:nvPr/>
          </p:nvSpPr>
          <p:spPr>
            <a:xfrm>
              <a:off x="1325520" y="3352680"/>
              <a:ext cx="3147840" cy="196848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5" name="Line 52"/>
            <p:cNvSpPr/>
            <p:nvPr/>
          </p:nvSpPr>
          <p:spPr>
            <a:xfrm>
              <a:off x="1401480" y="3200400"/>
              <a:ext cx="3581640" cy="68580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6" name="Line 53"/>
            <p:cNvSpPr/>
            <p:nvPr/>
          </p:nvSpPr>
          <p:spPr>
            <a:xfrm flipV="1">
              <a:off x="1295280" y="2971800"/>
              <a:ext cx="3540240" cy="27612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7" name="Line 54"/>
            <p:cNvSpPr/>
            <p:nvPr/>
          </p:nvSpPr>
          <p:spPr>
            <a:xfrm flipV="1">
              <a:off x="1295280" y="1495080"/>
              <a:ext cx="3276720" cy="160020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8" name="Oval 55"/>
            <p:cNvSpPr/>
            <p:nvPr/>
          </p:nvSpPr>
          <p:spPr>
            <a:xfrm>
              <a:off x="4068720" y="1447920"/>
              <a:ext cx="1598400" cy="1522080"/>
            </a:xfrm>
            <a:prstGeom prst="ellipse">
              <a:avLst/>
            </a:prstGeom>
            <a:solidFill>
              <a:schemeClr val="tx2">
                <a:alpha val="51000"/>
              </a:schemeClr>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229" name="Oval 56"/>
            <p:cNvSpPr/>
            <p:nvPr/>
          </p:nvSpPr>
          <p:spPr>
            <a:xfrm>
              <a:off x="4830840" y="2514600"/>
              <a:ext cx="226800" cy="22680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0" name="Oval 57"/>
            <p:cNvSpPr/>
            <p:nvPr/>
          </p:nvSpPr>
          <p:spPr>
            <a:xfrm>
              <a:off x="5135400" y="1828800"/>
              <a:ext cx="226800" cy="22680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1" name="Oval 58"/>
            <p:cNvSpPr/>
            <p:nvPr/>
          </p:nvSpPr>
          <p:spPr>
            <a:xfrm>
              <a:off x="4373640" y="1981080"/>
              <a:ext cx="226800" cy="22680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2" name="Oval 59"/>
            <p:cNvSpPr/>
            <p:nvPr/>
          </p:nvSpPr>
          <p:spPr>
            <a:xfrm>
              <a:off x="4068720" y="3886200"/>
              <a:ext cx="1598400" cy="1522080"/>
            </a:xfrm>
            <a:prstGeom prst="ellipse">
              <a:avLst/>
            </a:prstGeom>
            <a:solidFill>
              <a:srgbClr val="e71919">
                <a:alpha val="51000"/>
              </a:srgbClr>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3" name="Oval 60"/>
            <p:cNvSpPr/>
            <p:nvPr/>
          </p:nvSpPr>
          <p:spPr>
            <a:xfrm>
              <a:off x="4373640" y="4724280"/>
              <a:ext cx="226800" cy="22680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4" name="Oval 61"/>
            <p:cNvSpPr/>
            <p:nvPr/>
          </p:nvSpPr>
          <p:spPr>
            <a:xfrm>
              <a:off x="5059440" y="4724280"/>
              <a:ext cx="226800" cy="22680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5" name="Oval 62"/>
            <p:cNvSpPr/>
            <p:nvPr/>
          </p:nvSpPr>
          <p:spPr>
            <a:xfrm>
              <a:off x="4754520" y="4191120"/>
              <a:ext cx="226800" cy="22680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236" name="Group 63"/>
          <p:cNvGrpSpPr/>
          <p:nvPr/>
        </p:nvGrpSpPr>
        <p:grpSpPr>
          <a:xfrm>
            <a:off x="4538520" y="1984320"/>
            <a:ext cx="3216960" cy="2862360"/>
            <a:chOff x="4538520" y="1984320"/>
            <a:chExt cx="3216960" cy="2862360"/>
          </a:xfrm>
        </p:grpSpPr>
        <p:grpSp>
          <p:nvGrpSpPr>
            <p:cNvPr id="237" name="Group 64"/>
            <p:cNvGrpSpPr/>
            <p:nvPr/>
          </p:nvGrpSpPr>
          <p:grpSpPr>
            <a:xfrm>
              <a:off x="4547880" y="1984320"/>
              <a:ext cx="628920" cy="542880"/>
              <a:chOff x="4547880" y="1984320"/>
              <a:chExt cx="628920" cy="542880"/>
            </a:xfrm>
          </p:grpSpPr>
          <p:sp>
            <p:nvSpPr>
              <p:cNvPr id="238" name="Line 65"/>
              <p:cNvSpPr/>
              <p:nvPr/>
            </p:nvSpPr>
            <p:spPr>
              <a:xfrm>
                <a:off x="4547880" y="2203200"/>
                <a:ext cx="271440" cy="3240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39" name="Line 66"/>
              <p:cNvSpPr/>
              <p:nvPr/>
            </p:nvSpPr>
            <p:spPr>
              <a:xfrm flipV="1">
                <a:off x="4986000" y="2070000"/>
                <a:ext cx="190800" cy="4284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40" name="Line 67"/>
              <p:cNvSpPr/>
              <p:nvPr/>
            </p:nvSpPr>
            <p:spPr>
              <a:xfrm flipV="1">
                <a:off x="4590720" y="1984320"/>
                <a:ext cx="500040" cy="7596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30960" bIns="30960" anchor="t" anchorCtr="1">
                <a:noAutofit/>
              </a:bodyPr>
              <a:p>
                <a:endParaRPr b="0" lang="fr-FR" sz="1800" spc="-1" strike="noStrike">
                  <a:solidFill>
                    <a:srgbClr val="000000"/>
                  </a:solidFill>
                  <a:latin typeface="Arial"/>
                  <a:ea typeface="DejaVu Sans"/>
                </a:endParaRPr>
              </a:p>
            </p:txBody>
          </p:sp>
        </p:grpSp>
        <p:grpSp>
          <p:nvGrpSpPr>
            <p:cNvPr id="241" name="Group 68"/>
            <p:cNvGrpSpPr/>
            <p:nvPr/>
          </p:nvGrpSpPr>
          <p:grpSpPr>
            <a:xfrm>
              <a:off x="4538520" y="4422600"/>
              <a:ext cx="533520" cy="424080"/>
              <a:chOff x="4538520" y="4422600"/>
              <a:chExt cx="533520" cy="424080"/>
            </a:xfrm>
          </p:grpSpPr>
          <p:sp>
            <p:nvSpPr>
              <p:cNvPr id="242" name="Line 69"/>
              <p:cNvSpPr/>
              <p:nvPr/>
            </p:nvSpPr>
            <p:spPr>
              <a:xfrm flipV="1">
                <a:off x="4538520" y="4422600"/>
                <a:ext cx="208080" cy="29988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43" name="Line 70"/>
              <p:cNvSpPr/>
              <p:nvPr/>
            </p:nvSpPr>
            <p:spPr>
              <a:xfrm>
                <a:off x="4897080" y="4422600"/>
                <a:ext cx="174960" cy="2952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44" name="Line 71"/>
              <p:cNvSpPr/>
              <p:nvPr/>
            </p:nvSpPr>
            <p:spPr>
              <a:xfrm>
                <a:off x="4624200" y="4846320"/>
                <a:ext cx="357120" cy="36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grpSp>
        <p:grpSp>
          <p:nvGrpSpPr>
            <p:cNvPr id="245" name="Group 72"/>
            <p:cNvGrpSpPr/>
            <p:nvPr/>
          </p:nvGrpSpPr>
          <p:grpSpPr>
            <a:xfrm>
              <a:off x="4838760" y="2279520"/>
              <a:ext cx="2916720" cy="2286000"/>
              <a:chOff x="4838760" y="2279520"/>
              <a:chExt cx="2916720" cy="2286000"/>
            </a:xfrm>
          </p:grpSpPr>
          <p:sp>
            <p:nvSpPr>
              <p:cNvPr id="246" name="Line 73"/>
              <p:cNvSpPr/>
              <p:nvPr/>
            </p:nvSpPr>
            <p:spPr>
              <a:xfrm>
                <a:off x="5124240" y="2279520"/>
                <a:ext cx="380880" cy="8380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47" name="Line 74"/>
              <p:cNvSpPr/>
              <p:nvPr/>
            </p:nvSpPr>
            <p:spPr>
              <a:xfrm flipV="1">
                <a:off x="5047920" y="3651120"/>
                <a:ext cx="457200" cy="91440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48" name="Text Box 75"/>
              <p:cNvSpPr/>
              <p:nvPr/>
            </p:nvSpPr>
            <p:spPr>
              <a:xfrm>
                <a:off x="4838760" y="3108240"/>
                <a:ext cx="29167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9900"/>
                    </a:solidFill>
                    <a:latin typeface="Verdana"/>
                    <a:ea typeface="DejaVu Sans"/>
                  </a:rPr>
                  <a:t>Interaction forte</a:t>
                </a:r>
                <a:endParaRPr b="0" lang="fr-FR" sz="2800" spc="-1" strike="noStrike">
                  <a:solidFill>
                    <a:srgbClr val="000000"/>
                  </a:solidFill>
                  <a:latin typeface="Arial"/>
                </a:endParaRPr>
              </a:p>
            </p:txBody>
          </p:sp>
        </p:grpSp>
      </p:grpSp>
      <p:sp>
        <p:nvSpPr>
          <p:cNvPr id="249" name="Line 76"/>
          <p:cNvSpPr/>
          <p:nvPr/>
        </p:nvSpPr>
        <p:spPr>
          <a:xfrm flipH="1">
            <a:off x="4190760" y="5715000"/>
            <a:ext cx="1447920" cy="36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50" name="Text Box 77"/>
          <p:cNvSpPr/>
          <p:nvPr/>
        </p:nvSpPr>
        <p:spPr>
          <a:xfrm>
            <a:off x="2534400" y="5867280"/>
            <a:ext cx="4844880" cy="76716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-15</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0.000000000000001 m</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53" presetSubtype="16">
                                  <p:stCondLst>
                                    <p:cond delay="0"/>
                                  </p:stCondLst>
                                  <p:childTnLst>
                                    <p:set>
                                      <p:cBhvr>
                                        <p:cTn id="24" dur="1" fill="hold">
                                          <p:stCondLst>
                                            <p:cond delay="0"/>
                                          </p:stCondLst>
                                        </p:cTn>
                                        <p:tgtEl>
                                          <p:spTgt spid="236"/>
                                        </p:tgtEl>
                                        <p:attrNameLst>
                                          <p:attrName>style.visibility</p:attrName>
                                        </p:attrNameLst>
                                      </p:cBhvr>
                                      <p:to>
                                        <p:strVal val="visible"/>
                                      </p:to>
                                    </p:set>
                                    <p:anim calcmode="lin" valueType="num">
                                      <p:cBhvr additive="repl">
                                        <p:cTn id="25" dur="500" fill="hold"/>
                                        <p:tgtEl>
                                          <p:spTgt spid="236"/>
                                        </p:tgtEl>
                                        <p:attrNameLst>
                                          <p:attrName>ppt_w</p:attrName>
                                        </p:attrNameLst>
                                      </p:cBhvr>
                                      <p:tavLst>
                                        <p:tav tm="0">
                                          <p:val>
                                            <p:fltVal val="0"/>
                                          </p:val>
                                        </p:tav>
                                        <p:tav tm="100000">
                                          <p:val>
                                            <p:strVal val="#ppt_w"/>
                                          </p:val>
                                        </p:tav>
                                      </p:tavLst>
                                    </p:anim>
                                    <p:anim calcmode="lin" valueType="num">
                                      <p:cBhvr additive="repl">
                                        <p:cTn id="26" dur="500" fill="hold"/>
                                        <p:tgtEl>
                                          <p:spTgt spid="236"/>
                                        </p:tgtEl>
                                        <p:attrNameLst>
                                          <p:attrName>ppt_h</p:attrName>
                                        </p:attrNameLst>
                                      </p:cBhvr>
                                      <p:tavLst>
                                        <p:tav tm="0">
                                          <p:val>
                                            <p:fltVal val="0"/>
                                          </p:val>
                                        </p:tav>
                                        <p:tav tm="100000">
                                          <p:val>
                                            <p:strVal val="#ppt_h"/>
                                          </p:val>
                                        </p:tav>
                                      </p:tavLst>
                                    </p:anim>
                                    <p:animEffect filter="fade" transition="in">
                                      <p:cBhvr additive="repl">
                                        <p:cTn id="27"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ldNum" idx="9"/>
          </p:nvPr>
        </p:nvSpPr>
        <p:spPr>
          <a:xfrm>
            <a:off x="8305920" y="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724EC4B-4683-40B8-9264-3225D8FB023F}"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252" name="AutoShape 2"/>
          <p:cNvSpPr/>
          <p:nvPr/>
        </p:nvSpPr>
        <p:spPr>
          <a:xfrm rot="10800000">
            <a:off x="5654880" y="2926080"/>
            <a:ext cx="695160" cy="552240"/>
          </a:xfrm>
          <a:prstGeom prst="triangle">
            <a:avLst>
              <a:gd name="adj" fmla="val 50000"/>
            </a:avLst>
          </a:prstGeom>
          <a:solidFill>
            <a:srgbClr val="ffcccc"/>
          </a:solidFill>
          <a:ln w="9525">
            <a:solidFill>
              <a:srgbClr val="ffcccc"/>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3" name="Line 3"/>
          <p:cNvSpPr/>
          <p:nvPr/>
        </p:nvSpPr>
        <p:spPr>
          <a:xfrm flipH="1">
            <a:off x="5725800" y="3211200"/>
            <a:ext cx="142920" cy="360"/>
          </a:xfrm>
          <a:prstGeom prst="line">
            <a:avLst/>
          </a:prstGeom>
          <a:ln w="88900">
            <a:solidFill>
              <a:srgbClr val="ffcccc"/>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54" name="Oval 4"/>
          <p:cNvSpPr/>
          <p:nvPr/>
        </p:nvSpPr>
        <p:spPr>
          <a:xfrm>
            <a:off x="5796000" y="3068640"/>
            <a:ext cx="69480" cy="69480"/>
          </a:xfrm>
          <a:prstGeom prst="ellipse">
            <a:avLst/>
          </a:prstGeom>
          <a:solidFill>
            <a:srgbClr val="00ff00"/>
          </a:solidFill>
          <a:ln w="9525">
            <a:solidFill>
              <a:srgbClr val="00ff00"/>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000000"/>
              </a:solidFill>
              <a:latin typeface="Arial"/>
              <a:ea typeface="DejaVu Sans"/>
            </a:endParaRPr>
          </a:p>
        </p:txBody>
      </p:sp>
      <p:sp>
        <p:nvSpPr>
          <p:cNvPr id="255" name="Line 5"/>
          <p:cNvSpPr/>
          <p:nvPr/>
        </p:nvSpPr>
        <p:spPr>
          <a:xfrm>
            <a:off x="5868720" y="3284280"/>
            <a:ext cx="144720" cy="360"/>
          </a:xfrm>
          <a:prstGeom prst="line">
            <a:avLst/>
          </a:prstGeom>
          <a:ln w="50800">
            <a:solidFill>
              <a:srgbClr val="ff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56" name="Line 6"/>
          <p:cNvSpPr/>
          <p:nvPr/>
        </p:nvSpPr>
        <p:spPr>
          <a:xfrm>
            <a:off x="5653080" y="2923920"/>
            <a:ext cx="718920" cy="360"/>
          </a:xfrm>
          <a:prstGeom prst="line">
            <a:avLst/>
          </a:prstGeom>
          <a:ln w="127000">
            <a:solidFill>
              <a:srgbClr val="00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57" name="Line 7"/>
          <p:cNvSpPr/>
          <p:nvPr/>
        </p:nvSpPr>
        <p:spPr>
          <a:xfrm>
            <a:off x="6011640" y="3427200"/>
            <a:ext cx="360" cy="1225440"/>
          </a:xfrm>
          <a:prstGeom prst="line">
            <a:avLst/>
          </a:prstGeom>
          <a:ln w="190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58" name="Line 8"/>
          <p:cNvSpPr/>
          <p:nvPr/>
        </p:nvSpPr>
        <p:spPr>
          <a:xfrm flipH="1" flipV="1">
            <a:off x="5364000" y="3427200"/>
            <a:ext cx="576360" cy="289080"/>
          </a:xfrm>
          <a:prstGeom prst="line">
            <a:avLst/>
          </a:prstGeom>
          <a:ln w="63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59" name="Line 9"/>
          <p:cNvSpPr/>
          <p:nvPr/>
        </p:nvSpPr>
        <p:spPr>
          <a:xfrm flipH="1" flipV="1">
            <a:off x="5148000" y="3716280"/>
            <a:ext cx="792360" cy="144360"/>
          </a:xfrm>
          <a:prstGeom prst="line">
            <a:avLst/>
          </a:prstGeom>
          <a:ln w="63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60" name="AutoShape 10"/>
          <p:cNvSpPr/>
          <p:nvPr/>
        </p:nvSpPr>
        <p:spPr>
          <a:xfrm rot="10800000">
            <a:off x="2846520" y="3070440"/>
            <a:ext cx="695160" cy="552240"/>
          </a:xfrm>
          <a:prstGeom prst="triangle">
            <a:avLst>
              <a:gd name="adj" fmla="val 50000"/>
            </a:avLst>
          </a:prstGeom>
          <a:solidFill>
            <a:srgbClr val="ffcccc"/>
          </a:solidFill>
          <a:ln w="9525">
            <a:solidFill>
              <a:srgbClr val="ffcccc"/>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1" name="Freeform 11"/>
          <p:cNvSpPr/>
          <p:nvPr/>
        </p:nvSpPr>
        <p:spPr>
          <a:xfrm>
            <a:off x="2629080" y="2852640"/>
            <a:ext cx="904680" cy="498240"/>
          </a:xfrm>
          <a:custGeom>
            <a:avLst/>
            <a:gdLst>
              <a:gd name="textAreaLeft" fmla="*/ 0 w 904680"/>
              <a:gd name="textAreaRight" fmla="*/ 905760 w 904680"/>
              <a:gd name="textAreaTop" fmla="*/ 0 h 498240"/>
              <a:gd name="textAreaBottom" fmla="*/ 499320 h 498240"/>
            </a:gdLst>
            <a:ahLst/>
            <a:rect l="textAreaLeft" t="textAreaTop" r="textAreaRight" b="textAreaBottom"/>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2" name="Oval 12"/>
          <p:cNvSpPr/>
          <p:nvPr/>
        </p:nvSpPr>
        <p:spPr>
          <a:xfrm>
            <a:off x="3203640" y="3139920"/>
            <a:ext cx="214200" cy="69480"/>
          </a:xfrm>
          <a:prstGeom prst="ellipse">
            <a:avLst/>
          </a:prstGeom>
          <a:solidFill>
            <a:srgbClr val="0000ff"/>
          </a:solidFill>
          <a:ln w="9525">
            <a:solidFill>
              <a:srgbClr val="0000ff"/>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ffffff"/>
              </a:solidFill>
              <a:latin typeface="Arial"/>
              <a:ea typeface="DejaVu Sans"/>
            </a:endParaRPr>
          </a:p>
        </p:txBody>
      </p:sp>
      <p:sp>
        <p:nvSpPr>
          <p:cNvPr id="263" name="Line 13"/>
          <p:cNvSpPr/>
          <p:nvPr/>
        </p:nvSpPr>
        <p:spPr>
          <a:xfrm>
            <a:off x="3348000" y="3284280"/>
            <a:ext cx="144360" cy="360"/>
          </a:xfrm>
          <a:prstGeom prst="line">
            <a:avLst/>
          </a:prstGeom>
          <a:ln w="50800">
            <a:solidFill>
              <a:srgbClr val="ffcccc"/>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64" name="Line 14"/>
          <p:cNvSpPr/>
          <p:nvPr/>
        </p:nvSpPr>
        <p:spPr>
          <a:xfrm>
            <a:off x="3203280" y="3355920"/>
            <a:ext cx="144720" cy="360"/>
          </a:xfrm>
          <a:prstGeom prst="line">
            <a:avLst/>
          </a:prstGeom>
          <a:ln w="25400">
            <a:solidFill>
              <a:srgbClr val="ff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65" name="Line 15"/>
          <p:cNvSpPr/>
          <p:nvPr/>
        </p:nvSpPr>
        <p:spPr>
          <a:xfrm>
            <a:off x="3203280" y="3571560"/>
            <a:ext cx="360" cy="1081080"/>
          </a:xfrm>
          <a:prstGeom prst="line">
            <a:avLst/>
          </a:prstGeom>
          <a:ln w="1270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66" name="Line 16"/>
          <p:cNvSpPr/>
          <p:nvPr/>
        </p:nvSpPr>
        <p:spPr>
          <a:xfrm flipV="1">
            <a:off x="3203280" y="3500280"/>
            <a:ext cx="649440" cy="360360"/>
          </a:xfrm>
          <a:prstGeom prst="line">
            <a:avLst/>
          </a:prstGeom>
          <a:ln w="381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67" name="Line 17"/>
          <p:cNvSpPr/>
          <p:nvPr/>
        </p:nvSpPr>
        <p:spPr>
          <a:xfrm flipV="1">
            <a:off x="3203280" y="3716280"/>
            <a:ext cx="863640" cy="217440"/>
          </a:xfrm>
          <a:prstGeom prst="line">
            <a:avLst/>
          </a:prstGeom>
          <a:ln w="381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268" name="Oval 18"/>
          <p:cNvSpPr/>
          <p:nvPr/>
        </p:nvSpPr>
        <p:spPr>
          <a:xfrm>
            <a:off x="5003640" y="3355920"/>
            <a:ext cx="358560" cy="358560"/>
          </a:xfrm>
          <a:prstGeom prst="ellipse">
            <a:avLst/>
          </a:prstGeom>
          <a:solidFill>
            <a:srgbClr val="ff0000"/>
          </a:solidFill>
          <a:ln w="9525">
            <a:solidFill>
              <a:srgbClr val="ff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9" name="AutoShape 19"/>
          <p:cNvSpPr/>
          <p:nvPr/>
        </p:nvSpPr>
        <p:spPr>
          <a:xfrm>
            <a:off x="1619280" y="4653000"/>
            <a:ext cx="2519280" cy="429840"/>
          </a:xfrm>
          <a:custGeom>
            <a:avLst/>
            <a:gdLst>
              <a:gd name="textAreaLeft" fmla="*/ 0 w 2519280"/>
              <a:gd name="textAreaRight" fmla="*/ 2520360 w 2519280"/>
              <a:gd name="textAreaTop" fmla="*/ 0 h 429840"/>
              <a:gd name="textAreaBottom" fmla="*/ 430920 h 429840"/>
            </a:gdLst>
            <a:ahLst/>
            <a:rect l="textAreaLeft" t="textAreaTop" r="textAreaRight" b="textAreaBottom"/>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0" name="AutoShape 20"/>
          <p:cNvSpPr/>
          <p:nvPr/>
        </p:nvSpPr>
        <p:spPr>
          <a:xfrm>
            <a:off x="5003640" y="4653000"/>
            <a:ext cx="2519280" cy="429840"/>
          </a:xfrm>
          <a:custGeom>
            <a:avLst/>
            <a:gdLst>
              <a:gd name="textAreaLeft" fmla="*/ 0 w 2519280"/>
              <a:gd name="textAreaRight" fmla="*/ 2520360 w 2519280"/>
              <a:gd name="textAreaTop" fmla="*/ 0 h 429840"/>
              <a:gd name="textAreaBottom" fmla="*/ 430920 h 429840"/>
            </a:gdLst>
            <a:ahLst/>
            <a:rect l="textAreaLeft" t="textAreaTop" r="textAreaRight" b="textAreaBottom"/>
            <a:pathLst>
              <a:path w="21600" h="21600">
                <a:moveTo>
                  <a:pt x="0" y="0"/>
                </a:moveTo>
                <a:lnTo>
                  <a:pt x="5400" y="21600"/>
                </a:lnTo>
                <a:lnTo>
                  <a:pt x="16200" y="21600"/>
                </a:lnTo>
                <a:lnTo>
                  <a:pt x="21600" y="0"/>
                </a:lnTo>
                <a:lnTo>
                  <a:pt x="0" y="0"/>
                </a:lnTo>
                <a:close/>
              </a:path>
            </a:pathLst>
          </a:cu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271" name="Rectangle 21"/>
          <p:cNvSpPr/>
          <p:nvPr/>
        </p:nvSpPr>
        <p:spPr>
          <a:xfrm>
            <a:off x="0" y="5084640"/>
            <a:ext cx="9142200" cy="1798560"/>
          </a:xfrm>
          <a:prstGeom prst="rect">
            <a:avLst/>
          </a:prstGeom>
          <a:solidFill>
            <a:srgbClr val="3366ff"/>
          </a:solidFill>
          <a:ln w="9525">
            <a:solidFill>
              <a:srgbClr val="3366ff"/>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2" name="Oval 22"/>
          <p:cNvSpPr/>
          <p:nvPr/>
        </p:nvSpPr>
        <p:spPr>
          <a:xfrm>
            <a:off x="8028000" y="836640"/>
            <a:ext cx="912600" cy="912600"/>
          </a:xfrm>
          <a:prstGeom prst="ellipse">
            <a:avLst/>
          </a:prstGeom>
          <a:solidFill>
            <a:srgbClr val="ffff00"/>
          </a:solidFill>
          <a:ln w="9525">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3" name="Line 23"/>
          <p:cNvSpPr/>
          <p:nvPr/>
        </p:nvSpPr>
        <p:spPr>
          <a:xfrm>
            <a:off x="7812000" y="1339560"/>
            <a:ext cx="1332000" cy="360"/>
          </a:xfrm>
          <a:prstGeom prst="line">
            <a:avLst/>
          </a:prstGeom>
          <a:ln w="38100">
            <a:solidFill>
              <a:srgbClr val="ffff00"/>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74" name="Line 24"/>
          <p:cNvSpPr/>
          <p:nvPr/>
        </p:nvSpPr>
        <p:spPr>
          <a:xfrm>
            <a:off x="8459640" y="647640"/>
            <a:ext cx="360" cy="126828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75" name="Line 25"/>
          <p:cNvSpPr/>
          <p:nvPr/>
        </p:nvSpPr>
        <p:spPr>
          <a:xfrm flipV="1">
            <a:off x="7956360" y="836280"/>
            <a:ext cx="1008000" cy="86364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76" name="Line 26"/>
          <p:cNvSpPr/>
          <p:nvPr/>
        </p:nvSpPr>
        <p:spPr>
          <a:xfrm>
            <a:off x="7956360" y="907920"/>
            <a:ext cx="1008000" cy="792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77" name="Line 27"/>
          <p:cNvSpPr/>
          <p:nvPr/>
        </p:nvSpPr>
        <p:spPr>
          <a:xfrm flipV="1">
            <a:off x="7885080" y="1052280"/>
            <a:ext cx="1258920" cy="432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78" name="Line 28"/>
          <p:cNvSpPr/>
          <p:nvPr/>
        </p:nvSpPr>
        <p:spPr>
          <a:xfrm>
            <a:off x="7885080" y="1123920"/>
            <a:ext cx="1258920" cy="43164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79" name="Line 29"/>
          <p:cNvSpPr/>
          <p:nvPr/>
        </p:nvSpPr>
        <p:spPr>
          <a:xfrm flipV="1">
            <a:off x="8243640" y="647640"/>
            <a:ext cx="504720" cy="1197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80" name="Line 30"/>
          <p:cNvSpPr/>
          <p:nvPr/>
        </p:nvSpPr>
        <p:spPr>
          <a:xfrm>
            <a:off x="8172360" y="763560"/>
            <a:ext cx="576000" cy="107928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nvGrpSpPr>
          <p:cNvPr id="281" name="Group 44"/>
          <p:cNvGrpSpPr/>
          <p:nvPr/>
        </p:nvGrpSpPr>
        <p:grpSpPr>
          <a:xfrm>
            <a:off x="145800" y="6324480"/>
            <a:ext cx="969840" cy="319320"/>
            <a:chOff x="145800" y="6324480"/>
            <a:chExt cx="969840" cy="319320"/>
          </a:xfrm>
        </p:grpSpPr>
        <p:sp>
          <p:nvSpPr>
            <p:cNvPr id="282" name="Oval 31"/>
            <p:cNvSpPr/>
            <p:nvPr/>
          </p:nvSpPr>
          <p:spPr>
            <a:xfrm>
              <a:off x="388080" y="6411960"/>
              <a:ext cx="727560" cy="215640"/>
            </a:xfrm>
            <a:prstGeom prst="ellipse">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283" name="AutoShape 32"/>
            <p:cNvSpPr/>
            <p:nvPr/>
          </p:nvSpPr>
          <p:spPr>
            <a:xfrm rot="13623600">
              <a:off x="192960" y="6370560"/>
              <a:ext cx="225000" cy="226800"/>
            </a:xfrm>
            <a:prstGeom prst="rtTriangle">
              <a:avLst/>
            </a:prstGeom>
            <a:solidFill>
              <a:schemeClr val="tx1"/>
            </a:solidFill>
            <a:ln w="9525">
              <a:solidFill>
                <a:srgbClr val="000000"/>
              </a:solidFill>
              <a:miter/>
            </a:ln>
          </p:spPr>
          <p:style>
            <a:lnRef idx="0"/>
            <a:fillRef idx="0"/>
            <a:effectRef idx="0"/>
            <a:fontRef idx="minor"/>
          </p:style>
          <p:txBody>
            <a:bodyPr lIns="90000" rIns="90000" tIns="30960" bIns="30960" anchor="t">
              <a:noAutofit/>
            </a:bodyPr>
            <a:p>
              <a:pPr>
                <a:lnSpc>
                  <a:spcPct val="100000"/>
                </a:lnSpc>
              </a:pPr>
              <a:endParaRPr b="0" lang="fr-FR" sz="1800" spc="-1" strike="noStrike">
                <a:solidFill>
                  <a:srgbClr val="ffffff"/>
                </a:solidFill>
                <a:latin typeface="Arial"/>
                <a:ea typeface="DejaVu Sans"/>
              </a:endParaRPr>
            </a:p>
          </p:txBody>
        </p:sp>
        <p:sp>
          <p:nvSpPr>
            <p:cNvPr id="284" name="Line 33"/>
            <p:cNvSpPr/>
            <p:nvPr/>
          </p:nvSpPr>
          <p:spPr>
            <a:xfrm flipH="1">
              <a:off x="1019880" y="6556320"/>
              <a:ext cx="58320" cy="1440"/>
            </a:xfrm>
            <a:prstGeom prst="line">
              <a:avLst/>
            </a:prstGeom>
            <a:ln w="9525">
              <a:solidFill>
                <a:srgbClr val="000000"/>
              </a:solidFill>
              <a:round/>
            </a:ln>
          </p:spPr>
          <p:style>
            <a:lnRef idx="0"/>
            <a:fillRef idx="0"/>
            <a:effectRef idx="0"/>
            <a:fontRef idx="minor"/>
          </p:style>
          <p:txBody>
            <a:bodyPr lIns="90000" rIns="90000" tIns="-43560" bIns="-43560" anchor="t" anchorCtr="1">
              <a:noAutofit/>
            </a:bodyPr>
            <a:p>
              <a:endParaRPr b="0" lang="fr-FR" sz="1800" spc="-1" strike="noStrike">
                <a:solidFill>
                  <a:srgbClr val="000000"/>
                </a:solidFill>
                <a:latin typeface="Arial"/>
                <a:ea typeface="DejaVu Sans"/>
              </a:endParaRPr>
            </a:p>
          </p:txBody>
        </p:sp>
        <p:sp>
          <p:nvSpPr>
            <p:cNvPr id="285" name="Oval 34"/>
            <p:cNvSpPr/>
            <p:nvPr/>
          </p:nvSpPr>
          <p:spPr>
            <a:xfrm>
              <a:off x="963000" y="6485040"/>
              <a:ext cx="55080" cy="69480"/>
            </a:xfrm>
            <a:prstGeom prst="ellipse">
              <a:avLst/>
            </a:prstGeom>
            <a:solidFill>
              <a:srgbClr val="0000ff"/>
            </a:solidFill>
            <a:ln w="9525">
              <a:solidFill>
                <a:srgbClr val="0000ff"/>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ffffff"/>
                </a:solidFill>
                <a:latin typeface="Arial"/>
                <a:ea typeface="DejaVu Sans"/>
              </a:endParaRPr>
            </a:p>
          </p:txBody>
        </p:sp>
      </p:grpSp>
      <p:sp>
        <p:nvSpPr>
          <p:cNvPr id="286" name="Line 37"/>
          <p:cNvSpPr/>
          <p:nvPr/>
        </p:nvSpPr>
        <p:spPr>
          <a:xfrm>
            <a:off x="2842920" y="4652640"/>
            <a:ext cx="3600720" cy="360"/>
          </a:xfrm>
          <a:prstGeom prst="line">
            <a:avLst/>
          </a:prstGeom>
          <a:ln w="38100">
            <a:solidFill>
              <a:srgbClr val="0000ff"/>
            </a:solidFill>
            <a:round/>
            <a:headEnd len="med" type="triangle" w="med"/>
            <a:tailEnd len="med" type="triangle" w="me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287" name="Rectangle 40"/>
          <p:cNvSpPr/>
          <p:nvPr/>
        </p:nvSpPr>
        <p:spPr>
          <a:xfrm>
            <a:off x="3093480" y="0"/>
            <a:ext cx="301104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US" sz="2800" spc="-1" strike="noStrike">
                <a:solidFill>
                  <a:srgbClr val="ff0000"/>
                </a:solidFill>
                <a:latin typeface="Verdana"/>
                <a:ea typeface="DejaVu Sans"/>
              </a:rPr>
              <a:t>Les interactions</a:t>
            </a:r>
            <a:endParaRPr b="0" lang="fr-FR" sz="2800" spc="-1" strike="noStrike">
              <a:solidFill>
                <a:srgbClr val="000000"/>
              </a:solidFill>
              <a:latin typeface="Arial"/>
            </a:endParaRPr>
          </a:p>
        </p:txBody>
      </p:sp>
      <p:sp>
        <p:nvSpPr>
          <p:cNvPr id="288" name="Text Box 41"/>
          <p:cNvSpPr/>
          <p:nvPr/>
        </p:nvSpPr>
        <p:spPr>
          <a:xfrm>
            <a:off x="457200" y="781200"/>
            <a:ext cx="7286400" cy="133920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rgbClr val="000000"/>
                </a:solidFill>
                <a:latin typeface="Verdana"/>
                <a:ea typeface="DejaVu Sans"/>
              </a:rPr>
              <a:t>Interagir = échanger une particule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spcBef>
                <a:spcPts val="1199"/>
              </a:spcBef>
            </a:pPr>
            <a:endParaRPr b="0" lang="fr-FR" sz="2400" spc="-1" strike="noStrike">
              <a:solidFill>
                <a:srgbClr val="000000"/>
              </a:solidFill>
              <a:latin typeface="Arial"/>
            </a:endParaRPr>
          </a:p>
        </p:txBody>
      </p:sp>
      <p:sp>
        <p:nvSpPr>
          <p:cNvPr id="289" name="Rectangle 74"/>
          <p:cNvSpPr/>
          <p:nvPr/>
        </p:nvSpPr>
        <p:spPr>
          <a:xfrm>
            <a:off x="838080" y="5334120"/>
            <a:ext cx="8134200" cy="136944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Les </a:t>
            </a:r>
            <a:r>
              <a:rPr b="1" lang="fr-FR" sz="1600" spc="-1" strike="noStrike">
                <a:solidFill>
                  <a:srgbClr val="ff0000"/>
                </a:solidFill>
                <a:latin typeface="Verdana"/>
                <a:ea typeface="DejaVu Sans"/>
              </a:rPr>
              <a:t>ballons</a:t>
            </a:r>
            <a:r>
              <a:rPr b="1" lang="fr-FR" sz="1600" spc="-1" strike="noStrike">
                <a:solidFill>
                  <a:srgbClr val="ffffff"/>
                </a:solidFill>
                <a:latin typeface="Verdana"/>
                <a:ea typeface="DejaVu Sans"/>
              </a:rPr>
              <a:t> sont les </a:t>
            </a:r>
            <a:r>
              <a:rPr b="1" lang="fr-FR" sz="1600" spc="-1" strike="noStrike">
                <a:solidFill>
                  <a:srgbClr val="ff0000"/>
                </a:solidFill>
                <a:latin typeface="Verdana"/>
                <a:ea typeface="DejaVu Sans"/>
              </a:rPr>
              <a:t>médiateurs</a:t>
            </a:r>
            <a:r>
              <a:rPr b="1" lang="fr-FR" sz="1600" spc="-1" strike="noStrike">
                <a:solidFill>
                  <a:srgbClr val="ffffff"/>
                </a:solidFill>
                <a:latin typeface="Verdana"/>
                <a:ea typeface="DejaVu Sans"/>
              </a:rPr>
              <a:t> de la force qui écarte les 2 bateaux.</a:t>
            </a:r>
            <a:endParaRPr b="0" lang="fr-FR" sz="1600" spc="-1" strike="noStrike">
              <a:solidFill>
                <a:srgbClr val="000000"/>
              </a:solidFill>
              <a:latin typeface="Arial"/>
            </a:endParaRPr>
          </a:p>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La </a:t>
            </a:r>
            <a:r>
              <a:rPr b="1" lang="fr-FR" sz="1600" spc="-1" strike="noStrike">
                <a:solidFill>
                  <a:srgbClr val="ff0000"/>
                </a:solidFill>
                <a:latin typeface="Verdana"/>
                <a:ea typeface="DejaVu Sans"/>
              </a:rPr>
              <a:t>portée</a:t>
            </a:r>
            <a:r>
              <a:rPr b="1" lang="fr-FR" sz="1600" spc="-1" strike="noStrike">
                <a:solidFill>
                  <a:srgbClr val="ffffff"/>
                </a:solidFill>
                <a:latin typeface="Verdana"/>
                <a:ea typeface="DejaVu Sans"/>
              </a:rPr>
              <a:t> dépend de la </a:t>
            </a:r>
            <a:r>
              <a:rPr b="1" lang="fr-FR" sz="1600" spc="-1" strike="noStrike">
                <a:solidFill>
                  <a:srgbClr val="ff0000"/>
                </a:solidFill>
                <a:latin typeface="Verdana"/>
                <a:ea typeface="DejaVu Sans"/>
              </a:rPr>
              <a:t>masse</a:t>
            </a:r>
            <a:r>
              <a:rPr b="1" lang="fr-FR" sz="1600" spc="-1" strike="noStrike">
                <a:solidFill>
                  <a:srgbClr val="ffffff"/>
                </a:solidFill>
                <a:latin typeface="Verdana"/>
                <a:ea typeface="DejaVu Sans"/>
              </a:rPr>
              <a:t> du ballon</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800" spc="-1" strike="noStrike">
                <a:solidFill>
                  <a:srgbClr val="e71919"/>
                </a:solidFill>
                <a:latin typeface="Verdana"/>
                <a:ea typeface="DejaVu Sans"/>
              </a:rPr>
              <a:t>Bosons de jauge</a:t>
            </a:r>
            <a:r>
              <a:rPr b="0" lang="fr-FR" sz="1800" spc="-1" strike="noStrike">
                <a:solidFill>
                  <a:srgbClr val="000000"/>
                </a:solidFill>
                <a:latin typeface="Verdana"/>
                <a:ea typeface="DejaVu Sans"/>
              </a:rPr>
              <a:t> </a:t>
            </a:r>
            <a:r>
              <a:rPr b="0" lang="fr-FR" sz="1800" spc="-1" strike="noStrike">
                <a:solidFill>
                  <a:srgbClr val="ffffff"/>
                </a:solidFill>
                <a:latin typeface="Verdana"/>
                <a:ea typeface="DejaVu Sans"/>
              </a:rPr>
              <a:t>: mediateurs des interactions fondamentales</a:t>
            </a:r>
            <a:r>
              <a:rPr b="0" lang="fr-FR" sz="1800" spc="-1" strike="noStrike">
                <a:solidFill>
                  <a:srgbClr val="000000"/>
                </a:solidFill>
                <a:latin typeface="Verdana"/>
                <a:ea typeface="DejaVu Sans"/>
              </a:rPr>
              <a:t> </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290" name="Text Box 43"/>
          <p:cNvSpPr/>
          <p:nvPr/>
        </p:nvSpPr>
        <p:spPr>
          <a:xfrm rot="5400000">
            <a:off x="8683920" y="6359040"/>
            <a:ext cx="692640" cy="227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900" spc="-1" strike="noStrike">
                <a:solidFill>
                  <a:srgbClr val="000000"/>
                </a:solidFill>
                <a:latin typeface="Verdana"/>
                <a:ea typeface="DejaVu Sans"/>
              </a:rPr>
              <a:t>F. Vazeille</a:t>
            </a:r>
            <a:endParaRPr b="0" lang="fr-FR" sz="9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8" dur="indefinite" restart="never" nodeType="tmRoot">
          <p:childTnLst>
            <p:seq>
              <p:cTn id="29" dur="indefinite" nodeType="mainSeq">
                <p:childTnLst>
                  <p:par>
                    <p:cTn id="30" nodeType="clickEffect" fill="hold">
                      <p:stCondLst>
                        <p:cond delay="indefinite"/>
                      </p:stCondLst>
                      <p:childTnLst>
                        <p:par>
                          <p:cTn id="31" nodeType="withEffect" fill="hold">
                            <p:stCondLst>
                              <p:cond delay="0"/>
                            </p:stCondLst>
                            <p:childTnLst>
                              <p:par>
                                <p:cTn id="32" nodeType="clickEffect" fill="hold" presetClass="path">
                                  <p:stCondLst>
                                    <p:cond delay="0"/>
                                  </p:stCondLst>
                                  <p:childTnLst>
                                    <p:animMotion origin="layout" path="M 0 0 L 0.15746 0 E">
                                      <p:cBhvr>
                                        <p:cTn id="33" dur="2000" fill="hold"/>
                                        <p:tgtEl>
                                          <p:spTgt spid="252"/>
                                        </p:tgtEl>
                                        <p:attrNameLst>
                                          <p:attrName>ppt_x</p:attrName>
                                          <p:attrName>ppt_y</p:attrName>
                                        </p:attrNameLst>
                                      </p:cBhvr>
                                    </p:animMotion>
                                  </p:childTnLst>
                                </p:cTn>
                              </p:par>
                              <p:par>
                                <p:cTn id="34" nodeType="withEffect" fill="hold" presetClass="path">
                                  <p:stCondLst>
                                    <p:cond delay="0"/>
                                  </p:stCondLst>
                                  <p:childTnLst>
                                    <p:animMotion origin="layout" path="M 0 0 L 0.15746 0 E">
                                      <p:cBhvr>
                                        <p:cTn id="35" dur="2000" fill="hold"/>
                                        <p:tgtEl>
                                          <p:spTgt spid="253"/>
                                        </p:tgtEl>
                                        <p:attrNameLst>
                                          <p:attrName>ppt_x</p:attrName>
                                          <p:attrName>ppt_y</p:attrName>
                                        </p:attrNameLst>
                                      </p:cBhvr>
                                    </p:animMotion>
                                  </p:childTnLst>
                                </p:cTn>
                              </p:par>
                              <p:par>
                                <p:cTn id="36" nodeType="withEffect" fill="hold" presetClass="path">
                                  <p:stCondLst>
                                    <p:cond delay="0"/>
                                  </p:stCondLst>
                                  <p:childTnLst>
                                    <p:animMotion origin="layout" path="M 0 0 L 0.15746 0 E">
                                      <p:cBhvr>
                                        <p:cTn id="37" dur="2000" fill="hold"/>
                                        <p:tgtEl>
                                          <p:spTgt spid="254"/>
                                        </p:tgtEl>
                                        <p:attrNameLst>
                                          <p:attrName>ppt_x</p:attrName>
                                          <p:attrName>ppt_y</p:attrName>
                                        </p:attrNameLst>
                                      </p:cBhvr>
                                    </p:animMotion>
                                  </p:childTnLst>
                                </p:cTn>
                              </p:par>
                              <p:par>
                                <p:cTn id="38" nodeType="withEffect" fill="hold" presetClass="path">
                                  <p:stCondLst>
                                    <p:cond delay="0"/>
                                  </p:stCondLst>
                                  <p:childTnLst>
                                    <p:animMotion origin="layout" path="M 0 0 L 0.15746 0 E">
                                      <p:cBhvr>
                                        <p:cTn id="39" dur="2000" fill="hold"/>
                                        <p:tgtEl>
                                          <p:spTgt spid="255"/>
                                        </p:tgtEl>
                                        <p:attrNameLst>
                                          <p:attrName>ppt_x</p:attrName>
                                          <p:attrName>ppt_y</p:attrName>
                                        </p:attrNameLst>
                                      </p:cBhvr>
                                    </p:animMotion>
                                  </p:childTnLst>
                                </p:cTn>
                              </p:par>
                              <p:par>
                                <p:cTn id="40" nodeType="withEffect" fill="hold" presetClass="path">
                                  <p:stCondLst>
                                    <p:cond delay="0"/>
                                  </p:stCondLst>
                                  <p:childTnLst>
                                    <p:animMotion origin="layout" path="M 0 0 L 0.15746 0 E">
                                      <p:cBhvr>
                                        <p:cTn id="41" dur="2000" fill="hold"/>
                                        <p:tgtEl>
                                          <p:spTgt spid="256"/>
                                        </p:tgtEl>
                                        <p:attrNameLst>
                                          <p:attrName>ppt_x</p:attrName>
                                          <p:attrName>ppt_y</p:attrName>
                                        </p:attrNameLst>
                                      </p:cBhvr>
                                    </p:animMotion>
                                  </p:childTnLst>
                                </p:cTn>
                              </p:par>
                              <p:par>
                                <p:cTn id="42" nodeType="withEffect" fill="hold" presetClass="path">
                                  <p:stCondLst>
                                    <p:cond delay="0"/>
                                  </p:stCondLst>
                                  <p:childTnLst>
                                    <p:animMotion origin="layout" path="M 0 0 L 0.15746 0 E">
                                      <p:cBhvr>
                                        <p:cTn id="43" dur="2000" fill="hold"/>
                                        <p:tgtEl>
                                          <p:spTgt spid="257"/>
                                        </p:tgtEl>
                                        <p:attrNameLst>
                                          <p:attrName>ppt_x</p:attrName>
                                          <p:attrName>ppt_y</p:attrName>
                                        </p:attrNameLst>
                                      </p:cBhvr>
                                    </p:animMotion>
                                  </p:childTnLst>
                                </p:cTn>
                              </p:par>
                              <p:par>
                                <p:cTn id="44" nodeType="withEffect" fill="hold" presetClass="path">
                                  <p:stCondLst>
                                    <p:cond delay="0"/>
                                  </p:stCondLst>
                                  <p:childTnLst>
                                    <p:animMotion origin="layout" path="M 0 0 L 0.15746 0 E">
                                      <p:cBhvr>
                                        <p:cTn id="45" dur="2000" fill="hold"/>
                                        <p:tgtEl>
                                          <p:spTgt spid="258"/>
                                        </p:tgtEl>
                                        <p:attrNameLst>
                                          <p:attrName>ppt_x</p:attrName>
                                          <p:attrName>ppt_y</p:attrName>
                                        </p:attrNameLst>
                                      </p:cBhvr>
                                    </p:animMotion>
                                  </p:childTnLst>
                                </p:cTn>
                              </p:par>
                              <p:par>
                                <p:cTn id="46" nodeType="withEffect" fill="hold" presetClass="path">
                                  <p:stCondLst>
                                    <p:cond delay="0"/>
                                  </p:stCondLst>
                                  <p:childTnLst>
                                    <p:animMotion origin="layout" path="M 0 0 L 0.15746 0 E">
                                      <p:cBhvr>
                                        <p:cTn id="47" dur="2000" fill="hold"/>
                                        <p:tgtEl>
                                          <p:spTgt spid="259"/>
                                        </p:tgtEl>
                                        <p:attrNameLst>
                                          <p:attrName>ppt_x</p:attrName>
                                          <p:attrName>ppt_y</p:attrName>
                                        </p:attrNameLst>
                                      </p:cBhvr>
                                    </p:animMotion>
                                  </p:childTnLst>
                                </p:cTn>
                              </p:par>
                              <p:par>
                                <p:cTn id="48" nodeType="withEffect" fill="hold" presetClass="path">
                                  <p:stCondLst>
                                    <p:cond delay="0"/>
                                  </p:stCondLst>
                                  <p:childTnLst>
                                    <p:animMotion origin="layout" path="M 0 0 L 0.15746 0 E">
                                      <p:cBhvr>
                                        <p:cTn id="49" dur="2000" fill="hold"/>
                                        <p:tgtEl>
                                          <p:spTgt spid="270"/>
                                        </p:tgtEl>
                                        <p:attrNameLst>
                                          <p:attrName>ppt_x</p:attrName>
                                          <p:attrName>ppt_y</p:attrName>
                                        </p:attrNameLst>
                                      </p:cBhvr>
                                    </p:animMotion>
                                  </p:childTnLst>
                                </p:cTn>
                              </p:par>
                              <p:par>
                                <p:cTn id="50" nodeType="withEffect" fill="hold" presetClass="path">
                                  <p:stCondLst>
                                    <p:cond delay="0"/>
                                  </p:stCondLst>
                                  <p:childTnLst>
                                    <p:animMotion origin="layout" path="M -2.77778E-007 -4.81481E-006 L -0.12986 0.00533 E">
                                      <p:cBhvr>
                                        <p:cTn id="51" dur="2000" fill="hold"/>
                                        <p:tgtEl>
                                          <p:spTgt spid="268"/>
                                        </p:tgtEl>
                                        <p:attrNameLst>
                                          <p:attrName>ppt_x</p:attrName>
                                          <p:attrName>ppt_y</p:attrName>
                                        </p:attrNameLst>
                                      </p:cBhvr>
                                    </p:animMotion>
                                  </p:childTnLst>
                                </p:cTn>
                              </p:par>
                            </p:childTnLst>
                          </p:cTn>
                        </p:par>
                        <p:par>
                          <p:cTn id="52" nodeType="afterEffect" fill="hold">
                            <p:stCondLst>
                              <p:cond delay="2000"/>
                            </p:stCondLst>
                            <p:childTnLst>
                              <p:par>
                                <p:cTn id="53" nodeType="afterEffect" fill="hold" presetClass="path">
                                  <p:stCondLst>
                                    <p:cond delay="0"/>
                                  </p:stCondLst>
                                  <p:childTnLst>
                                    <p:animMotion origin="layout" path="M -0.12986 0.00533 L -0.27951 0.00533 E">
                                      <p:cBhvr>
                                        <p:cTn id="54" dur="2000" fill="hold"/>
                                        <p:tgtEl>
                                          <p:spTgt spid="268"/>
                                        </p:tgtEl>
                                        <p:attrNameLst>
                                          <p:attrName>ppt_x</p:attrName>
                                          <p:attrName>ppt_y</p:attrName>
                                        </p:attrNameLst>
                                      </p:cBhvr>
                                    </p:animMotion>
                                  </p:childTnLst>
                                </p:cTn>
                              </p:par>
                              <p:par>
                                <p:cTn id="55" nodeType="withEffect" fill="hold" presetClass="path">
                                  <p:stCondLst>
                                    <p:cond delay="0"/>
                                  </p:stCondLst>
                                  <p:childTnLst>
                                    <p:animMotion origin="layout" path="M 0 0 L -0.14167 0 E">
                                      <p:cBhvr>
                                        <p:cTn id="56" dur="2000" fill="hold"/>
                                        <p:tgtEl>
                                          <p:spTgt spid="260"/>
                                        </p:tgtEl>
                                        <p:attrNameLst>
                                          <p:attrName>ppt_x</p:attrName>
                                          <p:attrName>ppt_y</p:attrName>
                                        </p:attrNameLst>
                                      </p:cBhvr>
                                    </p:animMotion>
                                  </p:childTnLst>
                                </p:cTn>
                              </p:par>
                              <p:par>
                                <p:cTn id="57" nodeType="withEffect" fill="hold" presetClass="path">
                                  <p:stCondLst>
                                    <p:cond delay="0"/>
                                  </p:stCondLst>
                                  <p:childTnLst>
                                    <p:animMotion origin="layout" path="M 0 0 L -0.14167 0 E">
                                      <p:cBhvr>
                                        <p:cTn id="58" dur="2000" fill="hold"/>
                                        <p:tgtEl>
                                          <p:spTgt spid="261"/>
                                        </p:tgtEl>
                                        <p:attrNameLst>
                                          <p:attrName>ppt_x</p:attrName>
                                          <p:attrName>ppt_y</p:attrName>
                                        </p:attrNameLst>
                                      </p:cBhvr>
                                    </p:animMotion>
                                  </p:childTnLst>
                                </p:cTn>
                              </p:par>
                              <p:par>
                                <p:cTn id="59" nodeType="withEffect" fill="hold" presetClass="path">
                                  <p:stCondLst>
                                    <p:cond delay="0"/>
                                  </p:stCondLst>
                                  <p:childTnLst>
                                    <p:animMotion origin="layout" path="M 0 0 L -0.14167 0 E">
                                      <p:cBhvr>
                                        <p:cTn id="60" dur="2000" fill="hold"/>
                                        <p:tgtEl>
                                          <p:spTgt spid="262"/>
                                        </p:tgtEl>
                                        <p:attrNameLst>
                                          <p:attrName>ppt_x</p:attrName>
                                          <p:attrName>ppt_y</p:attrName>
                                        </p:attrNameLst>
                                      </p:cBhvr>
                                    </p:animMotion>
                                  </p:childTnLst>
                                </p:cTn>
                              </p:par>
                              <p:par>
                                <p:cTn id="61" nodeType="withEffect" fill="hold" presetClass="path">
                                  <p:stCondLst>
                                    <p:cond delay="0"/>
                                  </p:stCondLst>
                                  <p:childTnLst>
                                    <p:animMotion origin="layout" path="M 0 0 L -0.14167 0 E">
                                      <p:cBhvr>
                                        <p:cTn id="62" dur="2000" fill="hold"/>
                                        <p:tgtEl>
                                          <p:spTgt spid="263"/>
                                        </p:tgtEl>
                                        <p:attrNameLst>
                                          <p:attrName>ppt_x</p:attrName>
                                          <p:attrName>ppt_y</p:attrName>
                                        </p:attrNameLst>
                                      </p:cBhvr>
                                    </p:animMotion>
                                  </p:childTnLst>
                                </p:cTn>
                              </p:par>
                              <p:par>
                                <p:cTn id="63" nodeType="withEffect" fill="hold" presetClass="path">
                                  <p:stCondLst>
                                    <p:cond delay="0"/>
                                  </p:stCondLst>
                                  <p:childTnLst>
                                    <p:animMotion origin="layout" path="M 0 0 L -0.14167 0 E">
                                      <p:cBhvr>
                                        <p:cTn id="64" dur="2000" fill="hold"/>
                                        <p:tgtEl>
                                          <p:spTgt spid="264"/>
                                        </p:tgtEl>
                                        <p:attrNameLst>
                                          <p:attrName>ppt_x</p:attrName>
                                          <p:attrName>ppt_y</p:attrName>
                                        </p:attrNameLst>
                                      </p:cBhvr>
                                    </p:animMotion>
                                  </p:childTnLst>
                                </p:cTn>
                              </p:par>
                              <p:par>
                                <p:cTn id="65" nodeType="withEffect" fill="hold" presetClass="path">
                                  <p:stCondLst>
                                    <p:cond delay="0"/>
                                  </p:stCondLst>
                                  <p:childTnLst>
                                    <p:animMotion origin="layout" path="M 0 0 L -0.14167 0 E">
                                      <p:cBhvr>
                                        <p:cTn id="66" dur="2000" fill="hold"/>
                                        <p:tgtEl>
                                          <p:spTgt spid="265"/>
                                        </p:tgtEl>
                                        <p:attrNameLst>
                                          <p:attrName>ppt_x</p:attrName>
                                          <p:attrName>ppt_y</p:attrName>
                                        </p:attrNameLst>
                                      </p:cBhvr>
                                    </p:animMotion>
                                  </p:childTnLst>
                                </p:cTn>
                              </p:par>
                              <p:par>
                                <p:cTn id="67" nodeType="withEffect" fill="hold" presetClass="path">
                                  <p:stCondLst>
                                    <p:cond delay="0"/>
                                  </p:stCondLst>
                                  <p:childTnLst>
                                    <p:animMotion origin="layout" path="M 0 0 L -0.14167 0 E">
                                      <p:cBhvr>
                                        <p:cTn id="68" dur="2000" fill="hold"/>
                                        <p:tgtEl>
                                          <p:spTgt spid="266"/>
                                        </p:tgtEl>
                                        <p:attrNameLst>
                                          <p:attrName>ppt_x</p:attrName>
                                          <p:attrName>ppt_y</p:attrName>
                                        </p:attrNameLst>
                                      </p:cBhvr>
                                    </p:animMotion>
                                  </p:childTnLst>
                                </p:cTn>
                              </p:par>
                              <p:par>
                                <p:cTn id="69" nodeType="withEffect" fill="hold" presetClass="path">
                                  <p:stCondLst>
                                    <p:cond delay="0"/>
                                  </p:stCondLst>
                                  <p:childTnLst>
                                    <p:animMotion origin="layout" path="M 0 0 L -0.14167 0 E">
                                      <p:cBhvr>
                                        <p:cTn id="70" dur="2000" fill="hold"/>
                                        <p:tgtEl>
                                          <p:spTgt spid="267"/>
                                        </p:tgtEl>
                                        <p:attrNameLst>
                                          <p:attrName>ppt_x</p:attrName>
                                          <p:attrName>ppt_y</p:attrName>
                                        </p:attrNameLst>
                                      </p:cBhvr>
                                    </p:animMotion>
                                  </p:childTnLst>
                                </p:cTn>
                              </p:par>
                              <p:par>
                                <p:cTn id="71" nodeType="withEffect" fill="hold" presetClass="path">
                                  <p:stCondLst>
                                    <p:cond delay="0"/>
                                  </p:stCondLst>
                                  <p:childTnLst>
                                    <p:animMotion origin="layout" path="M 0 0 L -0.14167 0 E">
                                      <p:cBhvr>
                                        <p:cTn id="72" dur="2000" fill="hold"/>
                                        <p:tgtEl>
                                          <p:spTgt spid="269"/>
                                        </p:tgtEl>
                                        <p:attrNameLst>
                                          <p:attrName>ppt_x</p:attrName>
                                          <p:attrName>ppt_y</p:attrName>
                                        </p:attrNameLst>
                                      </p:cBhvr>
                                    </p:animMotion>
                                  </p:childTnLst>
                                </p:cTn>
                              </p:par>
                              <p:par>
                                <p:cTn id="73" nodeType="withEffect" fill="hold" presetClass="entr" presetID="53">
                                  <p:stCondLst>
                                    <p:cond delay="0"/>
                                  </p:stCondLst>
                                  <p:childTnLst>
                                    <p:set>
                                      <p:cBhvr>
                                        <p:cTn id="74" dur="1" fill="hold">
                                          <p:stCondLst>
                                            <p:cond delay="0"/>
                                          </p:stCondLst>
                                        </p:cTn>
                                        <p:tgtEl>
                                          <p:spTgt spid="286"/>
                                        </p:tgtEl>
                                        <p:attrNameLst>
                                          <p:attrName>style.visibility</p:attrName>
                                        </p:attrNameLst>
                                      </p:cBhvr>
                                      <p:to>
                                        <p:strVal val="visible"/>
                                      </p:to>
                                    </p:set>
                                    <p:anim calcmode="lin" valueType="num">
                                      <p:cBhvr additive="repl">
                                        <p:cTn id="75" dur="500" fill="hold"/>
                                        <p:tgtEl>
                                          <p:spTgt spid="286"/>
                                        </p:tgtEl>
                                        <p:attrNameLst>
                                          <p:attrName>ppt_w</p:attrName>
                                        </p:attrNameLst>
                                      </p:cBhvr>
                                      <p:tavLst>
                                        <p:tav tm="0">
                                          <p:val>
                                            <p:fltVal val="0"/>
                                          </p:val>
                                        </p:tav>
                                        <p:tav tm="100000">
                                          <p:val>
                                            <p:strVal val="#ppt_w"/>
                                          </p:val>
                                        </p:tav>
                                      </p:tavLst>
                                    </p:anim>
                                    <p:anim calcmode="lin" valueType="num">
                                      <p:cBhvr additive="repl">
                                        <p:cTn id="76" dur="500" fill="hold"/>
                                        <p:tgtEl>
                                          <p:spTgt spid="286"/>
                                        </p:tgtEl>
                                        <p:attrNameLst>
                                          <p:attrName>ppt_h</p:attrName>
                                        </p:attrNameLst>
                                      </p:cBhvr>
                                      <p:tavLst>
                                        <p:tav tm="0">
                                          <p:val>
                                            <p:fltVal val="0"/>
                                          </p:val>
                                        </p:tav>
                                        <p:tav tm="100000">
                                          <p:val>
                                            <p:strVal val="#ppt_h"/>
                                          </p:val>
                                        </p:tav>
                                      </p:tavLst>
                                    </p:anim>
                                    <p:animEffect filter="fade" transition="in">
                                      <p:cBhvr additive="repl">
                                        <p:cTn id="77" dur="500"/>
                                        <p:tgtEl>
                                          <p:spTgt spid="286"/>
                                        </p:tgtEl>
                                      </p:cBhvr>
                                    </p:animEffect>
                                  </p:childTnLst>
                                </p:cTn>
                              </p:par>
                            </p:childTnLst>
                          </p:cTn>
                        </p:par>
                        <p:par>
                          <p:cTn id="78" nodeType="afterEffect" fill="hold">
                            <p:stCondLst>
                              <p:cond delay="4000"/>
                            </p:stCondLst>
                            <p:childTnLst>
                              <p:par>
                                <p:cTn id="79" nodeType="afterEffect" fill="hold" presetClass="entr" presetID="12" presetSubtype="4">
                                  <p:stCondLst>
                                    <p:cond delay="0"/>
                                  </p:stCondLst>
                                  <p:childTnLst>
                                    <p:set>
                                      <p:cBhvr>
                                        <p:cTn id="80" dur="1" fill="hold">
                                          <p:stCondLst>
                                            <p:cond delay="0"/>
                                          </p:stCondLst>
                                        </p:cTn>
                                        <p:tgtEl>
                                          <p:spTgt spid="289"/>
                                        </p:tgtEl>
                                        <p:attrNameLst>
                                          <p:attrName>style.visibility</p:attrName>
                                        </p:attrNameLst>
                                      </p:cBhvr>
                                      <p:to>
                                        <p:strVal val="visible"/>
                                      </p:to>
                                    </p:set>
                                    <p:animEffect filter="slide(fromBottom)" transition="in">
                                      <p:cBhvr additive="repl">
                                        <p:cTn id="81" dur="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sldNum" idx="10"/>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08942C4F-692D-4318-8377-4D079BD78717}"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292" name="PlaceHolder 2"/>
          <p:cNvSpPr>
            <a:spLocks noGrp="1"/>
          </p:cNvSpPr>
          <p:nvPr>
            <p:ph type="title"/>
          </p:nvPr>
        </p:nvSpPr>
        <p:spPr>
          <a:xfrm>
            <a:off x="1290600" y="0"/>
            <a:ext cx="6595920" cy="51732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électromagnétique</a:t>
            </a:r>
            <a:endParaRPr b="0" lang="fr-FR" sz="2800" spc="-1" strike="noStrike">
              <a:solidFill>
                <a:srgbClr val="000000"/>
              </a:solidFill>
              <a:latin typeface="Arial"/>
            </a:endParaRPr>
          </a:p>
        </p:txBody>
      </p:sp>
      <p:pic>
        <p:nvPicPr>
          <p:cNvPr id="293" name="Picture 3" descr=""/>
          <p:cNvPicPr/>
          <p:nvPr/>
        </p:nvPicPr>
        <p:blipFill>
          <a:blip r:embed="rId1"/>
          <a:stretch/>
        </p:blipFill>
        <p:spPr>
          <a:xfrm>
            <a:off x="6781680" y="685800"/>
            <a:ext cx="1931760" cy="2420640"/>
          </a:xfrm>
          <a:prstGeom prst="rect">
            <a:avLst/>
          </a:prstGeom>
          <a:ln w="0">
            <a:noFill/>
          </a:ln>
        </p:spPr>
      </p:pic>
      <p:sp>
        <p:nvSpPr>
          <p:cNvPr id="294" name="Text Box 4"/>
          <p:cNvSpPr/>
          <p:nvPr/>
        </p:nvSpPr>
        <p:spPr>
          <a:xfrm>
            <a:off x="266760" y="806400"/>
            <a:ext cx="4292280" cy="3385080"/>
          </a:xfrm>
          <a:prstGeom prst="rect">
            <a:avLst/>
          </a:prstGeom>
          <a:noFill/>
          <a:ln w="0">
            <a:noFill/>
          </a:ln>
        </p:spPr>
        <p:style>
          <a:lnRef idx="0"/>
          <a:fillRef idx="0"/>
          <a:effectRef idx="0"/>
          <a:fontRef idx="minor"/>
        </p:style>
        <p:txBody>
          <a:bodyPr lIns="90000" rIns="90000" tIns="46800" bIns="46800" anchor="t">
            <a:spAutoFit/>
          </a:bodyPr>
          <a:p>
            <a:pPr>
              <a:lnSpc>
                <a:spcPct val="100000"/>
              </a:lnSpc>
            </a:pPr>
            <a:r>
              <a:rPr b="0" lang="fr-FR" sz="2400" spc="-1" strike="noStrike">
                <a:solidFill>
                  <a:srgbClr val="000000"/>
                </a:solidFill>
                <a:latin typeface="Verdana"/>
                <a:ea typeface="DejaVu Sans"/>
              </a:rPr>
              <a:t>Responsable des phénomènes </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Verdana"/>
                <a:ea typeface="DejaVu Sans"/>
              </a:rPr>
              <a:t>électriques et magnétiques</a:t>
            </a:r>
            <a:r>
              <a:rPr b="0" lang="fr-FR" sz="2400" spc="-1" strike="noStrike">
                <a:solidFill>
                  <a:srgbClr val="000000"/>
                </a:solidFill>
                <a:latin typeface="Verdana"/>
                <a:ea typeface="DejaVu Sans"/>
              </a:rPr>
              <a:t> :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aimantation, lumière,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cohésion des atomes,…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pic>
        <p:nvPicPr>
          <p:cNvPr id="295" name="Picture 5" descr="aimant3"/>
          <p:cNvPicPr/>
          <p:nvPr/>
        </p:nvPicPr>
        <p:blipFill>
          <a:blip r:embed="rId2"/>
          <a:stretch/>
        </p:blipFill>
        <p:spPr>
          <a:xfrm>
            <a:off x="4419720" y="685800"/>
            <a:ext cx="2423880" cy="2423880"/>
          </a:xfrm>
          <a:prstGeom prst="rect">
            <a:avLst/>
          </a:prstGeom>
          <a:ln w="0">
            <a:noFill/>
          </a:ln>
        </p:spPr>
      </p:pic>
      <p:sp>
        <p:nvSpPr>
          <p:cNvPr id="296" name="Text Box 7"/>
          <p:cNvSpPr/>
          <p:nvPr/>
        </p:nvSpPr>
        <p:spPr>
          <a:xfrm>
            <a:off x="1066680" y="4457880"/>
            <a:ext cx="2804760" cy="39456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Verdana"/>
                <a:ea typeface="DejaVu Sans"/>
              </a:rPr>
              <a:t>Médiateur : </a:t>
            </a:r>
            <a:r>
              <a:rPr b="1" lang="fr-FR" sz="2000" spc="-1" strike="noStrike">
                <a:solidFill>
                  <a:srgbClr val="ff0000"/>
                </a:solidFill>
                <a:latin typeface="Verdana"/>
                <a:ea typeface="DejaVu Sans"/>
              </a:rPr>
              <a:t>photon</a:t>
            </a:r>
            <a:r>
              <a:rPr b="1" lang="fr-FR" sz="1800" spc="-1" strike="noStrike">
                <a:solidFill>
                  <a:srgbClr val="000000"/>
                </a:solidFill>
                <a:latin typeface="Verdana"/>
                <a:ea typeface="DejaVu Sans"/>
              </a:rPr>
              <a:t> </a:t>
            </a:r>
            <a:endParaRPr b="0" lang="fr-FR" sz="1800" spc="-1" strike="noStrike">
              <a:solidFill>
                <a:srgbClr val="000000"/>
              </a:solidFill>
              <a:latin typeface="Arial"/>
            </a:endParaRPr>
          </a:p>
        </p:txBody>
      </p:sp>
      <p:grpSp>
        <p:nvGrpSpPr>
          <p:cNvPr id="297" name="Group 8"/>
          <p:cNvGrpSpPr/>
          <p:nvPr/>
        </p:nvGrpSpPr>
        <p:grpSpPr>
          <a:xfrm>
            <a:off x="5472000" y="3730680"/>
            <a:ext cx="2894040" cy="2728800"/>
            <a:chOff x="5472000" y="3730680"/>
            <a:chExt cx="2894040" cy="2728800"/>
          </a:xfrm>
        </p:grpSpPr>
        <p:pic>
          <p:nvPicPr>
            <p:cNvPr id="298" name="Picture 9" descr="force_phot_bis"/>
            <p:cNvPicPr/>
            <p:nvPr/>
          </p:nvPicPr>
          <p:blipFill>
            <a:blip r:embed="rId3"/>
            <a:stretch/>
          </p:blipFill>
          <p:spPr>
            <a:xfrm>
              <a:off x="5519880" y="3730680"/>
              <a:ext cx="2831400" cy="2728800"/>
            </a:xfrm>
            <a:prstGeom prst="rect">
              <a:avLst/>
            </a:prstGeom>
            <a:ln w="0">
              <a:noFill/>
            </a:ln>
          </p:spPr>
        </p:pic>
        <p:sp>
          <p:nvSpPr>
            <p:cNvPr id="299" name="Text Box 10"/>
            <p:cNvSpPr/>
            <p:nvPr/>
          </p:nvSpPr>
          <p:spPr>
            <a:xfrm>
              <a:off x="5573880" y="6090120"/>
              <a:ext cx="447480" cy="302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0" name="Text Box 11"/>
            <p:cNvSpPr/>
            <p:nvPr/>
          </p:nvSpPr>
          <p:spPr>
            <a:xfrm>
              <a:off x="5522040" y="582768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301" name="Text Box 12"/>
            <p:cNvSpPr/>
            <p:nvPr/>
          </p:nvSpPr>
          <p:spPr>
            <a:xfrm>
              <a:off x="5472000" y="388692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grpSp>
          <p:nvGrpSpPr>
            <p:cNvPr id="302" name="Group 13"/>
            <p:cNvGrpSpPr/>
            <p:nvPr/>
          </p:nvGrpSpPr>
          <p:grpSpPr>
            <a:xfrm>
              <a:off x="5522040" y="3935160"/>
              <a:ext cx="2844000" cy="2245320"/>
              <a:chOff x="5522040" y="3935160"/>
              <a:chExt cx="2844000" cy="2245320"/>
            </a:xfrm>
          </p:grpSpPr>
          <p:sp>
            <p:nvSpPr>
              <p:cNvPr id="303" name="Text Box 14"/>
              <p:cNvSpPr/>
              <p:nvPr/>
            </p:nvSpPr>
            <p:spPr>
              <a:xfrm>
                <a:off x="5538600" y="582768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304" name="Text Box 15"/>
              <p:cNvSpPr/>
              <p:nvPr/>
            </p:nvSpPr>
            <p:spPr>
              <a:xfrm>
                <a:off x="5522040" y="393516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305" name="Text Box 16"/>
              <p:cNvSpPr/>
              <p:nvPr/>
            </p:nvSpPr>
            <p:spPr>
              <a:xfrm>
                <a:off x="7851960" y="584352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306" name="Text Box 17"/>
              <p:cNvSpPr/>
              <p:nvPr/>
            </p:nvSpPr>
            <p:spPr>
              <a:xfrm>
                <a:off x="7818480" y="3951000"/>
                <a:ext cx="514080" cy="33696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grpSp>
      </p:grpSp>
      <p:sp>
        <p:nvSpPr>
          <p:cNvPr id="307" name="Text Box 18"/>
          <p:cNvSpPr/>
          <p:nvPr/>
        </p:nvSpPr>
        <p:spPr>
          <a:xfrm>
            <a:off x="1468440" y="5175360"/>
            <a:ext cx="1829880" cy="641880"/>
          </a:xfrm>
          <a:prstGeom prst="rect">
            <a:avLst/>
          </a:prstGeom>
          <a:noFill/>
          <a:ln w="0">
            <a:noFill/>
          </a:ln>
        </p:spPr>
        <p:style>
          <a:lnRef idx="0"/>
          <a:fillRef idx="0"/>
          <a:effectRef idx="0"/>
          <a:fontRef idx="minor"/>
        </p:style>
        <p:txBody>
          <a:bodyPr wrap="none" lIns="90000" rIns="90000" tIns="46800" bIns="46800" anchor="t">
            <a:spAutoFit/>
          </a:bodyPr>
          <a:p>
            <a:pPr algn="ctr">
              <a:lnSpc>
                <a:spcPct val="100000"/>
              </a:lnSpc>
            </a:pPr>
            <a:r>
              <a:rPr b="0" lang="fr-FR" sz="1800" spc="-1" strike="noStrike">
                <a:solidFill>
                  <a:srgbClr val="000000"/>
                </a:solidFill>
                <a:latin typeface="Verdana"/>
                <a:ea typeface="DejaVu Sans"/>
              </a:rPr>
              <a:t>m=0 (vitesse=c)</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Verdana"/>
                <a:ea typeface="DejaVu Sans"/>
              </a:rPr>
              <a:t>portée infinie</a:t>
            </a:r>
            <a:endParaRPr b="0" lang="fr-FR" sz="1800" spc="-1" strike="noStrike">
              <a:solidFill>
                <a:srgbClr val="000000"/>
              </a:solidFill>
              <a:latin typeface="Arial"/>
            </a:endParaRPr>
          </a:p>
        </p:txBody>
      </p:sp>
      <p:sp>
        <p:nvSpPr>
          <p:cNvPr id="308" name="Line 30"/>
          <p:cNvSpPr/>
          <p:nvPr/>
        </p:nvSpPr>
        <p:spPr>
          <a:xfrm>
            <a:off x="5244840" y="6438600"/>
            <a:ext cx="3175200" cy="360"/>
          </a:xfrm>
          <a:prstGeom prst="line">
            <a:avLst/>
          </a:prstGeom>
          <a:ln w="9525">
            <a:solidFill>
              <a:srgbClr val="000000"/>
            </a:solidFill>
            <a:roun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09" name="Text Box 31"/>
          <p:cNvSpPr/>
          <p:nvPr/>
        </p:nvSpPr>
        <p:spPr>
          <a:xfrm>
            <a:off x="7882200" y="6432480"/>
            <a:ext cx="63216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200" spc="-1" strike="noStrike">
                <a:solidFill>
                  <a:srgbClr val="000000"/>
                </a:solidFill>
                <a:latin typeface="Verdana"/>
                <a:ea typeface="DejaVu Sans"/>
              </a:rPr>
              <a:t>temps</a:t>
            </a:r>
            <a:endParaRPr b="0" lang="fr-FR" sz="1200" spc="-1" strike="noStrike">
              <a:solidFill>
                <a:srgbClr val="000000"/>
              </a:solidFill>
              <a:latin typeface="Arial"/>
            </a:endParaRPr>
          </a:p>
        </p:txBody>
      </p:sp>
      <p:sp>
        <p:nvSpPr>
          <p:cNvPr id="310" name="Rectangle 39"/>
          <p:cNvSpPr/>
          <p:nvPr/>
        </p:nvSpPr>
        <p:spPr>
          <a:xfrm>
            <a:off x="5423040" y="6108840"/>
            <a:ext cx="2792160" cy="112680"/>
          </a:xfrm>
          <a:prstGeom prst="rect">
            <a:avLst/>
          </a:prstGeom>
          <a:solidFill>
            <a:schemeClr val="bg1"/>
          </a:solidFill>
          <a:ln w="9525">
            <a:solidFill>
              <a:srgbClr val="ffffff"/>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Num" idx="11"/>
          </p:nvPr>
        </p:nvSpPr>
        <p:spPr>
          <a:xfrm>
            <a:off x="8305920" y="6553080"/>
            <a:ext cx="836280" cy="30312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02110BB0-7E68-484C-A5D4-D18B9F73BC97}"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12" name="PlaceHolder 2"/>
          <p:cNvSpPr>
            <a:spLocks noGrp="1"/>
          </p:cNvSpPr>
          <p:nvPr>
            <p:ph type="title"/>
          </p:nvPr>
        </p:nvSpPr>
        <p:spPr>
          <a:xfrm>
            <a:off x="1675800" y="0"/>
            <a:ext cx="5826960" cy="5212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nucléaire forte</a:t>
            </a:r>
            <a:endParaRPr b="0" lang="fr-FR" sz="2800" spc="-1" strike="noStrike">
              <a:solidFill>
                <a:srgbClr val="000000"/>
              </a:solidFill>
              <a:latin typeface="Arial"/>
            </a:endParaRPr>
          </a:p>
        </p:txBody>
      </p:sp>
      <p:sp>
        <p:nvSpPr>
          <p:cNvPr id="313" name="Text Box 3"/>
          <p:cNvSpPr/>
          <p:nvPr/>
        </p:nvSpPr>
        <p:spPr>
          <a:xfrm>
            <a:off x="279360" y="736560"/>
            <a:ext cx="595440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rgbClr val="000000"/>
                </a:solidFill>
                <a:latin typeface="Verdana"/>
                <a:ea typeface="DejaVu Sans"/>
              </a:rPr>
              <a:t>Responsable de la stabilité des noyaux ainsi que du proton</a:t>
            </a:r>
            <a:endParaRPr b="0" lang="fr-FR" sz="2400" spc="-1" strike="noStrike">
              <a:solidFill>
                <a:srgbClr val="000000"/>
              </a:solidFill>
              <a:latin typeface="Arial"/>
            </a:endParaRPr>
          </a:p>
        </p:txBody>
      </p:sp>
      <p:sp>
        <p:nvSpPr>
          <p:cNvPr id="314" name="Text Box 4"/>
          <p:cNvSpPr/>
          <p:nvPr/>
        </p:nvSpPr>
        <p:spPr>
          <a:xfrm>
            <a:off x="1066680" y="2819520"/>
            <a:ext cx="3084480" cy="39456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Verdana"/>
                <a:ea typeface="DejaVu Sans"/>
              </a:rPr>
              <a:t>Médiateurs: </a:t>
            </a:r>
            <a:r>
              <a:rPr b="1" lang="fr-FR" sz="2000" spc="-1" strike="noStrike">
                <a:solidFill>
                  <a:srgbClr val="e71919"/>
                </a:solidFill>
                <a:latin typeface="Verdana"/>
                <a:ea typeface="DejaVu Sans"/>
              </a:rPr>
              <a:t>8 gluons</a:t>
            </a:r>
            <a:r>
              <a:rPr b="1" lang="fr-FR" sz="2000" spc="-1" strike="noStrike">
                <a:solidFill>
                  <a:srgbClr val="ff0000"/>
                </a:solidFill>
                <a:latin typeface="Verdana"/>
                <a:ea typeface="DejaVu Sans"/>
              </a:rPr>
              <a:t> </a:t>
            </a:r>
            <a:endParaRPr b="0" lang="fr-FR" sz="2000" spc="-1" strike="noStrike">
              <a:solidFill>
                <a:srgbClr val="000000"/>
              </a:solidFill>
              <a:latin typeface="Arial"/>
            </a:endParaRPr>
          </a:p>
        </p:txBody>
      </p:sp>
      <p:grpSp>
        <p:nvGrpSpPr>
          <p:cNvPr id="315" name="Group 5"/>
          <p:cNvGrpSpPr/>
          <p:nvPr/>
        </p:nvGrpSpPr>
        <p:grpSpPr>
          <a:xfrm>
            <a:off x="5270400" y="617400"/>
            <a:ext cx="3546360" cy="3358800"/>
            <a:chOff x="5270400" y="617400"/>
            <a:chExt cx="3546360" cy="3358800"/>
          </a:xfrm>
        </p:grpSpPr>
        <p:sp>
          <p:nvSpPr>
            <p:cNvPr id="316" name="Oval 6"/>
            <p:cNvSpPr/>
            <p:nvPr/>
          </p:nvSpPr>
          <p:spPr>
            <a:xfrm>
              <a:off x="5596200" y="1326240"/>
              <a:ext cx="1012680" cy="1000800"/>
            </a:xfrm>
            <a:prstGeom prst="ellipse">
              <a:avLst/>
            </a:prstGeom>
            <a:solidFill>
              <a:srgbClr val="ff0000"/>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7" name="Oval 7"/>
            <p:cNvSpPr/>
            <p:nvPr/>
          </p:nvSpPr>
          <p:spPr>
            <a:xfrm>
              <a:off x="6539400" y="2851920"/>
              <a:ext cx="1012680" cy="1000800"/>
            </a:xfrm>
            <a:prstGeom prst="ellipse">
              <a:avLst/>
            </a:prstGeom>
            <a:solidFill>
              <a:srgbClr val="33cc33"/>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8" name="Oval 8"/>
            <p:cNvSpPr/>
            <p:nvPr/>
          </p:nvSpPr>
          <p:spPr>
            <a:xfrm>
              <a:off x="7375320" y="1078920"/>
              <a:ext cx="1012680" cy="1000800"/>
            </a:xfrm>
            <a:prstGeom prst="ellipse">
              <a:avLst/>
            </a:prstGeom>
            <a:solidFill>
              <a:srgbClr val="0000ff"/>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19" name="Text Box 9"/>
            <p:cNvSpPr/>
            <p:nvPr/>
          </p:nvSpPr>
          <p:spPr>
            <a:xfrm>
              <a:off x="5720760" y="1540080"/>
              <a:ext cx="66564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pPr>
              <a:r>
                <a:rPr b="1" lang="fr-FR" sz="2000" spc="-1" strike="noStrike">
                  <a:solidFill>
                    <a:srgbClr val="000000"/>
                  </a:solidFill>
                  <a:latin typeface="Comic Sans MS"/>
                  <a:ea typeface="DejaVu Sans"/>
                </a:rPr>
                <a:t>u</a:t>
              </a:r>
              <a:endParaRPr b="0" lang="fr-FR" sz="2000" spc="-1" strike="noStrike">
                <a:solidFill>
                  <a:srgbClr val="000000"/>
                </a:solidFill>
                <a:latin typeface="Arial"/>
              </a:endParaRPr>
            </a:p>
          </p:txBody>
        </p:sp>
        <p:sp>
          <p:nvSpPr>
            <p:cNvPr id="320" name="Text Box 10"/>
            <p:cNvSpPr/>
            <p:nvPr/>
          </p:nvSpPr>
          <p:spPr>
            <a:xfrm>
              <a:off x="6737760" y="3100680"/>
              <a:ext cx="68436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pPr>
              <a:r>
                <a:rPr b="1" lang="fr-FR" sz="1800" spc="-1" strike="noStrike">
                  <a:solidFill>
                    <a:srgbClr val="000000"/>
                  </a:solidFill>
                  <a:latin typeface="Comic Sans MS"/>
                  <a:ea typeface="DejaVu Sans"/>
                </a:rPr>
                <a:t>u</a:t>
              </a:r>
              <a:endParaRPr b="0" lang="fr-FR" sz="1800" spc="-1" strike="noStrike">
                <a:solidFill>
                  <a:srgbClr val="000000"/>
                </a:solidFill>
                <a:latin typeface="Arial"/>
              </a:endParaRPr>
            </a:p>
          </p:txBody>
        </p:sp>
        <p:sp>
          <p:nvSpPr>
            <p:cNvPr id="321" name="Text Box 11"/>
            <p:cNvSpPr/>
            <p:nvPr/>
          </p:nvSpPr>
          <p:spPr>
            <a:xfrm>
              <a:off x="7552440" y="1265760"/>
              <a:ext cx="66564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pPr>
              <a:r>
                <a:rPr b="1" lang="fr-FR" sz="1800" spc="-1" strike="noStrike">
                  <a:solidFill>
                    <a:srgbClr val="000000"/>
                  </a:solidFill>
                  <a:latin typeface="Comic Sans MS"/>
                  <a:ea typeface="DejaVu Sans"/>
                </a:rPr>
                <a:t>d</a:t>
              </a:r>
              <a:endParaRPr b="0" lang="fr-FR" sz="1800" spc="-1" strike="noStrike">
                <a:solidFill>
                  <a:srgbClr val="000000"/>
                </a:solidFill>
                <a:latin typeface="Arial"/>
              </a:endParaRPr>
            </a:p>
          </p:txBody>
        </p:sp>
        <p:sp>
          <p:nvSpPr>
            <p:cNvPr id="322" name="Oval 12"/>
            <p:cNvSpPr/>
            <p:nvPr/>
          </p:nvSpPr>
          <p:spPr>
            <a:xfrm>
              <a:off x="5270400" y="617400"/>
              <a:ext cx="3546360" cy="3358800"/>
            </a:xfrm>
            <a:prstGeom prst="ellipse">
              <a:avLst/>
            </a:prstGeom>
            <a:no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nvGrpSpPr>
            <p:cNvPr id="323" name="Group 13"/>
            <p:cNvGrpSpPr/>
            <p:nvPr/>
          </p:nvGrpSpPr>
          <p:grpSpPr>
            <a:xfrm>
              <a:off x="6062400" y="1282320"/>
              <a:ext cx="1756080" cy="1828080"/>
              <a:chOff x="6062400" y="1282320"/>
              <a:chExt cx="1756080" cy="1828080"/>
            </a:xfrm>
          </p:grpSpPr>
          <p:grpSp>
            <p:nvGrpSpPr>
              <p:cNvPr id="324" name="Group 14"/>
              <p:cNvGrpSpPr/>
              <p:nvPr/>
            </p:nvGrpSpPr>
            <p:grpSpPr>
              <a:xfrm>
                <a:off x="6528600" y="1282320"/>
                <a:ext cx="862560" cy="312840"/>
                <a:chOff x="6528600" y="1282320"/>
                <a:chExt cx="862560" cy="312840"/>
              </a:xfrm>
            </p:grpSpPr>
            <p:sp>
              <p:nvSpPr>
                <p:cNvPr id="325" name="Freeform 15"/>
                <p:cNvSpPr/>
                <p:nvPr/>
              </p:nvSpPr>
              <p:spPr>
                <a:xfrm>
                  <a:off x="6528600" y="1282320"/>
                  <a:ext cx="851760" cy="271440"/>
                </a:xfrm>
                <a:custGeom>
                  <a:avLst/>
                  <a:gdLst>
                    <a:gd name="textAreaLeft" fmla="*/ 0 w 851760"/>
                    <a:gd name="textAreaRight" fmla="*/ 852840 w 851760"/>
                    <a:gd name="textAreaTop" fmla="*/ 0 h 271440"/>
                    <a:gd name="textAreaBottom" fmla="*/ 272520 h 271440"/>
                  </a:gdLst>
                  <a:ahLst/>
                  <a:rect l="textAreaLeft" t="textAreaTop" r="textAreaRight" b="textAreaBottom"/>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e7191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6" name="Freeform 16"/>
                <p:cNvSpPr/>
                <p:nvPr/>
              </p:nvSpPr>
              <p:spPr>
                <a:xfrm>
                  <a:off x="6539400" y="1323720"/>
                  <a:ext cx="851760" cy="271440"/>
                </a:xfrm>
                <a:custGeom>
                  <a:avLst/>
                  <a:gdLst>
                    <a:gd name="textAreaLeft" fmla="*/ 0 w 851760"/>
                    <a:gd name="textAreaRight" fmla="*/ 852840 w 851760"/>
                    <a:gd name="textAreaTop" fmla="*/ 0 h 271440"/>
                    <a:gd name="textAreaBottom" fmla="*/ 272520 h 271440"/>
                  </a:gdLst>
                  <a:ahLst/>
                  <a:rect l="textAreaLeft" t="textAreaTop" r="textAreaRight" b="textAreaBottom"/>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327" name="Group 17"/>
              <p:cNvGrpSpPr/>
              <p:nvPr/>
            </p:nvGrpSpPr>
            <p:grpSpPr>
              <a:xfrm>
                <a:off x="7289640" y="2071080"/>
                <a:ext cx="528840" cy="915480"/>
                <a:chOff x="7289640" y="2071080"/>
                <a:chExt cx="528840" cy="915480"/>
              </a:xfrm>
            </p:grpSpPr>
            <p:sp>
              <p:nvSpPr>
                <p:cNvPr id="328" name="Freeform 18"/>
                <p:cNvSpPr/>
                <p:nvPr/>
              </p:nvSpPr>
              <p:spPr>
                <a:xfrm flipH="1">
                  <a:off x="7289640" y="2071080"/>
                  <a:ext cx="496800" cy="894960"/>
                </a:xfrm>
                <a:custGeom>
                  <a:avLst/>
                  <a:gdLst>
                    <a:gd name="textAreaLeft" fmla="*/ 720 w 496800"/>
                    <a:gd name="textAreaRight" fmla="*/ 498600 w 496800"/>
                    <a:gd name="textAreaTop" fmla="*/ 0 h 894960"/>
                    <a:gd name="textAreaBottom" fmla="*/ 896040 h 89496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9" name="Freeform 19"/>
                <p:cNvSpPr/>
                <p:nvPr/>
              </p:nvSpPr>
              <p:spPr>
                <a:xfrm flipH="1">
                  <a:off x="7321680" y="2091600"/>
                  <a:ext cx="496800" cy="894960"/>
                </a:xfrm>
                <a:custGeom>
                  <a:avLst/>
                  <a:gdLst>
                    <a:gd name="textAreaLeft" fmla="*/ 720 w 496800"/>
                    <a:gd name="textAreaRight" fmla="*/ 498600 w 496800"/>
                    <a:gd name="textAreaTop" fmla="*/ 0 h 894960"/>
                    <a:gd name="textAreaBottom" fmla="*/ 896040 h 89496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330" name="Group 20"/>
              <p:cNvGrpSpPr/>
              <p:nvPr/>
            </p:nvGrpSpPr>
            <p:grpSpPr>
              <a:xfrm>
                <a:off x="6062400" y="2353320"/>
                <a:ext cx="653400" cy="757080"/>
                <a:chOff x="6062400" y="2353320"/>
                <a:chExt cx="653400" cy="757080"/>
              </a:xfrm>
            </p:grpSpPr>
            <p:sp>
              <p:nvSpPr>
                <p:cNvPr id="331" name="Freeform 21"/>
                <p:cNvSpPr/>
                <p:nvPr/>
              </p:nvSpPr>
              <p:spPr>
                <a:xfrm>
                  <a:off x="6094440" y="2353320"/>
                  <a:ext cx="621360" cy="736560"/>
                </a:xfrm>
                <a:custGeom>
                  <a:avLst/>
                  <a:gdLst>
                    <a:gd name="textAreaLeft" fmla="*/ 0 w 621360"/>
                    <a:gd name="textAreaRight" fmla="*/ 622440 w 621360"/>
                    <a:gd name="textAreaTop" fmla="*/ 0 h 736560"/>
                    <a:gd name="textAreaBottom" fmla="*/ 737640 h 73656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ff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32" name="Freeform 22"/>
                <p:cNvSpPr/>
                <p:nvPr/>
              </p:nvSpPr>
              <p:spPr>
                <a:xfrm>
                  <a:off x="6062400" y="2373840"/>
                  <a:ext cx="621360" cy="736560"/>
                </a:xfrm>
                <a:custGeom>
                  <a:avLst/>
                  <a:gdLst>
                    <a:gd name="textAreaLeft" fmla="*/ 0 w 621360"/>
                    <a:gd name="textAreaRight" fmla="*/ 622440 w 621360"/>
                    <a:gd name="textAreaTop" fmla="*/ 0 h 736560"/>
                    <a:gd name="textAreaBottom" fmla="*/ 737640 h 73656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grpSp>
      <p:sp>
        <p:nvSpPr>
          <p:cNvPr id="333" name="Rectangle 26"/>
          <p:cNvSpPr/>
          <p:nvPr/>
        </p:nvSpPr>
        <p:spPr>
          <a:xfrm>
            <a:off x="474840" y="4467600"/>
            <a:ext cx="834228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Les quarks n’existent pas à l’état libre: </a:t>
            </a:r>
            <a:r>
              <a:rPr b="0" lang="en-US" sz="2400" spc="-1" strike="noStrike">
                <a:solidFill>
                  <a:srgbClr val="000000"/>
                </a:solidFill>
                <a:latin typeface="Verdana"/>
                <a:ea typeface="DejaVu Sans"/>
              </a:rPr>
              <a:t>ils sont confinés à l’intérieur de </a:t>
            </a:r>
            <a:r>
              <a:rPr b="1" lang="en-US" sz="2400" spc="-1" strike="noStrike">
                <a:solidFill>
                  <a:srgbClr val="000000"/>
                </a:solidFill>
                <a:latin typeface="Verdana"/>
                <a:ea typeface="DejaVu Sans"/>
              </a:rPr>
              <a:t>hadrons</a:t>
            </a:r>
            <a:r>
              <a:rPr b="0" lang="en-US" sz="2400" spc="-1" strike="noStrike">
                <a:solidFill>
                  <a:srgbClr val="000000"/>
                </a:solidFill>
                <a:latin typeface="Verdana"/>
                <a:ea typeface="DejaVu Sans"/>
              </a:rPr>
              <a:t> (assemblages de quarks)</a:t>
            </a:r>
            <a:r>
              <a:rPr b="0" lang="fr-FR" sz="2400" spc="-1" strike="noStrike">
                <a:solidFill>
                  <a:srgbClr val="000000"/>
                </a:solidFill>
                <a:latin typeface="Verdana"/>
                <a:ea typeface="DejaVu Sans"/>
              </a:rPr>
              <a:t> collés par les </a:t>
            </a:r>
            <a:r>
              <a:rPr b="1" lang="fr-FR" sz="2400" spc="-1" strike="noStrike">
                <a:solidFill>
                  <a:srgbClr val="000000"/>
                </a:solidFill>
                <a:latin typeface="Verdana"/>
                <a:ea typeface="DejaVu Sans"/>
              </a:rPr>
              <a:t>gluons </a:t>
            </a:r>
            <a:endParaRPr b="0" lang="fr-FR" sz="2400" spc="-1" strike="noStrike">
              <a:solidFill>
                <a:srgbClr val="000000"/>
              </a:solidFill>
              <a:latin typeface="Arial"/>
            </a:endParaRPr>
          </a:p>
        </p:txBody>
      </p:sp>
      <p:sp>
        <p:nvSpPr>
          <p:cNvPr id="334" name="Text Box 28"/>
          <p:cNvSpPr/>
          <p:nvPr/>
        </p:nvSpPr>
        <p:spPr>
          <a:xfrm>
            <a:off x="7575840" y="3841920"/>
            <a:ext cx="9918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Proton</a:t>
            </a:r>
            <a:endParaRPr b="0" lang="fr-FR" sz="2000" spc="-1" strike="noStrike">
              <a:solidFill>
                <a:srgbClr val="000000"/>
              </a:solidFill>
              <a:latin typeface="Arial"/>
            </a:endParaRPr>
          </a:p>
        </p:txBody>
      </p:sp>
      <p:sp>
        <p:nvSpPr>
          <p:cNvPr id="335" name="Text Box 29"/>
          <p:cNvSpPr/>
          <p:nvPr/>
        </p:nvSpPr>
        <p:spPr>
          <a:xfrm>
            <a:off x="1626480" y="3295800"/>
            <a:ext cx="1792080" cy="64188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fr-FR" sz="1800" spc="-1" strike="noStrike">
                <a:solidFill>
                  <a:srgbClr val="000000"/>
                </a:solidFill>
                <a:latin typeface="Verdana"/>
                <a:ea typeface="DejaVu Sans"/>
              </a:rPr>
              <a:t>m=0</a:t>
            </a:r>
            <a:endParaRPr b="0" lang="fr-FR" sz="1800" spc="-1" strike="noStrike">
              <a:solidFill>
                <a:srgbClr val="000000"/>
              </a:solidFill>
              <a:latin typeface="Arial"/>
            </a:endParaRPr>
          </a:p>
          <a:p>
            <a:pPr>
              <a:lnSpc>
                <a:spcPct val="100000"/>
              </a:lnSpc>
            </a:pPr>
            <a:r>
              <a:rPr b="0" lang="en-US" sz="1800" spc="-1" strike="noStrike">
                <a:solidFill>
                  <a:srgbClr val="000000"/>
                </a:solidFill>
                <a:latin typeface="Verdana"/>
                <a:ea typeface="DejaVu Sans"/>
              </a:rPr>
              <a:t>Portée : 10</a:t>
            </a:r>
            <a:r>
              <a:rPr b="0" lang="en-US" sz="1800" spc="-1" strike="noStrike" baseline="30000">
                <a:solidFill>
                  <a:srgbClr val="000000"/>
                </a:solidFill>
                <a:latin typeface="Symbol"/>
                <a:ea typeface="DejaVu Sans"/>
              </a:rPr>
              <a:t>-15</a:t>
            </a:r>
            <a:r>
              <a:rPr b="0" lang="en-US" sz="1800" spc="-1" strike="noStrike" baseline="30000">
                <a:solidFill>
                  <a:srgbClr val="000000"/>
                </a:solidFill>
                <a:latin typeface="Verdana"/>
                <a:ea typeface="DejaVu Sans"/>
              </a:rPr>
              <a:t> </a:t>
            </a:r>
            <a:r>
              <a:rPr b="0" lang="en-US" sz="1800" spc="-1" strike="noStrike">
                <a:solidFill>
                  <a:srgbClr val="000000"/>
                </a:solidFill>
                <a:latin typeface="Verdana"/>
                <a:ea typeface="DejaVu Sans"/>
              </a:rPr>
              <a:t>m</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9.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Nikola</Template>
  <TotalTime>5777</TotalTime>
  <Application>LibreOffice/7.6.4.1$Linux_X86_64 LibreOffice_project/60$Build-1</Application>
  <AppVersion>15.0000</AppVersion>
  <Words>1422</Words>
  <Paragraphs>376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Nikola Makovec</dc:creator>
  <dc:description/>
  <dc:language>fr-FR</dc:language>
  <cp:lastModifiedBy>Frédéric Machefert</cp:lastModifiedBy>
  <cp:lastPrinted>2014-03-19T22:12:05Z</cp:lastPrinted>
  <dcterms:modified xsi:type="dcterms:W3CDTF">2024-02-26T10:11:34Z</dcterms:modified>
  <cp:revision>441</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24</vt:i4>
  </property>
  <property fmtid="{D5CDD505-2E9C-101B-9397-08002B2CF9AE}" pid="3" name="PresentationFormat">
    <vt:lpwstr>Présentation à l'écran (4:3)</vt:lpwstr>
  </property>
  <property fmtid="{D5CDD505-2E9C-101B-9397-08002B2CF9AE}" pid="4" name="Slides">
    <vt:i4>44</vt:i4>
  </property>
  <property fmtid="{D5CDD505-2E9C-101B-9397-08002B2CF9AE}" pid="5" name="Version">
    <vt:i4>1</vt:i4>
  </property>
</Properties>
</file>