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8"/>
  </p:normalViewPr>
  <p:slideViewPr>
    <p:cSldViewPr snapToGrid="0" snapToObjects="1">
      <p:cViewPr varScale="1">
        <p:scale>
          <a:sx n="123" d="100"/>
          <a:sy n="123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B5B0-9FFB-8F4C-BA09-8F81BB3E2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60615-8E80-7248-9532-AB0DA6EAA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12FE-E6DF-ED40-8FC7-C78C35E0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9C46-9B85-4946-9CC1-8F18356B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85B2-C7CF-6B43-AE0D-45D6E4F0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5708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28EF-E27B-DF4D-8582-E05AE127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EBBD6-7D24-3F4B-A3BE-5F62CC056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1CBA-F1A4-6C42-A925-D23EC2DC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10C64-0324-B046-B8EB-8E2FC93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43773-87D9-8F41-860E-9F970C24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3288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019C9-19F0-4A45-BC12-947ADB40B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FCFE2-8EFF-2D47-A77A-B974A3DC9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7FA4-E3EF-B34F-9091-49DEC33E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DFA3-F614-6F4A-9A53-07AABCA0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332C-AD98-DD4F-90FD-0867AF5B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3473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F5CE-F703-2748-9DC2-7371C959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2A86-D846-4643-90EE-EA1D382CC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83617-5C20-E64B-8D46-85A8CF2A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EE85-7886-6F43-9196-F876B338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97CA-7080-DE45-8297-CFCFFFEB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385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DFCF-B20C-AA4E-85F3-FAA0CF2E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E521-7A4E-B242-AF54-B136A3DFE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15BA-5F56-E845-BB4F-A7C81C8D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2C71B-CA30-D940-9832-4638D90C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D1498-3980-3E4E-AB3C-88F93C08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2690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8BD-0F9A-364F-A677-68690B0D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8F7E-3D17-324C-8767-28FF1C88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BBBD9-EE65-E941-80C4-9CEFC8928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44B9F-34C1-C34E-807C-80EEE96A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AFCD8-55A5-EB48-9AD1-B1ED8C36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1D10-E2C3-E445-A56B-C163F7D7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215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38EB-F98A-DA49-8F49-84842984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0ADE0-DEAA-5442-B922-53027719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76109-4CAC-B940-80BF-98659E2ED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CED9-BB5E-4246-8135-94FE68675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E2869-3701-AB4A-9562-D85EB5DFB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4447C-6A37-0D4A-B2F3-4E6A26E6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964E-1BAF-8043-959E-A7067EF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9AB70-BB27-044E-BBD4-A2338AE5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77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3309-49E4-3F4C-9812-E0249046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8E3CA-95E6-B74C-A9A6-36767FBE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D9035-DF4A-DB41-9F28-CBDDFA78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E713-AE4D-BA44-8FEE-DECE704C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8982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5127E-65ED-7B40-90EC-6244802F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DF598-924C-6E43-919B-DFD9984A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8E03-2EE1-0446-8587-45DEC88C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514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1840-AD0E-3F4B-A5F7-F9FB5116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3DFD-A573-674D-A865-17909887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7EA57-5E3F-9046-98DE-F2528A11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2EF9-EDD2-764D-BCBD-D00B97CA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6287C-E156-114A-BD06-B70AB276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C1475-E233-1241-A92D-8D9E10AC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9048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C6D1-D8F5-704E-B06D-6070900F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5BA05-F16A-3D41-BF72-3FE1FE84B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CDADF-1218-0746-8AF3-C87E0756A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D6CD6-80DA-064F-960C-0F3F20F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0E7DD-0DB0-B94E-B4B4-4D77F234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6340D-79B7-8A41-B6B9-95DADD76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9607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45193-EE7F-724C-969E-B20AE5B6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5482-4776-284F-8F77-15010092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D510-D760-B64F-9B78-5638C0F1F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DB9D-F813-F345-AFA7-0F362FC6094C}" type="datetimeFigureOut">
              <a:rPr lang="en-FR" smtClean="0"/>
              <a:t>26/02/2024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3FDE-269E-4945-9F89-872BB630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239E-03E2-EF41-BA9E-26D168538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3E95-62B7-1647-93BB-AA40EE0E2A6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992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hysicsmasterclasses.or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indico.ijclab.in2p3.fr/event/77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sseport2i.fr/" TargetMode="External"/><Relationship Id="rId5" Type="http://schemas.openxmlformats.org/officeDocument/2006/relationships/hyperlink" Target="http://elementaire.web.lal.in2p3.fr/" TargetMode="External"/><Relationship Id="rId4" Type="http://schemas.openxmlformats.org/officeDocument/2006/relationships/hyperlink" Target="http://www.in2p3.fr/physique_pour_tous/aulycee/introduction.htm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34B6-DE84-FE4A-A638-AB5057D25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87" y="2122488"/>
            <a:ext cx="9144000" cy="2387600"/>
          </a:xfrm>
        </p:spPr>
        <p:txBody>
          <a:bodyPr/>
          <a:lstStyle/>
          <a:p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Masterclasse LHCb </a:t>
            </a:r>
            <a:b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IJCLab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71B09-49CE-CE48-8705-496567B62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Guillaume Pietrzyk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9653CCD-4393-8C42-A997-39F64765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94" y="5479671"/>
            <a:ext cx="1783557" cy="1189038"/>
          </a:xfrm>
          <a:prstGeom prst="rect">
            <a:avLst/>
          </a:prstGeom>
        </p:spPr>
      </p:pic>
      <p:pic>
        <p:nvPicPr>
          <p:cNvPr id="7" name="Picture 6" descr="A picture containing plate&#10;&#10;Description automatically generated">
            <a:extLst>
              <a:ext uri="{FF2B5EF4-FFF2-40B4-BE49-F238E27FC236}">
                <a16:creationId xmlns:a16="http://schemas.microsoft.com/office/drawing/2014/main" id="{852CD4AE-7865-324E-8F73-5EA7DD20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776" y="62707"/>
            <a:ext cx="1593075" cy="1593075"/>
          </a:xfrm>
          <a:prstGeom prst="rect">
            <a:avLst/>
          </a:prstGeom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5EE6518-9CF7-3D48-995D-E1784AD8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" y="5167293"/>
            <a:ext cx="2272607" cy="160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CD793-CD3F-C546-9741-A8985436A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1" y="-277650"/>
            <a:ext cx="3421364" cy="22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C5FC976-E6FC-7648-AF55-2D8F7670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" b="15379"/>
          <a:stretch/>
        </p:blipFill>
        <p:spPr>
          <a:xfrm>
            <a:off x="0" y="91450"/>
            <a:ext cx="12191980" cy="685799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23F69FE-A593-2149-B53D-E3493D48DF5F}"/>
              </a:ext>
            </a:extLst>
          </p:cNvPr>
          <p:cNvSpPr/>
          <p:nvPr/>
        </p:nvSpPr>
        <p:spPr>
          <a:xfrm>
            <a:off x="9429750" y="882968"/>
            <a:ext cx="385763" cy="10144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76831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22">
            <a:extLst>
              <a:ext uri="{FF2B5EF4-FFF2-40B4-BE49-F238E27FC236}">
                <a16:creationId xmlns:a16="http://schemas.microsoft.com/office/drawing/2014/main" id="{5238EE94-8FE1-764B-AF92-CE4D1BB4F51A}"/>
              </a:ext>
            </a:extLst>
          </p:cNvPr>
          <p:cNvSpPr/>
          <p:nvPr/>
        </p:nvSpPr>
        <p:spPr>
          <a:xfrm>
            <a:off x="523625" y="2239905"/>
            <a:ext cx="3778256" cy="1597909"/>
          </a:xfrm>
          <a:prstGeom prst="ellipse">
            <a:avLst/>
          </a:prstGeom>
          <a:solidFill>
            <a:srgbClr val="FF0000">
              <a:alpha val="3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DES HAUTES ENERGIES</a:t>
            </a:r>
          </a:p>
        </p:txBody>
      </p:sp>
      <p:sp>
        <p:nvSpPr>
          <p:cNvPr id="5" name="Ellipse 24">
            <a:extLst>
              <a:ext uri="{FF2B5EF4-FFF2-40B4-BE49-F238E27FC236}">
                <a16:creationId xmlns:a16="http://schemas.microsoft.com/office/drawing/2014/main" id="{BF84A5B3-263B-B941-BD3D-AAB0EAF5D13A}"/>
              </a:ext>
            </a:extLst>
          </p:cNvPr>
          <p:cNvSpPr/>
          <p:nvPr/>
        </p:nvSpPr>
        <p:spPr>
          <a:xfrm>
            <a:off x="4233993" y="1864824"/>
            <a:ext cx="3445912" cy="1424956"/>
          </a:xfrm>
          <a:prstGeom prst="ellipse">
            <a:avLst/>
          </a:prstGeom>
          <a:solidFill>
            <a:srgbClr val="92D050">
              <a:alpha val="68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NUCLEAIRE</a:t>
            </a:r>
          </a:p>
        </p:txBody>
      </p:sp>
      <p:sp>
        <p:nvSpPr>
          <p:cNvPr id="6" name="Ellipse 25">
            <a:extLst>
              <a:ext uri="{FF2B5EF4-FFF2-40B4-BE49-F238E27FC236}">
                <a16:creationId xmlns:a16="http://schemas.microsoft.com/office/drawing/2014/main" id="{C6A4648E-8E06-1748-A207-9C4560124576}"/>
              </a:ext>
            </a:extLst>
          </p:cNvPr>
          <p:cNvSpPr/>
          <p:nvPr/>
        </p:nvSpPr>
        <p:spPr>
          <a:xfrm>
            <a:off x="7890120" y="1864824"/>
            <a:ext cx="3445912" cy="1702563"/>
          </a:xfrm>
          <a:prstGeom prst="ellipse">
            <a:avLst/>
          </a:prstGeom>
          <a:solidFill>
            <a:srgbClr val="00B0F0">
              <a:alpha val="4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ASTROPARTICULEASTROPHYSIQUE  COSMOLOGY</a:t>
            </a:r>
          </a:p>
        </p:txBody>
      </p:sp>
      <p:sp>
        <p:nvSpPr>
          <p:cNvPr id="7" name="Ellipse 26">
            <a:extLst>
              <a:ext uri="{FF2B5EF4-FFF2-40B4-BE49-F238E27FC236}">
                <a16:creationId xmlns:a16="http://schemas.microsoft.com/office/drawing/2014/main" id="{DF190C2F-35D1-4945-AF2B-CB3D946CBA82}"/>
              </a:ext>
            </a:extLst>
          </p:cNvPr>
          <p:cNvSpPr/>
          <p:nvPr/>
        </p:nvSpPr>
        <p:spPr>
          <a:xfrm>
            <a:off x="6659044" y="5210214"/>
            <a:ext cx="3445912" cy="14249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SANTE</a:t>
            </a:r>
          </a:p>
        </p:txBody>
      </p:sp>
      <p:sp>
        <p:nvSpPr>
          <p:cNvPr id="8" name="Ellipse 27">
            <a:extLst>
              <a:ext uri="{FF2B5EF4-FFF2-40B4-BE49-F238E27FC236}">
                <a16:creationId xmlns:a16="http://schemas.microsoft.com/office/drawing/2014/main" id="{0F847501-1CCD-554E-9DC8-92BBD8540922}"/>
              </a:ext>
            </a:extLst>
          </p:cNvPr>
          <p:cNvSpPr/>
          <p:nvPr/>
        </p:nvSpPr>
        <p:spPr>
          <a:xfrm>
            <a:off x="2875723" y="5210214"/>
            <a:ext cx="3445912" cy="1424956"/>
          </a:xfrm>
          <a:prstGeom prst="ellipse">
            <a:avLst/>
          </a:prstGeom>
          <a:solidFill>
            <a:srgbClr val="7030A0">
              <a:alpha val="38000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THEORIQUE</a:t>
            </a:r>
          </a:p>
        </p:txBody>
      </p:sp>
      <p:sp>
        <p:nvSpPr>
          <p:cNvPr id="9" name="Ellipse 28">
            <a:extLst>
              <a:ext uri="{FF2B5EF4-FFF2-40B4-BE49-F238E27FC236}">
                <a16:creationId xmlns:a16="http://schemas.microsoft.com/office/drawing/2014/main" id="{DFA96A8F-BAC5-A147-83B6-4943422CC065}"/>
              </a:ext>
            </a:extLst>
          </p:cNvPr>
          <p:cNvSpPr/>
          <p:nvPr/>
        </p:nvSpPr>
        <p:spPr>
          <a:xfrm>
            <a:off x="352621" y="4100145"/>
            <a:ext cx="3445912" cy="1424956"/>
          </a:xfrm>
          <a:prstGeom prst="ellipse">
            <a:avLst/>
          </a:prstGeom>
          <a:solidFill>
            <a:schemeClr val="bg2">
              <a:lumMod val="90000"/>
              <a:alpha val="43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 &amp; ENVIRONNEMENT</a:t>
            </a:r>
          </a:p>
        </p:txBody>
      </p:sp>
      <p:sp>
        <p:nvSpPr>
          <p:cNvPr id="10" name="Ellipse 29">
            <a:extLst>
              <a:ext uri="{FF2B5EF4-FFF2-40B4-BE49-F238E27FC236}">
                <a16:creationId xmlns:a16="http://schemas.microsoft.com/office/drawing/2014/main" id="{B7F532C3-C52B-2D4E-B4B3-DE0BA0E66D0F}"/>
              </a:ext>
            </a:extLst>
          </p:cNvPr>
          <p:cNvSpPr/>
          <p:nvPr/>
        </p:nvSpPr>
        <p:spPr>
          <a:xfrm>
            <a:off x="8610600" y="3796261"/>
            <a:ext cx="3445912" cy="1424956"/>
          </a:xfrm>
          <a:prstGeom prst="ellipse">
            <a:avLst/>
          </a:prstGeom>
          <a:solidFill>
            <a:srgbClr val="FFFF00">
              <a:alpha val="28000"/>
            </a:srgb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PHYSIQUE ACCELERATEURS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210936EC-D207-C145-9B92-502ED9EBD091}"/>
              </a:ext>
            </a:extLst>
          </p:cNvPr>
          <p:cNvSpPr txBox="1"/>
          <p:nvPr/>
        </p:nvSpPr>
        <p:spPr>
          <a:xfrm>
            <a:off x="1089891" y="215352"/>
            <a:ext cx="9393051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POLES DE RECHERCHE</a:t>
            </a:r>
          </a:p>
        </p:txBody>
      </p:sp>
      <p:sp>
        <p:nvSpPr>
          <p:cNvPr id="12" name="ZoneTexte 31">
            <a:extLst>
              <a:ext uri="{FF2B5EF4-FFF2-40B4-BE49-F238E27FC236}">
                <a16:creationId xmlns:a16="http://schemas.microsoft.com/office/drawing/2014/main" id="{D66F0FBE-07D5-1E4F-B8F3-85B82A363092}"/>
              </a:ext>
            </a:extLst>
          </p:cNvPr>
          <p:cNvSpPr txBox="1"/>
          <p:nvPr/>
        </p:nvSpPr>
        <p:spPr>
          <a:xfrm>
            <a:off x="4170023" y="3453095"/>
            <a:ext cx="444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728 membres dont 185 chercheurs et 330 ingénieurs et techniciens</a:t>
            </a:r>
          </a:p>
        </p:txBody>
      </p:sp>
      <p:sp>
        <p:nvSpPr>
          <p:cNvPr id="13" name="Shape 467">
            <a:extLst>
              <a:ext uri="{FF2B5EF4-FFF2-40B4-BE49-F238E27FC236}">
                <a16:creationId xmlns:a16="http://schemas.microsoft.com/office/drawing/2014/main" id="{7647D3DC-5646-F344-B32A-4F4C29DF1B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9891" y="1131908"/>
            <a:ext cx="9393051" cy="707886"/>
          </a:xfrm>
          <a:prstGeom prst="rect">
            <a:avLst/>
          </a:prstGeom>
          <a:solidFill>
            <a:schemeClr val="accent4">
              <a:alpha val="1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L'ensemble de tous les thèmes de "la physique des deux infinis" avec la présence 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pôles historiques/existants forts, de pôles émergents et d'activités aux interfaces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CFC21F-B511-9548-B786-192063714DCE}"/>
              </a:ext>
            </a:extLst>
          </p:cNvPr>
          <p:cNvSpPr/>
          <p:nvPr/>
        </p:nvSpPr>
        <p:spPr>
          <a:xfrm>
            <a:off x="3048000" y="30288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1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48F8-8F9C-3B43-ADE6-91E2E40A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38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lanning de la journée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88962-D6BE-3C4F-B3E6-ACE96D3E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6172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altLang="en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Mini-conférences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Particules et interactions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Le CERN et le LHC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Discussion sur les métiers du </a:t>
            </a:r>
            <a:r>
              <a:rPr lang="fr-FR" altLang="en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membres du personnel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Visite de l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Anneau de Collisions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Orsay (ACO)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Déjeuner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Présentation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détecteur du LHC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Exercice en salle informatique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Utilisation de vraies données enregistrées au LHC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Réalisation 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mesure physique, transmission des résultats au CERN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Vidéoconférence en duplex avec le CERN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Rassemble toutes les classes qui ont participé à une </a:t>
            </a:r>
            <a:r>
              <a:rPr lang="fr-FR" altLang="en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Masterclasse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aujourd</a:t>
            </a:r>
            <a:r>
              <a:rPr lang="fr-FR" alt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En anglais !</a:t>
            </a: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 Besoin de deux volontaires pour parler aux physiciens du CERN…</a:t>
            </a:r>
            <a:endParaRPr lang="fr-FR" altLang="en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 Quiz</a:t>
            </a:r>
          </a:p>
          <a:p>
            <a:pPr marL="0" indent="0">
              <a:buNone/>
            </a:pPr>
            <a:endParaRPr lang="fr-FR" altLang="en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 Bilan de la journée</a:t>
            </a:r>
          </a:p>
          <a:p>
            <a:pPr marL="0" indent="0">
              <a:buNone/>
            </a:pPr>
            <a:endParaRPr lang="en-FR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0B6931E4-A8E3-154E-AF8D-0C6592CA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5" y="3429000"/>
            <a:ext cx="2173288" cy="193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A78DC85-77E6-4C4E-BCAA-C0DB6965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4" y="1906516"/>
            <a:ext cx="1705013" cy="127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" descr="C:\Users\narnaud\Documents\Communication\Master classe\2012\2012-MasterclassesPhoto\DSC_0569.JPG">
            <a:extLst>
              <a:ext uri="{FF2B5EF4-FFF2-40B4-BE49-F238E27FC236}">
                <a16:creationId xmlns:a16="http://schemas.microsoft.com/office/drawing/2014/main" id="{4072CC44-DB88-024F-A7A6-C428D97A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/>
          <a:stretch>
            <a:fillRect/>
          </a:stretch>
        </p:blipFill>
        <p:spPr bwMode="auto">
          <a:xfrm>
            <a:off x="9161314" y="553009"/>
            <a:ext cx="1770062" cy="10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arnaud\Documents\Communication\Master classe\2012\2012-MasterclassesPhotos23Mars\DSC_0719.JPG">
            <a:extLst>
              <a:ext uri="{FF2B5EF4-FFF2-40B4-BE49-F238E27FC236}">
                <a16:creationId xmlns:a16="http://schemas.microsoft.com/office/drawing/2014/main" id="{265EBB85-2CA3-4047-9075-2E3BE1EF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16" y="5305884"/>
            <a:ext cx="2081213" cy="13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C:\Users\narnaud\Documents\Communication\Master classe\2012\2012-MasterclassesPhotos23Mars\CSC_0636.JPG">
            <a:extLst>
              <a:ext uri="{FF2B5EF4-FFF2-40B4-BE49-F238E27FC236}">
                <a16:creationId xmlns:a16="http://schemas.microsoft.com/office/drawing/2014/main" id="{98A3DD52-9B3C-3446-BB87-2779C994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88" y="3158950"/>
            <a:ext cx="1705013" cy="11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243A0-04D7-454B-A6FE-850C02AEF4B3}"/>
              </a:ext>
            </a:extLst>
          </p:cNvPr>
          <p:cNvSpPr/>
          <p:nvPr/>
        </p:nvSpPr>
        <p:spPr>
          <a:xfrm>
            <a:off x="838200" y="2186609"/>
            <a:ext cx="5430078" cy="848139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1A16D54-2F27-B34C-A422-093F0A73A82A}"/>
              </a:ext>
            </a:extLst>
          </p:cNvPr>
          <p:cNvSpPr/>
          <p:nvPr/>
        </p:nvSpPr>
        <p:spPr>
          <a:xfrm>
            <a:off x="838200" y="3527495"/>
            <a:ext cx="5681870" cy="1177027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E89B9A-72B6-A84D-B8BD-CAFCF7434E0C}"/>
              </a:ext>
            </a:extLst>
          </p:cNvPr>
          <p:cNvCxnSpPr/>
          <p:nvPr/>
        </p:nvCxnSpPr>
        <p:spPr>
          <a:xfrm>
            <a:off x="5830957" y="3093487"/>
            <a:ext cx="0" cy="39425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52B1DA-64F5-9B40-AE14-20115C96D43B}"/>
              </a:ext>
            </a:extLst>
          </p:cNvPr>
          <p:cNvSpPr txBox="1"/>
          <p:nvPr/>
        </p:nvSpPr>
        <p:spPr>
          <a:xfrm>
            <a:off x="2725394" y="3105947"/>
            <a:ext cx="30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chemeClr val="accent6">
                    <a:lumMod val="50000"/>
                  </a:schemeClr>
                </a:solidFill>
              </a:rPr>
              <a:t>Rotation Groupe 1 – Groupe 2</a:t>
            </a:r>
          </a:p>
        </p:txBody>
      </p:sp>
    </p:spTree>
    <p:extLst>
      <p:ext uri="{BB962C8B-B14F-4D97-AF65-F5344CB8AC3E}">
        <p14:creationId xmlns:p14="http://schemas.microsoft.com/office/powerpoint/2010/main" val="67056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72BD963-EE57-B441-A680-FCF9361AD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28575"/>
            <a:ext cx="8964612" cy="585788"/>
          </a:xfrm>
        </p:spPr>
        <p:txBody>
          <a:bodyPr/>
          <a:lstStyle/>
          <a:p>
            <a:pPr eaLnBrk="1" hangingPunct="1"/>
            <a:r>
              <a:rPr lang="fr-FR" altLang="en-FR" sz="32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Pour en savoir plus</a:t>
            </a:r>
            <a:endParaRPr lang="fr-FR" altLang="en-FR" sz="3200" b="1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8EF06AF-801D-8242-957E-AA0BF62D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49275"/>
            <a:ext cx="823411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Wingdings" pitchFamily="2" charset="2"/>
              </a:defRPr>
            </a:lvl9pPr>
          </a:lstStyle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Les transparents présentés aujourd</a:t>
            </a:r>
            <a:r>
              <a:rPr lang="fr-FR" altLang="en-GB" sz="2000" dirty="0">
                <a:solidFill>
                  <a:srgbClr val="7030A0"/>
                </a:solidFill>
              </a:rPr>
              <a:t>’</a:t>
            </a:r>
            <a:r>
              <a:rPr lang="fr-FR" altLang="en-FR" sz="2000" dirty="0">
                <a:solidFill>
                  <a:srgbClr val="7030A0"/>
                </a:solidFill>
              </a:rPr>
              <a:t>hui sont disponibles sur internet</a:t>
            </a:r>
          </a:p>
          <a:p>
            <a:pPr eaLnBrk="1" hangingPunct="1"/>
            <a:r>
              <a:rPr lang="fr-FR" altLang="en-FR" sz="2000" dirty="0">
                <a:solidFill>
                  <a:srgbClr val="7030A0"/>
                </a:solidFill>
              </a:rPr>
              <a:t>    Trouvez votre session sur la page </a:t>
            </a:r>
            <a:r>
              <a:rPr lang="fr-FR" altLang="en-FR" sz="2000" dirty="0">
                <a:solidFill>
                  <a:srgbClr val="7030A0"/>
                </a:solidFill>
                <a:hlinkClick r:id="rId2"/>
              </a:rPr>
              <a:t>https://indico.ijclab.in2p3.fr/</a:t>
            </a:r>
            <a:r>
              <a:rPr lang="fr-FR" altLang="en-FR" sz="2000" dirty="0" err="1">
                <a:solidFill>
                  <a:srgbClr val="7030A0"/>
                </a:solidFill>
                <a:hlinkClick r:id="rId2"/>
              </a:rPr>
              <a:t>event</a:t>
            </a:r>
            <a:r>
              <a:rPr lang="fr-FR" altLang="en-FR" sz="2000" dirty="0">
                <a:solidFill>
                  <a:srgbClr val="7030A0"/>
                </a:solidFill>
                <a:hlinkClick r:id="rId2"/>
              </a:rPr>
              <a:t>/7744/ </a:t>
            </a:r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Site web des </a:t>
            </a:r>
            <a:r>
              <a:rPr lang="fr-FR" altLang="en-FR" sz="2000" dirty="0" err="1">
                <a:solidFill>
                  <a:srgbClr val="7030A0"/>
                </a:solidFill>
              </a:rPr>
              <a:t>MasterClasses</a:t>
            </a:r>
            <a:r>
              <a:rPr lang="fr-FR" altLang="en-FR" sz="2000" dirty="0">
                <a:solidFill>
                  <a:srgbClr val="7030A0"/>
                </a:solidFill>
              </a:rPr>
              <a:t> du CERN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http://www.physicsmasterclasses.org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</a:t>
            </a:r>
            <a:r>
              <a:rPr lang="fr-FR" altLang="en-GB" sz="2000" dirty="0">
                <a:solidFill>
                  <a:srgbClr val="7030A0"/>
                </a:solidFill>
              </a:rPr>
              <a:t>’</a:t>
            </a:r>
            <a:r>
              <a:rPr lang="fr-FR" altLang="en-FR" sz="2000" dirty="0">
                <a:solidFill>
                  <a:srgbClr val="7030A0"/>
                </a:solidFill>
              </a:rPr>
              <a:t>Ecole des deux Infinis du CNRS/IN2P3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http://www.in2p3.fr/physique_pour_tous/aulycee/introduction.htm</a:t>
            </a:r>
            <a:r>
              <a:rPr lang="fr-FR" altLang="en-FR" sz="2000" dirty="0">
                <a:solidFill>
                  <a:srgbClr val="7030A0"/>
                </a:solidFill>
              </a:rPr>
              <a:t> 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La revue de vulgarisation Élémentaire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http://elementaire.web.lal.in2p3.fr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 Le Passeport pour les 2 Infinis</a:t>
            </a:r>
          </a:p>
          <a:p>
            <a:pPr algn="l" eaLnBrk="1" hangingPunct="1"/>
            <a:r>
              <a:rPr lang="fr-FR" altLang="en-FR" sz="2000" dirty="0">
                <a:solidFill>
                  <a:srgbClr val="7030A0"/>
                </a:solidFill>
              </a:rPr>
              <a:t>   </a:t>
            </a:r>
            <a:r>
              <a:rPr lang="fr-FR" altLang="en-FR" sz="2000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http://www.passeport2i.fr</a:t>
            </a:r>
            <a:r>
              <a:rPr lang="fr-FR" altLang="en-FR" sz="2000" dirty="0">
                <a:solidFill>
                  <a:srgbClr val="7030A0"/>
                </a:solidFill>
              </a:rPr>
              <a:t>  </a:t>
            </a:r>
          </a:p>
          <a:p>
            <a:pPr algn="l" eaLnBrk="1" hangingPunct="1"/>
            <a:endParaRPr lang="fr-FR" altLang="en-FR" sz="2000" dirty="0">
              <a:solidFill>
                <a:srgbClr val="7030A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1117190-7822-D943-A330-5FCEE5DA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95" y="3806825"/>
            <a:ext cx="20843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908EECF-AC31-C649-B711-48B56CB4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81" y="2903537"/>
            <a:ext cx="26304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2">
            <a:extLst>
              <a:ext uri="{FF2B5EF4-FFF2-40B4-BE49-F238E27FC236}">
                <a16:creationId xmlns:a16="http://schemas.microsoft.com/office/drawing/2014/main" id="{2F9D46E1-539E-6048-8DC6-346C9DE06F5B}"/>
              </a:ext>
            </a:extLst>
          </p:cNvPr>
          <p:cNvCxnSpPr/>
          <p:nvPr/>
        </p:nvCxnSpPr>
        <p:spPr>
          <a:xfrm>
            <a:off x="10184765" y="6582410"/>
            <a:ext cx="696913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C:\Users\narnaud\Documents\Communication\Passeport pour les 2 Infinis\Réédition\Couverture_Passeport_2_light.jpg">
            <a:extLst>
              <a:ext uri="{FF2B5EF4-FFF2-40B4-BE49-F238E27FC236}">
                <a16:creationId xmlns:a16="http://schemas.microsoft.com/office/drawing/2014/main" id="{B17EFA25-FBB9-054C-8CCC-80412DFD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66" y="5092700"/>
            <a:ext cx="27257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46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310</Words>
  <Application>Microsoft Macintosh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Masterclasse LHCb  à IJCLab</vt:lpstr>
      <vt:lpstr>PowerPoint Presentation</vt:lpstr>
      <vt:lpstr>PowerPoint Presentation</vt:lpstr>
      <vt:lpstr>Planning de la journée</vt:lpstr>
      <vt:lpstr>Pour 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Masterclasse LHCb  à IJCLab</dc:title>
  <dc:creator>Yasmine Yasmine</dc:creator>
  <cp:lastModifiedBy>Microsoft Office User</cp:lastModifiedBy>
  <cp:revision>7</cp:revision>
  <dcterms:created xsi:type="dcterms:W3CDTF">2020-02-28T09:21:14Z</dcterms:created>
  <dcterms:modified xsi:type="dcterms:W3CDTF">2024-02-26T13:54:26Z</dcterms:modified>
</cp:coreProperties>
</file>