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" ContentType="image/ti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0" r:id="rId1"/>
  </p:sldMasterIdLst>
  <p:notesMasterIdLst>
    <p:notesMasterId r:id="rId37"/>
  </p:notesMasterIdLst>
  <p:handoutMasterIdLst>
    <p:handoutMasterId r:id="rId38"/>
  </p:handoutMasterIdLst>
  <p:sldIdLst>
    <p:sldId id="256" r:id="rId2"/>
    <p:sldId id="278" r:id="rId3"/>
    <p:sldId id="331" r:id="rId4"/>
    <p:sldId id="300" r:id="rId5"/>
    <p:sldId id="321" r:id="rId6"/>
    <p:sldId id="340" r:id="rId7"/>
    <p:sldId id="298" r:id="rId8"/>
    <p:sldId id="299" r:id="rId9"/>
    <p:sldId id="324" r:id="rId10"/>
    <p:sldId id="341" r:id="rId11"/>
    <p:sldId id="303" r:id="rId12"/>
    <p:sldId id="332" r:id="rId13"/>
    <p:sldId id="293" r:id="rId14"/>
    <p:sldId id="330" r:id="rId15"/>
    <p:sldId id="333" r:id="rId16"/>
    <p:sldId id="325" r:id="rId17"/>
    <p:sldId id="305" r:id="rId18"/>
    <p:sldId id="306" r:id="rId19"/>
    <p:sldId id="307" r:id="rId20"/>
    <p:sldId id="310" r:id="rId21"/>
    <p:sldId id="312" r:id="rId22"/>
    <p:sldId id="314" r:id="rId23"/>
    <p:sldId id="337" r:id="rId24"/>
    <p:sldId id="334" r:id="rId25"/>
    <p:sldId id="322" r:id="rId26"/>
    <p:sldId id="270" r:id="rId27"/>
    <p:sldId id="328" r:id="rId28"/>
    <p:sldId id="338" r:id="rId29"/>
    <p:sldId id="339" r:id="rId30"/>
    <p:sldId id="274" r:id="rId31"/>
    <p:sldId id="329" r:id="rId32"/>
    <p:sldId id="335" r:id="rId33"/>
    <p:sldId id="320" r:id="rId34"/>
    <p:sldId id="318" r:id="rId35"/>
    <p:sldId id="319" r:id="rId36"/>
  </p:sldIdLst>
  <p:sldSz cx="9144000" cy="6858000" type="screen4x3"/>
  <p:notesSz cx="6781800" cy="9918700"/>
  <p:defaultTextStyle>
    <a:defPPr>
      <a:defRPr lang="en-GB"/>
    </a:defPPr>
    <a:lvl1pPr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1pPr>
    <a:lvl2pPr marL="742950" indent="-28575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2pPr>
    <a:lvl3pPr marL="11430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3pPr>
    <a:lvl4pPr marL="16002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4pPr>
    <a:lvl5pPr marL="20574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LAL Orsay" initials="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49"/>
    <p:restoredTop sz="94728"/>
  </p:normalViewPr>
  <p:slideViewPr>
    <p:cSldViewPr>
      <p:cViewPr varScale="1">
        <p:scale>
          <a:sx n="101" d="100"/>
          <a:sy n="101" d="100"/>
        </p:scale>
        <p:origin x="1950" y="84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54" d="100"/>
        <a:sy n="154" d="100"/>
      </p:scale>
      <p:origin x="0" y="0"/>
    </p:cViewPr>
  </p:sorterViewPr>
  <p:notesViewPr>
    <p:cSldViewPr>
      <p:cViewPr varScale="1">
        <p:scale>
          <a:sx n="73" d="100"/>
          <a:sy n="73" d="100"/>
        </p:scale>
        <p:origin x="2208" y="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ommentAuthors" Target="commentAuthor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3846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sz="1200"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41750" y="0"/>
            <a:ext cx="2938463" cy="4968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buClr>
                <a:srgbClr val="000000"/>
              </a:buClr>
              <a:buSzPct val="100000"/>
              <a:buFont typeface="Times New Roman" charset="0"/>
              <a:buNone/>
              <a:defRPr sz="1200" smtClean="0">
                <a:cs typeface="Arial Unicode MS" charset="0"/>
              </a:defRPr>
            </a:lvl1pPr>
          </a:lstStyle>
          <a:p>
            <a:pPr>
              <a:defRPr/>
            </a:pPr>
            <a:fld id="{8443DC4C-C32D-3543-AB5C-39D01DC04276}" type="datetimeFigureOut">
              <a:rPr lang="fr-FR"/>
              <a:pPr>
                <a:defRPr/>
              </a:pPr>
              <a:t>11/04/2025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21813"/>
            <a:ext cx="2938463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sz="1200"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41750" y="9421813"/>
            <a:ext cx="2938463" cy="4968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buClr>
                <a:srgbClr val="000000"/>
              </a:buClr>
              <a:buSzPct val="100000"/>
              <a:buFont typeface="Times New Roman" charset="0"/>
              <a:buNone/>
              <a:defRPr sz="1200" smtClean="0">
                <a:cs typeface="Arial Unicode MS" charset="0"/>
              </a:defRPr>
            </a:lvl1pPr>
          </a:lstStyle>
          <a:p>
            <a:pPr>
              <a:defRPr/>
            </a:pPr>
            <a:fld id="{970E2818-69C3-1540-8C26-B5D9498DB9B1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8983437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1"/>
          <p:cNvSpPr>
            <a:spLocks noChangeArrowheads="1"/>
          </p:cNvSpPr>
          <p:nvPr/>
        </p:nvSpPr>
        <p:spPr bwMode="auto">
          <a:xfrm>
            <a:off x="0" y="0"/>
            <a:ext cx="6781800" cy="99187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360" cap="sq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fr-FR">
              <a:cs typeface="Arial Unicode MS" charset="0"/>
            </a:endParaRPr>
          </a:p>
        </p:txBody>
      </p:sp>
      <p:sp>
        <p:nvSpPr>
          <p:cNvPr id="13315" name="AutoShape 2"/>
          <p:cNvSpPr>
            <a:spLocks noChangeArrowheads="1"/>
          </p:cNvSpPr>
          <p:nvPr/>
        </p:nvSpPr>
        <p:spPr bwMode="auto">
          <a:xfrm>
            <a:off x="0" y="0"/>
            <a:ext cx="6781800" cy="99187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fr-FR">
              <a:cs typeface="Arial Unicode MS" charset="0"/>
            </a:endParaRPr>
          </a:p>
        </p:txBody>
      </p:sp>
      <p:sp>
        <p:nvSpPr>
          <p:cNvPr id="13316" name="AutoShape 3"/>
          <p:cNvSpPr>
            <a:spLocks noChangeArrowheads="1"/>
          </p:cNvSpPr>
          <p:nvPr/>
        </p:nvSpPr>
        <p:spPr bwMode="auto">
          <a:xfrm>
            <a:off x="0" y="0"/>
            <a:ext cx="6781800" cy="99187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fr-FR">
              <a:cs typeface="Arial Unicode MS" charset="0"/>
            </a:endParaRPr>
          </a:p>
        </p:txBody>
      </p:sp>
      <p:sp>
        <p:nvSpPr>
          <p:cNvPr id="13317" name="AutoShape 4"/>
          <p:cNvSpPr>
            <a:spLocks noChangeArrowheads="1"/>
          </p:cNvSpPr>
          <p:nvPr/>
        </p:nvSpPr>
        <p:spPr bwMode="auto">
          <a:xfrm>
            <a:off x="0" y="0"/>
            <a:ext cx="6781800" cy="99187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fr-FR">
              <a:cs typeface="Arial Unicode MS" charset="0"/>
            </a:endParaRPr>
          </a:p>
        </p:txBody>
      </p:sp>
      <p:sp>
        <p:nvSpPr>
          <p:cNvPr id="13318" name="AutoShape 5"/>
          <p:cNvSpPr>
            <a:spLocks noChangeArrowheads="1"/>
          </p:cNvSpPr>
          <p:nvPr/>
        </p:nvSpPr>
        <p:spPr bwMode="auto">
          <a:xfrm>
            <a:off x="0" y="0"/>
            <a:ext cx="6781800" cy="99187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fr-FR">
              <a:cs typeface="Arial Unicode MS" charset="0"/>
            </a:endParaRPr>
          </a:p>
        </p:txBody>
      </p:sp>
      <p:sp>
        <p:nvSpPr>
          <p:cNvPr id="13319" name="AutoShape 6"/>
          <p:cNvSpPr>
            <a:spLocks noChangeArrowheads="1"/>
          </p:cNvSpPr>
          <p:nvPr/>
        </p:nvSpPr>
        <p:spPr bwMode="auto">
          <a:xfrm>
            <a:off x="0" y="0"/>
            <a:ext cx="6781800" cy="99187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fr-FR">
              <a:cs typeface="Arial Unicode MS" charset="0"/>
            </a:endParaRPr>
          </a:p>
        </p:txBody>
      </p:sp>
      <p:sp>
        <p:nvSpPr>
          <p:cNvPr id="13320" name="AutoShape 7"/>
          <p:cNvSpPr>
            <a:spLocks noChangeArrowheads="1"/>
          </p:cNvSpPr>
          <p:nvPr/>
        </p:nvSpPr>
        <p:spPr bwMode="auto">
          <a:xfrm>
            <a:off x="0" y="0"/>
            <a:ext cx="6781800" cy="99187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fr-FR">
              <a:cs typeface="Arial Unicode MS" charset="0"/>
            </a:endParaRPr>
          </a:p>
        </p:txBody>
      </p:sp>
      <p:sp>
        <p:nvSpPr>
          <p:cNvPr id="13321" name="AutoShape 8"/>
          <p:cNvSpPr>
            <a:spLocks noChangeArrowheads="1"/>
          </p:cNvSpPr>
          <p:nvPr/>
        </p:nvSpPr>
        <p:spPr bwMode="auto">
          <a:xfrm>
            <a:off x="0" y="0"/>
            <a:ext cx="6781800" cy="99187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fr-FR">
              <a:cs typeface="Arial Unicode MS" charset="0"/>
            </a:endParaRPr>
          </a:p>
        </p:txBody>
      </p:sp>
      <p:sp>
        <p:nvSpPr>
          <p:cNvPr id="13322" name="AutoShape 9"/>
          <p:cNvSpPr>
            <a:spLocks noChangeArrowheads="1"/>
          </p:cNvSpPr>
          <p:nvPr/>
        </p:nvSpPr>
        <p:spPr bwMode="auto">
          <a:xfrm>
            <a:off x="0" y="0"/>
            <a:ext cx="6781800" cy="99187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fr-FR">
              <a:cs typeface="Arial Unicode MS" charset="0"/>
            </a:endParaRPr>
          </a:p>
        </p:txBody>
      </p:sp>
      <p:sp>
        <p:nvSpPr>
          <p:cNvPr id="13323" name="AutoShape 10"/>
          <p:cNvSpPr>
            <a:spLocks noChangeArrowheads="1"/>
          </p:cNvSpPr>
          <p:nvPr/>
        </p:nvSpPr>
        <p:spPr bwMode="auto">
          <a:xfrm>
            <a:off x="0" y="0"/>
            <a:ext cx="6781800" cy="99187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fr-FR">
              <a:cs typeface="Arial Unicode MS" charset="0"/>
            </a:endParaRPr>
          </a:p>
        </p:txBody>
      </p:sp>
      <p:sp>
        <p:nvSpPr>
          <p:cNvPr id="13324" name="AutoShape 11"/>
          <p:cNvSpPr>
            <a:spLocks noChangeArrowheads="1"/>
          </p:cNvSpPr>
          <p:nvPr/>
        </p:nvSpPr>
        <p:spPr bwMode="auto">
          <a:xfrm>
            <a:off x="0" y="0"/>
            <a:ext cx="6781800" cy="99187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fr-FR">
              <a:cs typeface="Arial Unicode MS" charset="0"/>
            </a:endParaRPr>
          </a:p>
        </p:txBody>
      </p:sp>
      <p:sp>
        <p:nvSpPr>
          <p:cNvPr id="13325" name="AutoShape 12"/>
          <p:cNvSpPr>
            <a:spLocks noChangeArrowheads="1"/>
          </p:cNvSpPr>
          <p:nvPr/>
        </p:nvSpPr>
        <p:spPr bwMode="auto">
          <a:xfrm>
            <a:off x="0" y="0"/>
            <a:ext cx="6781800" cy="99187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fr-FR">
              <a:cs typeface="Arial Unicode MS" charset="0"/>
            </a:endParaRPr>
          </a:p>
        </p:txBody>
      </p:sp>
      <p:sp>
        <p:nvSpPr>
          <p:cNvPr id="13326" name="Text Box 13"/>
          <p:cNvSpPr txBox="1">
            <a:spLocks noChangeArrowheads="1"/>
          </p:cNvSpPr>
          <p:nvPr/>
        </p:nvSpPr>
        <p:spPr bwMode="auto">
          <a:xfrm>
            <a:off x="0" y="0"/>
            <a:ext cx="293846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fr-FR">
              <a:cs typeface="Arial Unicode MS" charset="0"/>
            </a:endParaRPr>
          </a:p>
        </p:txBody>
      </p:sp>
      <p:sp>
        <p:nvSpPr>
          <p:cNvPr id="13327" name="Text Box 14"/>
          <p:cNvSpPr txBox="1">
            <a:spLocks noChangeArrowheads="1"/>
          </p:cNvSpPr>
          <p:nvPr/>
        </p:nvSpPr>
        <p:spPr bwMode="auto">
          <a:xfrm>
            <a:off x="3841750" y="0"/>
            <a:ext cx="293846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fr-FR">
              <a:cs typeface="Arial Unicode MS" charset="0"/>
            </a:endParaRPr>
          </a:p>
        </p:txBody>
      </p:sp>
      <p:sp>
        <p:nvSpPr>
          <p:cNvPr id="13328" name="Rectangle 15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911225" y="744538"/>
            <a:ext cx="4940300" cy="3700462"/>
          </a:xfrm>
          <a:prstGeom prst="rect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112" name="Rectangle 16"/>
          <p:cNvSpPr>
            <a:spLocks noGrp="1" noChangeArrowheads="1"/>
          </p:cNvSpPr>
          <p:nvPr>
            <p:ph type="body"/>
          </p:nvPr>
        </p:nvSpPr>
        <p:spPr bwMode="auto">
          <a:xfrm>
            <a:off x="677863" y="4711700"/>
            <a:ext cx="5407025" cy="4443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endParaRPr lang="fr-FR" altLang="fr-FR" noProof="0"/>
          </a:p>
        </p:txBody>
      </p:sp>
      <p:sp>
        <p:nvSpPr>
          <p:cNvPr id="13330" name="Text Box 17"/>
          <p:cNvSpPr txBox="1">
            <a:spLocks noChangeArrowheads="1"/>
          </p:cNvSpPr>
          <p:nvPr/>
        </p:nvSpPr>
        <p:spPr bwMode="auto">
          <a:xfrm>
            <a:off x="0" y="9421813"/>
            <a:ext cx="293846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fr-FR">
              <a:cs typeface="Arial Unicode MS" charset="0"/>
            </a:endParaRPr>
          </a:p>
        </p:txBody>
      </p:sp>
      <p:sp>
        <p:nvSpPr>
          <p:cNvPr id="4114" name="Rectangle 18"/>
          <p:cNvSpPr>
            <a:spLocks noGrp="1" noChangeArrowheads="1"/>
          </p:cNvSpPr>
          <p:nvPr>
            <p:ph type="sldNum"/>
          </p:nvPr>
        </p:nvSpPr>
        <p:spPr bwMode="auto">
          <a:xfrm>
            <a:off x="3841750" y="9421813"/>
            <a:ext cx="2919413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 eaLnBrk="1" hangingPunct="1">
              <a:buSzPct val="10000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 smtClean="0">
                <a:solidFill>
                  <a:srgbClr val="000000"/>
                </a:solidFill>
                <a:latin typeface="Times New Roman" charset="0"/>
                <a:cs typeface="DejaVu Sans" charset="0"/>
              </a:defRPr>
            </a:lvl1pPr>
          </a:lstStyle>
          <a:p>
            <a:pPr>
              <a:defRPr/>
            </a:pPr>
            <a:fld id="{41FA8809-BD45-6343-974E-0A497FA8202A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6684158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anose="02020603050405020304" pitchFamily="18" charset="0"/>
        <a:ea typeface="ＭＳ Ｐゴシック" charset="0"/>
        <a:cs typeface="ＭＳ Ｐゴシック" charset="0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anose="02020603050405020304" pitchFamily="18" charset="0"/>
        <a:ea typeface="ＭＳ Ｐゴシック" charset="0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anose="02020603050405020304" pitchFamily="18" charset="0"/>
        <a:ea typeface="ＭＳ Ｐゴシック" charset="0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anose="02020603050405020304" pitchFamily="18" charset="0"/>
        <a:ea typeface="ＭＳ Ｐゴシック" charset="0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anose="02020603050405020304" pitchFamily="18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8"/>
          <p:cNvSpPr>
            <a:spLocks noGrp="1" noChangeArrowheads="1"/>
          </p:cNvSpPr>
          <p:nvPr>
            <p:ph type="sldNum" sz="quarter"/>
          </p:nvPr>
        </p:nvSpPr>
        <p:spPr>
          <a:extLs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fld id="{F7BDEF99-C01B-D948-BC6A-DD6BF1A287F3}" type="slidenum">
              <a:rPr lang="fr-FR" sz="1200">
                <a:solidFill>
                  <a:srgbClr val="000000"/>
                </a:solidFill>
                <a:latin typeface="Times New Roman" charset="0"/>
                <a:cs typeface="DejaVu Sans" charset="0"/>
              </a:rPr>
              <a:pPr/>
              <a:t>1</a:t>
            </a:fld>
            <a:endParaRPr lang="fr-FR" sz="1200">
              <a:solidFill>
                <a:srgbClr val="000000"/>
              </a:solidFill>
              <a:latin typeface="Times New Roman" charset="0"/>
              <a:cs typeface="DejaVu Sans" charset="0"/>
            </a:endParaRPr>
          </a:p>
        </p:txBody>
      </p:sp>
      <p:sp>
        <p:nvSpPr>
          <p:cNvPr id="16387" name="Text Box 1"/>
          <p:cNvSpPr txBox="1">
            <a:spLocks noChangeArrowheads="1"/>
          </p:cNvSpPr>
          <p:nvPr/>
        </p:nvSpPr>
        <p:spPr bwMode="auto">
          <a:xfrm>
            <a:off x="3841750" y="9421813"/>
            <a:ext cx="2930525" cy="487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>
              <a:buSzPct val="100000"/>
              <a:defRPr/>
            </a:pPr>
            <a:fld id="{A1E6124B-8DFF-CB4D-AE73-1BB7D086FD7D}" type="slidenum">
              <a:rPr lang="fr-FR" smtClean="0">
                <a:latin typeface="Arial" charset="0"/>
                <a:cs typeface="Arial Unicode MS" charset="0"/>
              </a:rPr>
              <a:pPr algn="r" eaLnBrk="1" hangingPunct="1">
                <a:buSzPct val="100000"/>
                <a:defRPr/>
              </a:pPr>
              <a:t>1</a:t>
            </a:fld>
            <a:endParaRPr lang="fr-FR">
              <a:latin typeface="Arial" charset="0"/>
              <a:cs typeface="Arial Unicode MS" charset="0"/>
            </a:endParaRPr>
          </a:p>
        </p:txBody>
      </p:sp>
      <p:sp>
        <p:nvSpPr>
          <p:cNvPr id="614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1225" y="744538"/>
            <a:ext cx="4959350" cy="3719512"/>
          </a:xfrm>
          <a:solidFill>
            <a:srgbClr val="FFFFFF"/>
          </a:solidFill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389" name="Text Box 3"/>
          <p:cNvSpPr txBox="1">
            <a:spLocks noChangeArrowheads="1"/>
          </p:cNvSpPr>
          <p:nvPr/>
        </p:nvSpPr>
        <p:spPr bwMode="auto">
          <a:xfrm>
            <a:off x="677863" y="4711700"/>
            <a:ext cx="5426075" cy="446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fr-FR">
              <a:cs typeface="Arial Unicode MS" charset="0"/>
            </a:endParaRPr>
          </a:p>
        </p:txBody>
      </p:sp>
      <p:sp>
        <p:nvSpPr>
          <p:cNvPr id="2" name="Espace réservé des notes 1">
            <a:extLst>
              <a:ext uri="{FF2B5EF4-FFF2-40B4-BE49-F238E27FC236}">
                <a16:creationId xmlns:a16="http://schemas.microsoft.com/office/drawing/2014/main" id="{387DFAA5-7E86-C203-491C-2ED6072FD2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18"/>
          <p:cNvSpPr>
            <a:spLocks noGrp="1" noChangeArrowheads="1"/>
          </p:cNvSpPr>
          <p:nvPr>
            <p:ph type="sldNum" sz="quarter"/>
          </p:nvPr>
        </p:nvSpPr>
        <p:spPr>
          <a:extLs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fld id="{FAE0645C-728B-FD46-8B3B-8A6BF423A84C}" type="slidenum">
              <a:rPr lang="fr-FR" sz="1200">
                <a:solidFill>
                  <a:srgbClr val="000000"/>
                </a:solidFill>
                <a:latin typeface="Times New Roman" charset="0"/>
                <a:cs typeface="DejaVu Sans" charset="0"/>
              </a:rPr>
              <a:pPr/>
              <a:t>29</a:t>
            </a:fld>
            <a:endParaRPr lang="fr-FR" sz="1200">
              <a:solidFill>
                <a:srgbClr val="000000"/>
              </a:solidFill>
              <a:latin typeface="Times New Roman" charset="0"/>
              <a:cs typeface="DejaVu Sans" charset="0"/>
            </a:endParaRPr>
          </a:p>
        </p:txBody>
      </p:sp>
      <p:sp>
        <p:nvSpPr>
          <p:cNvPr id="51203" name="Text Box 1"/>
          <p:cNvSpPr txBox="1">
            <a:spLocks noChangeArrowheads="1"/>
          </p:cNvSpPr>
          <p:nvPr/>
        </p:nvSpPr>
        <p:spPr bwMode="auto">
          <a:xfrm>
            <a:off x="3841750" y="9421813"/>
            <a:ext cx="2930525" cy="487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>
              <a:buSzPct val="100000"/>
              <a:defRPr/>
            </a:pPr>
            <a:fld id="{4D535A60-C6A7-1F44-8C26-62622B81D71B}" type="slidenum">
              <a:rPr lang="fr-FR" smtClean="0">
                <a:latin typeface="Arial" charset="0"/>
                <a:cs typeface="Arial Unicode MS" charset="0"/>
              </a:rPr>
              <a:pPr algn="r" eaLnBrk="1" hangingPunct="1">
                <a:buSzPct val="100000"/>
                <a:defRPr/>
              </a:pPr>
              <a:t>29</a:t>
            </a:fld>
            <a:endParaRPr lang="fr-FR">
              <a:latin typeface="Arial" charset="0"/>
              <a:cs typeface="Arial Unicode MS" charset="0"/>
            </a:endParaRPr>
          </a:p>
        </p:txBody>
      </p:sp>
      <p:sp>
        <p:nvSpPr>
          <p:cNvPr id="51204" name="Text Box 2"/>
          <p:cNvSpPr txBox="1">
            <a:spLocks noChangeArrowheads="1"/>
          </p:cNvSpPr>
          <p:nvPr/>
        </p:nvSpPr>
        <p:spPr bwMode="auto">
          <a:xfrm>
            <a:off x="3841750" y="9421813"/>
            <a:ext cx="293846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>
              <a:buSzPct val="100000"/>
              <a:defRPr/>
            </a:pPr>
            <a:fld id="{A1BDE407-D054-5A4F-88B6-19AB9AE594E5}" type="slidenum">
              <a:rPr lang="fr-FR" smtClean="0">
                <a:latin typeface="Arial" charset="0"/>
                <a:cs typeface="Arial Unicode MS" charset="0"/>
              </a:rPr>
              <a:pPr algn="r" eaLnBrk="1" hangingPunct="1">
                <a:buSzPct val="100000"/>
                <a:defRPr/>
              </a:pPr>
              <a:t>29</a:t>
            </a:fld>
            <a:endParaRPr lang="fr-FR">
              <a:latin typeface="Arial" charset="0"/>
              <a:cs typeface="Arial Unicode MS" charset="0"/>
            </a:endParaRPr>
          </a:p>
        </p:txBody>
      </p:sp>
      <p:sp>
        <p:nvSpPr>
          <p:cNvPr id="41989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754063"/>
            <a:ext cx="1588" cy="1587"/>
          </a:xfrm>
          <a:solidFill>
            <a:srgbClr val="FFFFFF"/>
          </a:solidFill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1206" name="Text Box 4"/>
          <p:cNvSpPr txBox="1">
            <a:spLocks noChangeArrowheads="1"/>
          </p:cNvSpPr>
          <p:nvPr/>
        </p:nvSpPr>
        <p:spPr bwMode="auto">
          <a:xfrm>
            <a:off x="677863" y="4711700"/>
            <a:ext cx="5426075" cy="446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fr-FR">
              <a:cs typeface="Arial Unicode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17566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18"/>
          <p:cNvSpPr>
            <a:spLocks noGrp="1" noChangeArrowheads="1"/>
          </p:cNvSpPr>
          <p:nvPr>
            <p:ph type="sldNum" sz="quarter"/>
          </p:nvPr>
        </p:nvSpPr>
        <p:spPr>
          <a:extLs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fld id="{64DF8236-2F42-0E47-8639-7692A62E89A1}" type="slidenum">
              <a:rPr lang="fr-FR" sz="1200">
                <a:solidFill>
                  <a:srgbClr val="000000"/>
                </a:solidFill>
                <a:latin typeface="Times New Roman" charset="0"/>
                <a:cs typeface="DejaVu Sans" charset="0"/>
              </a:rPr>
              <a:pPr/>
              <a:t>30</a:t>
            </a:fld>
            <a:endParaRPr lang="fr-FR" sz="1200">
              <a:solidFill>
                <a:srgbClr val="000000"/>
              </a:solidFill>
              <a:latin typeface="Times New Roman" charset="0"/>
              <a:cs typeface="DejaVu Sans" charset="0"/>
            </a:endParaRPr>
          </a:p>
        </p:txBody>
      </p:sp>
      <p:sp>
        <p:nvSpPr>
          <p:cNvPr id="53251" name="Text Box 1"/>
          <p:cNvSpPr txBox="1">
            <a:spLocks noChangeArrowheads="1"/>
          </p:cNvSpPr>
          <p:nvPr/>
        </p:nvSpPr>
        <p:spPr bwMode="auto">
          <a:xfrm>
            <a:off x="3841750" y="9421813"/>
            <a:ext cx="2930525" cy="487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>
              <a:buSzPct val="100000"/>
              <a:defRPr/>
            </a:pPr>
            <a:fld id="{A401ADB4-A45A-8F4B-977F-2D80A2ABD8F3}" type="slidenum">
              <a:rPr lang="fr-FR" smtClean="0">
                <a:latin typeface="Arial" charset="0"/>
                <a:cs typeface="Arial Unicode MS" charset="0"/>
              </a:rPr>
              <a:pPr algn="r" eaLnBrk="1" hangingPunct="1">
                <a:buSzPct val="100000"/>
                <a:defRPr/>
              </a:pPr>
              <a:t>30</a:t>
            </a:fld>
            <a:endParaRPr lang="fr-FR">
              <a:latin typeface="Arial" charset="0"/>
              <a:cs typeface="Arial Unicode MS" charset="0"/>
            </a:endParaRPr>
          </a:p>
        </p:txBody>
      </p:sp>
      <p:sp>
        <p:nvSpPr>
          <p:cNvPr id="53252" name="Text Box 2"/>
          <p:cNvSpPr txBox="1">
            <a:spLocks noChangeArrowheads="1"/>
          </p:cNvSpPr>
          <p:nvPr/>
        </p:nvSpPr>
        <p:spPr bwMode="auto">
          <a:xfrm>
            <a:off x="3841750" y="9421813"/>
            <a:ext cx="293846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>
              <a:buSzPct val="100000"/>
              <a:defRPr/>
            </a:pPr>
            <a:fld id="{CA85046A-0CD3-594B-8AFD-C9C4307F9AB6}" type="slidenum">
              <a:rPr lang="fr-FR" smtClean="0">
                <a:latin typeface="Arial" charset="0"/>
                <a:cs typeface="Arial Unicode MS" charset="0"/>
              </a:rPr>
              <a:pPr algn="r" eaLnBrk="1" hangingPunct="1">
                <a:buSzPct val="100000"/>
                <a:defRPr/>
              </a:pPr>
              <a:t>30</a:t>
            </a:fld>
            <a:endParaRPr lang="fr-FR">
              <a:latin typeface="Arial" charset="0"/>
              <a:cs typeface="Arial Unicode MS" charset="0"/>
            </a:endParaRPr>
          </a:p>
        </p:txBody>
      </p:sp>
      <p:sp>
        <p:nvSpPr>
          <p:cNvPr id="44037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754063"/>
            <a:ext cx="1588" cy="1587"/>
          </a:xfrm>
          <a:solidFill>
            <a:srgbClr val="FFFFFF"/>
          </a:solidFill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3254" name="Text Box 4"/>
          <p:cNvSpPr txBox="1">
            <a:spLocks noChangeArrowheads="1"/>
          </p:cNvSpPr>
          <p:nvPr/>
        </p:nvSpPr>
        <p:spPr bwMode="auto">
          <a:xfrm>
            <a:off x="677863" y="4711700"/>
            <a:ext cx="5426075" cy="446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fr-FR">
              <a:cs typeface="Arial Unicode MS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14400" y="744538"/>
            <a:ext cx="4933950" cy="3700462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De l’UV aux IR en seconde, le spectre complet en terminale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41FA8809-BD45-6343-974E-0A497FA8202A}" type="slidenum">
              <a:rPr lang="fr-FR" smtClean="0"/>
              <a:pPr>
                <a:defRPr/>
              </a:pPr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056358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14400" y="744538"/>
            <a:ext cx="4933950" cy="3700462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De l’UV aux IR en seconde, le spectre complet en terminale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41FA8809-BD45-6343-974E-0A497FA8202A}" type="slidenum">
              <a:rPr lang="fr-FR" smtClean="0"/>
              <a:pPr>
                <a:defRPr/>
              </a:pPr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622014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14400" y="744538"/>
            <a:ext cx="4933950" cy="3700462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41FA8809-BD45-6343-974E-0A497FA8202A}" type="slidenum">
              <a:rPr lang="fr-FR" smtClean="0"/>
              <a:pPr>
                <a:defRPr/>
              </a:pPr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550755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14400" y="744538"/>
            <a:ext cx="4933950" cy="3700462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1952 ou 1954 ?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41FA8809-BD45-6343-974E-0A497FA8202A}" type="slidenum">
              <a:rPr lang="fr-FR" smtClean="0"/>
              <a:pPr>
                <a:defRPr/>
              </a:pPr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187824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14400" y="744538"/>
            <a:ext cx="4933950" cy="3700462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41FA8809-BD45-6343-974E-0A497FA8202A}" type="slidenum">
              <a:rPr lang="fr-FR" smtClean="0"/>
              <a:pPr>
                <a:defRPr/>
              </a:pPr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485116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14400" y="744538"/>
            <a:ext cx="4933950" cy="3700462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Prix pour </a:t>
            </a:r>
            <a:r>
              <a:rPr lang="fr-FR" dirty="0" err="1"/>
              <a:t>Berners</a:t>
            </a:r>
            <a:r>
              <a:rPr lang="fr-FR" dirty="0"/>
              <a:t>-Lee ????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41FA8809-BD45-6343-974E-0A497FA8202A}" type="slidenum">
              <a:rPr lang="fr-FR" smtClean="0"/>
              <a:pPr>
                <a:defRPr/>
              </a:pPr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635059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18"/>
          <p:cNvSpPr>
            <a:spLocks noGrp="1" noChangeArrowheads="1"/>
          </p:cNvSpPr>
          <p:nvPr>
            <p:ph type="sldNum" sz="quarter"/>
          </p:nvPr>
        </p:nvSpPr>
        <p:spPr>
          <a:extLs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fld id="{C4B6C39B-9BE6-224A-A89A-7DFEFF6822DD}" type="slidenum">
              <a:rPr lang="fr-FR" sz="1200">
                <a:solidFill>
                  <a:srgbClr val="000000"/>
                </a:solidFill>
                <a:latin typeface="Times New Roman" charset="0"/>
                <a:cs typeface="DejaVu Sans" charset="0"/>
              </a:rPr>
              <a:pPr/>
              <a:t>26</a:t>
            </a:fld>
            <a:endParaRPr lang="fr-FR" sz="1200">
              <a:solidFill>
                <a:srgbClr val="000000"/>
              </a:solidFill>
              <a:latin typeface="Times New Roman" charset="0"/>
              <a:cs typeface="DejaVu Sans" charset="0"/>
            </a:endParaRPr>
          </a:p>
        </p:txBody>
      </p:sp>
      <p:sp>
        <p:nvSpPr>
          <p:cNvPr id="45059" name="Text Box 1"/>
          <p:cNvSpPr txBox="1">
            <a:spLocks noChangeArrowheads="1"/>
          </p:cNvSpPr>
          <p:nvPr/>
        </p:nvSpPr>
        <p:spPr bwMode="auto">
          <a:xfrm>
            <a:off x="3841750" y="9421813"/>
            <a:ext cx="2930525" cy="487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>
              <a:buSzPct val="100000"/>
              <a:defRPr/>
            </a:pPr>
            <a:fld id="{88B695DE-708A-E049-BC42-9D574D33D867}" type="slidenum">
              <a:rPr lang="fr-FR" smtClean="0">
                <a:latin typeface="Arial" charset="0"/>
                <a:cs typeface="Arial Unicode MS" charset="0"/>
              </a:rPr>
              <a:pPr algn="r" eaLnBrk="1" hangingPunct="1">
                <a:buSzPct val="100000"/>
                <a:defRPr/>
              </a:pPr>
              <a:t>26</a:t>
            </a:fld>
            <a:endParaRPr lang="fr-FR">
              <a:latin typeface="Arial" charset="0"/>
              <a:cs typeface="Arial Unicode MS" charset="0"/>
            </a:endParaRPr>
          </a:p>
        </p:txBody>
      </p:sp>
      <p:sp>
        <p:nvSpPr>
          <p:cNvPr id="45060" name="Text Box 2"/>
          <p:cNvSpPr txBox="1">
            <a:spLocks noChangeArrowheads="1"/>
          </p:cNvSpPr>
          <p:nvPr/>
        </p:nvSpPr>
        <p:spPr bwMode="auto">
          <a:xfrm>
            <a:off x="3841750" y="9421813"/>
            <a:ext cx="293846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>
              <a:buSzPct val="100000"/>
              <a:defRPr/>
            </a:pPr>
            <a:fld id="{6293112E-ACBC-B846-818E-81CCF8FF6853}" type="slidenum">
              <a:rPr lang="fr-FR" smtClean="0">
                <a:latin typeface="Arial" charset="0"/>
                <a:cs typeface="Arial Unicode MS" charset="0"/>
              </a:rPr>
              <a:pPr algn="r" eaLnBrk="1" hangingPunct="1">
                <a:buSzPct val="100000"/>
                <a:defRPr/>
              </a:pPr>
              <a:t>26</a:t>
            </a:fld>
            <a:endParaRPr lang="fr-FR">
              <a:latin typeface="Arial" charset="0"/>
              <a:cs typeface="Arial Unicode MS" charset="0"/>
            </a:endParaRPr>
          </a:p>
        </p:txBody>
      </p:sp>
      <p:sp>
        <p:nvSpPr>
          <p:cNvPr id="35845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754063"/>
            <a:ext cx="1588" cy="1587"/>
          </a:xfrm>
          <a:solidFill>
            <a:srgbClr val="FFFFFF"/>
          </a:solidFill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5062" name="Text Box 4"/>
          <p:cNvSpPr txBox="1">
            <a:spLocks noChangeArrowheads="1"/>
          </p:cNvSpPr>
          <p:nvPr/>
        </p:nvSpPr>
        <p:spPr bwMode="auto">
          <a:xfrm>
            <a:off x="677863" y="4711700"/>
            <a:ext cx="5426075" cy="446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fr-FR">
              <a:cs typeface="Arial Unicode MS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18"/>
          <p:cNvSpPr>
            <a:spLocks noGrp="1" noChangeArrowheads="1"/>
          </p:cNvSpPr>
          <p:nvPr>
            <p:ph type="sldNum" sz="quarter"/>
          </p:nvPr>
        </p:nvSpPr>
        <p:spPr>
          <a:extLs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fld id="{1EA8CC34-A685-C94B-9F1A-84FCE4A60FAD}" type="slidenum">
              <a:rPr lang="fr-FR" sz="1200">
                <a:solidFill>
                  <a:srgbClr val="000000"/>
                </a:solidFill>
                <a:latin typeface="Times New Roman" charset="0"/>
                <a:cs typeface="DejaVu Sans" charset="0"/>
              </a:rPr>
              <a:pPr/>
              <a:t>28</a:t>
            </a:fld>
            <a:endParaRPr lang="fr-FR" sz="1200">
              <a:solidFill>
                <a:srgbClr val="000000"/>
              </a:solidFill>
              <a:latin typeface="Times New Roman" charset="0"/>
              <a:cs typeface="DejaVu Sans" charset="0"/>
            </a:endParaRPr>
          </a:p>
        </p:txBody>
      </p:sp>
      <p:sp>
        <p:nvSpPr>
          <p:cNvPr id="49155" name="Text Box 1"/>
          <p:cNvSpPr txBox="1">
            <a:spLocks noChangeArrowheads="1"/>
          </p:cNvSpPr>
          <p:nvPr/>
        </p:nvSpPr>
        <p:spPr bwMode="auto">
          <a:xfrm>
            <a:off x="3841750" y="9421813"/>
            <a:ext cx="2930525" cy="487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>
              <a:buSzPct val="100000"/>
              <a:defRPr/>
            </a:pPr>
            <a:fld id="{E8919A4B-E9B4-E84C-87F2-B964E5EA210D}" type="slidenum">
              <a:rPr lang="fr-FR" smtClean="0">
                <a:latin typeface="Arial" charset="0"/>
                <a:cs typeface="Arial Unicode MS" charset="0"/>
              </a:rPr>
              <a:pPr algn="r" eaLnBrk="1" hangingPunct="1">
                <a:buSzPct val="100000"/>
                <a:defRPr/>
              </a:pPr>
              <a:t>28</a:t>
            </a:fld>
            <a:endParaRPr lang="fr-FR">
              <a:latin typeface="Arial" charset="0"/>
              <a:cs typeface="Arial Unicode MS" charset="0"/>
            </a:endParaRPr>
          </a:p>
        </p:txBody>
      </p:sp>
      <p:sp>
        <p:nvSpPr>
          <p:cNvPr id="49156" name="Text Box 2"/>
          <p:cNvSpPr txBox="1">
            <a:spLocks noChangeArrowheads="1"/>
          </p:cNvSpPr>
          <p:nvPr/>
        </p:nvSpPr>
        <p:spPr bwMode="auto">
          <a:xfrm>
            <a:off x="3841750" y="9421813"/>
            <a:ext cx="293846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>
              <a:buSzPct val="100000"/>
              <a:defRPr/>
            </a:pPr>
            <a:fld id="{C7658A9B-B0E3-0849-8878-A27747148164}" type="slidenum">
              <a:rPr lang="fr-FR" smtClean="0">
                <a:latin typeface="Arial" charset="0"/>
                <a:cs typeface="Arial Unicode MS" charset="0"/>
              </a:rPr>
              <a:pPr algn="r" eaLnBrk="1" hangingPunct="1">
                <a:buSzPct val="100000"/>
                <a:defRPr/>
              </a:pPr>
              <a:t>28</a:t>
            </a:fld>
            <a:endParaRPr lang="fr-FR">
              <a:latin typeface="Arial" charset="0"/>
              <a:cs typeface="Arial Unicode MS" charset="0"/>
            </a:endParaRPr>
          </a:p>
        </p:txBody>
      </p:sp>
      <p:sp>
        <p:nvSpPr>
          <p:cNvPr id="39941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754063"/>
            <a:ext cx="1588" cy="1587"/>
          </a:xfrm>
          <a:solidFill>
            <a:srgbClr val="FFFFFF"/>
          </a:solidFill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9158" name="Text Box 4"/>
          <p:cNvSpPr txBox="1">
            <a:spLocks noChangeArrowheads="1"/>
          </p:cNvSpPr>
          <p:nvPr/>
        </p:nvSpPr>
        <p:spPr bwMode="auto">
          <a:xfrm>
            <a:off x="677863" y="4711700"/>
            <a:ext cx="5426075" cy="446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fr-FR">
              <a:cs typeface="Arial Unicode MS" charset="0"/>
            </a:endParaRPr>
          </a:p>
        </p:txBody>
      </p:sp>
      <p:sp>
        <p:nvSpPr>
          <p:cNvPr id="49159" name="Espace réservé des commentaires 1"/>
          <p:cNvSpPr>
            <a:spLocks noGrp="1"/>
          </p:cNvSpPr>
          <p:nvPr>
            <p:ph type="body" idx="1"/>
          </p:nvPr>
        </p:nvSpPr>
        <p:spPr>
          <a:extLs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>
              <a:defRPr/>
            </a:pPr>
            <a:endParaRPr lang="fr-FR" dirty="0"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21582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</p:spTree>
    <p:extLst>
      <p:ext uri="{BB962C8B-B14F-4D97-AF65-F5344CB8AC3E}">
        <p14:creationId xmlns:p14="http://schemas.microsoft.com/office/powerpoint/2010/main" val="35245968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6970952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784975" y="0"/>
            <a:ext cx="2217738" cy="6461125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130175" y="0"/>
            <a:ext cx="6502400" cy="6461125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41460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2010552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4494821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327025" y="652463"/>
            <a:ext cx="4164013" cy="5808662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3438" y="652463"/>
            <a:ext cx="4165600" cy="5808662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2342710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2670799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MasterClasses 2025 - IJCLab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Le CERN et le LHC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DF4845C-2050-7542-B56B-C47BC5A1F9F5}" type="slidenum">
              <a:rPr lang="fr-FR"/>
              <a:pPr>
                <a:defRPr/>
              </a:pPr>
              <a:t>‹N°›</a:t>
            </a:fld>
            <a:r>
              <a:rPr lang="en-GB">
                <a:latin typeface="Ubuntu Condensed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649851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46676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1529815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8230821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ChangeArrowheads="1"/>
          </p:cNvSpPr>
          <p:nvPr/>
        </p:nvSpPr>
        <p:spPr bwMode="auto">
          <a:xfrm>
            <a:off x="0" y="0"/>
            <a:ext cx="9144000" cy="836712"/>
          </a:xfrm>
          <a:prstGeom prst="rect">
            <a:avLst/>
          </a:prstGeom>
          <a:solidFill>
            <a:srgbClr val="999999"/>
          </a:solidFill>
          <a:ln w="9360">
            <a:solidFill>
              <a:srgbClr val="3465A4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fr-FR">
              <a:cs typeface="Arial Unicode MS" charset="0"/>
            </a:endParaRPr>
          </a:p>
        </p:txBody>
      </p:sp>
      <p:sp>
        <p:nvSpPr>
          <p:cNvPr id="1027" name="Rectangle 2"/>
          <p:cNvSpPr>
            <a:spLocks noChangeArrowheads="1"/>
          </p:cNvSpPr>
          <p:nvPr/>
        </p:nvSpPr>
        <p:spPr bwMode="auto">
          <a:xfrm>
            <a:off x="0" y="6596063"/>
            <a:ext cx="9144000" cy="261937"/>
          </a:xfrm>
          <a:prstGeom prst="rect">
            <a:avLst/>
          </a:prstGeom>
          <a:solidFill>
            <a:srgbClr val="FF3300"/>
          </a:solidFill>
          <a:ln w="9360">
            <a:solidFill>
              <a:srgbClr val="3465A4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fr-FR">
              <a:cs typeface="Arial Unicode MS" charset="0"/>
            </a:endParaRP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30175" y="72008"/>
            <a:ext cx="8872538" cy="692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err="1"/>
              <a:t>Cliquez</a:t>
            </a:r>
            <a:r>
              <a:rPr lang="en-GB" dirty="0"/>
              <a:t> pour </a:t>
            </a:r>
            <a:r>
              <a:rPr lang="en-GB" dirty="0" err="1"/>
              <a:t>éditer</a:t>
            </a:r>
            <a:r>
              <a:rPr lang="en-GB" dirty="0"/>
              <a:t> le format du </a:t>
            </a:r>
            <a:r>
              <a:rPr lang="en-GB" dirty="0" err="1"/>
              <a:t>texte</a:t>
            </a:r>
            <a:r>
              <a:rPr lang="en-GB" dirty="0"/>
              <a:t>-titre</a:t>
            </a:r>
          </a:p>
        </p:txBody>
      </p:sp>
      <p:sp>
        <p:nvSpPr>
          <p:cNvPr id="1029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30200" y="1052736"/>
            <a:ext cx="8482013" cy="5292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6048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err="1"/>
              <a:t>Cliquez</a:t>
            </a:r>
            <a:r>
              <a:rPr lang="en-GB" dirty="0"/>
              <a:t> pour </a:t>
            </a:r>
            <a:r>
              <a:rPr lang="en-GB" dirty="0" err="1"/>
              <a:t>éditer</a:t>
            </a:r>
            <a:r>
              <a:rPr lang="en-GB" dirty="0"/>
              <a:t> le format du plan de </a:t>
            </a:r>
            <a:r>
              <a:rPr lang="en-GB" dirty="0" err="1"/>
              <a:t>texte</a:t>
            </a:r>
            <a:endParaRPr lang="en-GB" dirty="0"/>
          </a:p>
          <a:p>
            <a:pPr lvl="1"/>
            <a:r>
              <a:rPr lang="en-GB" dirty="0"/>
              <a:t>Second </a:t>
            </a:r>
            <a:r>
              <a:rPr lang="en-GB" dirty="0" err="1"/>
              <a:t>niveau</a:t>
            </a:r>
            <a:r>
              <a:rPr lang="en-GB" dirty="0"/>
              <a:t> de plan</a:t>
            </a:r>
          </a:p>
          <a:p>
            <a:pPr lvl="2"/>
            <a:r>
              <a:rPr lang="en-GB" dirty="0" err="1"/>
              <a:t>Troisième</a:t>
            </a:r>
            <a:r>
              <a:rPr lang="en-GB" dirty="0"/>
              <a:t> </a:t>
            </a:r>
            <a:r>
              <a:rPr lang="en-GB" dirty="0" err="1"/>
              <a:t>niveau</a:t>
            </a:r>
            <a:r>
              <a:rPr lang="en-GB" dirty="0"/>
              <a:t> de plan</a:t>
            </a:r>
          </a:p>
          <a:p>
            <a:pPr lvl="3"/>
            <a:r>
              <a:rPr lang="en-GB" dirty="0" err="1"/>
              <a:t>Quatrième</a:t>
            </a:r>
            <a:r>
              <a:rPr lang="en-GB" dirty="0"/>
              <a:t> </a:t>
            </a:r>
            <a:r>
              <a:rPr lang="en-GB" dirty="0" err="1"/>
              <a:t>niveau</a:t>
            </a:r>
            <a:r>
              <a:rPr lang="en-GB" dirty="0"/>
              <a:t> de plan</a:t>
            </a:r>
          </a:p>
          <a:p>
            <a:pPr lvl="4"/>
            <a:r>
              <a:rPr lang="en-GB" dirty="0" err="1"/>
              <a:t>Cinquième</a:t>
            </a:r>
            <a:r>
              <a:rPr lang="en-GB" dirty="0"/>
              <a:t> </a:t>
            </a:r>
            <a:r>
              <a:rPr lang="en-GB" dirty="0" err="1"/>
              <a:t>niveau</a:t>
            </a:r>
            <a:r>
              <a:rPr lang="en-GB" dirty="0"/>
              <a:t> de plan</a:t>
            </a:r>
          </a:p>
          <a:p>
            <a:pPr lvl="4"/>
            <a:r>
              <a:rPr lang="en-GB" dirty="0" err="1"/>
              <a:t>Sixième</a:t>
            </a:r>
            <a:r>
              <a:rPr lang="en-GB" dirty="0"/>
              <a:t> </a:t>
            </a:r>
            <a:r>
              <a:rPr lang="en-GB" dirty="0" err="1"/>
              <a:t>niveau</a:t>
            </a:r>
            <a:r>
              <a:rPr lang="en-GB" dirty="0"/>
              <a:t> de plan</a:t>
            </a:r>
          </a:p>
          <a:p>
            <a:pPr lvl="4"/>
            <a:r>
              <a:rPr lang="en-GB" dirty="0" err="1"/>
              <a:t>Septième</a:t>
            </a:r>
            <a:r>
              <a:rPr lang="en-GB" dirty="0"/>
              <a:t> </a:t>
            </a:r>
            <a:r>
              <a:rPr lang="en-GB" dirty="0" err="1"/>
              <a:t>niveau</a:t>
            </a:r>
            <a:r>
              <a:rPr lang="en-GB" dirty="0"/>
              <a:t> de plan</a:t>
            </a:r>
          </a:p>
        </p:txBody>
      </p:sp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65088" y="6626225"/>
            <a:ext cx="2130425" cy="188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9000" rIns="0" bIns="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eaLnBrk="1" hangingPunct="1">
              <a:lnSpc>
                <a:spcPct val="94000"/>
              </a:lnSpc>
              <a:buSzPct val="100000"/>
              <a:defRPr/>
            </a:pPr>
            <a:endParaRPr lang="en-GB" altLang="fr-FR" sz="1200">
              <a:latin typeface="Ubuntu Condensed" charset="0"/>
            </a:endParaRPr>
          </a:p>
        </p:txBody>
      </p:sp>
      <p:sp>
        <p:nvSpPr>
          <p:cNvPr id="3078" name="Text Box 6"/>
          <p:cNvSpPr txBox="1">
            <a:spLocks noChangeArrowheads="1"/>
          </p:cNvSpPr>
          <p:nvPr/>
        </p:nvSpPr>
        <p:spPr bwMode="auto">
          <a:xfrm>
            <a:off x="3127375" y="6651625"/>
            <a:ext cx="2898775" cy="188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9000" rIns="0" bIns="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ctr" eaLnBrk="1" hangingPunct="1">
              <a:lnSpc>
                <a:spcPct val="94000"/>
              </a:lnSpc>
              <a:buSzPct val="100000"/>
              <a:defRPr/>
            </a:pPr>
            <a:endParaRPr lang="en-GB" altLang="fr-FR" sz="1200">
              <a:latin typeface="Ubuntu Condensed" charset="0"/>
            </a:endParaRPr>
          </a:p>
        </p:txBody>
      </p:sp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7185025" y="6629400"/>
            <a:ext cx="1828800" cy="233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900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r" eaLnBrk="1" hangingPunct="1">
              <a:lnSpc>
                <a:spcPct val="94000"/>
              </a:lnSpc>
              <a:buSzPct val="100000"/>
              <a:defRPr/>
            </a:pPr>
            <a:endParaRPr lang="en-GB" altLang="fr-FR" sz="1200" dirty="0">
              <a:latin typeface="Ubuntu Condensed" charset="0"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2"/>
          </p:nvPr>
        </p:nvSpPr>
        <p:spPr>
          <a:xfrm>
            <a:off x="101600" y="6596063"/>
            <a:ext cx="2598192" cy="2619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fr-FR"/>
              <a:t>MasterClasses 2025 - IJCLab</a:t>
            </a:r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>
          <a:xfrm>
            <a:off x="2940050" y="6591300"/>
            <a:ext cx="3086100" cy="2603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fr-FR"/>
              <a:t>Le CERN et le LHC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>
          <a:xfrm>
            <a:off x="7031038" y="6586538"/>
            <a:ext cx="2057400" cy="2698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buClr>
                <a:srgbClr val="000000"/>
              </a:buClr>
              <a:buSzPct val="100000"/>
              <a:buFont typeface="Times New Roman" charset="0"/>
              <a:buNone/>
              <a:defRPr sz="1200" smtClean="0">
                <a:cs typeface="Arial Unicode MS" charset="0"/>
              </a:defRPr>
            </a:lvl1pPr>
          </a:lstStyle>
          <a:p>
            <a:pPr>
              <a:defRPr/>
            </a:pPr>
            <a:fld id="{94E37427-930A-5240-B532-8FA3D42A598F}" type="slidenum">
              <a:rPr lang="fr-FR"/>
              <a:pPr>
                <a:defRPr/>
              </a:pPr>
              <a:t>‹N°›</a:t>
            </a:fld>
            <a:r>
              <a:rPr lang="en-GB">
                <a:latin typeface="Ubuntu Condensed" charset="0"/>
              </a:rPr>
              <a:t>/ 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hf hdr="0"/>
  <p:txStyles>
    <p:titleStyle>
      <a:lvl1pPr algn="l" defTabSz="449263" rtl="0" eaLnBrk="0" fontAlgn="base" hangingPunct="0">
        <a:lnSpc>
          <a:spcPct val="8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200" b="1" kern="1200">
          <a:solidFill>
            <a:srgbClr val="FFFFFF"/>
          </a:solidFill>
          <a:latin typeface="+mj-lt"/>
          <a:ea typeface="ＭＳ Ｐゴシック" charset="0"/>
          <a:cs typeface="+mj-cs"/>
        </a:defRPr>
      </a:lvl1pPr>
      <a:lvl2pPr algn="l" defTabSz="449263" rtl="0" eaLnBrk="0" fontAlgn="base" hangingPunct="0">
        <a:lnSpc>
          <a:spcPct val="8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400" b="1">
          <a:solidFill>
            <a:srgbClr val="FFFFFF"/>
          </a:solidFill>
          <a:latin typeface="Calibri" panose="020F0502020204030204" pitchFamily="34" charset="0"/>
          <a:ea typeface="ＭＳ Ｐゴシック" charset="0"/>
          <a:cs typeface="Arial Unicode MS" panose="020B0604020202020204" pitchFamily="34" charset="-128"/>
        </a:defRPr>
      </a:lvl2pPr>
      <a:lvl3pPr algn="l" defTabSz="449263" rtl="0" eaLnBrk="0" fontAlgn="base" hangingPunct="0">
        <a:lnSpc>
          <a:spcPct val="8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400" b="1">
          <a:solidFill>
            <a:srgbClr val="FFFFFF"/>
          </a:solidFill>
          <a:latin typeface="Calibri" panose="020F0502020204030204" pitchFamily="34" charset="0"/>
          <a:ea typeface="ＭＳ Ｐゴシック" charset="0"/>
          <a:cs typeface="Arial Unicode MS" panose="020B0604020202020204" pitchFamily="34" charset="-128"/>
        </a:defRPr>
      </a:lvl3pPr>
      <a:lvl4pPr algn="l" defTabSz="449263" rtl="0" eaLnBrk="0" fontAlgn="base" hangingPunct="0">
        <a:lnSpc>
          <a:spcPct val="8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400" b="1">
          <a:solidFill>
            <a:srgbClr val="FFFFFF"/>
          </a:solidFill>
          <a:latin typeface="Calibri" panose="020F0502020204030204" pitchFamily="34" charset="0"/>
          <a:ea typeface="ＭＳ Ｐゴシック" charset="0"/>
          <a:cs typeface="Arial Unicode MS" panose="020B0604020202020204" pitchFamily="34" charset="-128"/>
        </a:defRPr>
      </a:lvl4pPr>
      <a:lvl5pPr algn="l" defTabSz="449263" rtl="0" eaLnBrk="0" fontAlgn="base" hangingPunct="0">
        <a:lnSpc>
          <a:spcPct val="8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400" b="1">
          <a:solidFill>
            <a:srgbClr val="FFFFFF"/>
          </a:solidFill>
          <a:latin typeface="Calibri" panose="020F0502020204030204" pitchFamily="34" charset="0"/>
          <a:ea typeface="ＭＳ Ｐゴシック" charset="0"/>
          <a:cs typeface="Arial Unicode MS" panose="020B0604020202020204" pitchFamily="34" charset="-128"/>
        </a:defRPr>
      </a:lvl5pPr>
      <a:lvl6pPr marL="2514600" indent="-228600" algn="l" defTabSz="449263" rtl="0" fontAlgn="base" hangingPunct="0">
        <a:lnSpc>
          <a:spcPct val="8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b="1">
          <a:solidFill>
            <a:srgbClr val="FFFFFF"/>
          </a:solidFill>
          <a:latin typeface="Calibri" panose="020F0502020204030204" pitchFamily="34" charset="0"/>
          <a:cs typeface="Arial Unicode MS" panose="020B0604020202020204" pitchFamily="34" charset="-128"/>
        </a:defRPr>
      </a:lvl6pPr>
      <a:lvl7pPr marL="2971800" indent="-228600" algn="l" defTabSz="449263" rtl="0" fontAlgn="base" hangingPunct="0">
        <a:lnSpc>
          <a:spcPct val="8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b="1">
          <a:solidFill>
            <a:srgbClr val="FFFFFF"/>
          </a:solidFill>
          <a:latin typeface="Calibri" panose="020F0502020204030204" pitchFamily="34" charset="0"/>
          <a:cs typeface="Arial Unicode MS" panose="020B0604020202020204" pitchFamily="34" charset="-128"/>
        </a:defRPr>
      </a:lvl7pPr>
      <a:lvl8pPr marL="3429000" indent="-228600" algn="l" defTabSz="449263" rtl="0" fontAlgn="base" hangingPunct="0">
        <a:lnSpc>
          <a:spcPct val="8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b="1">
          <a:solidFill>
            <a:srgbClr val="FFFFFF"/>
          </a:solidFill>
          <a:latin typeface="Calibri" panose="020F0502020204030204" pitchFamily="34" charset="0"/>
          <a:cs typeface="Arial Unicode MS" panose="020B0604020202020204" pitchFamily="34" charset="-128"/>
        </a:defRPr>
      </a:lvl8pPr>
      <a:lvl9pPr marL="3886200" indent="-228600" algn="l" defTabSz="449263" rtl="0" fontAlgn="base" hangingPunct="0">
        <a:lnSpc>
          <a:spcPct val="8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b="1">
          <a:solidFill>
            <a:srgbClr val="FFFFFF"/>
          </a:solidFill>
          <a:latin typeface="Calibri" panose="020F0502020204030204" pitchFamily="34" charset="0"/>
          <a:cs typeface="Arial Unicode MS" panose="020B0604020202020204" pitchFamily="34" charset="-128"/>
        </a:defRPr>
      </a:lvl9pPr>
    </p:titleStyle>
    <p:bodyStyle>
      <a:lvl1pPr marL="342900" indent="-342900" algn="l" defTabSz="449263" rtl="0" eaLnBrk="0" fontAlgn="base" hangingPunct="0">
        <a:lnSpc>
          <a:spcPct val="83000"/>
        </a:lnSpc>
        <a:spcBef>
          <a:spcPct val="0"/>
        </a:spcBef>
        <a:spcAft>
          <a:spcPts val="513"/>
        </a:spcAft>
        <a:buClr>
          <a:srgbClr val="000000"/>
        </a:buClr>
        <a:buSzPct val="100000"/>
        <a:buFont typeface="Times New Roman" charset="0"/>
        <a:defRPr sz="2000" kern="1200">
          <a:solidFill>
            <a:srgbClr val="FF420E"/>
          </a:solidFill>
          <a:latin typeface="Arial"/>
          <a:ea typeface="ＭＳ Ｐゴシック" charset="0"/>
          <a:cs typeface="Arial"/>
        </a:defRPr>
      </a:lvl1pPr>
      <a:lvl2pPr marL="742950" indent="-285750" algn="l" defTabSz="449263" rtl="0" eaLnBrk="0" fontAlgn="base" hangingPunct="0">
        <a:lnSpc>
          <a:spcPct val="83000"/>
        </a:lnSpc>
        <a:spcBef>
          <a:spcPct val="0"/>
        </a:spcBef>
        <a:spcAft>
          <a:spcPts val="513"/>
        </a:spcAft>
        <a:buClr>
          <a:srgbClr val="000000"/>
        </a:buClr>
        <a:buSzPct val="100000"/>
        <a:buFont typeface="Times New Roman" charset="0"/>
        <a:defRPr sz="2000" kern="1200">
          <a:solidFill>
            <a:srgbClr val="000000"/>
          </a:solidFill>
          <a:latin typeface="Arial"/>
          <a:ea typeface="Arial Unicode MS" charset="0"/>
          <a:cs typeface="Arial"/>
        </a:defRPr>
      </a:lvl2pPr>
      <a:lvl3pPr marL="1143000" indent="-228600" algn="l" defTabSz="449263" rtl="0" eaLnBrk="0" fontAlgn="base" hangingPunct="0">
        <a:lnSpc>
          <a:spcPct val="83000"/>
        </a:lnSpc>
        <a:spcBef>
          <a:spcPct val="0"/>
        </a:spcBef>
        <a:spcAft>
          <a:spcPts val="513"/>
        </a:spcAft>
        <a:buClr>
          <a:srgbClr val="000000"/>
        </a:buClr>
        <a:buSzPct val="100000"/>
        <a:buFont typeface="Times New Roman" charset="0"/>
        <a:defRPr sz="2000" kern="1200">
          <a:solidFill>
            <a:srgbClr val="000000"/>
          </a:solidFill>
          <a:latin typeface="Arial"/>
          <a:ea typeface="Arial Unicode MS" charset="0"/>
          <a:cs typeface="Arial"/>
        </a:defRPr>
      </a:lvl3pPr>
      <a:lvl4pPr marL="1600200" indent="-228600" algn="l" defTabSz="449263" rtl="0" eaLnBrk="0" fontAlgn="base" hangingPunct="0">
        <a:lnSpc>
          <a:spcPct val="83000"/>
        </a:lnSpc>
        <a:spcBef>
          <a:spcPct val="0"/>
        </a:spcBef>
        <a:spcAft>
          <a:spcPts val="513"/>
        </a:spcAft>
        <a:buClr>
          <a:srgbClr val="000000"/>
        </a:buClr>
        <a:buSzPct val="100000"/>
        <a:buFont typeface="Times New Roman" charset="0"/>
        <a:defRPr sz="2000" kern="1200">
          <a:solidFill>
            <a:srgbClr val="000000"/>
          </a:solidFill>
          <a:latin typeface="Arial"/>
          <a:ea typeface="Arial Unicode MS" charset="0"/>
          <a:cs typeface="Arial"/>
        </a:defRPr>
      </a:lvl4pPr>
      <a:lvl5pPr marL="2057400" indent="-228600" algn="l" defTabSz="449263" rtl="0" eaLnBrk="0" fontAlgn="base" hangingPunct="0">
        <a:lnSpc>
          <a:spcPct val="83000"/>
        </a:lnSpc>
        <a:spcBef>
          <a:spcPct val="0"/>
        </a:spcBef>
        <a:spcAft>
          <a:spcPts val="263"/>
        </a:spcAft>
        <a:buClr>
          <a:srgbClr val="000000"/>
        </a:buClr>
        <a:buSzPct val="100000"/>
        <a:buFont typeface="Times New Roman" charset="0"/>
        <a:defRPr sz="2000" kern="1200">
          <a:solidFill>
            <a:srgbClr val="000000"/>
          </a:solidFill>
          <a:latin typeface="Arial"/>
          <a:ea typeface="Arial Unicode MS" charset="0"/>
          <a:cs typeface="Arial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emf"/><Relationship Id="rId5" Type="http://schemas.openxmlformats.org/officeDocument/2006/relationships/image" Target="../media/image10.emf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tif"/><Relationship Id="rId7" Type="http://schemas.openxmlformats.org/officeDocument/2006/relationships/image" Target="../media/image41.png"/><Relationship Id="rId12" Type="http://schemas.openxmlformats.org/officeDocument/2006/relationships/image" Target="../media/image46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51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0.pn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9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tif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1"/>
          <p:cNvSpPr txBox="1">
            <a:spLocks noChangeArrowheads="1"/>
          </p:cNvSpPr>
          <p:nvPr/>
        </p:nvSpPr>
        <p:spPr bwMode="auto">
          <a:xfrm>
            <a:off x="-107950" y="6453188"/>
            <a:ext cx="576263" cy="36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fr-FR">
              <a:cs typeface="Arial Unicode MS" charset="0"/>
            </a:endParaRPr>
          </a:p>
        </p:txBody>
      </p:sp>
      <p:grpSp>
        <p:nvGrpSpPr>
          <p:cNvPr id="5123" name="Group 2"/>
          <p:cNvGrpSpPr>
            <a:grpSpLocks/>
          </p:cNvGrpSpPr>
          <p:nvPr/>
        </p:nvGrpSpPr>
        <p:grpSpPr bwMode="auto">
          <a:xfrm>
            <a:off x="935038" y="657225"/>
            <a:ext cx="7397750" cy="5526088"/>
            <a:chOff x="589" y="414"/>
            <a:chExt cx="4660" cy="3481"/>
          </a:xfrm>
        </p:grpSpPr>
        <p:pic>
          <p:nvPicPr>
            <p:cNvPr id="15367" name="Picture 3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9" y="414"/>
              <a:ext cx="4660" cy="34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15368" name="AutoShape 4"/>
            <p:cNvSpPr>
              <a:spLocks noChangeArrowheads="1"/>
            </p:cNvSpPr>
            <p:nvPr/>
          </p:nvSpPr>
          <p:spPr bwMode="auto">
            <a:xfrm>
              <a:off x="637" y="462"/>
              <a:ext cx="793" cy="1167"/>
            </a:xfrm>
            <a:prstGeom prst="downArrowCallout">
              <a:avLst>
                <a:gd name="adj1" fmla="val 10102"/>
                <a:gd name="adj2" fmla="val 12565"/>
                <a:gd name="adj3" fmla="val 35448"/>
                <a:gd name="adj4" fmla="val 17727"/>
              </a:avLst>
            </a:prstGeom>
            <a:solidFill>
              <a:srgbClr val="FFCCFF">
                <a:alpha val="38823"/>
              </a:srgbClr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 eaLnBrk="1" hangingPunct="1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lang="en-US" dirty="0">
                  <a:solidFill>
                    <a:srgbClr val="FFFFFF"/>
                  </a:solidFill>
                  <a:cs typeface="Arial Unicode MS" charset="0"/>
                </a:rPr>
                <a:t>Lac </a:t>
              </a:r>
              <a:r>
                <a:rPr lang="en-US" dirty="0" err="1">
                  <a:solidFill>
                    <a:srgbClr val="FFFFFF"/>
                  </a:solidFill>
                  <a:cs typeface="Arial Unicode MS" charset="0"/>
                </a:rPr>
                <a:t>Léman</a:t>
              </a:r>
              <a:endParaRPr lang="en-US" dirty="0">
                <a:solidFill>
                  <a:srgbClr val="FFFFFF"/>
                </a:solidFill>
                <a:cs typeface="Arial Unicode MS" charset="0"/>
              </a:endParaRPr>
            </a:p>
          </p:txBody>
        </p:sp>
        <p:sp>
          <p:nvSpPr>
            <p:cNvPr id="15369" name="AutoShape 5"/>
            <p:cNvSpPr>
              <a:spLocks noChangeArrowheads="1"/>
            </p:cNvSpPr>
            <p:nvPr/>
          </p:nvSpPr>
          <p:spPr bwMode="auto">
            <a:xfrm>
              <a:off x="3237" y="556"/>
              <a:ext cx="793" cy="836"/>
            </a:xfrm>
            <a:prstGeom prst="downArrowCallout">
              <a:avLst>
                <a:gd name="adj1" fmla="val 8028"/>
                <a:gd name="adj2" fmla="val 12565"/>
                <a:gd name="adj3" fmla="val 22402"/>
                <a:gd name="adj4" fmla="val 27574"/>
              </a:avLst>
            </a:prstGeom>
            <a:solidFill>
              <a:srgbClr val="FFCCFF">
                <a:alpha val="39999"/>
              </a:srgbClr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 eaLnBrk="1" hangingPunct="1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lang="en-US">
                  <a:solidFill>
                    <a:srgbClr val="FFFFFF"/>
                  </a:solidFill>
                  <a:cs typeface="Arial Unicode MS" charset="0"/>
                </a:rPr>
                <a:t>Genève</a:t>
              </a:r>
            </a:p>
          </p:txBody>
        </p:sp>
        <p:sp>
          <p:nvSpPr>
            <p:cNvPr id="15370" name="AutoShape 6"/>
            <p:cNvSpPr>
              <a:spLocks noChangeArrowheads="1"/>
            </p:cNvSpPr>
            <p:nvPr/>
          </p:nvSpPr>
          <p:spPr bwMode="auto">
            <a:xfrm>
              <a:off x="2197" y="462"/>
              <a:ext cx="793" cy="412"/>
            </a:xfrm>
            <a:prstGeom prst="downArrowCallout">
              <a:avLst>
                <a:gd name="adj1" fmla="val 15452"/>
                <a:gd name="adj2" fmla="val 20192"/>
                <a:gd name="adj3" fmla="val 21250"/>
                <a:gd name="adj4" fmla="val 57106"/>
              </a:avLst>
            </a:prstGeom>
            <a:solidFill>
              <a:srgbClr val="FFCCFF">
                <a:alpha val="39999"/>
              </a:srgbClr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 eaLnBrk="1" hangingPunct="1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lang="en-US" dirty="0">
                  <a:solidFill>
                    <a:srgbClr val="FFFFFF"/>
                  </a:solidFill>
                  <a:cs typeface="Arial Unicode MS" charset="0"/>
                </a:rPr>
                <a:t>Les </a:t>
              </a:r>
              <a:r>
                <a:rPr lang="en-US" dirty="0" err="1">
                  <a:solidFill>
                    <a:srgbClr val="FFFFFF"/>
                  </a:solidFill>
                  <a:cs typeface="Arial Unicode MS" charset="0"/>
                </a:rPr>
                <a:t>Alpes</a:t>
              </a:r>
              <a:endParaRPr lang="en-US" dirty="0">
                <a:solidFill>
                  <a:srgbClr val="FFFFFF"/>
                </a:solidFill>
                <a:cs typeface="Arial Unicode MS" charset="0"/>
              </a:endParaRPr>
            </a:p>
          </p:txBody>
        </p:sp>
        <p:sp>
          <p:nvSpPr>
            <p:cNvPr id="15371" name="Rectangle 7"/>
            <p:cNvSpPr>
              <a:spLocks noChangeArrowheads="1"/>
            </p:cNvSpPr>
            <p:nvPr/>
          </p:nvSpPr>
          <p:spPr bwMode="auto">
            <a:xfrm>
              <a:off x="3189" y="3574"/>
              <a:ext cx="588" cy="209"/>
            </a:xfrm>
            <a:prstGeom prst="rect">
              <a:avLst/>
            </a:prstGeom>
            <a:solidFill>
              <a:srgbClr val="FFCCFF">
                <a:alpha val="39999"/>
              </a:srgbClr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 eaLnBrk="1" hangingPunct="1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lang="en-US" dirty="0">
                  <a:solidFill>
                    <a:srgbClr val="FFFFFF"/>
                  </a:solidFill>
                  <a:cs typeface="Arial Unicode MS" charset="0"/>
                </a:rPr>
                <a:t>Le Jura</a:t>
              </a:r>
            </a:p>
          </p:txBody>
        </p:sp>
      </p:grpSp>
      <p:sp>
        <p:nvSpPr>
          <p:cNvPr id="15364" name="Text Box 8"/>
          <p:cNvSpPr txBox="1">
            <a:spLocks noChangeArrowheads="1"/>
          </p:cNvSpPr>
          <p:nvPr/>
        </p:nvSpPr>
        <p:spPr bwMode="auto">
          <a:xfrm>
            <a:off x="2084388" y="3584575"/>
            <a:ext cx="5167312" cy="700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FF420E"/>
                </a:solidFill>
                <a:latin typeface="Calibri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5pPr>
            <a:lvl6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6pPr>
            <a:lvl7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7pPr>
            <a:lvl8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8pPr>
            <a:lvl9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buSzPct val="100000"/>
              <a:defRPr/>
            </a:pPr>
            <a:r>
              <a:rPr lang="en-GB" sz="4000" b="1">
                <a:solidFill>
                  <a:srgbClr val="FFFFFF"/>
                </a:solidFill>
                <a:latin typeface="Arial" charset="0"/>
              </a:rPr>
              <a:t>LE CERN ET LE LHC</a:t>
            </a:r>
          </a:p>
        </p:txBody>
      </p:sp>
      <p:sp>
        <p:nvSpPr>
          <p:cNvPr id="15365" name="Text Box 9"/>
          <p:cNvSpPr txBox="1">
            <a:spLocks noChangeArrowheads="1"/>
          </p:cNvSpPr>
          <p:nvPr/>
        </p:nvSpPr>
        <p:spPr bwMode="auto">
          <a:xfrm>
            <a:off x="1506538" y="5130800"/>
            <a:ext cx="6130925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FF420E"/>
                </a:solidFill>
                <a:latin typeface="Calibri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5pPr>
            <a:lvl6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6pPr>
            <a:lvl7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7pPr>
            <a:lvl8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8pPr>
            <a:lvl9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en-GB" sz="1800" dirty="0" err="1">
                <a:solidFill>
                  <a:schemeClr val="bg1"/>
                </a:solidFill>
                <a:latin typeface="Arial" charset="0"/>
              </a:rPr>
              <a:t>MasterClasses</a:t>
            </a:r>
            <a:r>
              <a:rPr lang="en-GB" sz="1800" dirty="0">
                <a:solidFill>
                  <a:schemeClr val="bg1"/>
                </a:solidFill>
                <a:latin typeface="Arial" charset="0"/>
              </a:rPr>
              <a:t> 2025 au </a:t>
            </a:r>
            <a:r>
              <a:rPr lang="en-GB" sz="1800" dirty="0" err="1">
                <a:solidFill>
                  <a:schemeClr val="bg1"/>
                </a:solidFill>
                <a:latin typeface="Arial" charset="0"/>
              </a:rPr>
              <a:t>Laboratoire</a:t>
            </a:r>
            <a:r>
              <a:rPr lang="en-GB" sz="1800" dirty="0">
                <a:solidFill>
                  <a:schemeClr val="bg1"/>
                </a:solidFill>
                <a:latin typeface="Arial" charset="0"/>
              </a:rPr>
              <a:t> de </a:t>
            </a:r>
            <a:r>
              <a:rPr lang="en-GB" sz="1800" dirty="0" err="1">
                <a:solidFill>
                  <a:schemeClr val="bg1"/>
                </a:solidFill>
                <a:latin typeface="Arial" charset="0"/>
              </a:rPr>
              <a:t>l'Accélérateur</a:t>
            </a:r>
            <a:r>
              <a:rPr lang="en-GB" sz="1800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latin typeface="Arial" charset="0"/>
              </a:rPr>
              <a:t>Linéaire</a:t>
            </a:r>
            <a:endParaRPr lang="en-GB" sz="180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5126" name="ZoneTexte 1"/>
          <p:cNvSpPr txBox="1">
            <a:spLocks noChangeArrowheads="1"/>
          </p:cNvSpPr>
          <p:nvPr/>
        </p:nvSpPr>
        <p:spPr bwMode="auto">
          <a:xfrm>
            <a:off x="1475656" y="6230938"/>
            <a:ext cx="6994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fr-FR" dirty="0">
                <a:solidFill>
                  <a:schemeClr val="tx1"/>
                </a:solidFill>
              </a:rPr>
              <a:t>N. Arnaud, F. </a:t>
            </a:r>
            <a:r>
              <a:rPr lang="fr-FR" dirty="0" err="1">
                <a:solidFill>
                  <a:schemeClr val="tx1"/>
                </a:solidFill>
              </a:rPr>
              <a:t>Machefert</a:t>
            </a:r>
            <a:r>
              <a:rPr lang="fr-FR" dirty="0">
                <a:solidFill>
                  <a:schemeClr val="tx1"/>
                </a:solidFill>
              </a:rPr>
              <a:t>, P. </a:t>
            </a:r>
            <a:r>
              <a:rPr lang="fr-FR" dirty="0" err="1">
                <a:solidFill>
                  <a:schemeClr val="tx1"/>
                </a:solidFill>
              </a:rPr>
              <a:t>Roudeau</a:t>
            </a:r>
            <a:r>
              <a:rPr lang="fr-FR" dirty="0">
                <a:solidFill>
                  <a:schemeClr val="tx1"/>
                </a:solidFill>
              </a:rPr>
              <a:t>, P. Puzo et B. Viaud, </a:t>
            </a:r>
            <a:r>
              <a:rPr lang="fr-FR" b="1" dirty="0">
                <a:solidFill>
                  <a:schemeClr val="tx1"/>
                </a:solidFill>
              </a:rPr>
              <a:t>L. Serin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Comment fait-on ?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MasterClasses 2025 - IJCLab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Le CERN et le LHC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F4845C-2050-7542-B56B-C47BC5A1F9F5}" type="slidenum">
              <a:rPr lang="fr-FR" smtClean="0"/>
              <a:pPr>
                <a:defRPr/>
              </a:pPr>
              <a:t>10</a:t>
            </a:fld>
            <a:r>
              <a:rPr lang="en-GB">
                <a:latin typeface="Ubuntu Condensed" charset="0"/>
              </a:rPr>
              <a:t>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B960D1D-0298-407D-9C59-4EF982AE5F61}"/>
              </a:ext>
            </a:extLst>
          </p:cNvPr>
          <p:cNvSpPr/>
          <p:nvPr/>
        </p:nvSpPr>
        <p:spPr bwMode="auto">
          <a:xfrm>
            <a:off x="1259632" y="2708920"/>
            <a:ext cx="1224136" cy="2016224"/>
          </a:xfrm>
          <a:prstGeom prst="rect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12EB7EE-5A2A-4A50-A83F-669861607C65}"/>
              </a:ext>
            </a:extLst>
          </p:cNvPr>
          <p:cNvSpPr/>
          <p:nvPr/>
        </p:nvSpPr>
        <p:spPr bwMode="auto">
          <a:xfrm>
            <a:off x="4572000" y="4581127"/>
            <a:ext cx="1224136" cy="144017"/>
          </a:xfrm>
          <a:prstGeom prst="rect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0837B00-0588-431B-ACE4-435966144F2B}"/>
              </a:ext>
            </a:extLst>
          </p:cNvPr>
          <p:cNvSpPr/>
          <p:nvPr/>
        </p:nvSpPr>
        <p:spPr bwMode="auto">
          <a:xfrm>
            <a:off x="1259632" y="2564904"/>
            <a:ext cx="1224136" cy="204991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44E2573-8E58-4C1D-AEC8-9FB2DF4AFB49}"/>
              </a:ext>
            </a:extLst>
          </p:cNvPr>
          <p:cNvSpPr/>
          <p:nvPr/>
        </p:nvSpPr>
        <p:spPr bwMode="auto">
          <a:xfrm>
            <a:off x="4572000" y="2564905"/>
            <a:ext cx="1224136" cy="2016223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7C372259-0708-4524-93F2-29DAD55D8319}"/>
              </a:ext>
            </a:extLst>
          </p:cNvPr>
          <p:cNvCxnSpPr>
            <a:cxnSpLocks/>
          </p:cNvCxnSpPr>
          <p:nvPr/>
        </p:nvCxnSpPr>
        <p:spPr bwMode="auto">
          <a:xfrm>
            <a:off x="2627784" y="3573016"/>
            <a:ext cx="1656184" cy="0"/>
          </a:xfrm>
          <a:prstGeom prst="straightConnector1">
            <a:avLst/>
          </a:prstGeom>
          <a:solidFill>
            <a:srgbClr val="00B8FF"/>
          </a:solidFill>
          <a:ln w="412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" name="ZoneTexte 12">
            <a:extLst>
              <a:ext uri="{FF2B5EF4-FFF2-40B4-BE49-F238E27FC236}">
                <a16:creationId xmlns:a16="http://schemas.microsoft.com/office/drawing/2014/main" id="{2B3A1879-DB98-44DA-B2F4-14B4A92029B8}"/>
              </a:ext>
            </a:extLst>
          </p:cNvPr>
          <p:cNvSpPr txBox="1"/>
          <p:nvPr/>
        </p:nvSpPr>
        <p:spPr>
          <a:xfrm>
            <a:off x="2810996" y="3635732"/>
            <a:ext cx="1287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tx1"/>
                </a:solidFill>
              </a:rPr>
              <a:t>Collision</a:t>
            </a:r>
            <a:r>
              <a:rPr lang="en-GB" dirty="0"/>
              <a:t>n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9258E694-DD0B-4A49-8B29-C2510694A18F}"/>
              </a:ext>
            </a:extLst>
          </p:cNvPr>
          <p:cNvSpPr txBox="1"/>
          <p:nvPr/>
        </p:nvSpPr>
        <p:spPr>
          <a:xfrm>
            <a:off x="1547664" y="3440033"/>
            <a:ext cx="7489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 err="1">
                <a:solidFill>
                  <a:schemeClr val="tx1"/>
                </a:solidFill>
              </a:rPr>
              <a:t>Energie</a:t>
            </a:r>
            <a:endParaRPr lang="en-GB" sz="1200" b="1" dirty="0">
              <a:solidFill>
                <a:schemeClr val="tx1"/>
              </a:solidFill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6DE4786C-752C-4B87-9A55-D1D9C968C511}"/>
              </a:ext>
            </a:extLst>
          </p:cNvPr>
          <p:cNvSpPr txBox="1"/>
          <p:nvPr/>
        </p:nvSpPr>
        <p:spPr>
          <a:xfrm>
            <a:off x="1579470" y="2503929"/>
            <a:ext cx="7489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>
                <a:solidFill>
                  <a:schemeClr val="tx1"/>
                </a:solidFill>
              </a:rPr>
              <a:t>Masses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63A570FD-2F92-45BC-ADE9-248E351E19CD}"/>
              </a:ext>
            </a:extLst>
          </p:cNvPr>
          <p:cNvSpPr txBox="1"/>
          <p:nvPr/>
        </p:nvSpPr>
        <p:spPr>
          <a:xfrm>
            <a:off x="4927369" y="2564904"/>
            <a:ext cx="6527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chemeClr val="tx1"/>
                </a:solidFill>
              </a:rPr>
              <a:t>Masse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BCC3FFB0-1246-4C6D-B079-E2A5829C5512}"/>
              </a:ext>
            </a:extLst>
          </p:cNvPr>
          <p:cNvSpPr txBox="1"/>
          <p:nvPr/>
        </p:nvSpPr>
        <p:spPr>
          <a:xfrm>
            <a:off x="4788024" y="4509120"/>
            <a:ext cx="7489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 err="1">
                <a:solidFill>
                  <a:schemeClr val="tx1"/>
                </a:solidFill>
              </a:rPr>
              <a:t>Energie</a:t>
            </a:r>
            <a:endParaRPr lang="en-GB" sz="1200" b="1" dirty="0">
              <a:solidFill>
                <a:schemeClr val="tx1"/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A25DB7B9-D298-4170-BE9B-99F23FB60BC5}"/>
              </a:ext>
            </a:extLst>
          </p:cNvPr>
          <p:cNvSpPr txBox="1"/>
          <p:nvPr/>
        </p:nvSpPr>
        <p:spPr>
          <a:xfrm>
            <a:off x="101600" y="980728"/>
            <a:ext cx="37503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tx1"/>
                </a:solidFill>
              </a:rPr>
              <a:t>Etat initial :</a:t>
            </a:r>
          </a:p>
          <a:p>
            <a:r>
              <a:rPr lang="fr-FR" dirty="0">
                <a:solidFill>
                  <a:schemeClr val="tx1"/>
                </a:solidFill>
              </a:rPr>
              <a:t>Particules que l’on accélère</a:t>
            </a:r>
          </a:p>
          <a:p>
            <a:r>
              <a:rPr lang="fr-FR" dirty="0">
                <a:solidFill>
                  <a:schemeClr val="tx1"/>
                </a:solidFill>
                <a:sym typeface="Wingdings" panose="05000000000000000000" pitchFamily="2" charset="2"/>
              </a:rPr>
              <a:t>Particule relativiste  grande énergie</a:t>
            </a:r>
            <a:r>
              <a:rPr lang="fr-FR" dirty="0">
                <a:solidFill>
                  <a:schemeClr val="tx1"/>
                </a:solidFill>
              </a:rPr>
              <a:t> </a:t>
            </a:r>
          </a:p>
          <a:p>
            <a:r>
              <a:rPr lang="fr-FR" dirty="0">
                <a:solidFill>
                  <a:schemeClr val="tx1"/>
                </a:solidFill>
              </a:rPr>
              <a:t>                m</a:t>
            </a:r>
            <a:r>
              <a:rPr lang="fr-FR" baseline="-25000" dirty="0">
                <a:solidFill>
                  <a:schemeClr val="tx1"/>
                </a:solidFill>
              </a:rPr>
              <a:t>0</a:t>
            </a:r>
            <a:r>
              <a:rPr lang="fr-FR" dirty="0">
                <a:solidFill>
                  <a:schemeClr val="tx1"/>
                </a:solidFill>
              </a:rPr>
              <a:t>c</a:t>
            </a:r>
            <a:r>
              <a:rPr lang="fr-FR" baseline="30000" dirty="0">
                <a:solidFill>
                  <a:schemeClr val="tx1"/>
                </a:solidFill>
              </a:rPr>
              <a:t>2</a:t>
            </a:r>
            <a:r>
              <a:rPr lang="fr-FR" dirty="0">
                <a:solidFill>
                  <a:schemeClr val="tx1"/>
                </a:solidFill>
              </a:rPr>
              <a:t> + E 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A06B853C-DB65-4673-99D6-B5B460CAAAD7}"/>
              </a:ext>
            </a:extLst>
          </p:cNvPr>
          <p:cNvSpPr txBox="1"/>
          <p:nvPr/>
        </p:nvSpPr>
        <p:spPr>
          <a:xfrm>
            <a:off x="4566096" y="886360"/>
            <a:ext cx="375032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tx1"/>
                </a:solidFill>
              </a:rPr>
              <a:t>Etat Final :</a:t>
            </a:r>
          </a:p>
          <a:p>
            <a:r>
              <a:rPr lang="fr-FR" dirty="0">
                <a:solidFill>
                  <a:schemeClr val="tx1"/>
                </a:solidFill>
              </a:rPr>
              <a:t>Particule de grande masse avec peu d’énergie </a:t>
            </a:r>
          </a:p>
          <a:p>
            <a:endParaRPr lang="fr-FR" dirty="0">
              <a:solidFill>
                <a:schemeClr val="tx1"/>
              </a:solidFill>
            </a:endParaRPr>
          </a:p>
          <a:p>
            <a:r>
              <a:rPr lang="fr-FR" dirty="0">
                <a:solidFill>
                  <a:schemeClr val="tx1"/>
                </a:solidFill>
              </a:rPr>
              <a:t>       Mc</a:t>
            </a:r>
            <a:r>
              <a:rPr lang="fr-FR" baseline="30000" dirty="0">
                <a:solidFill>
                  <a:schemeClr val="tx1"/>
                </a:solidFill>
              </a:rPr>
              <a:t>2</a:t>
            </a:r>
            <a:r>
              <a:rPr lang="fr-FR" dirty="0">
                <a:solidFill>
                  <a:schemeClr val="tx1"/>
                </a:solidFill>
              </a:rPr>
              <a:t> + E’  </a:t>
            </a:r>
          </a:p>
          <a:p>
            <a:endParaRPr lang="fr-FR" dirty="0">
              <a:solidFill>
                <a:schemeClr val="tx1"/>
              </a:solidFill>
            </a:endParaRPr>
          </a:p>
          <a:p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6B08F3EE-E8B2-4337-8F80-58453CB44FC1}"/>
              </a:ext>
            </a:extLst>
          </p:cNvPr>
          <p:cNvSpPr txBox="1"/>
          <p:nvPr/>
        </p:nvSpPr>
        <p:spPr>
          <a:xfrm>
            <a:off x="2587035" y="2854677"/>
            <a:ext cx="20569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tx1"/>
                </a:solidFill>
              </a:rPr>
              <a:t>Conservation de </a:t>
            </a:r>
          </a:p>
          <a:p>
            <a:r>
              <a:rPr lang="fr-FR" b="1">
                <a:solidFill>
                  <a:schemeClr val="tx1"/>
                </a:solidFill>
              </a:rPr>
              <a:t>l’énergie totale </a:t>
            </a:r>
            <a:r>
              <a:rPr lang="en-GB" dirty="0"/>
              <a:t>n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90118614-AAA0-4D10-BCA1-2C3C57F3D64A}"/>
              </a:ext>
            </a:extLst>
          </p:cNvPr>
          <p:cNvSpPr txBox="1"/>
          <p:nvPr/>
        </p:nvSpPr>
        <p:spPr>
          <a:xfrm>
            <a:off x="323528" y="5085184"/>
            <a:ext cx="7272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tx1"/>
                </a:solidFill>
              </a:rPr>
              <a:t>LEP</a:t>
            </a:r>
            <a:r>
              <a:rPr lang="fr-FR" dirty="0">
                <a:solidFill>
                  <a:schemeClr val="tx1"/>
                </a:solidFill>
              </a:rPr>
              <a:t> :  électrons et positron de 45.5 </a:t>
            </a:r>
            <a:r>
              <a:rPr lang="fr-FR" dirty="0" err="1">
                <a:solidFill>
                  <a:schemeClr val="tx1"/>
                </a:solidFill>
              </a:rPr>
              <a:t>GeV</a:t>
            </a:r>
            <a:r>
              <a:rPr lang="fr-FR" dirty="0">
                <a:solidFill>
                  <a:schemeClr val="tx1"/>
                </a:solidFill>
              </a:rPr>
              <a:t> en collisions</a:t>
            </a:r>
          </a:p>
          <a:p>
            <a:r>
              <a:rPr lang="fr-FR" dirty="0">
                <a:solidFill>
                  <a:schemeClr val="tx1"/>
                </a:solidFill>
              </a:rPr>
              <a:t>         </a:t>
            </a:r>
            <a:r>
              <a:rPr lang="fr-FR" dirty="0">
                <a:solidFill>
                  <a:schemeClr val="tx1"/>
                </a:solidFill>
                <a:sym typeface="Wingdings" panose="05000000000000000000" pitchFamily="2" charset="2"/>
              </a:rPr>
              <a:t> production au repos de la particule Z (91 </a:t>
            </a:r>
            <a:r>
              <a:rPr lang="fr-FR" dirty="0" err="1">
                <a:solidFill>
                  <a:schemeClr val="tx1"/>
                </a:solidFill>
                <a:sym typeface="Wingdings" panose="05000000000000000000" pitchFamily="2" charset="2"/>
              </a:rPr>
              <a:t>GeV</a:t>
            </a:r>
            <a:r>
              <a:rPr lang="fr-FR" dirty="0">
                <a:solidFill>
                  <a:schemeClr val="tx1"/>
                </a:solidFill>
                <a:sym typeface="Wingdings" panose="05000000000000000000" pitchFamily="2" charset="2"/>
              </a:rPr>
              <a:t>) </a:t>
            </a:r>
            <a:r>
              <a:rPr lang="fr-FR" dirty="0">
                <a:solidFill>
                  <a:schemeClr val="tx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43403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1" grpId="0" animBg="1"/>
      <p:bldP spid="12" grpId="0" animBg="1"/>
      <p:bldP spid="13" grpId="0"/>
      <p:bldP spid="14" grpId="0"/>
      <p:bldP spid="17" grpId="0"/>
      <p:bldP spid="18" grpId="0"/>
      <p:bldP spid="19" grpId="0"/>
      <p:bldP spid="8" grpId="0"/>
      <p:bldP spid="20" grpId="0"/>
      <p:bldP spid="24" grpId="0"/>
      <p:bldP spid="2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Comment faire des collisions ?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MasterClasses 2025 - IJCLab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Le CERN et le LHC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F4845C-2050-7542-B56B-C47BC5A1F9F5}" type="slidenum">
              <a:rPr lang="fr-FR" smtClean="0"/>
              <a:pPr>
                <a:defRPr/>
              </a:pPr>
              <a:t>11</a:t>
            </a:fld>
            <a:r>
              <a:rPr lang="en-GB">
                <a:latin typeface="Ubuntu Condensed" charset="0"/>
              </a:rPr>
              <a:t> </a:t>
            </a:r>
          </a:p>
        </p:txBody>
      </p:sp>
      <p:sp>
        <p:nvSpPr>
          <p:cNvPr id="6" name="ZoneTexte 1"/>
          <p:cNvSpPr txBox="1">
            <a:spLocks noChangeArrowheads="1"/>
          </p:cNvSpPr>
          <p:nvPr/>
        </p:nvSpPr>
        <p:spPr bwMode="auto">
          <a:xfrm>
            <a:off x="1017345" y="1052736"/>
            <a:ext cx="259228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 algn="ctr"/>
            <a:r>
              <a:rPr lang="fr-FR" dirty="0">
                <a:solidFill>
                  <a:schemeClr val="tx1"/>
                </a:solidFill>
              </a:rPr>
              <a:t>« Cible fixe »</a:t>
            </a:r>
          </a:p>
        </p:txBody>
      </p:sp>
      <p:pic>
        <p:nvPicPr>
          <p:cNvPr id="7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1772816"/>
            <a:ext cx="3259841" cy="180000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8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1119" y="1772816"/>
            <a:ext cx="2806298" cy="180000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9" name="ZoneTexte 1"/>
          <p:cNvSpPr txBox="1">
            <a:spLocks noChangeArrowheads="1"/>
          </p:cNvSpPr>
          <p:nvPr/>
        </p:nvSpPr>
        <p:spPr bwMode="auto">
          <a:xfrm>
            <a:off x="5688125" y="1052736"/>
            <a:ext cx="259228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 algn="ctr"/>
            <a:r>
              <a:rPr lang="fr-FR" dirty="0">
                <a:solidFill>
                  <a:schemeClr val="tx1"/>
                </a:solidFill>
              </a:rPr>
              <a:t>« Collisionneur »</a:t>
            </a:r>
          </a:p>
        </p:txBody>
      </p:sp>
      <p:sp>
        <p:nvSpPr>
          <p:cNvPr id="10" name="ZoneTexte 1"/>
          <p:cNvSpPr txBox="1">
            <a:spLocks noChangeArrowheads="1"/>
          </p:cNvSpPr>
          <p:nvPr/>
        </p:nvSpPr>
        <p:spPr bwMode="auto">
          <a:xfrm>
            <a:off x="693308" y="3933056"/>
            <a:ext cx="3240360" cy="1200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/>
            <a:r>
              <a:rPr lang="fr-FR" dirty="0">
                <a:solidFill>
                  <a:schemeClr val="tx1"/>
                </a:solidFill>
              </a:rPr>
              <a:t>La plupart de l’énergie est perdue dans la cible</a:t>
            </a:r>
          </a:p>
        </p:txBody>
      </p:sp>
      <p:sp>
        <p:nvSpPr>
          <p:cNvPr id="11" name="ZoneTexte 1"/>
          <p:cNvSpPr txBox="1">
            <a:spLocks noChangeArrowheads="1"/>
          </p:cNvSpPr>
          <p:nvPr/>
        </p:nvSpPr>
        <p:spPr bwMode="auto">
          <a:xfrm>
            <a:off x="5580112" y="3933056"/>
            <a:ext cx="2808312" cy="1200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/>
            <a:r>
              <a:rPr lang="fr-FR" dirty="0">
                <a:solidFill>
                  <a:schemeClr val="tx1"/>
                </a:solidFill>
              </a:rPr>
              <a:t>Toute l’énergie est disponible pour la collision</a:t>
            </a:r>
          </a:p>
        </p:txBody>
      </p:sp>
      <p:sp>
        <p:nvSpPr>
          <p:cNvPr id="15" name="ZoneTexte 1"/>
          <p:cNvSpPr txBox="1">
            <a:spLocks noChangeArrowheads="1"/>
          </p:cNvSpPr>
          <p:nvPr/>
        </p:nvSpPr>
        <p:spPr bwMode="auto">
          <a:xfrm>
            <a:off x="611560" y="5877272"/>
            <a:ext cx="799288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/>
            <a:r>
              <a:rPr lang="fr-FR" dirty="0">
                <a:solidFill>
                  <a:schemeClr val="tx1"/>
                </a:solidFill>
              </a:rPr>
              <a:t>C’est pourquoi on utilise maintenant des collisionneurs !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F6635C4B-2B0F-7D51-93E1-70E296215E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2038" y="5229200"/>
            <a:ext cx="2882900" cy="38100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17355613-2041-9F15-4EBF-4CE8426C6D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2668" y="5267300"/>
            <a:ext cx="27432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925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  <p:bldP spid="11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Plan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MasterClasses 2025 - IJCLab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Le CERN et le LHC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F4845C-2050-7542-B56B-C47BC5A1F9F5}" type="slidenum">
              <a:rPr lang="fr-FR" smtClean="0"/>
              <a:pPr>
                <a:defRPr/>
              </a:pPr>
              <a:t>12</a:t>
            </a:fld>
            <a:r>
              <a:rPr lang="en-GB">
                <a:latin typeface="Ubuntu Condensed" charset="0"/>
              </a:rPr>
              <a:t> </a:t>
            </a:r>
          </a:p>
        </p:txBody>
      </p:sp>
      <p:sp>
        <p:nvSpPr>
          <p:cNvPr id="9" name="ZoneTexte 1"/>
          <p:cNvSpPr txBox="1">
            <a:spLocks noChangeArrowheads="1"/>
          </p:cNvSpPr>
          <p:nvPr/>
        </p:nvSpPr>
        <p:spPr bwMode="auto">
          <a:xfrm>
            <a:off x="2313662" y="1772816"/>
            <a:ext cx="4634602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 typeface="Calibri" charset="0"/>
              <a:buAutoNum type="arabicParenR"/>
            </a:pPr>
            <a:r>
              <a:rPr lang="fr-FR" dirty="0">
                <a:solidFill>
                  <a:schemeClr val="tx1">
                    <a:alpha val="25000"/>
                  </a:schemeClr>
                </a:solidFill>
              </a:rPr>
              <a:t>Pourquoi des accélérateurs ?</a:t>
            </a:r>
          </a:p>
          <a:p>
            <a:pPr>
              <a:buFont typeface="Calibri" charset="0"/>
              <a:buAutoNum type="arabicParenR"/>
            </a:pPr>
            <a:endParaRPr lang="fr-FR" dirty="0">
              <a:solidFill>
                <a:schemeClr val="tx1"/>
              </a:solidFill>
            </a:endParaRPr>
          </a:p>
          <a:p>
            <a:pPr>
              <a:buFont typeface="Calibri" charset="0"/>
              <a:buAutoNum type="arabicParenR"/>
            </a:pPr>
            <a:r>
              <a:rPr lang="fr-FR" dirty="0">
                <a:solidFill>
                  <a:schemeClr val="tx1"/>
                </a:solidFill>
              </a:rPr>
              <a:t>Le CERN</a:t>
            </a:r>
          </a:p>
          <a:p>
            <a:pPr>
              <a:buFont typeface="Calibri" charset="0"/>
              <a:buAutoNum type="arabicParenR"/>
            </a:pPr>
            <a:endParaRPr lang="fr-FR" dirty="0">
              <a:solidFill>
                <a:schemeClr val="tx1"/>
              </a:solidFill>
            </a:endParaRPr>
          </a:p>
          <a:p>
            <a:pPr>
              <a:buFont typeface="Calibri" charset="0"/>
              <a:buAutoNum type="arabicParenR"/>
            </a:pPr>
            <a:r>
              <a:rPr lang="fr-FR" dirty="0">
                <a:solidFill>
                  <a:schemeClr val="tx1">
                    <a:alpha val="25000"/>
                  </a:schemeClr>
                </a:solidFill>
              </a:rPr>
              <a:t>Les grandes dates du CERN</a:t>
            </a:r>
          </a:p>
          <a:p>
            <a:pPr>
              <a:buFont typeface="Calibri" charset="0"/>
              <a:buAutoNum type="arabicParenR"/>
            </a:pPr>
            <a:endParaRPr lang="fr-FR" dirty="0">
              <a:solidFill>
                <a:schemeClr val="tx1">
                  <a:alpha val="25000"/>
                </a:schemeClr>
              </a:solidFill>
            </a:endParaRPr>
          </a:p>
          <a:p>
            <a:pPr>
              <a:buFont typeface="Calibri" charset="0"/>
              <a:buAutoNum type="arabicParenR"/>
            </a:pPr>
            <a:r>
              <a:rPr lang="fr-FR" dirty="0">
                <a:solidFill>
                  <a:schemeClr val="tx1">
                    <a:alpha val="25000"/>
                  </a:schemeClr>
                </a:solidFill>
              </a:rPr>
              <a:t>Le LHC</a:t>
            </a:r>
          </a:p>
          <a:p>
            <a:pPr>
              <a:buFont typeface="Calibri" charset="0"/>
              <a:buAutoNum type="arabicParenR"/>
            </a:pPr>
            <a:endParaRPr lang="fr-FR" dirty="0">
              <a:solidFill>
                <a:schemeClr val="tx1">
                  <a:alpha val="25000"/>
                </a:schemeClr>
              </a:solidFill>
            </a:endParaRPr>
          </a:p>
          <a:p>
            <a:pPr>
              <a:buFont typeface="Calibri" charset="0"/>
              <a:buAutoNum type="arabicParenR"/>
            </a:pPr>
            <a:r>
              <a:rPr lang="fr-FR" dirty="0">
                <a:solidFill>
                  <a:schemeClr val="tx1">
                    <a:alpha val="25000"/>
                  </a:schemeClr>
                </a:solidFill>
              </a:rPr>
              <a:t>Les retombées pour la société</a:t>
            </a:r>
          </a:p>
        </p:txBody>
      </p:sp>
    </p:spTree>
    <p:extLst>
      <p:ext uri="{BB962C8B-B14F-4D97-AF65-F5344CB8AC3E}">
        <p14:creationId xmlns:p14="http://schemas.microsoft.com/office/powerpoint/2010/main" val="27962018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 CERN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MasterClasses 2025 - IJCLab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Le CERN et le LHC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F4845C-2050-7542-B56B-C47BC5A1F9F5}" type="slidenum">
              <a:rPr lang="fr-FR" smtClean="0"/>
              <a:pPr>
                <a:defRPr/>
              </a:pPr>
              <a:t>13</a:t>
            </a:fld>
            <a:r>
              <a:rPr lang="en-GB">
                <a:latin typeface="Ubuntu Condensed" charset="0"/>
              </a:rPr>
              <a:t> </a:t>
            </a:r>
          </a:p>
        </p:txBody>
      </p:sp>
      <p:sp>
        <p:nvSpPr>
          <p:cNvPr id="7" name="ZoneTexte 1"/>
          <p:cNvSpPr txBox="1">
            <a:spLocks noChangeArrowheads="1"/>
          </p:cNvSpPr>
          <p:nvPr/>
        </p:nvSpPr>
        <p:spPr bwMode="auto">
          <a:xfrm>
            <a:off x="35496" y="955749"/>
            <a:ext cx="9052942" cy="600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 typeface="Arial"/>
              <a:buChar char="•"/>
            </a:pPr>
            <a:r>
              <a:rPr lang="fr-FR" b="1" dirty="0">
                <a:solidFill>
                  <a:srgbClr val="FF0000"/>
                </a:solidFill>
                <a:latin typeface="Arial"/>
                <a:cs typeface="Arial"/>
              </a:rPr>
              <a:t>CERN</a:t>
            </a:r>
            <a:r>
              <a:rPr lang="fr-FR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fr-FR" dirty="0">
                <a:solidFill>
                  <a:srgbClr val="000000"/>
                </a:solidFill>
                <a:latin typeface="Arial"/>
                <a:cs typeface="Arial"/>
              </a:rPr>
              <a:t>: Existe depuis 1954 : </a:t>
            </a:r>
            <a:r>
              <a:rPr lang="fr-FR" b="1" dirty="0">
                <a:solidFill>
                  <a:srgbClr val="FF0000"/>
                </a:solidFill>
                <a:latin typeface="Arial"/>
                <a:cs typeface="Arial"/>
              </a:rPr>
              <a:t>C</a:t>
            </a:r>
            <a:r>
              <a:rPr lang="fr-FR" dirty="0">
                <a:solidFill>
                  <a:srgbClr val="000000"/>
                </a:solidFill>
                <a:latin typeface="Arial"/>
                <a:cs typeface="Arial"/>
              </a:rPr>
              <a:t>onseil (puis Organisation) </a:t>
            </a:r>
            <a:r>
              <a:rPr lang="fr-FR" b="1" dirty="0">
                <a:solidFill>
                  <a:srgbClr val="FF0000"/>
                </a:solidFill>
                <a:latin typeface="Arial"/>
                <a:cs typeface="Arial"/>
              </a:rPr>
              <a:t>E</a:t>
            </a:r>
            <a:r>
              <a:rPr lang="fr-FR" dirty="0">
                <a:solidFill>
                  <a:srgbClr val="000000"/>
                </a:solidFill>
                <a:latin typeface="Arial"/>
                <a:cs typeface="Arial"/>
              </a:rPr>
              <a:t>uropéen(ne) pour la </a:t>
            </a:r>
            <a:r>
              <a:rPr lang="fr-FR" b="1" dirty="0">
                <a:solidFill>
                  <a:srgbClr val="FF0000"/>
                </a:solidFill>
                <a:latin typeface="Arial"/>
                <a:cs typeface="Arial"/>
              </a:rPr>
              <a:t>R</a:t>
            </a:r>
            <a:r>
              <a:rPr lang="fr-FR" dirty="0">
                <a:solidFill>
                  <a:srgbClr val="000000"/>
                </a:solidFill>
                <a:latin typeface="Arial"/>
                <a:cs typeface="Arial"/>
              </a:rPr>
              <a:t>echerche </a:t>
            </a:r>
            <a:r>
              <a:rPr lang="fr-FR" b="1" dirty="0">
                <a:solidFill>
                  <a:srgbClr val="FF0000"/>
                </a:solidFill>
                <a:latin typeface="Arial"/>
                <a:cs typeface="Arial"/>
              </a:rPr>
              <a:t>N</a:t>
            </a:r>
            <a:r>
              <a:rPr lang="fr-FR" dirty="0">
                <a:solidFill>
                  <a:srgbClr val="000000"/>
                </a:solidFill>
                <a:latin typeface="Arial"/>
                <a:cs typeface="Arial"/>
              </a:rPr>
              <a:t>ucléaire</a:t>
            </a:r>
          </a:p>
          <a:p>
            <a:pPr marL="800100" lvl="1" indent="-342900">
              <a:buSzPct val="70000"/>
              <a:buFont typeface="Wingdings" charset="2"/>
              <a:buChar char="Ø"/>
            </a:pPr>
            <a:r>
              <a:rPr lang="fr-FR" dirty="0">
                <a:solidFill>
                  <a:srgbClr val="000000"/>
                </a:solidFill>
                <a:latin typeface="Arial"/>
                <a:cs typeface="Arial"/>
              </a:rPr>
              <a:t>Installé à Genève</a:t>
            </a:r>
          </a:p>
          <a:p>
            <a:pPr marL="800100" lvl="1" indent="-342900">
              <a:buSzPct val="70000"/>
              <a:buFont typeface="Wingdings" charset="2"/>
              <a:buChar char="Ø"/>
            </a:pPr>
            <a:r>
              <a:rPr lang="fr-FR" dirty="0">
                <a:solidFill>
                  <a:srgbClr val="000000"/>
                </a:solidFill>
                <a:latin typeface="Arial"/>
                <a:cs typeface="Arial"/>
              </a:rPr>
              <a:t>Pas de recherche sur la bombe nucléaire ou les centrales nucléaires mais sur les processus physiques</a:t>
            </a:r>
          </a:p>
          <a:p>
            <a:pPr marL="800100" lvl="1" indent="-342900">
              <a:buSzPct val="70000"/>
              <a:buFont typeface="Wingdings" charset="2"/>
              <a:buChar char="Ø"/>
            </a:pPr>
            <a:r>
              <a:rPr lang="fr-FR" dirty="0">
                <a:solidFill>
                  <a:srgbClr val="000000"/>
                </a:solidFill>
                <a:latin typeface="Arial"/>
                <a:cs typeface="Arial"/>
              </a:rPr>
              <a:t>Les résultats sont publics</a:t>
            </a:r>
          </a:p>
          <a:p>
            <a:pPr>
              <a:buFont typeface="Arial"/>
              <a:buChar char="•"/>
            </a:pPr>
            <a:r>
              <a:rPr lang="fr-FR" dirty="0">
                <a:solidFill>
                  <a:srgbClr val="000000"/>
                </a:solidFill>
                <a:latin typeface="Arial"/>
                <a:cs typeface="Arial"/>
              </a:rPr>
              <a:t>Missions : </a:t>
            </a:r>
            <a:endParaRPr lang="fr-FR" b="1" dirty="0">
              <a:solidFill>
                <a:srgbClr val="000000"/>
              </a:solidFill>
              <a:latin typeface="Arial"/>
              <a:cs typeface="Arial"/>
            </a:endParaRPr>
          </a:p>
          <a:p>
            <a:pPr marL="800100" lvl="1" indent="-342900">
              <a:buSzPct val="70000"/>
              <a:buFont typeface="Wingdings" charset="2"/>
              <a:buChar char="Ø"/>
            </a:pPr>
            <a:r>
              <a:rPr lang="fr-FR" b="1" dirty="0">
                <a:solidFill>
                  <a:srgbClr val="FF0000"/>
                </a:solidFill>
                <a:latin typeface="Arial"/>
                <a:cs typeface="Arial"/>
              </a:rPr>
              <a:t>Recherche</a:t>
            </a:r>
            <a:r>
              <a:rPr lang="fr-FR" b="1" dirty="0">
                <a:solidFill>
                  <a:srgbClr val="000000"/>
                </a:solidFill>
                <a:latin typeface="Arial"/>
                <a:cs typeface="Arial"/>
              </a:rPr>
              <a:t>:</a:t>
            </a:r>
            <a:r>
              <a:rPr lang="fr-FR" dirty="0">
                <a:solidFill>
                  <a:srgbClr val="000000"/>
                </a:solidFill>
                <a:latin typeface="Arial"/>
                <a:cs typeface="Arial"/>
              </a:rPr>
              <a:t> repousser les frontières des connaissances. Les secrets du big bang, à quoi ressemble la matière dans les premiers instants </a:t>
            </a:r>
            <a:r>
              <a:rPr lang="fr-FR" dirty="0">
                <a:solidFill>
                  <a:srgbClr val="000000"/>
                </a:solidFill>
                <a:latin typeface="Arial"/>
                <a:cs typeface="Arial"/>
                <a:sym typeface="Wingdings" panose="05000000000000000000" pitchFamily="2" charset="2"/>
              </a:rPr>
              <a:t> accélérateurs </a:t>
            </a:r>
            <a:r>
              <a:rPr lang="fr-FR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endParaRPr lang="fr-FR" b="1" dirty="0">
              <a:solidFill>
                <a:srgbClr val="000000"/>
              </a:solidFill>
              <a:latin typeface="Arial"/>
              <a:cs typeface="Arial"/>
            </a:endParaRPr>
          </a:p>
          <a:p>
            <a:pPr marL="800100" lvl="1" indent="-342900">
              <a:buSzPct val="70000"/>
              <a:buFont typeface="Wingdings" charset="2"/>
              <a:buChar char="Ø"/>
            </a:pPr>
            <a:r>
              <a:rPr lang="fr-FR" b="1" dirty="0">
                <a:solidFill>
                  <a:srgbClr val="FF0000"/>
                </a:solidFill>
                <a:latin typeface="Arial"/>
                <a:cs typeface="Arial"/>
              </a:rPr>
              <a:t>Technologie</a:t>
            </a:r>
            <a:r>
              <a:rPr lang="fr-FR" b="1" dirty="0">
                <a:solidFill>
                  <a:srgbClr val="000000"/>
                </a:solidFill>
                <a:latin typeface="Arial"/>
                <a:cs typeface="Arial"/>
              </a:rPr>
              <a:t>:</a:t>
            </a:r>
            <a:r>
              <a:rPr lang="fr-FR" dirty="0">
                <a:solidFill>
                  <a:srgbClr val="000000"/>
                </a:solidFill>
                <a:latin typeface="Arial"/>
                <a:cs typeface="Arial"/>
              </a:rPr>
              <a:t> faire reculer les limites (Web et grille, médecine…)</a:t>
            </a:r>
          </a:p>
          <a:p>
            <a:pPr marL="800100" lvl="1" indent="-342900">
              <a:buSzPct val="70000"/>
              <a:buFont typeface="Wingdings" charset="2"/>
              <a:buChar char="Ø"/>
            </a:pPr>
            <a:r>
              <a:rPr lang="fr-FR" b="1" dirty="0">
                <a:solidFill>
                  <a:srgbClr val="FF0000"/>
                </a:solidFill>
                <a:latin typeface="Arial"/>
                <a:cs typeface="Arial"/>
              </a:rPr>
              <a:t>Collaborations</a:t>
            </a:r>
            <a:r>
              <a:rPr lang="fr-FR" b="1" dirty="0">
                <a:solidFill>
                  <a:srgbClr val="000000"/>
                </a:solidFill>
                <a:latin typeface="Arial"/>
                <a:cs typeface="Arial"/>
              </a:rPr>
              <a:t>:</a:t>
            </a:r>
            <a:r>
              <a:rPr lang="fr-FR" dirty="0">
                <a:solidFill>
                  <a:srgbClr val="000000"/>
                </a:solidFill>
                <a:latin typeface="Arial"/>
                <a:cs typeface="Arial"/>
              </a:rPr>
              <a:t> rassembler des personnes de différentes  nations et culture autour de la science</a:t>
            </a:r>
          </a:p>
          <a:p>
            <a:pPr marL="800100" lvl="1" indent="-342900">
              <a:buSzPct val="70000"/>
              <a:buFont typeface="Wingdings" charset="2"/>
              <a:buChar char="Ø"/>
            </a:pPr>
            <a:r>
              <a:rPr lang="fr-FR" b="1" dirty="0">
                <a:solidFill>
                  <a:srgbClr val="FF0000"/>
                </a:solidFill>
                <a:latin typeface="Arial"/>
                <a:cs typeface="Arial"/>
              </a:rPr>
              <a:t>Education</a:t>
            </a:r>
            <a:r>
              <a:rPr lang="fr-FR" b="1" dirty="0">
                <a:solidFill>
                  <a:srgbClr val="000000"/>
                </a:solidFill>
                <a:latin typeface="Arial"/>
                <a:cs typeface="Arial"/>
              </a:rPr>
              <a:t>:</a:t>
            </a:r>
            <a:r>
              <a:rPr lang="fr-FR" dirty="0">
                <a:solidFill>
                  <a:srgbClr val="000000"/>
                </a:solidFill>
                <a:latin typeface="Arial"/>
                <a:cs typeface="Arial"/>
              </a:rPr>
              <a:t> formation les futurs scientifique/ingénieurs</a:t>
            </a:r>
          </a:p>
          <a:p>
            <a:pPr>
              <a:buFont typeface="Arial"/>
              <a:buChar char="•"/>
            </a:pPr>
            <a:endParaRPr lang="fr-FR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E50CB55-1F6E-442B-BEDE-4C970856E91A}"/>
              </a:ext>
            </a:extLst>
          </p:cNvPr>
          <p:cNvSpPr/>
          <p:nvPr/>
        </p:nvSpPr>
        <p:spPr bwMode="auto">
          <a:xfrm>
            <a:off x="7596336" y="-5680"/>
            <a:ext cx="1584176" cy="1296144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8" name="Group 29">
            <a:extLst>
              <a:ext uri="{FF2B5EF4-FFF2-40B4-BE49-F238E27FC236}">
                <a16:creationId xmlns:a16="http://schemas.microsoft.com/office/drawing/2014/main" id="{5986FF33-9DF1-42E5-8FCD-78B3CCE40658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452320" y="44624"/>
            <a:ext cx="1685205" cy="1296144"/>
            <a:chOff x="-1" y="0"/>
            <a:chExt cx="1585213" cy="1219200"/>
          </a:xfrm>
        </p:grpSpPr>
        <p:sp>
          <p:nvSpPr>
            <p:cNvPr id="9" name="Rectangle 30">
              <a:extLst>
                <a:ext uri="{FF2B5EF4-FFF2-40B4-BE49-F238E27FC236}">
                  <a16:creationId xmlns:a16="http://schemas.microsoft.com/office/drawing/2014/main" id="{361E1A58-9527-4FE7-A7D8-2603DC7DA6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3400" y="457200"/>
              <a:ext cx="457200" cy="381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8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>
                <a:defRPr sz="28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>
                <a:defRPr sz="28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>
                <a:defRPr sz="28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>
                <a:defRPr sz="28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endParaRPr lang="fr-FR" altLang="fr-FR" sz="2400" b="0">
                <a:latin typeface="Arial" panose="020B0604020202020204" pitchFamily="34" charset="0"/>
                <a:ea typeface="ＭＳ Ｐゴシック" panose="020B0600070205080204" pitchFamily="34" charset="-128"/>
              </a:endParaRPr>
            </a:p>
          </p:txBody>
        </p:sp>
        <p:pic>
          <p:nvPicPr>
            <p:cNvPr id="10" name="Picture 31" descr="Picture 3.png">
              <a:extLst>
                <a:ext uri="{FF2B5EF4-FFF2-40B4-BE49-F238E27FC236}">
                  <a16:creationId xmlns:a16="http://schemas.microsoft.com/office/drawing/2014/main" id="{3A4044FF-48CD-4969-901E-9B31E271B9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" y="0"/>
              <a:ext cx="1585213" cy="1219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7013307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2" cstate="email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197"/>
          <a:stretch>
            <a:fillRect/>
          </a:stretch>
        </p:blipFill>
        <p:spPr bwMode="auto">
          <a:xfrm>
            <a:off x="4788024" y="908720"/>
            <a:ext cx="4290535" cy="4319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 r="16197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Qui travaille au CERN ?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MasterClasses 2025 - IJCLab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Le CERN et le LHC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F4845C-2050-7542-B56B-C47BC5A1F9F5}" type="slidenum">
              <a:rPr lang="fr-FR" smtClean="0"/>
              <a:pPr>
                <a:defRPr/>
              </a:pPr>
              <a:t>14</a:t>
            </a:fld>
            <a:r>
              <a:rPr lang="en-GB">
                <a:latin typeface="Ubuntu Condensed" charset="0"/>
              </a:rPr>
              <a:t> </a:t>
            </a:r>
          </a:p>
        </p:txBody>
      </p:sp>
      <p:sp>
        <p:nvSpPr>
          <p:cNvPr id="6" name="ZoneTexte 1"/>
          <p:cNvSpPr txBox="1">
            <a:spLocks noChangeArrowheads="1"/>
          </p:cNvSpPr>
          <p:nvPr/>
        </p:nvSpPr>
        <p:spPr bwMode="auto">
          <a:xfrm>
            <a:off x="395536" y="1340768"/>
            <a:ext cx="8568952" cy="5970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285750" indent="-285750" eaLnBrk="1" hangingPunct="1">
              <a:buSzPct val="100000"/>
              <a:buFont typeface="Arial"/>
              <a:buChar char="•"/>
              <a:defRPr/>
            </a:pPr>
            <a:r>
              <a:rPr lang="fr-FR" dirty="0">
                <a:solidFill>
                  <a:srgbClr val="000000"/>
                </a:solidFill>
              </a:rPr>
              <a:t>Le Directeur Général (actuellement Mme Fabiola </a:t>
            </a:r>
            <a:r>
              <a:rPr lang="fr-FR" dirty="0" err="1">
                <a:solidFill>
                  <a:srgbClr val="000000"/>
                </a:solidFill>
              </a:rPr>
              <a:t>Gianotti</a:t>
            </a:r>
            <a:r>
              <a:rPr lang="fr-FR" dirty="0">
                <a:solidFill>
                  <a:srgbClr val="000000"/>
                </a:solidFill>
              </a:rPr>
              <a:t>) nommé pour 5 ans par le Conseil</a:t>
            </a:r>
          </a:p>
          <a:p>
            <a:pPr marL="285750" indent="-285750" eaLnBrk="1" hangingPunct="1">
              <a:buSzPct val="100000"/>
              <a:buFont typeface="Arial"/>
              <a:buChar char="•"/>
              <a:defRPr/>
            </a:pPr>
            <a:endParaRPr lang="fr-FR" dirty="0">
              <a:solidFill>
                <a:srgbClr val="000000"/>
              </a:solidFill>
              <a:latin typeface="Arial"/>
              <a:cs typeface="Arial"/>
            </a:endParaRPr>
          </a:p>
          <a:p>
            <a:pPr marL="285750" indent="-285750" eaLnBrk="1" hangingPunct="1">
              <a:buSzPct val="100000"/>
              <a:buFont typeface="Arial"/>
              <a:buChar char="•"/>
              <a:defRPr/>
            </a:pPr>
            <a:r>
              <a:rPr lang="fr-FR" dirty="0">
                <a:solidFill>
                  <a:srgbClr val="000000"/>
                </a:solidFill>
                <a:latin typeface="Arial"/>
                <a:cs typeface="Arial"/>
              </a:rPr>
              <a:t>2400 personnes, 1 milliard d’euros de budget annuel</a:t>
            </a:r>
          </a:p>
          <a:p>
            <a:pPr marL="285750" indent="-285750" eaLnBrk="1" hangingPunct="1">
              <a:buSzPct val="100000"/>
              <a:buFont typeface="Arial"/>
              <a:buChar char="•"/>
              <a:defRPr/>
            </a:pPr>
            <a:endParaRPr lang="fr-FR" dirty="0">
              <a:solidFill>
                <a:schemeClr val="tx1"/>
              </a:solidFill>
              <a:latin typeface="Arial"/>
              <a:cs typeface="Arial"/>
            </a:endParaRPr>
          </a:p>
          <a:p>
            <a:pPr marL="285750" indent="-285750" eaLnBrk="1" hangingPunct="1">
              <a:buSzPct val="100000"/>
              <a:buFont typeface="Arial"/>
              <a:buChar char="•"/>
              <a:defRPr/>
            </a:pPr>
            <a:r>
              <a:rPr lang="fr-FR" dirty="0">
                <a:solidFill>
                  <a:schemeClr val="tx1"/>
                </a:solidFill>
                <a:latin typeface="Arial"/>
                <a:cs typeface="Arial"/>
              </a:rPr>
              <a:t>23 états membres (votent au Conseil)</a:t>
            </a:r>
          </a:p>
          <a:p>
            <a:pPr eaLnBrk="1" hangingPunct="1">
              <a:buSzPct val="100000"/>
              <a:defRPr/>
            </a:pPr>
            <a:r>
              <a:rPr lang="fr-FR" sz="1400" dirty="0">
                <a:solidFill>
                  <a:schemeClr val="tx1"/>
                </a:solidFill>
                <a:latin typeface="Arial"/>
                <a:cs typeface="Arial"/>
              </a:rPr>
              <a:t>Allemagne, Autriche, Belgique, Bulgarie, Danemark, Espagne, Finlande, France, </a:t>
            </a:r>
          </a:p>
          <a:p>
            <a:pPr eaLnBrk="1" hangingPunct="1">
              <a:buSzPct val="100000"/>
              <a:defRPr/>
            </a:pPr>
            <a:r>
              <a:rPr lang="fr-FR" sz="1400" dirty="0">
                <a:solidFill>
                  <a:schemeClr val="tx1"/>
                </a:solidFill>
                <a:latin typeface="Arial"/>
                <a:cs typeface="Arial"/>
              </a:rPr>
              <a:t>Grèce, Hongrie, Israël, Italie, Norvège, Pays-Bas, Pologne, Portugal, République slovaque, </a:t>
            </a:r>
          </a:p>
          <a:p>
            <a:pPr eaLnBrk="1" hangingPunct="1">
              <a:buSzPct val="100000"/>
              <a:defRPr/>
            </a:pPr>
            <a:r>
              <a:rPr lang="fr-FR" sz="1400" dirty="0">
                <a:solidFill>
                  <a:schemeClr val="tx1"/>
                </a:solidFill>
                <a:latin typeface="Arial"/>
                <a:cs typeface="Arial"/>
              </a:rPr>
              <a:t>République tchèque, Royaume-Uni, Roumanie, Serbie, Suède, Suisse</a:t>
            </a:r>
            <a:endParaRPr lang="fr-FR" dirty="0">
              <a:solidFill>
                <a:schemeClr val="tx1"/>
              </a:solidFill>
              <a:latin typeface="Arial"/>
              <a:cs typeface="Arial"/>
            </a:endParaRPr>
          </a:p>
          <a:p>
            <a:pPr marL="285750" indent="-285750" eaLnBrk="1" hangingPunct="1">
              <a:buSzPct val="100000"/>
              <a:buFont typeface="Arial"/>
              <a:buChar char="•"/>
              <a:defRPr/>
            </a:pPr>
            <a:endParaRPr lang="fr-FR" dirty="0">
              <a:solidFill>
                <a:schemeClr val="tx1"/>
              </a:solidFill>
              <a:latin typeface="Arial"/>
              <a:cs typeface="Arial"/>
            </a:endParaRPr>
          </a:p>
          <a:p>
            <a:pPr marL="285750" indent="-285750" eaLnBrk="1" hangingPunct="1">
              <a:buSzPct val="100000"/>
              <a:buFont typeface="Arial"/>
              <a:buChar char="•"/>
              <a:defRPr/>
            </a:pPr>
            <a:r>
              <a:rPr lang="fr-FR" dirty="0">
                <a:solidFill>
                  <a:schemeClr val="tx1"/>
                </a:solidFill>
                <a:latin typeface="Arial"/>
                <a:cs typeface="Arial"/>
              </a:rPr>
              <a:t>Les observateurs (assistent au Conseil)</a:t>
            </a:r>
          </a:p>
          <a:p>
            <a:pPr eaLnBrk="1" hangingPunct="1">
              <a:buSzPct val="100000"/>
              <a:defRPr/>
            </a:pPr>
            <a:r>
              <a:rPr lang="fr-FR" sz="1400" dirty="0">
                <a:solidFill>
                  <a:schemeClr val="tx1"/>
                </a:solidFill>
                <a:latin typeface="Arial"/>
                <a:cs typeface="Arial"/>
              </a:rPr>
              <a:t>Commission européenne, Inde, Japon, Fédération de Russie, </a:t>
            </a:r>
          </a:p>
          <a:p>
            <a:pPr eaLnBrk="1" hangingPunct="1">
              <a:buSzPct val="100000"/>
              <a:defRPr/>
            </a:pPr>
            <a:r>
              <a:rPr lang="fr-FR" sz="1400" dirty="0">
                <a:solidFill>
                  <a:schemeClr val="tx1"/>
                </a:solidFill>
                <a:latin typeface="Arial"/>
                <a:cs typeface="Arial"/>
              </a:rPr>
              <a:t>Turquie, UNESCO, États‑Unis d’Amérique </a:t>
            </a:r>
          </a:p>
          <a:p>
            <a:pPr eaLnBrk="1" hangingPunct="1">
              <a:buSzPct val="100000"/>
              <a:defRPr/>
            </a:pPr>
            <a:endParaRPr lang="fr-FR" dirty="0">
              <a:solidFill>
                <a:schemeClr val="tx1"/>
              </a:solidFill>
              <a:latin typeface="Arial"/>
              <a:cs typeface="Arial"/>
            </a:endParaRPr>
          </a:p>
          <a:p>
            <a:pPr marL="285750" indent="-285750" eaLnBrk="1" hangingPunct="1">
              <a:buSzPct val="100000"/>
              <a:buFont typeface="Arial"/>
              <a:buChar char="•"/>
              <a:defRPr/>
            </a:pPr>
            <a:r>
              <a:rPr lang="fr-FR" dirty="0">
                <a:solidFill>
                  <a:schemeClr val="tx1"/>
                </a:solidFill>
                <a:latin typeface="Arial"/>
                <a:cs typeface="Arial"/>
              </a:rPr>
              <a:t>Les autres </a:t>
            </a:r>
          </a:p>
          <a:p>
            <a:pPr marL="285750" indent="-285750" eaLnBrk="1" hangingPunct="1">
              <a:buSzPct val="100000"/>
              <a:buFont typeface="Arial"/>
              <a:buChar char="•"/>
              <a:defRPr/>
            </a:pPr>
            <a:endParaRPr lang="fr-FR" dirty="0">
              <a:solidFill>
                <a:schemeClr val="tx1"/>
              </a:solidFill>
              <a:latin typeface="Arial"/>
              <a:cs typeface="Arial"/>
            </a:endParaRPr>
          </a:p>
          <a:p>
            <a:pPr marL="285750" indent="-285750" eaLnBrk="1" hangingPunct="1">
              <a:buSzPct val="100000"/>
              <a:buFont typeface="Arial"/>
              <a:buChar char="•"/>
              <a:defRPr/>
            </a:pPr>
            <a:endParaRPr lang="fr-FR" dirty="0">
              <a:solidFill>
                <a:schemeClr val="tx1"/>
              </a:solidFill>
              <a:latin typeface="Arial"/>
              <a:cs typeface="Arial"/>
            </a:endParaRPr>
          </a:p>
          <a:p>
            <a:pPr marL="285750" indent="-285750" eaLnBrk="1" hangingPunct="1">
              <a:buSzPct val="100000"/>
              <a:buFont typeface="Arial"/>
              <a:buChar char="•"/>
              <a:defRPr/>
            </a:pPr>
            <a:endParaRPr lang="fr-FR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9" name="AutoShape 3"/>
          <p:cNvSpPr>
            <a:spLocks noChangeArrowheads="1"/>
          </p:cNvSpPr>
          <p:nvPr/>
        </p:nvSpPr>
        <p:spPr bwMode="auto">
          <a:xfrm>
            <a:off x="3059832" y="5589240"/>
            <a:ext cx="4787900" cy="899999"/>
          </a:xfrm>
          <a:prstGeom prst="irregularSeal2">
            <a:avLst/>
          </a:prstGeom>
          <a:solidFill>
            <a:srgbClr val="FFFF00">
              <a:alpha val="34901"/>
            </a:srgbClr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fr-FR" sz="1400" dirty="0">
                <a:solidFill>
                  <a:srgbClr val="000000"/>
                </a:solidFill>
                <a:cs typeface="Arial Unicode MS" charset="0"/>
              </a:rPr>
              <a:t>10 000 utilisateurs</a:t>
            </a:r>
          </a:p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fr-FR" sz="1400" dirty="0">
                <a:solidFill>
                  <a:srgbClr val="000000"/>
                </a:solidFill>
                <a:cs typeface="Arial Unicode MS" charset="0"/>
              </a:rPr>
              <a:t>608 instituts, 113 nationalités</a:t>
            </a:r>
          </a:p>
        </p:txBody>
      </p:sp>
    </p:spTree>
    <p:extLst>
      <p:ext uri="{BB962C8B-B14F-4D97-AF65-F5344CB8AC3E}">
        <p14:creationId xmlns:p14="http://schemas.microsoft.com/office/powerpoint/2010/main" val="36700271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Plan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MasterClasses 2025 - IJCLab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Le CERN et le LHC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F4845C-2050-7542-B56B-C47BC5A1F9F5}" type="slidenum">
              <a:rPr lang="fr-FR" smtClean="0"/>
              <a:pPr>
                <a:defRPr/>
              </a:pPr>
              <a:t>15</a:t>
            </a:fld>
            <a:r>
              <a:rPr lang="en-GB">
                <a:latin typeface="Ubuntu Condensed" charset="0"/>
              </a:rPr>
              <a:t> </a:t>
            </a:r>
          </a:p>
        </p:txBody>
      </p:sp>
      <p:sp>
        <p:nvSpPr>
          <p:cNvPr id="9" name="ZoneTexte 1"/>
          <p:cNvSpPr txBox="1">
            <a:spLocks noChangeArrowheads="1"/>
          </p:cNvSpPr>
          <p:nvPr/>
        </p:nvSpPr>
        <p:spPr bwMode="auto">
          <a:xfrm>
            <a:off x="2313662" y="1772816"/>
            <a:ext cx="4634602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 typeface="Calibri" charset="0"/>
              <a:buAutoNum type="arabicParenR"/>
            </a:pPr>
            <a:r>
              <a:rPr lang="fr-FR" dirty="0">
                <a:solidFill>
                  <a:schemeClr val="tx1">
                    <a:alpha val="25000"/>
                  </a:schemeClr>
                </a:solidFill>
              </a:rPr>
              <a:t>Pourquoi des accélérateurs ?</a:t>
            </a:r>
          </a:p>
          <a:p>
            <a:pPr>
              <a:buFont typeface="Calibri" charset="0"/>
              <a:buAutoNum type="arabicParenR"/>
            </a:pPr>
            <a:endParaRPr lang="fr-FR" dirty="0">
              <a:solidFill>
                <a:schemeClr val="tx1">
                  <a:alpha val="25000"/>
                </a:schemeClr>
              </a:solidFill>
            </a:endParaRPr>
          </a:p>
          <a:p>
            <a:pPr>
              <a:buFont typeface="Calibri" charset="0"/>
              <a:buAutoNum type="arabicParenR"/>
            </a:pPr>
            <a:r>
              <a:rPr lang="fr-FR" dirty="0">
                <a:solidFill>
                  <a:schemeClr val="tx1">
                    <a:alpha val="25000"/>
                  </a:schemeClr>
                </a:solidFill>
              </a:rPr>
              <a:t>Le CERN</a:t>
            </a:r>
          </a:p>
          <a:p>
            <a:pPr>
              <a:buFont typeface="Calibri" charset="0"/>
              <a:buAutoNum type="arabicParenR"/>
            </a:pPr>
            <a:endParaRPr lang="fr-FR" dirty="0">
              <a:solidFill>
                <a:schemeClr val="tx1"/>
              </a:solidFill>
            </a:endParaRPr>
          </a:p>
          <a:p>
            <a:pPr>
              <a:buFont typeface="Calibri" charset="0"/>
              <a:buAutoNum type="arabicParenR"/>
            </a:pPr>
            <a:r>
              <a:rPr lang="fr-FR" dirty="0">
                <a:solidFill>
                  <a:schemeClr val="tx1"/>
                </a:solidFill>
              </a:rPr>
              <a:t>Les grandes dates du CERN</a:t>
            </a:r>
          </a:p>
          <a:p>
            <a:pPr>
              <a:buFont typeface="Calibri" charset="0"/>
              <a:buAutoNum type="arabicParenR"/>
            </a:pPr>
            <a:endParaRPr lang="fr-FR" dirty="0">
              <a:solidFill>
                <a:schemeClr val="tx1"/>
              </a:solidFill>
            </a:endParaRPr>
          </a:p>
          <a:p>
            <a:pPr>
              <a:buFont typeface="Calibri" charset="0"/>
              <a:buAutoNum type="arabicParenR"/>
            </a:pPr>
            <a:r>
              <a:rPr lang="fr-FR" dirty="0">
                <a:solidFill>
                  <a:schemeClr val="tx1">
                    <a:alpha val="25000"/>
                  </a:schemeClr>
                </a:solidFill>
              </a:rPr>
              <a:t>Le LHC</a:t>
            </a:r>
          </a:p>
          <a:p>
            <a:pPr>
              <a:buFont typeface="Calibri" charset="0"/>
              <a:buAutoNum type="arabicParenR"/>
            </a:pPr>
            <a:endParaRPr lang="fr-FR" dirty="0">
              <a:solidFill>
                <a:schemeClr val="tx1">
                  <a:alpha val="25000"/>
                </a:schemeClr>
              </a:solidFill>
            </a:endParaRPr>
          </a:p>
          <a:p>
            <a:pPr>
              <a:buFont typeface="Calibri" charset="0"/>
              <a:buAutoNum type="arabicParenR"/>
            </a:pPr>
            <a:r>
              <a:rPr lang="fr-FR" dirty="0">
                <a:solidFill>
                  <a:schemeClr val="tx1">
                    <a:alpha val="25000"/>
                  </a:schemeClr>
                </a:solidFill>
              </a:rPr>
              <a:t>Les retombées pour la société</a:t>
            </a:r>
          </a:p>
        </p:txBody>
      </p:sp>
    </p:spTree>
    <p:extLst>
      <p:ext uri="{BB962C8B-B14F-4D97-AF65-F5344CB8AC3E}">
        <p14:creationId xmlns:p14="http://schemas.microsoft.com/office/powerpoint/2010/main" val="31666243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 fil conducteur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MasterClasses 2025 - IJCLab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Le CERN et le LHC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F4845C-2050-7542-B56B-C47BC5A1F9F5}" type="slidenum">
              <a:rPr lang="fr-FR" smtClean="0"/>
              <a:pPr>
                <a:defRPr/>
              </a:pPr>
              <a:t>16</a:t>
            </a:fld>
            <a:r>
              <a:rPr lang="en-GB">
                <a:latin typeface="Ubuntu Condensed" charset="0"/>
              </a:rPr>
              <a:t> </a:t>
            </a:r>
          </a:p>
        </p:txBody>
      </p:sp>
      <p:sp>
        <p:nvSpPr>
          <p:cNvPr id="6" name="ZoneTexte 1"/>
          <p:cNvSpPr txBox="1">
            <a:spLocks noChangeArrowheads="1"/>
          </p:cNvSpPr>
          <p:nvPr/>
        </p:nvSpPr>
        <p:spPr bwMode="auto">
          <a:xfrm>
            <a:off x="323528" y="1340768"/>
            <a:ext cx="8640960" cy="504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285750" indent="-285750" eaLnBrk="1" hangingPunct="1">
              <a:buSzPct val="100000"/>
              <a:buFont typeface="Arial"/>
              <a:buChar char="•"/>
              <a:defRPr/>
            </a:pPr>
            <a:r>
              <a:rPr lang="fr-FR" dirty="0">
                <a:solidFill>
                  <a:srgbClr val="000000"/>
                </a:solidFill>
                <a:latin typeface="Arial"/>
                <a:cs typeface="Arial"/>
              </a:rPr>
              <a:t>Découvrir des nouvelles particules (souvent plus lourdes) </a:t>
            </a:r>
          </a:p>
          <a:p>
            <a:pPr marL="285750" indent="-285750" eaLnBrk="1" hangingPunct="1">
              <a:buSzPct val="100000"/>
              <a:buFont typeface="Arial"/>
              <a:buChar char="•"/>
              <a:defRPr/>
            </a:pPr>
            <a:endParaRPr lang="fr-FR" dirty="0">
              <a:solidFill>
                <a:srgbClr val="000000"/>
              </a:solidFill>
              <a:latin typeface="Arial"/>
              <a:cs typeface="Arial"/>
            </a:endParaRPr>
          </a:p>
          <a:p>
            <a:pPr marL="285750" indent="-285750" eaLnBrk="1" hangingPunct="1">
              <a:buSzPct val="100000"/>
              <a:buFont typeface="Arial"/>
              <a:buChar char="•"/>
              <a:defRPr/>
            </a:pPr>
            <a:r>
              <a:rPr lang="fr-FR" dirty="0">
                <a:solidFill>
                  <a:srgbClr val="000000"/>
                </a:solidFill>
                <a:latin typeface="Arial"/>
                <a:cs typeface="Arial"/>
              </a:rPr>
              <a:t>Etudier des interactions toujours plus rares</a:t>
            </a:r>
          </a:p>
          <a:p>
            <a:pPr marL="285750" indent="-285750" eaLnBrk="1" hangingPunct="1">
              <a:buSzPct val="100000"/>
              <a:buFont typeface="Arial"/>
              <a:buChar char="•"/>
              <a:defRPr/>
            </a:pPr>
            <a:endParaRPr lang="fr-FR" dirty="0">
              <a:solidFill>
                <a:srgbClr val="000000"/>
              </a:solidFill>
              <a:latin typeface="Arial"/>
              <a:cs typeface="Arial"/>
            </a:endParaRPr>
          </a:p>
          <a:p>
            <a:pPr marL="285750" indent="-285750" eaLnBrk="1" hangingPunct="1">
              <a:buSzPct val="100000"/>
              <a:buFont typeface="Arial"/>
              <a:buChar char="•"/>
              <a:defRPr/>
            </a:pPr>
            <a:r>
              <a:rPr lang="fr-FR" dirty="0">
                <a:solidFill>
                  <a:srgbClr val="000000"/>
                </a:solidFill>
                <a:latin typeface="Arial"/>
                <a:cs typeface="Arial"/>
              </a:rPr>
              <a:t>Pour cela il faut :</a:t>
            </a:r>
          </a:p>
          <a:p>
            <a:pPr lvl="1" indent="-342900" eaLnBrk="1" hangingPunct="1">
              <a:buSzPct val="70000"/>
              <a:buFont typeface="Wingdings" charset="2"/>
              <a:buChar char="Ø"/>
              <a:defRPr/>
            </a:pPr>
            <a:r>
              <a:rPr lang="fr-FR" dirty="0">
                <a:solidFill>
                  <a:schemeClr val="tx1"/>
                </a:solidFill>
                <a:latin typeface="Arial"/>
                <a:cs typeface="Arial"/>
              </a:rPr>
              <a:t>Construire </a:t>
            </a:r>
            <a:r>
              <a:rPr lang="fr-FR" dirty="0">
                <a:solidFill>
                  <a:schemeClr val="tx1"/>
                </a:solidFill>
              </a:rPr>
              <a:t>des accélérateurs toujours plus </a:t>
            </a:r>
            <a:r>
              <a:rPr lang="fr-FR" u="sng" dirty="0">
                <a:solidFill>
                  <a:srgbClr val="FF0000"/>
                </a:solidFill>
              </a:rPr>
              <a:t>puissants</a:t>
            </a:r>
            <a:r>
              <a:rPr lang="fr-FR" dirty="0">
                <a:solidFill>
                  <a:srgbClr val="FF0000"/>
                </a:solidFill>
              </a:rPr>
              <a:t> </a:t>
            </a:r>
            <a:r>
              <a:rPr lang="fr-FR" dirty="0">
                <a:solidFill>
                  <a:schemeClr val="tx1"/>
                </a:solidFill>
              </a:rPr>
              <a:t>(augmenter l’énergie) et toujours plus </a:t>
            </a:r>
            <a:r>
              <a:rPr lang="fr-FR" u="sng" dirty="0">
                <a:solidFill>
                  <a:srgbClr val="FF0000"/>
                </a:solidFill>
              </a:rPr>
              <a:t>intenses</a:t>
            </a:r>
            <a:r>
              <a:rPr lang="fr-FR" dirty="0">
                <a:solidFill>
                  <a:srgbClr val="FF0000"/>
                </a:solidFill>
              </a:rPr>
              <a:t> </a:t>
            </a:r>
            <a:r>
              <a:rPr lang="fr-FR" dirty="0">
                <a:solidFill>
                  <a:schemeClr val="tx1"/>
                </a:solidFill>
              </a:rPr>
              <a:t>(augmenter le nombre de collisions par seconde)</a:t>
            </a:r>
          </a:p>
          <a:p>
            <a:pPr lvl="1" indent="-342900" eaLnBrk="1" hangingPunct="1">
              <a:buSzPct val="70000"/>
              <a:buFont typeface="Wingdings" charset="2"/>
              <a:buChar char="Ø"/>
              <a:defRPr/>
            </a:pPr>
            <a:endParaRPr lang="fr-FR" dirty="0">
              <a:solidFill>
                <a:srgbClr val="000000"/>
              </a:solidFill>
            </a:endParaRPr>
          </a:p>
          <a:p>
            <a:pPr lvl="1" indent="-342900" eaLnBrk="1" hangingPunct="1">
              <a:buSzPct val="70000"/>
              <a:buFont typeface="Wingdings" charset="2"/>
              <a:buChar char="Ø"/>
              <a:defRPr/>
            </a:pPr>
            <a:r>
              <a:rPr lang="fr-FR" dirty="0">
                <a:solidFill>
                  <a:srgbClr val="000000"/>
                </a:solidFill>
              </a:rPr>
              <a:t>Construire des détecteurs de plus en plus sophistiqués</a:t>
            </a:r>
          </a:p>
          <a:p>
            <a:pPr lvl="1" indent="-342900" eaLnBrk="1" hangingPunct="1">
              <a:buSzPct val="70000"/>
              <a:buFont typeface="Wingdings" charset="2"/>
              <a:buChar char="Ø"/>
              <a:defRPr/>
            </a:pPr>
            <a:endParaRPr lang="fr-FR" dirty="0">
              <a:solidFill>
                <a:srgbClr val="000000"/>
              </a:solidFill>
            </a:endParaRPr>
          </a:p>
          <a:p>
            <a:pPr lvl="1" indent="-342900" eaLnBrk="1" hangingPunct="1">
              <a:buSzPct val="70000"/>
              <a:buFont typeface="Wingdings" charset="2"/>
              <a:buChar char="Ø"/>
              <a:defRPr/>
            </a:pPr>
            <a:r>
              <a:rPr lang="fr-FR" dirty="0">
                <a:solidFill>
                  <a:srgbClr val="000000"/>
                </a:solidFill>
              </a:rPr>
              <a:t>Acquérir et analyser toujours plus de données</a:t>
            </a:r>
          </a:p>
          <a:p>
            <a:pPr marL="285750" indent="-285750" eaLnBrk="1" hangingPunct="1">
              <a:buSzPct val="100000"/>
              <a:buFont typeface="Arial"/>
              <a:buChar char="•"/>
              <a:defRPr/>
            </a:pPr>
            <a:endParaRPr lang="fr-FR" dirty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314696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grandes dates du CERN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MasterClasses 2025 - IJCLab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Le CERN et le LHC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F4845C-2050-7542-B56B-C47BC5A1F9F5}" type="slidenum">
              <a:rPr lang="fr-FR" smtClean="0"/>
              <a:pPr>
                <a:defRPr/>
              </a:pPr>
              <a:t>17</a:t>
            </a:fld>
            <a:r>
              <a:rPr lang="en-GB">
                <a:latin typeface="Ubuntu Condensed" charset="0"/>
              </a:rPr>
              <a:t> 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684213" y="1001737"/>
            <a:ext cx="914400" cy="627063"/>
          </a:xfrm>
          <a:prstGeom prst="rect">
            <a:avLst/>
          </a:prstGeom>
          <a:solidFill>
            <a:srgbClr val="FFCC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dirty="0">
                <a:solidFill>
                  <a:srgbClr val="000000"/>
                </a:solidFill>
                <a:cs typeface="Arial Unicode MS" charset="0"/>
              </a:rPr>
              <a:t>1954</a:t>
            </a: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838325" y="1146200"/>
            <a:ext cx="2093339" cy="3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FF420E"/>
                </a:solidFill>
                <a:latin typeface="Calibri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5pPr>
            <a:lvl6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6pPr>
            <a:lvl7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7pPr>
            <a:lvl8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8pPr>
            <a:lvl9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buSzPct val="100000"/>
              <a:defRPr/>
            </a:pPr>
            <a:r>
              <a:rPr lang="fr-FR" sz="1800" dirty="0">
                <a:solidFill>
                  <a:srgbClr val="000000"/>
                </a:solidFill>
                <a:latin typeface="Arial" charset="0"/>
              </a:rPr>
              <a:t>Création du CERN</a:t>
            </a: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684213" y="2924175"/>
            <a:ext cx="914400" cy="627063"/>
          </a:xfrm>
          <a:prstGeom prst="rect">
            <a:avLst/>
          </a:prstGeom>
          <a:solidFill>
            <a:srgbClr val="FFCC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dirty="0">
                <a:solidFill>
                  <a:srgbClr val="000000"/>
                </a:solidFill>
                <a:cs typeface="Arial Unicode MS" charset="0"/>
              </a:rPr>
              <a:t>1959</a:t>
            </a: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684213" y="1969350"/>
            <a:ext cx="914400" cy="627062"/>
          </a:xfrm>
          <a:prstGeom prst="rect">
            <a:avLst/>
          </a:prstGeom>
          <a:solidFill>
            <a:srgbClr val="FFCC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dirty="0">
                <a:solidFill>
                  <a:srgbClr val="000000"/>
                </a:solidFill>
                <a:cs typeface="Arial Unicode MS" charset="0"/>
              </a:rPr>
              <a:t>1957</a:t>
            </a: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1843088" y="1988400"/>
            <a:ext cx="3426236" cy="64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FF420E"/>
                </a:solidFill>
                <a:latin typeface="Calibri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5pPr>
            <a:lvl6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6pPr>
            <a:lvl7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7pPr>
            <a:lvl8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8pPr>
            <a:lvl9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buSzPct val="100000"/>
              <a:defRPr/>
            </a:pPr>
            <a:r>
              <a:rPr lang="fr-FR" sz="1800" dirty="0">
                <a:solidFill>
                  <a:srgbClr val="000000"/>
                </a:solidFill>
                <a:latin typeface="Arial" charset="0"/>
              </a:rPr>
              <a:t>1</a:t>
            </a:r>
            <a:r>
              <a:rPr lang="fr-FR" sz="1800" baseline="30000" dirty="0">
                <a:solidFill>
                  <a:srgbClr val="000000"/>
                </a:solidFill>
                <a:latin typeface="Arial" charset="0"/>
              </a:rPr>
              <a:t>er</a:t>
            </a:r>
            <a:r>
              <a:rPr lang="fr-FR" sz="1800" dirty="0">
                <a:solidFill>
                  <a:srgbClr val="000000"/>
                </a:solidFill>
                <a:latin typeface="Arial" charset="0"/>
              </a:rPr>
              <a:t> accélérateur (SC) à 0,6 </a:t>
            </a:r>
            <a:r>
              <a:rPr lang="fr-FR" sz="1800" dirty="0" err="1">
                <a:solidFill>
                  <a:srgbClr val="000000"/>
                </a:solidFill>
                <a:latin typeface="Arial" charset="0"/>
              </a:rPr>
              <a:t>GeV</a:t>
            </a:r>
            <a:endParaRPr lang="fr-FR" sz="1800" dirty="0">
              <a:solidFill>
                <a:srgbClr val="000000"/>
              </a:solidFill>
              <a:latin typeface="Arial" charset="0"/>
            </a:endParaRPr>
          </a:p>
          <a:p>
            <a:pPr eaLnBrk="1" hangingPunct="1">
              <a:buSzPct val="100000"/>
              <a:defRPr/>
            </a:pPr>
            <a:r>
              <a:rPr lang="fr-FR" sz="1800" dirty="0">
                <a:solidFill>
                  <a:srgbClr val="000000"/>
                </a:solidFill>
                <a:latin typeface="Arial" charset="0"/>
              </a:rPr>
              <a:t>fonctionne jusqu’en 1990 </a:t>
            </a:r>
          </a:p>
        </p:txBody>
      </p:sp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93" t="8153" r="3860" b="6786"/>
          <a:stretch>
            <a:fillRect/>
          </a:stretch>
        </p:blipFill>
        <p:spPr bwMode="auto">
          <a:xfrm>
            <a:off x="5813299" y="981008"/>
            <a:ext cx="3079181" cy="25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 l="15393" t="8153" r="3860" b="6786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1827213" y="2924944"/>
            <a:ext cx="3320851" cy="64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FF420E"/>
                </a:solidFill>
                <a:latin typeface="Calibri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5pPr>
            <a:lvl6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6pPr>
            <a:lvl7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7pPr>
            <a:lvl8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8pPr>
            <a:lvl9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buSzPct val="100000"/>
              <a:defRPr/>
            </a:pPr>
            <a:r>
              <a:rPr lang="fr-FR" sz="1800" dirty="0">
                <a:solidFill>
                  <a:srgbClr val="000000"/>
                </a:solidFill>
                <a:latin typeface="Arial" charset="0"/>
              </a:rPr>
              <a:t>Démarrage du PS (protons à 28 </a:t>
            </a:r>
            <a:r>
              <a:rPr lang="fr-FR" sz="1800" dirty="0" err="1">
                <a:solidFill>
                  <a:srgbClr val="000000"/>
                </a:solidFill>
                <a:latin typeface="Arial" charset="0"/>
              </a:rPr>
              <a:t>GeV</a:t>
            </a:r>
            <a:r>
              <a:rPr lang="fr-FR" sz="1800" dirty="0">
                <a:solidFill>
                  <a:srgbClr val="000000"/>
                </a:solidFill>
                <a:latin typeface="Arial" charset="0"/>
              </a:rPr>
              <a:t>)</a:t>
            </a:r>
          </a:p>
        </p:txBody>
      </p:sp>
      <p:pic>
        <p:nvPicPr>
          <p:cNvPr id="13" name="Picture 8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6" t="10863"/>
          <a:stretch>
            <a:fillRect/>
          </a:stretch>
        </p:blipFill>
        <p:spPr bwMode="auto">
          <a:xfrm>
            <a:off x="684214" y="3789363"/>
            <a:ext cx="2822861" cy="27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 l="6816" t="10863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4" t="16249" b="20296"/>
          <a:stretch>
            <a:fillRect/>
          </a:stretch>
        </p:blipFill>
        <p:spPr bwMode="auto">
          <a:xfrm>
            <a:off x="4240532" y="4076700"/>
            <a:ext cx="4651948" cy="23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 l="7404" t="16249" b="20296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5" name="Rectangle 10"/>
          <p:cNvSpPr>
            <a:spLocks noChangeArrowheads="1"/>
          </p:cNvSpPr>
          <p:nvPr/>
        </p:nvSpPr>
        <p:spPr bwMode="auto">
          <a:xfrm>
            <a:off x="6517332" y="3573463"/>
            <a:ext cx="1943100" cy="293687"/>
          </a:xfrm>
          <a:prstGeom prst="rect">
            <a:avLst/>
          </a:prstGeom>
          <a:solidFill>
            <a:srgbClr val="FF0000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200" b="1" dirty="0">
                <a:solidFill>
                  <a:srgbClr val="FFFFFF"/>
                </a:solidFill>
                <a:cs typeface="Arial Unicode MS" charset="0"/>
              </a:rPr>
              <a:t>Le Synchrocyclotron (SC)</a:t>
            </a:r>
          </a:p>
        </p:txBody>
      </p:sp>
      <p:sp>
        <p:nvSpPr>
          <p:cNvPr id="16" name="Rectangle 11"/>
          <p:cNvSpPr>
            <a:spLocks noChangeArrowheads="1"/>
          </p:cNvSpPr>
          <p:nvPr/>
        </p:nvSpPr>
        <p:spPr bwMode="auto">
          <a:xfrm>
            <a:off x="107504" y="3711376"/>
            <a:ext cx="1800225" cy="293688"/>
          </a:xfrm>
          <a:prstGeom prst="rect">
            <a:avLst/>
          </a:prstGeom>
          <a:solidFill>
            <a:srgbClr val="FF0000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200" b="1" dirty="0" err="1">
                <a:solidFill>
                  <a:srgbClr val="FFFFFF"/>
                </a:solidFill>
                <a:cs typeface="Arial Unicode MS" charset="0"/>
              </a:rPr>
              <a:t>Vue</a:t>
            </a:r>
            <a:r>
              <a:rPr lang="en-US" sz="1200" b="1" dirty="0">
                <a:solidFill>
                  <a:srgbClr val="FFFFFF"/>
                </a:solidFill>
                <a:cs typeface="Arial Unicode MS" charset="0"/>
              </a:rPr>
              <a:t> du CERN en 1964 </a:t>
            </a:r>
          </a:p>
        </p:txBody>
      </p:sp>
      <p:sp>
        <p:nvSpPr>
          <p:cNvPr id="17" name="Rectangle 12"/>
          <p:cNvSpPr>
            <a:spLocks noChangeArrowheads="1"/>
          </p:cNvSpPr>
          <p:nvPr/>
        </p:nvSpPr>
        <p:spPr bwMode="auto">
          <a:xfrm>
            <a:off x="4140200" y="6165304"/>
            <a:ext cx="2447925" cy="293688"/>
          </a:xfrm>
          <a:prstGeom prst="rect">
            <a:avLst/>
          </a:prstGeom>
          <a:solidFill>
            <a:srgbClr val="FF0000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200" b="1" dirty="0">
                <a:solidFill>
                  <a:srgbClr val="FFFFFF"/>
                </a:solidFill>
                <a:cs typeface="Arial Unicode MS" charset="0"/>
              </a:rPr>
              <a:t>Le Proton Synchrotron (PS) </a:t>
            </a:r>
          </a:p>
        </p:txBody>
      </p:sp>
    </p:spTree>
    <p:extLst>
      <p:ext uri="{BB962C8B-B14F-4D97-AF65-F5344CB8AC3E}">
        <p14:creationId xmlns:p14="http://schemas.microsoft.com/office/powerpoint/2010/main" val="22375473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grandes dates du CERN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MasterClasses 2025 - IJCLab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Le CERN et le LHC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F4845C-2050-7542-B56B-C47BC5A1F9F5}" type="slidenum">
              <a:rPr lang="fr-FR" smtClean="0"/>
              <a:pPr>
                <a:defRPr/>
              </a:pPr>
              <a:t>18</a:t>
            </a:fld>
            <a:r>
              <a:rPr lang="en-GB">
                <a:latin typeface="Ubuntu Condensed" charset="0"/>
              </a:rPr>
              <a:t> </a:t>
            </a:r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47"/>
          <a:stretch>
            <a:fillRect/>
          </a:stretch>
        </p:blipFill>
        <p:spPr bwMode="auto">
          <a:xfrm>
            <a:off x="611188" y="2905150"/>
            <a:ext cx="3311525" cy="3332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 l="22047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611188" y="5943625"/>
            <a:ext cx="2879725" cy="293687"/>
          </a:xfrm>
          <a:prstGeom prst="rect">
            <a:avLst/>
          </a:prstGeom>
          <a:solidFill>
            <a:srgbClr val="FF0000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200" b="1" dirty="0">
                <a:solidFill>
                  <a:srgbClr val="FFFFFF"/>
                </a:solidFill>
                <a:cs typeface="Arial Unicode MS" charset="0"/>
              </a:rPr>
              <a:t>La </a:t>
            </a:r>
            <a:r>
              <a:rPr lang="en-US" sz="1200" b="1" dirty="0" err="1">
                <a:solidFill>
                  <a:srgbClr val="FFFFFF"/>
                </a:solidFill>
                <a:cs typeface="Arial Unicode MS" charset="0"/>
              </a:rPr>
              <a:t>chambre</a:t>
            </a:r>
            <a:r>
              <a:rPr lang="en-US" sz="1200" b="1" dirty="0">
                <a:solidFill>
                  <a:srgbClr val="FFFFFF"/>
                </a:solidFill>
                <a:cs typeface="Arial Unicode MS" charset="0"/>
              </a:rPr>
              <a:t> </a:t>
            </a:r>
            <a:r>
              <a:rPr lang="en-US" sz="1200" b="1" dirty="0" err="1">
                <a:solidFill>
                  <a:srgbClr val="FFFFFF"/>
                </a:solidFill>
                <a:cs typeface="Arial Unicode MS" charset="0"/>
              </a:rPr>
              <a:t>à</a:t>
            </a:r>
            <a:r>
              <a:rPr lang="en-US" sz="1200" b="1" dirty="0">
                <a:solidFill>
                  <a:srgbClr val="FFFFFF"/>
                </a:solidFill>
                <a:cs typeface="Arial Unicode MS" charset="0"/>
              </a:rPr>
              <a:t> </a:t>
            </a:r>
            <a:r>
              <a:rPr lang="en-US" sz="1200" b="1" dirty="0" err="1">
                <a:solidFill>
                  <a:srgbClr val="FFFFFF"/>
                </a:solidFill>
                <a:cs typeface="Arial Unicode MS" charset="0"/>
              </a:rPr>
              <a:t>bulles</a:t>
            </a:r>
            <a:r>
              <a:rPr lang="en-US" sz="1200" b="1" dirty="0">
                <a:solidFill>
                  <a:srgbClr val="FFFFFF"/>
                </a:solidFill>
                <a:cs typeface="Arial Unicode MS" charset="0"/>
              </a:rPr>
              <a:t> </a:t>
            </a:r>
            <a:r>
              <a:rPr lang="en-US" sz="1200" b="1" i="1" dirty="0" err="1">
                <a:solidFill>
                  <a:srgbClr val="FFFFFF"/>
                </a:solidFill>
                <a:cs typeface="Arial Unicode MS" charset="0"/>
              </a:rPr>
              <a:t>Gargamelle</a:t>
            </a:r>
            <a:endParaRPr lang="en-US" sz="1200" b="1" i="1" dirty="0">
              <a:solidFill>
                <a:srgbClr val="FFFFFF"/>
              </a:solidFill>
              <a:cs typeface="Arial Unicode MS" charset="0"/>
            </a:endParaRPr>
          </a:p>
        </p:txBody>
      </p:sp>
      <p:grpSp>
        <p:nvGrpSpPr>
          <p:cNvPr id="8" name="Group 3"/>
          <p:cNvGrpSpPr>
            <a:grpSpLocks/>
          </p:cNvGrpSpPr>
          <p:nvPr/>
        </p:nvGrpSpPr>
        <p:grpSpPr bwMode="auto">
          <a:xfrm>
            <a:off x="4140274" y="4142382"/>
            <a:ext cx="2357438" cy="274638"/>
            <a:chOff x="2472" y="2020"/>
            <a:chExt cx="1485" cy="173"/>
          </a:xfrm>
        </p:grpSpPr>
        <p:sp>
          <p:nvSpPr>
            <p:cNvPr id="9" name="Rectangle 4"/>
            <p:cNvSpPr>
              <a:spLocks noChangeArrowheads="1"/>
            </p:cNvSpPr>
            <p:nvPr/>
          </p:nvSpPr>
          <p:spPr bwMode="auto">
            <a:xfrm>
              <a:off x="2472" y="2020"/>
              <a:ext cx="1485" cy="173"/>
            </a:xfrm>
            <a:prstGeom prst="rect">
              <a:avLst/>
            </a:prstGeom>
            <a:solidFill>
              <a:srgbClr val="FF00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 eaLnBrk="1" hangingPunct="1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lang="en-US" sz="1200" b="1" dirty="0">
                  <a:solidFill>
                    <a:srgbClr val="FFFFFF"/>
                  </a:solidFill>
                  <a:cs typeface="Arial Unicode MS" charset="0"/>
                </a:rPr>
                <a:t>Photo de la </a:t>
              </a:r>
              <a:r>
                <a:rPr lang="en-US" sz="1200" b="1" dirty="0" err="1">
                  <a:solidFill>
                    <a:srgbClr val="FFFFFF"/>
                  </a:solidFill>
                  <a:cs typeface="Arial Unicode MS" charset="0"/>
                </a:rPr>
                <a:t>réaction</a:t>
              </a:r>
              <a:r>
                <a:rPr lang="en-US" sz="1200" b="1" dirty="0">
                  <a:solidFill>
                    <a:srgbClr val="FFFFFF"/>
                  </a:solidFill>
                  <a:cs typeface="Arial Unicode MS" charset="0"/>
                </a:rPr>
                <a:t> </a:t>
              </a:r>
              <a:r>
                <a:rPr lang="en-US" sz="1200" b="1" dirty="0">
                  <a:solidFill>
                    <a:srgbClr val="FFFFFF"/>
                  </a:solidFill>
                  <a:latin typeface="Symbol" charset="0"/>
                  <a:cs typeface="Arial Unicode MS" charset="0"/>
                </a:rPr>
                <a:t></a:t>
              </a:r>
              <a:r>
                <a:rPr lang="en-US" sz="1200" b="1" baseline="-25000" dirty="0">
                  <a:solidFill>
                    <a:srgbClr val="FFFFFF"/>
                  </a:solidFill>
                  <a:latin typeface="Symbol" charset="0"/>
                  <a:cs typeface="Arial Unicode MS" charset="0"/>
                </a:rPr>
                <a:t></a:t>
              </a:r>
              <a:r>
                <a:rPr lang="en-US" sz="1200" b="1" dirty="0">
                  <a:solidFill>
                    <a:srgbClr val="FFFFFF"/>
                  </a:solidFill>
                  <a:cs typeface="Arial Unicode MS" charset="0"/>
                </a:rPr>
                <a:t> e </a:t>
              </a:r>
              <a:r>
                <a:rPr lang="en-US" sz="1200" b="1" dirty="0">
                  <a:solidFill>
                    <a:srgbClr val="FFFFFF"/>
                  </a:solidFill>
                  <a:ea typeface="DejaVu Sans" charset="0"/>
                  <a:cs typeface="Arial" charset="0"/>
                </a:rPr>
                <a:t>→</a:t>
              </a:r>
              <a:r>
                <a:rPr lang="en-US" sz="1200" b="1" dirty="0">
                  <a:solidFill>
                    <a:srgbClr val="FFFFFF"/>
                  </a:solidFill>
                  <a:latin typeface="Symbol" charset="0"/>
                  <a:cs typeface="Arial Unicode MS" charset="0"/>
                </a:rPr>
                <a:t></a:t>
              </a:r>
              <a:r>
                <a:rPr lang="en-US" sz="1200" b="1" baseline="-25000" dirty="0">
                  <a:solidFill>
                    <a:srgbClr val="FFFFFF"/>
                  </a:solidFill>
                  <a:latin typeface="Symbol" charset="0"/>
                  <a:cs typeface="Arial Unicode MS" charset="0"/>
                </a:rPr>
                <a:t></a:t>
              </a:r>
              <a:r>
                <a:rPr lang="en-US" sz="1200" b="1" dirty="0">
                  <a:solidFill>
                    <a:srgbClr val="FFFFFF"/>
                  </a:solidFill>
                  <a:cs typeface="Arial Unicode MS" charset="0"/>
                </a:rPr>
                <a:t> e</a:t>
              </a:r>
            </a:p>
          </p:txBody>
        </p:sp>
        <p:sp>
          <p:nvSpPr>
            <p:cNvPr id="10" name="Line 5"/>
            <p:cNvSpPr>
              <a:spLocks noChangeShapeType="1"/>
            </p:cNvSpPr>
            <p:nvPr/>
          </p:nvSpPr>
          <p:spPr bwMode="auto">
            <a:xfrm>
              <a:off x="3470" y="2065"/>
              <a:ext cx="79" cy="0"/>
            </a:xfrm>
            <a:prstGeom prst="line">
              <a:avLst/>
            </a:prstGeom>
            <a:noFill/>
            <a:ln w="1908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FR">
                <a:cs typeface="Arial Unicode MS" charset="0"/>
              </a:endParaRPr>
            </a:p>
          </p:txBody>
        </p:sp>
        <p:sp>
          <p:nvSpPr>
            <p:cNvPr id="11" name="Line 6"/>
            <p:cNvSpPr>
              <a:spLocks noChangeShapeType="1"/>
            </p:cNvSpPr>
            <p:nvPr/>
          </p:nvSpPr>
          <p:spPr bwMode="auto">
            <a:xfrm>
              <a:off x="3742" y="2065"/>
              <a:ext cx="79" cy="0"/>
            </a:xfrm>
            <a:prstGeom prst="line">
              <a:avLst/>
            </a:prstGeom>
            <a:noFill/>
            <a:ln w="1908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FR">
                <a:cs typeface="Arial Unicode MS" charset="0"/>
              </a:endParaRPr>
            </a:p>
          </p:txBody>
        </p:sp>
      </p:grpSp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24" t="43591" r="30637" b="28949"/>
          <a:stretch>
            <a:fillRect/>
          </a:stretch>
        </p:blipFill>
        <p:spPr bwMode="auto">
          <a:xfrm>
            <a:off x="4140274" y="4436070"/>
            <a:ext cx="4176713" cy="183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 l="29024" t="43591" r="30637" b="2894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3" name="Rectangle 8"/>
          <p:cNvSpPr>
            <a:spLocks noChangeArrowheads="1"/>
          </p:cNvSpPr>
          <p:nvPr/>
        </p:nvSpPr>
        <p:spPr bwMode="auto">
          <a:xfrm>
            <a:off x="4211712" y="5806082"/>
            <a:ext cx="4176712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pPr marL="342900" indent="-323850" eaLnBrk="1" hangingPunct="1">
              <a:lnSpc>
                <a:spcPct val="120000"/>
              </a:lnSpc>
              <a:spcBef>
                <a:spcPts val="500"/>
              </a:spcBef>
              <a:buSzPct val="10000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r>
              <a:rPr lang="fr-FR" sz="2000" b="1">
                <a:solidFill>
                  <a:srgbClr val="FFFFFF"/>
                </a:solidFill>
                <a:latin typeface="GeosansLight" charset="0"/>
                <a:cs typeface="Arial Unicode MS" charset="0"/>
              </a:rPr>
              <a:t>Expérience Gargamelle (</a:t>
            </a:r>
            <a:r>
              <a:rPr lang="fr-FR" sz="2000" b="1">
                <a:solidFill>
                  <a:srgbClr val="FF3300"/>
                </a:solidFill>
                <a:latin typeface="GeosansLight" charset="0"/>
                <a:cs typeface="Arial Unicode MS" charset="0"/>
              </a:rPr>
              <a:t>1973</a:t>
            </a:r>
            <a:r>
              <a:rPr lang="fr-FR" sz="2000" b="1">
                <a:solidFill>
                  <a:srgbClr val="FFFFFF"/>
                </a:solidFill>
                <a:latin typeface="GeosansLight" charset="0"/>
                <a:cs typeface="Arial Unicode MS" charset="0"/>
              </a:rPr>
              <a:t>)</a:t>
            </a:r>
          </a:p>
        </p:txBody>
      </p:sp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52" t="37909" r="15050" b="41252"/>
          <a:stretch>
            <a:fillRect/>
          </a:stretch>
        </p:blipFill>
        <p:spPr bwMode="auto">
          <a:xfrm>
            <a:off x="4211712" y="5083770"/>
            <a:ext cx="1512887" cy="792162"/>
          </a:xfrm>
          <a:prstGeom prst="rect">
            <a:avLst/>
          </a:prstGeom>
          <a:noFill/>
          <a:ln w="9360" cap="sq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 l="57452" t="37909" r="15050" b="41252"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5" name="Rectangle 10"/>
          <p:cNvSpPr>
            <a:spLocks noChangeArrowheads="1"/>
          </p:cNvSpPr>
          <p:nvPr/>
        </p:nvSpPr>
        <p:spPr bwMode="auto">
          <a:xfrm>
            <a:off x="633413" y="1052736"/>
            <a:ext cx="914400" cy="627063"/>
          </a:xfrm>
          <a:prstGeom prst="rect">
            <a:avLst/>
          </a:prstGeom>
          <a:solidFill>
            <a:srgbClr val="FFCC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dirty="0">
                <a:solidFill>
                  <a:srgbClr val="000000"/>
                </a:solidFill>
                <a:cs typeface="Arial Unicode MS" charset="0"/>
              </a:rPr>
              <a:t>1971</a:t>
            </a:r>
          </a:p>
        </p:txBody>
      </p:sp>
      <p:sp>
        <p:nvSpPr>
          <p:cNvPr id="16" name="Text Box 11"/>
          <p:cNvSpPr txBox="1">
            <a:spLocks noChangeArrowheads="1"/>
          </p:cNvSpPr>
          <p:nvPr/>
        </p:nvSpPr>
        <p:spPr bwMode="auto">
          <a:xfrm>
            <a:off x="1742687" y="1119411"/>
            <a:ext cx="5493609" cy="3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FF420E"/>
                </a:solidFill>
                <a:latin typeface="Calibri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5pPr>
            <a:lvl6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6pPr>
            <a:lvl7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7pPr>
            <a:lvl8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8pPr>
            <a:lvl9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buSzPct val="100000"/>
              <a:defRPr/>
            </a:pPr>
            <a:r>
              <a:rPr lang="fr-FR" sz="1800" dirty="0">
                <a:solidFill>
                  <a:srgbClr val="000000"/>
                </a:solidFill>
                <a:latin typeface="Arial" charset="0"/>
              </a:rPr>
              <a:t>ISR : premier collisionneur proton-proton au monde</a:t>
            </a:r>
          </a:p>
        </p:txBody>
      </p:sp>
      <p:sp>
        <p:nvSpPr>
          <p:cNvPr id="17" name="Rectangle 12"/>
          <p:cNvSpPr>
            <a:spLocks noChangeArrowheads="1"/>
          </p:cNvSpPr>
          <p:nvPr/>
        </p:nvSpPr>
        <p:spPr bwMode="auto">
          <a:xfrm>
            <a:off x="633413" y="1938561"/>
            <a:ext cx="914400" cy="627063"/>
          </a:xfrm>
          <a:prstGeom prst="rect">
            <a:avLst/>
          </a:prstGeom>
          <a:solidFill>
            <a:srgbClr val="FFCC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>
                <a:solidFill>
                  <a:srgbClr val="000000"/>
                </a:solidFill>
                <a:cs typeface="Arial Unicode MS" charset="0"/>
              </a:rPr>
              <a:t>1973</a:t>
            </a:r>
          </a:p>
        </p:txBody>
      </p:sp>
      <p:sp>
        <p:nvSpPr>
          <p:cNvPr id="18" name="Text Box 13"/>
          <p:cNvSpPr txBox="1">
            <a:spLocks noChangeArrowheads="1"/>
          </p:cNvSpPr>
          <p:nvPr/>
        </p:nvSpPr>
        <p:spPr bwMode="auto">
          <a:xfrm>
            <a:off x="1729987" y="1916832"/>
            <a:ext cx="4975225" cy="642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SzPct val="100000"/>
            </a:pPr>
            <a:r>
              <a:rPr lang="fr-FR" sz="1800" dirty="0">
                <a:solidFill>
                  <a:srgbClr val="000000"/>
                </a:solidFill>
              </a:rPr>
              <a:t>Découverte des “courants neutres” : unification </a:t>
            </a:r>
          </a:p>
          <a:p>
            <a:pPr eaLnBrk="1" hangingPunct="1">
              <a:buSzPct val="100000"/>
            </a:pPr>
            <a:r>
              <a:rPr lang="fr-FR" sz="1800" dirty="0">
                <a:solidFill>
                  <a:srgbClr val="000000"/>
                </a:solidFill>
              </a:rPr>
              <a:t>de l’électromagnétisme et de la force faible</a:t>
            </a:r>
          </a:p>
        </p:txBody>
      </p:sp>
      <p:pic>
        <p:nvPicPr>
          <p:cNvPr id="19" name="Picture 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5738" y="1340768"/>
            <a:ext cx="1428750" cy="220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0" name="Rectangle 15"/>
          <p:cNvSpPr>
            <a:spLocks noChangeArrowheads="1"/>
          </p:cNvSpPr>
          <p:nvPr/>
        </p:nvSpPr>
        <p:spPr bwMode="auto">
          <a:xfrm>
            <a:off x="7019925" y="3541043"/>
            <a:ext cx="1943100" cy="293688"/>
          </a:xfrm>
          <a:prstGeom prst="rect">
            <a:avLst/>
          </a:prstGeom>
          <a:solidFill>
            <a:srgbClr val="FF0000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200" b="1">
                <a:solidFill>
                  <a:srgbClr val="FFFFFF"/>
                </a:solidFill>
                <a:cs typeface="Arial Unicode MS" charset="0"/>
              </a:rPr>
              <a:t>A. Lagarrigue (1924-1975)</a:t>
            </a:r>
          </a:p>
        </p:txBody>
      </p:sp>
    </p:spTree>
    <p:extLst>
      <p:ext uri="{BB962C8B-B14F-4D97-AF65-F5344CB8AC3E}">
        <p14:creationId xmlns:p14="http://schemas.microsoft.com/office/powerpoint/2010/main" val="12360549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4"/>
          <a:stretch>
            <a:fillRect/>
          </a:stretch>
        </p:blipFill>
        <p:spPr bwMode="auto">
          <a:xfrm>
            <a:off x="771159" y="3753336"/>
            <a:ext cx="3426063" cy="27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 r="1540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grandes dates du CERN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MasterClasses 2025 - IJCLab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Le CERN et le LHC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F4845C-2050-7542-B56B-C47BC5A1F9F5}" type="slidenum">
              <a:rPr lang="fr-FR" smtClean="0"/>
              <a:pPr>
                <a:defRPr/>
              </a:pPr>
              <a:t>19</a:t>
            </a:fld>
            <a:r>
              <a:rPr lang="en-GB">
                <a:latin typeface="Ubuntu Condensed" charset="0"/>
              </a:rPr>
              <a:t> 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468313" y="1962870"/>
            <a:ext cx="914400" cy="627062"/>
          </a:xfrm>
          <a:prstGeom prst="rect">
            <a:avLst/>
          </a:prstGeom>
          <a:solidFill>
            <a:srgbClr val="FFCC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>
                <a:solidFill>
                  <a:srgbClr val="000000"/>
                </a:solidFill>
                <a:cs typeface="Arial Unicode MS" charset="0"/>
              </a:rPr>
              <a:t>1983</a:t>
            </a: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583155" y="1916832"/>
            <a:ext cx="5149915" cy="64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FF420E"/>
                </a:solidFill>
                <a:latin typeface="Calibri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5pPr>
            <a:lvl6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6pPr>
            <a:lvl7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7pPr>
            <a:lvl8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8pPr>
            <a:lvl9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buSzPct val="100000"/>
              <a:defRPr/>
            </a:pPr>
            <a:r>
              <a:rPr lang="fr-FR" sz="1800" dirty="0">
                <a:solidFill>
                  <a:srgbClr val="000000"/>
                </a:solidFill>
                <a:latin typeface="Arial" charset="0"/>
              </a:rPr>
              <a:t>Les expériences UA1 et UA2 y découvrent les </a:t>
            </a:r>
          </a:p>
          <a:p>
            <a:pPr eaLnBrk="1" hangingPunct="1">
              <a:buSzPct val="100000"/>
              <a:defRPr/>
            </a:pPr>
            <a:r>
              <a:rPr lang="fr-FR" sz="1800" dirty="0">
                <a:solidFill>
                  <a:srgbClr val="000000"/>
                </a:solidFill>
                <a:latin typeface="Arial" charset="0"/>
              </a:rPr>
              <a:t>particules médiatrices de la force faible: W</a:t>
            </a:r>
            <a:r>
              <a:rPr lang="fr-FR" sz="1800" baseline="30000" dirty="0">
                <a:solidFill>
                  <a:srgbClr val="000000"/>
                </a:solidFill>
                <a:latin typeface="Arial" charset="0"/>
                <a:ea typeface="DejaVu Sans" charset="0"/>
                <a:cs typeface="Arial" charset="0"/>
              </a:rPr>
              <a:t>±</a:t>
            </a:r>
            <a:r>
              <a:rPr lang="fr-FR" sz="1800" dirty="0">
                <a:solidFill>
                  <a:srgbClr val="000000"/>
                </a:solidFill>
                <a:latin typeface="Arial" charset="0"/>
                <a:ea typeface="DejaVu Sans" charset="0"/>
                <a:cs typeface="Arial" charset="0"/>
              </a:rPr>
              <a:t> et Z</a:t>
            </a:r>
            <a:r>
              <a:rPr lang="fr-FR" sz="1800" baseline="30000" dirty="0">
                <a:solidFill>
                  <a:srgbClr val="000000"/>
                </a:solidFill>
                <a:latin typeface="Arial" charset="0"/>
                <a:ea typeface="DejaVu Sans" charset="0"/>
                <a:cs typeface="Arial" charset="0"/>
              </a:rPr>
              <a:t>0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3" r="6807" b="6784"/>
          <a:stretch>
            <a:fillRect/>
          </a:stretch>
        </p:blipFill>
        <p:spPr bwMode="auto">
          <a:xfrm>
            <a:off x="5308233" y="3723173"/>
            <a:ext cx="3440231" cy="27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 l="7693" r="6807" b="678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2053803" y="3861048"/>
            <a:ext cx="935038" cy="293688"/>
          </a:xfrm>
          <a:prstGeom prst="rect">
            <a:avLst/>
          </a:prstGeom>
          <a:solidFill>
            <a:srgbClr val="FF0000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200" b="1">
                <a:solidFill>
                  <a:srgbClr val="FFFFFF"/>
                </a:solidFill>
                <a:cs typeface="Arial Unicode MS" charset="0"/>
              </a:rPr>
              <a:t>UA1</a:t>
            </a: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6589291" y="3861048"/>
            <a:ext cx="935037" cy="293688"/>
          </a:xfrm>
          <a:prstGeom prst="rect">
            <a:avLst/>
          </a:prstGeom>
          <a:solidFill>
            <a:srgbClr val="FF0000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200" b="1">
                <a:solidFill>
                  <a:srgbClr val="FFFFFF"/>
                </a:solidFill>
                <a:cs typeface="Arial Unicode MS" charset="0"/>
              </a:rPr>
              <a:t>UA2</a:t>
            </a:r>
          </a:p>
        </p:txBody>
      </p:sp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768"/>
          <a:stretch>
            <a:fillRect/>
          </a:stretch>
        </p:blipFill>
        <p:spPr bwMode="auto">
          <a:xfrm>
            <a:off x="6800850" y="1004763"/>
            <a:ext cx="2343150" cy="220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 t="33768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2" name="Rectangle 8"/>
          <p:cNvSpPr>
            <a:spLocks noChangeArrowheads="1"/>
          </p:cNvSpPr>
          <p:nvPr/>
        </p:nvSpPr>
        <p:spPr bwMode="auto">
          <a:xfrm>
            <a:off x="468313" y="1061417"/>
            <a:ext cx="914400" cy="627062"/>
          </a:xfrm>
          <a:prstGeom prst="rect">
            <a:avLst/>
          </a:prstGeom>
          <a:solidFill>
            <a:srgbClr val="FFCC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dirty="0">
                <a:solidFill>
                  <a:srgbClr val="000000"/>
                </a:solidFill>
                <a:cs typeface="Arial Unicode MS" charset="0"/>
              </a:rPr>
              <a:t>1976</a:t>
            </a:r>
          </a:p>
        </p:txBody>
      </p:sp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1619666" y="836712"/>
            <a:ext cx="4896550" cy="1003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FF420E"/>
                </a:solidFill>
                <a:latin typeface="Calibri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5pPr>
            <a:lvl6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6pPr>
            <a:lvl7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7pPr>
            <a:lvl8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8pPr>
            <a:lvl9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lnSpc>
                <a:spcPct val="110000"/>
              </a:lnSpc>
              <a:buSzPct val="100000"/>
              <a:defRPr/>
            </a:pPr>
            <a:r>
              <a:rPr lang="fr-FR" sz="1800" dirty="0">
                <a:solidFill>
                  <a:srgbClr val="000000"/>
                </a:solidFill>
                <a:latin typeface="Arial" charset="0"/>
              </a:rPr>
              <a:t>Démarrage du SPS : collisionneur de protons (450 </a:t>
            </a:r>
            <a:r>
              <a:rPr lang="fr-FR" sz="1800" dirty="0" err="1">
                <a:solidFill>
                  <a:srgbClr val="000000"/>
                </a:solidFill>
                <a:latin typeface="Arial" charset="0"/>
              </a:rPr>
              <a:t>GeV</a:t>
            </a:r>
            <a:r>
              <a:rPr lang="fr-FR" sz="1800" dirty="0">
                <a:solidFill>
                  <a:srgbClr val="000000"/>
                </a:solidFill>
                <a:latin typeface="Arial" charset="0"/>
              </a:rPr>
              <a:t>) reconverti à partir de 1979 en collisionneur proton-antiproton</a:t>
            </a:r>
          </a:p>
        </p:txBody>
      </p:sp>
      <p:sp>
        <p:nvSpPr>
          <p:cNvPr id="15" name="Rectangle 13"/>
          <p:cNvSpPr>
            <a:spLocks noChangeArrowheads="1"/>
          </p:cNvSpPr>
          <p:nvPr/>
        </p:nvSpPr>
        <p:spPr bwMode="auto">
          <a:xfrm>
            <a:off x="468313" y="2868122"/>
            <a:ext cx="914400" cy="627063"/>
          </a:xfrm>
          <a:prstGeom prst="rect">
            <a:avLst/>
          </a:prstGeom>
          <a:solidFill>
            <a:srgbClr val="FFCC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>
                <a:solidFill>
                  <a:srgbClr val="000000"/>
                </a:solidFill>
                <a:cs typeface="Arial Unicode MS" charset="0"/>
              </a:rPr>
              <a:t>1985</a:t>
            </a:r>
          </a:p>
        </p:txBody>
      </p:sp>
      <p:sp>
        <p:nvSpPr>
          <p:cNvPr id="16" name="Text Box 2"/>
          <p:cNvSpPr txBox="1">
            <a:spLocks noChangeArrowheads="1"/>
          </p:cNvSpPr>
          <p:nvPr/>
        </p:nvSpPr>
        <p:spPr bwMode="auto">
          <a:xfrm>
            <a:off x="1619672" y="2852496"/>
            <a:ext cx="3384376" cy="64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FF420E"/>
                </a:solidFill>
                <a:latin typeface="Calibri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5pPr>
            <a:lvl6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6pPr>
            <a:lvl7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7pPr>
            <a:lvl8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8pPr>
            <a:lvl9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buSzPct val="100000"/>
              <a:defRPr/>
            </a:pPr>
            <a:r>
              <a:rPr lang="fr-FR" sz="1800" dirty="0">
                <a:solidFill>
                  <a:srgbClr val="000000"/>
                </a:solidFill>
                <a:latin typeface="Arial" charset="0"/>
                <a:ea typeface="DejaVu Sans" charset="0"/>
                <a:cs typeface="Arial" charset="0"/>
              </a:rPr>
              <a:t>Prix Nobel de physique à </a:t>
            </a:r>
          </a:p>
          <a:p>
            <a:pPr eaLnBrk="1" hangingPunct="1">
              <a:buSzPct val="100000"/>
              <a:defRPr/>
            </a:pPr>
            <a:r>
              <a:rPr lang="fr-FR" sz="1800" dirty="0">
                <a:solidFill>
                  <a:srgbClr val="000000"/>
                </a:solidFill>
                <a:latin typeface="Arial" charset="0"/>
                <a:ea typeface="DejaVu Sans" charset="0"/>
                <a:cs typeface="Arial" charset="0"/>
              </a:rPr>
              <a:t>C. Rubbia et S. Van der </a:t>
            </a:r>
            <a:r>
              <a:rPr lang="fr-FR" sz="1800" dirty="0" err="1">
                <a:solidFill>
                  <a:srgbClr val="000000"/>
                </a:solidFill>
                <a:latin typeface="Arial" charset="0"/>
                <a:ea typeface="DejaVu Sans" charset="0"/>
                <a:cs typeface="Arial" charset="0"/>
              </a:rPr>
              <a:t>Meer</a:t>
            </a:r>
            <a:endParaRPr lang="fr-FR" sz="1800" dirty="0">
              <a:solidFill>
                <a:srgbClr val="000000"/>
              </a:solidFill>
              <a:latin typeface="Arial" charset="0"/>
              <a:ea typeface="DejaVu Sans" charset="0"/>
              <a:cs typeface="Arial" charset="0"/>
            </a:endParaRPr>
          </a:p>
        </p:txBody>
      </p:sp>
      <p:sp>
        <p:nvSpPr>
          <p:cNvPr id="17" name="Freeform 9"/>
          <p:cNvSpPr>
            <a:spLocks/>
          </p:cNvSpPr>
          <p:nvPr/>
        </p:nvSpPr>
        <p:spPr bwMode="auto">
          <a:xfrm>
            <a:off x="8172450" y="2018804"/>
            <a:ext cx="431800" cy="287338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28440" cap="sq">
            <a:solidFill>
              <a:srgbClr val="FFFF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8" name="Text Box 11"/>
          <p:cNvSpPr txBox="1">
            <a:spLocks noChangeArrowheads="1"/>
          </p:cNvSpPr>
          <p:nvPr/>
        </p:nvSpPr>
        <p:spPr bwMode="auto">
          <a:xfrm>
            <a:off x="8172450" y="1658442"/>
            <a:ext cx="8636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FF420E"/>
                </a:solidFill>
                <a:latin typeface="Calibri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5pPr>
            <a:lvl6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6pPr>
            <a:lvl7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7pPr>
            <a:lvl8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8pPr>
            <a:lvl9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lnSpc>
                <a:spcPct val="110000"/>
              </a:lnSpc>
              <a:buSzPct val="100000"/>
              <a:defRPr/>
            </a:pPr>
            <a:r>
              <a:rPr lang="fr-FR" sz="1800" b="1" dirty="0">
                <a:solidFill>
                  <a:srgbClr val="FFFF00"/>
                </a:solidFill>
                <a:latin typeface="Arial" charset="0"/>
              </a:rPr>
              <a:t>7 km</a:t>
            </a:r>
          </a:p>
        </p:txBody>
      </p:sp>
      <p:sp>
        <p:nvSpPr>
          <p:cNvPr id="19" name="Rectangle 5"/>
          <p:cNvSpPr>
            <a:spLocks noChangeArrowheads="1"/>
          </p:cNvSpPr>
          <p:nvPr/>
        </p:nvSpPr>
        <p:spPr bwMode="auto">
          <a:xfrm>
            <a:off x="6876256" y="1124744"/>
            <a:ext cx="935037" cy="293688"/>
          </a:xfrm>
          <a:prstGeom prst="rect">
            <a:avLst/>
          </a:prstGeom>
          <a:solidFill>
            <a:srgbClr val="FF0000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200" b="1" dirty="0">
                <a:solidFill>
                  <a:srgbClr val="FFFFFF"/>
                </a:solidFill>
                <a:cs typeface="Arial Unicode MS" charset="0"/>
              </a:rPr>
              <a:t>SPS</a:t>
            </a:r>
          </a:p>
        </p:txBody>
      </p:sp>
    </p:spTree>
    <p:extLst>
      <p:ext uri="{BB962C8B-B14F-4D97-AF65-F5344CB8AC3E}">
        <p14:creationId xmlns:p14="http://schemas.microsoft.com/office/powerpoint/2010/main" val="1821662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Plan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MasterClasses 2025 - IJCLab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Le CERN et le LHC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F4845C-2050-7542-B56B-C47BC5A1F9F5}" type="slidenum">
              <a:rPr lang="fr-FR" smtClean="0"/>
              <a:pPr>
                <a:defRPr/>
              </a:pPr>
              <a:t>2</a:t>
            </a:fld>
            <a:r>
              <a:rPr lang="en-GB">
                <a:latin typeface="Ubuntu Condensed" charset="0"/>
              </a:rPr>
              <a:t> </a:t>
            </a:r>
          </a:p>
        </p:txBody>
      </p:sp>
      <p:sp>
        <p:nvSpPr>
          <p:cNvPr id="8" name="ZoneTexte 1"/>
          <p:cNvSpPr txBox="1">
            <a:spLocks noChangeArrowheads="1"/>
          </p:cNvSpPr>
          <p:nvPr/>
        </p:nvSpPr>
        <p:spPr bwMode="auto">
          <a:xfrm>
            <a:off x="611560" y="5805264"/>
            <a:ext cx="813690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>
              <a:defRPr sz="4800" b="0">
                <a:solidFill>
                  <a:srgbClr val="1B5290"/>
                </a:solidFill>
              </a:defRPr>
            </a:pPr>
            <a:r>
              <a:rPr lang="fr-FR" sz="1400" dirty="0">
                <a:solidFill>
                  <a:schemeClr val="tx1"/>
                </a:solidFill>
              </a:rPr>
              <a:t>Certains de ces transparents ont trouvé leur inspiration dans une présentation du Prof. Dr Christoph Schäfer (CERN International Relations Office)</a:t>
            </a:r>
          </a:p>
        </p:txBody>
      </p:sp>
      <p:sp>
        <p:nvSpPr>
          <p:cNvPr id="9" name="ZoneTexte 1"/>
          <p:cNvSpPr txBox="1">
            <a:spLocks noChangeArrowheads="1"/>
          </p:cNvSpPr>
          <p:nvPr/>
        </p:nvSpPr>
        <p:spPr bwMode="auto">
          <a:xfrm>
            <a:off x="2313662" y="1772816"/>
            <a:ext cx="4634602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 typeface="Calibri" charset="0"/>
              <a:buAutoNum type="arabicParenR"/>
            </a:pPr>
            <a:r>
              <a:rPr lang="fr-FR" dirty="0">
                <a:solidFill>
                  <a:schemeClr val="tx1"/>
                </a:solidFill>
              </a:rPr>
              <a:t>Pourquoi des accélérateurs ?</a:t>
            </a:r>
          </a:p>
          <a:p>
            <a:pPr>
              <a:buFont typeface="Calibri" charset="0"/>
              <a:buAutoNum type="arabicParenR"/>
            </a:pPr>
            <a:endParaRPr lang="fr-FR" dirty="0">
              <a:solidFill>
                <a:schemeClr val="tx1"/>
              </a:solidFill>
            </a:endParaRPr>
          </a:p>
          <a:p>
            <a:pPr>
              <a:buFont typeface="Calibri" charset="0"/>
              <a:buAutoNum type="arabicParenR"/>
            </a:pPr>
            <a:r>
              <a:rPr lang="fr-FR" dirty="0">
                <a:solidFill>
                  <a:schemeClr val="tx1"/>
                </a:solidFill>
              </a:rPr>
              <a:t>Le CERN</a:t>
            </a:r>
          </a:p>
          <a:p>
            <a:pPr>
              <a:buFont typeface="Calibri" charset="0"/>
              <a:buAutoNum type="arabicParenR"/>
            </a:pPr>
            <a:endParaRPr lang="fr-FR" dirty="0">
              <a:solidFill>
                <a:schemeClr val="tx1"/>
              </a:solidFill>
            </a:endParaRPr>
          </a:p>
          <a:p>
            <a:pPr>
              <a:buFont typeface="Calibri" charset="0"/>
              <a:buAutoNum type="arabicParenR"/>
            </a:pPr>
            <a:r>
              <a:rPr lang="fr-FR" dirty="0">
                <a:solidFill>
                  <a:schemeClr val="tx1"/>
                </a:solidFill>
              </a:rPr>
              <a:t>Les grandes dates du CERN</a:t>
            </a:r>
          </a:p>
          <a:p>
            <a:pPr>
              <a:buFont typeface="Calibri" charset="0"/>
              <a:buAutoNum type="arabicParenR"/>
            </a:pPr>
            <a:endParaRPr lang="fr-FR" dirty="0">
              <a:solidFill>
                <a:schemeClr val="tx1"/>
              </a:solidFill>
            </a:endParaRPr>
          </a:p>
          <a:p>
            <a:pPr>
              <a:buFont typeface="Calibri" charset="0"/>
              <a:buAutoNum type="arabicParenR"/>
            </a:pPr>
            <a:r>
              <a:rPr lang="fr-FR" dirty="0">
                <a:solidFill>
                  <a:schemeClr val="tx1"/>
                </a:solidFill>
              </a:rPr>
              <a:t>Le LHC</a:t>
            </a:r>
          </a:p>
          <a:p>
            <a:pPr>
              <a:buFont typeface="Calibri" charset="0"/>
              <a:buAutoNum type="arabicParenR"/>
            </a:pPr>
            <a:endParaRPr lang="fr-FR" dirty="0">
              <a:solidFill>
                <a:schemeClr val="tx1"/>
              </a:solidFill>
            </a:endParaRPr>
          </a:p>
          <a:p>
            <a:pPr>
              <a:buFont typeface="Calibri" charset="0"/>
              <a:buAutoNum type="arabicParenR"/>
            </a:pPr>
            <a:r>
              <a:rPr lang="fr-FR" dirty="0">
                <a:solidFill>
                  <a:schemeClr val="tx1"/>
                </a:solidFill>
              </a:rPr>
              <a:t>Les retombées pour la société</a:t>
            </a:r>
          </a:p>
        </p:txBody>
      </p:sp>
    </p:spTree>
    <p:extLst>
      <p:ext uri="{BB962C8B-B14F-4D97-AF65-F5344CB8AC3E}">
        <p14:creationId xmlns:p14="http://schemas.microsoft.com/office/powerpoint/2010/main" val="10709805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grandes dates du CERN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MasterClasses 2025 - IJCLab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Le CERN et le LHC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F4845C-2050-7542-B56B-C47BC5A1F9F5}" type="slidenum">
              <a:rPr lang="fr-FR" smtClean="0"/>
              <a:pPr>
                <a:defRPr/>
              </a:pPr>
              <a:t>20</a:t>
            </a:fld>
            <a:r>
              <a:rPr lang="en-GB">
                <a:latin typeface="Ubuntu Condensed" charset="0"/>
              </a:rPr>
              <a:t> </a:t>
            </a: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323528" y="1361777"/>
            <a:ext cx="914400" cy="627063"/>
          </a:xfrm>
          <a:prstGeom prst="rect">
            <a:avLst/>
          </a:prstGeom>
          <a:solidFill>
            <a:srgbClr val="FFCC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dirty="0">
                <a:solidFill>
                  <a:srgbClr val="000000"/>
                </a:solidFill>
                <a:cs typeface="Arial Unicode MS" charset="0"/>
              </a:rPr>
              <a:t>1970’s</a:t>
            </a: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1475657" y="1340768"/>
            <a:ext cx="3528391" cy="699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FF420E"/>
                </a:solidFill>
                <a:latin typeface="Calibri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5pPr>
            <a:lvl6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6pPr>
            <a:lvl7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7pPr>
            <a:lvl8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8pPr>
            <a:lvl9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lnSpc>
                <a:spcPct val="110000"/>
              </a:lnSpc>
              <a:buSzPct val="100000"/>
              <a:defRPr/>
            </a:pPr>
            <a:r>
              <a:rPr lang="fr-FR" sz="1800" dirty="0">
                <a:solidFill>
                  <a:srgbClr val="000000"/>
                </a:solidFill>
                <a:latin typeface="Arial" charset="0"/>
              </a:rPr>
              <a:t>Saut technologique : G. Charpak invente la chambre à fils</a:t>
            </a: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39"/>
          <a:stretch>
            <a:fillRect/>
          </a:stretch>
        </p:blipFill>
        <p:spPr bwMode="auto">
          <a:xfrm>
            <a:off x="7102923" y="985863"/>
            <a:ext cx="1717549" cy="18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 b="1633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64" t="19542" r="33333" b="34833"/>
          <a:stretch>
            <a:fillRect/>
          </a:stretch>
        </p:blipFill>
        <p:spPr bwMode="auto">
          <a:xfrm>
            <a:off x="5174116" y="980728"/>
            <a:ext cx="1284662" cy="1800000"/>
          </a:xfrm>
          <a:prstGeom prst="rect">
            <a:avLst/>
          </a:prstGeom>
          <a:noFill/>
          <a:ln w="2844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 l="25864" t="19542" r="33333" b="34833"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1" name="AutoShape 7"/>
          <p:cNvSpPr>
            <a:spLocks noChangeArrowheads="1"/>
          </p:cNvSpPr>
          <p:nvPr/>
        </p:nvSpPr>
        <p:spPr bwMode="auto">
          <a:xfrm rot="11460000">
            <a:off x="6450829" y="1691498"/>
            <a:ext cx="896523" cy="431800"/>
          </a:xfrm>
          <a:prstGeom prst="rightArrow">
            <a:avLst>
              <a:gd name="adj1" fmla="val 50000"/>
              <a:gd name="adj2" fmla="val 66728"/>
            </a:avLst>
          </a:prstGeom>
          <a:solidFill>
            <a:srgbClr val="FFCC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rot="10800000"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dirty="0">
                <a:solidFill>
                  <a:srgbClr val="000000"/>
                </a:solidFill>
                <a:cs typeface="Arial Unicode MS" charset="0"/>
              </a:rPr>
              <a:t>zoom</a:t>
            </a:r>
          </a:p>
        </p:txBody>
      </p:sp>
      <p:pic>
        <p:nvPicPr>
          <p:cNvPr id="12" name="Picture 1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11" t="29762" b="23004"/>
          <a:stretch>
            <a:fillRect/>
          </a:stretch>
        </p:blipFill>
        <p:spPr bwMode="auto">
          <a:xfrm>
            <a:off x="1068576" y="4005064"/>
            <a:ext cx="2542600" cy="10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 l="19011" t="29762" b="2300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251520" y="5229201"/>
            <a:ext cx="4320480" cy="288032"/>
          </a:xfrm>
          <a:prstGeom prst="rect">
            <a:avLst/>
          </a:prstGeom>
          <a:solidFill>
            <a:srgbClr val="FF0000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200" b="1" dirty="0">
                <a:solidFill>
                  <a:srgbClr val="FFFFFF"/>
                </a:solidFill>
                <a:cs typeface="Arial Unicode MS" charset="0"/>
              </a:rPr>
              <a:t> Interactions de protons du PS avec de </a:t>
            </a:r>
            <a:r>
              <a:rPr lang="en-US" sz="1200" b="1" dirty="0" err="1">
                <a:solidFill>
                  <a:srgbClr val="FFFFFF"/>
                </a:solidFill>
                <a:cs typeface="Arial Unicode MS" charset="0"/>
              </a:rPr>
              <a:t>l’hydrogène</a:t>
            </a:r>
            <a:r>
              <a:rPr lang="en-US" sz="1200" b="1" dirty="0">
                <a:solidFill>
                  <a:srgbClr val="FFFFFF"/>
                </a:solidFill>
                <a:cs typeface="Arial Unicode MS" charset="0"/>
              </a:rPr>
              <a:t> (1960) </a:t>
            </a:r>
          </a:p>
        </p:txBody>
      </p:sp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395536" y="3173809"/>
            <a:ext cx="3662478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FF420E"/>
                </a:solidFill>
                <a:latin typeface="Calibri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5pPr>
            <a:lvl6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6pPr>
            <a:lvl7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7pPr>
            <a:lvl8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8pPr>
            <a:lvl9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buSzPct val="100000"/>
              <a:defRPr/>
            </a:pPr>
            <a:r>
              <a:rPr lang="fr-FR" sz="2400" u="sng" dirty="0">
                <a:solidFill>
                  <a:srgbClr val="000000"/>
                </a:solidFill>
                <a:latin typeface="Arial" charset="0"/>
              </a:rPr>
              <a:t>Avant</a:t>
            </a:r>
            <a:r>
              <a:rPr lang="fr-FR" sz="2400" dirty="0">
                <a:solidFill>
                  <a:srgbClr val="000000"/>
                </a:solidFill>
                <a:latin typeface="Arial" charset="0"/>
              </a:rPr>
              <a:t>: Analyse de photos</a:t>
            </a:r>
          </a:p>
        </p:txBody>
      </p:sp>
      <p:pic>
        <p:nvPicPr>
          <p:cNvPr id="15" name="Picture 4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55" b="21648"/>
          <a:stretch/>
        </p:blipFill>
        <p:spPr bwMode="auto">
          <a:xfrm>
            <a:off x="5708408" y="4005064"/>
            <a:ext cx="2191235" cy="1079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4860032" y="3162594"/>
            <a:ext cx="4320158" cy="833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FF420E"/>
                </a:solidFill>
                <a:latin typeface="Calibri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5pPr>
            <a:lvl6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6pPr>
            <a:lvl7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7pPr>
            <a:lvl8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8pPr>
            <a:lvl9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buSzPct val="100000"/>
              <a:defRPr/>
            </a:pPr>
            <a:r>
              <a:rPr lang="fr-FR" sz="2400" u="sng" dirty="0">
                <a:solidFill>
                  <a:srgbClr val="000000"/>
                </a:solidFill>
                <a:latin typeface="Arial" charset="0"/>
              </a:rPr>
              <a:t>Après</a:t>
            </a:r>
            <a:r>
              <a:rPr lang="fr-FR" sz="2400" dirty="0">
                <a:solidFill>
                  <a:srgbClr val="000000"/>
                </a:solidFill>
                <a:latin typeface="Arial" charset="0"/>
              </a:rPr>
              <a:t>: reconstruction électronique et informatique</a:t>
            </a:r>
          </a:p>
        </p:txBody>
      </p:sp>
      <p:sp>
        <p:nvSpPr>
          <p:cNvPr id="17" name="Rectangle 9"/>
          <p:cNvSpPr>
            <a:spLocks noChangeArrowheads="1"/>
          </p:cNvSpPr>
          <p:nvPr/>
        </p:nvSpPr>
        <p:spPr bwMode="auto">
          <a:xfrm>
            <a:off x="5652059" y="5157192"/>
            <a:ext cx="2303933" cy="360039"/>
          </a:xfrm>
          <a:prstGeom prst="rect">
            <a:avLst/>
          </a:prstGeom>
          <a:solidFill>
            <a:srgbClr val="FF0000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200" b="1" dirty="0">
                <a:solidFill>
                  <a:srgbClr val="FFFFFF"/>
                </a:solidFill>
                <a:cs typeface="Arial Unicode MS" charset="0"/>
              </a:rPr>
              <a:t> Boson </a:t>
            </a:r>
            <a:r>
              <a:rPr lang="en-US" sz="1200" b="1" dirty="0" err="1">
                <a:solidFill>
                  <a:srgbClr val="FFFFFF"/>
                </a:solidFill>
                <a:cs typeface="Arial Unicode MS" charset="0"/>
              </a:rPr>
              <a:t>vecteur</a:t>
            </a:r>
            <a:r>
              <a:rPr lang="en-US" sz="1200" b="1" dirty="0">
                <a:solidFill>
                  <a:srgbClr val="FFFFFF"/>
                </a:solidFill>
                <a:cs typeface="Arial Unicode MS" charset="0"/>
              </a:rPr>
              <a:t> </a:t>
            </a:r>
            <a:r>
              <a:rPr lang="en-US" sz="1200" b="1" dirty="0" err="1">
                <a:solidFill>
                  <a:srgbClr val="FFFFFF"/>
                </a:solidFill>
                <a:cs typeface="Arial Unicode MS" charset="0"/>
              </a:rPr>
              <a:t>dans</a:t>
            </a:r>
            <a:r>
              <a:rPr lang="en-US" sz="1200" b="1" dirty="0">
                <a:solidFill>
                  <a:srgbClr val="FFFFFF"/>
                </a:solidFill>
                <a:cs typeface="Arial Unicode MS" charset="0"/>
              </a:rPr>
              <a:t> UA1 (80s) </a:t>
            </a:r>
          </a:p>
        </p:txBody>
      </p:sp>
      <p:sp>
        <p:nvSpPr>
          <p:cNvPr id="18" name="Text Box 6"/>
          <p:cNvSpPr txBox="1">
            <a:spLocks noChangeArrowheads="1"/>
          </p:cNvSpPr>
          <p:nvPr/>
        </p:nvSpPr>
        <p:spPr bwMode="auto">
          <a:xfrm>
            <a:off x="755650" y="5878568"/>
            <a:ext cx="252095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FF420E"/>
                </a:solidFill>
                <a:latin typeface="Calibri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5pPr>
            <a:lvl6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6pPr>
            <a:lvl7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7pPr>
            <a:lvl8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8pPr>
            <a:lvl9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buSzPct val="100000"/>
              <a:defRPr/>
            </a:pPr>
            <a:r>
              <a:rPr lang="fr-FR" sz="2400" dirty="0">
                <a:solidFill>
                  <a:srgbClr val="000000"/>
                </a:solidFill>
                <a:latin typeface="Arial" charset="0"/>
              </a:rPr>
              <a:t>Ère manuelle</a:t>
            </a:r>
          </a:p>
        </p:txBody>
      </p:sp>
      <p:sp>
        <p:nvSpPr>
          <p:cNvPr id="19" name="Text Box 7"/>
          <p:cNvSpPr txBox="1">
            <a:spLocks noChangeArrowheads="1"/>
          </p:cNvSpPr>
          <p:nvPr/>
        </p:nvSpPr>
        <p:spPr bwMode="auto">
          <a:xfrm>
            <a:off x="5003800" y="5692166"/>
            <a:ext cx="3888680" cy="833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FF420E"/>
                </a:solidFill>
                <a:latin typeface="Calibri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5pPr>
            <a:lvl6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6pPr>
            <a:lvl7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7pPr>
            <a:lvl8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8pPr>
            <a:lvl9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buSzPct val="100000"/>
              <a:defRPr/>
            </a:pPr>
            <a:r>
              <a:rPr lang="fr-FR" sz="2400" dirty="0">
                <a:solidFill>
                  <a:srgbClr val="000000"/>
                </a:solidFill>
                <a:latin typeface="Arial" charset="0"/>
              </a:rPr>
              <a:t>Ère électronique (au moins 1000 fois plus rapide)</a:t>
            </a:r>
          </a:p>
        </p:txBody>
      </p:sp>
      <p:sp>
        <p:nvSpPr>
          <p:cNvPr id="20" name="AutoShape 8"/>
          <p:cNvSpPr>
            <a:spLocks noChangeArrowheads="1"/>
          </p:cNvSpPr>
          <p:nvPr/>
        </p:nvSpPr>
        <p:spPr bwMode="auto">
          <a:xfrm>
            <a:off x="3667696" y="5865868"/>
            <a:ext cx="976312" cy="485775"/>
          </a:xfrm>
          <a:prstGeom prst="rightArrow">
            <a:avLst>
              <a:gd name="adj1" fmla="val 50000"/>
              <a:gd name="adj2" fmla="val 50245"/>
            </a:avLst>
          </a:prstGeom>
          <a:solidFill>
            <a:srgbClr val="FFCC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fr-FR">
              <a:cs typeface="Arial Unicode MS" charset="0"/>
            </a:endParaRPr>
          </a:p>
        </p:txBody>
      </p:sp>
      <p:sp>
        <p:nvSpPr>
          <p:cNvPr id="21" name="Rectangle 13"/>
          <p:cNvSpPr>
            <a:spLocks noChangeArrowheads="1"/>
          </p:cNvSpPr>
          <p:nvPr/>
        </p:nvSpPr>
        <p:spPr bwMode="auto">
          <a:xfrm>
            <a:off x="323528" y="2292498"/>
            <a:ext cx="914400" cy="627063"/>
          </a:xfrm>
          <a:prstGeom prst="rect">
            <a:avLst/>
          </a:prstGeom>
          <a:solidFill>
            <a:srgbClr val="FFCC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dirty="0">
                <a:solidFill>
                  <a:srgbClr val="000000"/>
                </a:solidFill>
                <a:cs typeface="Arial Unicode MS" charset="0"/>
              </a:rPr>
              <a:t>1992</a:t>
            </a:r>
          </a:p>
        </p:txBody>
      </p:sp>
      <p:sp>
        <p:nvSpPr>
          <p:cNvPr id="22" name="Text Box 2"/>
          <p:cNvSpPr txBox="1">
            <a:spLocks noChangeArrowheads="1"/>
          </p:cNvSpPr>
          <p:nvPr/>
        </p:nvSpPr>
        <p:spPr bwMode="auto">
          <a:xfrm>
            <a:off x="1474887" y="2276872"/>
            <a:ext cx="3384376" cy="64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FF420E"/>
                </a:solidFill>
                <a:latin typeface="Calibri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5pPr>
            <a:lvl6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6pPr>
            <a:lvl7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7pPr>
            <a:lvl8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8pPr>
            <a:lvl9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buSzPct val="100000"/>
              <a:defRPr/>
            </a:pPr>
            <a:r>
              <a:rPr lang="fr-FR" sz="1800" dirty="0">
                <a:solidFill>
                  <a:srgbClr val="000000"/>
                </a:solidFill>
                <a:latin typeface="Arial" charset="0"/>
                <a:ea typeface="DejaVu Sans" charset="0"/>
                <a:cs typeface="Arial" charset="0"/>
              </a:rPr>
              <a:t>Prix Nobel de physique à </a:t>
            </a:r>
          </a:p>
          <a:p>
            <a:pPr eaLnBrk="1" hangingPunct="1">
              <a:buSzPct val="100000"/>
              <a:defRPr/>
            </a:pPr>
            <a:r>
              <a:rPr lang="fr-FR" sz="1800" dirty="0">
                <a:solidFill>
                  <a:srgbClr val="000000"/>
                </a:solidFill>
                <a:latin typeface="Arial" charset="0"/>
                <a:ea typeface="DejaVu Sans" charset="0"/>
                <a:cs typeface="Arial" charset="0"/>
              </a:rPr>
              <a:t>G. Charpak</a:t>
            </a:r>
          </a:p>
        </p:txBody>
      </p:sp>
    </p:spTree>
    <p:extLst>
      <p:ext uri="{BB962C8B-B14F-4D97-AF65-F5344CB8AC3E}">
        <p14:creationId xmlns:p14="http://schemas.microsoft.com/office/powerpoint/2010/main" val="99288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6" grpId="0"/>
      <p:bldP spid="17" grpId="0" animBg="1"/>
      <p:bldP spid="18" grpId="0"/>
      <p:bldP spid="19" grpId="0"/>
      <p:bldP spid="2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grandes dates du CERN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MasterClasses 2025 - IJCLab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Le CERN et le LHC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F4845C-2050-7542-B56B-C47BC5A1F9F5}" type="slidenum">
              <a:rPr lang="fr-FR" smtClean="0"/>
              <a:pPr>
                <a:defRPr/>
              </a:pPr>
              <a:t>21</a:t>
            </a:fld>
            <a:r>
              <a:rPr lang="en-GB">
                <a:latin typeface="Ubuntu Condensed" charset="0"/>
              </a:rPr>
              <a:t> 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684213" y="1001737"/>
            <a:ext cx="914400" cy="627063"/>
          </a:xfrm>
          <a:prstGeom prst="rect">
            <a:avLst/>
          </a:prstGeom>
          <a:solidFill>
            <a:srgbClr val="FFCC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dirty="0">
                <a:solidFill>
                  <a:srgbClr val="000000"/>
                </a:solidFill>
                <a:cs typeface="Arial Unicode MS" charset="0"/>
              </a:rPr>
              <a:t>1985</a:t>
            </a: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874838" y="980288"/>
            <a:ext cx="6585594" cy="64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SzPct val="100000"/>
            </a:pPr>
            <a:r>
              <a:rPr lang="fr-FR" sz="1800" dirty="0">
                <a:solidFill>
                  <a:srgbClr val="000000"/>
                </a:solidFill>
              </a:rPr>
              <a:t>Début du creusement d’un tunnel de 27 km pour un nouveau collisionneur électron-positron : le LEP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8" r="5327"/>
          <a:stretch>
            <a:fillRect/>
          </a:stretch>
        </p:blipFill>
        <p:spPr bwMode="auto">
          <a:xfrm>
            <a:off x="640503" y="2996952"/>
            <a:ext cx="2799559" cy="28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 l="7718" r="5327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295275" y="6093296"/>
            <a:ext cx="3671888" cy="293687"/>
          </a:xfrm>
          <a:prstGeom prst="rect">
            <a:avLst/>
          </a:prstGeom>
          <a:solidFill>
            <a:srgbClr val="FF0000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200" b="1" dirty="0">
                <a:solidFill>
                  <a:srgbClr val="FFFFFF"/>
                </a:solidFill>
                <a:cs typeface="Arial Unicode MS" charset="0"/>
              </a:rPr>
              <a:t>2001 : collaboration Delphi </a:t>
            </a:r>
            <a:r>
              <a:rPr lang="en-US" sz="1200" b="1" dirty="0" err="1">
                <a:solidFill>
                  <a:srgbClr val="FFFFFF"/>
                </a:solidFill>
                <a:cs typeface="Arial Unicode MS" charset="0"/>
              </a:rPr>
              <a:t>devant</a:t>
            </a:r>
            <a:r>
              <a:rPr lang="en-US" sz="1200" b="1" dirty="0">
                <a:solidFill>
                  <a:srgbClr val="FFFFFF"/>
                </a:solidFill>
                <a:cs typeface="Arial Unicode MS" charset="0"/>
              </a:rPr>
              <a:t> le </a:t>
            </a:r>
            <a:r>
              <a:rPr lang="en-US" sz="1200" b="1" dirty="0" err="1">
                <a:solidFill>
                  <a:srgbClr val="FFFFFF"/>
                </a:solidFill>
                <a:cs typeface="Arial Unicode MS" charset="0"/>
              </a:rPr>
              <a:t>détecteur</a:t>
            </a:r>
            <a:endParaRPr lang="en-US" sz="1200" b="1" dirty="0">
              <a:solidFill>
                <a:srgbClr val="FFFFFF"/>
              </a:solidFill>
              <a:cs typeface="Arial Unicode MS" charset="0"/>
            </a:endParaRP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4355976" y="2801937"/>
            <a:ext cx="1020696" cy="627063"/>
          </a:xfrm>
          <a:prstGeom prst="rect">
            <a:avLst/>
          </a:prstGeom>
          <a:solidFill>
            <a:srgbClr val="FFCC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dirty="0">
                <a:solidFill>
                  <a:srgbClr val="000000"/>
                </a:solidFill>
                <a:cs typeface="Arial Unicode MS" charset="0"/>
              </a:rPr>
              <a:t>1990</a:t>
            </a: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5507235" y="2562547"/>
            <a:ext cx="3457253" cy="1082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FF420E"/>
                </a:solidFill>
                <a:latin typeface="Calibri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5pPr>
            <a:lvl6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6pPr>
            <a:lvl7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7pPr>
            <a:lvl8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8pPr>
            <a:lvl9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lnSpc>
                <a:spcPct val="120000"/>
              </a:lnSpc>
              <a:buSzPct val="100000"/>
              <a:defRPr/>
            </a:pPr>
            <a:r>
              <a:rPr lang="fr-FR" sz="1800" dirty="0">
                <a:solidFill>
                  <a:srgbClr val="000000"/>
                </a:solidFill>
                <a:latin typeface="Arial" charset="0"/>
              </a:rPr>
              <a:t>La gestion des données prend un nouvel essor : invention du Web par </a:t>
            </a:r>
            <a:r>
              <a:rPr lang="fr-FR" sz="1800" dirty="0" err="1">
                <a:solidFill>
                  <a:srgbClr val="000000"/>
                </a:solidFill>
                <a:latin typeface="Arial" charset="0"/>
              </a:rPr>
              <a:t>T</a:t>
            </a:r>
            <a:r>
              <a:rPr lang="fr-FR" sz="1800" dirty="0">
                <a:solidFill>
                  <a:srgbClr val="000000"/>
                </a:solidFill>
                <a:latin typeface="Arial" charset="0"/>
              </a:rPr>
              <a:t>. </a:t>
            </a:r>
            <a:r>
              <a:rPr lang="fr-FR" sz="1800" dirty="0" err="1">
                <a:solidFill>
                  <a:srgbClr val="000000"/>
                </a:solidFill>
                <a:latin typeface="Arial" charset="0"/>
              </a:rPr>
              <a:t>Berners</a:t>
            </a:r>
            <a:r>
              <a:rPr lang="fr-FR" sz="1800" dirty="0">
                <a:solidFill>
                  <a:srgbClr val="000000"/>
                </a:solidFill>
                <a:latin typeface="Arial" charset="0"/>
              </a:rPr>
              <a:t>-Lee</a:t>
            </a:r>
          </a:p>
        </p:txBody>
      </p:sp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80" t="6769" r="8704" b="7507"/>
          <a:stretch>
            <a:fillRect/>
          </a:stretch>
        </p:blipFill>
        <p:spPr bwMode="auto">
          <a:xfrm>
            <a:off x="5796137" y="4941328"/>
            <a:ext cx="1768121" cy="14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 l="12280" t="6769" r="8704" b="7507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539552" y="1876426"/>
            <a:ext cx="1224136" cy="627063"/>
          </a:xfrm>
          <a:prstGeom prst="rect">
            <a:avLst/>
          </a:prstGeom>
          <a:solidFill>
            <a:srgbClr val="FFCC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dirty="0">
                <a:solidFill>
                  <a:srgbClr val="000000"/>
                </a:solidFill>
                <a:cs typeface="Arial Unicode MS" charset="0"/>
              </a:rPr>
              <a:t>1989-2000</a:t>
            </a:r>
          </a:p>
        </p:txBody>
      </p:sp>
      <p:sp>
        <p:nvSpPr>
          <p:cNvPr id="14" name="Text Box 2"/>
          <p:cNvSpPr txBox="1">
            <a:spLocks noChangeArrowheads="1"/>
          </p:cNvSpPr>
          <p:nvPr/>
        </p:nvSpPr>
        <p:spPr bwMode="auto">
          <a:xfrm>
            <a:off x="1874193" y="1844384"/>
            <a:ext cx="6730255" cy="64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SzPct val="100000"/>
            </a:pPr>
            <a:r>
              <a:rPr lang="fr-FR" sz="1800" dirty="0">
                <a:solidFill>
                  <a:srgbClr val="000000"/>
                </a:solidFill>
              </a:rPr>
              <a:t>Fonctionnement du LEP (50 puis 100 </a:t>
            </a:r>
            <a:r>
              <a:rPr lang="fr-FR" sz="1800" dirty="0" err="1">
                <a:solidFill>
                  <a:srgbClr val="000000"/>
                </a:solidFill>
              </a:rPr>
              <a:t>GeV</a:t>
            </a:r>
            <a:r>
              <a:rPr lang="fr-FR" sz="1800" dirty="0">
                <a:solidFill>
                  <a:srgbClr val="000000"/>
                </a:solidFill>
              </a:rPr>
              <a:t>) : 4 expériences étudient les propriétés du Z</a:t>
            </a:r>
            <a:r>
              <a:rPr lang="fr-FR" sz="1800" baseline="30000" dirty="0">
                <a:solidFill>
                  <a:srgbClr val="000000"/>
                </a:solidFill>
              </a:rPr>
              <a:t>0</a:t>
            </a:r>
            <a:r>
              <a:rPr lang="fr-FR" sz="1800" dirty="0">
                <a:solidFill>
                  <a:srgbClr val="000000"/>
                </a:solidFill>
              </a:rPr>
              <a:t> et des W</a:t>
            </a:r>
            <a:r>
              <a:rPr lang="fr-FR" sz="1800" baseline="30000" dirty="0">
                <a:solidFill>
                  <a:srgbClr val="000000"/>
                </a:solidFill>
              </a:rPr>
              <a:t>+</a:t>
            </a:r>
            <a:r>
              <a:rPr lang="fr-FR" sz="1800" dirty="0">
                <a:solidFill>
                  <a:srgbClr val="000000"/>
                </a:solidFill>
              </a:rPr>
              <a:t>/W</a:t>
            </a:r>
            <a:r>
              <a:rPr lang="fr-FR" sz="1800" baseline="30000" dirty="0">
                <a:solidFill>
                  <a:srgbClr val="000000"/>
                </a:solidFill>
              </a:rPr>
              <a:t>-</a:t>
            </a:r>
            <a:r>
              <a:rPr lang="fr-FR" sz="1800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4355976" y="3810049"/>
            <a:ext cx="1020696" cy="627063"/>
          </a:xfrm>
          <a:prstGeom prst="rect">
            <a:avLst/>
          </a:prstGeom>
          <a:solidFill>
            <a:srgbClr val="FFCC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dirty="0">
                <a:solidFill>
                  <a:srgbClr val="000000"/>
                </a:solidFill>
                <a:cs typeface="Arial Unicode MS" charset="0"/>
              </a:rPr>
              <a:t>2017</a:t>
            </a:r>
          </a:p>
        </p:txBody>
      </p:sp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5507235" y="3875417"/>
            <a:ext cx="3636765" cy="417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FF420E"/>
                </a:solidFill>
                <a:latin typeface="Calibri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5pPr>
            <a:lvl6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6pPr>
            <a:lvl7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7pPr>
            <a:lvl8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8pPr>
            <a:lvl9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lnSpc>
                <a:spcPct val="120000"/>
              </a:lnSpc>
              <a:buSzPct val="100000"/>
              <a:defRPr/>
            </a:pPr>
            <a:r>
              <a:rPr lang="fr-FR" sz="1800" dirty="0">
                <a:solidFill>
                  <a:srgbClr val="000000"/>
                </a:solidFill>
                <a:latin typeface="Arial" charset="0"/>
              </a:rPr>
              <a:t>Prix Alan Turing à </a:t>
            </a:r>
            <a:r>
              <a:rPr lang="fr-FR" sz="1800" dirty="0" err="1">
                <a:solidFill>
                  <a:srgbClr val="000000"/>
                </a:solidFill>
                <a:latin typeface="Arial" charset="0"/>
              </a:rPr>
              <a:t>T</a:t>
            </a:r>
            <a:r>
              <a:rPr lang="fr-FR" sz="1800" dirty="0">
                <a:solidFill>
                  <a:srgbClr val="000000"/>
                </a:solidFill>
                <a:latin typeface="Arial" charset="0"/>
              </a:rPr>
              <a:t>. </a:t>
            </a:r>
            <a:r>
              <a:rPr lang="fr-FR" sz="1800" dirty="0" err="1">
                <a:solidFill>
                  <a:srgbClr val="000000"/>
                </a:solidFill>
                <a:latin typeface="Arial" charset="0"/>
              </a:rPr>
              <a:t>Berners</a:t>
            </a:r>
            <a:r>
              <a:rPr lang="fr-FR" sz="1800" dirty="0">
                <a:solidFill>
                  <a:srgbClr val="000000"/>
                </a:solidFill>
                <a:latin typeface="Arial" charset="0"/>
              </a:rPr>
              <a:t>-Lee</a:t>
            </a:r>
          </a:p>
        </p:txBody>
      </p:sp>
    </p:spTree>
    <p:extLst>
      <p:ext uri="{BB962C8B-B14F-4D97-AF65-F5344CB8AC3E}">
        <p14:creationId xmlns:p14="http://schemas.microsoft.com/office/powerpoint/2010/main" val="253991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5" grpId="0" animBg="1"/>
      <p:bldP spid="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grandes dates du CERN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MasterClasses 2025 - IJCLab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Le CERN et le LHC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F4845C-2050-7542-B56B-C47BC5A1F9F5}" type="slidenum">
              <a:rPr lang="fr-FR" smtClean="0"/>
              <a:pPr>
                <a:defRPr/>
              </a:pPr>
              <a:t>22</a:t>
            </a:fld>
            <a:r>
              <a:rPr lang="en-GB">
                <a:latin typeface="Ubuntu Condensed" charset="0"/>
              </a:rPr>
              <a:t> 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5292725" y="3105150"/>
            <a:ext cx="914400" cy="627063"/>
          </a:xfrm>
          <a:prstGeom prst="rect">
            <a:avLst/>
          </a:prstGeom>
          <a:solidFill>
            <a:srgbClr val="FFCC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>
                <a:solidFill>
                  <a:srgbClr val="000000"/>
                </a:solidFill>
                <a:cs typeface="Arial Unicode MS" charset="0"/>
              </a:rPr>
              <a:t>1995</a:t>
            </a: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6372200" y="3111500"/>
            <a:ext cx="2272549" cy="64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FF420E"/>
                </a:solidFill>
                <a:latin typeface="Calibri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5pPr>
            <a:lvl6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6pPr>
            <a:lvl7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7pPr>
            <a:lvl8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8pPr>
            <a:lvl9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buSzPct val="100000"/>
              <a:defRPr/>
            </a:pPr>
            <a:r>
              <a:rPr lang="fr-FR" sz="1800" dirty="0">
                <a:solidFill>
                  <a:srgbClr val="000000"/>
                </a:solidFill>
                <a:latin typeface="Arial" charset="0"/>
              </a:rPr>
              <a:t>Premiers atomes (9) </a:t>
            </a:r>
          </a:p>
          <a:p>
            <a:pPr eaLnBrk="1" hangingPunct="1">
              <a:buSzPct val="100000"/>
              <a:defRPr/>
            </a:pPr>
            <a:r>
              <a:rPr lang="fr-FR" sz="1800" dirty="0">
                <a:solidFill>
                  <a:srgbClr val="000000"/>
                </a:solidFill>
                <a:latin typeface="Arial" charset="0"/>
              </a:rPr>
              <a:t>d’anti-hydrogène</a:t>
            </a: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5292080" y="4221088"/>
            <a:ext cx="914400" cy="627063"/>
          </a:xfrm>
          <a:prstGeom prst="rect">
            <a:avLst/>
          </a:prstGeom>
          <a:solidFill>
            <a:srgbClr val="FFCC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>
                <a:solidFill>
                  <a:srgbClr val="000000"/>
                </a:solidFill>
                <a:cs typeface="Arial Unicode MS" charset="0"/>
              </a:rPr>
              <a:t>2002</a:t>
            </a: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6375400" y="4220648"/>
            <a:ext cx="2375229" cy="64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FF420E"/>
                </a:solidFill>
                <a:latin typeface="Calibri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5pPr>
            <a:lvl6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6pPr>
            <a:lvl7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7pPr>
            <a:lvl8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8pPr>
            <a:lvl9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buSzPct val="100000"/>
              <a:defRPr/>
            </a:pPr>
            <a:r>
              <a:rPr lang="fr-FR" sz="1800" dirty="0">
                <a:solidFill>
                  <a:srgbClr val="000000"/>
                </a:solidFill>
                <a:latin typeface="Arial" charset="0"/>
              </a:rPr>
              <a:t>Des milliers d’atomes </a:t>
            </a:r>
          </a:p>
          <a:p>
            <a:pPr eaLnBrk="1" hangingPunct="1">
              <a:buSzPct val="100000"/>
              <a:defRPr/>
            </a:pPr>
            <a:r>
              <a:rPr lang="fr-FR" sz="1800" dirty="0">
                <a:solidFill>
                  <a:srgbClr val="000000"/>
                </a:solidFill>
                <a:latin typeface="Arial" charset="0"/>
              </a:rPr>
              <a:t>d’anti-hydrogène</a:t>
            </a: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94"/>
          <a:stretch>
            <a:fillRect/>
          </a:stretch>
        </p:blipFill>
        <p:spPr bwMode="auto">
          <a:xfrm>
            <a:off x="468314" y="2277232"/>
            <a:ext cx="4240807" cy="32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 l="1179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683568" y="5661248"/>
            <a:ext cx="3671887" cy="293688"/>
          </a:xfrm>
          <a:prstGeom prst="rect">
            <a:avLst/>
          </a:prstGeom>
          <a:solidFill>
            <a:srgbClr val="FF0000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200" b="1">
                <a:solidFill>
                  <a:srgbClr val="FFFFFF"/>
                </a:solidFill>
                <a:cs typeface="Arial Unicode MS" charset="0"/>
              </a:rPr>
              <a:t>L’anneau LEAR d’antiprotons à basse énergie</a:t>
            </a: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2195513" y="1145529"/>
            <a:ext cx="6697662" cy="699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FF420E"/>
                </a:solidFill>
                <a:latin typeface="Calibri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5pPr>
            <a:lvl6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6pPr>
            <a:lvl7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7pPr>
            <a:lvl8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8pPr>
            <a:lvl9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lnSpc>
                <a:spcPct val="110000"/>
              </a:lnSpc>
              <a:buSzPct val="100000"/>
              <a:defRPr/>
            </a:pPr>
            <a:r>
              <a:rPr lang="fr-FR" sz="1800" dirty="0">
                <a:solidFill>
                  <a:srgbClr val="000000"/>
                </a:solidFill>
                <a:latin typeface="Arial" charset="0"/>
              </a:rPr>
              <a:t>Des technologies de mieux en mieux maîtrisées pour </a:t>
            </a:r>
          </a:p>
          <a:p>
            <a:pPr eaLnBrk="1" hangingPunct="1">
              <a:lnSpc>
                <a:spcPct val="110000"/>
              </a:lnSpc>
              <a:buSzPct val="100000"/>
              <a:defRPr/>
            </a:pPr>
            <a:r>
              <a:rPr lang="fr-FR" sz="1800" dirty="0">
                <a:solidFill>
                  <a:srgbClr val="000000"/>
                </a:solidFill>
                <a:latin typeface="Arial" charset="0"/>
              </a:rPr>
              <a:t>contrôler aussi des particules de basse énergie</a:t>
            </a:r>
          </a:p>
        </p:txBody>
      </p:sp>
      <p:sp>
        <p:nvSpPr>
          <p:cNvPr id="13" name="Rectangle 8"/>
          <p:cNvSpPr>
            <a:spLocks noChangeArrowheads="1"/>
          </p:cNvSpPr>
          <p:nvPr/>
        </p:nvSpPr>
        <p:spPr bwMode="auto">
          <a:xfrm>
            <a:off x="1042988" y="1160463"/>
            <a:ext cx="914400" cy="627062"/>
          </a:xfrm>
          <a:prstGeom prst="rect">
            <a:avLst/>
          </a:prstGeom>
          <a:solidFill>
            <a:srgbClr val="FFCC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>
                <a:solidFill>
                  <a:srgbClr val="000000"/>
                </a:solidFill>
                <a:cs typeface="Arial Unicode MS" charset="0"/>
              </a:rPr>
              <a:t>1990’s</a:t>
            </a:r>
          </a:p>
        </p:txBody>
      </p:sp>
    </p:spTree>
    <p:extLst>
      <p:ext uri="{BB962C8B-B14F-4D97-AF65-F5344CB8AC3E}">
        <p14:creationId xmlns:p14="http://schemas.microsoft.com/office/powerpoint/2010/main" val="20180682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grandes dates du CERN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MasterClasses 2025 - IJCLab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Le CERN et le LHC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F4845C-2050-7542-B56B-C47BC5A1F9F5}" type="slidenum">
              <a:rPr lang="fr-FR" smtClean="0"/>
              <a:pPr>
                <a:defRPr/>
              </a:pPr>
              <a:t>23</a:t>
            </a:fld>
            <a:r>
              <a:rPr lang="en-GB">
                <a:latin typeface="Ubuntu Condensed" charset="0"/>
              </a:rPr>
              <a:t> 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468313" y="1962870"/>
            <a:ext cx="914400" cy="627062"/>
          </a:xfrm>
          <a:prstGeom prst="rect">
            <a:avLst/>
          </a:prstGeom>
          <a:solidFill>
            <a:srgbClr val="FFCC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dirty="0">
                <a:solidFill>
                  <a:srgbClr val="000000"/>
                </a:solidFill>
                <a:cs typeface="Arial Unicode MS" charset="0"/>
              </a:rPr>
              <a:t>2012</a:t>
            </a: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583155" y="2121383"/>
            <a:ext cx="6805269" cy="3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FF420E"/>
                </a:solidFill>
                <a:latin typeface="Calibri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5pPr>
            <a:lvl6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6pPr>
            <a:lvl7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7pPr>
            <a:lvl8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8pPr>
            <a:lvl9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buSzPct val="100000"/>
              <a:defRPr/>
            </a:pPr>
            <a:r>
              <a:rPr lang="fr-FR" sz="1800" dirty="0">
                <a:solidFill>
                  <a:srgbClr val="000000"/>
                </a:solidFill>
                <a:latin typeface="Arial" charset="0"/>
              </a:rPr>
              <a:t>Les expériences ATLAS et CMS y découvrent le boson de </a:t>
            </a:r>
            <a:r>
              <a:rPr lang="fr-FR" sz="1800" dirty="0" err="1">
                <a:solidFill>
                  <a:srgbClr val="000000"/>
                </a:solidFill>
                <a:latin typeface="Arial" charset="0"/>
              </a:rPr>
              <a:t>Higgs</a:t>
            </a:r>
            <a:endParaRPr lang="fr-FR" sz="1800" baseline="30000" dirty="0">
              <a:solidFill>
                <a:srgbClr val="000000"/>
              </a:solidFill>
              <a:latin typeface="Arial" charset="0"/>
              <a:ea typeface="DejaVu Sans" charset="0"/>
              <a:cs typeface="Arial" charset="0"/>
            </a:endParaRP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1475656" y="3645024"/>
            <a:ext cx="2302174" cy="432048"/>
          </a:xfrm>
          <a:prstGeom prst="rect">
            <a:avLst/>
          </a:prstGeom>
          <a:solidFill>
            <a:srgbClr val="FF0000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200" b="1" dirty="0">
                <a:solidFill>
                  <a:srgbClr val="FFFFFF"/>
                </a:solidFill>
                <a:cs typeface="Arial Unicode MS" charset="0"/>
              </a:rPr>
              <a:t>ATLAS</a:t>
            </a:r>
          </a:p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200" b="1" dirty="0">
                <a:solidFill>
                  <a:srgbClr val="FFFFFF"/>
                </a:solidFill>
                <a:cs typeface="Arial Unicode MS" charset="0"/>
              </a:rPr>
              <a:t>(</a:t>
            </a:r>
            <a:r>
              <a:rPr lang="fr-FR" sz="1200" dirty="0"/>
              <a:t>L x l = 44 m x 22 m – 7000 </a:t>
            </a:r>
            <a:r>
              <a:rPr lang="fr-FR" sz="1200" dirty="0" err="1"/>
              <a:t>t</a:t>
            </a:r>
            <a:r>
              <a:rPr lang="en-US" sz="1200" b="1" dirty="0">
                <a:solidFill>
                  <a:srgbClr val="FFFFFF"/>
                </a:solidFill>
                <a:cs typeface="Arial Unicode MS" charset="0"/>
              </a:rPr>
              <a:t>)</a:t>
            </a: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5724127" y="3645024"/>
            <a:ext cx="2232249" cy="432048"/>
          </a:xfrm>
          <a:prstGeom prst="rect">
            <a:avLst/>
          </a:prstGeom>
          <a:solidFill>
            <a:srgbClr val="FF0000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200" b="1" dirty="0">
                <a:solidFill>
                  <a:srgbClr val="FFFFFF"/>
                </a:solidFill>
                <a:cs typeface="Arial Unicode MS" charset="0"/>
              </a:rPr>
              <a:t>CMS</a:t>
            </a:r>
          </a:p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200" b="1" dirty="0">
                <a:solidFill>
                  <a:srgbClr val="FFFFFF"/>
                </a:solidFill>
                <a:cs typeface="Arial Unicode MS" charset="0"/>
              </a:rPr>
              <a:t>(</a:t>
            </a:r>
            <a:r>
              <a:rPr lang="fr-FR" sz="1200" dirty="0"/>
              <a:t>L x l = 22 m x 15 m </a:t>
            </a:r>
            <a:r>
              <a:rPr lang="mr-IN" sz="1200" dirty="0"/>
              <a:t>–</a:t>
            </a:r>
            <a:r>
              <a:rPr lang="fr-FR" sz="1200" dirty="0"/>
              <a:t> 14500 </a:t>
            </a:r>
            <a:r>
              <a:rPr lang="fr-FR" sz="1200" dirty="0" err="1"/>
              <a:t>t</a:t>
            </a:r>
            <a:r>
              <a:rPr lang="fr-FR" sz="1200" dirty="0"/>
              <a:t>)</a:t>
            </a:r>
            <a:endParaRPr lang="en-US" sz="1200" b="1" dirty="0">
              <a:solidFill>
                <a:srgbClr val="FFFFFF"/>
              </a:solidFill>
              <a:cs typeface="Arial Unicode MS" charset="0"/>
            </a:endParaRPr>
          </a:p>
        </p:txBody>
      </p:sp>
      <p:sp>
        <p:nvSpPr>
          <p:cNvPr id="12" name="Rectangle 8"/>
          <p:cNvSpPr>
            <a:spLocks noChangeArrowheads="1"/>
          </p:cNvSpPr>
          <p:nvPr/>
        </p:nvSpPr>
        <p:spPr bwMode="auto">
          <a:xfrm>
            <a:off x="468313" y="1061417"/>
            <a:ext cx="914400" cy="627062"/>
          </a:xfrm>
          <a:prstGeom prst="rect">
            <a:avLst/>
          </a:prstGeom>
          <a:solidFill>
            <a:srgbClr val="FFCC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dirty="0">
                <a:solidFill>
                  <a:srgbClr val="000000"/>
                </a:solidFill>
                <a:cs typeface="Arial Unicode MS" charset="0"/>
              </a:rPr>
              <a:t>2008</a:t>
            </a:r>
          </a:p>
        </p:txBody>
      </p:sp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1619666" y="1162196"/>
            <a:ext cx="4896550" cy="394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FF420E"/>
                </a:solidFill>
                <a:latin typeface="Calibri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5pPr>
            <a:lvl6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6pPr>
            <a:lvl7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7pPr>
            <a:lvl8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8pPr>
            <a:lvl9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lnSpc>
                <a:spcPct val="110000"/>
              </a:lnSpc>
              <a:buSzPct val="100000"/>
              <a:defRPr/>
            </a:pPr>
            <a:r>
              <a:rPr lang="fr-FR" sz="1800" dirty="0">
                <a:solidFill>
                  <a:srgbClr val="000000"/>
                </a:solidFill>
                <a:latin typeface="Arial" charset="0"/>
              </a:rPr>
              <a:t>Démarrage du LHC : collisionneur de protons</a:t>
            </a:r>
          </a:p>
        </p:txBody>
      </p:sp>
      <p:sp>
        <p:nvSpPr>
          <p:cNvPr id="15" name="Rectangle 13"/>
          <p:cNvSpPr>
            <a:spLocks noChangeArrowheads="1"/>
          </p:cNvSpPr>
          <p:nvPr/>
        </p:nvSpPr>
        <p:spPr bwMode="auto">
          <a:xfrm>
            <a:off x="468313" y="2868122"/>
            <a:ext cx="914400" cy="627063"/>
          </a:xfrm>
          <a:prstGeom prst="rect">
            <a:avLst/>
          </a:prstGeom>
          <a:solidFill>
            <a:srgbClr val="FFCC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dirty="0">
                <a:solidFill>
                  <a:srgbClr val="000000"/>
                </a:solidFill>
                <a:cs typeface="Arial Unicode MS" charset="0"/>
              </a:rPr>
              <a:t>2013</a:t>
            </a:r>
          </a:p>
        </p:txBody>
      </p:sp>
      <p:sp>
        <p:nvSpPr>
          <p:cNvPr id="16" name="Text Box 2"/>
          <p:cNvSpPr txBox="1">
            <a:spLocks noChangeArrowheads="1"/>
          </p:cNvSpPr>
          <p:nvPr/>
        </p:nvSpPr>
        <p:spPr bwMode="auto">
          <a:xfrm>
            <a:off x="1619672" y="2985479"/>
            <a:ext cx="6120680" cy="3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FF420E"/>
                </a:solidFill>
                <a:latin typeface="Calibri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5pPr>
            <a:lvl6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6pPr>
            <a:lvl7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7pPr>
            <a:lvl8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8pPr>
            <a:lvl9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buSzPct val="100000"/>
              <a:defRPr/>
            </a:pPr>
            <a:r>
              <a:rPr lang="fr-FR" sz="1800" dirty="0">
                <a:solidFill>
                  <a:srgbClr val="000000"/>
                </a:solidFill>
                <a:latin typeface="Arial" charset="0"/>
                <a:ea typeface="DejaVu Sans" charset="0"/>
                <a:cs typeface="Arial" charset="0"/>
              </a:rPr>
              <a:t>Prix Nobel de physique à  P. </a:t>
            </a:r>
            <a:r>
              <a:rPr lang="fr-FR" sz="1800" dirty="0" err="1">
                <a:solidFill>
                  <a:srgbClr val="000000"/>
                </a:solidFill>
                <a:latin typeface="Arial" charset="0"/>
                <a:ea typeface="DejaVu Sans" charset="0"/>
                <a:cs typeface="Arial" charset="0"/>
              </a:rPr>
              <a:t>Higgs</a:t>
            </a:r>
            <a:r>
              <a:rPr lang="fr-FR" sz="1800" dirty="0">
                <a:solidFill>
                  <a:srgbClr val="000000"/>
                </a:solidFill>
                <a:latin typeface="Arial" charset="0"/>
                <a:ea typeface="DejaVu Sans" charset="0"/>
                <a:cs typeface="Arial" charset="0"/>
              </a:rPr>
              <a:t> et F. </a:t>
            </a:r>
            <a:r>
              <a:rPr lang="fr-FR" sz="1800" dirty="0" err="1">
                <a:solidFill>
                  <a:srgbClr val="000000"/>
                </a:solidFill>
                <a:latin typeface="Arial" charset="0"/>
                <a:ea typeface="DejaVu Sans" charset="0"/>
                <a:cs typeface="Arial" charset="0"/>
              </a:rPr>
              <a:t>Englert</a:t>
            </a:r>
            <a:r>
              <a:rPr lang="fr-FR" sz="1800" dirty="0">
                <a:solidFill>
                  <a:srgbClr val="000000"/>
                </a:solidFill>
                <a:latin typeface="Arial" charset="0"/>
                <a:ea typeface="DejaVu Sans" charset="0"/>
                <a:cs typeface="Arial" charset="0"/>
              </a:rPr>
              <a:t> </a:t>
            </a:r>
          </a:p>
        </p:txBody>
      </p:sp>
      <p:pic>
        <p:nvPicPr>
          <p:cNvPr id="17" name="Picture 4" descr="ATLA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6390" y="4005344"/>
            <a:ext cx="3261554" cy="25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Image 17" descr="CMScollaborationPoste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4321" y="4365344"/>
            <a:ext cx="4130167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5098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Plan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MasterClasses 2025 - IJCLab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Le CERN et le LHC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F4845C-2050-7542-B56B-C47BC5A1F9F5}" type="slidenum">
              <a:rPr lang="fr-FR" smtClean="0"/>
              <a:pPr>
                <a:defRPr/>
              </a:pPr>
              <a:t>24</a:t>
            </a:fld>
            <a:r>
              <a:rPr lang="en-GB">
                <a:latin typeface="Ubuntu Condensed" charset="0"/>
              </a:rPr>
              <a:t> </a:t>
            </a:r>
          </a:p>
        </p:txBody>
      </p:sp>
      <p:sp>
        <p:nvSpPr>
          <p:cNvPr id="9" name="ZoneTexte 1"/>
          <p:cNvSpPr txBox="1">
            <a:spLocks noChangeArrowheads="1"/>
          </p:cNvSpPr>
          <p:nvPr/>
        </p:nvSpPr>
        <p:spPr bwMode="auto">
          <a:xfrm>
            <a:off x="2313662" y="1772816"/>
            <a:ext cx="4634602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 typeface="Calibri" charset="0"/>
              <a:buAutoNum type="arabicParenR"/>
            </a:pPr>
            <a:r>
              <a:rPr lang="fr-FR" dirty="0">
                <a:solidFill>
                  <a:schemeClr val="tx1">
                    <a:alpha val="25000"/>
                  </a:schemeClr>
                </a:solidFill>
              </a:rPr>
              <a:t>Pourquoi des accélérateurs ?</a:t>
            </a:r>
          </a:p>
          <a:p>
            <a:pPr>
              <a:buFont typeface="Calibri" charset="0"/>
              <a:buAutoNum type="arabicParenR"/>
            </a:pPr>
            <a:endParaRPr lang="fr-FR" dirty="0">
              <a:solidFill>
                <a:schemeClr val="tx1">
                  <a:alpha val="25000"/>
                </a:schemeClr>
              </a:solidFill>
            </a:endParaRPr>
          </a:p>
          <a:p>
            <a:pPr>
              <a:buFont typeface="Calibri" charset="0"/>
              <a:buAutoNum type="arabicParenR"/>
            </a:pPr>
            <a:r>
              <a:rPr lang="fr-FR" dirty="0">
                <a:solidFill>
                  <a:schemeClr val="tx1">
                    <a:alpha val="25000"/>
                  </a:schemeClr>
                </a:solidFill>
              </a:rPr>
              <a:t>Le CERN</a:t>
            </a:r>
          </a:p>
          <a:p>
            <a:pPr>
              <a:buFont typeface="Calibri" charset="0"/>
              <a:buAutoNum type="arabicParenR"/>
            </a:pPr>
            <a:endParaRPr lang="fr-FR" dirty="0">
              <a:solidFill>
                <a:schemeClr val="tx1">
                  <a:alpha val="25000"/>
                </a:schemeClr>
              </a:solidFill>
            </a:endParaRPr>
          </a:p>
          <a:p>
            <a:pPr>
              <a:buFont typeface="Calibri" charset="0"/>
              <a:buAutoNum type="arabicParenR"/>
            </a:pPr>
            <a:r>
              <a:rPr lang="fr-FR" dirty="0">
                <a:solidFill>
                  <a:schemeClr val="tx1">
                    <a:alpha val="25000"/>
                  </a:schemeClr>
                </a:solidFill>
              </a:rPr>
              <a:t>Les grandes dates du CERN</a:t>
            </a:r>
          </a:p>
          <a:p>
            <a:pPr>
              <a:buFont typeface="Calibri" charset="0"/>
              <a:buAutoNum type="arabicParenR"/>
            </a:pPr>
            <a:endParaRPr lang="fr-FR" dirty="0">
              <a:solidFill>
                <a:schemeClr val="tx1"/>
              </a:solidFill>
            </a:endParaRPr>
          </a:p>
          <a:p>
            <a:pPr>
              <a:buFont typeface="Calibri" charset="0"/>
              <a:buAutoNum type="arabicParenR"/>
            </a:pPr>
            <a:r>
              <a:rPr lang="fr-FR" dirty="0">
                <a:solidFill>
                  <a:schemeClr val="tx1"/>
                </a:solidFill>
              </a:rPr>
              <a:t>Le LHC</a:t>
            </a:r>
          </a:p>
          <a:p>
            <a:pPr>
              <a:buFont typeface="Calibri" charset="0"/>
              <a:buAutoNum type="arabicParenR"/>
            </a:pPr>
            <a:endParaRPr lang="fr-FR" dirty="0">
              <a:solidFill>
                <a:schemeClr val="tx1"/>
              </a:solidFill>
            </a:endParaRPr>
          </a:p>
          <a:p>
            <a:pPr>
              <a:buFont typeface="Calibri" charset="0"/>
              <a:buAutoNum type="arabicParenR"/>
            </a:pPr>
            <a:r>
              <a:rPr lang="fr-FR" dirty="0">
                <a:solidFill>
                  <a:schemeClr val="tx1">
                    <a:alpha val="25000"/>
                  </a:schemeClr>
                </a:solidFill>
              </a:rPr>
              <a:t>Les retombées pour la société</a:t>
            </a:r>
          </a:p>
        </p:txBody>
      </p:sp>
    </p:spTree>
    <p:extLst>
      <p:ext uri="{BB962C8B-B14F-4D97-AF65-F5344CB8AC3E}">
        <p14:creationId xmlns:p14="http://schemas.microsoft.com/office/powerpoint/2010/main" val="41556121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grandes dates du CERN : le LHC en 2008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MasterClasses 2025 - IJCLab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Le CERN et le LHC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F4845C-2050-7542-B56B-C47BC5A1F9F5}" type="slidenum">
              <a:rPr lang="fr-FR" smtClean="0"/>
              <a:pPr>
                <a:defRPr/>
              </a:pPr>
              <a:t>25</a:t>
            </a:fld>
            <a:r>
              <a:rPr lang="en-GB">
                <a:latin typeface="Ubuntu Condensed" charset="0"/>
              </a:rPr>
              <a:t> </a:t>
            </a:r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836712"/>
            <a:ext cx="8348665" cy="57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577031" y="5803677"/>
            <a:ext cx="970633" cy="505643"/>
          </a:xfrm>
          <a:prstGeom prst="rect">
            <a:avLst/>
          </a:prstGeom>
          <a:solidFill>
            <a:srgbClr val="FFFFFF"/>
          </a:solidFill>
          <a:ln w="72000" cap="sq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126000" tIns="81000" rIns="126000" bIns="810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fr-FR" dirty="0">
                <a:solidFill>
                  <a:srgbClr val="000000"/>
                </a:solidFill>
                <a:cs typeface="Arial Unicode MS" charset="0"/>
              </a:rPr>
              <a:t>ALICE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3275856" y="5301208"/>
            <a:ext cx="1042541" cy="936104"/>
          </a:xfrm>
          <a:prstGeom prst="rect">
            <a:avLst/>
          </a:prstGeom>
          <a:solidFill>
            <a:srgbClr val="FFFFFF"/>
          </a:solidFill>
          <a:ln w="72000" cap="sq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126000" tIns="81000" rIns="126000" bIns="810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fr-FR" dirty="0">
                <a:solidFill>
                  <a:srgbClr val="000000"/>
                </a:solidFill>
                <a:cs typeface="Arial Unicode MS" charset="0"/>
              </a:rPr>
              <a:t>ATLAS</a:t>
            </a: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7489006" y="5660803"/>
            <a:ext cx="1115442" cy="504502"/>
          </a:xfrm>
          <a:prstGeom prst="rect">
            <a:avLst/>
          </a:prstGeom>
          <a:solidFill>
            <a:srgbClr val="FFFFFF"/>
          </a:solidFill>
          <a:ln w="72000" cap="sq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126000" tIns="81000" rIns="126000" bIns="810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fr-FR" dirty="0" err="1">
                <a:solidFill>
                  <a:srgbClr val="000000"/>
                </a:solidFill>
                <a:cs typeface="Arial Unicode MS" charset="0"/>
              </a:rPr>
              <a:t>LHCb</a:t>
            </a:r>
            <a:endParaRPr lang="fr-FR" dirty="0">
              <a:solidFill>
                <a:srgbClr val="000000"/>
              </a:solidFill>
              <a:cs typeface="Arial Unicode MS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5292080" y="1628800"/>
            <a:ext cx="719237" cy="864096"/>
          </a:xfrm>
          <a:prstGeom prst="rect">
            <a:avLst/>
          </a:prstGeom>
          <a:solidFill>
            <a:srgbClr val="FFFFFF"/>
          </a:solidFill>
          <a:ln w="72000" cap="sq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126000" tIns="81000" rIns="126000" bIns="810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fr-FR" dirty="0">
                <a:solidFill>
                  <a:srgbClr val="000000"/>
                </a:solidFill>
                <a:cs typeface="Arial Unicode MS" charset="0"/>
              </a:rPr>
              <a:t>CMS</a:t>
            </a:r>
          </a:p>
        </p:txBody>
      </p:sp>
    </p:spTree>
    <p:extLst>
      <p:ext uri="{BB962C8B-B14F-4D97-AF65-F5344CB8AC3E}">
        <p14:creationId xmlns:p14="http://schemas.microsoft.com/office/powerpoint/2010/main" val="35180982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29" b="20326"/>
          <a:stretch>
            <a:fillRect/>
          </a:stretch>
        </p:blipFill>
        <p:spPr bwMode="auto">
          <a:xfrm>
            <a:off x="250825" y="1480546"/>
            <a:ext cx="4356512" cy="3532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 l="36029" b="20326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4035" name="Text Box 2"/>
          <p:cNvSpPr txBox="1">
            <a:spLocks noChangeArrowheads="1"/>
          </p:cNvSpPr>
          <p:nvPr/>
        </p:nvSpPr>
        <p:spPr bwMode="auto">
          <a:xfrm>
            <a:off x="246063" y="908398"/>
            <a:ext cx="5893918" cy="362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720" tIns="42480" rIns="81720" bIns="42480">
            <a:spAutoFit/>
          </a:bodyPr>
          <a:lstStyle>
            <a:lvl1pPr marL="195263" indent="-176213"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200">
                <a:solidFill>
                  <a:srgbClr val="FF420E"/>
                </a:solidFill>
                <a:latin typeface="Calibri" charset="0"/>
                <a:ea typeface="ＭＳ Ｐゴシック" charset="0"/>
                <a:cs typeface="Arial Unicode MS" charset="0"/>
              </a:defRPr>
            </a:lvl1pPr>
            <a:lvl2pPr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2pPr>
            <a:lvl3pPr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3pPr>
            <a:lvl4pPr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4pPr>
            <a:lvl5pPr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5pPr>
            <a:lvl6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6pPr>
            <a:lvl7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7pPr>
            <a:lvl8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8pPr>
            <a:lvl9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buSzPct val="100000"/>
              <a:defRPr/>
            </a:pPr>
            <a:r>
              <a:rPr lang="en-US" sz="1800" dirty="0" err="1">
                <a:solidFill>
                  <a:srgbClr val="000000"/>
                </a:solidFill>
                <a:latin typeface="Arial" charset="0"/>
              </a:rPr>
              <a:t>Construit</a:t>
            </a:r>
            <a:r>
              <a:rPr lang="en-US" sz="18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Arial" charset="0"/>
              </a:rPr>
              <a:t>dans</a:t>
            </a:r>
            <a:r>
              <a:rPr lang="en-US" sz="1800" dirty="0">
                <a:solidFill>
                  <a:srgbClr val="000000"/>
                </a:solidFill>
                <a:latin typeface="Arial" charset="0"/>
              </a:rPr>
              <a:t> un tunnel de 27 km, ~5 Milliards </a:t>
            </a:r>
            <a:r>
              <a:rPr lang="en-US" sz="1800" dirty="0" err="1">
                <a:solidFill>
                  <a:srgbClr val="000000"/>
                </a:solidFill>
                <a:latin typeface="Arial" charset="0"/>
              </a:rPr>
              <a:t>d’Euros</a:t>
            </a:r>
            <a:r>
              <a:rPr lang="en-US" sz="1800" dirty="0">
                <a:solidFill>
                  <a:srgbClr val="000000"/>
                </a:solidFill>
                <a:latin typeface="Arial" charset="0"/>
              </a:rPr>
              <a:t>. </a:t>
            </a:r>
          </a:p>
        </p:txBody>
      </p:sp>
      <p:sp>
        <p:nvSpPr>
          <p:cNvPr id="44036" name="Text Box 3"/>
          <p:cNvSpPr txBox="1">
            <a:spLocks noChangeArrowheads="1"/>
          </p:cNvSpPr>
          <p:nvPr/>
        </p:nvSpPr>
        <p:spPr bwMode="auto">
          <a:xfrm>
            <a:off x="4692650" y="1244600"/>
            <a:ext cx="4533900" cy="282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720" tIns="42480" rIns="81720" bIns="42480">
            <a:spAutoFit/>
          </a:bodyPr>
          <a:lstStyle>
            <a:lvl1pPr marL="195263" indent="-176213"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200">
                <a:solidFill>
                  <a:srgbClr val="FF420E"/>
                </a:solidFill>
                <a:latin typeface="Calibri" charset="0"/>
                <a:ea typeface="ＭＳ Ｐゴシック" charset="0"/>
                <a:cs typeface="Arial Unicode MS" charset="0"/>
              </a:defRPr>
            </a:lvl1pPr>
            <a:lvl2pPr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2pPr>
            <a:lvl3pPr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3pPr>
            <a:lvl4pPr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4pPr>
            <a:lvl5pPr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5pPr>
            <a:lvl6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6pPr>
            <a:lvl7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7pPr>
            <a:lvl8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8pPr>
            <a:lvl9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en-US" sz="1800" dirty="0" err="1">
                <a:solidFill>
                  <a:srgbClr val="000000"/>
                </a:solidFill>
                <a:latin typeface="Arial" charset="0"/>
              </a:rPr>
              <a:t>Conçu</a:t>
            </a:r>
            <a:r>
              <a:rPr lang="en-US" sz="18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Arial" charset="0"/>
              </a:rPr>
              <a:t>dans</a:t>
            </a:r>
            <a:r>
              <a:rPr lang="en-US" sz="1800" dirty="0">
                <a:solidFill>
                  <a:srgbClr val="000000"/>
                </a:solidFill>
                <a:latin typeface="Arial" charset="0"/>
              </a:rPr>
              <a:t> les </a:t>
            </a:r>
            <a:r>
              <a:rPr lang="en-US" sz="1800" dirty="0" err="1">
                <a:solidFill>
                  <a:srgbClr val="000000"/>
                </a:solidFill>
                <a:latin typeface="Arial" charset="0"/>
              </a:rPr>
              <a:t>années</a:t>
            </a:r>
            <a:r>
              <a:rPr lang="en-US" sz="1800" dirty="0">
                <a:solidFill>
                  <a:srgbClr val="000000"/>
                </a:solidFill>
                <a:latin typeface="Arial" charset="0"/>
              </a:rPr>
              <a:t> 80,</a:t>
            </a:r>
          </a:p>
          <a:p>
            <a:pPr algn="ctr" eaLnBrk="1" hangingPunct="1">
              <a:buSzPct val="100000"/>
              <a:defRPr/>
            </a:pPr>
            <a:r>
              <a:rPr lang="en-US" sz="1800" dirty="0" err="1">
                <a:solidFill>
                  <a:srgbClr val="000000"/>
                </a:solidFill>
                <a:latin typeface="Arial" charset="0"/>
              </a:rPr>
              <a:t>approuvé</a:t>
            </a:r>
            <a:r>
              <a:rPr lang="en-US" sz="1800" dirty="0">
                <a:solidFill>
                  <a:srgbClr val="000000"/>
                </a:solidFill>
                <a:latin typeface="Arial" charset="0"/>
              </a:rPr>
              <a:t> en 1994, </a:t>
            </a:r>
            <a:r>
              <a:rPr lang="en-US" sz="1800" dirty="0" err="1">
                <a:solidFill>
                  <a:srgbClr val="000000"/>
                </a:solidFill>
                <a:latin typeface="Arial" charset="0"/>
              </a:rPr>
              <a:t>sa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  <a:p>
            <a:pPr algn="ctr" eaLnBrk="1" hangingPunct="1">
              <a:buSzPct val="100000"/>
              <a:defRPr/>
            </a:pPr>
            <a:r>
              <a:rPr lang="en-US" sz="1800" dirty="0">
                <a:solidFill>
                  <a:srgbClr val="000000"/>
                </a:solidFill>
                <a:latin typeface="Arial" charset="0"/>
              </a:rPr>
              <a:t>construction </a:t>
            </a:r>
            <a:r>
              <a:rPr lang="en-US" sz="1800" dirty="0" err="1">
                <a:solidFill>
                  <a:srgbClr val="000000"/>
                </a:solidFill>
                <a:latin typeface="Arial" charset="0"/>
              </a:rPr>
              <a:t>débute</a:t>
            </a:r>
            <a:r>
              <a:rPr lang="en-US" sz="1800" dirty="0">
                <a:solidFill>
                  <a:srgbClr val="000000"/>
                </a:solidFill>
                <a:latin typeface="Arial" charset="0"/>
              </a:rPr>
              <a:t> en 1998.</a:t>
            </a:r>
          </a:p>
          <a:p>
            <a:pPr algn="ctr" eaLnBrk="1" hangingPunct="1">
              <a:buSzPct val="100000"/>
              <a:defRPr/>
            </a:pPr>
            <a:endParaRPr lang="en-US" sz="1800" dirty="0">
              <a:solidFill>
                <a:srgbClr val="000000"/>
              </a:solidFill>
              <a:latin typeface="Arial" charset="0"/>
            </a:endParaRPr>
          </a:p>
          <a:p>
            <a:pPr algn="ctr" eaLnBrk="1" hangingPunct="1">
              <a:buSzPct val="100000"/>
              <a:defRPr/>
            </a:pPr>
            <a:r>
              <a:rPr lang="en-US" sz="1800" dirty="0" err="1">
                <a:solidFill>
                  <a:srgbClr val="000000"/>
                </a:solidFill>
                <a:latin typeface="Arial" charset="0"/>
              </a:rPr>
              <a:t>Collisionneur</a:t>
            </a:r>
            <a:r>
              <a:rPr lang="en-US" sz="1800" dirty="0">
                <a:solidFill>
                  <a:srgbClr val="000000"/>
                </a:solidFill>
                <a:latin typeface="Arial" charset="0"/>
              </a:rPr>
              <a:t> proton-proton de 7 </a:t>
            </a:r>
            <a:r>
              <a:rPr lang="en-US" sz="1800" dirty="0" err="1">
                <a:solidFill>
                  <a:srgbClr val="000000"/>
                </a:solidFill>
                <a:latin typeface="Arial" charset="0"/>
              </a:rPr>
              <a:t>TeV</a:t>
            </a:r>
            <a:r>
              <a:rPr lang="en-US" sz="1800" dirty="0">
                <a:solidFill>
                  <a:srgbClr val="000000"/>
                </a:solidFill>
                <a:latin typeface="Arial" charset="0"/>
              </a:rPr>
              <a:t>,</a:t>
            </a:r>
          </a:p>
          <a:p>
            <a:pPr algn="ctr" eaLnBrk="1" hangingPunct="1">
              <a:buSzPct val="100000"/>
              <a:defRPr/>
            </a:pPr>
            <a:r>
              <a:rPr lang="en-US" sz="1800" dirty="0" err="1">
                <a:solidFill>
                  <a:srgbClr val="000000"/>
                </a:solidFill>
                <a:latin typeface="Arial" charset="0"/>
              </a:rPr>
              <a:t>supraconducteur</a:t>
            </a:r>
            <a:r>
              <a:rPr lang="en-US" sz="1800" dirty="0">
                <a:solidFill>
                  <a:srgbClr val="000000"/>
                </a:solidFill>
                <a:latin typeface="Arial" charset="0"/>
              </a:rPr>
              <a:t> </a:t>
            </a:r>
          </a:p>
          <a:p>
            <a:pPr algn="ctr" eaLnBrk="1" hangingPunct="1">
              <a:buSzPct val="100000"/>
              <a:defRPr/>
            </a:pPr>
            <a:r>
              <a:rPr lang="en-US" sz="1800" dirty="0">
                <a:solidFill>
                  <a:srgbClr val="000000"/>
                </a:solidFill>
                <a:latin typeface="Arial" charset="0"/>
              </a:rPr>
              <a:t>(-271,3°C, </a:t>
            </a:r>
            <a:r>
              <a:rPr lang="en-US" sz="1800" dirty="0">
                <a:solidFill>
                  <a:srgbClr val="FF0000"/>
                </a:solidFill>
                <a:latin typeface="Arial" charset="0"/>
              </a:rPr>
              <a:t>plus </a:t>
            </a:r>
            <a:r>
              <a:rPr lang="en-US" sz="1800" dirty="0" err="1">
                <a:solidFill>
                  <a:srgbClr val="FF0000"/>
                </a:solidFill>
                <a:latin typeface="Arial" charset="0"/>
              </a:rPr>
              <a:t>froid</a:t>
            </a:r>
            <a:r>
              <a:rPr lang="en-US" sz="1800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Arial" charset="0"/>
              </a:rPr>
              <a:t>que</a:t>
            </a:r>
            <a:r>
              <a:rPr lang="en-US" sz="1800" dirty="0">
                <a:solidFill>
                  <a:srgbClr val="FF0000"/>
                </a:solidFill>
                <a:latin typeface="Arial" charset="0"/>
              </a:rPr>
              <a:t> le vide spatial</a:t>
            </a:r>
            <a:r>
              <a:rPr lang="en-US" sz="1800" dirty="0">
                <a:solidFill>
                  <a:srgbClr val="000000"/>
                </a:solidFill>
                <a:latin typeface="Arial" charset="0"/>
              </a:rPr>
              <a:t>)</a:t>
            </a:r>
          </a:p>
          <a:p>
            <a:pPr algn="ctr" eaLnBrk="1" hangingPunct="1">
              <a:buSzPct val="100000"/>
              <a:defRPr/>
            </a:pPr>
            <a:r>
              <a:rPr lang="en-US" sz="1800" dirty="0" err="1">
                <a:solidFill>
                  <a:srgbClr val="000000"/>
                </a:solidFill>
                <a:latin typeface="Arial" charset="0"/>
              </a:rPr>
              <a:t>très</a:t>
            </a:r>
            <a:r>
              <a:rPr lang="en-US" sz="1800" dirty="0">
                <a:solidFill>
                  <a:srgbClr val="000000"/>
                </a:solidFill>
                <a:latin typeface="Arial" charset="0"/>
              </a:rPr>
              <a:t> intense </a:t>
            </a:r>
          </a:p>
          <a:p>
            <a:pPr algn="ctr" eaLnBrk="1" hangingPunct="1">
              <a:buSzPct val="100000"/>
              <a:defRPr/>
            </a:pPr>
            <a:r>
              <a:rPr lang="en-US" sz="1800" dirty="0">
                <a:solidFill>
                  <a:srgbClr val="000000"/>
                </a:solidFill>
                <a:latin typeface="Arial" charset="0"/>
              </a:rPr>
              <a:t>(600 millions de collisions par </a:t>
            </a:r>
            <a:r>
              <a:rPr lang="en-US" sz="1800" dirty="0" err="1">
                <a:solidFill>
                  <a:srgbClr val="000000"/>
                </a:solidFill>
                <a:latin typeface="Arial" charset="0"/>
              </a:rPr>
              <a:t>seconde</a:t>
            </a:r>
            <a:r>
              <a:rPr lang="en-US" sz="1800" dirty="0">
                <a:solidFill>
                  <a:srgbClr val="000000"/>
                </a:solidFill>
                <a:latin typeface="Arial" charset="0"/>
              </a:rPr>
              <a:t>)</a:t>
            </a:r>
          </a:p>
          <a:p>
            <a:pPr algn="ctr" eaLnBrk="1" hangingPunct="1">
              <a:buSzPct val="100000"/>
              <a:defRPr/>
            </a:pP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44037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0538" y="4040188"/>
            <a:ext cx="3394075" cy="2557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4038" name="Text Box 5"/>
          <p:cNvSpPr txBox="1">
            <a:spLocks noChangeArrowheads="1"/>
          </p:cNvSpPr>
          <p:nvPr/>
        </p:nvSpPr>
        <p:spPr bwMode="auto">
          <a:xfrm>
            <a:off x="400050" y="5445125"/>
            <a:ext cx="5183188" cy="633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720" tIns="42480" rIns="81720" bIns="4248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FF420E"/>
                </a:solidFill>
                <a:latin typeface="Calibri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5pPr>
            <a:lvl6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6pPr>
            <a:lvl7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7pPr>
            <a:lvl8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8pPr>
            <a:lvl9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en-US" sz="1800">
                <a:solidFill>
                  <a:srgbClr val="000000"/>
                </a:solidFill>
                <a:latin typeface="Arial" charset="0"/>
              </a:rPr>
              <a:t>Consommation électrique: 120 MW</a:t>
            </a:r>
            <a:br>
              <a:rPr lang="en-US" sz="1800">
                <a:solidFill>
                  <a:srgbClr val="000000"/>
                </a:solidFill>
                <a:latin typeface="Arial" charset="0"/>
              </a:rPr>
            </a:br>
            <a:r>
              <a:rPr lang="en-US" sz="1800">
                <a:solidFill>
                  <a:srgbClr val="000000"/>
                </a:solidFill>
                <a:latin typeface="Arial" charset="0"/>
              </a:rPr>
              <a:t>(équivalente à celle d’une ville de 150 000 hab.)   </a:t>
            </a:r>
          </a:p>
        </p:txBody>
      </p:sp>
      <p:sp>
        <p:nvSpPr>
          <p:cNvPr id="44039" name="Rectangle 6"/>
          <p:cNvSpPr>
            <a:spLocks noGrp="1" noChangeArrowheads="1"/>
          </p:cNvSpPr>
          <p:nvPr>
            <p:ph type="title"/>
          </p:nvPr>
        </p:nvSpPr>
        <p:spPr>
          <a:xfrm>
            <a:off x="130175" y="230163"/>
            <a:ext cx="8880475" cy="390525"/>
          </a:xfrm>
        </p:spPr>
        <p:txBody>
          <a:bodyPr/>
          <a:lstStyle/>
          <a:p>
            <a:pPr eaLnBrk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dirty="0">
                <a:latin typeface="Calibri" charset="0"/>
                <a:cs typeface="Arial Unicode MS" charset="0"/>
              </a:rPr>
              <a:t>La conception du LHC</a:t>
            </a:r>
          </a:p>
        </p:txBody>
      </p:sp>
      <p:sp>
        <p:nvSpPr>
          <p:cNvPr id="44040" name="Espace réservé de la date 1"/>
          <p:cNvSpPr>
            <a:spLocks noGrp="1"/>
          </p:cNvSpPr>
          <p:nvPr>
            <p:ph type="dt" sz="quarter" idx="10"/>
          </p:nvPr>
        </p:nvSpPr>
        <p:spPr bwMode="auto"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fr-FR" altLang="fr-FR"/>
              <a:t>MasterClasses 2025 - IJCLab</a:t>
            </a:r>
          </a:p>
        </p:txBody>
      </p:sp>
      <p:sp>
        <p:nvSpPr>
          <p:cNvPr id="44041" name="Espace réservé du pied de page 2"/>
          <p:cNvSpPr>
            <a:spLocks noGrp="1"/>
          </p:cNvSpPr>
          <p:nvPr>
            <p:ph type="ftr" sz="quarter" idx="11"/>
          </p:nvPr>
        </p:nvSpPr>
        <p:spPr bwMode="auto"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fr-FR" altLang="fr-FR"/>
              <a:t>Le CERN et le LHC</a:t>
            </a:r>
          </a:p>
        </p:txBody>
      </p:sp>
      <p:sp>
        <p:nvSpPr>
          <p:cNvPr id="34826" name="Espace réservé du numéro de diapositive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545A897C-702F-FF41-92BF-6B8D761ABA61}" type="slidenum">
              <a:rPr lang="fr-FR">
                <a:cs typeface="ＭＳ Ｐゴシック" charset="0"/>
              </a:rPr>
              <a:pPr/>
              <a:t>26</a:t>
            </a:fld>
            <a:r>
              <a:rPr lang="en-GB">
                <a:latin typeface="Ubuntu Condensed" charset="0"/>
                <a:cs typeface="ＭＳ Ｐゴシック" charset="0"/>
              </a:rPr>
              <a:t>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Fonctionnement du LHC : la chaîne d’accélération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MasterClasses 2025 - IJCLab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Le CERN et le LHC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F4845C-2050-7542-B56B-C47BC5A1F9F5}" type="slidenum">
              <a:rPr lang="fr-FR" smtClean="0"/>
              <a:pPr>
                <a:defRPr/>
              </a:pPr>
              <a:t>27</a:t>
            </a:fld>
            <a:r>
              <a:rPr lang="en-GB">
                <a:latin typeface="Ubuntu Condensed" charset="0"/>
              </a:rPr>
              <a:t> </a:t>
            </a:r>
          </a:p>
        </p:txBody>
      </p:sp>
      <p:pic>
        <p:nvPicPr>
          <p:cNvPr id="19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3717032"/>
            <a:ext cx="3532770" cy="2160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2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6734" y="980728"/>
            <a:ext cx="1317074" cy="108000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23" name="Rectangle 5"/>
          <p:cNvSpPr>
            <a:spLocks noChangeArrowheads="1"/>
          </p:cNvSpPr>
          <p:nvPr/>
        </p:nvSpPr>
        <p:spPr bwMode="auto">
          <a:xfrm>
            <a:off x="1764755" y="2204864"/>
            <a:ext cx="935037" cy="293688"/>
          </a:xfrm>
          <a:prstGeom prst="rect">
            <a:avLst/>
          </a:prstGeom>
          <a:solidFill>
            <a:srgbClr val="FF0000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200" b="1" dirty="0">
                <a:solidFill>
                  <a:srgbClr val="FFFFFF"/>
                </a:solidFill>
                <a:cs typeface="Arial Unicode MS" charset="0"/>
              </a:rPr>
              <a:t>Booster</a:t>
            </a:r>
          </a:p>
        </p:txBody>
      </p:sp>
      <p:pic>
        <p:nvPicPr>
          <p:cNvPr id="25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9927" y="980728"/>
            <a:ext cx="1916129" cy="108000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28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43384" y="980728"/>
            <a:ext cx="1432872" cy="108000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31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64288" y="980728"/>
            <a:ext cx="1663784" cy="108000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33" name="Rectangle 5"/>
          <p:cNvSpPr>
            <a:spLocks noChangeArrowheads="1"/>
          </p:cNvSpPr>
          <p:nvPr/>
        </p:nvSpPr>
        <p:spPr bwMode="auto">
          <a:xfrm>
            <a:off x="7459920" y="2204864"/>
            <a:ext cx="935037" cy="293688"/>
          </a:xfrm>
          <a:prstGeom prst="rect">
            <a:avLst/>
          </a:prstGeom>
          <a:solidFill>
            <a:srgbClr val="FF0000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200" b="1" dirty="0">
                <a:solidFill>
                  <a:srgbClr val="FFFFFF"/>
                </a:solidFill>
                <a:cs typeface="Arial Unicode MS" charset="0"/>
              </a:rPr>
              <a:t>LHC</a:t>
            </a:r>
          </a:p>
        </p:txBody>
      </p:sp>
      <p:sp>
        <p:nvSpPr>
          <p:cNvPr id="34" name="Rectangle 5"/>
          <p:cNvSpPr>
            <a:spLocks noChangeArrowheads="1"/>
          </p:cNvSpPr>
          <p:nvPr/>
        </p:nvSpPr>
        <p:spPr bwMode="auto">
          <a:xfrm>
            <a:off x="3663983" y="2204864"/>
            <a:ext cx="935037" cy="293688"/>
          </a:xfrm>
          <a:prstGeom prst="rect">
            <a:avLst/>
          </a:prstGeom>
          <a:solidFill>
            <a:srgbClr val="FF0000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200" b="1" dirty="0">
                <a:solidFill>
                  <a:srgbClr val="FFFFFF"/>
                </a:solidFill>
                <a:cs typeface="Arial Unicode MS" charset="0"/>
              </a:rPr>
              <a:t>PS</a:t>
            </a:r>
          </a:p>
        </p:txBody>
      </p:sp>
      <p:sp>
        <p:nvSpPr>
          <p:cNvPr id="35" name="Rectangle 5"/>
          <p:cNvSpPr>
            <a:spLocks noChangeArrowheads="1"/>
          </p:cNvSpPr>
          <p:nvPr/>
        </p:nvSpPr>
        <p:spPr bwMode="auto">
          <a:xfrm>
            <a:off x="5659408" y="2204864"/>
            <a:ext cx="935037" cy="293688"/>
          </a:xfrm>
          <a:prstGeom prst="rect">
            <a:avLst/>
          </a:prstGeom>
          <a:solidFill>
            <a:srgbClr val="FF0000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200" b="1" dirty="0">
                <a:solidFill>
                  <a:srgbClr val="FFFFFF"/>
                </a:solidFill>
                <a:cs typeface="Arial Unicode MS" charset="0"/>
              </a:rPr>
              <a:t>SPS</a:t>
            </a:r>
          </a:p>
        </p:txBody>
      </p:sp>
      <p:pic>
        <p:nvPicPr>
          <p:cNvPr id="15" name="Image" descr="Imag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32040" y="3212976"/>
            <a:ext cx="3845815" cy="1800000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ZoneTexte 5"/>
          <p:cNvSpPr txBox="1"/>
          <p:nvPr/>
        </p:nvSpPr>
        <p:spPr>
          <a:xfrm>
            <a:off x="4644008" y="2780928"/>
            <a:ext cx="7829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chemeClr val="tx1"/>
                </a:solidFill>
              </a:rPr>
              <a:t>Vitesse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8244408" y="5013176"/>
            <a:ext cx="8034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chemeClr val="tx1"/>
                </a:solidFill>
              </a:rPr>
              <a:t>Energie</a:t>
            </a:r>
          </a:p>
        </p:txBody>
      </p:sp>
      <p:sp>
        <p:nvSpPr>
          <p:cNvPr id="21" name="Rectangle 5"/>
          <p:cNvSpPr>
            <a:spLocks noChangeArrowheads="1"/>
          </p:cNvSpPr>
          <p:nvPr/>
        </p:nvSpPr>
        <p:spPr bwMode="auto">
          <a:xfrm>
            <a:off x="5076056" y="4431456"/>
            <a:ext cx="935037" cy="293688"/>
          </a:xfrm>
          <a:prstGeom prst="rect">
            <a:avLst/>
          </a:prstGeom>
          <a:solidFill>
            <a:srgbClr val="FF0000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200" b="1" dirty="0">
                <a:solidFill>
                  <a:srgbClr val="FFFFFF"/>
                </a:solidFill>
                <a:cs typeface="Arial Unicode MS" charset="0"/>
              </a:rPr>
              <a:t>Booster</a:t>
            </a:r>
          </a:p>
        </p:txBody>
      </p:sp>
      <p:sp>
        <p:nvSpPr>
          <p:cNvPr id="26" name="Rectangle 5"/>
          <p:cNvSpPr>
            <a:spLocks noChangeArrowheads="1"/>
          </p:cNvSpPr>
          <p:nvPr/>
        </p:nvSpPr>
        <p:spPr bwMode="auto">
          <a:xfrm>
            <a:off x="8029451" y="3212976"/>
            <a:ext cx="935037" cy="293688"/>
          </a:xfrm>
          <a:prstGeom prst="rect">
            <a:avLst/>
          </a:prstGeom>
          <a:solidFill>
            <a:srgbClr val="FF0000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200" b="1" dirty="0">
                <a:solidFill>
                  <a:srgbClr val="FFFFFF"/>
                </a:solidFill>
                <a:cs typeface="Arial Unicode MS" charset="0"/>
              </a:rPr>
              <a:t>SPS, LHC</a:t>
            </a:r>
          </a:p>
        </p:txBody>
      </p:sp>
      <p:sp>
        <p:nvSpPr>
          <p:cNvPr id="27" name="Rectangle 5"/>
          <p:cNvSpPr>
            <a:spLocks noChangeArrowheads="1"/>
          </p:cNvSpPr>
          <p:nvPr/>
        </p:nvSpPr>
        <p:spPr bwMode="auto">
          <a:xfrm>
            <a:off x="6300192" y="3999408"/>
            <a:ext cx="935037" cy="293688"/>
          </a:xfrm>
          <a:prstGeom prst="rect">
            <a:avLst/>
          </a:prstGeom>
          <a:solidFill>
            <a:srgbClr val="FF0000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200" b="1" dirty="0">
                <a:solidFill>
                  <a:srgbClr val="FFFFFF"/>
                </a:solidFill>
                <a:cs typeface="Arial Unicode MS" charset="0"/>
              </a:rPr>
              <a:t>PS</a:t>
            </a:r>
          </a:p>
        </p:txBody>
      </p:sp>
      <p:cxnSp>
        <p:nvCxnSpPr>
          <p:cNvPr id="8" name="Connecteur droit 7"/>
          <p:cNvCxnSpPr/>
          <p:nvPr/>
        </p:nvCxnSpPr>
        <p:spPr bwMode="auto">
          <a:xfrm>
            <a:off x="5004048" y="3645024"/>
            <a:ext cx="3672408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9" name="ZoneTexte 28"/>
          <p:cNvSpPr txBox="1"/>
          <p:nvPr/>
        </p:nvSpPr>
        <p:spPr>
          <a:xfrm>
            <a:off x="3995936" y="3212976"/>
            <a:ext cx="792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solidFill>
                  <a:schemeClr val="tx1"/>
                </a:solidFill>
              </a:rPr>
              <a:t>Vitesse de la lumière</a:t>
            </a:r>
          </a:p>
        </p:txBody>
      </p:sp>
      <p:pic>
        <p:nvPicPr>
          <p:cNvPr id="30" name="Image" descr="Image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11960" y="4437112"/>
            <a:ext cx="600000" cy="36000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32" name="Image" descr="Image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04048" y="5373216"/>
            <a:ext cx="646364" cy="90000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36" name="ZoneTexte 35"/>
          <p:cNvSpPr txBox="1"/>
          <p:nvPr/>
        </p:nvSpPr>
        <p:spPr>
          <a:xfrm>
            <a:off x="4932040" y="6309320"/>
            <a:ext cx="7920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solidFill>
                  <a:schemeClr val="tx1"/>
                </a:solidFill>
              </a:rPr>
              <a:t>Newton</a:t>
            </a:r>
          </a:p>
        </p:txBody>
      </p:sp>
      <p:pic>
        <p:nvPicPr>
          <p:cNvPr id="37" name="Image" descr="Image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88424" y="3861048"/>
            <a:ext cx="588461" cy="18000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38" name="Image" descr="Image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72400" y="5445224"/>
            <a:ext cx="628235" cy="72000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39" name="ZoneTexte 38"/>
          <p:cNvSpPr txBox="1"/>
          <p:nvPr/>
        </p:nvSpPr>
        <p:spPr>
          <a:xfrm>
            <a:off x="8028384" y="6237312"/>
            <a:ext cx="7920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solidFill>
                  <a:schemeClr val="tx1"/>
                </a:solidFill>
              </a:rPr>
              <a:t>Einstein</a:t>
            </a:r>
          </a:p>
        </p:txBody>
      </p:sp>
      <p:cxnSp>
        <p:nvCxnSpPr>
          <p:cNvPr id="10" name="Connecteur droit avec flèche 9"/>
          <p:cNvCxnSpPr/>
          <p:nvPr/>
        </p:nvCxnSpPr>
        <p:spPr bwMode="auto">
          <a:xfrm>
            <a:off x="6228184" y="5877272"/>
            <a:ext cx="1584176" cy="0"/>
          </a:xfrm>
          <a:prstGeom prst="straightConnector1">
            <a:avLst/>
          </a:prstGeom>
          <a:solidFill>
            <a:srgbClr val="00B8FF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40" name="Picture 3"/>
          <p:cNvPicPr>
            <a:picLocks noChangeAspect="1" noChangeArrowheads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172" b="14492"/>
          <a:stretch/>
        </p:blipFill>
        <p:spPr bwMode="auto">
          <a:xfrm>
            <a:off x="107504" y="980728"/>
            <a:ext cx="776366" cy="1231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1" name="ZoneTexte 40"/>
          <p:cNvSpPr txBox="1"/>
          <p:nvPr/>
        </p:nvSpPr>
        <p:spPr>
          <a:xfrm>
            <a:off x="35496" y="2348880"/>
            <a:ext cx="12241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Tout démarre de là ..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971600" y="1412776"/>
            <a:ext cx="432048" cy="360040"/>
          </a:xfrm>
          <a:prstGeom prst="rect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r>
              <a:rPr kumimoji="0" lang="fr-FR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Wingdings"/>
                <a:ea typeface="Wingdings"/>
                <a:cs typeface="Wingdings"/>
                <a:sym typeface="Wingdings"/>
              </a:rPr>
              <a:t></a:t>
            </a:r>
            <a:endParaRPr kumimoji="0" lang="fr-FR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5" name="Rectangle 44"/>
          <p:cNvSpPr/>
          <p:nvPr/>
        </p:nvSpPr>
        <p:spPr bwMode="auto">
          <a:xfrm>
            <a:off x="6804248" y="1412776"/>
            <a:ext cx="432048" cy="360040"/>
          </a:xfrm>
          <a:prstGeom prst="rect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r>
              <a:rPr kumimoji="0" lang="fr-FR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Wingdings"/>
                <a:ea typeface="Wingdings"/>
                <a:cs typeface="Wingdings"/>
                <a:sym typeface="Wingdings"/>
              </a:rPr>
              <a:t></a:t>
            </a:r>
            <a:endParaRPr kumimoji="0" lang="fr-FR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6" name="Rectangle 45"/>
          <p:cNvSpPr/>
          <p:nvPr/>
        </p:nvSpPr>
        <p:spPr bwMode="auto">
          <a:xfrm>
            <a:off x="5076056" y="1412776"/>
            <a:ext cx="432048" cy="360040"/>
          </a:xfrm>
          <a:prstGeom prst="rect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r>
              <a:rPr kumimoji="0" lang="fr-FR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Wingdings"/>
                <a:ea typeface="Wingdings"/>
                <a:cs typeface="Wingdings"/>
                <a:sym typeface="Wingdings"/>
              </a:rPr>
              <a:t></a:t>
            </a:r>
            <a:endParaRPr kumimoji="0" lang="fr-FR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7" name="Rectangle 46"/>
          <p:cNvSpPr/>
          <p:nvPr/>
        </p:nvSpPr>
        <p:spPr bwMode="auto">
          <a:xfrm>
            <a:off x="2771800" y="1412776"/>
            <a:ext cx="432048" cy="360040"/>
          </a:xfrm>
          <a:prstGeom prst="rect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r>
              <a:rPr kumimoji="0" lang="fr-FR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Wingdings"/>
                <a:ea typeface="Wingdings"/>
                <a:cs typeface="Wingdings"/>
                <a:sym typeface="Wingdings"/>
              </a:rPr>
              <a:t></a:t>
            </a:r>
            <a:endParaRPr kumimoji="0" lang="fr-FR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5683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0" grpId="0"/>
      <p:bldP spid="21" grpId="0" animBg="1"/>
      <p:bldP spid="26" grpId="0" animBg="1"/>
      <p:bldP spid="27" grpId="0" animBg="1"/>
      <p:bldP spid="29" grpId="0"/>
      <p:bldP spid="36" grpId="0"/>
      <p:bldP spid="3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1"/>
          <p:cNvSpPr>
            <a:spLocks noChangeArrowheads="1"/>
          </p:cNvSpPr>
          <p:nvPr/>
        </p:nvSpPr>
        <p:spPr bwMode="auto">
          <a:xfrm>
            <a:off x="179388" y="3422650"/>
            <a:ext cx="8870950" cy="3103563"/>
          </a:xfrm>
          <a:prstGeom prst="rect">
            <a:avLst/>
          </a:prstGeom>
          <a:solidFill>
            <a:srgbClr val="FFFFFF"/>
          </a:solidFill>
          <a:ln w="36000" cap="sq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fr-FR">
              <a:cs typeface="Arial Unicode MS" charset="0"/>
            </a:endParaRPr>
          </a:p>
        </p:txBody>
      </p:sp>
      <p:sp>
        <p:nvSpPr>
          <p:cNvPr id="48131" name="Rectangle 2"/>
          <p:cNvSpPr>
            <a:spLocks noChangeArrowheads="1"/>
          </p:cNvSpPr>
          <p:nvPr/>
        </p:nvSpPr>
        <p:spPr bwMode="auto">
          <a:xfrm>
            <a:off x="179388" y="549275"/>
            <a:ext cx="8870950" cy="2808288"/>
          </a:xfrm>
          <a:prstGeom prst="rect">
            <a:avLst/>
          </a:prstGeom>
          <a:solidFill>
            <a:srgbClr val="FFFFFF"/>
          </a:solidFill>
          <a:ln w="36000" cap="sq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fr-FR">
              <a:cs typeface="Arial Unicode MS" charset="0"/>
            </a:endParaRPr>
          </a:p>
        </p:txBody>
      </p:sp>
      <p:grpSp>
        <p:nvGrpSpPr>
          <p:cNvPr id="38916" name="Group 3"/>
          <p:cNvGrpSpPr>
            <a:grpSpLocks/>
          </p:cNvGrpSpPr>
          <p:nvPr/>
        </p:nvGrpSpPr>
        <p:grpSpPr bwMode="auto">
          <a:xfrm>
            <a:off x="935038" y="641350"/>
            <a:ext cx="2030536" cy="1995563"/>
            <a:chOff x="589" y="540"/>
            <a:chExt cx="1238" cy="1374"/>
          </a:xfrm>
        </p:grpSpPr>
        <p:pic>
          <p:nvPicPr>
            <p:cNvPr id="48149" name="Picture 4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9" y="540"/>
              <a:ext cx="1238" cy="13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grpSp>
          <p:nvGrpSpPr>
            <p:cNvPr id="38934" name="Group 5"/>
            <p:cNvGrpSpPr>
              <a:grpSpLocks/>
            </p:cNvGrpSpPr>
            <p:nvPr/>
          </p:nvGrpSpPr>
          <p:grpSpPr bwMode="auto">
            <a:xfrm>
              <a:off x="611" y="972"/>
              <a:ext cx="168" cy="293"/>
              <a:chOff x="611" y="972"/>
              <a:chExt cx="168" cy="293"/>
            </a:xfrm>
          </p:grpSpPr>
          <p:sp>
            <p:nvSpPr>
              <p:cNvPr id="48155" name="Text Box 6"/>
              <p:cNvSpPr txBox="1">
                <a:spLocks noChangeArrowheads="1"/>
              </p:cNvSpPr>
              <p:nvPr/>
            </p:nvSpPr>
            <p:spPr bwMode="auto">
              <a:xfrm>
                <a:off x="611" y="972"/>
                <a:ext cx="105" cy="29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81720" tIns="42480" rIns="81720" bIns="42480">
                <a:spAutoFit/>
              </a:bodyPr>
              <a:lstStyle>
                <a:lvl1pPr marL="195263" indent="-176213">
                  <a:tabLst>
                    <a:tab pos="195263" algn="l"/>
                    <a:tab pos="642938" algn="l"/>
                    <a:tab pos="1092200" algn="l"/>
                    <a:tab pos="1541463" algn="l"/>
                    <a:tab pos="1990725" algn="l"/>
                    <a:tab pos="2439988" algn="l"/>
                    <a:tab pos="2889250" algn="l"/>
                    <a:tab pos="3338513" algn="l"/>
                    <a:tab pos="3787775" algn="l"/>
                    <a:tab pos="4237038" algn="l"/>
                    <a:tab pos="4686300" algn="l"/>
                    <a:tab pos="5135563" algn="l"/>
                    <a:tab pos="5584825" algn="l"/>
                    <a:tab pos="6034088" algn="l"/>
                    <a:tab pos="6483350" algn="l"/>
                    <a:tab pos="6932613" algn="l"/>
                    <a:tab pos="7381875" algn="l"/>
                    <a:tab pos="7831138" algn="l"/>
                    <a:tab pos="8280400" algn="l"/>
                    <a:tab pos="8729663" algn="l"/>
                    <a:tab pos="9178925" algn="l"/>
                  </a:tabLst>
                  <a:defRPr sz="2200">
                    <a:solidFill>
                      <a:srgbClr val="FF420E"/>
                    </a:solidFill>
                    <a:latin typeface="Calibri" charset="0"/>
                    <a:ea typeface="ＭＳ Ｐゴシック" charset="0"/>
                    <a:cs typeface="Arial Unicode MS" charset="0"/>
                  </a:defRPr>
                </a:lvl1pPr>
                <a:lvl2pPr>
                  <a:tabLst>
                    <a:tab pos="195263" algn="l"/>
                    <a:tab pos="642938" algn="l"/>
                    <a:tab pos="1092200" algn="l"/>
                    <a:tab pos="1541463" algn="l"/>
                    <a:tab pos="1990725" algn="l"/>
                    <a:tab pos="2439988" algn="l"/>
                    <a:tab pos="2889250" algn="l"/>
                    <a:tab pos="3338513" algn="l"/>
                    <a:tab pos="3787775" algn="l"/>
                    <a:tab pos="4237038" algn="l"/>
                    <a:tab pos="4686300" algn="l"/>
                    <a:tab pos="5135563" algn="l"/>
                    <a:tab pos="5584825" algn="l"/>
                    <a:tab pos="6034088" algn="l"/>
                    <a:tab pos="6483350" algn="l"/>
                    <a:tab pos="6932613" algn="l"/>
                    <a:tab pos="7381875" algn="l"/>
                    <a:tab pos="7831138" algn="l"/>
                    <a:tab pos="8280400" algn="l"/>
                    <a:tab pos="8729663" algn="l"/>
                    <a:tab pos="9178925" algn="l"/>
                  </a:tabLst>
                  <a:defRPr sz="2200">
                    <a:solidFill>
                      <a:srgbClr val="000000"/>
                    </a:solidFill>
                    <a:latin typeface="Calibri" charset="0"/>
                    <a:ea typeface="Arial Unicode MS" charset="0"/>
                    <a:cs typeface="Arial Unicode MS" charset="0"/>
                  </a:defRPr>
                </a:lvl2pPr>
                <a:lvl3pPr>
                  <a:tabLst>
                    <a:tab pos="195263" algn="l"/>
                    <a:tab pos="642938" algn="l"/>
                    <a:tab pos="1092200" algn="l"/>
                    <a:tab pos="1541463" algn="l"/>
                    <a:tab pos="1990725" algn="l"/>
                    <a:tab pos="2439988" algn="l"/>
                    <a:tab pos="2889250" algn="l"/>
                    <a:tab pos="3338513" algn="l"/>
                    <a:tab pos="3787775" algn="l"/>
                    <a:tab pos="4237038" algn="l"/>
                    <a:tab pos="4686300" algn="l"/>
                    <a:tab pos="5135563" algn="l"/>
                    <a:tab pos="5584825" algn="l"/>
                    <a:tab pos="6034088" algn="l"/>
                    <a:tab pos="6483350" algn="l"/>
                    <a:tab pos="6932613" algn="l"/>
                    <a:tab pos="7381875" algn="l"/>
                    <a:tab pos="7831138" algn="l"/>
                    <a:tab pos="8280400" algn="l"/>
                    <a:tab pos="8729663" algn="l"/>
                    <a:tab pos="9178925" algn="l"/>
                  </a:tabLst>
                  <a:defRPr sz="2200">
                    <a:solidFill>
                      <a:srgbClr val="000000"/>
                    </a:solidFill>
                    <a:latin typeface="Calibri" charset="0"/>
                    <a:ea typeface="Arial Unicode MS" charset="0"/>
                    <a:cs typeface="Arial Unicode MS" charset="0"/>
                  </a:defRPr>
                </a:lvl3pPr>
                <a:lvl4pPr>
                  <a:tabLst>
                    <a:tab pos="195263" algn="l"/>
                    <a:tab pos="642938" algn="l"/>
                    <a:tab pos="1092200" algn="l"/>
                    <a:tab pos="1541463" algn="l"/>
                    <a:tab pos="1990725" algn="l"/>
                    <a:tab pos="2439988" algn="l"/>
                    <a:tab pos="2889250" algn="l"/>
                    <a:tab pos="3338513" algn="l"/>
                    <a:tab pos="3787775" algn="l"/>
                    <a:tab pos="4237038" algn="l"/>
                    <a:tab pos="4686300" algn="l"/>
                    <a:tab pos="5135563" algn="l"/>
                    <a:tab pos="5584825" algn="l"/>
                    <a:tab pos="6034088" algn="l"/>
                    <a:tab pos="6483350" algn="l"/>
                    <a:tab pos="6932613" algn="l"/>
                    <a:tab pos="7381875" algn="l"/>
                    <a:tab pos="7831138" algn="l"/>
                    <a:tab pos="8280400" algn="l"/>
                    <a:tab pos="8729663" algn="l"/>
                    <a:tab pos="9178925" algn="l"/>
                  </a:tabLst>
                  <a:defRPr sz="2200">
                    <a:solidFill>
                      <a:srgbClr val="000000"/>
                    </a:solidFill>
                    <a:latin typeface="Calibri" charset="0"/>
                    <a:ea typeface="Arial Unicode MS" charset="0"/>
                    <a:cs typeface="Arial Unicode MS" charset="0"/>
                  </a:defRPr>
                </a:lvl4pPr>
                <a:lvl5pPr>
                  <a:tabLst>
                    <a:tab pos="195263" algn="l"/>
                    <a:tab pos="642938" algn="l"/>
                    <a:tab pos="1092200" algn="l"/>
                    <a:tab pos="1541463" algn="l"/>
                    <a:tab pos="1990725" algn="l"/>
                    <a:tab pos="2439988" algn="l"/>
                    <a:tab pos="2889250" algn="l"/>
                    <a:tab pos="3338513" algn="l"/>
                    <a:tab pos="3787775" algn="l"/>
                    <a:tab pos="4237038" algn="l"/>
                    <a:tab pos="4686300" algn="l"/>
                    <a:tab pos="5135563" algn="l"/>
                    <a:tab pos="5584825" algn="l"/>
                    <a:tab pos="6034088" algn="l"/>
                    <a:tab pos="6483350" algn="l"/>
                    <a:tab pos="6932613" algn="l"/>
                    <a:tab pos="7381875" algn="l"/>
                    <a:tab pos="7831138" algn="l"/>
                    <a:tab pos="8280400" algn="l"/>
                    <a:tab pos="8729663" algn="l"/>
                    <a:tab pos="9178925" algn="l"/>
                  </a:tabLst>
                  <a:defRPr sz="2200">
                    <a:solidFill>
                      <a:srgbClr val="000000"/>
                    </a:solidFill>
                    <a:latin typeface="Calibri" charset="0"/>
                    <a:ea typeface="Arial Unicode MS" charset="0"/>
                    <a:cs typeface="Arial Unicode MS" charset="0"/>
                  </a:defRPr>
                </a:lvl5pPr>
                <a:lvl6pPr defTabSz="449263" eaLnBrk="0" fontAlgn="base" hangingPunct="0">
                  <a:lnSpc>
                    <a:spcPct val="83000"/>
                  </a:lnSpc>
                  <a:spcBef>
                    <a:spcPct val="0"/>
                  </a:spcBef>
                  <a:spcAft>
                    <a:spcPts val="263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195263" algn="l"/>
                    <a:tab pos="642938" algn="l"/>
                    <a:tab pos="1092200" algn="l"/>
                    <a:tab pos="1541463" algn="l"/>
                    <a:tab pos="1990725" algn="l"/>
                    <a:tab pos="2439988" algn="l"/>
                    <a:tab pos="2889250" algn="l"/>
                    <a:tab pos="3338513" algn="l"/>
                    <a:tab pos="3787775" algn="l"/>
                    <a:tab pos="4237038" algn="l"/>
                    <a:tab pos="4686300" algn="l"/>
                    <a:tab pos="5135563" algn="l"/>
                    <a:tab pos="5584825" algn="l"/>
                    <a:tab pos="6034088" algn="l"/>
                    <a:tab pos="6483350" algn="l"/>
                    <a:tab pos="6932613" algn="l"/>
                    <a:tab pos="7381875" algn="l"/>
                    <a:tab pos="7831138" algn="l"/>
                    <a:tab pos="8280400" algn="l"/>
                    <a:tab pos="8729663" algn="l"/>
                    <a:tab pos="9178925" algn="l"/>
                  </a:tabLst>
                  <a:defRPr sz="2200">
                    <a:solidFill>
                      <a:srgbClr val="000000"/>
                    </a:solidFill>
                    <a:latin typeface="Calibri" charset="0"/>
                    <a:ea typeface="Arial Unicode MS" charset="0"/>
                    <a:cs typeface="Arial Unicode MS" charset="0"/>
                  </a:defRPr>
                </a:lvl6pPr>
                <a:lvl7pPr defTabSz="449263" eaLnBrk="0" fontAlgn="base" hangingPunct="0">
                  <a:lnSpc>
                    <a:spcPct val="83000"/>
                  </a:lnSpc>
                  <a:spcBef>
                    <a:spcPct val="0"/>
                  </a:spcBef>
                  <a:spcAft>
                    <a:spcPts val="263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195263" algn="l"/>
                    <a:tab pos="642938" algn="l"/>
                    <a:tab pos="1092200" algn="l"/>
                    <a:tab pos="1541463" algn="l"/>
                    <a:tab pos="1990725" algn="l"/>
                    <a:tab pos="2439988" algn="l"/>
                    <a:tab pos="2889250" algn="l"/>
                    <a:tab pos="3338513" algn="l"/>
                    <a:tab pos="3787775" algn="l"/>
                    <a:tab pos="4237038" algn="l"/>
                    <a:tab pos="4686300" algn="l"/>
                    <a:tab pos="5135563" algn="l"/>
                    <a:tab pos="5584825" algn="l"/>
                    <a:tab pos="6034088" algn="l"/>
                    <a:tab pos="6483350" algn="l"/>
                    <a:tab pos="6932613" algn="l"/>
                    <a:tab pos="7381875" algn="l"/>
                    <a:tab pos="7831138" algn="l"/>
                    <a:tab pos="8280400" algn="l"/>
                    <a:tab pos="8729663" algn="l"/>
                    <a:tab pos="9178925" algn="l"/>
                  </a:tabLst>
                  <a:defRPr sz="2200">
                    <a:solidFill>
                      <a:srgbClr val="000000"/>
                    </a:solidFill>
                    <a:latin typeface="Calibri" charset="0"/>
                    <a:ea typeface="Arial Unicode MS" charset="0"/>
                    <a:cs typeface="Arial Unicode MS" charset="0"/>
                  </a:defRPr>
                </a:lvl7pPr>
                <a:lvl8pPr defTabSz="449263" eaLnBrk="0" fontAlgn="base" hangingPunct="0">
                  <a:lnSpc>
                    <a:spcPct val="83000"/>
                  </a:lnSpc>
                  <a:spcBef>
                    <a:spcPct val="0"/>
                  </a:spcBef>
                  <a:spcAft>
                    <a:spcPts val="263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195263" algn="l"/>
                    <a:tab pos="642938" algn="l"/>
                    <a:tab pos="1092200" algn="l"/>
                    <a:tab pos="1541463" algn="l"/>
                    <a:tab pos="1990725" algn="l"/>
                    <a:tab pos="2439988" algn="l"/>
                    <a:tab pos="2889250" algn="l"/>
                    <a:tab pos="3338513" algn="l"/>
                    <a:tab pos="3787775" algn="l"/>
                    <a:tab pos="4237038" algn="l"/>
                    <a:tab pos="4686300" algn="l"/>
                    <a:tab pos="5135563" algn="l"/>
                    <a:tab pos="5584825" algn="l"/>
                    <a:tab pos="6034088" algn="l"/>
                    <a:tab pos="6483350" algn="l"/>
                    <a:tab pos="6932613" algn="l"/>
                    <a:tab pos="7381875" algn="l"/>
                    <a:tab pos="7831138" algn="l"/>
                    <a:tab pos="8280400" algn="l"/>
                    <a:tab pos="8729663" algn="l"/>
                    <a:tab pos="9178925" algn="l"/>
                  </a:tabLst>
                  <a:defRPr sz="2200">
                    <a:solidFill>
                      <a:srgbClr val="000000"/>
                    </a:solidFill>
                    <a:latin typeface="Calibri" charset="0"/>
                    <a:ea typeface="Arial Unicode MS" charset="0"/>
                    <a:cs typeface="Arial Unicode MS" charset="0"/>
                  </a:defRPr>
                </a:lvl8pPr>
                <a:lvl9pPr defTabSz="449263" eaLnBrk="0" fontAlgn="base" hangingPunct="0">
                  <a:lnSpc>
                    <a:spcPct val="83000"/>
                  </a:lnSpc>
                  <a:spcBef>
                    <a:spcPct val="0"/>
                  </a:spcBef>
                  <a:spcAft>
                    <a:spcPts val="263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195263" algn="l"/>
                    <a:tab pos="642938" algn="l"/>
                    <a:tab pos="1092200" algn="l"/>
                    <a:tab pos="1541463" algn="l"/>
                    <a:tab pos="1990725" algn="l"/>
                    <a:tab pos="2439988" algn="l"/>
                    <a:tab pos="2889250" algn="l"/>
                    <a:tab pos="3338513" algn="l"/>
                    <a:tab pos="3787775" algn="l"/>
                    <a:tab pos="4237038" algn="l"/>
                    <a:tab pos="4686300" algn="l"/>
                    <a:tab pos="5135563" algn="l"/>
                    <a:tab pos="5584825" algn="l"/>
                    <a:tab pos="6034088" algn="l"/>
                    <a:tab pos="6483350" algn="l"/>
                    <a:tab pos="6932613" algn="l"/>
                    <a:tab pos="7381875" algn="l"/>
                    <a:tab pos="7831138" algn="l"/>
                    <a:tab pos="8280400" algn="l"/>
                    <a:tab pos="8729663" algn="l"/>
                    <a:tab pos="9178925" algn="l"/>
                  </a:tabLst>
                  <a:defRPr sz="2200">
                    <a:solidFill>
                      <a:srgbClr val="000000"/>
                    </a:solidFill>
                    <a:latin typeface="Calibri" charset="0"/>
                    <a:ea typeface="Arial Unicode MS" charset="0"/>
                    <a:cs typeface="Arial Unicode MS" charset="0"/>
                  </a:defRPr>
                </a:lvl9pPr>
              </a:lstStyle>
              <a:p>
                <a:pPr eaLnBrk="1" hangingPunct="1">
                  <a:buSzPct val="100000"/>
                  <a:defRPr/>
                </a:pPr>
                <a:r>
                  <a:rPr lang="en-GB" sz="2500" b="1" dirty="0">
                    <a:solidFill>
                      <a:srgbClr val="000000"/>
                    </a:solidFill>
                    <a:latin typeface="Arial" charset="0"/>
                  </a:rPr>
                  <a:t>v</a:t>
                </a:r>
              </a:p>
            </p:txBody>
          </p:sp>
          <p:sp>
            <p:nvSpPr>
              <p:cNvPr id="48156" name="Line 7"/>
              <p:cNvSpPr>
                <a:spLocks noChangeShapeType="1"/>
              </p:cNvSpPr>
              <p:nvPr/>
            </p:nvSpPr>
            <p:spPr bwMode="auto">
              <a:xfrm>
                <a:off x="699" y="1022"/>
                <a:ext cx="80" cy="0"/>
              </a:xfrm>
              <a:prstGeom prst="line">
                <a:avLst/>
              </a:prstGeom>
              <a:noFill/>
              <a:ln w="25560" cap="sq">
                <a:solidFill>
                  <a:srgbClr val="000000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cs typeface="Arial Unicode MS" charset="0"/>
                </a:endParaRPr>
              </a:p>
            </p:txBody>
          </p:sp>
        </p:grpSp>
        <p:sp>
          <p:nvSpPr>
            <p:cNvPr id="48151" name="AutoShape 8"/>
            <p:cNvSpPr>
              <a:spLocks noChangeArrowheads="1"/>
            </p:cNvSpPr>
            <p:nvPr/>
          </p:nvSpPr>
          <p:spPr bwMode="auto">
            <a:xfrm rot="19920000">
              <a:off x="817" y="1234"/>
              <a:ext cx="437" cy="51"/>
            </a:xfrm>
            <a:prstGeom prst="rightArrow">
              <a:avLst>
                <a:gd name="adj1" fmla="val 50000"/>
                <a:gd name="adj2" fmla="val 214216"/>
              </a:avLst>
            </a:prstGeom>
            <a:solidFill>
              <a:srgbClr val="0000FF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fr-FR">
                <a:cs typeface="Arial Unicode MS" charset="0"/>
              </a:endParaRPr>
            </a:p>
          </p:txBody>
        </p:sp>
        <p:grpSp>
          <p:nvGrpSpPr>
            <p:cNvPr id="38936" name="Group 9"/>
            <p:cNvGrpSpPr>
              <a:grpSpLocks/>
            </p:cNvGrpSpPr>
            <p:nvPr/>
          </p:nvGrpSpPr>
          <p:grpSpPr bwMode="auto">
            <a:xfrm>
              <a:off x="926" y="1423"/>
              <a:ext cx="168" cy="293"/>
              <a:chOff x="926" y="1423"/>
              <a:chExt cx="168" cy="293"/>
            </a:xfrm>
          </p:grpSpPr>
          <p:sp>
            <p:nvSpPr>
              <p:cNvPr id="48153" name="Text Box 10"/>
              <p:cNvSpPr txBox="1">
                <a:spLocks noChangeArrowheads="1"/>
              </p:cNvSpPr>
              <p:nvPr/>
            </p:nvSpPr>
            <p:spPr bwMode="auto">
              <a:xfrm>
                <a:off x="926" y="1423"/>
                <a:ext cx="127" cy="29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81720" tIns="42480" rIns="81720" bIns="42480">
                <a:spAutoFit/>
              </a:bodyPr>
              <a:lstStyle>
                <a:lvl1pPr marL="195263" indent="-176213">
                  <a:tabLst>
                    <a:tab pos="195263" algn="l"/>
                    <a:tab pos="642938" algn="l"/>
                    <a:tab pos="1092200" algn="l"/>
                    <a:tab pos="1541463" algn="l"/>
                    <a:tab pos="1990725" algn="l"/>
                    <a:tab pos="2439988" algn="l"/>
                    <a:tab pos="2889250" algn="l"/>
                    <a:tab pos="3338513" algn="l"/>
                    <a:tab pos="3787775" algn="l"/>
                    <a:tab pos="4237038" algn="l"/>
                    <a:tab pos="4686300" algn="l"/>
                    <a:tab pos="5135563" algn="l"/>
                    <a:tab pos="5584825" algn="l"/>
                    <a:tab pos="6034088" algn="l"/>
                    <a:tab pos="6483350" algn="l"/>
                    <a:tab pos="6932613" algn="l"/>
                    <a:tab pos="7381875" algn="l"/>
                    <a:tab pos="7831138" algn="l"/>
                    <a:tab pos="8280400" algn="l"/>
                    <a:tab pos="8729663" algn="l"/>
                    <a:tab pos="9178925" algn="l"/>
                  </a:tabLst>
                  <a:defRPr sz="2200">
                    <a:solidFill>
                      <a:srgbClr val="FF420E"/>
                    </a:solidFill>
                    <a:latin typeface="Calibri" charset="0"/>
                    <a:ea typeface="ＭＳ Ｐゴシック" charset="0"/>
                    <a:cs typeface="Arial Unicode MS" charset="0"/>
                  </a:defRPr>
                </a:lvl1pPr>
                <a:lvl2pPr>
                  <a:tabLst>
                    <a:tab pos="195263" algn="l"/>
                    <a:tab pos="642938" algn="l"/>
                    <a:tab pos="1092200" algn="l"/>
                    <a:tab pos="1541463" algn="l"/>
                    <a:tab pos="1990725" algn="l"/>
                    <a:tab pos="2439988" algn="l"/>
                    <a:tab pos="2889250" algn="l"/>
                    <a:tab pos="3338513" algn="l"/>
                    <a:tab pos="3787775" algn="l"/>
                    <a:tab pos="4237038" algn="l"/>
                    <a:tab pos="4686300" algn="l"/>
                    <a:tab pos="5135563" algn="l"/>
                    <a:tab pos="5584825" algn="l"/>
                    <a:tab pos="6034088" algn="l"/>
                    <a:tab pos="6483350" algn="l"/>
                    <a:tab pos="6932613" algn="l"/>
                    <a:tab pos="7381875" algn="l"/>
                    <a:tab pos="7831138" algn="l"/>
                    <a:tab pos="8280400" algn="l"/>
                    <a:tab pos="8729663" algn="l"/>
                    <a:tab pos="9178925" algn="l"/>
                  </a:tabLst>
                  <a:defRPr sz="2200">
                    <a:solidFill>
                      <a:srgbClr val="000000"/>
                    </a:solidFill>
                    <a:latin typeface="Calibri" charset="0"/>
                    <a:ea typeface="Arial Unicode MS" charset="0"/>
                    <a:cs typeface="Arial Unicode MS" charset="0"/>
                  </a:defRPr>
                </a:lvl2pPr>
                <a:lvl3pPr>
                  <a:tabLst>
                    <a:tab pos="195263" algn="l"/>
                    <a:tab pos="642938" algn="l"/>
                    <a:tab pos="1092200" algn="l"/>
                    <a:tab pos="1541463" algn="l"/>
                    <a:tab pos="1990725" algn="l"/>
                    <a:tab pos="2439988" algn="l"/>
                    <a:tab pos="2889250" algn="l"/>
                    <a:tab pos="3338513" algn="l"/>
                    <a:tab pos="3787775" algn="l"/>
                    <a:tab pos="4237038" algn="l"/>
                    <a:tab pos="4686300" algn="l"/>
                    <a:tab pos="5135563" algn="l"/>
                    <a:tab pos="5584825" algn="l"/>
                    <a:tab pos="6034088" algn="l"/>
                    <a:tab pos="6483350" algn="l"/>
                    <a:tab pos="6932613" algn="l"/>
                    <a:tab pos="7381875" algn="l"/>
                    <a:tab pos="7831138" algn="l"/>
                    <a:tab pos="8280400" algn="l"/>
                    <a:tab pos="8729663" algn="l"/>
                    <a:tab pos="9178925" algn="l"/>
                  </a:tabLst>
                  <a:defRPr sz="2200">
                    <a:solidFill>
                      <a:srgbClr val="000000"/>
                    </a:solidFill>
                    <a:latin typeface="Calibri" charset="0"/>
                    <a:ea typeface="Arial Unicode MS" charset="0"/>
                    <a:cs typeface="Arial Unicode MS" charset="0"/>
                  </a:defRPr>
                </a:lvl3pPr>
                <a:lvl4pPr>
                  <a:tabLst>
                    <a:tab pos="195263" algn="l"/>
                    <a:tab pos="642938" algn="l"/>
                    <a:tab pos="1092200" algn="l"/>
                    <a:tab pos="1541463" algn="l"/>
                    <a:tab pos="1990725" algn="l"/>
                    <a:tab pos="2439988" algn="l"/>
                    <a:tab pos="2889250" algn="l"/>
                    <a:tab pos="3338513" algn="l"/>
                    <a:tab pos="3787775" algn="l"/>
                    <a:tab pos="4237038" algn="l"/>
                    <a:tab pos="4686300" algn="l"/>
                    <a:tab pos="5135563" algn="l"/>
                    <a:tab pos="5584825" algn="l"/>
                    <a:tab pos="6034088" algn="l"/>
                    <a:tab pos="6483350" algn="l"/>
                    <a:tab pos="6932613" algn="l"/>
                    <a:tab pos="7381875" algn="l"/>
                    <a:tab pos="7831138" algn="l"/>
                    <a:tab pos="8280400" algn="l"/>
                    <a:tab pos="8729663" algn="l"/>
                    <a:tab pos="9178925" algn="l"/>
                  </a:tabLst>
                  <a:defRPr sz="2200">
                    <a:solidFill>
                      <a:srgbClr val="000000"/>
                    </a:solidFill>
                    <a:latin typeface="Calibri" charset="0"/>
                    <a:ea typeface="Arial Unicode MS" charset="0"/>
                    <a:cs typeface="Arial Unicode MS" charset="0"/>
                  </a:defRPr>
                </a:lvl4pPr>
                <a:lvl5pPr>
                  <a:tabLst>
                    <a:tab pos="195263" algn="l"/>
                    <a:tab pos="642938" algn="l"/>
                    <a:tab pos="1092200" algn="l"/>
                    <a:tab pos="1541463" algn="l"/>
                    <a:tab pos="1990725" algn="l"/>
                    <a:tab pos="2439988" algn="l"/>
                    <a:tab pos="2889250" algn="l"/>
                    <a:tab pos="3338513" algn="l"/>
                    <a:tab pos="3787775" algn="l"/>
                    <a:tab pos="4237038" algn="l"/>
                    <a:tab pos="4686300" algn="l"/>
                    <a:tab pos="5135563" algn="l"/>
                    <a:tab pos="5584825" algn="l"/>
                    <a:tab pos="6034088" algn="l"/>
                    <a:tab pos="6483350" algn="l"/>
                    <a:tab pos="6932613" algn="l"/>
                    <a:tab pos="7381875" algn="l"/>
                    <a:tab pos="7831138" algn="l"/>
                    <a:tab pos="8280400" algn="l"/>
                    <a:tab pos="8729663" algn="l"/>
                    <a:tab pos="9178925" algn="l"/>
                  </a:tabLst>
                  <a:defRPr sz="2200">
                    <a:solidFill>
                      <a:srgbClr val="000000"/>
                    </a:solidFill>
                    <a:latin typeface="Calibri" charset="0"/>
                    <a:ea typeface="Arial Unicode MS" charset="0"/>
                    <a:cs typeface="Arial Unicode MS" charset="0"/>
                  </a:defRPr>
                </a:lvl5pPr>
                <a:lvl6pPr defTabSz="449263" eaLnBrk="0" fontAlgn="base" hangingPunct="0">
                  <a:lnSpc>
                    <a:spcPct val="83000"/>
                  </a:lnSpc>
                  <a:spcBef>
                    <a:spcPct val="0"/>
                  </a:spcBef>
                  <a:spcAft>
                    <a:spcPts val="263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195263" algn="l"/>
                    <a:tab pos="642938" algn="l"/>
                    <a:tab pos="1092200" algn="l"/>
                    <a:tab pos="1541463" algn="l"/>
                    <a:tab pos="1990725" algn="l"/>
                    <a:tab pos="2439988" algn="l"/>
                    <a:tab pos="2889250" algn="l"/>
                    <a:tab pos="3338513" algn="l"/>
                    <a:tab pos="3787775" algn="l"/>
                    <a:tab pos="4237038" algn="l"/>
                    <a:tab pos="4686300" algn="l"/>
                    <a:tab pos="5135563" algn="l"/>
                    <a:tab pos="5584825" algn="l"/>
                    <a:tab pos="6034088" algn="l"/>
                    <a:tab pos="6483350" algn="l"/>
                    <a:tab pos="6932613" algn="l"/>
                    <a:tab pos="7381875" algn="l"/>
                    <a:tab pos="7831138" algn="l"/>
                    <a:tab pos="8280400" algn="l"/>
                    <a:tab pos="8729663" algn="l"/>
                    <a:tab pos="9178925" algn="l"/>
                  </a:tabLst>
                  <a:defRPr sz="2200">
                    <a:solidFill>
                      <a:srgbClr val="000000"/>
                    </a:solidFill>
                    <a:latin typeface="Calibri" charset="0"/>
                    <a:ea typeface="Arial Unicode MS" charset="0"/>
                    <a:cs typeface="Arial Unicode MS" charset="0"/>
                  </a:defRPr>
                </a:lvl6pPr>
                <a:lvl7pPr defTabSz="449263" eaLnBrk="0" fontAlgn="base" hangingPunct="0">
                  <a:lnSpc>
                    <a:spcPct val="83000"/>
                  </a:lnSpc>
                  <a:spcBef>
                    <a:spcPct val="0"/>
                  </a:spcBef>
                  <a:spcAft>
                    <a:spcPts val="263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195263" algn="l"/>
                    <a:tab pos="642938" algn="l"/>
                    <a:tab pos="1092200" algn="l"/>
                    <a:tab pos="1541463" algn="l"/>
                    <a:tab pos="1990725" algn="l"/>
                    <a:tab pos="2439988" algn="l"/>
                    <a:tab pos="2889250" algn="l"/>
                    <a:tab pos="3338513" algn="l"/>
                    <a:tab pos="3787775" algn="l"/>
                    <a:tab pos="4237038" algn="l"/>
                    <a:tab pos="4686300" algn="l"/>
                    <a:tab pos="5135563" algn="l"/>
                    <a:tab pos="5584825" algn="l"/>
                    <a:tab pos="6034088" algn="l"/>
                    <a:tab pos="6483350" algn="l"/>
                    <a:tab pos="6932613" algn="l"/>
                    <a:tab pos="7381875" algn="l"/>
                    <a:tab pos="7831138" algn="l"/>
                    <a:tab pos="8280400" algn="l"/>
                    <a:tab pos="8729663" algn="l"/>
                    <a:tab pos="9178925" algn="l"/>
                  </a:tabLst>
                  <a:defRPr sz="2200">
                    <a:solidFill>
                      <a:srgbClr val="000000"/>
                    </a:solidFill>
                    <a:latin typeface="Calibri" charset="0"/>
                    <a:ea typeface="Arial Unicode MS" charset="0"/>
                    <a:cs typeface="Arial Unicode MS" charset="0"/>
                  </a:defRPr>
                </a:lvl7pPr>
                <a:lvl8pPr defTabSz="449263" eaLnBrk="0" fontAlgn="base" hangingPunct="0">
                  <a:lnSpc>
                    <a:spcPct val="83000"/>
                  </a:lnSpc>
                  <a:spcBef>
                    <a:spcPct val="0"/>
                  </a:spcBef>
                  <a:spcAft>
                    <a:spcPts val="263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195263" algn="l"/>
                    <a:tab pos="642938" algn="l"/>
                    <a:tab pos="1092200" algn="l"/>
                    <a:tab pos="1541463" algn="l"/>
                    <a:tab pos="1990725" algn="l"/>
                    <a:tab pos="2439988" algn="l"/>
                    <a:tab pos="2889250" algn="l"/>
                    <a:tab pos="3338513" algn="l"/>
                    <a:tab pos="3787775" algn="l"/>
                    <a:tab pos="4237038" algn="l"/>
                    <a:tab pos="4686300" algn="l"/>
                    <a:tab pos="5135563" algn="l"/>
                    <a:tab pos="5584825" algn="l"/>
                    <a:tab pos="6034088" algn="l"/>
                    <a:tab pos="6483350" algn="l"/>
                    <a:tab pos="6932613" algn="l"/>
                    <a:tab pos="7381875" algn="l"/>
                    <a:tab pos="7831138" algn="l"/>
                    <a:tab pos="8280400" algn="l"/>
                    <a:tab pos="8729663" algn="l"/>
                    <a:tab pos="9178925" algn="l"/>
                  </a:tabLst>
                  <a:defRPr sz="2200">
                    <a:solidFill>
                      <a:srgbClr val="000000"/>
                    </a:solidFill>
                    <a:latin typeface="Calibri" charset="0"/>
                    <a:ea typeface="Arial Unicode MS" charset="0"/>
                    <a:cs typeface="Arial Unicode MS" charset="0"/>
                  </a:defRPr>
                </a:lvl8pPr>
                <a:lvl9pPr defTabSz="449263" eaLnBrk="0" fontAlgn="base" hangingPunct="0">
                  <a:lnSpc>
                    <a:spcPct val="83000"/>
                  </a:lnSpc>
                  <a:spcBef>
                    <a:spcPct val="0"/>
                  </a:spcBef>
                  <a:spcAft>
                    <a:spcPts val="263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195263" algn="l"/>
                    <a:tab pos="642938" algn="l"/>
                    <a:tab pos="1092200" algn="l"/>
                    <a:tab pos="1541463" algn="l"/>
                    <a:tab pos="1990725" algn="l"/>
                    <a:tab pos="2439988" algn="l"/>
                    <a:tab pos="2889250" algn="l"/>
                    <a:tab pos="3338513" algn="l"/>
                    <a:tab pos="3787775" algn="l"/>
                    <a:tab pos="4237038" algn="l"/>
                    <a:tab pos="4686300" algn="l"/>
                    <a:tab pos="5135563" algn="l"/>
                    <a:tab pos="5584825" algn="l"/>
                    <a:tab pos="6034088" algn="l"/>
                    <a:tab pos="6483350" algn="l"/>
                    <a:tab pos="6932613" algn="l"/>
                    <a:tab pos="7381875" algn="l"/>
                    <a:tab pos="7831138" algn="l"/>
                    <a:tab pos="8280400" algn="l"/>
                    <a:tab pos="8729663" algn="l"/>
                    <a:tab pos="9178925" algn="l"/>
                  </a:tabLst>
                  <a:defRPr sz="2200">
                    <a:solidFill>
                      <a:srgbClr val="000000"/>
                    </a:solidFill>
                    <a:latin typeface="Calibri" charset="0"/>
                    <a:ea typeface="Arial Unicode MS" charset="0"/>
                    <a:cs typeface="Arial Unicode MS" charset="0"/>
                  </a:defRPr>
                </a:lvl9pPr>
              </a:lstStyle>
              <a:p>
                <a:pPr eaLnBrk="1" hangingPunct="1">
                  <a:buSzPct val="100000"/>
                  <a:defRPr/>
                </a:pPr>
                <a:r>
                  <a:rPr lang="en-GB" sz="2500" b="1" dirty="0">
                    <a:solidFill>
                      <a:srgbClr val="000000"/>
                    </a:solidFill>
                    <a:latin typeface="Arial" charset="0"/>
                  </a:rPr>
                  <a:t>F</a:t>
                </a:r>
              </a:p>
            </p:txBody>
          </p:sp>
          <p:sp>
            <p:nvSpPr>
              <p:cNvPr id="48154" name="Line 11"/>
              <p:cNvSpPr>
                <a:spLocks noChangeShapeType="1"/>
              </p:cNvSpPr>
              <p:nvPr/>
            </p:nvSpPr>
            <p:spPr bwMode="auto">
              <a:xfrm>
                <a:off x="1006" y="1468"/>
                <a:ext cx="88" cy="0"/>
              </a:xfrm>
              <a:prstGeom prst="line">
                <a:avLst/>
              </a:prstGeom>
              <a:noFill/>
              <a:ln w="25560" cap="sq">
                <a:solidFill>
                  <a:srgbClr val="000000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cs typeface="Arial Unicode MS" charset="0"/>
                </a:endParaRPr>
              </a:p>
            </p:txBody>
          </p:sp>
        </p:grpSp>
      </p:grpSp>
      <p:pic>
        <p:nvPicPr>
          <p:cNvPr id="48133" name="Picture 1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7" r="8595"/>
          <a:stretch>
            <a:fillRect/>
          </a:stretch>
        </p:blipFill>
        <p:spPr bwMode="auto">
          <a:xfrm>
            <a:off x="5845175" y="731838"/>
            <a:ext cx="2615257" cy="1914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 l="6807" r="859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8134" name="Text Box 13"/>
          <p:cNvSpPr txBox="1">
            <a:spLocks noChangeArrowheads="1"/>
          </p:cNvSpPr>
          <p:nvPr/>
        </p:nvSpPr>
        <p:spPr bwMode="auto">
          <a:xfrm>
            <a:off x="514350" y="1335088"/>
            <a:ext cx="312738" cy="944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eaVert" wrap="none" lIns="81720" tIns="55080" rIns="81720" bIns="4068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FF420E"/>
                </a:solidFill>
                <a:latin typeface="Calibri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5pPr>
            <a:lvl6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6pPr>
            <a:lvl7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7pPr>
            <a:lvl8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8pPr>
            <a:lvl9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lnSpc>
                <a:spcPct val="93000"/>
              </a:lnSpc>
              <a:buSzPct val="100000"/>
              <a:defRPr/>
            </a:pPr>
            <a:r>
              <a:rPr lang="en-GB" sz="1600">
                <a:solidFill>
                  <a:srgbClr val="000000"/>
                </a:solidFill>
                <a:latin typeface="Arial" charset="0"/>
              </a:rPr>
              <a:t>Guidage</a:t>
            </a:r>
          </a:p>
        </p:txBody>
      </p:sp>
      <p:pic>
        <p:nvPicPr>
          <p:cNvPr id="48135" name="Picture 1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93" t="17592" r="3679" b="12204"/>
          <a:stretch>
            <a:fillRect/>
          </a:stretch>
        </p:blipFill>
        <p:spPr bwMode="auto">
          <a:xfrm>
            <a:off x="5965825" y="3973513"/>
            <a:ext cx="2971800" cy="183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 l="13293" t="17592" r="3679" b="1220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8136" name="Text Box 15"/>
          <p:cNvSpPr txBox="1">
            <a:spLocks noChangeArrowheads="1"/>
          </p:cNvSpPr>
          <p:nvPr/>
        </p:nvSpPr>
        <p:spPr bwMode="auto">
          <a:xfrm>
            <a:off x="966788" y="2708920"/>
            <a:ext cx="6953250" cy="597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720" tIns="55080" rIns="81720" bIns="4068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FF420E"/>
                </a:solidFill>
                <a:latin typeface="Calibri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5pPr>
            <a:lvl6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6pPr>
            <a:lvl7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7pPr>
            <a:lvl8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8pPr>
            <a:lvl9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lnSpc>
                <a:spcPct val="93000"/>
              </a:lnSpc>
              <a:buSzPct val="100000"/>
              <a:defRPr/>
            </a:pPr>
            <a:r>
              <a:rPr lang="en-GB" sz="1800" dirty="0">
                <a:solidFill>
                  <a:srgbClr val="000000"/>
                </a:solidFill>
                <a:latin typeface="Arial" charset="0"/>
              </a:rPr>
              <a:t>Dans un champ B, les </a:t>
            </a:r>
            <a:r>
              <a:rPr lang="en-GB" sz="1800" dirty="0" err="1">
                <a:solidFill>
                  <a:srgbClr val="000000"/>
                </a:solidFill>
                <a:latin typeface="Arial" charset="0"/>
              </a:rPr>
              <a:t>particules</a:t>
            </a:r>
            <a:r>
              <a:rPr lang="en-GB" sz="18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latin typeface="Arial" charset="0"/>
              </a:rPr>
              <a:t>suivent</a:t>
            </a:r>
            <a:r>
              <a:rPr lang="en-GB" sz="18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latin typeface="Arial" charset="0"/>
              </a:rPr>
              <a:t>une</a:t>
            </a:r>
            <a:r>
              <a:rPr lang="en-GB" sz="18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latin typeface="Arial" charset="0"/>
              </a:rPr>
              <a:t>orbite</a:t>
            </a:r>
            <a:r>
              <a:rPr lang="en-GB" sz="18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latin typeface="Arial" charset="0"/>
              </a:rPr>
              <a:t>circulaire</a:t>
            </a:r>
            <a:r>
              <a:rPr lang="en-GB" sz="1800" dirty="0">
                <a:solidFill>
                  <a:srgbClr val="000000"/>
                </a:solidFill>
                <a:latin typeface="Arial" charset="0"/>
              </a:rPr>
              <a:t>, </a:t>
            </a:r>
            <a:r>
              <a:rPr lang="en-GB" sz="1800" dirty="0" err="1">
                <a:solidFill>
                  <a:srgbClr val="000000"/>
                </a:solidFill>
                <a:latin typeface="Arial" charset="0"/>
              </a:rPr>
              <a:t>mais</a:t>
            </a:r>
            <a:r>
              <a:rPr lang="en-GB" sz="1800" dirty="0">
                <a:solidFill>
                  <a:srgbClr val="000000"/>
                </a:solidFill>
                <a:latin typeface="Arial" charset="0"/>
              </a:rPr>
              <a:t> </a:t>
            </a:r>
          </a:p>
          <a:p>
            <a:pPr eaLnBrk="1" hangingPunct="1">
              <a:lnSpc>
                <a:spcPct val="93000"/>
              </a:lnSpc>
              <a:buSzPct val="100000"/>
              <a:defRPr/>
            </a:pPr>
            <a:r>
              <a:rPr lang="en-GB" sz="1800" dirty="0">
                <a:solidFill>
                  <a:srgbClr val="000000"/>
                </a:solidFill>
                <a:latin typeface="Arial" charset="0"/>
              </a:rPr>
              <a:t>ne </a:t>
            </a:r>
            <a:r>
              <a:rPr lang="en-GB" sz="1800" dirty="0" err="1">
                <a:solidFill>
                  <a:srgbClr val="000000"/>
                </a:solidFill>
                <a:latin typeface="Arial" charset="0"/>
              </a:rPr>
              <a:t>gagnent</a:t>
            </a:r>
            <a:r>
              <a:rPr lang="en-GB" sz="1800" dirty="0">
                <a:solidFill>
                  <a:srgbClr val="000000"/>
                </a:solidFill>
                <a:latin typeface="Arial" charset="0"/>
              </a:rPr>
              <a:t> pas </a:t>
            </a:r>
            <a:r>
              <a:rPr lang="en-GB" sz="1800" dirty="0" err="1">
                <a:solidFill>
                  <a:srgbClr val="000000"/>
                </a:solidFill>
                <a:latin typeface="Arial" charset="0"/>
              </a:rPr>
              <a:t>d'énergie</a:t>
            </a:r>
            <a:endParaRPr lang="en-GB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8137" name="Line 16"/>
          <p:cNvSpPr>
            <a:spLocks noChangeShapeType="1"/>
          </p:cNvSpPr>
          <p:nvPr/>
        </p:nvSpPr>
        <p:spPr bwMode="auto">
          <a:xfrm>
            <a:off x="6883400" y="1587500"/>
            <a:ext cx="1588" cy="863600"/>
          </a:xfrm>
          <a:prstGeom prst="line">
            <a:avLst/>
          </a:prstGeom>
          <a:noFill/>
          <a:ln w="36000" cap="sq">
            <a:solidFill>
              <a:srgbClr val="FFFFFF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fr-FR">
              <a:cs typeface="Arial Unicode MS" charset="0"/>
            </a:endParaRPr>
          </a:p>
        </p:txBody>
      </p:sp>
      <p:sp>
        <p:nvSpPr>
          <p:cNvPr id="48138" name="Text Box 17"/>
          <p:cNvSpPr txBox="1">
            <a:spLocks noChangeArrowheads="1"/>
          </p:cNvSpPr>
          <p:nvPr/>
        </p:nvSpPr>
        <p:spPr bwMode="auto">
          <a:xfrm>
            <a:off x="6908800" y="1638300"/>
            <a:ext cx="301625" cy="31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720" tIns="55080" rIns="81720" bIns="4068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FF420E"/>
                </a:solidFill>
                <a:latin typeface="Calibri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5pPr>
            <a:lvl6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6pPr>
            <a:lvl7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7pPr>
            <a:lvl8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8pPr>
            <a:lvl9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lnSpc>
                <a:spcPct val="93000"/>
              </a:lnSpc>
              <a:buSzPct val="100000"/>
              <a:defRPr/>
            </a:pPr>
            <a:r>
              <a:rPr lang="en-GB" sz="1600">
                <a:solidFill>
                  <a:srgbClr val="FFFFFF"/>
                </a:solidFill>
                <a:latin typeface="Arial" charset="0"/>
              </a:rPr>
              <a:t>B</a:t>
            </a:r>
          </a:p>
        </p:txBody>
      </p:sp>
      <p:sp>
        <p:nvSpPr>
          <p:cNvPr id="48139" name="Text Box 18"/>
          <p:cNvSpPr txBox="1">
            <a:spLocks noChangeArrowheads="1"/>
          </p:cNvSpPr>
          <p:nvPr/>
        </p:nvSpPr>
        <p:spPr bwMode="auto">
          <a:xfrm>
            <a:off x="971550" y="6200775"/>
            <a:ext cx="6999288" cy="46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720" tIns="55080" rIns="81720" bIns="4068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FF420E"/>
                </a:solidFill>
                <a:latin typeface="Calibri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5pPr>
            <a:lvl6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6pPr>
            <a:lvl7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7pPr>
            <a:lvl8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8pPr>
            <a:lvl9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lnSpc>
                <a:spcPct val="93000"/>
              </a:lnSpc>
              <a:buSzPct val="100000"/>
              <a:defRPr/>
            </a:pPr>
            <a:r>
              <a:rPr lang="en-GB" sz="1800" dirty="0">
                <a:solidFill>
                  <a:srgbClr val="000000"/>
                </a:solidFill>
                <a:latin typeface="Arial" charset="0"/>
              </a:rPr>
              <a:t>Les </a:t>
            </a:r>
            <a:r>
              <a:rPr lang="en-GB" sz="1800" dirty="0" err="1">
                <a:solidFill>
                  <a:srgbClr val="000000"/>
                </a:solidFill>
                <a:latin typeface="Arial" charset="0"/>
              </a:rPr>
              <a:t>particules</a:t>
            </a:r>
            <a:r>
              <a:rPr lang="en-GB" sz="18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latin typeface="Arial" charset="0"/>
              </a:rPr>
              <a:t>gagnent</a:t>
            </a:r>
            <a:r>
              <a:rPr lang="en-GB" sz="1800" dirty="0">
                <a:solidFill>
                  <a:srgbClr val="000000"/>
                </a:solidFill>
                <a:latin typeface="Arial" charset="0"/>
              </a:rPr>
              <a:t> 16 MeV par passage (11000 passages par </a:t>
            </a:r>
            <a:r>
              <a:rPr lang="en-GB" sz="1800" dirty="0" err="1">
                <a:solidFill>
                  <a:srgbClr val="000000"/>
                </a:solidFill>
                <a:latin typeface="Arial" charset="0"/>
              </a:rPr>
              <a:t>seconde</a:t>
            </a:r>
            <a:r>
              <a:rPr lang="en-GB" sz="1800" dirty="0">
                <a:solidFill>
                  <a:srgbClr val="000000"/>
                </a:solidFill>
                <a:latin typeface="Arial" charset="0"/>
              </a:rPr>
              <a:t>)</a:t>
            </a:r>
          </a:p>
        </p:txBody>
      </p:sp>
      <p:sp>
        <p:nvSpPr>
          <p:cNvPr id="48140" name="Text Box 19"/>
          <p:cNvSpPr txBox="1">
            <a:spLocks noChangeArrowheads="1"/>
          </p:cNvSpPr>
          <p:nvPr/>
        </p:nvSpPr>
        <p:spPr bwMode="auto">
          <a:xfrm>
            <a:off x="320675" y="4117975"/>
            <a:ext cx="314325" cy="130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eaVert" wrap="none" lIns="81720" tIns="55080" rIns="81720" bIns="4068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FF420E"/>
                </a:solidFill>
                <a:latin typeface="Calibri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5pPr>
            <a:lvl6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6pPr>
            <a:lvl7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7pPr>
            <a:lvl8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8pPr>
            <a:lvl9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lnSpc>
                <a:spcPct val="93000"/>
              </a:lnSpc>
              <a:buSzPct val="100000"/>
              <a:defRPr/>
            </a:pPr>
            <a:r>
              <a:rPr lang="en-GB" sz="1600">
                <a:solidFill>
                  <a:srgbClr val="000000"/>
                </a:solidFill>
                <a:latin typeface="Arial" charset="0"/>
              </a:rPr>
              <a:t>Accélération</a:t>
            </a:r>
          </a:p>
        </p:txBody>
      </p:sp>
      <p:pic>
        <p:nvPicPr>
          <p:cNvPr id="48141" name="Picture 20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196" b="562"/>
          <a:stretch>
            <a:fillRect/>
          </a:stretch>
        </p:blipFill>
        <p:spPr bwMode="auto">
          <a:xfrm>
            <a:off x="971550" y="3429000"/>
            <a:ext cx="3798888" cy="275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 t="-1196" b="562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8142" name="Text Box 21"/>
          <p:cNvSpPr txBox="1">
            <a:spLocks noChangeArrowheads="1"/>
          </p:cNvSpPr>
          <p:nvPr/>
        </p:nvSpPr>
        <p:spPr bwMode="auto">
          <a:xfrm>
            <a:off x="285750" y="585788"/>
            <a:ext cx="1371600" cy="639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FF420E"/>
                </a:solidFill>
                <a:latin typeface="Calibri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5pPr>
            <a:lvl6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6pPr>
            <a:lvl7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7pPr>
            <a:lvl8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8pPr>
            <a:lvl9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buSzPct val="100000"/>
              <a:defRPr/>
            </a:pPr>
            <a:r>
              <a:rPr lang="en-US" sz="1800" u="sng">
                <a:solidFill>
                  <a:srgbClr val="FF0000"/>
                </a:solidFill>
                <a:latin typeface="Arial" charset="0"/>
              </a:rPr>
              <a:t>Champ</a:t>
            </a:r>
          </a:p>
          <a:p>
            <a:pPr eaLnBrk="1" hangingPunct="1">
              <a:buSzPct val="100000"/>
              <a:defRPr/>
            </a:pPr>
            <a:r>
              <a:rPr lang="en-US" sz="1800" u="sng">
                <a:solidFill>
                  <a:srgbClr val="FF0000"/>
                </a:solidFill>
                <a:latin typeface="Arial" charset="0"/>
              </a:rPr>
              <a:t>magnétique</a:t>
            </a:r>
          </a:p>
        </p:txBody>
      </p:sp>
      <p:sp>
        <p:nvSpPr>
          <p:cNvPr id="48143" name="Text Box 22"/>
          <p:cNvSpPr txBox="1">
            <a:spLocks noChangeArrowheads="1"/>
          </p:cNvSpPr>
          <p:nvPr/>
        </p:nvSpPr>
        <p:spPr bwMode="auto">
          <a:xfrm>
            <a:off x="5256213" y="3465513"/>
            <a:ext cx="2162175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FF420E"/>
                </a:solidFill>
                <a:latin typeface="Calibri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5pPr>
            <a:lvl6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6pPr>
            <a:lvl7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7pPr>
            <a:lvl8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8pPr>
            <a:lvl9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buSzPct val="100000"/>
              <a:defRPr/>
            </a:pPr>
            <a:r>
              <a:rPr lang="en-US" sz="1800" u="sng">
                <a:solidFill>
                  <a:srgbClr val="FF0000"/>
                </a:solidFill>
                <a:latin typeface="Arial" charset="0"/>
              </a:rPr>
              <a:t>Champ électrique</a:t>
            </a:r>
          </a:p>
        </p:txBody>
      </p:sp>
      <p:sp>
        <p:nvSpPr>
          <p:cNvPr id="48144" name="Rectangle 23"/>
          <p:cNvSpPr>
            <a:spLocks noGrp="1" noChangeArrowheads="1"/>
          </p:cNvSpPr>
          <p:nvPr>
            <p:ph type="title"/>
          </p:nvPr>
        </p:nvSpPr>
        <p:spPr>
          <a:xfrm>
            <a:off x="130175" y="87734"/>
            <a:ext cx="8878888" cy="388938"/>
          </a:xfrm>
        </p:spPr>
        <p:txBody>
          <a:bodyPr/>
          <a:lstStyle/>
          <a:p>
            <a:pPr eaLnBrk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dirty="0">
                <a:latin typeface="Calibri" charset="0"/>
                <a:cs typeface="Arial Unicode MS" charset="0"/>
              </a:rPr>
              <a:t>Il faut guider et </a:t>
            </a:r>
            <a:r>
              <a:rPr lang="en-GB" dirty="0" err="1">
                <a:latin typeface="Calibri" charset="0"/>
                <a:cs typeface="Arial Unicode MS" charset="0"/>
              </a:rPr>
              <a:t>accélérer</a:t>
            </a:r>
            <a:r>
              <a:rPr lang="en-GB" dirty="0">
                <a:latin typeface="Calibri" charset="0"/>
                <a:cs typeface="Arial Unicode MS" charset="0"/>
              </a:rPr>
              <a:t> les protons</a:t>
            </a:r>
          </a:p>
        </p:txBody>
      </p:sp>
      <p:pic>
        <p:nvPicPr>
          <p:cNvPr id="48145" name="Picture 2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2338" y="679451"/>
            <a:ext cx="1886073" cy="1957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8146" name="Espace réservé de la date 1"/>
          <p:cNvSpPr>
            <a:spLocks noGrp="1"/>
          </p:cNvSpPr>
          <p:nvPr>
            <p:ph type="dt" sz="quarter" idx="10"/>
          </p:nvPr>
        </p:nvSpPr>
        <p:spPr bwMode="auto"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fr-FR" altLang="fr-FR"/>
              <a:t>MasterClasses 2025 - IJCLab</a:t>
            </a:r>
          </a:p>
        </p:txBody>
      </p:sp>
      <p:sp>
        <p:nvSpPr>
          <p:cNvPr id="48147" name="Espace réservé du pied de page 2"/>
          <p:cNvSpPr>
            <a:spLocks noGrp="1"/>
          </p:cNvSpPr>
          <p:nvPr>
            <p:ph type="ftr" sz="quarter" idx="11"/>
          </p:nvPr>
        </p:nvSpPr>
        <p:spPr bwMode="auto"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fr-FR" altLang="fr-FR"/>
              <a:t>Le CERN et le LHC</a:t>
            </a:r>
          </a:p>
        </p:txBody>
      </p:sp>
      <p:sp>
        <p:nvSpPr>
          <p:cNvPr id="38932" name="Espace réservé du numéro de diapositive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B9881769-3EDE-5D43-A3E1-747C2D2F6D57}" type="slidenum">
              <a:rPr lang="fr-FR">
                <a:cs typeface="ＭＳ Ｐゴシック" charset="0"/>
              </a:rPr>
              <a:pPr/>
              <a:t>28</a:t>
            </a:fld>
            <a:r>
              <a:rPr lang="en-GB">
                <a:latin typeface="Ubuntu Condensed" charset="0"/>
                <a:cs typeface="ＭＳ Ｐゴシック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8066434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 Box 1"/>
          <p:cNvSpPr txBox="1">
            <a:spLocks noChangeArrowheads="1"/>
          </p:cNvSpPr>
          <p:nvPr/>
        </p:nvSpPr>
        <p:spPr bwMode="auto">
          <a:xfrm>
            <a:off x="549275" y="836712"/>
            <a:ext cx="7442200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720" tIns="42480" rIns="81720" bIns="42480">
            <a:spAutoFit/>
          </a:bodyPr>
          <a:lstStyle>
            <a:lvl1pPr marL="195263" indent="-176213"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200">
                <a:solidFill>
                  <a:srgbClr val="FF420E"/>
                </a:solidFill>
                <a:latin typeface="Calibri" charset="0"/>
                <a:ea typeface="ＭＳ Ｐゴシック" charset="0"/>
                <a:cs typeface="Arial Unicode MS" charset="0"/>
              </a:defRPr>
            </a:lvl1pPr>
            <a:lvl2pPr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2pPr>
            <a:lvl3pPr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3pPr>
            <a:lvl4pPr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4pPr>
            <a:lvl5pPr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5pPr>
            <a:lvl6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6pPr>
            <a:lvl7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7pPr>
            <a:lvl8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8pPr>
            <a:lvl9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buSzPct val="100000"/>
              <a:defRPr/>
            </a:pPr>
            <a:r>
              <a:rPr lang="fr-FR" sz="1800" dirty="0">
                <a:solidFill>
                  <a:srgbClr val="000000"/>
                </a:solidFill>
                <a:latin typeface="Arial" charset="0"/>
              </a:rPr>
              <a:t>2600 paquets contenant chacun 100 milliards de protons.</a:t>
            </a:r>
          </a:p>
          <a:p>
            <a:pPr eaLnBrk="1" hangingPunct="1">
              <a:buSzPct val="100000"/>
              <a:defRPr/>
            </a:pPr>
            <a:r>
              <a:rPr lang="fr-FR" sz="1800" dirty="0">
                <a:solidFill>
                  <a:srgbClr val="000000"/>
                </a:solidFill>
                <a:latin typeface="Arial" charset="0"/>
              </a:rPr>
              <a:t>Chaque paquet est séparé de ses voisins immédiats par au moins 7 m </a:t>
            </a:r>
          </a:p>
        </p:txBody>
      </p:sp>
      <p:sp>
        <p:nvSpPr>
          <p:cNvPr id="50179" name="Text Box 2"/>
          <p:cNvSpPr txBox="1">
            <a:spLocks noChangeArrowheads="1"/>
          </p:cNvSpPr>
          <p:nvPr/>
        </p:nvSpPr>
        <p:spPr bwMode="auto">
          <a:xfrm>
            <a:off x="204247" y="1692250"/>
            <a:ext cx="4235991" cy="4517772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81720" tIns="42480" rIns="81720" bIns="42480">
            <a:spAutoFit/>
          </a:bodyPr>
          <a:lstStyle>
            <a:lvl1pPr marL="195263" indent="-176213"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SzPct val="100000"/>
            </a:pPr>
            <a:r>
              <a:rPr lang="fr-FR" sz="1800" dirty="0">
                <a:solidFill>
                  <a:schemeClr val="tx1"/>
                </a:solidFill>
              </a:rPr>
              <a:t>A notre échelle, l’énergie d’une particule est très faible :</a:t>
            </a:r>
          </a:p>
          <a:p>
            <a:pPr eaLnBrk="1" hangingPunct="1">
              <a:buSzPct val="100000"/>
            </a:pPr>
            <a:endParaRPr lang="fr-FR" sz="1800" dirty="0">
              <a:solidFill>
                <a:srgbClr val="000000"/>
              </a:solidFill>
            </a:endParaRPr>
          </a:p>
          <a:p>
            <a:pPr eaLnBrk="1" hangingPunct="1">
              <a:buSzPct val="100000"/>
            </a:pPr>
            <a:r>
              <a:rPr lang="fr-FR" sz="1800" dirty="0">
                <a:solidFill>
                  <a:srgbClr val="FF0000"/>
                </a:solidFill>
              </a:rPr>
              <a:t>Exemple d’une abeille </a:t>
            </a:r>
            <a:r>
              <a:rPr lang="fr-FR" sz="1800" dirty="0">
                <a:solidFill>
                  <a:srgbClr val="000000"/>
                </a:solidFill>
              </a:rPr>
              <a:t>lancée à pleine vitesse (1 g à 1 m/s) : </a:t>
            </a:r>
          </a:p>
          <a:p>
            <a:pPr eaLnBrk="1" hangingPunct="1">
              <a:buSzPct val="100000"/>
            </a:pPr>
            <a:r>
              <a:rPr lang="fr-FR" sz="1800" dirty="0" err="1">
                <a:solidFill>
                  <a:srgbClr val="000000"/>
                </a:solidFill>
              </a:rPr>
              <a:t>E</a:t>
            </a:r>
            <a:r>
              <a:rPr lang="fr-FR" sz="1800" baseline="-25000" dirty="0" err="1">
                <a:solidFill>
                  <a:srgbClr val="000000"/>
                </a:solidFill>
              </a:rPr>
              <a:t>Abeille</a:t>
            </a:r>
            <a:r>
              <a:rPr lang="fr-FR" sz="1800" dirty="0">
                <a:solidFill>
                  <a:srgbClr val="000000"/>
                </a:solidFill>
              </a:rPr>
              <a:t> ~ 10</a:t>
            </a:r>
            <a:r>
              <a:rPr lang="fr-FR" sz="1800" baseline="30000" dirty="0">
                <a:solidFill>
                  <a:srgbClr val="000000"/>
                </a:solidFill>
              </a:rPr>
              <a:t>-3</a:t>
            </a:r>
            <a:r>
              <a:rPr lang="fr-FR" sz="1800" dirty="0">
                <a:solidFill>
                  <a:srgbClr val="000000"/>
                </a:solidFill>
              </a:rPr>
              <a:t> J</a:t>
            </a:r>
          </a:p>
          <a:p>
            <a:pPr eaLnBrk="1" hangingPunct="1">
              <a:buSzPct val="100000"/>
            </a:pPr>
            <a:endParaRPr lang="fr-FR" sz="1800" dirty="0">
              <a:solidFill>
                <a:srgbClr val="000000"/>
              </a:solidFill>
            </a:endParaRPr>
          </a:p>
          <a:p>
            <a:pPr eaLnBrk="1" hangingPunct="1">
              <a:buSzPct val="100000"/>
            </a:pPr>
            <a:r>
              <a:rPr lang="fr-FR" sz="1800" dirty="0">
                <a:solidFill>
                  <a:srgbClr val="FF0000"/>
                </a:solidFill>
              </a:rPr>
              <a:t>Exemple du LHC </a:t>
            </a:r>
            <a:r>
              <a:rPr lang="fr-FR" sz="1800" dirty="0">
                <a:solidFill>
                  <a:srgbClr val="000000"/>
                </a:solidFill>
              </a:rPr>
              <a:t>: l’énergie d’une </a:t>
            </a:r>
          </a:p>
          <a:p>
            <a:pPr eaLnBrk="1" hangingPunct="1">
              <a:buSzPct val="100000"/>
            </a:pPr>
            <a:r>
              <a:rPr lang="fr-FR" sz="1800" dirty="0">
                <a:solidFill>
                  <a:srgbClr val="000000"/>
                </a:solidFill>
              </a:rPr>
              <a:t>collision est :</a:t>
            </a:r>
          </a:p>
          <a:p>
            <a:pPr eaLnBrk="1" hangingPunct="1">
              <a:buSzPct val="100000"/>
            </a:pPr>
            <a:r>
              <a:rPr lang="fr-FR" sz="1800" dirty="0">
                <a:solidFill>
                  <a:srgbClr val="000000"/>
                </a:solidFill>
              </a:rPr>
              <a:t>E</a:t>
            </a:r>
            <a:r>
              <a:rPr lang="fr-FR" sz="1800" baseline="-25000" dirty="0">
                <a:solidFill>
                  <a:srgbClr val="000000"/>
                </a:solidFill>
              </a:rPr>
              <a:t>LHC</a:t>
            </a:r>
            <a:r>
              <a:rPr lang="fr-FR" sz="1800" dirty="0">
                <a:solidFill>
                  <a:srgbClr val="000000"/>
                </a:solidFill>
              </a:rPr>
              <a:t> = 6,5 </a:t>
            </a:r>
            <a:r>
              <a:rPr lang="fr-FR" sz="1800" dirty="0" err="1">
                <a:solidFill>
                  <a:srgbClr val="000000"/>
                </a:solidFill>
              </a:rPr>
              <a:t>TeV</a:t>
            </a:r>
            <a:r>
              <a:rPr lang="fr-FR" sz="1800" dirty="0">
                <a:solidFill>
                  <a:srgbClr val="000000"/>
                </a:solidFill>
              </a:rPr>
              <a:t> + 6,5 </a:t>
            </a:r>
            <a:r>
              <a:rPr lang="fr-FR" sz="1800" dirty="0" err="1">
                <a:solidFill>
                  <a:srgbClr val="000000"/>
                </a:solidFill>
              </a:rPr>
              <a:t>TeV</a:t>
            </a:r>
            <a:r>
              <a:rPr lang="fr-FR" sz="1800" dirty="0">
                <a:solidFill>
                  <a:srgbClr val="000000"/>
                </a:solidFill>
              </a:rPr>
              <a:t> ~ 2.1x10</a:t>
            </a:r>
            <a:r>
              <a:rPr lang="fr-FR" sz="1800" baseline="30000" dirty="0">
                <a:solidFill>
                  <a:srgbClr val="000000"/>
                </a:solidFill>
              </a:rPr>
              <a:t>-6</a:t>
            </a:r>
            <a:r>
              <a:rPr lang="fr-FR" sz="1800" dirty="0">
                <a:solidFill>
                  <a:srgbClr val="000000"/>
                </a:solidFill>
              </a:rPr>
              <a:t> J</a:t>
            </a:r>
          </a:p>
          <a:p>
            <a:pPr eaLnBrk="1" hangingPunct="1">
              <a:buSzPct val="100000"/>
            </a:pPr>
            <a:r>
              <a:rPr lang="fr-FR" sz="1800" dirty="0">
                <a:solidFill>
                  <a:srgbClr val="000000"/>
                </a:solidFill>
              </a:rPr>
              <a:t>sur une surface infime 10</a:t>
            </a:r>
            <a:r>
              <a:rPr lang="fr-FR" sz="1800" baseline="30000" dirty="0">
                <a:solidFill>
                  <a:srgbClr val="000000"/>
                </a:solidFill>
              </a:rPr>
              <a:t>-30</a:t>
            </a:r>
            <a:r>
              <a:rPr lang="fr-FR" sz="1800" dirty="0">
                <a:solidFill>
                  <a:srgbClr val="000000"/>
                </a:solidFill>
              </a:rPr>
              <a:t> m</a:t>
            </a:r>
            <a:r>
              <a:rPr lang="fr-FR" sz="1800" baseline="30000" dirty="0">
                <a:solidFill>
                  <a:srgbClr val="000000"/>
                </a:solidFill>
              </a:rPr>
              <a:t>2</a:t>
            </a:r>
          </a:p>
          <a:p>
            <a:pPr eaLnBrk="1" hangingPunct="1">
              <a:buSzPct val="100000"/>
            </a:pPr>
            <a:r>
              <a:rPr lang="fr-FR" sz="1800" dirty="0">
                <a:solidFill>
                  <a:srgbClr val="000000"/>
                </a:solidFill>
              </a:rPr>
              <a:t>   </a:t>
            </a:r>
            <a:r>
              <a:rPr lang="fr-FR" sz="1800" dirty="0">
                <a:solidFill>
                  <a:srgbClr val="FF0000"/>
                </a:solidFill>
              </a:rPr>
              <a:t>~ 10</a:t>
            </a:r>
            <a:r>
              <a:rPr lang="fr-FR" sz="1800" baseline="30000" dirty="0">
                <a:solidFill>
                  <a:srgbClr val="FF0000"/>
                </a:solidFill>
              </a:rPr>
              <a:t>24</a:t>
            </a:r>
            <a:r>
              <a:rPr lang="fr-FR" sz="1800" dirty="0">
                <a:solidFill>
                  <a:srgbClr val="FF0000"/>
                </a:solidFill>
              </a:rPr>
              <a:t> J/m</a:t>
            </a:r>
            <a:r>
              <a:rPr lang="fr-FR" sz="1800" baseline="30000" dirty="0">
                <a:solidFill>
                  <a:srgbClr val="FF0000"/>
                </a:solidFill>
              </a:rPr>
              <a:t>2</a:t>
            </a:r>
            <a:r>
              <a:rPr lang="fr-FR" sz="1800" dirty="0">
                <a:solidFill>
                  <a:srgbClr val="FF0000"/>
                </a:solidFill>
              </a:rPr>
              <a:t> : considérable</a:t>
            </a:r>
          </a:p>
          <a:p>
            <a:pPr eaLnBrk="1" hangingPunct="1">
              <a:buSzPct val="100000"/>
            </a:pPr>
            <a:endParaRPr lang="fr-FR" sz="1800" dirty="0">
              <a:solidFill>
                <a:srgbClr val="000000"/>
              </a:solidFill>
              <a:ea typeface="DejaVu Sans" charset="0"/>
            </a:endParaRPr>
          </a:p>
          <a:p>
            <a:pPr eaLnBrk="1" hangingPunct="1">
              <a:buSzPct val="100000"/>
            </a:pPr>
            <a:r>
              <a:rPr lang="fr-FR" sz="1800" dirty="0">
                <a:solidFill>
                  <a:srgbClr val="000000"/>
                </a:solidFill>
                <a:ea typeface="DejaVu Sans" charset="0"/>
              </a:rPr>
              <a:t>É</a:t>
            </a:r>
            <a:r>
              <a:rPr lang="fr-FR" sz="1800" dirty="0">
                <a:solidFill>
                  <a:srgbClr val="000000"/>
                </a:solidFill>
              </a:rPr>
              <a:t>nergie totale des faisceaux :</a:t>
            </a:r>
          </a:p>
          <a:p>
            <a:pPr eaLnBrk="1" hangingPunct="1">
              <a:buSzPct val="100000"/>
            </a:pPr>
            <a:r>
              <a:rPr lang="fr-FR" sz="1800" dirty="0">
                <a:solidFill>
                  <a:srgbClr val="000000"/>
                </a:solidFill>
              </a:rPr>
              <a:t>  6,5 </a:t>
            </a:r>
            <a:r>
              <a:rPr lang="fr-FR" sz="1800" dirty="0" err="1">
                <a:solidFill>
                  <a:srgbClr val="000000"/>
                </a:solidFill>
              </a:rPr>
              <a:t>TeV</a:t>
            </a:r>
            <a:r>
              <a:rPr lang="fr-FR" sz="1800" dirty="0">
                <a:solidFill>
                  <a:srgbClr val="000000"/>
                </a:solidFill>
              </a:rPr>
              <a:t> x </a:t>
            </a:r>
            <a:r>
              <a:rPr lang="fr-FR" sz="1800" dirty="0" err="1">
                <a:solidFill>
                  <a:srgbClr val="000000"/>
                </a:solidFill>
              </a:rPr>
              <a:t>Np</a:t>
            </a:r>
            <a:r>
              <a:rPr lang="fr-FR" sz="1800" dirty="0">
                <a:solidFill>
                  <a:srgbClr val="000000"/>
                </a:solidFill>
              </a:rPr>
              <a:t> ~ 650 millions de Joules ~ 1 TGV à 160 km/h</a:t>
            </a:r>
          </a:p>
        </p:txBody>
      </p:sp>
      <p:sp>
        <p:nvSpPr>
          <p:cNvPr id="50182" name="Rectangle 5"/>
          <p:cNvSpPr>
            <a:spLocks noChangeArrowheads="1"/>
          </p:cNvSpPr>
          <p:nvPr/>
        </p:nvSpPr>
        <p:spPr bwMode="auto">
          <a:xfrm>
            <a:off x="4932363" y="5661025"/>
            <a:ext cx="3816350" cy="360363"/>
          </a:xfrm>
          <a:prstGeom prst="rect">
            <a:avLst/>
          </a:prstGeom>
          <a:solidFill>
            <a:srgbClr val="FF0000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720" tIns="42480" rIns="81720" bIns="4248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100" b="1">
                <a:solidFill>
                  <a:srgbClr val="FFFFFF"/>
                </a:solidFill>
                <a:cs typeface="Arial Unicode MS" charset="0"/>
              </a:rPr>
              <a:t>Croisement des faisceaux à un point de collisions </a:t>
            </a:r>
          </a:p>
        </p:txBody>
      </p:sp>
      <p:pic>
        <p:nvPicPr>
          <p:cNvPr id="50184" name="Picture 7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7" t="5411" r="5287" b="3394"/>
          <a:stretch>
            <a:fillRect/>
          </a:stretch>
        </p:blipFill>
        <p:spPr bwMode="auto">
          <a:xfrm>
            <a:off x="5114388" y="3647212"/>
            <a:ext cx="3540645" cy="1789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 l="4277" t="5411" r="5287" b="339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0185" name="Rectangle 8"/>
          <p:cNvSpPr>
            <a:spLocks noGrp="1" noChangeArrowheads="1"/>
          </p:cNvSpPr>
          <p:nvPr>
            <p:ph type="title"/>
          </p:nvPr>
        </p:nvSpPr>
        <p:spPr>
          <a:xfrm>
            <a:off x="130175" y="231750"/>
            <a:ext cx="8878888" cy="388938"/>
          </a:xfrm>
        </p:spPr>
        <p:txBody>
          <a:bodyPr/>
          <a:lstStyle/>
          <a:p>
            <a:pPr eaLnBrk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dirty="0">
                <a:latin typeface="Calibri" charset="0"/>
                <a:cs typeface="Arial Unicode MS" charset="0"/>
              </a:rPr>
              <a:t>Le </a:t>
            </a:r>
            <a:r>
              <a:rPr lang="en-GB" dirty="0" err="1">
                <a:latin typeface="Calibri" charset="0"/>
                <a:cs typeface="Arial Unicode MS" charset="0"/>
              </a:rPr>
              <a:t>faisceau</a:t>
            </a:r>
            <a:r>
              <a:rPr lang="en-GB" dirty="0">
                <a:latin typeface="Calibri" charset="0"/>
                <a:cs typeface="Arial Unicode MS" charset="0"/>
              </a:rPr>
              <a:t> du LHC</a:t>
            </a:r>
          </a:p>
        </p:txBody>
      </p:sp>
      <p:sp>
        <p:nvSpPr>
          <p:cNvPr id="50186" name="Espace réservé de la date 1"/>
          <p:cNvSpPr>
            <a:spLocks noGrp="1"/>
          </p:cNvSpPr>
          <p:nvPr>
            <p:ph type="dt" sz="quarter" idx="10"/>
          </p:nvPr>
        </p:nvSpPr>
        <p:spPr bwMode="auto"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fr-FR" altLang="fr-FR"/>
              <a:t>MasterClasses 2025 - IJCLab</a:t>
            </a:r>
          </a:p>
        </p:txBody>
      </p:sp>
      <p:sp>
        <p:nvSpPr>
          <p:cNvPr id="50187" name="Espace réservé du pied de page 2"/>
          <p:cNvSpPr>
            <a:spLocks noGrp="1"/>
          </p:cNvSpPr>
          <p:nvPr>
            <p:ph type="ftr" sz="quarter" idx="11"/>
          </p:nvPr>
        </p:nvSpPr>
        <p:spPr bwMode="auto"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fr-FR" altLang="fr-FR"/>
              <a:t>Le CERN et le LHC</a:t>
            </a:r>
          </a:p>
        </p:txBody>
      </p:sp>
      <p:sp>
        <p:nvSpPr>
          <p:cNvPr id="40972" name="Espace réservé du numéro de diapositive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C28D0EEA-0AA8-CE43-8951-521627D59611}" type="slidenum">
              <a:rPr lang="fr-FR">
                <a:cs typeface="ＭＳ Ｐゴシック" charset="0"/>
              </a:rPr>
              <a:pPr/>
              <a:t>29</a:t>
            </a:fld>
            <a:r>
              <a:rPr lang="en-GB">
                <a:latin typeface="Ubuntu Condensed" charset="0"/>
                <a:cs typeface="ＭＳ Ｐゴシック" charset="0"/>
              </a:rPr>
              <a:t> </a:t>
            </a:r>
          </a:p>
        </p:txBody>
      </p:sp>
      <p:sp>
        <p:nvSpPr>
          <p:cNvPr id="2" name="Text Box 2">
            <a:extLst>
              <a:ext uri="{FF2B5EF4-FFF2-40B4-BE49-F238E27FC236}">
                <a16:creationId xmlns:a16="http://schemas.microsoft.com/office/drawing/2014/main" id="{2054A4C3-B07D-C87D-F4ED-DA8B375D5A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03764" y="1687187"/>
            <a:ext cx="4235991" cy="4517772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81720" tIns="42480" rIns="81720" bIns="42480">
            <a:spAutoFit/>
          </a:bodyPr>
          <a:lstStyle>
            <a:lvl1pPr marL="195263" indent="-176213"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SzPct val="100000"/>
            </a:pPr>
            <a:r>
              <a:rPr lang="fr-FR" sz="1800" dirty="0">
                <a:solidFill>
                  <a:schemeClr val="tx1"/>
                </a:solidFill>
              </a:rPr>
              <a:t>P</a:t>
            </a:r>
            <a:r>
              <a:rPr lang="fr-FR" sz="1800" dirty="0">
                <a:solidFill>
                  <a:srgbClr val="000000"/>
                </a:solidFill>
                <a:latin typeface="Arial" charset="0"/>
              </a:rPr>
              <a:t>aquets : quelques cm de long</a:t>
            </a:r>
          </a:p>
          <a:p>
            <a:pPr eaLnBrk="1" hangingPunct="1">
              <a:buSzPct val="100000"/>
              <a:defRPr/>
            </a:pPr>
            <a:r>
              <a:rPr lang="fr-FR" sz="1800" dirty="0">
                <a:solidFill>
                  <a:srgbClr val="000000"/>
                </a:solidFill>
                <a:latin typeface="Arial" charset="0"/>
              </a:rPr>
              <a:t>transversalement ~ mm</a:t>
            </a:r>
          </a:p>
          <a:p>
            <a:pPr eaLnBrk="1" hangingPunct="1">
              <a:buSzPct val="100000"/>
              <a:defRPr/>
            </a:pPr>
            <a:endParaRPr lang="fr-FR" sz="1800" dirty="0">
              <a:solidFill>
                <a:srgbClr val="000000"/>
              </a:solidFill>
              <a:latin typeface="Arial" charset="0"/>
            </a:endParaRPr>
          </a:p>
          <a:p>
            <a:pPr eaLnBrk="1" hangingPunct="1">
              <a:buSzPct val="100000"/>
              <a:defRPr/>
            </a:pPr>
            <a:r>
              <a:rPr lang="fr-FR" sz="1800" dirty="0">
                <a:solidFill>
                  <a:srgbClr val="000000"/>
                </a:solidFill>
                <a:latin typeface="Arial" charset="0"/>
              </a:rPr>
              <a:t>Taille transverse au point de collision </a:t>
            </a:r>
          </a:p>
          <a:p>
            <a:pPr eaLnBrk="1" hangingPunct="1">
              <a:buSzPct val="100000"/>
              <a:defRPr/>
            </a:pPr>
            <a:r>
              <a:rPr lang="fr-FR" sz="1800" dirty="0">
                <a:solidFill>
                  <a:srgbClr val="000000"/>
                </a:solidFill>
                <a:latin typeface="Arial" charset="0"/>
              </a:rPr>
              <a:t>(expériences) : 16 </a:t>
            </a:r>
            <a:r>
              <a:rPr lang="fr-FR" sz="1800" dirty="0">
                <a:solidFill>
                  <a:srgbClr val="000000"/>
                </a:solidFill>
                <a:latin typeface="Symbol" charset="0"/>
              </a:rPr>
              <a:t></a:t>
            </a:r>
            <a:r>
              <a:rPr lang="fr-FR" sz="1800" dirty="0">
                <a:solidFill>
                  <a:srgbClr val="000000"/>
                </a:solidFill>
                <a:latin typeface="Arial" charset="0"/>
              </a:rPr>
              <a:t>m x 50 </a:t>
            </a:r>
            <a:r>
              <a:rPr lang="fr-FR" sz="1800" dirty="0">
                <a:solidFill>
                  <a:srgbClr val="000000"/>
                </a:solidFill>
                <a:latin typeface="Symbol" charset="0"/>
              </a:rPr>
              <a:t></a:t>
            </a:r>
            <a:r>
              <a:rPr lang="fr-FR" sz="1800" dirty="0">
                <a:solidFill>
                  <a:srgbClr val="000000"/>
                </a:solidFill>
                <a:latin typeface="Arial" charset="0"/>
              </a:rPr>
              <a:t>m</a:t>
            </a:r>
          </a:p>
          <a:p>
            <a:pPr eaLnBrk="1" hangingPunct="1">
              <a:buSzPct val="100000"/>
              <a:defRPr/>
            </a:pPr>
            <a:r>
              <a:rPr lang="fr-FR" sz="1800" dirty="0">
                <a:solidFill>
                  <a:srgbClr val="000000"/>
                </a:solidFill>
                <a:latin typeface="Arial" charset="0"/>
              </a:rPr>
              <a:t>~ </a:t>
            </a:r>
            <a:r>
              <a:rPr lang="fr-FR" sz="1800" dirty="0">
                <a:solidFill>
                  <a:srgbClr val="FF0000"/>
                </a:solidFill>
                <a:latin typeface="Arial" charset="0"/>
              </a:rPr>
              <a:t>diamètre d’un cheveu</a:t>
            </a:r>
          </a:p>
          <a:p>
            <a:pPr eaLnBrk="1" hangingPunct="1">
              <a:buSzPct val="100000"/>
            </a:pPr>
            <a:endParaRPr lang="fr-FR" sz="1800" dirty="0">
              <a:solidFill>
                <a:schemeClr val="tx1"/>
              </a:solidFill>
            </a:endParaRPr>
          </a:p>
          <a:p>
            <a:pPr eaLnBrk="1" hangingPunct="1">
              <a:buSzPct val="100000"/>
            </a:pPr>
            <a:endParaRPr lang="fr-FR" sz="1800" dirty="0">
              <a:solidFill>
                <a:schemeClr val="tx1"/>
              </a:solidFill>
            </a:endParaRPr>
          </a:p>
          <a:p>
            <a:pPr eaLnBrk="1" hangingPunct="1">
              <a:buSzPct val="100000"/>
            </a:pPr>
            <a:endParaRPr lang="fr-FR" sz="1800" dirty="0">
              <a:solidFill>
                <a:schemeClr val="tx1"/>
              </a:solidFill>
            </a:endParaRPr>
          </a:p>
          <a:p>
            <a:pPr eaLnBrk="1" hangingPunct="1">
              <a:buSzPct val="100000"/>
            </a:pPr>
            <a:endParaRPr lang="fr-FR" sz="1800" dirty="0">
              <a:solidFill>
                <a:schemeClr val="tx1"/>
              </a:solidFill>
            </a:endParaRPr>
          </a:p>
          <a:p>
            <a:pPr eaLnBrk="1" hangingPunct="1">
              <a:buSzPct val="100000"/>
            </a:pPr>
            <a:endParaRPr lang="fr-FR" sz="1800" dirty="0">
              <a:solidFill>
                <a:schemeClr val="tx1"/>
              </a:solidFill>
            </a:endParaRPr>
          </a:p>
          <a:p>
            <a:pPr eaLnBrk="1" hangingPunct="1">
              <a:buSzPct val="100000"/>
            </a:pPr>
            <a:endParaRPr lang="fr-FR" sz="1800" dirty="0">
              <a:solidFill>
                <a:schemeClr val="tx1"/>
              </a:solidFill>
            </a:endParaRPr>
          </a:p>
          <a:p>
            <a:pPr eaLnBrk="1" hangingPunct="1">
              <a:buSzPct val="100000"/>
            </a:pPr>
            <a:endParaRPr lang="fr-FR" sz="1800" dirty="0">
              <a:solidFill>
                <a:schemeClr val="tx1"/>
              </a:solidFill>
            </a:endParaRPr>
          </a:p>
          <a:p>
            <a:pPr eaLnBrk="1" hangingPunct="1">
              <a:buSzPct val="100000"/>
            </a:pPr>
            <a:endParaRPr lang="fr-FR" sz="1800" dirty="0">
              <a:solidFill>
                <a:schemeClr val="tx1"/>
              </a:solidFill>
            </a:endParaRPr>
          </a:p>
          <a:p>
            <a:pPr eaLnBrk="1" hangingPunct="1">
              <a:buSzPct val="100000"/>
            </a:pPr>
            <a:endParaRPr lang="fr-FR" sz="1800" dirty="0">
              <a:solidFill>
                <a:schemeClr val="tx1"/>
              </a:solidFill>
            </a:endParaRPr>
          </a:p>
          <a:p>
            <a:pPr eaLnBrk="1" hangingPunct="1">
              <a:buSzPct val="100000"/>
            </a:pPr>
            <a:endParaRPr lang="fr-FR" sz="1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831411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79" grpId="0" animBg="1"/>
      <p:bldP spid="50182" grpId="0" animBg="1"/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Plan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MasterClasses 2025 - IJCLab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Le CERN et le LHC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F4845C-2050-7542-B56B-C47BC5A1F9F5}" type="slidenum">
              <a:rPr lang="fr-FR" smtClean="0"/>
              <a:pPr>
                <a:defRPr/>
              </a:pPr>
              <a:t>3</a:t>
            </a:fld>
            <a:r>
              <a:rPr lang="en-GB">
                <a:latin typeface="Ubuntu Condensed" charset="0"/>
              </a:rPr>
              <a:t> </a:t>
            </a:r>
          </a:p>
        </p:txBody>
      </p:sp>
      <p:sp>
        <p:nvSpPr>
          <p:cNvPr id="9" name="ZoneTexte 1"/>
          <p:cNvSpPr txBox="1">
            <a:spLocks noChangeArrowheads="1"/>
          </p:cNvSpPr>
          <p:nvPr/>
        </p:nvSpPr>
        <p:spPr bwMode="auto">
          <a:xfrm>
            <a:off x="2313662" y="1772816"/>
            <a:ext cx="4634602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 typeface="Calibri" charset="0"/>
              <a:buAutoNum type="arabicParenR"/>
            </a:pPr>
            <a:r>
              <a:rPr lang="fr-FR" dirty="0">
                <a:solidFill>
                  <a:schemeClr val="tx1"/>
                </a:solidFill>
              </a:rPr>
              <a:t>Pourquoi des accélérateurs ?</a:t>
            </a:r>
          </a:p>
          <a:p>
            <a:pPr>
              <a:buFont typeface="Calibri" charset="0"/>
              <a:buAutoNum type="arabicParenR"/>
            </a:pPr>
            <a:endParaRPr lang="fr-FR" dirty="0">
              <a:solidFill>
                <a:schemeClr val="tx1"/>
              </a:solidFill>
            </a:endParaRPr>
          </a:p>
          <a:p>
            <a:pPr>
              <a:buFont typeface="Calibri" charset="0"/>
              <a:buAutoNum type="arabicParenR"/>
            </a:pPr>
            <a:r>
              <a:rPr lang="fr-FR" dirty="0">
                <a:solidFill>
                  <a:schemeClr val="tx1">
                    <a:alpha val="25000"/>
                  </a:schemeClr>
                </a:solidFill>
              </a:rPr>
              <a:t>Le CERN</a:t>
            </a:r>
          </a:p>
          <a:p>
            <a:pPr>
              <a:buFont typeface="Calibri" charset="0"/>
              <a:buAutoNum type="arabicParenR"/>
            </a:pPr>
            <a:endParaRPr lang="fr-FR" dirty="0">
              <a:solidFill>
                <a:schemeClr val="tx1">
                  <a:alpha val="25000"/>
                </a:schemeClr>
              </a:solidFill>
            </a:endParaRPr>
          </a:p>
          <a:p>
            <a:pPr>
              <a:buFont typeface="Calibri" charset="0"/>
              <a:buAutoNum type="arabicParenR"/>
            </a:pPr>
            <a:r>
              <a:rPr lang="fr-FR" dirty="0">
                <a:solidFill>
                  <a:schemeClr val="tx1">
                    <a:alpha val="25000"/>
                  </a:schemeClr>
                </a:solidFill>
              </a:rPr>
              <a:t>Les grandes dates du CERN</a:t>
            </a:r>
          </a:p>
          <a:p>
            <a:pPr>
              <a:buFont typeface="Calibri" charset="0"/>
              <a:buAutoNum type="arabicParenR"/>
            </a:pPr>
            <a:endParaRPr lang="fr-FR" dirty="0">
              <a:solidFill>
                <a:schemeClr val="tx1">
                  <a:alpha val="25000"/>
                </a:schemeClr>
              </a:solidFill>
            </a:endParaRPr>
          </a:p>
          <a:p>
            <a:pPr>
              <a:buFont typeface="Calibri" charset="0"/>
              <a:buAutoNum type="arabicParenR"/>
            </a:pPr>
            <a:r>
              <a:rPr lang="fr-FR" dirty="0">
                <a:solidFill>
                  <a:schemeClr val="tx1">
                    <a:alpha val="25000"/>
                  </a:schemeClr>
                </a:solidFill>
              </a:rPr>
              <a:t>Le LHC</a:t>
            </a:r>
          </a:p>
          <a:p>
            <a:pPr>
              <a:buFont typeface="Calibri" charset="0"/>
              <a:buAutoNum type="arabicParenR"/>
            </a:pPr>
            <a:endParaRPr lang="fr-FR" dirty="0">
              <a:solidFill>
                <a:schemeClr val="tx1">
                  <a:alpha val="25000"/>
                </a:schemeClr>
              </a:solidFill>
            </a:endParaRPr>
          </a:p>
          <a:p>
            <a:pPr>
              <a:buFont typeface="Calibri" charset="0"/>
              <a:buAutoNum type="arabicParenR"/>
            </a:pPr>
            <a:r>
              <a:rPr lang="fr-FR" dirty="0">
                <a:solidFill>
                  <a:schemeClr val="tx1">
                    <a:alpha val="25000"/>
                  </a:schemeClr>
                </a:solidFill>
              </a:rPr>
              <a:t>Les retombées pour la société</a:t>
            </a:r>
          </a:p>
        </p:txBody>
      </p:sp>
    </p:spTree>
    <p:extLst>
      <p:ext uri="{BB962C8B-B14F-4D97-AF65-F5344CB8AC3E}">
        <p14:creationId xmlns:p14="http://schemas.microsoft.com/office/powerpoint/2010/main" val="128914936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91" r="36461" b="27055"/>
          <a:stretch>
            <a:fillRect/>
          </a:stretch>
        </p:blipFill>
        <p:spPr bwMode="auto">
          <a:xfrm>
            <a:off x="1158043" y="4221288"/>
            <a:ext cx="2693877" cy="18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 t="9491" r="36461" b="2705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2227" name="Rectangle 2"/>
          <p:cNvSpPr>
            <a:spLocks noChangeArrowheads="1"/>
          </p:cNvSpPr>
          <p:nvPr/>
        </p:nvSpPr>
        <p:spPr bwMode="auto">
          <a:xfrm>
            <a:off x="587375" y="6159500"/>
            <a:ext cx="3671888" cy="293688"/>
          </a:xfrm>
          <a:prstGeom prst="rect">
            <a:avLst/>
          </a:prstGeom>
          <a:solidFill>
            <a:srgbClr val="FF0000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720" tIns="42480" rIns="81720" bIns="4248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100" b="1" dirty="0" err="1">
                <a:solidFill>
                  <a:srgbClr val="FFFFFF"/>
                </a:solidFill>
                <a:cs typeface="Arial Unicode MS" charset="0"/>
              </a:rPr>
              <a:t>Ligne</a:t>
            </a:r>
            <a:r>
              <a:rPr lang="en-US" sz="1100" b="1" dirty="0">
                <a:solidFill>
                  <a:srgbClr val="FFFFFF"/>
                </a:solidFill>
                <a:cs typeface="Arial Unicode MS" charset="0"/>
              </a:rPr>
              <a:t> </a:t>
            </a:r>
            <a:r>
              <a:rPr lang="en-US" sz="1100" b="1" dirty="0" err="1">
                <a:solidFill>
                  <a:srgbClr val="FFFFFF"/>
                </a:solidFill>
                <a:cs typeface="Arial Unicode MS" charset="0"/>
              </a:rPr>
              <a:t>cryogénique</a:t>
            </a:r>
            <a:r>
              <a:rPr lang="en-US" sz="1100" b="1" dirty="0">
                <a:solidFill>
                  <a:srgbClr val="FFFFFF"/>
                </a:solidFill>
                <a:cs typeface="Arial Unicode MS" charset="0"/>
              </a:rPr>
              <a:t> </a:t>
            </a:r>
            <a:r>
              <a:rPr lang="en-US" sz="1100" b="1" dirty="0" err="1">
                <a:solidFill>
                  <a:srgbClr val="FFFFFF"/>
                </a:solidFill>
                <a:cs typeface="Arial Unicode MS" charset="0"/>
              </a:rPr>
              <a:t>avant</a:t>
            </a:r>
            <a:r>
              <a:rPr lang="en-US" sz="1100" b="1" dirty="0">
                <a:solidFill>
                  <a:srgbClr val="FFFFFF"/>
                </a:solidFill>
                <a:cs typeface="Arial Unicode MS" charset="0"/>
              </a:rPr>
              <a:t> la pose des </a:t>
            </a:r>
            <a:r>
              <a:rPr lang="en-US" sz="1100" b="1" dirty="0" err="1">
                <a:solidFill>
                  <a:srgbClr val="FFFFFF"/>
                </a:solidFill>
                <a:cs typeface="Arial Unicode MS" charset="0"/>
              </a:rPr>
              <a:t>aimants</a:t>
            </a:r>
            <a:endParaRPr lang="en-US" sz="1100" b="1" dirty="0">
              <a:solidFill>
                <a:srgbClr val="FFFFFF"/>
              </a:solidFill>
              <a:cs typeface="Arial Unicode MS" charset="0"/>
            </a:endParaRPr>
          </a:p>
        </p:txBody>
      </p:sp>
      <p:pic>
        <p:nvPicPr>
          <p:cNvPr id="52228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47" r="-467" b="9496"/>
          <a:stretch>
            <a:fillRect/>
          </a:stretch>
        </p:blipFill>
        <p:spPr bwMode="auto">
          <a:xfrm>
            <a:off x="6084168" y="4221088"/>
            <a:ext cx="1845345" cy="18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 t="24347" r="-467" b="9496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2229" name="Rectangle 4"/>
          <p:cNvSpPr>
            <a:spLocks noChangeArrowheads="1"/>
          </p:cNvSpPr>
          <p:nvPr/>
        </p:nvSpPr>
        <p:spPr bwMode="auto">
          <a:xfrm>
            <a:off x="5449888" y="6165304"/>
            <a:ext cx="2663825" cy="295275"/>
          </a:xfrm>
          <a:prstGeom prst="rect">
            <a:avLst/>
          </a:prstGeom>
          <a:solidFill>
            <a:srgbClr val="FF0000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720" tIns="42480" rIns="81720" bIns="4248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100" b="1" dirty="0" err="1">
                <a:solidFill>
                  <a:srgbClr val="FFFFFF"/>
                </a:solidFill>
                <a:cs typeface="Arial Unicode MS" charset="0"/>
              </a:rPr>
              <a:t>Chambre</a:t>
            </a:r>
            <a:r>
              <a:rPr lang="en-US" sz="1100" b="1" dirty="0">
                <a:solidFill>
                  <a:srgbClr val="FFFFFF"/>
                </a:solidFill>
                <a:cs typeface="Arial Unicode MS" charset="0"/>
              </a:rPr>
              <a:t> </a:t>
            </a:r>
            <a:r>
              <a:rPr lang="en-US" sz="1100" b="1" dirty="0" err="1">
                <a:solidFill>
                  <a:srgbClr val="FFFFFF"/>
                </a:solidFill>
                <a:cs typeface="Arial Unicode MS" charset="0"/>
              </a:rPr>
              <a:t>à</a:t>
            </a:r>
            <a:r>
              <a:rPr lang="en-US" sz="1100" b="1" dirty="0">
                <a:solidFill>
                  <a:srgbClr val="FFFFFF"/>
                </a:solidFill>
                <a:cs typeface="Arial Unicode MS" charset="0"/>
              </a:rPr>
              <a:t> vide du LHC (en coupe)</a:t>
            </a:r>
          </a:p>
        </p:txBody>
      </p:sp>
      <p:sp>
        <p:nvSpPr>
          <p:cNvPr id="52230" name="Text Box 5"/>
          <p:cNvSpPr txBox="1">
            <a:spLocks noChangeArrowheads="1"/>
          </p:cNvSpPr>
          <p:nvPr/>
        </p:nvSpPr>
        <p:spPr bwMode="auto">
          <a:xfrm>
            <a:off x="498475" y="1052736"/>
            <a:ext cx="8321997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720" tIns="55080" rIns="81720" bIns="40680"/>
          <a:lstStyle>
            <a:lvl1pPr marL="176213" indent="-176213">
              <a:tabLst>
                <a:tab pos="176213" algn="l"/>
                <a:tab pos="623888" algn="l"/>
                <a:tab pos="1073150" algn="l"/>
                <a:tab pos="1522413" algn="l"/>
                <a:tab pos="1971675" algn="l"/>
                <a:tab pos="2420938" algn="l"/>
                <a:tab pos="2870200" algn="l"/>
                <a:tab pos="3319463" algn="l"/>
                <a:tab pos="3768725" algn="l"/>
                <a:tab pos="4217988" algn="l"/>
                <a:tab pos="4667250" algn="l"/>
                <a:tab pos="5116513" algn="l"/>
                <a:tab pos="5565775" algn="l"/>
                <a:tab pos="6015038" algn="l"/>
                <a:tab pos="6464300" algn="l"/>
                <a:tab pos="6913563" algn="l"/>
                <a:tab pos="7362825" algn="l"/>
                <a:tab pos="7812088" algn="l"/>
                <a:tab pos="8261350" algn="l"/>
                <a:tab pos="8710613" algn="l"/>
                <a:tab pos="9159875" algn="l"/>
              </a:tabLst>
              <a:defRPr sz="2200">
                <a:solidFill>
                  <a:srgbClr val="FF420E"/>
                </a:solidFill>
                <a:latin typeface="Calibri" charset="0"/>
                <a:ea typeface="ＭＳ Ｐゴシック" charset="0"/>
                <a:cs typeface="Arial Unicode MS" charset="0"/>
              </a:defRPr>
            </a:lvl1pPr>
            <a:lvl2pPr>
              <a:tabLst>
                <a:tab pos="176213" algn="l"/>
                <a:tab pos="623888" algn="l"/>
                <a:tab pos="1073150" algn="l"/>
                <a:tab pos="1522413" algn="l"/>
                <a:tab pos="1971675" algn="l"/>
                <a:tab pos="2420938" algn="l"/>
                <a:tab pos="2870200" algn="l"/>
                <a:tab pos="3319463" algn="l"/>
                <a:tab pos="3768725" algn="l"/>
                <a:tab pos="4217988" algn="l"/>
                <a:tab pos="4667250" algn="l"/>
                <a:tab pos="5116513" algn="l"/>
                <a:tab pos="5565775" algn="l"/>
                <a:tab pos="6015038" algn="l"/>
                <a:tab pos="6464300" algn="l"/>
                <a:tab pos="6913563" algn="l"/>
                <a:tab pos="7362825" algn="l"/>
                <a:tab pos="7812088" algn="l"/>
                <a:tab pos="8261350" algn="l"/>
                <a:tab pos="8710613" algn="l"/>
                <a:tab pos="9159875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2pPr>
            <a:lvl3pPr>
              <a:tabLst>
                <a:tab pos="176213" algn="l"/>
                <a:tab pos="623888" algn="l"/>
                <a:tab pos="1073150" algn="l"/>
                <a:tab pos="1522413" algn="l"/>
                <a:tab pos="1971675" algn="l"/>
                <a:tab pos="2420938" algn="l"/>
                <a:tab pos="2870200" algn="l"/>
                <a:tab pos="3319463" algn="l"/>
                <a:tab pos="3768725" algn="l"/>
                <a:tab pos="4217988" algn="l"/>
                <a:tab pos="4667250" algn="l"/>
                <a:tab pos="5116513" algn="l"/>
                <a:tab pos="5565775" algn="l"/>
                <a:tab pos="6015038" algn="l"/>
                <a:tab pos="6464300" algn="l"/>
                <a:tab pos="6913563" algn="l"/>
                <a:tab pos="7362825" algn="l"/>
                <a:tab pos="7812088" algn="l"/>
                <a:tab pos="8261350" algn="l"/>
                <a:tab pos="8710613" algn="l"/>
                <a:tab pos="9159875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3pPr>
            <a:lvl4pPr>
              <a:tabLst>
                <a:tab pos="176213" algn="l"/>
                <a:tab pos="623888" algn="l"/>
                <a:tab pos="1073150" algn="l"/>
                <a:tab pos="1522413" algn="l"/>
                <a:tab pos="1971675" algn="l"/>
                <a:tab pos="2420938" algn="l"/>
                <a:tab pos="2870200" algn="l"/>
                <a:tab pos="3319463" algn="l"/>
                <a:tab pos="3768725" algn="l"/>
                <a:tab pos="4217988" algn="l"/>
                <a:tab pos="4667250" algn="l"/>
                <a:tab pos="5116513" algn="l"/>
                <a:tab pos="5565775" algn="l"/>
                <a:tab pos="6015038" algn="l"/>
                <a:tab pos="6464300" algn="l"/>
                <a:tab pos="6913563" algn="l"/>
                <a:tab pos="7362825" algn="l"/>
                <a:tab pos="7812088" algn="l"/>
                <a:tab pos="8261350" algn="l"/>
                <a:tab pos="8710613" algn="l"/>
                <a:tab pos="9159875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4pPr>
            <a:lvl5pPr>
              <a:tabLst>
                <a:tab pos="176213" algn="l"/>
                <a:tab pos="623888" algn="l"/>
                <a:tab pos="1073150" algn="l"/>
                <a:tab pos="1522413" algn="l"/>
                <a:tab pos="1971675" algn="l"/>
                <a:tab pos="2420938" algn="l"/>
                <a:tab pos="2870200" algn="l"/>
                <a:tab pos="3319463" algn="l"/>
                <a:tab pos="3768725" algn="l"/>
                <a:tab pos="4217988" algn="l"/>
                <a:tab pos="4667250" algn="l"/>
                <a:tab pos="5116513" algn="l"/>
                <a:tab pos="5565775" algn="l"/>
                <a:tab pos="6015038" algn="l"/>
                <a:tab pos="6464300" algn="l"/>
                <a:tab pos="6913563" algn="l"/>
                <a:tab pos="7362825" algn="l"/>
                <a:tab pos="7812088" algn="l"/>
                <a:tab pos="8261350" algn="l"/>
                <a:tab pos="8710613" algn="l"/>
                <a:tab pos="9159875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5pPr>
            <a:lvl6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176213" algn="l"/>
                <a:tab pos="623888" algn="l"/>
                <a:tab pos="1073150" algn="l"/>
                <a:tab pos="1522413" algn="l"/>
                <a:tab pos="1971675" algn="l"/>
                <a:tab pos="2420938" algn="l"/>
                <a:tab pos="2870200" algn="l"/>
                <a:tab pos="3319463" algn="l"/>
                <a:tab pos="3768725" algn="l"/>
                <a:tab pos="4217988" algn="l"/>
                <a:tab pos="4667250" algn="l"/>
                <a:tab pos="5116513" algn="l"/>
                <a:tab pos="5565775" algn="l"/>
                <a:tab pos="6015038" algn="l"/>
                <a:tab pos="6464300" algn="l"/>
                <a:tab pos="6913563" algn="l"/>
                <a:tab pos="7362825" algn="l"/>
                <a:tab pos="7812088" algn="l"/>
                <a:tab pos="8261350" algn="l"/>
                <a:tab pos="8710613" algn="l"/>
                <a:tab pos="9159875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6pPr>
            <a:lvl7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176213" algn="l"/>
                <a:tab pos="623888" algn="l"/>
                <a:tab pos="1073150" algn="l"/>
                <a:tab pos="1522413" algn="l"/>
                <a:tab pos="1971675" algn="l"/>
                <a:tab pos="2420938" algn="l"/>
                <a:tab pos="2870200" algn="l"/>
                <a:tab pos="3319463" algn="l"/>
                <a:tab pos="3768725" algn="l"/>
                <a:tab pos="4217988" algn="l"/>
                <a:tab pos="4667250" algn="l"/>
                <a:tab pos="5116513" algn="l"/>
                <a:tab pos="5565775" algn="l"/>
                <a:tab pos="6015038" algn="l"/>
                <a:tab pos="6464300" algn="l"/>
                <a:tab pos="6913563" algn="l"/>
                <a:tab pos="7362825" algn="l"/>
                <a:tab pos="7812088" algn="l"/>
                <a:tab pos="8261350" algn="l"/>
                <a:tab pos="8710613" algn="l"/>
                <a:tab pos="9159875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7pPr>
            <a:lvl8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176213" algn="l"/>
                <a:tab pos="623888" algn="l"/>
                <a:tab pos="1073150" algn="l"/>
                <a:tab pos="1522413" algn="l"/>
                <a:tab pos="1971675" algn="l"/>
                <a:tab pos="2420938" algn="l"/>
                <a:tab pos="2870200" algn="l"/>
                <a:tab pos="3319463" algn="l"/>
                <a:tab pos="3768725" algn="l"/>
                <a:tab pos="4217988" algn="l"/>
                <a:tab pos="4667250" algn="l"/>
                <a:tab pos="5116513" algn="l"/>
                <a:tab pos="5565775" algn="l"/>
                <a:tab pos="6015038" algn="l"/>
                <a:tab pos="6464300" algn="l"/>
                <a:tab pos="6913563" algn="l"/>
                <a:tab pos="7362825" algn="l"/>
                <a:tab pos="7812088" algn="l"/>
                <a:tab pos="8261350" algn="l"/>
                <a:tab pos="8710613" algn="l"/>
                <a:tab pos="9159875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8pPr>
            <a:lvl9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176213" algn="l"/>
                <a:tab pos="623888" algn="l"/>
                <a:tab pos="1073150" algn="l"/>
                <a:tab pos="1522413" algn="l"/>
                <a:tab pos="1971675" algn="l"/>
                <a:tab pos="2420938" algn="l"/>
                <a:tab pos="2870200" algn="l"/>
                <a:tab pos="3319463" algn="l"/>
                <a:tab pos="3768725" algn="l"/>
                <a:tab pos="4217988" algn="l"/>
                <a:tab pos="4667250" algn="l"/>
                <a:tab pos="5116513" algn="l"/>
                <a:tab pos="5565775" algn="l"/>
                <a:tab pos="6015038" algn="l"/>
                <a:tab pos="6464300" algn="l"/>
                <a:tab pos="6913563" algn="l"/>
                <a:tab pos="7362825" algn="l"/>
                <a:tab pos="7812088" algn="l"/>
                <a:tab pos="8261350" algn="l"/>
                <a:tab pos="8710613" algn="l"/>
                <a:tab pos="9159875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Wingdings" charset="0"/>
              <a:buChar char=""/>
              <a:defRPr/>
            </a:pPr>
            <a:r>
              <a:rPr lang="fr-CA" sz="1800" dirty="0">
                <a:solidFill>
                  <a:srgbClr val="000000"/>
                </a:solidFill>
                <a:latin typeface="Arial" charset="0"/>
              </a:rPr>
              <a:t> La plus grande machine du monde (9300 aimants, 10000 </a:t>
            </a:r>
            <a:r>
              <a:rPr lang="fr-CA" sz="1800" dirty="0" err="1">
                <a:solidFill>
                  <a:srgbClr val="000000"/>
                </a:solidFill>
                <a:latin typeface="Arial" charset="0"/>
              </a:rPr>
              <a:t>t</a:t>
            </a:r>
            <a:r>
              <a:rPr lang="fr-CA" sz="1800" dirty="0">
                <a:solidFill>
                  <a:srgbClr val="000000"/>
                </a:solidFill>
                <a:latin typeface="Arial" charset="0"/>
              </a:rPr>
              <a:t> d'azote, </a:t>
            </a:r>
          </a:p>
          <a:p>
            <a:pPr marL="0" indent="0" eaLnBrk="1" hangingPunct="1">
              <a:lnSpc>
                <a:spcPct val="93000"/>
              </a:lnSpc>
              <a:buClr>
                <a:srgbClr val="000000"/>
              </a:buClr>
              <a:buSzPct val="100000"/>
              <a:defRPr/>
            </a:pPr>
            <a:r>
              <a:rPr lang="fr-CA" sz="1800" dirty="0">
                <a:solidFill>
                  <a:srgbClr val="000000"/>
                </a:solidFill>
                <a:latin typeface="Arial" charset="0"/>
              </a:rPr>
              <a:t>	120 </a:t>
            </a:r>
            <a:r>
              <a:rPr lang="fr-CA" sz="1800" dirty="0" err="1">
                <a:solidFill>
                  <a:srgbClr val="000000"/>
                </a:solidFill>
                <a:latin typeface="Arial" charset="0"/>
              </a:rPr>
              <a:t>t</a:t>
            </a:r>
            <a:r>
              <a:rPr lang="fr-CA" sz="1800" dirty="0">
                <a:solidFill>
                  <a:srgbClr val="000000"/>
                </a:solidFill>
                <a:latin typeface="Arial" charset="0"/>
              </a:rPr>
              <a:t> d'</a:t>
            </a:r>
            <a:r>
              <a:rPr lang="fr-CA" sz="1800" dirty="0" err="1">
                <a:solidFill>
                  <a:srgbClr val="000000"/>
                </a:solidFill>
                <a:latin typeface="Arial" charset="0"/>
              </a:rPr>
              <a:t>Helium</a:t>
            </a:r>
            <a:r>
              <a:rPr lang="fr-CA" sz="1800" dirty="0">
                <a:solidFill>
                  <a:srgbClr val="000000"/>
                </a:solidFill>
                <a:latin typeface="Arial" charset="0"/>
              </a:rPr>
              <a:t>) → le plus grand frigo de la planète</a:t>
            </a:r>
          </a:p>
          <a:p>
            <a:pPr eaLnBrk="1" hangingPunct="1">
              <a:lnSpc>
                <a:spcPct val="63000"/>
              </a:lnSpc>
              <a:buSzPct val="100000"/>
              <a:defRPr/>
            </a:pPr>
            <a:endParaRPr lang="fr-CA" sz="1800" dirty="0">
              <a:solidFill>
                <a:srgbClr val="000000"/>
              </a:solidFill>
              <a:latin typeface="Arial" charset="0"/>
            </a:endParaRPr>
          </a:p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Wingdings" charset="0"/>
              <a:buChar char=""/>
              <a:defRPr/>
            </a:pPr>
            <a:r>
              <a:rPr lang="fr-CA" sz="1800" dirty="0">
                <a:solidFill>
                  <a:srgbClr val="000000"/>
                </a:solidFill>
                <a:latin typeface="Arial" charset="0"/>
              </a:rPr>
              <a:t> Les protons effectuent 11245 tours de la machine par seconde  </a:t>
            </a:r>
          </a:p>
          <a:p>
            <a:pPr marL="0" indent="0" eaLnBrk="1" hangingPunct="1">
              <a:lnSpc>
                <a:spcPct val="93000"/>
              </a:lnSpc>
              <a:buClr>
                <a:srgbClr val="000000"/>
              </a:buClr>
              <a:buSzPct val="100000"/>
              <a:defRPr/>
            </a:pPr>
            <a:r>
              <a:rPr lang="fr-CA" sz="1800" dirty="0">
                <a:solidFill>
                  <a:srgbClr val="000000"/>
                </a:solidFill>
                <a:latin typeface="Arial" charset="0"/>
              </a:rPr>
              <a:t>    (vitesse ~ 99.999993% c)</a:t>
            </a:r>
          </a:p>
          <a:p>
            <a:pPr eaLnBrk="1" hangingPunct="1">
              <a:lnSpc>
                <a:spcPct val="43000"/>
              </a:lnSpc>
              <a:buSzPct val="100000"/>
              <a:defRPr/>
            </a:pPr>
            <a:endParaRPr lang="fr-CA" sz="1800" dirty="0">
              <a:solidFill>
                <a:srgbClr val="000000"/>
              </a:solidFill>
              <a:latin typeface="Arial" charset="0"/>
            </a:endParaRPr>
          </a:p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Wingdings" charset="0"/>
              <a:buChar char=""/>
              <a:defRPr/>
            </a:pPr>
            <a:r>
              <a:rPr lang="fr-CA" sz="1800" dirty="0">
                <a:solidFill>
                  <a:srgbClr val="000000"/>
                </a:solidFill>
                <a:latin typeface="Arial" charset="0"/>
              </a:rPr>
              <a:t> Vide très poussé à l'intérieur de la chambre à vide (1/10 de la pression sur la lune)</a:t>
            </a:r>
          </a:p>
          <a:p>
            <a:pPr eaLnBrk="1" hangingPunct="1">
              <a:lnSpc>
                <a:spcPct val="63000"/>
              </a:lnSpc>
              <a:buSzPct val="100000"/>
              <a:defRPr/>
            </a:pPr>
            <a:endParaRPr lang="fr-CA" sz="1800" dirty="0">
              <a:solidFill>
                <a:srgbClr val="000000"/>
              </a:solidFill>
              <a:latin typeface="Arial" charset="0"/>
            </a:endParaRPr>
          </a:p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Wingdings" charset="0"/>
              <a:buChar char=""/>
              <a:defRPr/>
            </a:pPr>
            <a:r>
              <a:rPr lang="fr-CA" sz="1800" dirty="0">
                <a:solidFill>
                  <a:srgbClr val="000000"/>
                </a:solidFill>
                <a:latin typeface="Arial" charset="0"/>
              </a:rPr>
              <a:t> On y trouve les points les plus “chauds” (100000 fois la température interne </a:t>
            </a:r>
          </a:p>
          <a:p>
            <a:pPr marL="0" indent="0" eaLnBrk="1" hangingPunct="1">
              <a:lnSpc>
                <a:spcPct val="93000"/>
              </a:lnSpc>
              <a:buClr>
                <a:srgbClr val="000000"/>
              </a:buClr>
              <a:buSzPct val="100000"/>
              <a:defRPr/>
            </a:pPr>
            <a:r>
              <a:rPr lang="fr-CA" sz="1800" dirty="0">
                <a:solidFill>
                  <a:srgbClr val="000000"/>
                </a:solidFill>
                <a:latin typeface="Arial" charset="0"/>
              </a:rPr>
              <a:t>   du soleil) dans un espace minuscule et dans un anneau plus froid que le vide </a:t>
            </a:r>
          </a:p>
          <a:p>
            <a:pPr marL="0" indent="0" eaLnBrk="1" hangingPunct="1">
              <a:lnSpc>
                <a:spcPct val="93000"/>
              </a:lnSpc>
              <a:buClr>
                <a:srgbClr val="000000"/>
              </a:buClr>
              <a:buSzPct val="100000"/>
              <a:defRPr/>
            </a:pPr>
            <a:r>
              <a:rPr lang="fr-CA" sz="1800" dirty="0">
                <a:solidFill>
                  <a:srgbClr val="000000"/>
                </a:solidFill>
                <a:latin typeface="Arial" charset="0"/>
              </a:rPr>
              <a:t>   sidéral (-271.3°C)</a:t>
            </a:r>
          </a:p>
        </p:txBody>
      </p:sp>
      <p:sp>
        <p:nvSpPr>
          <p:cNvPr id="52231" name="Rectangle 6"/>
          <p:cNvSpPr>
            <a:spLocks noGrp="1" noChangeArrowheads="1"/>
          </p:cNvSpPr>
          <p:nvPr>
            <p:ph type="title"/>
          </p:nvPr>
        </p:nvSpPr>
        <p:spPr>
          <a:xfrm>
            <a:off x="130175" y="231750"/>
            <a:ext cx="8878888" cy="388938"/>
          </a:xfrm>
        </p:spPr>
        <p:txBody>
          <a:bodyPr/>
          <a:lstStyle/>
          <a:p>
            <a:pPr eaLnBrk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dirty="0">
                <a:latin typeface="Calibri" charset="0"/>
                <a:cs typeface="Arial Unicode MS" charset="0"/>
              </a:rPr>
              <a:t>Le LHC </a:t>
            </a:r>
            <a:r>
              <a:rPr lang="en-GB" dirty="0" err="1">
                <a:latin typeface="Calibri" charset="0"/>
                <a:cs typeface="Arial Unicode MS" charset="0"/>
              </a:rPr>
              <a:t>en</a:t>
            </a:r>
            <a:r>
              <a:rPr lang="en-GB" dirty="0">
                <a:latin typeface="Calibri" charset="0"/>
                <a:cs typeface="Arial Unicode MS" charset="0"/>
              </a:rPr>
              <a:t> chiffres</a:t>
            </a:r>
          </a:p>
        </p:txBody>
      </p:sp>
      <p:sp>
        <p:nvSpPr>
          <p:cNvPr id="52232" name="Espace réservé de la date 1"/>
          <p:cNvSpPr>
            <a:spLocks noGrp="1"/>
          </p:cNvSpPr>
          <p:nvPr>
            <p:ph type="dt" sz="quarter" idx="10"/>
          </p:nvPr>
        </p:nvSpPr>
        <p:spPr bwMode="auto"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fr-FR" altLang="fr-FR"/>
              <a:t>MasterClasses 2025 - IJCLab</a:t>
            </a:r>
          </a:p>
        </p:txBody>
      </p:sp>
      <p:sp>
        <p:nvSpPr>
          <p:cNvPr id="52233" name="Espace réservé du pied de page 2"/>
          <p:cNvSpPr>
            <a:spLocks noGrp="1"/>
          </p:cNvSpPr>
          <p:nvPr>
            <p:ph type="ftr" sz="quarter" idx="11"/>
          </p:nvPr>
        </p:nvSpPr>
        <p:spPr bwMode="auto"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fr-FR" altLang="fr-FR"/>
              <a:t>Le CERN et le LHC</a:t>
            </a:r>
          </a:p>
        </p:txBody>
      </p:sp>
      <p:sp>
        <p:nvSpPr>
          <p:cNvPr id="43018" name="Espace réservé du numéro de diapositive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9AAC47FD-D177-2447-A099-C842B1346F94}" type="slidenum">
              <a:rPr lang="fr-FR">
                <a:cs typeface="ＭＳ Ｐゴシック" charset="0"/>
              </a:rPr>
              <a:pPr/>
              <a:t>30</a:t>
            </a:fld>
            <a:r>
              <a:rPr lang="en-GB">
                <a:latin typeface="Ubuntu Condensed" charset="0"/>
                <a:cs typeface="ＭＳ Ｐゴシック" charset="0"/>
              </a:rPr>
              <a:t>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latin typeface="Calibri" charset="0"/>
                <a:cs typeface="Arial Unicode MS" charset="0"/>
              </a:rPr>
              <a:t>La découverte du boson de </a:t>
            </a:r>
            <a:r>
              <a:rPr lang="fr-FR" dirty="0" err="1">
                <a:latin typeface="Calibri" charset="0"/>
                <a:cs typeface="Arial Unicode MS" charset="0"/>
              </a:rPr>
              <a:t>Higgs</a:t>
            </a:r>
            <a:r>
              <a:rPr lang="fr-FR" dirty="0">
                <a:latin typeface="Calibri" charset="0"/>
                <a:cs typeface="Arial Unicode MS" charset="0"/>
              </a:rPr>
              <a:t> au LHC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MasterClasses 2025 - IJCLab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Le CERN et le LHC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F4845C-2050-7542-B56B-C47BC5A1F9F5}" type="slidenum">
              <a:rPr lang="fr-FR" smtClean="0"/>
              <a:pPr>
                <a:defRPr/>
              </a:pPr>
              <a:t>31</a:t>
            </a:fld>
            <a:r>
              <a:rPr lang="en-GB">
                <a:latin typeface="Ubuntu Condensed" charset="0"/>
              </a:rPr>
              <a:t> </a:t>
            </a:r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4338" y="1161090"/>
            <a:ext cx="3640110" cy="2879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224" y="1030288"/>
            <a:ext cx="3851728" cy="30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8" name="ZoneTexte 1"/>
          <p:cNvSpPr txBox="1">
            <a:spLocks noChangeArrowheads="1"/>
          </p:cNvSpPr>
          <p:nvPr/>
        </p:nvSpPr>
        <p:spPr bwMode="auto">
          <a:xfrm>
            <a:off x="395536" y="4221088"/>
            <a:ext cx="8568952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285750" indent="-285750" eaLnBrk="1" hangingPunct="1">
              <a:buSzPct val="100000"/>
              <a:buFont typeface="Arial"/>
              <a:buChar char="•"/>
              <a:defRPr/>
            </a:pPr>
            <a:r>
              <a:rPr lang="fr-FR" dirty="0">
                <a:solidFill>
                  <a:srgbClr val="000000"/>
                </a:solidFill>
                <a:latin typeface="Arial"/>
                <a:cs typeface="Arial"/>
              </a:rPr>
              <a:t>La découverte d’une nouvelle particule est un moment très important dans l’histoire du CERN</a:t>
            </a:r>
          </a:p>
          <a:p>
            <a:pPr marL="285750" indent="-285750" eaLnBrk="1" hangingPunct="1">
              <a:buSzPct val="100000"/>
              <a:buFont typeface="Arial"/>
              <a:buChar char="•"/>
              <a:defRPr/>
            </a:pPr>
            <a:endParaRPr lang="fr-FR" dirty="0">
              <a:solidFill>
                <a:srgbClr val="000000"/>
              </a:solidFill>
              <a:latin typeface="Arial"/>
              <a:cs typeface="Arial"/>
            </a:endParaRPr>
          </a:p>
          <a:p>
            <a:pPr marL="285750" indent="-285750" eaLnBrk="1" hangingPunct="1">
              <a:buSzPct val="100000"/>
              <a:buFont typeface="Arial"/>
              <a:buChar char="•"/>
              <a:defRPr/>
            </a:pPr>
            <a:r>
              <a:rPr lang="fr-FR" dirty="0">
                <a:solidFill>
                  <a:srgbClr val="000000"/>
                </a:solidFill>
                <a:latin typeface="Arial"/>
                <a:ea typeface="DejaVu Sans" charset="0"/>
                <a:cs typeface="Arial"/>
              </a:rPr>
              <a:t>Ingrédient fondamental dans la compréhension de l’Univers</a:t>
            </a:r>
          </a:p>
          <a:p>
            <a:pPr lvl="1" eaLnBrk="1" hangingPunct="1">
              <a:buSzPct val="70000"/>
              <a:buFont typeface="Wingdings" charset="2"/>
              <a:buChar char="Ø"/>
              <a:defRPr/>
            </a:pPr>
            <a:r>
              <a:rPr lang="fr-FR" dirty="0">
                <a:solidFill>
                  <a:srgbClr val="000000"/>
                </a:solidFill>
                <a:latin typeface="Arial"/>
                <a:ea typeface="DejaVu Sans" charset="0"/>
                <a:cs typeface="Arial"/>
              </a:rPr>
              <a:t>Etude détaillée des propriétés du </a:t>
            </a:r>
            <a:r>
              <a:rPr lang="fr-FR" dirty="0" err="1">
                <a:solidFill>
                  <a:srgbClr val="000000"/>
                </a:solidFill>
                <a:latin typeface="Arial"/>
                <a:ea typeface="DejaVu Sans" charset="0"/>
                <a:cs typeface="Arial"/>
              </a:rPr>
              <a:t>Higgs</a:t>
            </a:r>
            <a:r>
              <a:rPr lang="fr-FR" dirty="0">
                <a:solidFill>
                  <a:srgbClr val="000000"/>
                </a:solidFill>
                <a:latin typeface="Arial"/>
                <a:ea typeface="DejaVu Sans" charset="0"/>
                <a:cs typeface="Arial"/>
              </a:rPr>
              <a:t> (permet d’expliquer pourquoi les particules ont une masse)</a:t>
            </a:r>
          </a:p>
        </p:txBody>
      </p:sp>
      <p:sp>
        <p:nvSpPr>
          <p:cNvPr id="9" name="Oval 4"/>
          <p:cNvSpPr>
            <a:spLocks noChangeArrowheads="1"/>
          </p:cNvSpPr>
          <p:nvPr/>
        </p:nvSpPr>
        <p:spPr bwMode="auto">
          <a:xfrm>
            <a:off x="1115616" y="2924423"/>
            <a:ext cx="936625" cy="936625"/>
          </a:xfrm>
          <a:prstGeom prst="ellipse">
            <a:avLst/>
          </a:prstGeom>
          <a:noFill/>
          <a:ln w="36000" cap="sq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fr-FR">
              <a:cs typeface="Arial Unicode MS" charset="0"/>
            </a:endParaRPr>
          </a:p>
        </p:txBody>
      </p:sp>
      <p:sp>
        <p:nvSpPr>
          <p:cNvPr id="10" name="Oval 5"/>
          <p:cNvSpPr>
            <a:spLocks noChangeArrowheads="1"/>
          </p:cNvSpPr>
          <p:nvPr/>
        </p:nvSpPr>
        <p:spPr bwMode="auto">
          <a:xfrm>
            <a:off x="6300117" y="1771898"/>
            <a:ext cx="792163" cy="503237"/>
          </a:xfrm>
          <a:prstGeom prst="ellipse">
            <a:avLst/>
          </a:prstGeom>
          <a:noFill/>
          <a:ln w="36000" cap="sq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fr-FR">
              <a:cs typeface="Arial Unicode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8965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Plan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MasterClasses 2025 - IJCLab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Le CERN et le LHC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F4845C-2050-7542-B56B-C47BC5A1F9F5}" type="slidenum">
              <a:rPr lang="fr-FR" smtClean="0"/>
              <a:pPr>
                <a:defRPr/>
              </a:pPr>
              <a:t>32</a:t>
            </a:fld>
            <a:r>
              <a:rPr lang="en-GB">
                <a:latin typeface="Ubuntu Condensed" charset="0"/>
              </a:rPr>
              <a:t> </a:t>
            </a:r>
          </a:p>
        </p:txBody>
      </p:sp>
      <p:sp>
        <p:nvSpPr>
          <p:cNvPr id="9" name="ZoneTexte 1"/>
          <p:cNvSpPr txBox="1">
            <a:spLocks noChangeArrowheads="1"/>
          </p:cNvSpPr>
          <p:nvPr/>
        </p:nvSpPr>
        <p:spPr bwMode="auto">
          <a:xfrm>
            <a:off x="2313662" y="1772816"/>
            <a:ext cx="4634602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 typeface="Calibri" charset="0"/>
              <a:buAutoNum type="arabicParenR"/>
            </a:pPr>
            <a:r>
              <a:rPr lang="fr-FR" dirty="0">
                <a:solidFill>
                  <a:schemeClr val="tx1">
                    <a:alpha val="25000"/>
                  </a:schemeClr>
                </a:solidFill>
              </a:rPr>
              <a:t>Pourquoi des accélérateurs ?</a:t>
            </a:r>
          </a:p>
          <a:p>
            <a:pPr>
              <a:buFont typeface="Calibri" charset="0"/>
              <a:buAutoNum type="arabicParenR"/>
            </a:pPr>
            <a:endParaRPr lang="fr-FR" dirty="0">
              <a:solidFill>
                <a:schemeClr val="tx1">
                  <a:alpha val="25000"/>
                </a:schemeClr>
              </a:solidFill>
            </a:endParaRPr>
          </a:p>
          <a:p>
            <a:pPr>
              <a:buFont typeface="Calibri" charset="0"/>
              <a:buAutoNum type="arabicParenR"/>
            </a:pPr>
            <a:r>
              <a:rPr lang="fr-FR" dirty="0">
                <a:solidFill>
                  <a:schemeClr val="tx1">
                    <a:alpha val="25000"/>
                  </a:schemeClr>
                </a:solidFill>
              </a:rPr>
              <a:t>Le CERN</a:t>
            </a:r>
          </a:p>
          <a:p>
            <a:pPr>
              <a:buFont typeface="Calibri" charset="0"/>
              <a:buAutoNum type="arabicParenR"/>
            </a:pPr>
            <a:endParaRPr lang="fr-FR" dirty="0">
              <a:solidFill>
                <a:schemeClr val="tx1">
                  <a:alpha val="25000"/>
                </a:schemeClr>
              </a:solidFill>
            </a:endParaRPr>
          </a:p>
          <a:p>
            <a:pPr>
              <a:buFont typeface="Calibri" charset="0"/>
              <a:buAutoNum type="arabicParenR"/>
            </a:pPr>
            <a:r>
              <a:rPr lang="fr-FR" dirty="0">
                <a:solidFill>
                  <a:schemeClr val="tx1">
                    <a:alpha val="25000"/>
                  </a:schemeClr>
                </a:solidFill>
              </a:rPr>
              <a:t>Les grandes dates du CERN</a:t>
            </a:r>
          </a:p>
          <a:p>
            <a:pPr>
              <a:buFont typeface="Calibri" charset="0"/>
              <a:buAutoNum type="arabicParenR"/>
            </a:pPr>
            <a:endParaRPr lang="fr-FR" dirty="0">
              <a:solidFill>
                <a:schemeClr val="tx1">
                  <a:alpha val="25000"/>
                </a:schemeClr>
              </a:solidFill>
            </a:endParaRPr>
          </a:p>
          <a:p>
            <a:pPr>
              <a:buFont typeface="Calibri" charset="0"/>
              <a:buAutoNum type="arabicParenR"/>
            </a:pPr>
            <a:r>
              <a:rPr lang="fr-FR" dirty="0">
                <a:solidFill>
                  <a:schemeClr val="tx1">
                    <a:alpha val="25000"/>
                  </a:schemeClr>
                </a:solidFill>
              </a:rPr>
              <a:t>Le LHC</a:t>
            </a:r>
          </a:p>
          <a:p>
            <a:pPr>
              <a:buFont typeface="Calibri" charset="0"/>
              <a:buAutoNum type="arabicParenR"/>
            </a:pPr>
            <a:endParaRPr lang="fr-FR" dirty="0">
              <a:solidFill>
                <a:schemeClr val="tx1"/>
              </a:solidFill>
            </a:endParaRPr>
          </a:p>
          <a:p>
            <a:pPr>
              <a:buFont typeface="Calibri" charset="0"/>
              <a:buAutoNum type="arabicParenR"/>
            </a:pPr>
            <a:r>
              <a:rPr lang="fr-FR" dirty="0">
                <a:solidFill>
                  <a:schemeClr val="tx1"/>
                </a:solidFill>
              </a:rPr>
              <a:t>Les retombées pour la société</a:t>
            </a:r>
          </a:p>
        </p:txBody>
      </p:sp>
    </p:spTree>
    <p:extLst>
      <p:ext uri="{BB962C8B-B14F-4D97-AF65-F5344CB8AC3E}">
        <p14:creationId xmlns:p14="http://schemas.microsoft.com/office/powerpoint/2010/main" val="184369257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apports pour la société : les retombées directes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MasterClasses 2025 - IJCLab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Le CERN et le LHC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F4845C-2050-7542-B56B-C47BC5A1F9F5}" type="slidenum">
              <a:rPr lang="fr-FR" smtClean="0"/>
              <a:pPr>
                <a:defRPr/>
              </a:pPr>
              <a:t>33</a:t>
            </a:fld>
            <a:r>
              <a:rPr lang="en-GB">
                <a:latin typeface="Ubuntu Condensed" charset="0"/>
              </a:rPr>
              <a:t> </a:t>
            </a:r>
          </a:p>
        </p:txBody>
      </p:sp>
      <p:sp>
        <p:nvSpPr>
          <p:cNvPr id="6" name="ZoneTexte 1"/>
          <p:cNvSpPr txBox="1">
            <a:spLocks noChangeArrowheads="1"/>
          </p:cNvSpPr>
          <p:nvPr/>
        </p:nvSpPr>
        <p:spPr bwMode="auto">
          <a:xfrm>
            <a:off x="395536" y="1196752"/>
            <a:ext cx="8280920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285750" indent="-285750" eaLnBrk="1" hangingPunct="1">
              <a:buSzPct val="100000"/>
              <a:buFont typeface="Arial"/>
              <a:buChar char="•"/>
              <a:defRPr/>
            </a:pPr>
            <a:r>
              <a:rPr lang="fr-FR" dirty="0">
                <a:solidFill>
                  <a:srgbClr val="000000"/>
                </a:solidFill>
                <a:latin typeface="Arial"/>
                <a:cs typeface="Arial"/>
              </a:rPr>
              <a:t>Les découvertes en science fondamentale permettent les grandes avancées :</a:t>
            </a:r>
          </a:p>
          <a:p>
            <a:pPr lvl="1" indent="-342900" eaLnBrk="1" hangingPunct="1">
              <a:buSzPct val="70000"/>
              <a:buFont typeface="Wingdings" charset="2"/>
              <a:buChar char="Ø"/>
              <a:defRPr/>
            </a:pPr>
            <a:r>
              <a:rPr lang="fr-FR" dirty="0">
                <a:solidFill>
                  <a:srgbClr val="000000"/>
                </a:solidFill>
                <a:latin typeface="Arial"/>
                <a:cs typeface="Arial"/>
              </a:rPr>
              <a:t>Les </a:t>
            </a:r>
            <a:r>
              <a:rPr lang="fr-FR" b="1" dirty="0">
                <a:solidFill>
                  <a:srgbClr val="FF0000"/>
                </a:solidFill>
                <a:latin typeface="Arial"/>
                <a:cs typeface="Arial"/>
              </a:rPr>
              <a:t>transistors</a:t>
            </a:r>
            <a:r>
              <a:rPr lang="fr-FR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fr-FR" dirty="0">
                <a:solidFill>
                  <a:srgbClr val="000000"/>
                </a:solidFill>
                <a:latin typeface="Arial"/>
                <a:cs typeface="Arial"/>
              </a:rPr>
              <a:t>ont été inventés car on avait découvert la physique quantique</a:t>
            </a:r>
          </a:p>
          <a:p>
            <a:pPr lvl="1" indent="-342900" eaLnBrk="1" hangingPunct="1">
              <a:buSzPct val="70000"/>
              <a:buFont typeface="Wingdings" charset="2"/>
              <a:buChar char="Ø"/>
              <a:defRPr/>
            </a:pPr>
            <a:r>
              <a:rPr lang="fr-FR" dirty="0">
                <a:solidFill>
                  <a:srgbClr val="000000"/>
                </a:solidFill>
                <a:latin typeface="Arial"/>
                <a:cs typeface="Arial"/>
              </a:rPr>
              <a:t>Le </a:t>
            </a:r>
            <a:r>
              <a:rPr lang="fr-FR" b="1" dirty="0">
                <a:solidFill>
                  <a:srgbClr val="FF0000"/>
                </a:solidFill>
                <a:latin typeface="Arial"/>
                <a:cs typeface="Arial"/>
              </a:rPr>
              <a:t>GPS</a:t>
            </a:r>
            <a:r>
              <a:rPr lang="fr-FR" dirty="0">
                <a:solidFill>
                  <a:srgbClr val="000000"/>
                </a:solidFill>
                <a:latin typeface="Arial"/>
                <a:cs typeface="Arial"/>
              </a:rPr>
              <a:t> utilise la relativité générale</a:t>
            </a:r>
          </a:p>
          <a:p>
            <a:pPr lvl="1" indent="-342900" eaLnBrk="1" hangingPunct="1">
              <a:buSzPct val="70000"/>
              <a:buFont typeface="Wingdings" charset="2"/>
              <a:buChar char="Ø"/>
              <a:defRPr/>
            </a:pPr>
            <a:r>
              <a:rPr lang="fr-FR" dirty="0">
                <a:solidFill>
                  <a:srgbClr val="000000"/>
                </a:solidFill>
                <a:latin typeface="Arial"/>
                <a:cs typeface="Arial"/>
              </a:rPr>
              <a:t>La </a:t>
            </a:r>
            <a:r>
              <a:rPr lang="fr-FR" b="1" dirty="0" err="1">
                <a:solidFill>
                  <a:srgbClr val="FF0000"/>
                </a:solidFill>
                <a:latin typeface="Arial"/>
                <a:cs typeface="Arial"/>
              </a:rPr>
              <a:t>protonthérapie</a:t>
            </a:r>
            <a:r>
              <a:rPr lang="fr-FR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fr-FR" dirty="0">
                <a:solidFill>
                  <a:srgbClr val="000000"/>
                </a:solidFill>
                <a:latin typeface="Arial"/>
                <a:cs typeface="Arial"/>
              </a:rPr>
              <a:t>permet de soigner des cancers à l’aide d’un accélérateur de protons</a:t>
            </a:r>
          </a:p>
          <a:p>
            <a:pPr marL="285750" indent="-285750" eaLnBrk="1" hangingPunct="1">
              <a:buSzPct val="100000"/>
              <a:buFont typeface="Arial"/>
              <a:buChar char="•"/>
              <a:defRPr/>
            </a:pPr>
            <a:endParaRPr lang="fr-FR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4617313"/>
            <a:ext cx="2624445" cy="1619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617313"/>
            <a:ext cx="1180158" cy="1619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0" name="ZoneTexte 1"/>
          <p:cNvSpPr txBox="1">
            <a:spLocks noChangeArrowheads="1"/>
          </p:cNvSpPr>
          <p:nvPr/>
        </p:nvSpPr>
        <p:spPr bwMode="auto">
          <a:xfrm>
            <a:off x="395536" y="3740840"/>
            <a:ext cx="8280920" cy="1200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lvl="1" indent="-342900" eaLnBrk="1" hangingPunct="1">
              <a:buSzPct val="70000"/>
              <a:buFont typeface="Wingdings" charset="2"/>
              <a:buChar char="Ø"/>
              <a:defRPr/>
            </a:pPr>
            <a:r>
              <a:rPr lang="fr-FR" dirty="0">
                <a:solidFill>
                  <a:srgbClr val="000000"/>
                </a:solidFill>
                <a:latin typeface="Arial"/>
                <a:cs typeface="Arial"/>
              </a:rPr>
              <a:t>L’</a:t>
            </a:r>
            <a:r>
              <a:rPr lang="fr-FR" b="1" dirty="0">
                <a:solidFill>
                  <a:srgbClr val="FF0000"/>
                </a:solidFill>
                <a:latin typeface="Arial"/>
                <a:cs typeface="Arial"/>
              </a:rPr>
              <a:t>imagerie</a:t>
            </a:r>
            <a:r>
              <a:rPr lang="fr-FR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b="1" dirty="0">
                <a:solidFill>
                  <a:srgbClr val="FF0000"/>
                </a:solidFill>
                <a:latin typeface="Arial"/>
                <a:cs typeface="Arial"/>
              </a:rPr>
              <a:t>médicale</a:t>
            </a:r>
            <a:r>
              <a:rPr lang="fr-FR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fr-FR" dirty="0">
                <a:solidFill>
                  <a:srgbClr val="000000"/>
                </a:solidFill>
                <a:latin typeface="Arial"/>
                <a:cs typeface="Arial"/>
              </a:rPr>
              <a:t>utilise les technologies de détection de la physique des particules</a:t>
            </a:r>
          </a:p>
          <a:p>
            <a:pPr marL="285750" indent="-285750" eaLnBrk="1" hangingPunct="1">
              <a:buSzPct val="100000"/>
              <a:buFont typeface="Arial"/>
              <a:buChar char="•"/>
              <a:defRPr/>
            </a:pPr>
            <a:endParaRPr lang="fr-FR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2483768" y="5295553"/>
            <a:ext cx="3502025" cy="293687"/>
          </a:xfrm>
          <a:prstGeom prst="rect">
            <a:avLst/>
          </a:prstGeom>
          <a:solidFill>
            <a:srgbClr val="FF0000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720" tIns="42480" rIns="81720" bIns="4248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100" b="1" dirty="0" err="1">
                <a:solidFill>
                  <a:srgbClr val="FFFFFF"/>
                </a:solidFill>
                <a:cs typeface="Arial Unicode MS" charset="0"/>
              </a:rPr>
              <a:t>Système</a:t>
            </a:r>
            <a:r>
              <a:rPr lang="en-US" sz="1100" b="1" dirty="0">
                <a:solidFill>
                  <a:srgbClr val="FFFFFF"/>
                </a:solidFill>
                <a:cs typeface="Arial Unicode MS" charset="0"/>
              </a:rPr>
              <a:t> de </a:t>
            </a:r>
            <a:r>
              <a:rPr lang="en-US" sz="1100" b="1" dirty="0" err="1">
                <a:solidFill>
                  <a:srgbClr val="FFFFFF"/>
                </a:solidFill>
                <a:cs typeface="Arial Unicode MS" charset="0"/>
              </a:rPr>
              <a:t>tomographie</a:t>
            </a:r>
            <a:r>
              <a:rPr lang="en-US" sz="1100" b="1" dirty="0">
                <a:solidFill>
                  <a:srgbClr val="FFFFFF"/>
                </a:solidFill>
                <a:cs typeface="Arial Unicode MS" charset="0"/>
              </a:rPr>
              <a:t> </a:t>
            </a:r>
            <a:r>
              <a:rPr lang="en-US" sz="1100" b="1" dirty="0" err="1">
                <a:solidFill>
                  <a:srgbClr val="FFFFFF"/>
                </a:solidFill>
                <a:cs typeface="Arial Unicode MS" charset="0"/>
              </a:rPr>
              <a:t>à</a:t>
            </a:r>
            <a:r>
              <a:rPr lang="en-US" sz="1100" b="1" dirty="0">
                <a:solidFill>
                  <a:srgbClr val="FFFFFF"/>
                </a:solidFill>
                <a:cs typeface="Arial Unicode MS" charset="0"/>
              </a:rPr>
              <a:t> </a:t>
            </a:r>
            <a:r>
              <a:rPr lang="en-US" sz="1100" b="1" dirty="0" err="1">
                <a:solidFill>
                  <a:srgbClr val="FFFFFF"/>
                </a:solidFill>
                <a:cs typeface="Arial Unicode MS" charset="0"/>
              </a:rPr>
              <a:t>émission</a:t>
            </a:r>
            <a:r>
              <a:rPr lang="en-US" sz="1100" b="1" dirty="0">
                <a:solidFill>
                  <a:srgbClr val="FFFFFF"/>
                </a:solidFill>
                <a:cs typeface="Arial Unicode MS" charset="0"/>
              </a:rPr>
              <a:t> de </a:t>
            </a:r>
            <a:r>
              <a:rPr lang="en-US" sz="1100" b="1" dirty="0" err="1">
                <a:solidFill>
                  <a:srgbClr val="FFFFFF"/>
                </a:solidFill>
                <a:cs typeface="Arial Unicode MS" charset="0"/>
              </a:rPr>
              <a:t>positons</a:t>
            </a:r>
            <a:endParaRPr lang="en-US" sz="1100" b="1" dirty="0">
              <a:solidFill>
                <a:srgbClr val="FFFFFF"/>
              </a:solidFill>
              <a:cs typeface="Arial Unicode MS" charset="0"/>
            </a:endParaRPr>
          </a:p>
        </p:txBody>
      </p:sp>
      <p:pic>
        <p:nvPicPr>
          <p:cNvPr id="12" name="Picture 2" descr="John Bardeen: the greatest physicist you (probably) never heard of ...">
            <a:extLst>
              <a:ext uri="{FF2B5EF4-FFF2-40B4-BE49-F238E27FC236}">
                <a16:creationId xmlns:a16="http://schemas.microsoft.com/office/drawing/2014/main" id="{0773FE3A-CF75-4F57-B3F3-040FBFC5B6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1988840"/>
            <a:ext cx="1549743" cy="999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2445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apports pour la société : les retombées indirectes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MasterClasses 2025 - IJCLab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Le CERN et le LHC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F4845C-2050-7542-B56B-C47BC5A1F9F5}" type="slidenum">
              <a:rPr lang="fr-FR" smtClean="0"/>
              <a:pPr>
                <a:defRPr/>
              </a:pPr>
              <a:t>34</a:t>
            </a:fld>
            <a:r>
              <a:rPr lang="en-GB">
                <a:latin typeface="Ubuntu Condensed" charset="0"/>
              </a:rPr>
              <a:t> </a:t>
            </a:r>
          </a:p>
        </p:txBody>
      </p:sp>
      <p:sp>
        <p:nvSpPr>
          <p:cNvPr id="6" name="ZoneTexte 1"/>
          <p:cNvSpPr txBox="1">
            <a:spLocks noChangeArrowheads="1"/>
          </p:cNvSpPr>
          <p:nvPr/>
        </p:nvSpPr>
        <p:spPr bwMode="auto">
          <a:xfrm>
            <a:off x="395536" y="1196752"/>
            <a:ext cx="828092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285750" indent="-285750" eaLnBrk="1" hangingPunct="1">
              <a:buSzPct val="100000"/>
              <a:buFont typeface="Arial"/>
              <a:buChar char="•"/>
              <a:defRPr/>
            </a:pPr>
            <a:r>
              <a:rPr lang="fr-FR" dirty="0">
                <a:solidFill>
                  <a:srgbClr val="000000"/>
                </a:solidFill>
                <a:latin typeface="Arial"/>
                <a:cs typeface="Arial"/>
              </a:rPr>
              <a:t>La recherche à des besoins spécifiques. Elle développe de nouvelles technologies qui servent ensuite à tout le monde :</a:t>
            </a:r>
          </a:p>
          <a:p>
            <a:pPr lvl="1" indent="-342900" eaLnBrk="1" hangingPunct="1">
              <a:buSzPct val="70000"/>
              <a:buFont typeface="Wingdings" charset="2"/>
              <a:buChar char="Ø"/>
              <a:defRPr/>
            </a:pPr>
            <a:r>
              <a:rPr lang="fr-FR" dirty="0">
                <a:solidFill>
                  <a:srgbClr val="000000"/>
                </a:solidFill>
                <a:latin typeface="Arial"/>
                <a:cs typeface="Arial"/>
              </a:rPr>
              <a:t>Les premiers </a:t>
            </a:r>
            <a:r>
              <a:rPr lang="fr-FR" b="1" dirty="0">
                <a:solidFill>
                  <a:srgbClr val="FF0000"/>
                </a:solidFill>
                <a:latin typeface="Arial"/>
                <a:cs typeface="Arial"/>
              </a:rPr>
              <a:t>écrans tactiles </a:t>
            </a:r>
            <a:r>
              <a:rPr lang="fr-FR" dirty="0">
                <a:solidFill>
                  <a:srgbClr val="000000"/>
                </a:solidFill>
                <a:latin typeface="Arial"/>
                <a:cs typeface="Arial"/>
              </a:rPr>
              <a:t>ont été conçus au CERN</a:t>
            </a:r>
          </a:p>
          <a:p>
            <a:pPr lvl="1" indent="-342900" eaLnBrk="1" hangingPunct="1">
              <a:buSzPct val="70000"/>
              <a:buFont typeface="Wingdings" charset="2"/>
              <a:buChar char="Ø"/>
              <a:defRPr/>
            </a:pPr>
            <a:r>
              <a:rPr lang="fr-FR" dirty="0">
                <a:solidFill>
                  <a:srgbClr val="000000"/>
                </a:solidFill>
                <a:latin typeface="Arial"/>
                <a:cs typeface="Arial"/>
              </a:rPr>
              <a:t>Le </a:t>
            </a:r>
            <a:r>
              <a:rPr lang="fr-FR" b="1" dirty="0">
                <a:solidFill>
                  <a:srgbClr val="FF0000"/>
                </a:solidFill>
                <a:latin typeface="Arial"/>
                <a:cs typeface="Arial"/>
              </a:rPr>
              <a:t>Web</a:t>
            </a:r>
            <a:r>
              <a:rPr lang="fr-FR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fr-FR" dirty="0">
                <a:solidFill>
                  <a:srgbClr val="000000"/>
                </a:solidFill>
                <a:latin typeface="Arial"/>
                <a:cs typeface="Arial"/>
              </a:rPr>
              <a:t>a été inventé au CERN</a:t>
            </a:r>
          </a:p>
        </p:txBody>
      </p:sp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640"/>
          <a:stretch>
            <a:fillRect/>
          </a:stretch>
        </p:blipFill>
        <p:spPr bwMode="auto">
          <a:xfrm>
            <a:off x="7092280" y="2780928"/>
            <a:ext cx="1577975" cy="2359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 b="21640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6660579" y="6159649"/>
            <a:ext cx="2447925" cy="293687"/>
          </a:xfrm>
          <a:prstGeom prst="rect">
            <a:avLst/>
          </a:prstGeom>
          <a:solidFill>
            <a:srgbClr val="FF0000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720" tIns="42480" rIns="81720" bIns="4248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100" b="1" dirty="0">
                <a:solidFill>
                  <a:srgbClr val="FFFFFF"/>
                </a:solidFill>
                <a:cs typeface="Arial Unicode MS" charset="0"/>
              </a:rPr>
              <a:t>“</a:t>
            </a:r>
            <a:r>
              <a:rPr lang="en-US" sz="1100" b="1" dirty="0" err="1">
                <a:solidFill>
                  <a:srgbClr val="FFFFFF"/>
                </a:solidFill>
                <a:cs typeface="Arial Unicode MS" charset="0"/>
              </a:rPr>
              <a:t>Ferme</a:t>
            </a:r>
            <a:r>
              <a:rPr lang="en-US" sz="1100" b="1" dirty="0">
                <a:solidFill>
                  <a:srgbClr val="FFFFFF"/>
                </a:solidFill>
                <a:cs typeface="Arial Unicode MS" charset="0"/>
              </a:rPr>
              <a:t>” de PC au CERN (2006)</a:t>
            </a:r>
          </a:p>
        </p:txBody>
      </p:sp>
      <p:sp>
        <p:nvSpPr>
          <p:cNvPr id="9" name="ZoneTexte 1"/>
          <p:cNvSpPr txBox="1">
            <a:spLocks noChangeArrowheads="1"/>
          </p:cNvSpPr>
          <p:nvPr/>
        </p:nvSpPr>
        <p:spPr bwMode="auto">
          <a:xfrm>
            <a:off x="425984" y="3568948"/>
            <a:ext cx="828092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lvl="1" indent="-342900" eaLnBrk="1" hangingPunct="1">
              <a:buSzPct val="70000"/>
              <a:buFont typeface="Wingdings" charset="2"/>
              <a:buChar char="Ø"/>
              <a:defRPr/>
            </a:pPr>
            <a:r>
              <a:rPr lang="fr-FR" dirty="0">
                <a:solidFill>
                  <a:srgbClr val="000000"/>
                </a:solidFill>
                <a:latin typeface="Arial"/>
                <a:cs typeface="Arial"/>
              </a:rPr>
              <a:t>Les données du LHC occuperaient </a:t>
            </a:r>
          </a:p>
          <a:p>
            <a:pPr marL="400050" lvl="1" indent="0" eaLnBrk="1" hangingPunct="1">
              <a:buSzPct val="70000"/>
              <a:defRPr/>
            </a:pPr>
            <a:r>
              <a:rPr lang="fr-FR" dirty="0">
                <a:solidFill>
                  <a:srgbClr val="000000"/>
                </a:solidFill>
                <a:latin typeface="Arial"/>
                <a:cs typeface="Arial"/>
              </a:rPr>
              <a:t>    chaque année une pile de DVD de </a:t>
            </a:r>
          </a:p>
          <a:p>
            <a:pPr marL="400050" lvl="1" indent="0" eaLnBrk="1" hangingPunct="1">
              <a:buSzPct val="70000"/>
              <a:defRPr/>
            </a:pPr>
            <a:r>
              <a:rPr lang="fr-FR" dirty="0">
                <a:solidFill>
                  <a:srgbClr val="000000"/>
                </a:solidFill>
                <a:latin typeface="Arial"/>
                <a:cs typeface="Arial"/>
              </a:rPr>
              <a:t>    20 km. De nouveaux moyens de </a:t>
            </a:r>
          </a:p>
          <a:p>
            <a:pPr marL="400050" lvl="1" indent="0" eaLnBrk="1" hangingPunct="1">
              <a:buSzPct val="70000"/>
              <a:defRPr/>
            </a:pPr>
            <a:r>
              <a:rPr lang="fr-FR" dirty="0">
                <a:solidFill>
                  <a:srgbClr val="000000"/>
                </a:solidFill>
                <a:latin typeface="Arial"/>
                <a:cs typeface="Arial"/>
              </a:rPr>
              <a:t>    stockage et de calculs ont été </a:t>
            </a:r>
          </a:p>
          <a:p>
            <a:pPr marL="400050" lvl="1" indent="0" eaLnBrk="1" hangingPunct="1">
              <a:buSzPct val="70000"/>
              <a:defRPr/>
            </a:pPr>
            <a:r>
              <a:rPr lang="fr-FR" dirty="0">
                <a:solidFill>
                  <a:srgbClr val="000000"/>
                </a:solidFill>
                <a:latin typeface="Arial"/>
                <a:cs typeface="Arial"/>
              </a:rPr>
              <a:t>    développés : la </a:t>
            </a:r>
            <a:r>
              <a:rPr lang="fr-FR" b="1" dirty="0">
                <a:solidFill>
                  <a:srgbClr val="FF0000"/>
                </a:solidFill>
                <a:latin typeface="Arial"/>
                <a:cs typeface="Arial"/>
              </a:rPr>
              <a:t>grille</a:t>
            </a:r>
            <a:r>
              <a:rPr lang="fr-FR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fr-FR" dirty="0">
                <a:solidFill>
                  <a:srgbClr val="000000"/>
                </a:solidFill>
                <a:latin typeface="Arial"/>
                <a:cs typeface="Arial"/>
              </a:rPr>
              <a:t>ou </a:t>
            </a:r>
            <a:r>
              <a:rPr lang="fr-FR" b="1" dirty="0" err="1">
                <a:solidFill>
                  <a:srgbClr val="FF0000"/>
                </a:solidFill>
                <a:latin typeface="Arial"/>
                <a:cs typeface="Arial"/>
              </a:rPr>
              <a:t>cloud</a:t>
            </a:r>
            <a:endParaRPr lang="fr-FR" b="1" dirty="0">
              <a:solidFill>
                <a:srgbClr val="FF0000"/>
              </a:solidFill>
              <a:latin typeface="Arial"/>
              <a:cs typeface="Arial"/>
            </a:endParaRPr>
          </a:p>
          <a:p>
            <a:pPr marL="285750" indent="-285750" eaLnBrk="1" hangingPunct="1">
              <a:buSzPct val="100000"/>
              <a:buFont typeface="Arial"/>
              <a:buChar char="•"/>
              <a:defRPr/>
            </a:pPr>
            <a:endParaRPr lang="fr-FR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2" name="ZoneTexte 1">
            <a:extLst>
              <a:ext uri="{FF2B5EF4-FFF2-40B4-BE49-F238E27FC236}">
                <a16:creationId xmlns:a16="http://schemas.microsoft.com/office/drawing/2014/main" id="{CDDA75B3-D4FA-4446-9B00-9CDF63FEA8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7936" y="5373216"/>
            <a:ext cx="828092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400050" lvl="1" indent="0" eaLnBrk="1" hangingPunct="1">
              <a:buSzPct val="100000"/>
              <a:defRPr/>
            </a:pPr>
            <a:endParaRPr lang="fr-FR" dirty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15618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MasterClasses 2025 - IJCLab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Le CERN et le LHC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F4845C-2050-7542-B56B-C47BC5A1F9F5}" type="slidenum">
              <a:rPr lang="fr-FR" smtClean="0"/>
              <a:pPr>
                <a:defRPr/>
              </a:pPr>
              <a:t>35</a:t>
            </a:fld>
            <a:r>
              <a:rPr lang="en-GB">
                <a:latin typeface="Ubuntu Condensed" charset="0"/>
              </a:rPr>
              <a:t> </a:t>
            </a:r>
          </a:p>
        </p:txBody>
      </p:sp>
      <p:sp>
        <p:nvSpPr>
          <p:cNvPr id="6" name="ZoneTexte 1"/>
          <p:cNvSpPr txBox="1">
            <a:spLocks noChangeArrowheads="1"/>
          </p:cNvSpPr>
          <p:nvPr/>
        </p:nvSpPr>
        <p:spPr bwMode="auto">
          <a:xfrm>
            <a:off x="467544" y="2924944"/>
            <a:ext cx="828092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 algn="ctr" eaLnBrk="1" hangingPunct="1">
              <a:buSzPct val="100000"/>
              <a:defRPr/>
            </a:pPr>
            <a:r>
              <a:rPr lang="fr-FR" dirty="0">
                <a:solidFill>
                  <a:srgbClr val="000000"/>
                </a:solidFill>
                <a:latin typeface="Arial"/>
                <a:cs typeface="Arial"/>
              </a:rPr>
              <a:t>Je vous remercie de votre attention ! </a:t>
            </a:r>
          </a:p>
        </p:txBody>
      </p:sp>
    </p:spTree>
    <p:extLst>
      <p:ext uri="{BB962C8B-B14F-4D97-AF65-F5344CB8AC3E}">
        <p14:creationId xmlns:p14="http://schemas.microsoft.com/office/powerpoint/2010/main" val="35044394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La taille des constituants de la matière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MasterClasses 2025 - IJCLab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Le CERN et le LHC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F4845C-2050-7542-B56B-C47BC5A1F9F5}" type="slidenum">
              <a:rPr lang="fr-FR" smtClean="0"/>
              <a:pPr>
                <a:defRPr/>
              </a:pPr>
              <a:t>4</a:t>
            </a:fld>
            <a:r>
              <a:rPr lang="en-GB">
                <a:latin typeface="Ubuntu Condensed" charset="0"/>
              </a:rPr>
              <a:t> </a:t>
            </a:r>
          </a:p>
        </p:txBody>
      </p:sp>
      <p:pic>
        <p:nvPicPr>
          <p:cNvPr id="6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8118" y="1196752"/>
            <a:ext cx="5022154" cy="504308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018825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Pourquoi a-t-on besoin d’accélérateurs ?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MasterClasses 2025 - IJCLab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Le CERN et le LHC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F4845C-2050-7542-B56B-C47BC5A1F9F5}" type="slidenum">
              <a:rPr lang="fr-FR" smtClean="0"/>
              <a:pPr>
                <a:defRPr/>
              </a:pPr>
              <a:t>5</a:t>
            </a:fld>
            <a:r>
              <a:rPr lang="en-GB">
                <a:latin typeface="Ubuntu Condensed" charset="0"/>
              </a:rPr>
              <a:t> </a:t>
            </a:r>
          </a:p>
        </p:txBody>
      </p:sp>
      <p:sp>
        <p:nvSpPr>
          <p:cNvPr id="7" name="ZoneTexte 1"/>
          <p:cNvSpPr txBox="1">
            <a:spLocks noChangeArrowheads="1"/>
          </p:cNvSpPr>
          <p:nvPr/>
        </p:nvSpPr>
        <p:spPr bwMode="auto">
          <a:xfrm>
            <a:off x="611560" y="1124744"/>
            <a:ext cx="7848872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 typeface="Arial"/>
              <a:buChar char="•"/>
            </a:pPr>
            <a:r>
              <a:rPr lang="fr-FR" dirty="0">
                <a:solidFill>
                  <a:schemeClr val="tx1"/>
                </a:solidFill>
              </a:rPr>
              <a:t>On veut sonder la matière à très petite échelle  pour accéder aux  particules élémentaires (&lt; 10</a:t>
            </a:r>
            <a:r>
              <a:rPr lang="fr-FR" baseline="30000" dirty="0">
                <a:solidFill>
                  <a:schemeClr val="tx1"/>
                </a:solidFill>
              </a:rPr>
              <a:t>-18</a:t>
            </a:r>
            <a:r>
              <a:rPr lang="fr-FR" dirty="0">
                <a:solidFill>
                  <a:schemeClr val="tx1"/>
                </a:solidFill>
              </a:rPr>
              <a:t> m)</a:t>
            </a:r>
          </a:p>
          <a:p>
            <a:pPr>
              <a:buFont typeface="Arial"/>
              <a:buChar char="•"/>
            </a:pPr>
            <a:endParaRPr lang="fr-FR" dirty="0">
              <a:solidFill>
                <a:schemeClr val="tx1"/>
              </a:solidFill>
            </a:endParaRPr>
          </a:p>
          <a:p>
            <a:pPr>
              <a:buFont typeface="Arial"/>
              <a:buChar char="•"/>
            </a:pPr>
            <a:r>
              <a:rPr lang="fr-FR" dirty="0">
                <a:solidFill>
                  <a:schemeClr val="tx1"/>
                </a:solidFill>
              </a:rPr>
              <a:t>On a besoin d’un microscope de très bonne résolution</a:t>
            </a:r>
          </a:p>
        </p:txBody>
      </p:sp>
      <p:sp>
        <p:nvSpPr>
          <p:cNvPr id="11" name="ZoneTexte 1"/>
          <p:cNvSpPr txBox="1">
            <a:spLocks noChangeArrowheads="1"/>
          </p:cNvSpPr>
          <p:nvPr/>
        </p:nvSpPr>
        <p:spPr bwMode="auto">
          <a:xfrm>
            <a:off x="611560" y="2886035"/>
            <a:ext cx="784887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 typeface="Arial"/>
              <a:buChar char="•"/>
            </a:pPr>
            <a:r>
              <a:rPr lang="fr-FR" dirty="0">
                <a:solidFill>
                  <a:schemeClr val="tx1"/>
                </a:solidFill>
              </a:rPr>
              <a:t>La résolution dépend de la longueur d’onde</a:t>
            </a:r>
          </a:p>
          <a:p>
            <a:pPr>
              <a:buFont typeface="Arial"/>
              <a:buChar char="•"/>
            </a:pPr>
            <a:endParaRPr lang="fr-F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2034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Spectre électromagnétique 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MasterClasses 2025 - IJCLab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Le CERN et le LHC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F4845C-2050-7542-B56B-C47BC5A1F9F5}" type="slidenum">
              <a:rPr lang="fr-FR" smtClean="0"/>
              <a:pPr>
                <a:defRPr/>
              </a:pPr>
              <a:t>6</a:t>
            </a:fld>
            <a:r>
              <a:rPr lang="en-GB">
                <a:latin typeface="Ubuntu Condensed" charset="0"/>
              </a:rPr>
              <a:t> </a:t>
            </a:r>
          </a:p>
        </p:txBody>
      </p:sp>
      <p:pic>
        <p:nvPicPr>
          <p:cNvPr id="1030" name="Picture 6" descr="WAVE INTERACTIONS. - ppt download">
            <a:extLst>
              <a:ext uri="{FF2B5EF4-FFF2-40B4-BE49-F238E27FC236}">
                <a16:creationId xmlns:a16="http://schemas.microsoft.com/office/drawing/2014/main" id="{BEB5EF83-5B2D-4972-9ADD-B42D6644C5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836712"/>
            <a:ext cx="8028384" cy="602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68551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Pour des petites dimensions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MasterClasses 2025 - IJCLab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Le CERN et le LHC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F4845C-2050-7542-B56B-C47BC5A1F9F5}" type="slidenum">
              <a:rPr lang="fr-FR" smtClean="0"/>
              <a:pPr>
                <a:defRPr/>
              </a:pPr>
              <a:t>7</a:t>
            </a:fld>
            <a:r>
              <a:rPr lang="en-GB">
                <a:latin typeface="Ubuntu Condensed" charset="0"/>
              </a:rPr>
              <a:t> 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467544" y="2278613"/>
            <a:ext cx="2304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Longueur d’onde de la lumière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3707904" y="1691516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Constante de Planck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6588224" y="2348880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Vitesse de la lumière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6588224" y="3212976"/>
            <a:ext cx="25557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Energie du photon (photon = « particule » de lumière)</a:t>
            </a:r>
          </a:p>
        </p:txBody>
      </p:sp>
      <p:sp>
        <p:nvSpPr>
          <p:cNvPr id="12" name="ZoneTexte 1"/>
          <p:cNvSpPr txBox="1">
            <a:spLocks noChangeArrowheads="1"/>
          </p:cNvSpPr>
          <p:nvPr/>
        </p:nvSpPr>
        <p:spPr bwMode="auto">
          <a:xfrm>
            <a:off x="827584" y="1111384"/>
            <a:ext cx="7632848" cy="5262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 typeface="Arial"/>
              <a:buChar char="•"/>
            </a:pPr>
            <a:r>
              <a:rPr lang="fr-FR" dirty="0">
                <a:solidFill>
                  <a:schemeClr val="tx1"/>
                </a:solidFill>
              </a:rPr>
              <a:t>La physique quantique nous dit que :</a:t>
            </a:r>
          </a:p>
          <a:p>
            <a:pPr>
              <a:buFont typeface="Arial"/>
              <a:buChar char="•"/>
            </a:pPr>
            <a:endParaRPr lang="fr-FR" dirty="0">
              <a:solidFill>
                <a:schemeClr val="tx1"/>
              </a:solidFill>
            </a:endParaRPr>
          </a:p>
          <a:p>
            <a:pPr>
              <a:buFont typeface="Arial"/>
              <a:buChar char="•"/>
            </a:pPr>
            <a:endParaRPr lang="fr-FR" dirty="0">
              <a:solidFill>
                <a:schemeClr val="tx1"/>
              </a:solidFill>
            </a:endParaRPr>
          </a:p>
          <a:p>
            <a:pPr>
              <a:buFont typeface="Arial"/>
              <a:buChar char="•"/>
            </a:pPr>
            <a:endParaRPr lang="fr-FR" dirty="0">
              <a:solidFill>
                <a:schemeClr val="tx1"/>
              </a:solidFill>
            </a:endParaRPr>
          </a:p>
          <a:p>
            <a:pPr>
              <a:buFont typeface="Arial"/>
              <a:buChar char="•"/>
            </a:pPr>
            <a:endParaRPr lang="fr-FR" dirty="0">
              <a:solidFill>
                <a:schemeClr val="tx1"/>
              </a:solidFill>
            </a:endParaRPr>
          </a:p>
          <a:p>
            <a:pPr>
              <a:buFont typeface="Arial"/>
              <a:buChar char="•"/>
            </a:pPr>
            <a:endParaRPr lang="fr-FR" dirty="0">
              <a:solidFill>
                <a:schemeClr val="tx1"/>
              </a:solidFill>
            </a:endParaRPr>
          </a:p>
          <a:p>
            <a:pPr>
              <a:buFont typeface="Arial"/>
              <a:buChar char="•"/>
            </a:pPr>
            <a:endParaRPr lang="fr-FR" dirty="0">
              <a:solidFill>
                <a:schemeClr val="tx1"/>
              </a:solidFill>
            </a:endParaRPr>
          </a:p>
          <a:p>
            <a:pPr>
              <a:buFont typeface="Arial"/>
              <a:buChar char="•"/>
            </a:pPr>
            <a:endParaRPr lang="fr-FR" dirty="0">
              <a:solidFill>
                <a:schemeClr val="tx1"/>
              </a:solidFill>
            </a:endParaRPr>
          </a:p>
          <a:p>
            <a:pPr>
              <a:buFont typeface="Arial"/>
              <a:buChar char="•"/>
            </a:pPr>
            <a:endParaRPr lang="fr-FR" dirty="0">
              <a:solidFill>
                <a:schemeClr val="tx1"/>
              </a:solidFill>
            </a:endParaRPr>
          </a:p>
          <a:p>
            <a:pPr>
              <a:buFont typeface="Arial"/>
              <a:buChar char="•"/>
            </a:pPr>
            <a:r>
              <a:rPr lang="fr-FR" dirty="0">
                <a:solidFill>
                  <a:schemeClr val="tx1"/>
                </a:solidFill>
              </a:rPr>
              <a:t>En augmentant l’énergie on va diminuer la longueur d’onde</a:t>
            </a:r>
          </a:p>
          <a:p>
            <a:pPr>
              <a:buFont typeface="Arial"/>
              <a:buChar char="•"/>
            </a:pPr>
            <a:endParaRPr lang="fr-FR" dirty="0">
              <a:solidFill>
                <a:schemeClr val="tx1"/>
              </a:solidFill>
            </a:endParaRPr>
          </a:p>
          <a:p>
            <a:pPr>
              <a:buFont typeface="Arial"/>
              <a:buChar char="•"/>
            </a:pPr>
            <a:r>
              <a:rPr lang="fr-FR" dirty="0">
                <a:solidFill>
                  <a:schemeClr val="tx1"/>
                </a:solidFill>
              </a:rPr>
              <a:t>La lumière visible correspond à une énergie de l’ordre de 1 eV</a:t>
            </a:r>
          </a:p>
        </p:txBody>
      </p:sp>
      <p:cxnSp>
        <p:nvCxnSpPr>
          <p:cNvPr id="13" name="Connecteur droit avec flèche 12"/>
          <p:cNvCxnSpPr/>
          <p:nvPr/>
        </p:nvCxnSpPr>
        <p:spPr bwMode="auto">
          <a:xfrm>
            <a:off x="2555776" y="2924944"/>
            <a:ext cx="936104" cy="360040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Connecteur droit avec flèche 14"/>
          <p:cNvCxnSpPr/>
          <p:nvPr/>
        </p:nvCxnSpPr>
        <p:spPr bwMode="auto">
          <a:xfrm flipH="1">
            <a:off x="4860032" y="2132856"/>
            <a:ext cx="72008" cy="648072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Connecteur droit avec flèche 16"/>
          <p:cNvCxnSpPr/>
          <p:nvPr/>
        </p:nvCxnSpPr>
        <p:spPr bwMode="auto">
          <a:xfrm flipH="1">
            <a:off x="5580112" y="2636912"/>
            <a:ext cx="864096" cy="360040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" name="Connecteur droit avec flèche 18"/>
          <p:cNvCxnSpPr/>
          <p:nvPr/>
        </p:nvCxnSpPr>
        <p:spPr bwMode="auto">
          <a:xfrm flipH="1" flipV="1">
            <a:off x="5508104" y="3645025"/>
            <a:ext cx="792088" cy="29616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4" name="Image 13">
            <a:extLst>
              <a:ext uri="{FF2B5EF4-FFF2-40B4-BE49-F238E27FC236}">
                <a16:creationId xmlns:a16="http://schemas.microsoft.com/office/drawing/2014/main" id="{AA8C98F0-42D7-64D6-E45F-7D1BC18284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6062" y="3032976"/>
            <a:ext cx="1168400" cy="63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00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Nos unités de mesure de l’énergie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MasterClasses 2025 - IJCLab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Le CERN et le LHC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F4845C-2050-7542-B56B-C47BC5A1F9F5}" type="slidenum">
              <a:rPr lang="fr-FR" smtClean="0"/>
              <a:pPr>
                <a:defRPr/>
              </a:pPr>
              <a:t>8</a:t>
            </a:fld>
            <a:r>
              <a:rPr lang="en-GB">
                <a:latin typeface="Ubuntu Condensed" charset="0"/>
              </a:rPr>
              <a:t> </a:t>
            </a:r>
          </a:p>
        </p:txBody>
      </p:sp>
      <p:sp>
        <p:nvSpPr>
          <p:cNvPr id="6" name="ZoneTexte 1"/>
          <p:cNvSpPr txBox="1">
            <a:spLocks noChangeArrowheads="1"/>
          </p:cNvSpPr>
          <p:nvPr/>
        </p:nvSpPr>
        <p:spPr bwMode="auto">
          <a:xfrm>
            <a:off x="611560" y="1340768"/>
            <a:ext cx="7632848" cy="4154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 typeface="Arial"/>
              <a:buChar char="•"/>
            </a:pPr>
            <a:r>
              <a:rPr lang="fr-FR" dirty="0">
                <a:solidFill>
                  <a:schemeClr val="tx1"/>
                </a:solidFill>
              </a:rPr>
              <a:t>Par définition: l’énergie acquise </a:t>
            </a:r>
          </a:p>
          <a:p>
            <a:pPr marL="0" indent="0"/>
            <a:r>
              <a:rPr lang="fr-FR" dirty="0">
                <a:solidFill>
                  <a:schemeClr val="tx1"/>
                </a:solidFill>
              </a:rPr>
              <a:t>    par un électron qui voit une </a:t>
            </a:r>
          </a:p>
          <a:p>
            <a:pPr marL="0" indent="0"/>
            <a:r>
              <a:rPr lang="fr-FR" dirty="0">
                <a:solidFill>
                  <a:schemeClr val="tx1"/>
                </a:solidFill>
              </a:rPr>
              <a:t>    différence de potentiel de </a:t>
            </a:r>
          </a:p>
          <a:p>
            <a:pPr marL="0" indent="0"/>
            <a:r>
              <a:rPr lang="fr-FR" dirty="0">
                <a:solidFill>
                  <a:schemeClr val="tx1"/>
                </a:solidFill>
              </a:rPr>
              <a:t>    1 V est 1 eV</a:t>
            </a:r>
          </a:p>
          <a:p>
            <a:pPr>
              <a:buFont typeface="Arial"/>
              <a:buChar char="•"/>
            </a:pPr>
            <a:endParaRPr lang="fr-FR" dirty="0">
              <a:solidFill>
                <a:schemeClr val="tx1"/>
              </a:solidFill>
            </a:endParaRPr>
          </a:p>
          <a:p>
            <a:pPr>
              <a:buFont typeface="Arial"/>
              <a:buChar char="•"/>
            </a:pPr>
            <a:r>
              <a:rPr lang="fr-FR" dirty="0">
                <a:solidFill>
                  <a:schemeClr val="tx1"/>
                </a:solidFill>
              </a:rPr>
              <a:t>Donc 1 eV = 1,6 x 10</a:t>
            </a:r>
            <a:r>
              <a:rPr lang="fr-FR" baseline="30000" dirty="0">
                <a:solidFill>
                  <a:schemeClr val="tx1"/>
                </a:solidFill>
              </a:rPr>
              <a:t>-19 </a:t>
            </a:r>
            <a:r>
              <a:rPr lang="fr-FR" dirty="0">
                <a:solidFill>
                  <a:schemeClr val="tx1"/>
                </a:solidFill>
              </a:rPr>
              <a:t>J</a:t>
            </a:r>
          </a:p>
          <a:p>
            <a:pPr>
              <a:buFont typeface="Arial"/>
              <a:buChar char="•"/>
            </a:pPr>
            <a:endParaRPr lang="fr-FR" dirty="0">
              <a:solidFill>
                <a:schemeClr val="tx1"/>
              </a:solidFill>
            </a:endParaRPr>
          </a:p>
          <a:p>
            <a:pPr>
              <a:buFont typeface="Arial"/>
              <a:buChar char="•"/>
            </a:pPr>
            <a:r>
              <a:rPr lang="fr-FR" dirty="0">
                <a:solidFill>
                  <a:schemeClr val="tx1"/>
                </a:solidFill>
              </a:rPr>
              <a:t>L’eV est trop petit pour être utilisé, </a:t>
            </a:r>
          </a:p>
          <a:p>
            <a:pPr marL="0" indent="0"/>
            <a:r>
              <a:rPr lang="fr-FR" dirty="0">
                <a:solidFill>
                  <a:schemeClr val="tx1"/>
                </a:solidFill>
              </a:rPr>
              <a:t>    donc on en utilise des multiples : </a:t>
            </a:r>
          </a:p>
          <a:p>
            <a:pPr marL="800100" lvl="1" indent="-342900">
              <a:buSzPct val="70000"/>
              <a:buFont typeface="Wingdings" charset="2"/>
              <a:buChar char="Ø"/>
            </a:pPr>
            <a:r>
              <a:rPr lang="fr-FR" dirty="0">
                <a:solidFill>
                  <a:schemeClr val="tx1"/>
                </a:solidFill>
              </a:rPr>
              <a:t>1 </a:t>
            </a:r>
            <a:r>
              <a:rPr lang="fr-FR" dirty="0" err="1">
                <a:solidFill>
                  <a:schemeClr val="tx1"/>
                </a:solidFill>
              </a:rPr>
              <a:t>keV</a:t>
            </a:r>
            <a:r>
              <a:rPr lang="fr-FR" dirty="0">
                <a:solidFill>
                  <a:schemeClr val="tx1"/>
                </a:solidFill>
              </a:rPr>
              <a:t> = 10</a:t>
            </a:r>
            <a:r>
              <a:rPr lang="fr-FR" baseline="30000" dirty="0">
                <a:solidFill>
                  <a:schemeClr val="tx1"/>
                </a:solidFill>
              </a:rPr>
              <a:t>3</a:t>
            </a:r>
            <a:r>
              <a:rPr lang="fr-FR" dirty="0">
                <a:solidFill>
                  <a:schemeClr val="tx1"/>
                </a:solidFill>
              </a:rPr>
              <a:t> eV, 1 MeV = 10</a:t>
            </a:r>
            <a:r>
              <a:rPr lang="fr-FR" baseline="30000" dirty="0">
                <a:solidFill>
                  <a:schemeClr val="tx1"/>
                </a:solidFill>
              </a:rPr>
              <a:t>6</a:t>
            </a:r>
            <a:r>
              <a:rPr lang="fr-FR" dirty="0">
                <a:solidFill>
                  <a:schemeClr val="tx1"/>
                </a:solidFill>
              </a:rPr>
              <a:t> eV, 1 </a:t>
            </a:r>
            <a:r>
              <a:rPr lang="fr-FR" dirty="0" err="1">
                <a:solidFill>
                  <a:schemeClr val="tx1"/>
                </a:solidFill>
              </a:rPr>
              <a:t>GeV</a:t>
            </a:r>
            <a:r>
              <a:rPr lang="fr-FR" dirty="0">
                <a:solidFill>
                  <a:schemeClr val="tx1"/>
                </a:solidFill>
              </a:rPr>
              <a:t> = 10</a:t>
            </a:r>
            <a:r>
              <a:rPr lang="fr-FR" baseline="30000" dirty="0">
                <a:solidFill>
                  <a:schemeClr val="tx1"/>
                </a:solidFill>
              </a:rPr>
              <a:t>9</a:t>
            </a:r>
            <a:r>
              <a:rPr lang="fr-FR" dirty="0">
                <a:solidFill>
                  <a:schemeClr val="tx1"/>
                </a:solidFill>
              </a:rPr>
              <a:t> eV, 1 </a:t>
            </a:r>
            <a:r>
              <a:rPr lang="fr-FR" dirty="0" err="1">
                <a:solidFill>
                  <a:schemeClr val="tx1"/>
                </a:solidFill>
              </a:rPr>
              <a:t>TeV</a:t>
            </a:r>
            <a:r>
              <a:rPr lang="fr-FR" dirty="0">
                <a:solidFill>
                  <a:schemeClr val="tx1"/>
                </a:solidFill>
              </a:rPr>
              <a:t> = 10</a:t>
            </a:r>
            <a:r>
              <a:rPr lang="fr-FR" baseline="30000" dirty="0">
                <a:solidFill>
                  <a:schemeClr val="tx1"/>
                </a:solidFill>
              </a:rPr>
              <a:t>12</a:t>
            </a:r>
            <a:r>
              <a:rPr lang="fr-FR" dirty="0">
                <a:solidFill>
                  <a:schemeClr val="tx1"/>
                </a:solidFill>
              </a:rPr>
              <a:t> eV</a:t>
            </a:r>
          </a:p>
        </p:txBody>
      </p:sp>
      <p:pic>
        <p:nvPicPr>
          <p:cNvPr id="7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0192" y="1124744"/>
            <a:ext cx="2647742" cy="2160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22907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De combien d’énergie a-t-on besoin ?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MasterClasses 2025 - IJCLab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Le CERN et le LHC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F4845C-2050-7542-B56B-C47BC5A1F9F5}" type="slidenum">
              <a:rPr lang="fr-FR" smtClean="0"/>
              <a:pPr>
                <a:defRPr/>
              </a:pPr>
              <a:t>9</a:t>
            </a:fld>
            <a:r>
              <a:rPr lang="en-GB">
                <a:latin typeface="Ubuntu Condensed" charset="0"/>
              </a:rPr>
              <a:t> </a:t>
            </a:r>
          </a:p>
        </p:txBody>
      </p:sp>
      <p:sp>
        <p:nvSpPr>
          <p:cNvPr id="6" name="ZoneTexte 1"/>
          <p:cNvSpPr txBox="1">
            <a:spLocks noChangeArrowheads="1"/>
          </p:cNvSpPr>
          <p:nvPr/>
        </p:nvSpPr>
        <p:spPr bwMode="auto">
          <a:xfrm>
            <a:off x="755576" y="1124744"/>
            <a:ext cx="7704856" cy="5262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 typeface="Arial"/>
              <a:buChar char="•"/>
            </a:pPr>
            <a:r>
              <a:rPr lang="fr-FR" dirty="0">
                <a:solidFill>
                  <a:schemeClr val="tx1"/>
                </a:solidFill>
              </a:rPr>
              <a:t>Pour regarder des objets de 10</a:t>
            </a:r>
            <a:r>
              <a:rPr lang="fr-FR" baseline="30000" dirty="0">
                <a:solidFill>
                  <a:schemeClr val="tx1"/>
                </a:solidFill>
              </a:rPr>
              <a:t>-18 </a:t>
            </a:r>
            <a:r>
              <a:rPr lang="fr-FR" dirty="0">
                <a:solidFill>
                  <a:schemeClr val="tx1"/>
                </a:solidFill>
              </a:rPr>
              <a:t>m, il faut environ une énergie de 1 </a:t>
            </a:r>
            <a:r>
              <a:rPr lang="fr-FR" dirty="0" err="1">
                <a:solidFill>
                  <a:schemeClr val="tx1"/>
                </a:solidFill>
              </a:rPr>
              <a:t>TeV</a:t>
            </a:r>
            <a:endParaRPr lang="fr-FR" dirty="0">
              <a:solidFill>
                <a:schemeClr val="tx1"/>
              </a:solidFill>
            </a:endParaRPr>
          </a:p>
          <a:p>
            <a:pPr>
              <a:buFont typeface="Arial"/>
              <a:buChar char="•"/>
            </a:pPr>
            <a:endParaRPr lang="fr-FR" dirty="0">
              <a:solidFill>
                <a:schemeClr val="tx1"/>
              </a:solidFill>
            </a:endParaRPr>
          </a:p>
          <a:p>
            <a:pPr>
              <a:buFont typeface="Arial"/>
              <a:buChar char="•"/>
            </a:pPr>
            <a:r>
              <a:rPr lang="fr-FR" dirty="0">
                <a:solidFill>
                  <a:schemeClr val="tx1"/>
                </a:solidFill>
              </a:rPr>
              <a:t>Comment faire ? </a:t>
            </a:r>
          </a:p>
          <a:p>
            <a:pPr>
              <a:buFont typeface="Arial"/>
              <a:buChar char="•"/>
            </a:pPr>
            <a:endParaRPr lang="fr-FR" dirty="0">
              <a:solidFill>
                <a:schemeClr val="tx1"/>
              </a:solidFill>
            </a:endParaRPr>
          </a:p>
          <a:p>
            <a:pPr>
              <a:buFont typeface="Arial"/>
              <a:buChar char="•"/>
            </a:pPr>
            <a:endParaRPr lang="fr-FR" dirty="0">
              <a:solidFill>
                <a:schemeClr val="tx1"/>
              </a:solidFill>
            </a:endParaRPr>
          </a:p>
          <a:p>
            <a:pPr>
              <a:buFont typeface="Arial"/>
              <a:buChar char="•"/>
            </a:pPr>
            <a:endParaRPr lang="fr-FR" dirty="0">
              <a:solidFill>
                <a:schemeClr val="tx1"/>
              </a:solidFill>
            </a:endParaRPr>
          </a:p>
          <a:p>
            <a:pPr>
              <a:buFont typeface="Arial"/>
              <a:buChar char="•"/>
            </a:pPr>
            <a:endParaRPr lang="fr-FR" dirty="0">
              <a:solidFill>
                <a:schemeClr val="tx1"/>
              </a:solidFill>
            </a:endParaRPr>
          </a:p>
          <a:p>
            <a:pPr>
              <a:buFont typeface="Arial"/>
              <a:buChar char="•"/>
            </a:pPr>
            <a:endParaRPr lang="fr-FR" dirty="0">
              <a:solidFill>
                <a:schemeClr val="tx1"/>
              </a:solidFill>
            </a:endParaRPr>
          </a:p>
          <a:p>
            <a:pPr>
              <a:buFont typeface="Arial"/>
              <a:buChar char="•"/>
            </a:pPr>
            <a:endParaRPr lang="fr-FR" dirty="0">
              <a:solidFill>
                <a:schemeClr val="tx1"/>
              </a:solidFill>
            </a:endParaRPr>
          </a:p>
          <a:p>
            <a:pPr>
              <a:buFont typeface="Arial"/>
              <a:buChar char="•"/>
            </a:pPr>
            <a:r>
              <a:rPr lang="fr-FR" dirty="0">
                <a:solidFill>
                  <a:schemeClr val="tx1"/>
                </a:solidFill>
              </a:rPr>
              <a:t>C’est pour cela qu’on dit qu’un proton correspond à une énergie de 1 </a:t>
            </a:r>
            <a:r>
              <a:rPr lang="fr-FR" dirty="0" err="1">
                <a:solidFill>
                  <a:schemeClr val="tx1"/>
                </a:solidFill>
              </a:rPr>
              <a:t>GeV</a:t>
            </a:r>
            <a:endParaRPr lang="fr-FR" dirty="0">
              <a:solidFill>
                <a:schemeClr val="tx1"/>
              </a:solidFill>
            </a:endParaRPr>
          </a:p>
          <a:p>
            <a:pPr>
              <a:buFont typeface="Arial"/>
              <a:buChar char="•"/>
            </a:pPr>
            <a:endParaRPr lang="fr-FR" dirty="0">
              <a:solidFill>
                <a:schemeClr val="tx1"/>
              </a:solidFill>
            </a:endParaRPr>
          </a:p>
          <a:p>
            <a:pPr>
              <a:buFont typeface="Arial"/>
              <a:buChar char="•"/>
            </a:pPr>
            <a:r>
              <a:rPr lang="fr-FR" dirty="0">
                <a:solidFill>
                  <a:schemeClr val="tx1"/>
                </a:solidFill>
              </a:rPr>
              <a:t>Mais on a besoin de x 1000 plus d’énergie..</a:t>
            </a:r>
          </a:p>
        </p:txBody>
      </p:sp>
      <p:pic>
        <p:nvPicPr>
          <p:cNvPr id="9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4248" y="2924944"/>
            <a:ext cx="1440000" cy="1440000"/>
          </a:xfrm>
          <a:prstGeom prst="rect">
            <a:avLst/>
          </a:prstGeom>
          <a:ln>
            <a:noFill/>
          </a:ln>
          <a:effectLst/>
        </p:spPr>
      </p:pic>
      <p:sp>
        <p:nvSpPr>
          <p:cNvPr id="10" name="ZoneTexte 1"/>
          <p:cNvSpPr txBox="1">
            <a:spLocks noChangeArrowheads="1"/>
          </p:cNvSpPr>
          <p:nvPr/>
        </p:nvSpPr>
        <p:spPr bwMode="auto">
          <a:xfrm>
            <a:off x="755576" y="2924944"/>
            <a:ext cx="7704856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 typeface="Arial"/>
              <a:buChar char="•"/>
            </a:pPr>
            <a:r>
              <a:rPr lang="fr-FR" dirty="0">
                <a:solidFill>
                  <a:schemeClr val="tx1"/>
                </a:solidFill>
              </a:rPr>
              <a:t>On utilise la formule d’Einstein</a:t>
            </a:r>
          </a:p>
          <a:p>
            <a:pPr>
              <a:buFont typeface="Arial"/>
              <a:buChar char="•"/>
            </a:pPr>
            <a:endParaRPr lang="fr-FR" dirty="0">
              <a:solidFill>
                <a:schemeClr val="tx1"/>
              </a:solidFill>
            </a:endParaRPr>
          </a:p>
          <a:p>
            <a:pPr>
              <a:buFont typeface="Arial"/>
              <a:buChar char="•"/>
            </a:pPr>
            <a:endParaRPr lang="fr-FR" dirty="0">
              <a:solidFill>
                <a:schemeClr val="tx1"/>
              </a:solidFill>
            </a:endParaRPr>
          </a:p>
          <a:p>
            <a:pPr lvl="1">
              <a:buFont typeface="Arial"/>
              <a:buChar char="•"/>
            </a:pPr>
            <a:r>
              <a:rPr lang="fr-FR" dirty="0">
                <a:solidFill>
                  <a:schemeClr val="tx1"/>
                </a:solidFill>
              </a:rPr>
              <a:t>On convertit la matière en énergie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09EDCAB5-EF9C-4375-AD4A-4490E13D7D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5812" y="3438268"/>
            <a:ext cx="21082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390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heme/theme1.xml><?xml version="1.0" encoding="utf-8"?>
<a:theme xmlns:a="http://schemas.openxmlformats.org/drawingml/2006/main" name="Thème Office">
  <a:themeElements>
    <a:clrScheme name="Thème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hème Office">
      <a:majorFont>
        <a:latin typeface="Calibri"/>
        <a:ea typeface=""/>
        <a:cs typeface="Arial Unicode MS"/>
      </a:majorFont>
      <a:minorFont>
        <a:latin typeface="Calibri"/>
        <a:ea typeface="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fr-FR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fr-FR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Thème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ème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48668</TotalTime>
  <Words>2291</Words>
  <Application>Microsoft Office PowerPoint</Application>
  <PresentationFormat>Affichage à l'écran (4:3)</PresentationFormat>
  <Paragraphs>503</Paragraphs>
  <Slides>35</Slides>
  <Notes>11</Notes>
  <HiddenSlides>0</HiddenSlides>
  <MMClips>0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35</vt:i4>
      </vt:variant>
    </vt:vector>
  </HeadingPairs>
  <TitlesOfParts>
    <vt:vector size="46" baseType="lpstr">
      <vt:lpstr>ＭＳ Ｐゴシック</vt:lpstr>
      <vt:lpstr>Arial</vt:lpstr>
      <vt:lpstr>Arial Unicode MS</vt:lpstr>
      <vt:lpstr>Calibri</vt:lpstr>
      <vt:lpstr>DejaVu Sans</vt:lpstr>
      <vt:lpstr>GeosansLight</vt:lpstr>
      <vt:lpstr>Symbol</vt:lpstr>
      <vt:lpstr>Times New Roman</vt:lpstr>
      <vt:lpstr>Ubuntu Condensed</vt:lpstr>
      <vt:lpstr>Wingdings</vt:lpstr>
      <vt:lpstr>Thème Office</vt:lpstr>
      <vt:lpstr>Présentation PowerPoint</vt:lpstr>
      <vt:lpstr>Plan</vt:lpstr>
      <vt:lpstr>Plan</vt:lpstr>
      <vt:lpstr>La taille des constituants de la matière</vt:lpstr>
      <vt:lpstr>Pourquoi a-t-on besoin d’accélérateurs ?</vt:lpstr>
      <vt:lpstr>Spectre électromagnétique </vt:lpstr>
      <vt:lpstr>Pour des petites dimensions</vt:lpstr>
      <vt:lpstr>Nos unités de mesure de l’énergie</vt:lpstr>
      <vt:lpstr>De combien d’énergie a-t-on besoin ?</vt:lpstr>
      <vt:lpstr>Comment fait-on ?</vt:lpstr>
      <vt:lpstr>Comment faire des collisions ?</vt:lpstr>
      <vt:lpstr>Plan</vt:lpstr>
      <vt:lpstr>Le CERN</vt:lpstr>
      <vt:lpstr>Qui travaille au CERN ?</vt:lpstr>
      <vt:lpstr>Plan</vt:lpstr>
      <vt:lpstr>Le fil conducteur</vt:lpstr>
      <vt:lpstr>Les grandes dates du CERN</vt:lpstr>
      <vt:lpstr>Les grandes dates du CERN</vt:lpstr>
      <vt:lpstr>Les grandes dates du CERN</vt:lpstr>
      <vt:lpstr>Les grandes dates du CERN</vt:lpstr>
      <vt:lpstr>Les grandes dates du CERN</vt:lpstr>
      <vt:lpstr>Les grandes dates du CERN</vt:lpstr>
      <vt:lpstr>Les grandes dates du CERN</vt:lpstr>
      <vt:lpstr>Plan</vt:lpstr>
      <vt:lpstr>Les grandes dates du CERN : le LHC en 2008</vt:lpstr>
      <vt:lpstr>La conception du LHC</vt:lpstr>
      <vt:lpstr>Fonctionnement du LHC : la chaîne d’accélération</vt:lpstr>
      <vt:lpstr>Il faut guider et accélérer les protons</vt:lpstr>
      <vt:lpstr>Le faisceau du LHC</vt:lpstr>
      <vt:lpstr>Le LHC en chiffres</vt:lpstr>
      <vt:lpstr>La découverte du boson de Higgs au LHC</vt:lpstr>
      <vt:lpstr>Plan</vt:lpstr>
      <vt:lpstr>Les apports pour la société : les retombées directes</vt:lpstr>
      <vt:lpstr>Les apports pour la société : les retombées indirectes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subject/>
  <dc:creator>serrano</dc:creator>
  <cp:keywords/>
  <dc:description/>
  <cp:lastModifiedBy>Laurent Serin</cp:lastModifiedBy>
  <cp:revision>1571</cp:revision>
  <cp:lastPrinted>2016-03-10T20:09:48Z</cp:lastPrinted>
  <dcterms:created xsi:type="dcterms:W3CDTF">2008-03-26T13:13:01Z</dcterms:created>
  <dcterms:modified xsi:type="dcterms:W3CDTF">2025-04-11T08:33:23Z</dcterms:modified>
</cp:coreProperties>
</file>