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omic Sans MS" panose="030F0902030302020204" pitchFamily="66" charset="0"/>
      <p:regular r:id="rId65"/>
    </p:embeddedFont>
    <p:embeddedFont>
      <p:font typeface="Cutive" pitchFamily="2" charset="0"/>
      <p:regular r:id="rId66"/>
    </p:embeddedFont>
    <p:embeddedFont>
      <p:font typeface="Noto Sans Symbols"/>
      <p:regular r:id="rId67"/>
      <p:bold r:id="rId68"/>
    </p:embeddedFont>
    <p:embeddedFont>
      <p:font typeface="Trebuchet MS" panose="020B0703020202090204" pitchFamily="34" charset="0"/>
      <p:regular r:id="rId69"/>
      <p:bold r:id="rId70"/>
      <p:italic r:id="rId71"/>
    </p:embeddedFont>
    <p:embeddedFont>
      <p:font typeface="verdana" panose="020B0604030504040204" pitchFamily="34" charset="0"/>
      <p:regular r:id="rId72"/>
      <p:bold r:id="rId73"/>
      <p:italic r:id="rId74"/>
      <p:boldItalic r:id="rId75"/>
    </p:embeddedFont>
    <p:embeddedFont>
      <p:font typeface="verdana" panose="020B0604030504040204" pitchFamily="3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41B9B4-605E-4570-B16A-D4CA197FFFDF}">
  <a:tblStyle styleId="{5E41B9B4-605E-4570-B16A-D4CA197FFF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tionary.org/wiki/sommet_de_l%E2%80%99iceberg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Analogie avec elastique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Confinement millenaire 1 million de dollar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" name="Google Shape;43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où l’hydrogène est converti en hélium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Interactions are also responsible for decay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:notes"/>
          <p:cNvSpPr txBox="1"/>
          <p:nvPr/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où l’hydrogène est converti en hélium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3:notes"/>
          <p:cNvSpPr txBox="1"/>
          <p:nvPr/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Google Shape;46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où l’hydrogène est converti en hélium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4:notes"/>
          <p:cNvSpPr txBox="1"/>
          <p:nvPr/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8" name="Google Shape;4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où l’hydrogène est converti en hélium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Univers d’une grande compléxité et diversité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Pt commun entre ces objects qiu ont des comportements differents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La science a prouvé que ces objets sont constitués des memes briques fondamentales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6" name="Google Shape;6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Lettre A et Z: symétrie mirroir et rotation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Certain properties such as energy can have only discrete values, not continuous values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de jauge permet de decrire les interactions fondamentales via un principe géométrique.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L’invariance de jauge ne permet pas aux particules (d’interaction) d’avoir une masse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permet de relier des phenomenes qui n’ont rien a voir a priori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 b="1"/>
              <a:t>SU(3) X SU(2) X U(1)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symétrie &lt; -- &gt; higgs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Norme d’un vecteur ne depend pas de son orientation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lois de conservation (énergie…)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interactions (dites symétries de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Jauge)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5" name="Google Shape;6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Lettre A et Z: symétrie mirroir et rotation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Certain properties such as energy can have only discrete values, not continuous values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de jauge permet de decrire les interactions fondamentales via un principe géométrique.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L’invariance de jauge ne permet pas aux particules (d’interaction) d’avoir une masse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permet de relier des phenomenes qui n’ont rien a voir a priori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 b="1"/>
              <a:t>SU(3) X SU(2) X U(1)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symétrie &lt; -- &gt; higgs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Norme d’un vecteur ne depend pas de son orientation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lois de conservation (énergie…)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interactions (dites symétries de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Jauge)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" name="Google Shape;64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Lettre A et Z: symétrie mirroir et rotation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Certain properties such as energy can have only discrete values, not continuous values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de jauge permet de decrire les interactions fondamentales via un principe géométrique.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L’invariance de jauge ne permet pas aux particules (d’interaction) d’avoir une masse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permet de relier des phenomenes qui n’ont rien a voir a priori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 b="1"/>
              <a:t>SU(3) X SU(2) X U(1)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symétrie &lt; -- &gt; higgs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Norme d’un vecteur ne depend pas de son orientation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lois de conservation (énergie…)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interactions (dites symétries de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Jauge)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6" name="Google Shape;65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Lettre A et Z: symétrie mirroir et rotation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Certain properties such as energy can have only discrete values, not continuous values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de jauge permet de decrire les interactions fondamentales via un principe géométrique.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L’invariance de jauge ne permet pas aux particules (d’interaction) d’avoir une masse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permet de relier des phenomenes qui n’ont rien a voir a priori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 b="1"/>
              <a:t>SU(3) X SU(2) X U(1)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symétrie &lt; -- &gt; higgs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Norme d’un vecteur ne depend pas de son orientation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lois de conservation (énergie…)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interactions (dites symétries de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Jauge)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8" name="Google Shape;66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8" name="Google Shape;67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Il faut imaginer que les particules n’ont pas de masse mais des skis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Masse = mesure de la mauvaise qualité du fartage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262626"/>
                </a:solidFill>
              </a:rPr>
              <a:t>Early universe: symmetric phase, fundamental particles are massless                  🡪 gauge symmetry is respected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Apparision du champ de higgs 10-10s apres le big bang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5" name="Google Shape;68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Il faut imaginer que les particules n’ont pas de masse mais des skis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Masse = mesure de la mauvaise qualité du fartage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262626"/>
                </a:solidFill>
              </a:rPr>
              <a:t>Early universe: symmetric phase, fundamental particles are massless                  🡪 gauge symmetry is respected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Apparision du champ de higgs 10-10s apres le big bang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3" name="Google Shape;7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8" name="Google Shape;74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DA8"/>
              </a:buClr>
              <a:buSzPts val="1200"/>
              <a:buFont typeface="arial"/>
              <a:buNone/>
            </a:pPr>
            <a:r>
              <a:rPr lang="fr-FR" b="0" i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sommet de l'iceberg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5" name="Google Shape;76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i="0" u="none" strike="noStrike">
                <a:solidFill>
                  <a:srgbClr val="031E31"/>
                </a:solidFill>
                <a:latin typeface="verdana"/>
                <a:ea typeface="verdana"/>
                <a:cs typeface="verdana"/>
                <a:sym typeface="verdana"/>
              </a:rPr>
              <a:t>La matière noire, qui est détectée indirectement par son influence gravitationnelle sur la matière voisine, en occupe 26,8 %, tandis que l'énergie noire, une force mystérieuse que l'on pense responsable de l'accélération de l'expansion de l'Univers, en représente 68,3 %.</a:t>
            </a:r>
            <a:endParaRPr/>
          </a:p>
        </p:txBody>
      </p:sp>
      <p:sp>
        <p:nvSpPr>
          <p:cNvPr id="766" name="Google Shape;76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0" name="Google Shape;78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5" name="Google Shape;79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3" name="Google Shape;80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M_gamma=0  =🡺 portée infini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Répulsion entre objets de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charges électriques identiques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(attraction si charges opposées)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Taille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Propriéte de l’atome depend de ces constituents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99.99% de vide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46</a:t>
            </a:fld>
            <a:endParaRPr/>
          </a:p>
        </p:txBody>
      </p:sp>
      <p:sp>
        <p:nvSpPr>
          <p:cNvPr id="921" name="Google Shape;92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2" name="Google Shape;92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Taille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Propriéte de l’atome depend de ces constituents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99.99% de vide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En physique des particules, une interaction par un echange de particule. Ainsi 2 particules interagissent en échangeant une particule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Quark up +2/3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Quark down -1/3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interaction forte &lt; -- &gt; interaction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Quarks et confinement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3" name="Google Shape;3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Interaction ~force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Principe relativiste exclut tout action instanée à distance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Google Shape;37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M_gamma=0  =🡺 portée infini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Répulsion entre objets de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charges électriques identiques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(attraction si charges opposées)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14850" y="3321050"/>
            <a:ext cx="114301" cy="21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457200" y="1905000"/>
            <a:ext cx="82296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295400" y="3886200"/>
            <a:ext cx="36576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SzPts val="3500"/>
              <a:buFont typeface="Noto Sans Symbols"/>
              <a:buNone/>
              <a:defRPr sz="2500">
                <a:solidFill>
                  <a:schemeClr val="accen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1828800" y="5449888"/>
            <a:ext cx="5486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96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1"/>
          </p:nvPr>
        </p:nvSpPr>
        <p:spPr>
          <a:xfrm rot="5400000">
            <a:off x="1700988" y="-807262"/>
            <a:ext cx="5791200" cy="8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8620" algn="l">
              <a:spcBef>
                <a:spcPts val="36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2pPr>
            <a:lvl3pPr marL="1371600" lvl="2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3pPr>
            <a:lvl4pPr marL="1828800" lvl="3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4pPr>
            <a:lvl5pPr marL="2286000" lvl="4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5pPr>
            <a:lvl6pPr marL="2743200" lvl="5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marL="3200400" lvl="6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marL="3657600" lvl="7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marL="4114800" lvl="8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 rot="5400000">
            <a:off x="4658538" y="2150250"/>
            <a:ext cx="65103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 rot="5400000">
            <a:off x="160338" y="14250"/>
            <a:ext cx="6510300" cy="6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8620" algn="l">
              <a:spcBef>
                <a:spcPts val="36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2pPr>
            <a:lvl3pPr marL="1371600" lvl="2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3pPr>
            <a:lvl4pPr marL="1828800" lvl="3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4pPr>
            <a:lvl5pPr marL="2286000" lvl="4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5pPr>
            <a:lvl6pPr marL="2743200" lvl="5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marL="3200400" lvl="6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marL="3657600" lvl="7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marL="4114800" lvl="8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228600" y="2971800"/>
            <a:ext cx="8534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puces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544145" y="0"/>
            <a:ext cx="209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100" cy="4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8620" algn="l">
              <a:spcBef>
                <a:spcPts val="1687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60044" algn="l">
              <a:spcBef>
                <a:spcPts val="1687"/>
              </a:spcBef>
              <a:spcAft>
                <a:spcPts val="0"/>
              </a:spcAft>
              <a:buSzPts val="2070"/>
              <a:buChar char="▪"/>
              <a:defRPr/>
            </a:lvl2pPr>
            <a:lvl3pPr marL="1371600" lvl="2" indent="-360044" algn="l">
              <a:spcBef>
                <a:spcPts val="1687"/>
              </a:spcBef>
              <a:spcAft>
                <a:spcPts val="0"/>
              </a:spcAft>
              <a:buSzPts val="2070"/>
              <a:buChar char="▪"/>
              <a:defRPr/>
            </a:lvl3pPr>
            <a:lvl4pPr marL="1828800" lvl="3" indent="-360044" algn="l">
              <a:spcBef>
                <a:spcPts val="1687"/>
              </a:spcBef>
              <a:spcAft>
                <a:spcPts val="0"/>
              </a:spcAft>
              <a:buSzPts val="2070"/>
              <a:buChar char="▪"/>
              <a:defRPr/>
            </a:lvl4pPr>
            <a:lvl5pPr marL="2286000" lvl="4" indent="-360045" algn="l">
              <a:spcBef>
                <a:spcPts val="1687"/>
              </a:spcBef>
              <a:spcAft>
                <a:spcPts val="0"/>
              </a:spcAft>
              <a:buSzPts val="2070"/>
              <a:buChar char="−"/>
              <a:defRPr/>
            </a:lvl5pPr>
            <a:lvl6pPr marL="2743200" lvl="5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marL="3200400" lvl="6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marL="3657600" lvl="7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marL="4114800" lvl="8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8620" algn="l">
              <a:spcBef>
                <a:spcPts val="36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2pPr>
            <a:lvl3pPr marL="1371600" lvl="2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3pPr>
            <a:lvl4pPr marL="1828800" lvl="3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4pPr>
            <a:lvl5pPr marL="2286000" lvl="4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5pPr>
            <a:lvl6pPr marL="2743200" lvl="5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marL="3200400" lvl="6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marL="3657600" lvl="7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marL="4114800" lvl="8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8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43449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77519" algn="l">
              <a:spcBef>
                <a:spcPts val="560"/>
              </a:spcBef>
              <a:spcAft>
                <a:spcPts val="0"/>
              </a:spcAft>
              <a:buSzPts val="3920"/>
              <a:buChar char="▪"/>
              <a:defRPr sz="2800"/>
            </a:lvl1pPr>
            <a:lvl2pPr marL="914400" lvl="1" indent="-403860" algn="l">
              <a:spcBef>
                <a:spcPts val="480"/>
              </a:spcBef>
              <a:spcAft>
                <a:spcPts val="0"/>
              </a:spcAft>
              <a:buSzPts val="2760"/>
              <a:buChar char="▪"/>
              <a:defRPr sz="2400"/>
            </a:lvl2pPr>
            <a:lvl3pPr marL="1371600" lvl="2" indent="-37465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3pPr>
            <a:lvl4pPr marL="1828800" lvl="3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 sz="1800"/>
            </a:lvl4pPr>
            <a:lvl5pPr marL="2286000" lvl="4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5pPr>
            <a:lvl6pPr marL="2743200" lvl="5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6pPr>
            <a:lvl7pPr marL="3200400" lvl="6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7pPr>
            <a:lvl8pPr marL="3657600" lvl="7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8pPr>
            <a:lvl9pPr marL="4114800" lvl="8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4672013" y="719138"/>
            <a:ext cx="43467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77519" algn="l">
              <a:spcBef>
                <a:spcPts val="560"/>
              </a:spcBef>
              <a:spcAft>
                <a:spcPts val="0"/>
              </a:spcAft>
              <a:buSzPts val="3920"/>
              <a:buChar char="▪"/>
              <a:defRPr sz="2800"/>
            </a:lvl1pPr>
            <a:lvl2pPr marL="914400" lvl="1" indent="-403860" algn="l">
              <a:spcBef>
                <a:spcPts val="480"/>
              </a:spcBef>
              <a:spcAft>
                <a:spcPts val="0"/>
              </a:spcAft>
              <a:buSzPts val="2760"/>
              <a:buChar char="▪"/>
              <a:defRPr sz="2400"/>
            </a:lvl2pPr>
            <a:lvl3pPr marL="1371600" lvl="2" indent="-37465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3pPr>
            <a:lvl4pPr marL="1828800" lvl="3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 sz="1800"/>
            </a:lvl4pPr>
            <a:lvl5pPr marL="2286000" lvl="4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5pPr>
            <a:lvl6pPr marL="2743200" lvl="5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6pPr>
            <a:lvl7pPr marL="3200400" lvl="6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7pPr>
            <a:lvl8pPr marL="3657600" lvl="7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8pPr>
            <a:lvl9pPr marL="4114800" lvl="8" indent="-36004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33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41960" algn="l">
              <a:spcBef>
                <a:spcPts val="480"/>
              </a:spcBef>
              <a:spcAft>
                <a:spcPts val="0"/>
              </a:spcAft>
              <a:buSzPts val="3360"/>
              <a:buChar char="▪"/>
              <a:defRPr sz="2400"/>
            </a:lvl1pPr>
            <a:lvl2pPr marL="914400" lvl="1" indent="-37465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2pPr>
            <a:lvl3pPr marL="1371600" lvl="2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 sz="1800"/>
            </a:lvl3pPr>
            <a:lvl4pPr marL="1828800" lvl="3" indent="-345439" algn="l">
              <a:spcBef>
                <a:spcPts val="320"/>
              </a:spcBef>
              <a:spcAft>
                <a:spcPts val="0"/>
              </a:spcAft>
              <a:buSzPts val="1840"/>
              <a:buChar char="▪"/>
              <a:defRPr sz="1600"/>
            </a:lvl4pPr>
            <a:lvl5pPr marL="2286000" lvl="4" indent="-345439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5pPr>
            <a:lvl6pPr marL="2743200" lvl="5" indent="-345439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6pPr>
            <a:lvl7pPr marL="3200400" lvl="6" indent="-345439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7pPr>
            <a:lvl8pPr marL="3657600" lvl="7" indent="-34544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8pPr>
            <a:lvl9pPr marL="4114800" lvl="8" indent="-34544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33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41960" algn="l">
              <a:spcBef>
                <a:spcPts val="480"/>
              </a:spcBef>
              <a:spcAft>
                <a:spcPts val="0"/>
              </a:spcAft>
              <a:buSzPts val="3360"/>
              <a:buChar char="▪"/>
              <a:defRPr sz="2400"/>
            </a:lvl1pPr>
            <a:lvl2pPr marL="914400" lvl="1" indent="-37465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2pPr>
            <a:lvl3pPr marL="1371600" lvl="2" indent="-360044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 sz="1800"/>
            </a:lvl3pPr>
            <a:lvl4pPr marL="1828800" lvl="3" indent="-345439" algn="l">
              <a:spcBef>
                <a:spcPts val="320"/>
              </a:spcBef>
              <a:spcAft>
                <a:spcPts val="0"/>
              </a:spcAft>
              <a:buSzPts val="1840"/>
              <a:buChar char="▪"/>
              <a:defRPr sz="1600"/>
            </a:lvl4pPr>
            <a:lvl5pPr marL="2286000" lvl="4" indent="-345439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5pPr>
            <a:lvl6pPr marL="2743200" lvl="5" indent="-345439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6pPr>
            <a:lvl7pPr marL="3200400" lvl="6" indent="-345439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7pPr>
            <a:lvl8pPr marL="3657600" lvl="7" indent="-34544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8pPr>
            <a:lvl9pPr marL="4114800" lvl="8" indent="-34544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13080" algn="l">
              <a:spcBef>
                <a:spcPts val="640"/>
              </a:spcBef>
              <a:spcAft>
                <a:spcPts val="0"/>
              </a:spcAft>
              <a:buSzPts val="4480"/>
              <a:buChar char="▪"/>
              <a:defRPr sz="3200"/>
            </a:lvl1pPr>
            <a:lvl2pPr marL="914400" lvl="1" indent="-433069" algn="l">
              <a:spcBef>
                <a:spcPts val="560"/>
              </a:spcBef>
              <a:spcAft>
                <a:spcPts val="0"/>
              </a:spcAft>
              <a:buSzPts val="3220"/>
              <a:buChar char="▪"/>
              <a:defRPr sz="2800"/>
            </a:lvl2pPr>
            <a:lvl3pPr marL="1371600" lvl="2" indent="-403860" algn="l">
              <a:spcBef>
                <a:spcPts val="480"/>
              </a:spcBef>
              <a:spcAft>
                <a:spcPts val="0"/>
              </a:spcAft>
              <a:buSzPts val="2760"/>
              <a:buChar char="▪"/>
              <a:defRPr sz="2400"/>
            </a:lvl3pPr>
            <a:lvl4pPr marL="1828800" lvl="3" indent="-37465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4pPr>
            <a:lvl5pPr marL="2286000" lvl="4" indent="-37465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5pPr>
            <a:lvl6pPr marL="2743200" lvl="5" indent="-37465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6pPr>
            <a:lvl7pPr marL="3200400" lvl="6" indent="-37465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7pPr>
            <a:lvl8pPr marL="3657600" lvl="7" indent="-37465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8pPr>
            <a:lvl9pPr marL="4114800" lvl="8" indent="-37465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96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12" name="Google Shape;12;p1"/>
          <p:cNvCxnSpPr/>
          <p:nvPr/>
        </p:nvCxnSpPr>
        <p:spPr>
          <a:xfrm>
            <a:off x="244475" y="536575"/>
            <a:ext cx="86439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9740" algn="l" rtl="0">
              <a:spcBef>
                <a:spcPts val="520"/>
              </a:spcBef>
              <a:spcAft>
                <a:spcPts val="0"/>
              </a:spcAft>
              <a:buClr>
                <a:srgbClr val="FF0066"/>
              </a:buClr>
              <a:buSzPts val="364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3860" algn="l" rtl="0">
              <a:spcBef>
                <a:spcPts val="480"/>
              </a:spcBef>
              <a:spcAft>
                <a:spcPts val="0"/>
              </a:spcAft>
              <a:buClr>
                <a:srgbClr val="CC0099"/>
              </a:buClr>
              <a:buSzPts val="27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7465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004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543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543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543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544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544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7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1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ctrTitle"/>
          </p:nvPr>
        </p:nvSpPr>
        <p:spPr>
          <a:xfrm>
            <a:off x="0" y="-91701"/>
            <a:ext cx="82296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/>
              <a:t>Particules </a:t>
            </a:r>
            <a:br>
              <a:rPr lang="fr-FR" sz="4400"/>
            </a:br>
            <a:r>
              <a:rPr lang="fr-FR" sz="4400"/>
              <a:t>et Interactions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128585" y="1429124"/>
            <a:ext cx="60399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sz="2000"/>
              <a:t>Nikola Makovec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r>
              <a:rPr lang="fr-FR" sz="2000"/>
              <a:t>Nicolas Arnaud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r>
              <a:rPr lang="fr-FR" sz="2000"/>
              <a:t>Dimitris Varouchas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r>
              <a:rPr lang="fr-FR" sz="2000" u="sng"/>
              <a:t>Corentin Allaire</a:t>
            </a:r>
            <a:endParaRPr sz="2000" u="sng"/>
          </a:p>
          <a:p>
            <a:pPr marL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endParaRPr sz="1400"/>
          </a:p>
        </p:txBody>
      </p:sp>
      <p:grpSp>
        <p:nvGrpSpPr>
          <p:cNvPr id="86" name="Google Shape;86;p15"/>
          <p:cNvGrpSpPr/>
          <p:nvPr/>
        </p:nvGrpSpPr>
        <p:grpSpPr>
          <a:xfrm>
            <a:off x="0" y="6210300"/>
            <a:ext cx="6477000" cy="647700"/>
            <a:chOff x="0" y="3720"/>
            <a:chExt cx="4768" cy="600"/>
          </a:xfrm>
        </p:grpSpPr>
        <p:pic>
          <p:nvPicPr>
            <p:cNvPr id="87" name="Google Shape;8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20"/>
              <a:ext cx="1200" cy="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92" y="3720"/>
              <a:ext cx="1200" cy="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76" y="3720"/>
              <a:ext cx="1200" cy="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68" y="3720"/>
              <a:ext cx="1200" cy="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1" name="Google Shape;91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3663" y="0"/>
            <a:ext cx="270033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141917" y="2755717"/>
            <a:ext cx="65211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Laboratoire de Physique des 2 infinis Irène Joliot-Curie</a:t>
            </a: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CNRS/IN2P3, Université Paris-Saclay</a:t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1978667" y="5393130"/>
            <a:ext cx="32094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Masterclasses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2025</a:t>
            </a:r>
            <a:endParaRPr dirty="0"/>
          </a:p>
        </p:txBody>
      </p:sp>
      <p:pic>
        <p:nvPicPr>
          <p:cNvPr id="94" name="Google Shape;94;p15" descr="Geant4 : introduc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78667" y="3965769"/>
            <a:ext cx="1536975" cy="119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49970" y="4036236"/>
            <a:ext cx="2459365" cy="96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 descr="French National Centre for Scientific Research - Wikipedi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7013" y="3915251"/>
            <a:ext cx="1206430" cy="120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10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7" name="Google Shape;407;p24"/>
          <p:cNvSpPr txBox="1">
            <a:spLocks noGrp="1"/>
          </p:cNvSpPr>
          <p:nvPr>
            <p:ph type="title"/>
          </p:nvPr>
        </p:nvSpPr>
        <p:spPr>
          <a:xfrm>
            <a:off x="1675839" y="0"/>
            <a:ext cx="582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L’interaction nucléaire forte</a:t>
            </a:r>
            <a:endParaRPr/>
          </a:p>
        </p:txBody>
      </p:sp>
      <p:sp>
        <p:nvSpPr>
          <p:cNvPr id="408" name="Google Shape;408;p24"/>
          <p:cNvSpPr txBox="1"/>
          <p:nvPr/>
        </p:nvSpPr>
        <p:spPr>
          <a:xfrm>
            <a:off x="279400" y="736600"/>
            <a:ext cx="5956200" cy="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Responsable de la stabilité des noyaux ainsi que du proton</a:t>
            </a:r>
            <a:endParaRPr sz="20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9" name="Google Shape;409;p24"/>
          <p:cNvSpPr txBox="1"/>
          <p:nvPr/>
        </p:nvSpPr>
        <p:spPr>
          <a:xfrm>
            <a:off x="1066800" y="2819400"/>
            <a:ext cx="3086100" cy="425400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Médiateurs: </a:t>
            </a:r>
            <a:r>
              <a:rPr lang="fr-FR" sz="2000" b="1">
                <a:solidFill>
                  <a:srgbClr val="E71919"/>
                </a:solidFill>
                <a:latin typeface="Verdana"/>
                <a:ea typeface="Verdana"/>
                <a:cs typeface="Verdana"/>
                <a:sym typeface="Verdana"/>
              </a:rPr>
              <a:t>8 gluons</a:t>
            </a:r>
            <a:r>
              <a:rPr lang="fr-FR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grpSp>
        <p:nvGrpSpPr>
          <p:cNvPr id="410" name="Google Shape;410;p24"/>
          <p:cNvGrpSpPr/>
          <p:nvPr/>
        </p:nvGrpSpPr>
        <p:grpSpPr>
          <a:xfrm>
            <a:off x="5270500" y="617538"/>
            <a:ext cx="3548063" cy="3360737"/>
            <a:chOff x="40" y="416"/>
            <a:chExt cx="2648" cy="2608"/>
          </a:xfrm>
        </p:grpSpPr>
        <p:sp>
          <p:nvSpPr>
            <p:cNvPr id="411" name="Google Shape;411;p24"/>
            <p:cNvSpPr/>
            <p:nvPr/>
          </p:nvSpPr>
          <p:spPr>
            <a:xfrm>
              <a:off x="283" y="966"/>
              <a:ext cx="757" cy="7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987" y="2150"/>
              <a:ext cx="757" cy="77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1611" y="774"/>
              <a:ext cx="757" cy="77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4" name="Google Shape;414;p24"/>
            <p:cNvSpPr txBox="1"/>
            <p:nvPr/>
          </p:nvSpPr>
          <p:spPr>
            <a:xfrm>
              <a:off x="376" y="1132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Noto Sans Symbols"/>
                <a:buNone/>
              </a:pPr>
              <a:r>
                <a:rPr lang="fr-FR" sz="20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</a:t>
              </a:r>
              <a:endParaRPr/>
            </a:p>
          </p:txBody>
        </p:sp>
        <p:sp>
          <p:nvSpPr>
            <p:cNvPr id="415" name="Google Shape;415;p24"/>
            <p:cNvSpPr txBox="1"/>
            <p:nvPr/>
          </p:nvSpPr>
          <p:spPr>
            <a:xfrm>
              <a:off x="1135" y="2343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r>
                <a:rPr lang="fr-FR" sz="18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</a:t>
              </a:r>
              <a:endParaRPr/>
            </a:p>
          </p:txBody>
        </p:sp>
        <p:sp>
          <p:nvSpPr>
            <p:cNvPr id="416" name="Google Shape;416;p24"/>
            <p:cNvSpPr txBox="1"/>
            <p:nvPr/>
          </p:nvSpPr>
          <p:spPr>
            <a:xfrm>
              <a:off x="1743" y="91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r>
                <a:rPr lang="fr-FR" sz="18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</a:t>
              </a: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40" y="416"/>
              <a:ext cx="2648" cy="2608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6800" rIns="90000" bIns="46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418" name="Google Shape;418;p24"/>
            <p:cNvGrpSpPr/>
            <p:nvPr/>
          </p:nvGrpSpPr>
          <p:grpSpPr>
            <a:xfrm>
              <a:off x="631" y="932"/>
              <a:ext cx="1313" cy="1420"/>
              <a:chOff x="631" y="932"/>
              <a:chExt cx="1313" cy="1420"/>
            </a:xfrm>
          </p:grpSpPr>
          <p:grpSp>
            <p:nvGrpSpPr>
              <p:cNvPr id="419" name="Google Shape;419;p24"/>
              <p:cNvGrpSpPr/>
              <p:nvPr/>
            </p:nvGrpSpPr>
            <p:grpSpPr>
              <a:xfrm>
                <a:off x="979" y="932"/>
                <a:ext cx="645" cy="244"/>
                <a:chOff x="1139" y="1140"/>
                <a:chExt cx="645" cy="244"/>
              </a:xfrm>
            </p:grpSpPr>
            <p:sp>
              <p:nvSpPr>
                <p:cNvPr id="420" name="Google Shape;420;p24"/>
                <p:cNvSpPr/>
                <p:nvPr/>
              </p:nvSpPr>
              <p:spPr>
                <a:xfrm>
                  <a:off x="1139" y="1140"/>
                  <a:ext cx="637" cy="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256" extrusionOk="0">
                      <a:moveTo>
                        <a:pt x="0" y="248"/>
                      </a:moveTo>
                      <a:cubicBezTo>
                        <a:pt x="24" y="176"/>
                        <a:pt x="48" y="104"/>
                        <a:pt x="96" y="104"/>
                      </a:cubicBezTo>
                      <a:cubicBezTo>
                        <a:pt x="144" y="104"/>
                        <a:pt x="240" y="256"/>
                        <a:pt x="288" y="248"/>
                      </a:cubicBezTo>
                      <a:cubicBezTo>
                        <a:pt x="336" y="240"/>
                        <a:pt x="336" y="64"/>
                        <a:pt x="384" y="56"/>
                      </a:cubicBezTo>
                      <a:cubicBezTo>
                        <a:pt x="432" y="48"/>
                        <a:pt x="528" y="208"/>
                        <a:pt x="576" y="200"/>
                      </a:cubicBezTo>
                      <a:cubicBezTo>
                        <a:pt x="624" y="192"/>
                        <a:pt x="640" y="16"/>
                        <a:pt x="672" y="8"/>
                      </a:cubicBezTo>
                      <a:cubicBezTo>
                        <a:pt x="704" y="0"/>
                        <a:pt x="752" y="128"/>
                        <a:pt x="768" y="15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E7191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21" name="Google Shape;421;p24"/>
                <p:cNvSpPr/>
                <p:nvPr/>
              </p:nvSpPr>
              <p:spPr>
                <a:xfrm>
                  <a:off x="1147" y="1172"/>
                  <a:ext cx="637" cy="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256" extrusionOk="0">
                      <a:moveTo>
                        <a:pt x="0" y="248"/>
                      </a:moveTo>
                      <a:cubicBezTo>
                        <a:pt x="24" y="176"/>
                        <a:pt x="48" y="104"/>
                        <a:pt x="96" y="104"/>
                      </a:cubicBezTo>
                      <a:cubicBezTo>
                        <a:pt x="144" y="104"/>
                        <a:pt x="240" y="256"/>
                        <a:pt x="288" y="248"/>
                      </a:cubicBezTo>
                      <a:cubicBezTo>
                        <a:pt x="336" y="240"/>
                        <a:pt x="336" y="64"/>
                        <a:pt x="384" y="56"/>
                      </a:cubicBezTo>
                      <a:cubicBezTo>
                        <a:pt x="432" y="48"/>
                        <a:pt x="528" y="208"/>
                        <a:pt x="576" y="200"/>
                      </a:cubicBezTo>
                      <a:cubicBezTo>
                        <a:pt x="624" y="192"/>
                        <a:pt x="640" y="16"/>
                        <a:pt x="672" y="8"/>
                      </a:cubicBezTo>
                      <a:cubicBezTo>
                        <a:pt x="704" y="0"/>
                        <a:pt x="752" y="128"/>
                        <a:pt x="768" y="152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422" name="Google Shape;422;p24"/>
              <p:cNvGrpSpPr/>
              <p:nvPr/>
            </p:nvGrpSpPr>
            <p:grpSpPr>
              <a:xfrm>
                <a:off x="1548" y="1544"/>
                <a:ext cx="396" cy="712"/>
                <a:chOff x="1708" y="1752"/>
                <a:chExt cx="396" cy="712"/>
              </a:xfrm>
            </p:grpSpPr>
            <p:sp>
              <p:nvSpPr>
                <p:cNvPr id="423" name="Google Shape;423;p24"/>
                <p:cNvSpPr/>
                <p:nvPr/>
              </p:nvSpPr>
              <p:spPr>
                <a:xfrm flipH="1">
                  <a:off x="1708" y="1752"/>
                  <a:ext cx="372" cy="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672" extrusionOk="0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24" name="Google Shape;424;p24"/>
                <p:cNvSpPr/>
                <p:nvPr/>
              </p:nvSpPr>
              <p:spPr>
                <a:xfrm flipH="1">
                  <a:off x="1732" y="1768"/>
                  <a:ext cx="372" cy="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672" extrusionOk="0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425" name="Google Shape;425;p24"/>
              <p:cNvGrpSpPr/>
              <p:nvPr/>
            </p:nvGrpSpPr>
            <p:grpSpPr>
              <a:xfrm>
                <a:off x="631" y="1763"/>
                <a:ext cx="489" cy="589"/>
                <a:chOff x="791" y="1971"/>
                <a:chExt cx="489" cy="589"/>
              </a:xfrm>
            </p:grpSpPr>
            <p:sp>
              <p:nvSpPr>
                <p:cNvPr id="426" name="Google Shape;426;p24"/>
                <p:cNvSpPr/>
                <p:nvPr/>
              </p:nvSpPr>
              <p:spPr>
                <a:xfrm>
                  <a:off x="815" y="1971"/>
                  <a:ext cx="465" cy="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672" extrusionOk="0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27" name="Google Shape;427;p24"/>
                <p:cNvSpPr/>
                <p:nvPr/>
              </p:nvSpPr>
              <p:spPr>
                <a:xfrm>
                  <a:off x="791" y="1987"/>
                  <a:ext cx="465" cy="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672" extrusionOk="0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</p:grpSp>
      </p:grpSp>
      <p:sp>
        <p:nvSpPr>
          <p:cNvPr id="428" name="Google Shape;428;p24"/>
          <p:cNvSpPr/>
          <p:nvPr/>
        </p:nvSpPr>
        <p:spPr>
          <a:xfrm>
            <a:off x="474663" y="4467542"/>
            <a:ext cx="83439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 quarks n’existent pas à l’état libre : ils ne peuvent pas être isolés, et ils sont confinés à l’intérieur de </a:t>
            </a:r>
            <a:r>
              <a:rPr lang="fr-FR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hadrons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(assemblages de quarks) collés par les </a:t>
            </a:r>
            <a:r>
              <a:rPr lang="fr-FR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gluons </a:t>
            </a:r>
            <a:endParaRPr/>
          </a:p>
        </p:txBody>
      </p:sp>
      <p:sp>
        <p:nvSpPr>
          <p:cNvPr id="429" name="Google Shape;429;p24"/>
          <p:cNvSpPr txBox="1"/>
          <p:nvPr/>
        </p:nvSpPr>
        <p:spPr>
          <a:xfrm>
            <a:off x="7566025" y="3841750"/>
            <a:ext cx="1012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Proton</a:t>
            </a:r>
            <a:endParaRPr/>
          </a:p>
        </p:txBody>
      </p:sp>
      <p:sp>
        <p:nvSpPr>
          <p:cNvPr id="430" name="Google Shape;430;p24"/>
          <p:cNvSpPr txBox="1"/>
          <p:nvPr/>
        </p:nvSpPr>
        <p:spPr>
          <a:xfrm>
            <a:off x="1509713" y="3295650"/>
            <a:ext cx="742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m=0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11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7" name="Google Shape;437;p25"/>
          <p:cNvSpPr txBox="1">
            <a:spLocks noGrp="1"/>
          </p:cNvSpPr>
          <p:nvPr>
            <p:ph type="title"/>
          </p:nvPr>
        </p:nvSpPr>
        <p:spPr>
          <a:xfrm>
            <a:off x="1598912" y="0"/>
            <a:ext cx="5979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L’interaction nucléaire faible</a:t>
            </a:r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body" idx="1"/>
          </p:nvPr>
        </p:nvSpPr>
        <p:spPr>
          <a:xfrm>
            <a:off x="119381" y="767398"/>
            <a:ext cx="5443200" cy="56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60"/>
              <a:buChar char="▪"/>
            </a:pPr>
            <a:r>
              <a:rPr lang="fr-FR" sz="2400"/>
              <a:t>Responsable de:</a:t>
            </a:r>
            <a:endParaRPr/>
          </a:p>
          <a:p>
            <a:pPr marL="669925" lvl="1" indent="-3254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/>
              <a:t>Radioactivité β </a:t>
            </a:r>
            <a:endParaRPr/>
          </a:p>
          <a:p>
            <a:pPr marL="669925" lvl="1" indent="-3254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/>
              <a:t>Participe aux réactions nucléaires au cœur du Soleil</a:t>
            </a:r>
            <a:endParaRPr/>
          </a:p>
          <a:p>
            <a:pPr marL="669925" lvl="1" indent="-3254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endParaRPr sz="2000"/>
          </a:p>
          <a:p>
            <a:pPr marL="669925" lvl="1" indent="-3254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endParaRPr sz="2000"/>
          </a:p>
          <a:p>
            <a:pPr marL="669925" lvl="1" indent="-3254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endParaRPr sz="2000"/>
          </a:p>
          <a:p>
            <a:pPr marL="669925" lvl="1" indent="-3254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endParaRPr sz="2000"/>
          </a:p>
          <a:p>
            <a:pPr marL="669925" lvl="1" indent="-32543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endParaRPr sz="2000"/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3080"/>
              <a:buChar char="▪"/>
            </a:pPr>
            <a:r>
              <a:rPr lang="fr-FR" sz="2200"/>
              <a:t>10 000 fois </a:t>
            </a:r>
            <a:r>
              <a:rPr lang="fr-FR" sz="2200">
                <a:solidFill>
                  <a:srgbClr val="990099"/>
                </a:solidFill>
              </a:rPr>
              <a:t>plus faible que l'interaction électromagnétique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3080"/>
              <a:buNone/>
            </a:pPr>
            <a:endParaRPr sz="2200">
              <a:solidFill>
                <a:srgbClr val="990099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3080"/>
              <a:buChar char="▪"/>
            </a:pPr>
            <a:r>
              <a:rPr lang="fr-FR" sz="2200"/>
              <a:t>1 000 000 fois </a:t>
            </a:r>
            <a:r>
              <a:rPr lang="fr-FR" sz="2200">
                <a:solidFill>
                  <a:srgbClr val="990099"/>
                </a:solidFill>
              </a:rPr>
              <a:t>plus faible que l’interaction forte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3080"/>
              <a:buFont typeface="Noto Sans Symbols"/>
              <a:buNone/>
            </a:pPr>
            <a:endParaRPr sz="2200"/>
          </a:p>
        </p:txBody>
      </p:sp>
      <p:sp>
        <p:nvSpPr>
          <p:cNvPr id="439" name="Google Shape;439;p25"/>
          <p:cNvSpPr txBox="1"/>
          <p:nvPr/>
        </p:nvSpPr>
        <p:spPr>
          <a:xfrm>
            <a:off x="1143000" y="2590800"/>
            <a:ext cx="3683100" cy="435000"/>
          </a:xfrm>
          <a:prstGeom prst="rect">
            <a:avLst/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Médiateurs : </a:t>
            </a:r>
            <a:r>
              <a:rPr lang="fr-FR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lang="fr-FR" sz="2000" b="1" baseline="30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r>
              <a:rPr lang="fr-FR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,W</a:t>
            </a:r>
            <a:r>
              <a:rPr lang="fr-FR" sz="2000" b="1" baseline="30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lang="fr-FR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et Z</a:t>
            </a:r>
            <a:r>
              <a:rPr lang="fr-FR" sz="2000" b="1" baseline="30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  <a:endParaRPr/>
          </a:p>
        </p:txBody>
      </p:sp>
      <p:pic>
        <p:nvPicPr>
          <p:cNvPr id="440" name="Google Shape;44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7412" y="3718560"/>
            <a:ext cx="3042581" cy="227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5" descr="http://upload.wikimedia.org/wikipedia/commons/thumb/c/ca/Beta_decay_artistic.svg/220px-Beta_decay_artistic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9634" y="1031650"/>
            <a:ext cx="3450359" cy="23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5"/>
          <p:cNvSpPr txBox="1"/>
          <p:nvPr/>
        </p:nvSpPr>
        <p:spPr>
          <a:xfrm>
            <a:off x="1339471" y="3057487"/>
            <a:ext cx="2436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 massives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6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12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0" name="Google Shape;450;p26"/>
          <p:cNvSpPr txBox="1">
            <a:spLocks noGrp="1"/>
          </p:cNvSpPr>
          <p:nvPr>
            <p:ph type="title" idx="4294967295"/>
          </p:nvPr>
        </p:nvSpPr>
        <p:spPr>
          <a:xfrm>
            <a:off x="2613025" y="0"/>
            <a:ext cx="39513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/>
              <a:t>La gravitation</a:t>
            </a:r>
            <a:endParaRPr/>
          </a:p>
        </p:txBody>
      </p:sp>
      <p:sp>
        <p:nvSpPr>
          <p:cNvPr id="451" name="Google Shape;451;p26"/>
          <p:cNvSpPr txBox="1">
            <a:spLocks noGrp="1"/>
          </p:cNvSpPr>
          <p:nvPr>
            <p:ph type="body" idx="4294967295"/>
          </p:nvPr>
        </p:nvSpPr>
        <p:spPr>
          <a:xfrm>
            <a:off x="180975" y="670242"/>
            <a:ext cx="5218800" cy="6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080"/>
              <a:buChar char="▪"/>
            </a:pPr>
            <a:r>
              <a:rPr lang="fr-FR" sz="2200">
                <a:latin typeface="Verdana"/>
                <a:ea typeface="Verdana"/>
                <a:cs typeface="Verdana"/>
                <a:sym typeface="Verdana"/>
              </a:rPr>
              <a:t>Responsable de la pesanteur, des marées, des mouvements des planètes, … </a:t>
            </a:r>
            <a:endParaRPr/>
          </a:p>
          <a:p>
            <a:pPr marL="342900" lvl="0" indent="-271780" algn="l" rtl="0">
              <a:spcBef>
                <a:spcPts val="160"/>
              </a:spcBef>
              <a:spcAft>
                <a:spcPts val="0"/>
              </a:spcAft>
              <a:buSzPts val="1120"/>
              <a:buNone/>
            </a:pP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SzPts val="3080"/>
              <a:buChar char="▪"/>
            </a:pPr>
            <a:r>
              <a:rPr lang="fr-FR" sz="2200" b="1" u="sng"/>
              <a:t>Force complètement négligeable à l’échelle du noyau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>
                <a:latin typeface="Verdana"/>
                <a:ea typeface="Verdana"/>
                <a:cs typeface="Verdana"/>
                <a:sym typeface="Verdana"/>
              </a:rPr>
              <a:t>10</a:t>
            </a:r>
            <a:r>
              <a:rPr lang="fr-FR" sz="2000" baseline="30000">
                <a:latin typeface="Verdana"/>
                <a:ea typeface="Verdana"/>
                <a:cs typeface="Verdana"/>
                <a:sym typeface="Verdana"/>
              </a:rPr>
              <a:t>-32  </a:t>
            </a:r>
            <a:r>
              <a:rPr lang="fr-FR" sz="2000">
                <a:latin typeface="Verdana"/>
                <a:ea typeface="Verdana"/>
                <a:cs typeface="Verdana"/>
                <a:sym typeface="Verdana"/>
              </a:rPr>
              <a:t>fois plus faible que l’interaction faible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>
                <a:latin typeface="Verdana"/>
                <a:ea typeface="Verdana"/>
                <a:cs typeface="Verdana"/>
                <a:sym typeface="Verdana"/>
              </a:rPr>
              <a:t>Interaction uniquement  attractive</a:t>
            </a:r>
            <a:endParaRPr/>
          </a:p>
          <a:p>
            <a:pPr marL="344487" lvl="1" indent="0" algn="l" rtl="0">
              <a:spcBef>
                <a:spcPts val="400"/>
              </a:spcBef>
              <a:spcAft>
                <a:spcPts val="0"/>
              </a:spcAft>
              <a:buSzPts val="2300"/>
              <a:buNone/>
            </a:pPr>
            <a:r>
              <a:rPr lang="fr-FR" sz="2000">
                <a:latin typeface="Verdana"/>
                <a:ea typeface="Verdana"/>
                <a:cs typeface="Verdana"/>
                <a:sym typeface="Verdana"/>
              </a:rPr>
              <a:t>    ⇒ dominante à grande échelle</a:t>
            </a:r>
            <a:endParaRPr/>
          </a:p>
          <a:p>
            <a:pPr marL="344487" lvl="1" indent="0" algn="l" rtl="0">
              <a:spcBef>
                <a:spcPts val="160"/>
              </a:spcBef>
              <a:spcAft>
                <a:spcPts val="0"/>
              </a:spcAft>
              <a:buSzPts val="920"/>
              <a:buFont typeface="Noto Sans Symbols"/>
              <a:buNone/>
            </a:pPr>
            <a:endParaRPr sz="80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SzPts val="3080"/>
              <a:buChar char="▪"/>
            </a:pPr>
            <a:r>
              <a:rPr lang="fr-FR" sz="2200"/>
              <a:t>Décrite par la relativité générale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/>
              <a:t>La gravitation est issue d’une déformation de l’espace temps</a:t>
            </a:r>
            <a:endParaRPr sz="2200"/>
          </a:p>
          <a:p>
            <a:pPr marL="669925" lvl="1" indent="-179387" algn="l" rtl="0">
              <a:spcBef>
                <a:spcPts val="400"/>
              </a:spcBef>
              <a:spcAft>
                <a:spcPts val="0"/>
              </a:spcAft>
              <a:buSzPts val="2300"/>
              <a:buNone/>
            </a:pPr>
            <a:endParaRPr sz="2000"/>
          </a:p>
          <a:p>
            <a:pPr marL="669925" lvl="1" indent="-179387" algn="l" rtl="0">
              <a:spcBef>
                <a:spcPts val="400"/>
              </a:spcBef>
              <a:spcAft>
                <a:spcPts val="0"/>
              </a:spcAft>
              <a:buSzPts val="2300"/>
              <a:buNone/>
            </a:pPr>
            <a:endParaRPr sz="2000"/>
          </a:p>
          <a:p>
            <a:pPr marL="669925" lvl="1" indent="-179387" algn="l" rtl="0">
              <a:spcBef>
                <a:spcPts val="400"/>
              </a:spcBef>
              <a:spcAft>
                <a:spcPts val="0"/>
              </a:spcAft>
              <a:buSzPts val="2300"/>
              <a:buNone/>
            </a:pPr>
            <a:endParaRPr sz="2000"/>
          </a:p>
        </p:txBody>
      </p:sp>
      <p:sp>
        <p:nvSpPr>
          <p:cNvPr id="452" name="Google Shape;452;p26"/>
          <p:cNvSpPr txBox="1"/>
          <p:nvPr/>
        </p:nvSpPr>
        <p:spPr>
          <a:xfrm>
            <a:off x="199390" y="6388100"/>
            <a:ext cx="3898800" cy="400200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Médiateur hypothétique : </a:t>
            </a:r>
            <a:r>
              <a:rPr lang="fr-FR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graviton</a:t>
            </a:r>
            <a:endParaRPr sz="2000" b="1" baseline="30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26" descr="Eclipsing_binary_star_animation_2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00" y="838200"/>
            <a:ext cx="28194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6" descr="espacetemp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1775" y="3292475"/>
            <a:ext cx="3565525" cy="30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6" descr="http://s3.amazonaws.com/readers/2010/05/13/newtonmanzana_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8192" y="764704"/>
            <a:ext cx="2944808" cy="2208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7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13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3" name="Google Shape;463;p27"/>
          <p:cNvSpPr txBox="1">
            <a:spLocks noGrp="1"/>
          </p:cNvSpPr>
          <p:nvPr>
            <p:ph type="title" idx="4294967295"/>
          </p:nvPr>
        </p:nvSpPr>
        <p:spPr>
          <a:xfrm>
            <a:off x="766120" y="28724"/>
            <a:ext cx="837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/>
              <a:t>Chimie : tableau périodique des éléments 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8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14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1" name="Google Shape;471;p28" descr="undefin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060" y="746914"/>
            <a:ext cx="8377882" cy="536417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8"/>
          <p:cNvSpPr txBox="1"/>
          <p:nvPr/>
        </p:nvSpPr>
        <p:spPr>
          <a:xfrm>
            <a:off x="247135" y="6162669"/>
            <a:ext cx="90063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fr-FR" sz="1600" b="0" i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eprésente tous les éléments chimiques, ordonnés par numéro atomique croissant,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fr-FR" sz="1600" b="0" i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organisés en fonction de leur configuration électronique, qui définie leurs propriétés chimiques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3" name="Google Shape;473;p28"/>
          <p:cNvSpPr txBox="1"/>
          <p:nvPr/>
        </p:nvSpPr>
        <p:spPr>
          <a:xfrm>
            <a:off x="766120" y="28724"/>
            <a:ext cx="837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Chimie : tableau périodique des éléments ?</a:t>
            </a:r>
            <a:endParaRPr sz="2400"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9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15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0" name="Google Shape;480;p29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9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sp>
        <p:nvSpPr>
          <p:cNvPr id="482" name="Google Shape;482;p29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483" name="Google Shape;483;p29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2203450" y="292099"/>
            <a:ext cx="6437700" cy="5356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1098550" y="4562158"/>
            <a:ext cx="1218000" cy="1762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1231900" y="2447610"/>
            <a:ext cx="5499300" cy="1194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9" name="Google Shape;489;p29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0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16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6" name="Google Shape;496;p30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0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11759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pic>
        <p:nvPicPr>
          <p:cNvPr id="498" name="Google Shape;49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0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00" name="Google Shape;500;p30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2203450" y="292099"/>
            <a:ext cx="6437700" cy="5356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098550" y="4562158"/>
            <a:ext cx="1218000" cy="1762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5" name="Google Shape;505;p30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lang="fr-FR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  <p:sp>
        <p:nvSpPr>
          <p:cNvPr id="506" name="Google Shape;506;p30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07" name="Google Shape;507;p30"/>
          <p:cNvSpPr/>
          <p:nvPr/>
        </p:nvSpPr>
        <p:spPr>
          <a:xfrm>
            <a:off x="1231900" y="2447610"/>
            <a:ext cx="5499300" cy="1194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8" name="Google Shape;508;p30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1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17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4" name="Google Shape;514;p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5" name="Google Shape;515;p31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1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11759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pic>
        <p:nvPicPr>
          <p:cNvPr id="517" name="Google Shape;51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1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19" name="Google Shape;519;p31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0" name="Google Shape;520;p31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1" name="Google Shape;521;p31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2" name="Google Shape;522;p31"/>
          <p:cNvSpPr/>
          <p:nvPr/>
        </p:nvSpPr>
        <p:spPr>
          <a:xfrm>
            <a:off x="2203450" y="292099"/>
            <a:ext cx="6437700" cy="5356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3" name="Google Shape;523;p31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24" name="Google Shape;524;p31"/>
          <p:cNvSpPr/>
          <p:nvPr/>
        </p:nvSpPr>
        <p:spPr>
          <a:xfrm>
            <a:off x="1231900" y="2447610"/>
            <a:ext cx="5499300" cy="1194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5" name="Google Shape;525;p31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526" name="Google Shape;526;p31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lang="fr-FR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2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18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Google Shape;532;p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3" name="Google Shape;533;p32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2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11759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pic>
        <p:nvPicPr>
          <p:cNvPr id="535" name="Google Shape;53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2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37" name="Google Shape;537;p32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8" name="Google Shape;538;p32"/>
          <p:cNvSpPr/>
          <p:nvPr/>
        </p:nvSpPr>
        <p:spPr>
          <a:xfrm>
            <a:off x="0" y="5587365"/>
            <a:ext cx="9144000" cy="1590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9" name="Google Shape;539;p32"/>
          <p:cNvSpPr/>
          <p:nvPr/>
        </p:nvSpPr>
        <p:spPr>
          <a:xfrm>
            <a:off x="3981609" y="292099"/>
            <a:ext cx="4659600" cy="5356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0" name="Google Shape;540;p32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41" name="Google Shape;541;p32"/>
          <p:cNvSpPr/>
          <p:nvPr/>
        </p:nvSpPr>
        <p:spPr>
          <a:xfrm>
            <a:off x="1231900" y="2447610"/>
            <a:ext cx="5499300" cy="1194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2" name="Google Shape;542;p32"/>
          <p:cNvSpPr/>
          <p:nvPr/>
        </p:nvSpPr>
        <p:spPr>
          <a:xfrm rot="5400000">
            <a:off x="2947028" y="4858574"/>
            <a:ext cx="327300" cy="16809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3" name="Google Shape;543;p32"/>
          <p:cNvSpPr/>
          <p:nvPr/>
        </p:nvSpPr>
        <p:spPr>
          <a:xfrm rot="5400000">
            <a:off x="1574350" y="5248944"/>
            <a:ext cx="341400" cy="9168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4" name="Google Shape;544;p32"/>
          <p:cNvSpPr txBox="1"/>
          <p:nvPr/>
        </p:nvSpPr>
        <p:spPr>
          <a:xfrm>
            <a:off x="1292860" y="5847438"/>
            <a:ext cx="249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stable      instable</a:t>
            </a:r>
            <a:endParaRPr/>
          </a:p>
        </p:txBody>
      </p:sp>
      <p:sp>
        <p:nvSpPr>
          <p:cNvPr id="545" name="Google Shape;545;p32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546" name="Google Shape;546;p32"/>
          <p:cNvSpPr/>
          <p:nvPr/>
        </p:nvSpPr>
        <p:spPr>
          <a:xfrm>
            <a:off x="124474" y="719156"/>
            <a:ext cx="5362800" cy="62739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7" name="Google Shape;547;p32"/>
          <p:cNvSpPr txBox="1"/>
          <p:nvPr/>
        </p:nvSpPr>
        <p:spPr>
          <a:xfrm>
            <a:off x="86499" y="6361531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3175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Fermions</a:t>
            </a:r>
            <a:endParaRPr/>
          </a:p>
        </p:txBody>
      </p:sp>
      <p:sp>
        <p:nvSpPr>
          <p:cNvPr id="548" name="Google Shape;548;p32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lang="fr-FR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3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19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4" name="Google Shape;554;p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5" name="Google Shape;555;p33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3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11759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pic>
        <p:nvPicPr>
          <p:cNvPr id="557" name="Google Shape;55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3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59" name="Google Shape;559;p33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0" name="Google Shape;560;p33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1" name="Google Shape;561;p33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2" name="Google Shape;562;p33"/>
          <p:cNvSpPr/>
          <p:nvPr/>
        </p:nvSpPr>
        <p:spPr>
          <a:xfrm>
            <a:off x="3981609" y="292099"/>
            <a:ext cx="1916400" cy="5356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3" name="Google Shape;563;p33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1231900" y="2447610"/>
            <a:ext cx="2749800" cy="1194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5" name="Google Shape;565;p33"/>
          <p:cNvSpPr/>
          <p:nvPr/>
        </p:nvSpPr>
        <p:spPr>
          <a:xfrm>
            <a:off x="5697220" y="3910650"/>
            <a:ext cx="2749800" cy="1639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6" name="Google Shape;566;p33"/>
          <p:cNvSpPr/>
          <p:nvPr/>
        </p:nvSpPr>
        <p:spPr>
          <a:xfrm>
            <a:off x="4939744" y="452914"/>
            <a:ext cx="1617300" cy="1639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7" name="Google Shape;567;p33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568" name="Google Shape;568;p33"/>
          <p:cNvSpPr/>
          <p:nvPr/>
        </p:nvSpPr>
        <p:spPr>
          <a:xfrm>
            <a:off x="5372417" y="1357122"/>
            <a:ext cx="3040200" cy="46932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9" name="Google Shape;569;p33"/>
          <p:cNvSpPr txBox="1"/>
          <p:nvPr/>
        </p:nvSpPr>
        <p:spPr>
          <a:xfrm>
            <a:off x="5168834" y="5391517"/>
            <a:ext cx="16311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3175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Bosons</a:t>
            </a:r>
            <a:endParaRPr/>
          </a:p>
        </p:txBody>
      </p:sp>
      <p:sp>
        <p:nvSpPr>
          <p:cNvPr id="570" name="Google Shape;570;p33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lang="fr-FR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pic>
        <p:nvPicPr>
          <p:cNvPr id="103" name="Google Shape;103;p16" descr="http://images.toocharger.com/img/graphiques/fonds_d_ecran/espace/l_univers/l_univers.22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-838200"/>
            <a:ext cx="9156700" cy="686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>
            <a:off x="5638800" y="5029200"/>
            <a:ext cx="1828800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5" name="Google Shape;105;p16" descr="noir_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5300" y="5057775"/>
            <a:ext cx="28797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 descr="400_F_31590813_Zb9V83qy5I19AEg7zg4Aa69oKb15WFo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8600" y="5057775"/>
            <a:ext cx="180022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/>
          <p:nvPr/>
        </p:nvSpPr>
        <p:spPr>
          <a:xfrm>
            <a:off x="0" y="0"/>
            <a:ext cx="9144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Les particules élémentaires 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des blocs fondamentaux (sans structure interne)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qui constituent l'ensemble de la matière ordinaire </a:t>
            </a:r>
            <a:endParaRPr/>
          </a:p>
        </p:txBody>
      </p:sp>
      <p:pic>
        <p:nvPicPr>
          <p:cNvPr id="108" name="Google Shape;108;p16" descr="8723909-planete-terre-isolee-sur-fond-noi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3775" y="50577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 descr="10857065-homme-de-vitruve-sous-les-rayons-x-isole-sur-fond-noi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1213" y="5334000"/>
            <a:ext cx="1500187" cy="1500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 descr="5900015-plumes-de-cygne-blanc-sur-fond-noi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057775"/>
            <a:ext cx="2489200" cy="180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6"/>
          <p:cNvCxnSpPr/>
          <p:nvPr/>
        </p:nvCxnSpPr>
        <p:spPr>
          <a:xfrm>
            <a:off x="0" y="5054600"/>
            <a:ext cx="9144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4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20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6" name="Google Shape;576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7" name="Google Shape;577;p34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4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11759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pic>
        <p:nvPicPr>
          <p:cNvPr id="579" name="Google Shape;57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4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81" name="Google Shape;581;p34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2" name="Google Shape;582;p34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3" name="Google Shape;583;p34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4" name="Google Shape;584;p34"/>
          <p:cNvSpPr/>
          <p:nvPr/>
        </p:nvSpPr>
        <p:spPr>
          <a:xfrm>
            <a:off x="3981609" y="292099"/>
            <a:ext cx="1916400" cy="5356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5" name="Google Shape;585;p34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86" name="Google Shape;586;p34"/>
          <p:cNvSpPr/>
          <p:nvPr/>
        </p:nvSpPr>
        <p:spPr>
          <a:xfrm>
            <a:off x="1231900" y="2447610"/>
            <a:ext cx="2749800" cy="1194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7" name="Google Shape;587;p34"/>
          <p:cNvSpPr/>
          <p:nvPr/>
        </p:nvSpPr>
        <p:spPr>
          <a:xfrm>
            <a:off x="5697220" y="3910650"/>
            <a:ext cx="2749800" cy="1639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8" name="Google Shape;588;p34"/>
          <p:cNvSpPr/>
          <p:nvPr/>
        </p:nvSpPr>
        <p:spPr>
          <a:xfrm>
            <a:off x="4939744" y="452914"/>
            <a:ext cx="1617300" cy="1639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9" name="Google Shape;589;p34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590" name="Google Shape;590;p34"/>
          <p:cNvSpPr txBox="1"/>
          <p:nvPr/>
        </p:nvSpPr>
        <p:spPr>
          <a:xfrm>
            <a:off x="-317575" y="6006090"/>
            <a:ext cx="91440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671285" marR="0" lvl="0" indent="-35378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78"/>
              <a:buFont typeface="Verdana"/>
              <a:buChar char="•"/>
            </a:pP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Pour chaque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particule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, il y a une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antiparticule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, qui a la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même masse 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et qui participe aux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mêmes interactions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, avec une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charge opposée</a:t>
            </a:r>
            <a:endParaRPr sz="2200" b="1" u="sng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1" name="Google Shape;591;p34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lang="fr-FR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5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21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7" name="Google Shape;597;p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8" name="Google Shape;598;p35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5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11759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pic>
        <p:nvPicPr>
          <p:cNvPr id="600" name="Google Shape;60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35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602" name="Google Shape;602;p35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3" name="Google Shape;603;p35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4" name="Google Shape;604;p35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5" name="Google Shape;605;p35"/>
          <p:cNvSpPr/>
          <p:nvPr/>
        </p:nvSpPr>
        <p:spPr>
          <a:xfrm>
            <a:off x="3981609" y="292099"/>
            <a:ext cx="1916400" cy="5356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6" name="Google Shape;606;p35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607" name="Google Shape;607;p35"/>
          <p:cNvSpPr/>
          <p:nvPr/>
        </p:nvSpPr>
        <p:spPr>
          <a:xfrm>
            <a:off x="1231900" y="2447610"/>
            <a:ext cx="2749800" cy="1194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8" name="Google Shape;608;p35"/>
          <p:cNvSpPr/>
          <p:nvPr/>
        </p:nvSpPr>
        <p:spPr>
          <a:xfrm>
            <a:off x="5697220" y="3910650"/>
            <a:ext cx="2749800" cy="1639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9" name="Google Shape;609;p35"/>
          <p:cNvSpPr/>
          <p:nvPr/>
        </p:nvSpPr>
        <p:spPr>
          <a:xfrm>
            <a:off x="4939744" y="452914"/>
            <a:ext cx="1617300" cy="1639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0" name="Google Shape;610;p35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611" name="Google Shape;611;p35"/>
          <p:cNvSpPr txBox="1"/>
          <p:nvPr/>
        </p:nvSpPr>
        <p:spPr>
          <a:xfrm>
            <a:off x="-317575" y="5529036"/>
            <a:ext cx="9144000" cy="16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671285" marR="0" lvl="0" indent="-35378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78"/>
              <a:buFont typeface="Verdana"/>
              <a:buChar char="•"/>
            </a:pP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monde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microscopique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est constitué de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particules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matière, qui interagissent entre elles via des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interactions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(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forces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/>
          </a:p>
          <a:p>
            <a:pPr marL="671285" marR="0" lvl="0" indent="-1583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Verdana"/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71285" marR="0" lvl="0" indent="-35378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78"/>
              <a:buFont typeface="Verdana"/>
              <a:buChar char="•"/>
            </a:pP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théorie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décrivant la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et ses </a:t>
            </a:r>
            <a:r>
              <a:rPr lang="fr-FR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interactions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est le </a:t>
            </a:r>
            <a:r>
              <a:rPr lang="fr-FR" sz="2200" b="1" u="sng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Modèle Standard</a:t>
            </a:r>
            <a:endParaRPr/>
          </a:p>
        </p:txBody>
      </p:sp>
      <p:sp>
        <p:nvSpPr>
          <p:cNvPr id="612" name="Google Shape;612;p35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lang="fr-FR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6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22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9" name="Google Shape;619;p36"/>
          <p:cNvSpPr txBox="1">
            <a:spLocks noGrp="1"/>
          </p:cNvSpPr>
          <p:nvPr>
            <p:ph type="title"/>
          </p:nvPr>
        </p:nvSpPr>
        <p:spPr>
          <a:xfrm>
            <a:off x="2528888" y="0"/>
            <a:ext cx="41370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Modèle Standard</a:t>
            </a:r>
            <a:endParaRPr/>
          </a:p>
        </p:txBody>
      </p:sp>
      <p:sp>
        <p:nvSpPr>
          <p:cNvPr id="620" name="Google Shape;620;p36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5769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380"/>
              <a:buChar char="▪"/>
            </a:pPr>
            <a:r>
              <a:rPr lang="fr-FR" sz="1700" b="1"/>
              <a:t>Elaboré dans les années 1960-70 </a:t>
            </a:r>
            <a:endParaRPr/>
          </a:p>
          <a:p>
            <a:pPr marL="342900" lvl="0" indent="-271780" algn="l" rtl="0">
              <a:spcBef>
                <a:spcPts val="160"/>
              </a:spcBef>
              <a:spcAft>
                <a:spcPts val="0"/>
              </a:spcAft>
              <a:buSzPts val="1120"/>
              <a:buNone/>
            </a:pPr>
            <a:endParaRPr sz="800" b="1"/>
          </a:p>
          <a:p>
            <a:pPr marL="342900" lvl="0" indent="-342900" algn="l" rtl="0">
              <a:spcBef>
                <a:spcPts val="340"/>
              </a:spcBef>
              <a:spcAft>
                <a:spcPts val="0"/>
              </a:spcAft>
              <a:buSzPts val="2380"/>
              <a:buChar char="▪"/>
            </a:pPr>
            <a:r>
              <a:rPr lang="fr-FR" sz="1700" b="1"/>
              <a:t>Décrit dans un même cadre les </a:t>
            </a:r>
            <a:r>
              <a:rPr lang="fr-FR" sz="1700" b="1">
                <a:solidFill>
                  <a:srgbClr val="FF0000"/>
                </a:solidFill>
              </a:rPr>
              <a:t>particules élémentaires</a:t>
            </a:r>
            <a:r>
              <a:rPr lang="fr-FR" sz="1700" b="1"/>
              <a:t> et les </a:t>
            </a:r>
            <a:r>
              <a:rPr lang="fr-FR" sz="1700" b="1">
                <a:solidFill>
                  <a:srgbClr val="FF0000"/>
                </a:solidFill>
              </a:rPr>
              <a:t>interactions forte, faible et électromagnétique</a:t>
            </a:r>
            <a:endParaRPr/>
          </a:p>
          <a:p>
            <a:pPr marL="669925" lvl="1" indent="-325438" algn="l" rtl="0">
              <a:spcBef>
                <a:spcPts val="300"/>
              </a:spcBef>
              <a:spcAft>
                <a:spcPts val="0"/>
              </a:spcAft>
              <a:buSzPts val="1725"/>
              <a:buChar char="▪"/>
            </a:pPr>
            <a:r>
              <a:rPr lang="fr-FR" sz="1500" b="1"/>
              <a:t>Mais pas la gravitation!</a:t>
            </a:r>
            <a:endParaRPr/>
          </a:p>
          <a:p>
            <a:pPr marL="342900" lvl="0" indent="-271780" algn="l" rtl="0">
              <a:spcBef>
                <a:spcPts val="160"/>
              </a:spcBef>
              <a:spcAft>
                <a:spcPts val="0"/>
              </a:spcAft>
              <a:buSzPts val="1120"/>
              <a:buNone/>
            </a:pPr>
            <a:endParaRPr sz="800" b="1">
              <a:solidFill>
                <a:srgbClr val="FF0000"/>
              </a:solidFill>
            </a:endParaRPr>
          </a:p>
          <a:p>
            <a:pPr marL="669925" lvl="1" indent="-267018" algn="l" rtl="0">
              <a:spcBef>
                <a:spcPts val="160"/>
              </a:spcBef>
              <a:spcAft>
                <a:spcPts val="0"/>
              </a:spcAft>
              <a:buSzPts val="920"/>
              <a:buNone/>
            </a:pPr>
            <a:endParaRPr sz="800" b="1"/>
          </a:p>
          <a:p>
            <a:pPr marL="342900" lvl="0" indent="-342900" algn="l" rtl="0">
              <a:spcBef>
                <a:spcPts val="340"/>
              </a:spcBef>
              <a:spcAft>
                <a:spcPts val="0"/>
              </a:spcAft>
              <a:buSzPts val="2380"/>
              <a:buChar char="▪"/>
            </a:pPr>
            <a:r>
              <a:rPr lang="fr-FR" sz="1700" b="1"/>
              <a:t>Testé expérimentalement avec </a:t>
            </a:r>
            <a:r>
              <a:rPr lang="fr-FR" sz="1700" b="1">
                <a:solidFill>
                  <a:srgbClr val="E71919"/>
                </a:solidFill>
              </a:rPr>
              <a:t>grande précision</a:t>
            </a:r>
            <a:r>
              <a:rPr lang="fr-FR" sz="1700">
                <a:solidFill>
                  <a:srgbClr val="E71919"/>
                </a:solidFill>
              </a:rPr>
              <a:t> </a:t>
            </a:r>
            <a:endParaRPr sz="2200" b="1">
              <a:solidFill>
                <a:srgbClr val="E71919"/>
              </a:solidFill>
            </a:endParaRPr>
          </a:p>
          <a:p>
            <a:pPr marL="669925" lvl="1" indent="-179387" algn="l" rtl="0">
              <a:spcBef>
                <a:spcPts val="400"/>
              </a:spcBef>
              <a:spcAft>
                <a:spcPts val="0"/>
              </a:spcAft>
              <a:buSzPts val="2300"/>
              <a:buNone/>
            </a:pPr>
            <a:endParaRPr sz="2000" b="1">
              <a:solidFill>
                <a:srgbClr val="E71919"/>
              </a:solidFill>
            </a:endParaRPr>
          </a:p>
        </p:txBody>
      </p:sp>
      <p:grpSp>
        <p:nvGrpSpPr>
          <p:cNvPr id="621" name="Google Shape;621;p36"/>
          <p:cNvGrpSpPr/>
          <p:nvPr/>
        </p:nvGrpSpPr>
        <p:grpSpPr>
          <a:xfrm>
            <a:off x="876300" y="3162300"/>
            <a:ext cx="3824288" cy="3505200"/>
            <a:chOff x="1680" y="2112"/>
            <a:chExt cx="2113" cy="1968"/>
          </a:xfrm>
        </p:grpSpPr>
        <p:pic>
          <p:nvPicPr>
            <p:cNvPr id="622" name="Google Shape;622;p36" descr="30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0" y="2615"/>
              <a:ext cx="2113" cy="1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3" name="Google Shape;623;p36"/>
            <p:cNvSpPr/>
            <p:nvPr/>
          </p:nvSpPr>
          <p:spPr>
            <a:xfrm>
              <a:off x="1740" y="2112"/>
              <a:ext cx="1966" cy="556"/>
            </a:xfrm>
            <a:prstGeom prst="triangle">
              <a:avLst>
                <a:gd name="adj" fmla="val 50000"/>
              </a:avLst>
            </a:prstGeom>
            <a:noFill/>
            <a:ln w="762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4" name="Google Shape;624;p36"/>
            <p:cNvSpPr txBox="1"/>
            <p:nvPr/>
          </p:nvSpPr>
          <p:spPr>
            <a:xfrm>
              <a:off x="2137" y="2393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r>
                <a:rPr lang="fr-FR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Modèle</a:t>
              </a:r>
              <a:r>
                <a:rPr lang="fr-FR"/>
                <a:t> </a:t>
              </a:r>
              <a:r>
                <a:rPr lang="fr-FR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Standard</a:t>
              </a:r>
              <a:endParaRPr/>
            </a:p>
          </p:txBody>
        </p:sp>
        <p:sp>
          <p:nvSpPr>
            <p:cNvPr id="625" name="Google Shape;625;p36"/>
            <p:cNvSpPr txBox="1"/>
            <p:nvPr/>
          </p:nvSpPr>
          <p:spPr>
            <a:xfrm rot="-5400000">
              <a:off x="3009" y="3125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lang="fr-FR" sz="16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Symétrie</a:t>
              </a:r>
              <a:endParaRPr/>
            </a:p>
          </p:txBody>
        </p:sp>
        <p:sp>
          <p:nvSpPr>
            <p:cNvPr id="626" name="Google Shape;626;p36"/>
            <p:cNvSpPr txBox="1"/>
            <p:nvPr/>
          </p:nvSpPr>
          <p:spPr>
            <a:xfrm rot="-5400000">
              <a:off x="1686" y="3141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lang="fr-FR" sz="16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Relativité</a:t>
              </a:r>
              <a:endParaRPr/>
            </a:p>
          </p:txBody>
        </p:sp>
        <p:sp>
          <p:nvSpPr>
            <p:cNvPr id="627" name="Google Shape;627;p36"/>
            <p:cNvSpPr txBox="1"/>
            <p:nvPr/>
          </p:nvSpPr>
          <p:spPr>
            <a:xfrm rot="-5400000">
              <a:off x="2333" y="3206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lang="fr-FR" sz="16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Quantique</a:t>
              </a:r>
              <a:endParaRPr/>
            </a:p>
          </p:txBody>
        </p:sp>
      </p:grpSp>
      <p:sp>
        <p:nvSpPr>
          <p:cNvPr id="628" name="Google Shape;628;p36"/>
          <p:cNvSpPr/>
          <p:nvPr/>
        </p:nvSpPr>
        <p:spPr>
          <a:xfrm>
            <a:off x="6921500" y="6164263"/>
            <a:ext cx="1842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9" name="Google Shape;629;p36"/>
          <p:cNvSpPr txBox="1"/>
          <p:nvPr/>
        </p:nvSpPr>
        <p:spPr>
          <a:xfrm>
            <a:off x="4912995" y="3955098"/>
            <a:ext cx="4017000" cy="26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380"/>
              <a:buFont typeface="Noto Sans Symbols"/>
              <a:buChar char="▪"/>
            </a:pPr>
            <a:r>
              <a:rPr lang="fr-FR" sz="17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 système est symétrique quand, sa forme reste inchangée issue d’une transformation. </a:t>
            </a:r>
            <a:endParaRPr/>
          </a:p>
          <a:p>
            <a:pPr marL="0" marR="0" lvl="1" indent="0" algn="l" rtl="0">
              <a:spcBef>
                <a:spcPts val="340"/>
              </a:spcBef>
              <a:spcAft>
                <a:spcPts val="0"/>
              </a:spcAft>
              <a:buClr>
                <a:srgbClr val="FF0066"/>
              </a:buClr>
              <a:buSzPts val="2380"/>
              <a:buFont typeface="Noto Sans Symbols"/>
              <a:buNone/>
            </a:pPr>
            <a:endParaRPr sz="17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1" indent="-342900" algn="l" rtl="0">
              <a:spcBef>
                <a:spcPts val="340"/>
              </a:spcBef>
              <a:spcAft>
                <a:spcPts val="0"/>
              </a:spcAft>
              <a:buClr>
                <a:srgbClr val="FF0066"/>
              </a:buClr>
              <a:buSzPts val="2380"/>
              <a:buFont typeface="Noto Sans Symbols"/>
              <a:buChar char="▪"/>
            </a:pPr>
            <a:r>
              <a:rPr lang="fr-FR" sz="17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Groupe de symétrie (Invariance de jauge) est fondamental dans la théorie du Modèle Standard</a:t>
            </a: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0" name="Google Shape;630;p36"/>
          <p:cNvSpPr txBox="1"/>
          <p:nvPr/>
        </p:nvSpPr>
        <p:spPr>
          <a:xfrm>
            <a:off x="7209060" y="561480"/>
            <a:ext cx="184800" cy="25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31" name="Google Shape;631;p36" descr="pot2D_sy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1559" y="636987"/>
            <a:ext cx="2384464" cy="3102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7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23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8" name="Google Shape;638;p37"/>
          <p:cNvSpPr txBox="1">
            <a:spLocks noGrp="1"/>
          </p:cNvSpPr>
          <p:nvPr>
            <p:ph type="title"/>
          </p:nvPr>
        </p:nvSpPr>
        <p:spPr>
          <a:xfrm>
            <a:off x="2258467" y="0"/>
            <a:ext cx="467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Définition de la masse</a:t>
            </a:r>
            <a:endParaRPr/>
          </a:p>
        </p:txBody>
      </p:sp>
      <p:sp>
        <p:nvSpPr>
          <p:cNvPr id="639" name="Google Shape;639;p37"/>
          <p:cNvSpPr/>
          <p:nvPr/>
        </p:nvSpPr>
        <p:spPr>
          <a:xfrm>
            <a:off x="6921500" y="6164263"/>
            <a:ext cx="1842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0" name="Google Shape;640;p37"/>
          <p:cNvSpPr txBox="1"/>
          <p:nvPr/>
        </p:nvSpPr>
        <p:spPr>
          <a:xfrm>
            <a:off x="7209060" y="561480"/>
            <a:ext cx="184800" cy="25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8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24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7" name="Google Shape;647;p38"/>
          <p:cNvSpPr txBox="1">
            <a:spLocks noGrp="1"/>
          </p:cNvSpPr>
          <p:nvPr>
            <p:ph type="title"/>
          </p:nvPr>
        </p:nvSpPr>
        <p:spPr>
          <a:xfrm>
            <a:off x="2258467" y="0"/>
            <a:ext cx="467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Définition de la masse</a:t>
            </a:r>
            <a:endParaRPr/>
          </a:p>
        </p:txBody>
      </p:sp>
      <p:sp>
        <p:nvSpPr>
          <p:cNvPr id="648" name="Google Shape;648;p38"/>
          <p:cNvSpPr/>
          <p:nvPr/>
        </p:nvSpPr>
        <p:spPr>
          <a:xfrm>
            <a:off x="6921500" y="6164263"/>
            <a:ext cx="1842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9" name="Google Shape;649;p38"/>
          <p:cNvSpPr txBox="1"/>
          <p:nvPr/>
        </p:nvSpPr>
        <p:spPr>
          <a:xfrm>
            <a:off x="7209060" y="561480"/>
            <a:ext cx="184800" cy="25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50" name="Google Shape;650;p3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4" y="689720"/>
            <a:ext cx="4191045" cy="30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3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0292" y="1416547"/>
            <a:ext cx="3974226" cy="1524361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8"/>
          <p:cNvSpPr txBox="1"/>
          <p:nvPr/>
        </p:nvSpPr>
        <p:spPr>
          <a:xfrm>
            <a:off x="-264163" y="4305779"/>
            <a:ext cx="9285600" cy="1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712107" marR="0" lvl="0" indent="-3946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propriété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d'un objet qui "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s'oppose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" à l’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accélération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selon la loi de Newton,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= F/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endParaRPr/>
          </a:p>
          <a:p>
            <a:pPr marL="712107" marR="0" lvl="0" indent="-3946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C'est ce qu'on appelle 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inertielle</a:t>
            </a:r>
            <a:endParaRPr/>
          </a:p>
          <a:p>
            <a:pPr marL="712107" marR="0" lvl="0" indent="-19915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None/>
            </a:pP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12107" marR="0" lvl="0" indent="-3946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 même temps c'est la propriété d'un objet, ce qui lui permet d'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attirer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d’autres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corps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gravité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: c'est 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gravitationnelle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9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25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9" name="Google Shape;659;p39"/>
          <p:cNvSpPr txBox="1">
            <a:spLocks noGrp="1"/>
          </p:cNvSpPr>
          <p:nvPr>
            <p:ph type="title"/>
          </p:nvPr>
        </p:nvSpPr>
        <p:spPr>
          <a:xfrm>
            <a:off x="2258467" y="0"/>
            <a:ext cx="467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Définition de la masse</a:t>
            </a:r>
            <a:endParaRPr/>
          </a:p>
        </p:txBody>
      </p:sp>
      <p:sp>
        <p:nvSpPr>
          <p:cNvPr id="660" name="Google Shape;660;p39"/>
          <p:cNvSpPr/>
          <p:nvPr/>
        </p:nvSpPr>
        <p:spPr>
          <a:xfrm>
            <a:off x="6921500" y="6164263"/>
            <a:ext cx="1842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1" name="Google Shape;661;p39"/>
          <p:cNvSpPr txBox="1"/>
          <p:nvPr/>
        </p:nvSpPr>
        <p:spPr>
          <a:xfrm>
            <a:off x="7209060" y="561480"/>
            <a:ext cx="184800" cy="25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62" name="Google Shape;662;p3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320" y="512052"/>
            <a:ext cx="7209060" cy="366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39" descr="E=mc2 – EW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5650" y="2248317"/>
            <a:ext cx="1659030" cy="727209"/>
          </a:xfrm>
          <a:prstGeom prst="rect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4" name="Google Shape;664;p39"/>
          <p:cNvSpPr txBox="1"/>
          <p:nvPr/>
        </p:nvSpPr>
        <p:spPr>
          <a:xfrm>
            <a:off x="-259491" y="3928671"/>
            <a:ext cx="92604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712107" marR="0" lvl="0" indent="-3946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Dans le monde subatomique, c'est seulement 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inertielle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qui est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considérée</a:t>
            </a:r>
            <a:endParaRPr/>
          </a:p>
          <a:p>
            <a:pPr marL="712106" marR="0" lvl="0" indent="-39460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Interaction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gravitationnelle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trop faible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cette échelle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12107" marR="0" lvl="0" indent="-3946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 mesure la masse d'une particule </a:t>
            </a:r>
            <a:endParaRPr/>
          </a:p>
          <a:p>
            <a:pPr marL="1169307" marR="0" lvl="1" indent="-3946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⮚"/>
            </a:pP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 mesurant l'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</a:t>
            </a: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qu'il faut pour la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créer</a:t>
            </a: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au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repos</a:t>
            </a:r>
            <a:endParaRPr/>
          </a:p>
          <a:p>
            <a:pPr marL="1169307" marR="0" lvl="1" indent="-3946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⮚"/>
            </a:pP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 mesurant la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invariante</a:t>
            </a: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ses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produits</a:t>
            </a: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désintégration</a:t>
            </a:r>
            <a:endParaRPr/>
          </a:p>
          <a:p>
            <a:pPr marL="1169307" marR="0" lvl="1" indent="-3946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⮚"/>
            </a:pP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la propriété qui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empêche</a:t>
            </a: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les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</a:t>
            </a: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déplacer</a:t>
            </a: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vitesse</a:t>
            </a:r>
            <a:r>
              <a:rPr lang="fr-FR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lang="fr-FR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lumière</a:t>
            </a:r>
            <a:endParaRPr/>
          </a:p>
          <a:p>
            <a:pPr marL="7747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40" descr="pot_asy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1314" y="4601817"/>
            <a:ext cx="2485527" cy="1930761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0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26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2" name="Google Shape;672;p40"/>
          <p:cNvSpPr txBox="1">
            <a:spLocks noGrp="1"/>
          </p:cNvSpPr>
          <p:nvPr>
            <p:ph type="title"/>
          </p:nvPr>
        </p:nvSpPr>
        <p:spPr>
          <a:xfrm>
            <a:off x="665100" y="0"/>
            <a:ext cx="785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mécanisme de Brout-Englert-Higgs</a:t>
            </a:r>
            <a:endParaRPr/>
          </a:p>
        </p:txBody>
      </p:sp>
      <p:sp>
        <p:nvSpPr>
          <p:cNvPr id="673" name="Google Shape;673;p40"/>
          <p:cNvSpPr txBox="1">
            <a:spLocks noGrp="1"/>
          </p:cNvSpPr>
          <p:nvPr>
            <p:ph type="body" idx="1"/>
          </p:nvPr>
        </p:nvSpPr>
        <p:spPr>
          <a:xfrm>
            <a:off x="1905" y="518160"/>
            <a:ext cx="70389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360"/>
              <a:buChar char="▪"/>
            </a:pPr>
            <a:r>
              <a:rPr lang="fr-FR" sz="2400" b="1"/>
              <a:t>La masse quantifie l'inertie du corps</a:t>
            </a:r>
            <a:endParaRPr sz="2400"/>
          </a:p>
          <a:p>
            <a:pPr marL="669925" lvl="1" indent="-325438" algn="l" rtl="0">
              <a:spcBef>
                <a:spcPts val="420"/>
              </a:spcBef>
              <a:spcAft>
                <a:spcPts val="0"/>
              </a:spcAft>
              <a:buSzPts val="2415"/>
              <a:buChar char="▪"/>
            </a:pPr>
            <a:r>
              <a:rPr lang="fr-FR" sz="2100" b="1"/>
              <a:t>Plus un objet est massif plus il est difficile à mettre en mouvement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lang="fr-FR" sz="2400" b="1"/>
              <a:t>Invariance de jauge</a:t>
            </a:r>
            <a:r>
              <a:rPr lang="fr-FR" sz="2400"/>
              <a:t> </a:t>
            </a:r>
            <a:endParaRPr/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SzPts val="2940"/>
              <a:buFont typeface="Noto Sans Symbols"/>
              <a:buNone/>
            </a:pPr>
            <a:r>
              <a:rPr lang="fr-FR" sz="2100"/>
              <a:t>	 ⇒ </a:t>
            </a:r>
            <a:r>
              <a:rPr lang="fr-FR" sz="2100" b="1"/>
              <a:t>masse=0   ⇔ v=c</a:t>
            </a:r>
            <a:endParaRPr sz="2100"/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SzPts val="2940"/>
              <a:buFont typeface="Noto Sans Symbols"/>
              <a:buNone/>
            </a:pPr>
            <a:r>
              <a:rPr lang="fr-FR" sz="2100"/>
              <a:t>     ⇒ </a:t>
            </a:r>
            <a:r>
              <a:rPr lang="fr-FR" sz="2100" b="1"/>
              <a:t>contradiction avec l’expérience</a:t>
            </a:r>
            <a:endParaRPr sz="2100" b="1"/>
          </a:p>
          <a:p>
            <a:pPr marL="342900" lvl="0" indent="-342900" algn="l" rtl="0">
              <a:spcBef>
                <a:spcPts val="420"/>
              </a:spcBef>
              <a:spcAft>
                <a:spcPts val="0"/>
              </a:spcAft>
              <a:buSzPts val="2940"/>
              <a:buFont typeface="Noto Sans Symbols"/>
              <a:buNone/>
            </a:pPr>
            <a:endParaRPr sz="2100" b="1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lang="fr-FR" sz="2400" b="1">
                <a:solidFill>
                  <a:srgbClr val="E71919"/>
                </a:solidFill>
              </a:rPr>
              <a:t>Mécanisme de Higgs</a:t>
            </a:r>
            <a:endParaRPr sz="1900" b="1"/>
          </a:p>
          <a:p>
            <a:pPr marL="669925" lvl="1" indent="-325438" algn="l" rtl="0">
              <a:spcBef>
                <a:spcPts val="420"/>
              </a:spcBef>
              <a:spcAft>
                <a:spcPts val="0"/>
              </a:spcAft>
              <a:buSzPts val="2415"/>
              <a:buChar char="▪"/>
            </a:pPr>
            <a:r>
              <a:rPr lang="fr-FR" sz="2100" u="sng"/>
              <a:t>La masse n’est pas une propriété intrinsèque des particules</a:t>
            </a:r>
            <a:r>
              <a:rPr lang="fr-FR" sz="2100"/>
              <a:t>, mais le résultat de l’interaction de la particule avec le champ de Higgs</a:t>
            </a:r>
            <a:endParaRPr sz="2100"/>
          </a:p>
          <a:p>
            <a:pPr marL="669925" lvl="1" indent="-325438" algn="l" rtl="0">
              <a:spcBef>
                <a:spcPts val="420"/>
              </a:spcBef>
              <a:spcAft>
                <a:spcPts val="0"/>
              </a:spcAft>
              <a:buSzPts val="2415"/>
              <a:buChar char="▪"/>
            </a:pPr>
            <a:r>
              <a:rPr lang="fr-FR" sz="2100"/>
              <a:t>Découvert en 1964 par:</a:t>
            </a:r>
            <a:endParaRPr/>
          </a:p>
          <a:p>
            <a:pPr marL="1022350" lvl="2" indent="-350838" algn="l" rtl="0">
              <a:spcBef>
                <a:spcPts val="280"/>
              </a:spcBef>
              <a:spcAft>
                <a:spcPts val="0"/>
              </a:spcAft>
              <a:buSzPts val="1610"/>
              <a:buChar char="▪"/>
            </a:pPr>
            <a:r>
              <a:rPr lang="fr-FR" sz="1400"/>
              <a:t>R. Brout and F. Englert</a:t>
            </a:r>
            <a:endParaRPr sz="1400"/>
          </a:p>
          <a:p>
            <a:pPr marL="1022350" lvl="2" indent="-350838" algn="l" rtl="0">
              <a:spcBef>
                <a:spcPts val="280"/>
              </a:spcBef>
              <a:spcAft>
                <a:spcPts val="0"/>
              </a:spcAft>
              <a:buSzPts val="1610"/>
              <a:buChar char="▪"/>
            </a:pPr>
            <a:r>
              <a:rPr lang="fr-FR" sz="1400"/>
              <a:t>P.Higgs</a:t>
            </a:r>
            <a:endParaRPr sz="1400"/>
          </a:p>
          <a:p>
            <a:pPr marL="1022350" lvl="2" indent="-350838" algn="l" rtl="0">
              <a:spcBef>
                <a:spcPts val="280"/>
              </a:spcBef>
              <a:spcAft>
                <a:spcPts val="0"/>
              </a:spcAft>
              <a:buSzPts val="1610"/>
              <a:buChar char="▪"/>
            </a:pPr>
            <a:r>
              <a:rPr lang="fr-FR" sz="1400"/>
              <a:t>G. Guralnik, C. R. Hagen, and T. Kibble</a:t>
            </a:r>
            <a:endParaRPr/>
          </a:p>
          <a:p>
            <a:pPr marL="1022350" lvl="2" indent="-248603" algn="l" rtl="0">
              <a:spcBef>
                <a:spcPts val="280"/>
              </a:spcBef>
              <a:spcAft>
                <a:spcPts val="0"/>
              </a:spcAft>
              <a:buSzPts val="1610"/>
              <a:buNone/>
            </a:pPr>
            <a:endParaRPr sz="1400"/>
          </a:p>
          <a:p>
            <a:pPr marL="1022350" lvl="2" indent="-350838" algn="l" rtl="0">
              <a:spcBef>
                <a:spcPts val="320"/>
              </a:spcBef>
              <a:spcAft>
                <a:spcPts val="0"/>
              </a:spcAft>
              <a:buSzPts val="1840"/>
              <a:buFont typeface="Noto Sans Symbols"/>
              <a:buNone/>
            </a:pPr>
            <a:endParaRPr sz="1600"/>
          </a:p>
          <a:p>
            <a:pPr marL="1022350" lvl="2" indent="-350838" algn="l" rtl="0">
              <a:spcBef>
                <a:spcPts val="840"/>
              </a:spcBef>
              <a:spcAft>
                <a:spcPts val="0"/>
              </a:spcAft>
              <a:buSzPts val="4830"/>
              <a:buFont typeface="Noto Sans Symbols"/>
              <a:buNone/>
            </a:pPr>
            <a:endParaRPr sz="4200"/>
          </a:p>
        </p:txBody>
      </p:sp>
      <p:pic>
        <p:nvPicPr>
          <p:cNvPr id="674" name="Google Shape;674;p40" descr="C:\My Documents\ATLAS\StdMod2\mass_scal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3817" y="1236604"/>
            <a:ext cx="2443766" cy="225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1"/>
          <p:cNvSpPr txBox="1">
            <a:spLocks noGrp="1"/>
          </p:cNvSpPr>
          <p:nvPr>
            <p:ph type="title"/>
          </p:nvPr>
        </p:nvSpPr>
        <p:spPr>
          <a:xfrm>
            <a:off x="673034" y="0"/>
            <a:ext cx="785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mécanisme de Brout-Englert-Higgs</a:t>
            </a:r>
            <a:endParaRPr/>
          </a:p>
        </p:txBody>
      </p:sp>
      <p:pic>
        <p:nvPicPr>
          <p:cNvPr id="681" name="Google Shape;681;p41" descr="http://www.chambe-aix.com/photographies/concours_photos_savoie/photos/champ-neige-val-thorens-claire-lagard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2440" y="0"/>
            <a:ext cx="10249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2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28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8" name="Google Shape;688;p42"/>
          <p:cNvSpPr txBox="1">
            <a:spLocks noGrp="1"/>
          </p:cNvSpPr>
          <p:nvPr>
            <p:ph type="title"/>
          </p:nvPr>
        </p:nvSpPr>
        <p:spPr>
          <a:xfrm>
            <a:off x="673034" y="0"/>
            <a:ext cx="785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mécanisme de Brout-Englert-Higgs</a:t>
            </a:r>
            <a:endParaRPr/>
          </a:p>
        </p:txBody>
      </p:sp>
      <p:grpSp>
        <p:nvGrpSpPr>
          <p:cNvPr id="689" name="Google Shape;689;p42"/>
          <p:cNvGrpSpPr/>
          <p:nvPr/>
        </p:nvGrpSpPr>
        <p:grpSpPr>
          <a:xfrm>
            <a:off x="1143000" y="731838"/>
            <a:ext cx="7785100" cy="1643062"/>
            <a:chOff x="1143000" y="731838"/>
            <a:chExt cx="7785100" cy="1643062"/>
          </a:xfrm>
        </p:grpSpPr>
        <p:pic>
          <p:nvPicPr>
            <p:cNvPr id="690" name="Google Shape;690;p42" descr="ski_fond_nordiqu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31000" y="731838"/>
              <a:ext cx="2197100" cy="1643062"/>
            </a:xfrm>
            <a:prstGeom prst="rect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grpSp>
          <p:nvGrpSpPr>
            <p:cNvPr id="691" name="Google Shape;691;p42"/>
            <p:cNvGrpSpPr/>
            <p:nvPr/>
          </p:nvGrpSpPr>
          <p:grpSpPr>
            <a:xfrm>
              <a:off x="1143000" y="914400"/>
              <a:ext cx="4114800" cy="685800"/>
              <a:chOff x="720" y="576"/>
              <a:chExt cx="2592" cy="432"/>
            </a:xfrm>
          </p:grpSpPr>
          <p:cxnSp>
            <p:nvCxnSpPr>
              <p:cNvPr id="692" name="Google Shape;692;p42"/>
              <p:cNvCxnSpPr/>
              <p:nvPr/>
            </p:nvCxnSpPr>
            <p:spPr>
              <a:xfrm>
                <a:off x="720" y="1008"/>
                <a:ext cx="2592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693" name="Google Shape;693;p42"/>
              <p:cNvSpPr txBox="1"/>
              <p:nvPr/>
            </p:nvSpPr>
            <p:spPr>
              <a:xfrm>
                <a:off x="1026" y="576"/>
                <a:ext cx="21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Noto Sans Symbols"/>
                  <a:buNone/>
                </a:pPr>
                <a:r>
                  <a:rPr lang="fr-FR" sz="2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Le photon: masse nulle</a:t>
                </a:r>
                <a:endParaRPr/>
              </a:p>
            </p:txBody>
          </p:sp>
        </p:grpSp>
      </p:grpSp>
      <p:sp>
        <p:nvSpPr>
          <p:cNvPr id="694" name="Google Shape;694;p42"/>
          <p:cNvSpPr txBox="1"/>
          <p:nvPr/>
        </p:nvSpPr>
        <p:spPr>
          <a:xfrm>
            <a:off x="0" y="6521450"/>
            <a:ext cx="9144000" cy="336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fr-FR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L’action du champ de Higgs est équivalent à une sorte de viscosité du vide</a:t>
            </a:r>
            <a:endParaRPr/>
          </a:p>
        </p:txBody>
      </p:sp>
      <p:grpSp>
        <p:nvGrpSpPr>
          <p:cNvPr id="695" name="Google Shape;695;p42"/>
          <p:cNvGrpSpPr/>
          <p:nvPr/>
        </p:nvGrpSpPr>
        <p:grpSpPr>
          <a:xfrm>
            <a:off x="1152525" y="2578100"/>
            <a:ext cx="7770813" cy="1644650"/>
            <a:chOff x="1152525" y="2578100"/>
            <a:chExt cx="7770813" cy="1644650"/>
          </a:xfrm>
        </p:grpSpPr>
        <p:grpSp>
          <p:nvGrpSpPr>
            <p:cNvPr id="696" name="Google Shape;696;p42"/>
            <p:cNvGrpSpPr/>
            <p:nvPr/>
          </p:nvGrpSpPr>
          <p:grpSpPr>
            <a:xfrm>
              <a:off x="1152525" y="2819400"/>
              <a:ext cx="4084638" cy="725488"/>
              <a:chOff x="726" y="1776"/>
              <a:chExt cx="2573" cy="457"/>
            </a:xfrm>
          </p:grpSpPr>
          <p:grpSp>
            <p:nvGrpSpPr>
              <p:cNvPr id="697" name="Google Shape;697;p42"/>
              <p:cNvGrpSpPr/>
              <p:nvPr/>
            </p:nvGrpSpPr>
            <p:grpSpPr>
              <a:xfrm>
                <a:off x="726" y="2137"/>
                <a:ext cx="2573" cy="96"/>
                <a:chOff x="950" y="2137"/>
                <a:chExt cx="1853" cy="96"/>
              </a:xfrm>
            </p:grpSpPr>
            <p:cxnSp>
              <p:nvCxnSpPr>
                <p:cNvPr id="698" name="Google Shape;698;p42"/>
                <p:cNvCxnSpPr/>
                <p:nvPr/>
              </p:nvCxnSpPr>
              <p:spPr>
                <a:xfrm rot="10800000" flipH="1">
                  <a:off x="950" y="2137"/>
                  <a:ext cx="736" cy="7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99" name="Google Shape;699;p42"/>
                <p:cNvCxnSpPr/>
                <p:nvPr/>
              </p:nvCxnSpPr>
              <p:spPr>
                <a:xfrm>
                  <a:off x="1686" y="2137"/>
                  <a:ext cx="567" cy="96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0" name="Google Shape;700;p42"/>
                <p:cNvCxnSpPr/>
                <p:nvPr/>
              </p:nvCxnSpPr>
              <p:spPr>
                <a:xfrm rot="10800000" flipH="1">
                  <a:off x="2253" y="2137"/>
                  <a:ext cx="550" cy="96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701" name="Google Shape;701;p42"/>
              <p:cNvSpPr txBox="1"/>
              <p:nvPr/>
            </p:nvSpPr>
            <p:spPr>
              <a:xfrm>
                <a:off x="1008" y="1776"/>
                <a:ext cx="21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Noto Sans Symbols"/>
                  <a:buNone/>
                </a:pPr>
                <a:r>
                  <a:rPr lang="fr-FR" sz="2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L’électron: petite masse</a:t>
                </a:r>
                <a:endParaRPr/>
              </a:p>
            </p:txBody>
          </p:sp>
        </p:grpSp>
        <p:pic>
          <p:nvPicPr>
            <p:cNvPr id="702" name="Google Shape;702;p42" descr="balade-raquettes-hiver-reallon-76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31000" y="2578100"/>
              <a:ext cx="2192338" cy="1644650"/>
            </a:xfrm>
            <a:prstGeom prst="rect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</p:grpSp>
      <p:grpSp>
        <p:nvGrpSpPr>
          <p:cNvPr id="703" name="Google Shape;703;p42"/>
          <p:cNvGrpSpPr/>
          <p:nvPr/>
        </p:nvGrpSpPr>
        <p:grpSpPr>
          <a:xfrm>
            <a:off x="1143000" y="4452938"/>
            <a:ext cx="7766050" cy="1943100"/>
            <a:chOff x="1143000" y="4452938"/>
            <a:chExt cx="7766050" cy="1943100"/>
          </a:xfrm>
        </p:grpSpPr>
        <p:pic>
          <p:nvPicPr>
            <p:cNvPr id="704" name="Google Shape;704;p42" descr="walking-in-deep-snow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16713" y="4452938"/>
              <a:ext cx="2192337" cy="1643062"/>
            </a:xfrm>
            <a:prstGeom prst="rect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grpSp>
          <p:nvGrpSpPr>
            <p:cNvPr id="705" name="Google Shape;705;p42"/>
            <p:cNvGrpSpPr/>
            <p:nvPr/>
          </p:nvGrpSpPr>
          <p:grpSpPr>
            <a:xfrm>
              <a:off x="1143000" y="4730750"/>
              <a:ext cx="4108450" cy="1069182"/>
              <a:chOff x="720" y="2980"/>
              <a:chExt cx="2588" cy="674"/>
            </a:xfrm>
          </p:grpSpPr>
          <p:grpSp>
            <p:nvGrpSpPr>
              <p:cNvPr id="706" name="Google Shape;706;p42"/>
              <p:cNvGrpSpPr/>
              <p:nvPr/>
            </p:nvGrpSpPr>
            <p:grpSpPr>
              <a:xfrm>
                <a:off x="720" y="3390"/>
                <a:ext cx="2588" cy="264"/>
                <a:chOff x="671" y="3462"/>
                <a:chExt cx="2588" cy="264"/>
              </a:xfrm>
            </p:grpSpPr>
            <p:cxnSp>
              <p:nvCxnSpPr>
                <p:cNvPr id="707" name="Google Shape;707;p42"/>
                <p:cNvCxnSpPr/>
                <p:nvPr/>
              </p:nvCxnSpPr>
              <p:spPr>
                <a:xfrm rot="10800000" flipH="1">
                  <a:off x="671" y="3532"/>
                  <a:ext cx="593" cy="7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8" name="Google Shape;708;p42"/>
                <p:cNvCxnSpPr/>
                <p:nvPr/>
              </p:nvCxnSpPr>
              <p:spPr>
                <a:xfrm rot="-5400000">
                  <a:off x="1056" y="3490"/>
                  <a:ext cx="166" cy="25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9" name="Google Shape;709;p42"/>
                <p:cNvCxnSpPr/>
                <p:nvPr/>
              </p:nvCxnSpPr>
              <p:spPr>
                <a:xfrm rot="10800000" flipH="1">
                  <a:off x="1014" y="3628"/>
                  <a:ext cx="593" cy="75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0" name="Google Shape;710;p42"/>
                <p:cNvCxnSpPr/>
                <p:nvPr/>
              </p:nvCxnSpPr>
              <p:spPr>
                <a:xfrm rot="5400000">
                  <a:off x="1525" y="3544"/>
                  <a:ext cx="167" cy="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1" name="Google Shape;711;p42"/>
                <p:cNvCxnSpPr/>
                <p:nvPr/>
              </p:nvCxnSpPr>
              <p:spPr>
                <a:xfrm rot="-5400000" flipH="1">
                  <a:off x="1629" y="3446"/>
                  <a:ext cx="263" cy="296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2" name="Google Shape;712;p42"/>
                <p:cNvCxnSpPr/>
                <p:nvPr/>
              </p:nvCxnSpPr>
              <p:spPr>
                <a:xfrm rot="5400000">
                  <a:off x="1849" y="3618"/>
                  <a:ext cx="167" cy="47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3" name="Google Shape;713;p42"/>
                <p:cNvCxnSpPr/>
                <p:nvPr/>
              </p:nvCxnSpPr>
              <p:spPr>
                <a:xfrm rot="-5400000">
                  <a:off x="2056" y="3362"/>
                  <a:ext cx="96" cy="296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4" name="Google Shape;714;p42"/>
                <p:cNvCxnSpPr/>
                <p:nvPr/>
              </p:nvCxnSpPr>
              <p:spPr>
                <a:xfrm rot="5400000" flipH="1">
                  <a:off x="2180" y="3548"/>
                  <a:ext cx="192" cy="47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5" name="Google Shape;715;p42"/>
                <p:cNvCxnSpPr/>
                <p:nvPr/>
              </p:nvCxnSpPr>
              <p:spPr>
                <a:xfrm rot="10800000" flipH="1">
                  <a:off x="2299" y="3558"/>
                  <a:ext cx="342" cy="96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6" name="Google Shape;716;p42"/>
                <p:cNvCxnSpPr/>
                <p:nvPr/>
              </p:nvCxnSpPr>
              <p:spPr>
                <a:xfrm rot="5400000" flipH="1">
                  <a:off x="2687" y="3517"/>
                  <a:ext cx="166" cy="25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7" name="Google Shape;717;p42"/>
                <p:cNvCxnSpPr/>
                <p:nvPr/>
              </p:nvCxnSpPr>
              <p:spPr>
                <a:xfrm rot="-5400000">
                  <a:off x="2994" y="3460"/>
                  <a:ext cx="166" cy="364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718" name="Google Shape;718;p42"/>
              <p:cNvSpPr txBox="1"/>
              <p:nvPr/>
            </p:nvSpPr>
            <p:spPr>
              <a:xfrm>
                <a:off x="864" y="2980"/>
                <a:ext cx="24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Noto Sans Symbols"/>
                  <a:buNone/>
                </a:pPr>
                <a:r>
                  <a:rPr lang="fr-FR" sz="2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Le boson Z: grande masse</a:t>
                </a:r>
                <a:endParaRPr/>
              </a:p>
            </p:txBody>
          </p:sp>
        </p:grpSp>
        <p:sp>
          <p:nvSpPr>
            <p:cNvPr id="719" name="Google Shape;719;p42"/>
            <p:cNvSpPr/>
            <p:nvPr/>
          </p:nvSpPr>
          <p:spPr>
            <a:xfrm>
              <a:off x="6796088" y="6151563"/>
              <a:ext cx="2030412" cy="244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000"/>
                <a:buFont typeface="Noto Sans Symbols"/>
                <a:buNone/>
              </a:pPr>
              <a:r>
                <a:rPr lang="fr-FR" sz="1000">
                  <a:solidFill>
                    <a:srgbClr val="262626"/>
                  </a:solidFill>
                  <a:latin typeface="Verdana"/>
                  <a:ea typeface="Verdana"/>
                  <a:cs typeface="Verdana"/>
                  <a:sym typeface="Verdana"/>
                </a:rPr>
                <a:t>Plus difficile à mettre en mvt</a:t>
              </a:r>
              <a:endParaRPr sz="10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3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29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6" name="Google Shape;726;p43"/>
          <p:cNvSpPr txBox="1">
            <a:spLocks noGrp="1"/>
          </p:cNvSpPr>
          <p:nvPr>
            <p:ph type="title"/>
          </p:nvPr>
        </p:nvSpPr>
        <p:spPr>
          <a:xfrm>
            <a:off x="2682875" y="0"/>
            <a:ext cx="38337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boson de Higgs</a:t>
            </a:r>
            <a:endParaRPr/>
          </a:p>
        </p:txBody>
      </p:sp>
      <p:sp>
        <p:nvSpPr>
          <p:cNvPr id="727" name="Google Shape;727;p43"/>
          <p:cNvSpPr/>
          <p:nvPr/>
        </p:nvSpPr>
        <p:spPr>
          <a:xfrm>
            <a:off x="59553" y="630853"/>
            <a:ext cx="8911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Boson de Higgs = le “composant” du champ de Higgs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Découvert au LHC (CERN) en 2012</a:t>
            </a:r>
            <a:endParaRPr/>
          </a:p>
        </p:txBody>
      </p:sp>
      <p:sp>
        <p:nvSpPr>
          <p:cNvPr id="728" name="Google Shape;728;p43"/>
          <p:cNvSpPr txBox="1"/>
          <p:nvPr/>
        </p:nvSpPr>
        <p:spPr>
          <a:xfrm>
            <a:off x="0" y="6146800"/>
            <a:ext cx="9144000" cy="701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boson de Higgs joue un rôle central dans le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mécanisme qui explique la masse des particules élémentaires</a:t>
            </a:r>
            <a:endParaRPr/>
          </a:p>
        </p:txBody>
      </p:sp>
      <p:pic>
        <p:nvPicPr>
          <p:cNvPr id="729" name="Google Shape;729;p43" descr="http://www.mondial-infos.fr/wp-content/uploads/2010/12/flocon-neig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5225" y="1584960"/>
            <a:ext cx="3997959" cy="3997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sldNum" idx="12"/>
          </p:nvPr>
        </p:nvSpPr>
        <p:spPr>
          <a:xfrm>
            <a:off x="4304109" y="6545461"/>
            <a:ext cx="2412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17" descr="Image"/>
          <p:cNvPicPr preferRelativeResize="0"/>
          <p:nvPr/>
        </p:nvPicPr>
        <p:blipFill rotWithShape="1">
          <a:blip r:embed="rId3">
            <a:alphaModFix/>
          </a:blip>
          <a:srcRect r="4149"/>
          <a:stretch/>
        </p:blipFill>
        <p:spPr>
          <a:xfrm>
            <a:off x="-8335" y="119517"/>
            <a:ext cx="6611807" cy="6353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94540" y="47374"/>
            <a:ext cx="37992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391">
                <a:solidFill>
                  <a:srgbClr val="DCDEE0"/>
                </a:solidFill>
                <a:latin typeface="Arial"/>
                <a:ea typeface="Arial"/>
                <a:cs typeface="Arial"/>
                <a:sym typeface="Arial"/>
              </a:rPr>
              <a:t>Une plongée dans l’infiniment petit… </a:t>
            </a: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6624741" y="184448"/>
            <a:ext cx="24912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Différence de taille</a:t>
            </a:r>
            <a:endParaRPr/>
          </a:p>
        </p:txBody>
      </p:sp>
      <p:pic>
        <p:nvPicPr>
          <p:cNvPr id="120" name="Google Shape;120;p17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6077" y="826101"/>
            <a:ext cx="931640" cy="117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5543" y="1145039"/>
            <a:ext cx="1002274" cy="56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0858" y="2435746"/>
            <a:ext cx="931641" cy="11799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17"/>
          <p:cNvCxnSpPr/>
          <p:nvPr/>
        </p:nvCxnSpPr>
        <p:spPr>
          <a:xfrm>
            <a:off x="7636449" y="1427369"/>
            <a:ext cx="581100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triangle" w="med" len="med"/>
            <a:tailEnd type="triangle" w="med" len="med"/>
          </a:ln>
        </p:spPr>
      </p:cxnSp>
      <p:cxnSp>
        <p:nvCxnSpPr>
          <p:cNvPr id="124" name="Google Shape;124;p17"/>
          <p:cNvCxnSpPr/>
          <p:nvPr/>
        </p:nvCxnSpPr>
        <p:spPr>
          <a:xfrm>
            <a:off x="7567551" y="3054343"/>
            <a:ext cx="581100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triangle" w="med" len="med"/>
            <a:tailEnd type="triangle" w="med" len="med"/>
          </a:ln>
        </p:spPr>
      </p:cxnSp>
      <p:sp>
        <p:nvSpPr>
          <p:cNvPr id="125" name="Google Shape;125;p17"/>
          <p:cNvSpPr txBox="1"/>
          <p:nvPr/>
        </p:nvSpPr>
        <p:spPr>
          <a:xfrm>
            <a:off x="7707672" y="1945207"/>
            <a:ext cx="3846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12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</a:t>
            </a:r>
            <a:endParaRPr/>
          </a:p>
        </p:txBody>
      </p:sp>
      <p:sp>
        <p:nvSpPr>
          <p:cNvPr id="126" name="Google Shape;126;p17"/>
          <p:cNvSpPr txBox="1"/>
          <p:nvPr/>
        </p:nvSpPr>
        <p:spPr>
          <a:xfrm>
            <a:off x="6748556" y="1674864"/>
            <a:ext cx="697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95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galaxies</a:t>
            </a:r>
            <a:endParaRPr/>
          </a:p>
        </p:txBody>
      </p:sp>
      <p:pic>
        <p:nvPicPr>
          <p:cNvPr id="127" name="Google Shape;127;p17" descr="undefin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2430" y="2402337"/>
            <a:ext cx="1044163" cy="117990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8078756" y="3656400"/>
            <a:ext cx="8505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Atome</a:t>
            </a:r>
            <a:endParaRPr/>
          </a:p>
        </p:txBody>
      </p:sp>
      <p:cxnSp>
        <p:nvCxnSpPr>
          <p:cNvPr id="129" name="Google Shape;129;p17"/>
          <p:cNvCxnSpPr/>
          <p:nvPr/>
        </p:nvCxnSpPr>
        <p:spPr>
          <a:xfrm rot="10800000" flipH="1">
            <a:off x="6174816" y="3582391"/>
            <a:ext cx="1917600" cy="45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4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30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5" name="Google Shape;735;p4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6" name="Google Shape;736;p44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44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11759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pic>
        <p:nvPicPr>
          <p:cNvPr id="738" name="Google Shape;73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4" descr="iceberg-l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48325"/>
            <a:ext cx="9137651" cy="10887076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44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741" name="Google Shape;741;p44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2" name="Google Shape;742;p44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3" name="Google Shape;743;p44"/>
          <p:cNvSpPr txBox="1"/>
          <p:nvPr/>
        </p:nvSpPr>
        <p:spPr>
          <a:xfrm rot="-5400000">
            <a:off x="-723660" y="2720214"/>
            <a:ext cx="21192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lang="fr-FR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  <p:sp>
        <p:nvSpPr>
          <p:cNvPr id="744" name="Google Shape;744;p44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5" name="Google Shape;745;p44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5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31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2" name="Google Shape;752;p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3" name="Google Shape;753;p45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45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11759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pic>
        <p:nvPicPr>
          <p:cNvPr id="755" name="Google Shape;75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5" descr="iceberg-l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48325"/>
            <a:ext cx="9137651" cy="10887076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5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758" name="Google Shape;758;p45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9" name="Google Shape;759;p45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0" name="Google Shape;760;p45"/>
          <p:cNvSpPr txBox="1"/>
          <p:nvPr/>
        </p:nvSpPr>
        <p:spPr>
          <a:xfrm rot="-5400000">
            <a:off x="-723660" y="2720214"/>
            <a:ext cx="21192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lang="fr-FR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  <p:sp>
        <p:nvSpPr>
          <p:cNvPr id="761" name="Google Shape;761;p45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pic>
        <p:nvPicPr>
          <p:cNvPr id="762" name="Google Shape;762;p45"/>
          <p:cNvPicPr preferRelativeResize="0"/>
          <p:nvPr/>
        </p:nvPicPr>
        <p:blipFill rotWithShape="1">
          <a:blip r:embed="rId5">
            <a:alphaModFix/>
          </a:blip>
          <a:srcRect l="28978" t="1270" r="26407" b="84508"/>
          <a:stretch/>
        </p:blipFill>
        <p:spPr>
          <a:xfrm>
            <a:off x="2243331" y="5608367"/>
            <a:ext cx="4871145" cy="1848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6"/>
          <p:cNvSpPr/>
          <p:nvPr/>
        </p:nvSpPr>
        <p:spPr>
          <a:xfrm>
            <a:off x="0" y="30480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9" name="Google Shape;769;p46"/>
          <p:cNvSpPr txBox="1"/>
          <p:nvPr/>
        </p:nvSpPr>
        <p:spPr>
          <a:xfrm>
            <a:off x="8805863" y="6396038"/>
            <a:ext cx="3381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fld id="{00000000-1234-1234-1234-123412341234}" type="slidenum">
              <a:rPr lang="fr-FR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0" name="Google Shape;770;p46"/>
          <p:cNvSpPr txBox="1">
            <a:spLocks noGrp="1"/>
          </p:cNvSpPr>
          <p:nvPr>
            <p:ph type="sldNum" idx="4294967295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Verdana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32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1" name="Google Shape;771;p46"/>
          <p:cNvSpPr/>
          <p:nvPr/>
        </p:nvSpPr>
        <p:spPr>
          <a:xfrm>
            <a:off x="3695700" y="132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2" name="Google Shape;77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8888" y="9525"/>
            <a:ext cx="1535113" cy="137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6"/>
          <p:cNvPicPr preferRelativeResize="0"/>
          <p:nvPr/>
        </p:nvPicPr>
        <p:blipFill rotWithShape="1">
          <a:blip r:embed="rId4">
            <a:alphaModFix/>
          </a:blip>
          <a:srcRect b="5269"/>
          <a:stretch/>
        </p:blipFill>
        <p:spPr>
          <a:xfrm>
            <a:off x="1979613" y="976313"/>
            <a:ext cx="5181600" cy="5846761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46"/>
          <p:cNvSpPr txBox="1"/>
          <p:nvPr/>
        </p:nvSpPr>
        <p:spPr>
          <a:xfrm>
            <a:off x="6285383" y="256664"/>
            <a:ext cx="2786100" cy="16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 contenu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énergétique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 l’Univers</a:t>
            </a:r>
            <a:endParaRPr/>
          </a:p>
        </p:txBody>
      </p:sp>
      <p:pic>
        <p:nvPicPr>
          <p:cNvPr id="775" name="Google Shape;77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8259" y="4573033"/>
            <a:ext cx="2212275" cy="1980167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46"/>
          <p:cNvSpPr txBox="1"/>
          <p:nvPr/>
        </p:nvSpPr>
        <p:spPr>
          <a:xfrm>
            <a:off x="2144196" y="3012859"/>
            <a:ext cx="3638700" cy="16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Energie noire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363" y="673100"/>
            <a:ext cx="1436687" cy="3646488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47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33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4" name="Google Shape;784;p47"/>
          <p:cNvSpPr txBox="1">
            <a:spLocks noGrp="1"/>
          </p:cNvSpPr>
          <p:nvPr>
            <p:ph type="title"/>
          </p:nvPr>
        </p:nvSpPr>
        <p:spPr>
          <a:xfrm>
            <a:off x="3695606" y="0"/>
            <a:ext cx="1792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Résumé</a:t>
            </a:r>
            <a:endParaRPr/>
          </a:p>
        </p:txBody>
      </p:sp>
      <p:sp>
        <p:nvSpPr>
          <p:cNvPr id="785" name="Google Shape;785;p47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6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60"/>
              <a:buChar char="▪"/>
            </a:pPr>
            <a:r>
              <a:rPr lang="fr-FR" sz="2400" b="1"/>
              <a:t>Particules de matières : </a:t>
            </a:r>
            <a:r>
              <a:rPr lang="fr-FR" sz="2400" b="1">
                <a:solidFill>
                  <a:srgbClr val="FF0000"/>
                </a:solidFill>
              </a:rPr>
              <a:t>fermions</a:t>
            </a:r>
            <a:endParaRPr/>
          </a:p>
          <a:p>
            <a:pPr marL="669925" lvl="1" indent="-325438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Particules stables et « utiles » pour bâtir l’univers:</a:t>
            </a:r>
            <a:endParaRPr/>
          </a:p>
          <a:p>
            <a:pPr marL="1022350" lvl="2" indent="-350838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SzPts val="1840"/>
              <a:buChar char="▪"/>
            </a:pPr>
            <a:r>
              <a:rPr lang="fr-FR" sz="1600"/>
              <a:t>électron, quark up et quark down</a:t>
            </a:r>
            <a:endParaRPr/>
          </a:p>
          <a:p>
            <a:pPr marL="1339850" lvl="3" indent="-315913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610"/>
              <a:buChar char="▪"/>
            </a:pPr>
            <a:r>
              <a:rPr lang="fr-FR" sz="1400"/>
              <a:t>proton = 2 quarks u et un quark d</a:t>
            </a:r>
            <a:endParaRPr/>
          </a:p>
          <a:p>
            <a:pPr marL="669925" lvl="1" indent="-325438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Particules instables:</a:t>
            </a:r>
            <a:endParaRPr/>
          </a:p>
          <a:p>
            <a:pPr marL="1022350" lvl="2" indent="-350838" algn="l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SzPts val="1840"/>
              <a:buChar char="▪"/>
            </a:pPr>
            <a:r>
              <a:rPr lang="fr-FR" sz="1600"/>
              <a:t>muon, tau, quark étrange,…</a:t>
            </a:r>
            <a:endParaRPr/>
          </a:p>
          <a:p>
            <a:pPr marL="669925" lvl="1" indent="-325437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SzPts val="2530"/>
              <a:buChar char="▪"/>
            </a:pPr>
            <a:r>
              <a:rPr lang="fr-FR" sz="2200"/>
              <a:t>A chaque particule est associée une antiparticule</a:t>
            </a:r>
            <a:endParaRPr sz="1800"/>
          </a:p>
          <a:p>
            <a:pPr marL="34290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lang="fr-FR" sz="2400" b="1"/>
              <a:t>Particules d’interactions :</a:t>
            </a:r>
            <a:r>
              <a:rPr lang="fr-FR" sz="2400"/>
              <a:t> </a:t>
            </a:r>
            <a:r>
              <a:rPr lang="fr-FR" sz="2400" b="1">
                <a:solidFill>
                  <a:srgbClr val="FF0000"/>
                </a:solidFill>
              </a:rPr>
              <a:t>bosons</a:t>
            </a:r>
            <a:endParaRPr/>
          </a:p>
          <a:p>
            <a:pPr marL="669925" lvl="1" indent="-325438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Photon: interaction électromagnétique</a:t>
            </a:r>
            <a:endParaRPr/>
          </a:p>
          <a:p>
            <a:pPr marL="669925" lvl="1" indent="-325438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Boson Z/W: interaction faible</a:t>
            </a:r>
            <a:endParaRPr/>
          </a:p>
          <a:p>
            <a:pPr marL="669925" lvl="1" indent="-325437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Gluon: interaction forte</a:t>
            </a:r>
            <a:endParaRPr sz="1800"/>
          </a:p>
          <a:p>
            <a:pPr marL="34290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lang="fr-FR" sz="2400"/>
              <a:t>Le </a:t>
            </a:r>
            <a:r>
              <a:rPr lang="fr-FR" sz="2400" b="1">
                <a:solidFill>
                  <a:srgbClr val="FF0000"/>
                </a:solidFill>
              </a:rPr>
              <a:t>Modèle Standard</a:t>
            </a:r>
            <a:r>
              <a:rPr lang="fr-FR" sz="2400">
                <a:solidFill>
                  <a:srgbClr val="FF0000"/>
                </a:solidFill>
              </a:rPr>
              <a:t> </a:t>
            </a:r>
            <a:r>
              <a:rPr lang="fr-FR" sz="2400"/>
              <a:t>est le cadre théorique qui décrit les (anti-)particules et leurs interactions</a:t>
            </a:r>
            <a:endParaRPr sz="2400"/>
          </a:p>
          <a:p>
            <a:pPr marL="34290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lang="fr-FR" sz="2400"/>
              <a:t>La </a:t>
            </a:r>
            <a:r>
              <a:rPr lang="fr-FR" sz="2400" b="1">
                <a:solidFill>
                  <a:srgbClr val="FF0000"/>
                </a:solidFill>
              </a:rPr>
              <a:t>masse des particules élémentaires </a:t>
            </a:r>
            <a:r>
              <a:rPr lang="fr-FR" sz="2400"/>
              <a:t>provient de l’interaction avec le </a:t>
            </a:r>
            <a:r>
              <a:rPr lang="fr-FR" sz="2400" b="1">
                <a:solidFill>
                  <a:srgbClr val="FF0000"/>
                </a:solidFill>
              </a:rPr>
              <a:t>champ de Higgs </a:t>
            </a:r>
            <a:r>
              <a:rPr lang="fr-FR" sz="2400">
                <a:solidFill>
                  <a:schemeClr val="accent6"/>
                </a:solidFill>
              </a:rPr>
              <a:t>qui se manifeste également par l’existence du </a:t>
            </a:r>
            <a:r>
              <a:rPr lang="fr-FR" sz="2400" b="1">
                <a:solidFill>
                  <a:srgbClr val="FF0000"/>
                </a:solidFill>
              </a:rPr>
              <a:t>boson de Higgs</a:t>
            </a:r>
            <a:endParaRPr/>
          </a:p>
          <a:p>
            <a:pPr marL="344487" lvl="1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SzPts val="2530"/>
              <a:buNone/>
            </a:pPr>
            <a:endParaRPr sz="2200" b="1">
              <a:solidFill>
                <a:srgbClr val="FF0000"/>
              </a:solidFill>
            </a:endParaRPr>
          </a:p>
          <a:p>
            <a:pPr marL="342900" lvl="0" indent="-12954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None/>
            </a:pPr>
            <a:endParaRPr sz="2400"/>
          </a:p>
          <a:p>
            <a:pPr marL="342900" lvl="0" indent="-12954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None/>
            </a:pP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8"/>
          <p:cNvSpPr txBox="1">
            <a:spLocks noGrp="1"/>
          </p:cNvSpPr>
          <p:nvPr>
            <p:ph type="title"/>
          </p:nvPr>
        </p:nvSpPr>
        <p:spPr>
          <a:xfrm>
            <a:off x="3603625" y="274638"/>
            <a:ext cx="1935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Back Up</a:t>
            </a:r>
            <a:endParaRPr/>
          </a:p>
        </p:txBody>
      </p:sp>
      <p:pic>
        <p:nvPicPr>
          <p:cNvPr id="791" name="Google Shape;79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9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35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8" name="Google Shape;798;p49"/>
          <p:cNvSpPr txBox="1">
            <a:spLocks noGrp="1"/>
          </p:cNvSpPr>
          <p:nvPr>
            <p:ph type="title"/>
          </p:nvPr>
        </p:nvSpPr>
        <p:spPr>
          <a:xfrm>
            <a:off x="17527" y="0"/>
            <a:ext cx="9148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300"/>
              <a:t>Nouvelle affiche des composants élémentaires (2014)</a:t>
            </a:r>
            <a:endParaRPr sz="2300"/>
          </a:p>
        </p:txBody>
      </p:sp>
      <p:pic>
        <p:nvPicPr>
          <p:cNvPr id="799" name="Google Shape;79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2" y="652901"/>
            <a:ext cx="8225862" cy="5831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0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36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6" name="Google Shape;806;p50"/>
          <p:cNvSpPr txBox="1">
            <a:spLocks noGrp="1"/>
          </p:cNvSpPr>
          <p:nvPr>
            <p:ph type="title"/>
          </p:nvPr>
        </p:nvSpPr>
        <p:spPr>
          <a:xfrm>
            <a:off x="2886917" y="0"/>
            <a:ext cx="3405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Les interactions</a:t>
            </a:r>
            <a:endParaRPr/>
          </a:p>
        </p:txBody>
      </p:sp>
      <p:sp>
        <p:nvSpPr>
          <p:cNvPr id="807" name="Google Shape;807;p50"/>
          <p:cNvSpPr/>
          <p:nvPr/>
        </p:nvSpPr>
        <p:spPr>
          <a:xfrm>
            <a:off x="5422900" y="6108700"/>
            <a:ext cx="2793900" cy="114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8" name="Google Shape;808;p50"/>
          <p:cNvSpPr txBox="1"/>
          <p:nvPr/>
        </p:nvSpPr>
        <p:spPr>
          <a:xfrm>
            <a:off x="-211980" y="1161679"/>
            <a:ext cx="5142300" cy="12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657678" marR="0" lvl="0" indent="-340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Verdana"/>
              <a:buChar char="•"/>
            </a:pP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Quatre interactions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décrivent le monde connu, et se manifestent par l'échange de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 médiatrices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 les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bosons de jauge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graphicFrame>
        <p:nvGraphicFramePr>
          <p:cNvPr id="809" name="Google Shape;809;p50"/>
          <p:cNvGraphicFramePr/>
          <p:nvPr/>
        </p:nvGraphicFramePr>
        <p:xfrm>
          <a:off x="1964194" y="3000316"/>
          <a:ext cx="3979400" cy="2860750"/>
        </p:xfrm>
        <a:graphic>
          <a:graphicData uri="http://schemas.openxmlformats.org/drawingml/2006/table">
            <a:tbl>
              <a:tblPr>
                <a:noFill/>
                <a:tableStyleId>{5E41B9B4-605E-4570-B16A-D4CA197FFFDF}</a:tableStyleId>
              </a:tblPr>
              <a:tblGrid>
                <a:gridCol w="252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Interaction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Intensité relative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Forte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Electromagnétique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/>
                        <a:t>10</a:t>
                      </a:r>
                      <a:r>
                        <a:rPr lang="fr-FR" sz="2000" u="none" strike="noStrike" cap="none" baseline="30000"/>
                        <a:t>-2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Faible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/>
                        <a:t>10</a:t>
                      </a:r>
                      <a:r>
                        <a:rPr lang="fr-FR" sz="2000" u="none" strike="noStrike" cap="none" baseline="30000"/>
                        <a:t>-6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Gravité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/>
                        <a:t>10</a:t>
                      </a:r>
                      <a:r>
                        <a:rPr lang="fr-FR" sz="2000" u="none" strike="noStrike" cap="none" baseline="30000"/>
                        <a:t>-38</a:t>
                      </a:r>
                      <a:endParaRPr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10" name="Google Shape;810;p50" descr="Capture d’écran 2014-06-05 à 16.29.5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0410" y="1218238"/>
            <a:ext cx="3826921" cy="1096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1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37</a:t>
            </a:fld>
            <a:endParaRPr/>
          </a:p>
        </p:txBody>
      </p:sp>
      <p:sp>
        <p:nvSpPr>
          <p:cNvPr id="816" name="Google Shape;816;p51"/>
          <p:cNvSpPr txBox="1">
            <a:spLocks noGrp="1"/>
          </p:cNvSpPr>
          <p:nvPr>
            <p:ph type="title"/>
          </p:nvPr>
        </p:nvSpPr>
        <p:spPr>
          <a:xfrm>
            <a:off x="2751027" y="0"/>
            <a:ext cx="3305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canal H→γγ</a:t>
            </a:r>
            <a:br>
              <a:rPr lang="fr-FR"/>
            </a:br>
            <a:endParaRPr/>
          </a:p>
        </p:txBody>
      </p:sp>
      <p:pic>
        <p:nvPicPr>
          <p:cNvPr id="817" name="Google Shape;817;p51" descr="sign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09800"/>
            <a:ext cx="4457701" cy="30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1" descr="signal"/>
          <p:cNvPicPr preferRelativeResize="0"/>
          <p:nvPr/>
        </p:nvPicPr>
        <p:blipFill rotWithShape="1">
          <a:blip r:embed="rId4">
            <a:alphaModFix/>
          </a:blip>
          <a:srcRect l="19549"/>
          <a:stretch/>
        </p:blipFill>
        <p:spPr>
          <a:xfrm>
            <a:off x="868363" y="2209800"/>
            <a:ext cx="3589336" cy="30241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9" name="Google Shape;819;p51"/>
          <p:cNvCxnSpPr/>
          <p:nvPr/>
        </p:nvCxnSpPr>
        <p:spPr>
          <a:xfrm>
            <a:off x="2190750" y="2514600"/>
            <a:ext cx="0" cy="2209800"/>
          </a:xfrm>
          <a:prstGeom prst="straightConnector1">
            <a:avLst/>
          </a:pr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0" name="Google Shape;820;p51"/>
          <p:cNvSpPr txBox="1"/>
          <p:nvPr/>
        </p:nvSpPr>
        <p:spPr>
          <a:xfrm>
            <a:off x="1001856" y="1905000"/>
            <a:ext cx="29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Higgs (m</a:t>
            </a:r>
            <a:r>
              <a:rPr lang="fr-FR" sz="2000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</a:t>
            </a: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=125 GeV)</a:t>
            </a:r>
            <a:endParaRPr/>
          </a:p>
        </p:txBody>
      </p:sp>
      <p:grpSp>
        <p:nvGrpSpPr>
          <p:cNvPr id="821" name="Google Shape;821;p51"/>
          <p:cNvGrpSpPr/>
          <p:nvPr/>
        </p:nvGrpSpPr>
        <p:grpSpPr>
          <a:xfrm>
            <a:off x="1198563" y="5268913"/>
            <a:ext cx="2500312" cy="1589087"/>
            <a:chOff x="755" y="3319"/>
            <a:chExt cx="1575" cy="1001"/>
          </a:xfrm>
        </p:grpSpPr>
        <p:grpSp>
          <p:nvGrpSpPr>
            <p:cNvPr id="822" name="Google Shape;822;p51"/>
            <p:cNvGrpSpPr/>
            <p:nvPr/>
          </p:nvGrpSpPr>
          <p:grpSpPr>
            <a:xfrm>
              <a:off x="755" y="3319"/>
              <a:ext cx="1575" cy="1001"/>
              <a:chOff x="4012" y="3391"/>
              <a:chExt cx="1335" cy="929"/>
            </a:xfrm>
          </p:grpSpPr>
          <p:pic>
            <p:nvPicPr>
              <p:cNvPr id="823" name="Google Shape;823;p51" descr="HiggsProduction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012" y="3391"/>
                <a:ext cx="715" cy="9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4" name="Google Shape;824;p51" descr="higgsdecays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660" y="3413"/>
                <a:ext cx="687" cy="9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25" name="Google Shape;825;p51"/>
            <p:cNvSpPr txBox="1"/>
            <p:nvPr/>
          </p:nvSpPr>
          <p:spPr>
            <a:xfrm>
              <a:off x="1486" y="3604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 b="1">
                  <a:solidFill>
                    <a:srgbClr val="CC0000"/>
                  </a:solidFill>
                  <a:latin typeface="Verdana"/>
                  <a:ea typeface="Verdana"/>
                  <a:cs typeface="Verdana"/>
                  <a:sym typeface="Verdana"/>
                </a:rPr>
                <a:t>H</a:t>
              </a:r>
              <a:endParaRPr/>
            </a:p>
          </p:txBody>
        </p:sp>
      </p:grpSp>
      <p:pic>
        <p:nvPicPr>
          <p:cNvPr id="826" name="Google Shape;826;p51" descr="http://atlas-vp1.web.cern.ch/atlas-vp1/screenshots/Hgg/evt_86694500/vp1_Hgg_run191426_evt86694500_hi-res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73524" y="2676732"/>
            <a:ext cx="4571999" cy="324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43163" y="642938"/>
            <a:ext cx="4303713" cy="10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2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38</a:t>
            </a:fld>
            <a:endParaRPr/>
          </a:p>
        </p:txBody>
      </p:sp>
      <p:sp>
        <p:nvSpPr>
          <p:cNvPr id="833" name="Google Shape;833;p52"/>
          <p:cNvSpPr txBox="1">
            <a:spLocks noGrp="1"/>
          </p:cNvSpPr>
          <p:nvPr>
            <p:ph type="title"/>
          </p:nvPr>
        </p:nvSpPr>
        <p:spPr>
          <a:xfrm>
            <a:off x="2777102" y="0"/>
            <a:ext cx="3279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canal H→γγ</a:t>
            </a:r>
            <a:br>
              <a:rPr lang="fr-FR"/>
            </a:br>
            <a:endParaRPr/>
          </a:p>
        </p:txBody>
      </p:sp>
      <p:pic>
        <p:nvPicPr>
          <p:cNvPr id="834" name="Google Shape;834;p52" descr="sign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09800"/>
            <a:ext cx="4457701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52"/>
          <p:cNvSpPr txBox="1"/>
          <p:nvPr/>
        </p:nvSpPr>
        <p:spPr>
          <a:xfrm>
            <a:off x="990600" y="1905000"/>
            <a:ext cx="29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Higgs (m</a:t>
            </a:r>
            <a:r>
              <a:rPr lang="fr-FR" sz="2000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</a:t>
            </a: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=125 GeV)</a:t>
            </a:r>
            <a:endParaRPr/>
          </a:p>
        </p:txBody>
      </p:sp>
      <p:grpSp>
        <p:nvGrpSpPr>
          <p:cNvPr id="836" name="Google Shape;836;p52"/>
          <p:cNvGrpSpPr/>
          <p:nvPr/>
        </p:nvGrpSpPr>
        <p:grpSpPr>
          <a:xfrm>
            <a:off x="1198563" y="5268913"/>
            <a:ext cx="2500312" cy="1589087"/>
            <a:chOff x="755" y="3319"/>
            <a:chExt cx="1575" cy="1001"/>
          </a:xfrm>
        </p:grpSpPr>
        <p:grpSp>
          <p:nvGrpSpPr>
            <p:cNvPr id="837" name="Google Shape;837;p52"/>
            <p:cNvGrpSpPr/>
            <p:nvPr/>
          </p:nvGrpSpPr>
          <p:grpSpPr>
            <a:xfrm>
              <a:off x="755" y="3319"/>
              <a:ext cx="1575" cy="1001"/>
              <a:chOff x="4012" y="3391"/>
              <a:chExt cx="1335" cy="929"/>
            </a:xfrm>
          </p:grpSpPr>
          <p:pic>
            <p:nvPicPr>
              <p:cNvPr id="838" name="Google Shape;838;p52" descr="HiggsProduction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012" y="3391"/>
                <a:ext cx="715" cy="9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9" name="Google Shape;839;p52" descr="higgsdecays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660" y="3413"/>
                <a:ext cx="687" cy="9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40" name="Google Shape;840;p52"/>
            <p:cNvSpPr txBox="1"/>
            <p:nvPr/>
          </p:nvSpPr>
          <p:spPr>
            <a:xfrm>
              <a:off x="1486" y="3604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 b="1">
                  <a:solidFill>
                    <a:srgbClr val="CC0000"/>
                  </a:solidFill>
                  <a:latin typeface="Verdana"/>
                  <a:ea typeface="Verdana"/>
                  <a:cs typeface="Verdana"/>
                  <a:sym typeface="Verdana"/>
                </a:rPr>
                <a:t>H</a:t>
              </a:r>
              <a:endParaRPr/>
            </a:p>
          </p:txBody>
        </p:sp>
      </p:grpSp>
      <p:sp>
        <p:nvSpPr>
          <p:cNvPr id="841" name="Google Shape;841;p52"/>
          <p:cNvSpPr/>
          <p:nvPr/>
        </p:nvSpPr>
        <p:spPr>
          <a:xfrm>
            <a:off x="4811151" y="1905000"/>
            <a:ext cx="801900" cy="30891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2" name="Google Shape;842;p52"/>
          <p:cNvSpPr txBox="1"/>
          <p:nvPr/>
        </p:nvSpPr>
        <p:spPr>
          <a:xfrm>
            <a:off x="5755183" y="2757017"/>
            <a:ext cx="20634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Résolution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détecteur</a:t>
            </a:r>
            <a:endParaRPr/>
          </a:p>
        </p:txBody>
      </p:sp>
      <p:pic>
        <p:nvPicPr>
          <p:cNvPr id="843" name="Google Shape;843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3163" y="642938"/>
            <a:ext cx="4303713" cy="10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3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39</a:t>
            </a:fld>
            <a:endParaRPr/>
          </a:p>
        </p:txBody>
      </p:sp>
      <p:sp>
        <p:nvSpPr>
          <p:cNvPr id="849" name="Google Shape;849;p53"/>
          <p:cNvSpPr txBox="1">
            <a:spLocks noGrp="1"/>
          </p:cNvSpPr>
          <p:nvPr>
            <p:ph type="title"/>
          </p:nvPr>
        </p:nvSpPr>
        <p:spPr>
          <a:xfrm>
            <a:off x="2855326" y="0"/>
            <a:ext cx="3201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canal H→γγ</a:t>
            </a:r>
            <a:br>
              <a:rPr lang="fr-FR"/>
            </a:br>
            <a:endParaRPr/>
          </a:p>
        </p:txBody>
      </p:sp>
      <p:pic>
        <p:nvPicPr>
          <p:cNvPr id="850" name="Google Shape;850;p53" descr="sign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09800"/>
            <a:ext cx="4457701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3"/>
          <p:cNvSpPr txBox="1"/>
          <p:nvPr/>
        </p:nvSpPr>
        <p:spPr>
          <a:xfrm>
            <a:off x="990600" y="1905000"/>
            <a:ext cx="29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Higgs (m</a:t>
            </a:r>
            <a:r>
              <a:rPr lang="fr-FR" sz="2000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</a:t>
            </a: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=125 GeV)</a:t>
            </a:r>
            <a:endParaRPr/>
          </a:p>
        </p:txBody>
      </p:sp>
      <p:grpSp>
        <p:nvGrpSpPr>
          <p:cNvPr id="852" name="Google Shape;852;p53"/>
          <p:cNvGrpSpPr/>
          <p:nvPr/>
        </p:nvGrpSpPr>
        <p:grpSpPr>
          <a:xfrm>
            <a:off x="4427538" y="1917700"/>
            <a:ext cx="4457700" cy="4738688"/>
            <a:chOff x="2789" y="1208"/>
            <a:chExt cx="2808" cy="2985"/>
          </a:xfrm>
        </p:grpSpPr>
        <p:pic>
          <p:nvPicPr>
            <p:cNvPr id="853" name="Google Shape;853;p53" descr="bk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89" y="1396"/>
              <a:ext cx="2808" cy="1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4" name="Google Shape;854;p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88" y="3552"/>
              <a:ext cx="1166" cy="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5" name="Google Shape;855;p53"/>
            <p:cNvSpPr txBox="1"/>
            <p:nvPr/>
          </p:nvSpPr>
          <p:spPr>
            <a:xfrm>
              <a:off x="3942" y="1208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Bruit de fond</a:t>
              </a:r>
              <a:endParaRPr/>
            </a:p>
          </p:txBody>
        </p:sp>
        <p:sp>
          <p:nvSpPr>
            <p:cNvPr id="856" name="Google Shape;856;p53"/>
            <p:cNvSpPr txBox="1"/>
            <p:nvPr/>
          </p:nvSpPr>
          <p:spPr>
            <a:xfrm>
              <a:off x="3168" y="3504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Exemple:</a:t>
              </a:r>
              <a:endParaRPr/>
            </a:p>
          </p:txBody>
        </p:sp>
      </p:grpSp>
      <p:grpSp>
        <p:nvGrpSpPr>
          <p:cNvPr id="857" name="Google Shape;857;p53"/>
          <p:cNvGrpSpPr/>
          <p:nvPr/>
        </p:nvGrpSpPr>
        <p:grpSpPr>
          <a:xfrm>
            <a:off x="1198563" y="5268913"/>
            <a:ext cx="2500312" cy="1589087"/>
            <a:chOff x="755" y="3319"/>
            <a:chExt cx="1575" cy="1001"/>
          </a:xfrm>
        </p:grpSpPr>
        <p:grpSp>
          <p:nvGrpSpPr>
            <p:cNvPr id="858" name="Google Shape;858;p53"/>
            <p:cNvGrpSpPr/>
            <p:nvPr/>
          </p:nvGrpSpPr>
          <p:grpSpPr>
            <a:xfrm>
              <a:off x="755" y="3319"/>
              <a:ext cx="1575" cy="1001"/>
              <a:chOff x="4012" y="3391"/>
              <a:chExt cx="1335" cy="929"/>
            </a:xfrm>
          </p:grpSpPr>
          <p:pic>
            <p:nvPicPr>
              <p:cNvPr id="859" name="Google Shape;859;p53" descr="HiggsProduction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12" y="3391"/>
                <a:ext cx="715" cy="9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0" name="Google Shape;860;p53" descr="higgsdecays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660" y="3413"/>
                <a:ext cx="687" cy="9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61" name="Google Shape;861;p53"/>
            <p:cNvSpPr txBox="1"/>
            <p:nvPr/>
          </p:nvSpPr>
          <p:spPr>
            <a:xfrm>
              <a:off x="1486" y="3604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 b="1">
                  <a:solidFill>
                    <a:srgbClr val="CC0000"/>
                  </a:solidFill>
                  <a:latin typeface="Verdana"/>
                  <a:ea typeface="Verdana"/>
                  <a:cs typeface="Verdana"/>
                  <a:sym typeface="Verdana"/>
                </a:rPr>
                <a:t>H</a:t>
              </a:r>
              <a:endParaRPr/>
            </a:p>
          </p:txBody>
        </p:sp>
      </p:grpSp>
      <p:pic>
        <p:nvPicPr>
          <p:cNvPr id="862" name="Google Shape;862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43163" y="642938"/>
            <a:ext cx="4303713" cy="10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805429" y="0"/>
            <a:ext cx="756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Structure de l’atome </a:t>
            </a:r>
            <a:r>
              <a:rPr lang="fr-FR" sz="2000"/>
              <a:t>(du grec : indivisible)</a:t>
            </a:r>
            <a:endParaRPr sz="2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4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40</a:t>
            </a:fld>
            <a:endParaRPr/>
          </a:p>
        </p:txBody>
      </p:sp>
      <p:sp>
        <p:nvSpPr>
          <p:cNvPr id="868" name="Google Shape;868;p54"/>
          <p:cNvSpPr txBox="1">
            <a:spLocks noGrp="1"/>
          </p:cNvSpPr>
          <p:nvPr>
            <p:ph type="title"/>
          </p:nvPr>
        </p:nvSpPr>
        <p:spPr>
          <a:xfrm>
            <a:off x="1895475" y="0"/>
            <a:ext cx="598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canal H→γγ : simulation</a:t>
            </a:r>
            <a:endParaRPr/>
          </a:p>
        </p:txBody>
      </p:sp>
      <p:pic>
        <p:nvPicPr>
          <p:cNvPr id="869" name="Google Shape;869;p54" descr="signalbk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663" y="1176338"/>
            <a:ext cx="6916737" cy="469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54"/>
          <p:cNvSpPr txBox="1"/>
          <p:nvPr/>
        </p:nvSpPr>
        <p:spPr>
          <a:xfrm>
            <a:off x="5330825" y="2292350"/>
            <a:ext cx="893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Higgs</a:t>
            </a:r>
            <a:endParaRPr/>
          </a:p>
        </p:txBody>
      </p:sp>
      <p:cxnSp>
        <p:nvCxnSpPr>
          <p:cNvPr id="871" name="Google Shape;871;p54"/>
          <p:cNvCxnSpPr/>
          <p:nvPr/>
        </p:nvCxnSpPr>
        <p:spPr>
          <a:xfrm flipH="1">
            <a:off x="4597300" y="2730500"/>
            <a:ext cx="673200" cy="660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72" name="Google Shape;872;p54"/>
          <p:cNvSpPr txBox="1"/>
          <p:nvPr/>
        </p:nvSpPr>
        <p:spPr>
          <a:xfrm>
            <a:off x="1578190" y="5943600"/>
            <a:ext cx="598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Bosse = signature du boson de Higgs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5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55"/>
          <p:cNvSpPr txBox="1">
            <a:spLocks noGrp="1"/>
          </p:cNvSpPr>
          <p:nvPr>
            <p:ph type="body" idx="1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11759" algn="l" rtl="0">
              <a:spcBef>
                <a:spcPts val="0"/>
              </a:spcBef>
              <a:spcAft>
                <a:spcPts val="0"/>
              </a:spcAft>
              <a:buSzPts val="3640"/>
              <a:buNone/>
            </a:pPr>
            <a:endParaRPr/>
          </a:p>
        </p:txBody>
      </p:sp>
      <p:sp>
        <p:nvSpPr>
          <p:cNvPr id="879" name="Google Shape;879;p55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41</a:t>
            </a:fld>
            <a:endParaRPr/>
          </a:p>
        </p:txBody>
      </p:sp>
      <p:pic>
        <p:nvPicPr>
          <p:cNvPr id="880" name="Google Shape;880;p55"/>
          <p:cNvPicPr preferRelativeResize="0"/>
          <p:nvPr/>
        </p:nvPicPr>
        <p:blipFill rotWithShape="1">
          <a:blip r:embed="rId3">
            <a:alphaModFix/>
          </a:blip>
          <a:srcRect l="12298" r="12393"/>
          <a:stretch/>
        </p:blipFill>
        <p:spPr>
          <a:xfrm>
            <a:off x="-1" y="2893"/>
            <a:ext cx="9144000" cy="6829787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55"/>
          <p:cNvSpPr txBox="1"/>
          <p:nvPr/>
        </p:nvSpPr>
        <p:spPr>
          <a:xfrm>
            <a:off x="8275316" y="6550852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41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56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7" name="Google Shape;887;p56"/>
          <p:cNvPicPr preferRelativeResize="0"/>
          <p:nvPr/>
        </p:nvPicPr>
        <p:blipFill rotWithShape="1">
          <a:blip r:embed="rId3">
            <a:alphaModFix/>
          </a:blip>
          <a:srcRect l="12341" r="12657"/>
          <a:stretch/>
        </p:blipFill>
        <p:spPr>
          <a:xfrm>
            <a:off x="1407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56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7"/>
          <p:cNvSpPr txBox="1">
            <a:spLocks noGrp="1"/>
          </p:cNvSpPr>
          <p:nvPr>
            <p:ph type="title"/>
          </p:nvPr>
        </p:nvSpPr>
        <p:spPr>
          <a:xfrm>
            <a:off x="-71418" y="0"/>
            <a:ext cx="932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Découverte d’une nouvelle particule au CERN</a:t>
            </a:r>
            <a:endParaRPr/>
          </a:p>
        </p:txBody>
      </p:sp>
      <p:pic>
        <p:nvPicPr>
          <p:cNvPr id="894" name="Google Shape;894;p57" descr="https://twiki.cern.ch/twiki/pub/AtlasPublic/HiggsPublicResults//Hgg-FixedScale-Short2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6097" y="544312"/>
            <a:ext cx="6505011" cy="6313688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57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5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01" name="Google Shape;901;p58" descr="http://p.twimg.com/Aw-9YxqCQAArFr_.jpg:lar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1013" y="-288925"/>
            <a:ext cx="3889375" cy="499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58" descr="C:\Users\François\Desktop\LHC_collisions\Higgs\Conférence_Higgs\Higgs_SciencesetAveni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5505">
            <a:off x="52388" y="61913"/>
            <a:ext cx="3021012" cy="407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6513" y="4335463"/>
            <a:ext cx="4108450" cy="230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58" descr="http://sciences.blogs.liberation.fr/.a/6a00e5500b4a648833017d3ef4335c970c-300w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9875" y="3824288"/>
            <a:ext cx="2219325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58" descr="http://www.larecherche.fr/sites/larecherche.fr/files/imagecache/parution_image_portrait_block/couv/Mensuel/46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36237">
            <a:off x="2459038" y="4510088"/>
            <a:ext cx="2532062" cy="354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58" descr="C:\Users\François\Desktop\LHC_collisions\Higgs\Conférence_Higgs\Higgs_Scienc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91409">
            <a:off x="2833687" y="876300"/>
            <a:ext cx="2673350" cy="3717924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58"/>
          <p:cNvSpPr txBox="1"/>
          <p:nvPr/>
        </p:nvSpPr>
        <p:spPr>
          <a:xfrm>
            <a:off x="2963863" y="0"/>
            <a:ext cx="3714900" cy="6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 Juillet 2012</a:t>
            </a:r>
            <a:endParaRPr/>
          </a:p>
        </p:txBody>
      </p:sp>
      <p:sp>
        <p:nvSpPr>
          <p:cNvPr id="908" name="Google Shape;908;p58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59"/>
          <p:cNvSpPr txBox="1">
            <a:spLocks noGrp="1"/>
          </p:cNvSpPr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59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45</a:t>
            </a:fld>
            <a:endParaRPr/>
          </a:p>
        </p:txBody>
      </p:sp>
      <p:pic>
        <p:nvPicPr>
          <p:cNvPr id="915" name="Google Shape;915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987883" cy="6950914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59"/>
          <p:cNvSpPr txBox="1"/>
          <p:nvPr/>
        </p:nvSpPr>
        <p:spPr>
          <a:xfrm>
            <a:off x="7136781" y="468352"/>
            <a:ext cx="1212300" cy="30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Découverte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7" name="Google Shape;917;p59"/>
          <p:cNvSpPr txBox="1"/>
          <p:nvPr/>
        </p:nvSpPr>
        <p:spPr>
          <a:xfrm>
            <a:off x="7144215" y="185854"/>
            <a:ext cx="1665300" cy="30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Théorisé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8" name="Google Shape;918;p59"/>
          <p:cNvSpPr/>
          <p:nvPr/>
        </p:nvSpPr>
        <p:spPr>
          <a:xfrm>
            <a:off x="234176" y="122663"/>
            <a:ext cx="4315500" cy="691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60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46</a:t>
            </a:fld>
            <a:endParaRPr/>
          </a:p>
        </p:txBody>
      </p:sp>
      <p:sp>
        <p:nvSpPr>
          <p:cNvPr id="925" name="Google Shape;925;p60"/>
          <p:cNvSpPr txBox="1">
            <a:spLocks noGrp="1"/>
          </p:cNvSpPr>
          <p:nvPr>
            <p:ph type="title"/>
          </p:nvPr>
        </p:nvSpPr>
        <p:spPr>
          <a:xfrm>
            <a:off x="1654175" y="0"/>
            <a:ext cx="5872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6" name="Google Shape;926;p60" descr="lagrangi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61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61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masse dans le microcosme</a:t>
            </a:r>
            <a:endParaRPr sz="55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61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61"/>
          <p:cNvSpPr txBox="1"/>
          <p:nvPr/>
        </p:nvSpPr>
        <p:spPr>
          <a:xfrm>
            <a:off x="22118" y="3117572"/>
            <a:ext cx="9099900" cy="3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Pour la matière ordinaire,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à une bonne approximation égale à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leurs atomes</a:t>
            </a:r>
            <a:endParaRPr/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L'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cohésive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dans un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cristal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pour exemple, est entre 1 et 10 eV par atome,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petit par rapport à la 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atomes</a:t>
            </a:r>
            <a:endParaRPr/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d'un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atome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également à peu près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égale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son les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électrons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son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noyau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 l’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de liaison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atomique reste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très petite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 rapport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à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l’atome</a:t>
            </a:r>
            <a:endParaRPr/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 raisonnement continue au niveau nucléaire :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d’un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noyau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à peu près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égale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 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protons 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et des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neutrons </a:t>
            </a:r>
            <a:endParaRPr/>
          </a:p>
        </p:txBody>
      </p:sp>
      <p:pic>
        <p:nvPicPr>
          <p:cNvPr id="935" name="Google Shape;935;p61" descr="Image"/>
          <p:cNvPicPr preferRelativeResize="0"/>
          <p:nvPr/>
        </p:nvPicPr>
        <p:blipFill rotWithShape="1">
          <a:blip r:embed="rId4">
            <a:alphaModFix/>
          </a:blip>
          <a:srcRect t="17158" r="26498" b="44030"/>
          <a:stretch/>
        </p:blipFill>
        <p:spPr>
          <a:xfrm>
            <a:off x="1827625" y="1363408"/>
            <a:ext cx="5465055" cy="112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61" descr="Image"/>
          <p:cNvPicPr preferRelativeResize="0"/>
          <p:nvPr/>
        </p:nvPicPr>
        <p:blipFill rotWithShape="1">
          <a:blip r:embed="rId4">
            <a:alphaModFix/>
          </a:blip>
          <a:srcRect t="66018" r="23691" b="8591"/>
          <a:stretch/>
        </p:blipFill>
        <p:spPr>
          <a:xfrm>
            <a:off x="1827625" y="2447205"/>
            <a:ext cx="5673729" cy="73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61" descr="Rectangle Rectang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0533" y="2411122"/>
            <a:ext cx="5242934" cy="42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Google Shape;942;p62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62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masse dans le microcosme</a:t>
            </a:r>
            <a:endParaRPr sz="55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62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62"/>
          <p:cNvSpPr txBox="1"/>
          <p:nvPr/>
        </p:nvSpPr>
        <p:spPr>
          <a:xfrm>
            <a:off x="22118" y="3268798"/>
            <a:ext cx="9099900" cy="27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Pour la matière ordinaire,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à une bonne approximation égale à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leurs atomes</a:t>
            </a:r>
            <a:endParaRPr/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L'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cohésive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dans un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cristal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pour exemple, est entre 1 et 10 eV par atome,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petit par rapport à la 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atomes</a:t>
            </a:r>
            <a:endParaRPr/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d'un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atome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également à peu près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égale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son les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électrons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son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noyau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 l’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de liaison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atomique reste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très petite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 rapport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à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l’atome</a:t>
            </a:r>
            <a:endParaRPr/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 raisonnement continue au niveau nucléaire…</a:t>
            </a:r>
            <a:endParaRPr/>
          </a:p>
        </p:txBody>
      </p:sp>
      <p:pic>
        <p:nvPicPr>
          <p:cNvPr id="946" name="Google Shape;946;p62" descr="Image"/>
          <p:cNvPicPr preferRelativeResize="0"/>
          <p:nvPr/>
        </p:nvPicPr>
        <p:blipFill rotWithShape="1">
          <a:blip r:embed="rId4">
            <a:alphaModFix/>
          </a:blip>
          <a:srcRect t="17158" r="26498" b="44030"/>
          <a:stretch/>
        </p:blipFill>
        <p:spPr>
          <a:xfrm>
            <a:off x="1827625" y="1363408"/>
            <a:ext cx="5465055" cy="112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62" descr="Image"/>
          <p:cNvPicPr preferRelativeResize="0"/>
          <p:nvPr/>
        </p:nvPicPr>
        <p:blipFill rotWithShape="1">
          <a:blip r:embed="rId4">
            <a:alphaModFix/>
          </a:blip>
          <a:srcRect t="66018" r="23691" b="8591"/>
          <a:stretch/>
        </p:blipFill>
        <p:spPr>
          <a:xfrm>
            <a:off x="1827625" y="2447205"/>
            <a:ext cx="5673729" cy="73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62" descr="Rectangle Rectang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152" y="4447655"/>
            <a:ext cx="8755695" cy="2138598"/>
          </a:xfrm>
          <a:prstGeom prst="rect">
            <a:avLst/>
          </a:prstGeom>
          <a:noFill/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</p:pic>
      <p:sp>
        <p:nvSpPr>
          <p:cNvPr id="949" name="Google Shape;949;p62"/>
          <p:cNvSpPr txBox="1"/>
          <p:nvPr/>
        </p:nvSpPr>
        <p:spPr>
          <a:xfrm>
            <a:off x="282269" y="4441818"/>
            <a:ext cx="8499000" cy="18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Mais à l'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échelle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du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nucléon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ce raisonnement ne fonctionne plus</a:t>
            </a:r>
            <a:endParaRPr/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le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neutron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contiennent des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masse faible et des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gluons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sans masse</a:t>
            </a:r>
            <a:endParaRPr/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du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nucléon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dominée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 leur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de liaison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elle a une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origine dynamique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!</a:t>
            </a:r>
            <a:endParaRPr/>
          </a:p>
        </p:txBody>
      </p:sp>
      <p:pic>
        <p:nvPicPr>
          <p:cNvPr id="950" name="Google Shape;950;p62" descr="Image"/>
          <p:cNvPicPr preferRelativeResize="0"/>
          <p:nvPr/>
        </p:nvPicPr>
        <p:blipFill rotWithShape="1">
          <a:blip r:embed="rId4">
            <a:alphaModFix/>
          </a:blip>
          <a:srcRect l="79500" t="20037" r="5617" b="44029"/>
          <a:stretch/>
        </p:blipFill>
        <p:spPr>
          <a:xfrm>
            <a:off x="7645755" y="1312663"/>
            <a:ext cx="1106435" cy="104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62" descr="Image"/>
          <p:cNvPicPr preferRelativeResize="0"/>
          <p:nvPr/>
        </p:nvPicPr>
        <p:blipFill rotWithShape="1">
          <a:blip r:embed="rId4">
            <a:alphaModFix/>
          </a:blip>
          <a:srcRect l="80261" t="66018" b="8591"/>
          <a:stretch/>
        </p:blipFill>
        <p:spPr>
          <a:xfrm>
            <a:off x="7465208" y="2393627"/>
            <a:ext cx="1467626" cy="73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62" descr="Rectangle Rectang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0533" y="2411122"/>
            <a:ext cx="6735021" cy="42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63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63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problème de masse</a:t>
            </a:r>
            <a:endParaRPr/>
          </a:p>
        </p:txBody>
      </p:sp>
      <p:sp>
        <p:nvSpPr>
          <p:cNvPr id="959" name="Google Shape;959;p63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p6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1847" y="1310121"/>
            <a:ext cx="1412631" cy="2152055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63"/>
          <p:cNvSpPr txBox="1"/>
          <p:nvPr/>
        </p:nvSpPr>
        <p:spPr>
          <a:xfrm>
            <a:off x="38750" y="1344349"/>
            <a:ext cx="6339900" cy="49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Théorème de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Noether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: les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liées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conservation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propriétés physiques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69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69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 de jauge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: l’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invariance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observables par rapport à un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changement 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phase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local du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champ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est la base du Modèle Standard (QED, QCD)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jauge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en effet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nécessaire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pour assurer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régularisation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infinis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dans la théorie des champs,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sans quoi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le Modèle Standard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 ferait aucune prédiction</a:t>
            </a:r>
            <a:endParaRPr/>
          </a:p>
        </p:txBody>
      </p:sp>
      <p:pic>
        <p:nvPicPr>
          <p:cNvPr id="962" name="Google Shape;962;p6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9401" y="3443585"/>
            <a:ext cx="2339154" cy="28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5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805429" y="0"/>
            <a:ext cx="756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Structure de l’atome </a:t>
            </a:r>
            <a:r>
              <a:rPr lang="fr-FR" sz="2000"/>
              <a:t>(du grec : indivisible)</a:t>
            </a:r>
            <a:endParaRPr sz="2000"/>
          </a:p>
        </p:txBody>
      </p:sp>
      <p:grpSp>
        <p:nvGrpSpPr>
          <p:cNvPr id="144" name="Google Shape;144;p19"/>
          <p:cNvGrpSpPr/>
          <p:nvPr/>
        </p:nvGrpSpPr>
        <p:grpSpPr>
          <a:xfrm>
            <a:off x="3464010" y="821037"/>
            <a:ext cx="5497513" cy="3654285"/>
            <a:chOff x="2400" y="704"/>
            <a:chExt cx="3463" cy="2302"/>
          </a:xfrm>
        </p:grpSpPr>
        <p:grpSp>
          <p:nvGrpSpPr>
            <p:cNvPr id="145" name="Google Shape;145;p19"/>
            <p:cNvGrpSpPr/>
            <p:nvPr/>
          </p:nvGrpSpPr>
          <p:grpSpPr>
            <a:xfrm>
              <a:off x="2640" y="704"/>
              <a:ext cx="3223" cy="557"/>
              <a:chOff x="2640" y="704"/>
              <a:chExt cx="3223" cy="557"/>
            </a:xfrm>
          </p:grpSpPr>
          <p:cxnSp>
            <p:nvCxnSpPr>
              <p:cNvPr id="146" name="Google Shape;146;p19"/>
              <p:cNvCxnSpPr/>
              <p:nvPr/>
            </p:nvCxnSpPr>
            <p:spPr>
              <a:xfrm rot="10800000" flipH="1">
                <a:off x="2640" y="1021"/>
                <a:ext cx="1440" cy="24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47" name="Google Shape;147;p19"/>
              <p:cNvSpPr txBox="1"/>
              <p:nvPr/>
            </p:nvSpPr>
            <p:spPr>
              <a:xfrm>
                <a:off x="3763" y="704"/>
                <a:ext cx="21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None/>
                </a:pPr>
                <a:r>
                  <a:rPr lang="fr-FR" sz="2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Électron </a:t>
                </a:r>
                <a:r>
                  <a:rPr lang="fr-FR"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(élémentaire)</a:t>
                </a:r>
                <a:endParaRPr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148" name="Google Shape;148;p19"/>
            <p:cNvGrpSpPr/>
            <p:nvPr/>
          </p:nvGrpSpPr>
          <p:grpSpPr>
            <a:xfrm>
              <a:off x="2400" y="2173"/>
              <a:ext cx="3368" cy="833"/>
              <a:chOff x="2400" y="2544"/>
              <a:chExt cx="3368" cy="833"/>
            </a:xfrm>
          </p:grpSpPr>
          <p:cxnSp>
            <p:nvCxnSpPr>
              <p:cNvPr id="149" name="Google Shape;149;p19"/>
              <p:cNvCxnSpPr/>
              <p:nvPr/>
            </p:nvCxnSpPr>
            <p:spPr>
              <a:xfrm>
                <a:off x="2400" y="2544"/>
                <a:ext cx="1440" cy="624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50" name="Google Shape;150;p19"/>
              <p:cNvSpPr txBox="1"/>
              <p:nvPr/>
            </p:nvSpPr>
            <p:spPr>
              <a:xfrm>
                <a:off x="3368" y="3077"/>
                <a:ext cx="24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None/>
                </a:pPr>
                <a:r>
                  <a:rPr lang="fr-FR" sz="2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Noyau </a:t>
                </a:r>
                <a:r>
                  <a:rPr lang="fr-FR"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(non-élémentaire)</a:t>
                </a:r>
                <a:endParaRPr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grpSp>
        <p:nvGrpSpPr>
          <p:cNvPr id="151" name="Google Shape;151;p19"/>
          <p:cNvGrpSpPr/>
          <p:nvPr/>
        </p:nvGrpSpPr>
        <p:grpSpPr>
          <a:xfrm>
            <a:off x="2310510" y="1251941"/>
            <a:ext cx="1818051" cy="3724480"/>
            <a:chOff x="1673" y="1346"/>
            <a:chExt cx="1145" cy="2346"/>
          </a:xfrm>
        </p:grpSpPr>
        <p:sp>
          <p:nvSpPr>
            <p:cNvPr id="152" name="Google Shape;152;p19"/>
            <p:cNvSpPr/>
            <p:nvPr/>
          </p:nvSpPr>
          <p:spPr>
            <a:xfrm rot="-4782129">
              <a:off x="1076" y="2232"/>
              <a:ext cx="2256" cy="576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 rot="-6172674">
              <a:off x="1118" y="2190"/>
              <a:ext cx="2256" cy="659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54" name="Google Shape;154;p19"/>
          <p:cNvSpPr/>
          <p:nvPr/>
        </p:nvSpPr>
        <p:spPr>
          <a:xfrm rot="-1329822">
            <a:off x="1254211" y="2683164"/>
            <a:ext cx="3797174" cy="863612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19"/>
          <p:cNvSpPr/>
          <p:nvPr/>
        </p:nvSpPr>
        <p:spPr>
          <a:xfrm>
            <a:off x="3087773" y="2929237"/>
            <a:ext cx="260400" cy="2478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Google Shape;156;p19"/>
          <p:cNvSpPr/>
          <p:nvPr/>
        </p:nvSpPr>
        <p:spPr>
          <a:xfrm rot="306675">
            <a:off x="1384383" y="2065692"/>
            <a:ext cx="3667082" cy="2098739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3610060" y="1694162"/>
            <a:ext cx="131700" cy="123900"/>
          </a:xfrm>
          <a:prstGeom prst="ellipse">
            <a:avLst/>
          </a:prstGeom>
          <a:solidFill>
            <a:schemeClr val="folHlink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8" name="Google Shape;158;p19"/>
          <p:cNvSpPr/>
          <p:nvPr/>
        </p:nvSpPr>
        <p:spPr>
          <a:xfrm>
            <a:off x="4135523" y="3053062"/>
            <a:ext cx="130200" cy="123900"/>
          </a:xfrm>
          <a:prstGeom prst="ellipse">
            <a:avLst/>
          </a:prstGeom>
          <a:solidFill>
            <a:schemeClr val="folHlink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1778085" y="2311700"/>
            <a:ext cx="130200" cy="123900"/>
          </a:xfrm>
          <a:prstGeom prst="ellipse">
            <a:avLst/>
          </a:prstGeom>
          <a:solidFill>
            <a:schemeClr val="folHlink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0" name="Google Shape;160;p19"/>
          <p:cNvSpPr/>
          <p:nvPr/>
        </p:nvSpPr>
        <p:spPr>
          <a:xfrm>
            <a:off x="3692610" y="4677075"/>
            <a:ext cx="131700" cy="123900"/>
          </a:xfrm>
          <a:prstGeom prst="ellipse">
            <a:avLst/>
          </a:prstGeom>
          <a:solidFill>
            <a:schemeClr val="folHlink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61" name="Google Shape;161;p19"/>
          <p:cNvGrpSpPr/>
          <p:nvPr/>
        </p:nvGrpSpPr>
        <p:grpSpPr>
          <a:xfrm>
            <a:off x="3235411" y="1857677"/>
            <a:ext cx="5575304" cy="1520826"/>
            <a:chOff x="2256" y="1357"/>
            <a:chExt cx="3512" cy="958"/>
          </a:xfrm>
        </p:grpSpPr>
        <p:grpSp>
          <p:nvGrpSpPr>
            <p:cNvPr id="162" name="Google Shape;162;p19"/>
            <p:cNvGrpSpPr/>
            <p:nvPr/>
          </p:nvGrpSpPr>
          <p:grpSpPr>
            <a:xfrm>
              <a:off x="2412" y="1693"/>
              <a:ext cx="3356" cy="622"/>
              <a:chOff x="2496" y="2064"/>
              <a:chExt cx="3356" cy="622"/>
            </a:xfrm>
          </p:grpSpPr>
          <p:cxnSp>
            <p:nvCxnSpPr>
              <p:cNvPr id="163" name="Google Shape;163;p19"/>
              <p:cNvCxnSpPr/>
              <p:nvPr/>
            </p:nvCxnSpPr>
            <p:spPr>
              <a:xfrm>
                <a:off x="2496" y="2064"/>
                <a:ext cx="1296" cy="9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64" name="Google Shape;164;p19"/>
              <p:cNvSpPr txBox="1"/>
              <p:nvPr/>
            </p:nvSpPr>
            <p:spPr>
              <a:xfrm>
                <a:off x="3752" y="2086"/>
                <a:ext cx="2100" cy="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9900"/>
                  </a:buClr>
                  <a:buSzPts val="1800"/>
                  <a:buFont typeface="Noto Sans Symbols"/>
                  <a:buNone/>
                </a:pPr>
                <a:r>
                  <a:rPr lang="fr-FR" sz="1800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Electrons et noyau, liés ensemble par l’</a:t>
                </a:r>
                <a:r>
                  <a:rPr lang="fr-FR" sz="1800" b="1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interaction 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9900"/>
                  </a:buClr>
                  <a:buSzPts val="1800"/>
                  <a:buFont typeface="Noto Sans Symbols"/>
                  <a:buNone/>
                </a:pPr>
                <a:r>
                  <a:rPr lang="fr-FR" sz="1800" b="1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électromagnétique</a:t>
                </a:r>
                <a:endParaRPr sz="1800" b="1">
                  <a:solidFill>
                    <a:srgbClr val="009900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cxnSp>
          <p:nvCxnSpPr>
            <p:cNvPr id="165" name="Google Shape;165;p19"/>
            <p:cNvCxnSpPr/>
            <p:nvPr/>
          </p:nvCxnSpPr>
          <p:spPr>
            <a:xfrm rot="10800000" flipH="1">
              <a:off x="2256" y="1357"/>
              <a:ext cx="240" cy="624"/>
            </a:xfrm>
            <a:prstGeom prst="straightConnector1">
              <a:avLst/>
            </a:prstGeom>
            <a:noFill/>
            <a:ln w="38100" cap="flat" cmpd="sng">
              <a:solidFill>
                <a:srgbClr val="0099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166" name="Google Shape;166;p19"/>
          <p:cNvSpPr txBox="1"/>
          <p:nvPr/>
        </p:nvSpPr>
        <p:spPr>
          <a:xfrm>
            <a:off x="1402019" y="5162375"/>
            <a:ext cx="30798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rPr lang="fr-F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fr-FR" sz="22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-10</a:t>
            </a:r>
            <a:r>
              <a:rPr lang="fr-F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m=0.0000000001 m</a:t>
            </a:r>
            <a:endParaRPr/>
          </a:p>
        </p:txBody>
      </p:sp>
      <p:cxnSp>
        <p:nvCxnSpPr>
          <p:cNvPr id="167" name="Google Shape;167;p19"/>
          <p:cNvCxnSpPr/>
          <p:nvPr/>
        </p:nvCxnSpPr>
        <p:spPr>
          <a:xfrm flipH="1">
            <a:off x="1178010" y="5189837"/>
            <a:ext cx="4114800" cy="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68" name="Google Shape;168;p19"/>
          <p:cNvSpPr txBox="1"/>
          <p:nvPr/>
        </p:nvSpPr>
        <p:spPr>
          <a:xfrm>
            <a:off x="6385010" y="1532237"/>
            <a:ext cx="15336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taille&lt;10</a:t>
            </a:r>
            <a:r>
              <a:rPr lang="fr-FR" sz="1600" baseline="30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-18</a:t>
            </a: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5545223" y="4408787"/>
            <a:ext cx="22674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rPr lang="fr-FR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Chargé positivement</a:t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6142123" y="1817987"/>
            <a:ext cx="23442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rPr lang="fr-FR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Chargé négativement</a:t>
            </a: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5589977" y="4709815"/>
            <a:ext cx="3063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10.000 fois plus petit que l’atome mais &gt;99.9% de la masse de l’atome !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842876" y="5824961"/>
            <a:ext cx="68457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 millions de fois plus petit qu’une fourmi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50 mille fois plus petit qu’une bactérie</a:t>
            </a:r>
            <a:endParaRPr/>
          </a:p>
        </p:txBody>
      </p:sp>
      <p:pic>
        <p:nvPicPr>
          <p:cNvPr id="173" name="Google Shape;173;p19" descr="http://www.sopeople.fr/wp-content/uploads/2012/11/bacteri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6429" y="6346523"/>
            <a:ext cx="890361" cy="48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211" y="5753683"/>
            <a:ext cx="792480" cy="469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64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64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9" name="Google Shape;969;p6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6587" y="3341950"/>
            <a:ext cx="2278687" cy="17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64"/>
          <p:cNvSpPr txBox="1"/>
          <p:nvPr/>
        </p:nvSpPr>
        <p:spPr>
          <a:xfrm>
            <a:off x="-116271" y="1574642"/>
            <a:ext cx="8695200" cy="15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intrinsèque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particules, aussi bien pour la matière que pour les forces,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viole la symétrie de jauge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69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69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69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1" name="Google Shape;971;p64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problème de masse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65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65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8" name="Google Shape;978;p6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6587" y="3341950"/>
            <a:ext cx="2278687" cy="17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65"/>
          <p:cNvSpPr txBox="1"/>
          <p:nvPr/>
        </p:nvSpPr>
        <p:spPr>
          <a:xfrm>
            <a:off x="-116271" y="1440986"/>
            <a:ext cx="8695200" cy="18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intrinsèque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particules, aussi bien pour la matière que pour les forces,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viole la symétrie de jauge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69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fait que toutes les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ont une masse différente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non nulle, et le fait que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fr-FR" sz="1969" b="1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m</a:t>
            </a:r>
            <a:r>
              <a:rPr lang="fr-FR" sz="1969" b="1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≠ m</a:t>
            </a:r>
            <a:r>
              <a:rPr lang="fr-FR" sz="1969" b="1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γ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(=0) violent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 de jauge</a:t>
            </a:r>
            <a:endParaRPr/>
          </a:p>
        </p:txBody>
      </p:sp>
      <p:sp>
        <p:nvSpPr>
          <p:cNvPr id="980" name="Google Shape;980;p65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problème de masse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66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66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7" name="Google Shape;987;p6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6587" y="3341950"/>
            <a:ext cx="2278687" cy="17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66"/>
          <p:cNvSpPr txBox="1"/>
          <p:nvPr/>
        </p:nvSpPr>
        <p:spPr>
          <a:xfrm>
            <a:off x="-116271" y="1440986"/>
            <a:ext cx="8695200" cy="18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intrinsèque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particules, aussi bien pour la matière que pour les forces,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viole la symétrie de jauge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69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fait que toutes les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ont une masse différente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non nulle, et le fait que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fr-FR" sz="1969" b="1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m</a:t>
            </a:r>
            <a:r>
              <a:rPr lang="fr-FR" sz="1969" b="1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≠ m</a:t>
            </a:r>
            <a:r>
              <a:rPr lang="fr-FR" sz="1969" b="1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γ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(=0) violent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 de jauge</a:t>
            </a:r>
            <a:endParaRPr/>
          </a:p>
        </p:txBody>
      </p:sp>
      <p:pic>
        <p:nvPicPr>
          <p:cNvPr id="989" name="Google Shape;989;p6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6276" y="3282344"/>
            <a:ext cx="2278687" cy="17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66"/>
          <p:cNvSpPr/>
          <p:nvPr/>
        </p:nvSpPr>
        <p:spPr>
          <a:xfrm>
            <a:off x="7130999" y="5479323"/>
            <a:ext cx="830400" cy="8304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86C0F5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1" name="Google Shape;991;p66"/>
          <p:cNvSpPr txBox="1"/>
          <p:nvPr/>
        </p:nvSpPr>
        <p:spPr>
          <a:xfrm>
            <a:off x="7233573" y="5717837"/>
            <a:ext cx="6651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28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M≠0</a:t>
            </a:r>
            <a:endParaRPr/>
          </a:p>
        </p:txBody>
      </p:sp>
      <p:cxnSp>
        <p:nvCxnSpPr>
          <p:cNvPr id="992" name="Google Shape;992;p66"/>
          <p:cNvCxnSpPr/>
          <p:nvPr/>
        </p:nvCxnSpPr>
        <p:spPr>
          <a:xfrm>
            <a:off x="7529343" y="5003735"/>
            <a:ext cx="0" cy="462000"/>
          </a:xfrm>
          <a:prstGeom prst="straightConnector1">
            <a:avLst/>
          </a:prstGeom>
          <a:noFill/>
          <a:ln w="25400" cap="flat" cmpd="sng">
            <a:solidFill>
              <a:srgbClr val="93B3F5"/>
            </a:solidFill>
            <a:prstDash val="solid"/>
            <a:miter lim="400000"/>
            <a:headEnd type="triangle" w="med" len="med"/>
            <a:tailEnd type="triangle" w="med" len="med"/>
          </a:ln>
        </p:spPr>
      </p:cxnSp>
      <p:sp>
        <p:nvSpPr>
          <p:cNvPr id="993" name="Google Shape;993;p66"/>
          <p:cNvSpPr txBox="1"/>
          <p:nvPr/>
        </p:nvSpPr>
        <p:spPr>
          <a:xfrm>
            <a:off x="-82322" y="5377149"/>
            <a:ext cx="71442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00682" marR="0" lvl="0" indent="-277448" algn="l" rtl="0"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382"/>
              <a:buFont typeface="Verdana"/>
              <a:buChar char="➡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provient d'un 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processus dynamique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au lieu d'être une propriété, avec laquelle</a:t>
            </a:r>
            <a:r>
              <a:rPr lang="fr-FR" sz="196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les particules naissent</a:t>
            </a: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4332212" y="3705359"/>
            <a:ext cx="1716600" cy="893100"/>
          </a:xfrm>
          <a:prstGeom prst="rightArrow">
            <a:avLst>
              <a:gd name="adj1" fmla="val 32000"/>
              <a:gd name="adj2" fmla="val 6400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5" name="Google Shape;995;p66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problème de masse</a:t>
            </a:r>
            <a:endParaRPr/>
          </a:p>
        </p:txBody>
      </p:sp>
      <p:sp>
        <p:nvSpPr>
          <p:cNvPr id="996" name="Google Shape;996;p66"/>
          <p:cNvSpPr txBox="1"/>
          <p:nvPr/>
        </p:nvSpPr>
        <p:spPr>
          <a:xfrm>
            <a:off x="7261206" y="5003904"/>
            <a:ext cx="21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67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67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67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brisure de symétrie</a:t>
            </a:r>
            <a:endParaRPr sz="6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4" name="Google Shape;1004;p67" descr="Image"/>
          <p:cNvPicPr preferRelativeResize="0"/>
          <p:nvPr/>
        </p:nvPicPr>
        <p:blipFill rotWithShape="1">
          <a:blip r:embed="rId4">
            <a:alphaModFix/>
          </a:blip>
          <a:srcRect t="15012"/>
          <a:stretch/>
        </p:blipFill>
        <p:spPr>
          <a:xfrm>
            <a:off x="1532697" y="1295047"/>
            <a:ext cx="5612247" cy="2183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67"/>
          <p:cNvSpPr/>
          <p:nvPr/>
        </p:nvSpPr>
        <p:spPr>
          <a:xfrm>
            <a:off x="7244831" y="3290742"/>
            <a:ext cx="310800" cy="873600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6" name="Google Shape;1006;p67"/>
          <p:cNvSpPr txBox="1"/>
          <p:nvPr/>
        </p:nvSpPr>
        <p:spPr>
          <a:xfrm>
            <a:off x="-395382" y="4350365"/>
            <a:ext cx="3505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3175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69" i="1">
                <a:solidFill>
                  <a:srgbClr val="0433FF"/>
                </a:solidFill>
                <a:latin typeface="Verdana"/>
                <a:ea typeface="Verdana"/>
                <a:cs typeface="Verdana"/>
                <a:sym typeface="Verdana"/>
              </a:rPr>
              <a:t>Une analogie mécanique</a:t>
            </a:r>
            <a:endParaRPr sz="1969" i="1">
              <a:solidFill>
                <a:srgbClr val="0433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7" name="Google Shape;1007;p67"/>
          <p:cNvSpPr/>
          <p:nvPr/>
        </p:nvSpPr>
        <p:spPr>
          <a:xfrm>
            <a:off x="7124919" y="1308106"/>
            <a:ext cx="389700" cy="253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8" name="Google Shape;1008;p67"/>
          <p:cNvSpPr txBox="1"/>
          <p:nvPr/>
        </p:nvSpPr>
        <p:spPr>
          <a:xfrm>
            <a:off x="-191685" y="3586138"/>
            <a:ext cx="92241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 champs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massifs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incompatibles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avec 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jauge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brisure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devrait donc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rendre massif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champ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sans masse</a:t>
            </a:r>
            <a:endParaRPr/>
          </a:p>
        </p:txBody>
      </p:sp>
      <p:sp>
        <p:nvSpPr>
          <p:cNvPr id="1009" name="Google Shape;1009;p67"/>
          <p:cNvSpPr txBox="1"/>
          <p:nvPr/>
        </p:nvSpPr>
        <p:spPr>
          <a:xfrm>
            <a:off x="-226572" y="4789522"/>
            <a:ext cx="9345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Imaginons une aiguille infiniment fine.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moment d'inertie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autour de son axe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68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68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Moment d’inertie “angular mass”</a:t>
            </a:r>
            <a:endParaRPr/>
          </a:p>
        </p:txBody>
      </p:sp>
      <p:sp>
        <p:nvSpPr>
          <p:cNvPr id="1016" name="Google Shape;1016;p68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68"/>
          <p:cNvSpPr/>
          <p:nvPr/>
        </p:nvSpPr>
        <p:spPr>
          <a:xfrm>
            <a:off x="74818" y="1361208"/>
            <a:ext cx="839100" cy="61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8" name="Google Shape;1018;p68"/>
          <p:cNvSpPr txBox="1"/>
          <p:nvPr/>
        </p:nvSpPr>
        <p:spPr>
          <a:xfrm>
            <a:off x="53577" y="1345586"/>
            <a:ext cx="9018900" cy="2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moment d'inertie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une grandeur physique qui caractérise la géométrie des masses d'un solide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répartition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en son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sein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Il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quantifie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également la </a:t>
            </a:r>
            <a:r>
              <a:rPr lang="fr-FR" sz="1800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résistance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une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mise en rotation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ce solide, ou plus généralement à une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acceleration angulaire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C'est l'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analogue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pour un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solide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inertielle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qui, elle,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mesure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lang="fr-FR" sz="1800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résistance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d'un corps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soumis à une acceleration</a:t>
            </a:r>
            <a:endParaRPr/>
          </a:p>
        </p:txBody>
      </p:sp>
      <p:pic>
        <p:nvPicPr>
          <p:cNvPr id="1019" name="Google Shape;1019;p6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891" y="3725045"/>
            <a:ext cx="7235188" cy="3129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69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69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6" name="Google Shape;1026;p69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brisure de symétrie</a:t>
            </a:r>
            <a:endParaRPr sz="6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7" name="Google Shape;1027;p69" descr="Image"/>
          <p:cNvPicPr preferRelativeResize="0"/>
          <p:nvPr/>
        </p:nvPicPr>
        <p:blipFill rotWithShape="1">
          <a:blip r:embed="rId4">
            <a:alphaModFix/>
          </a:blip>
          <a:srcRect t="15012"/>
          <a:stretch/>
        </p:blipFill>
        <p:spPr>
          <a:xfrm>
            <a:off x="1532697" y="1295047"/>
            <a:ext cx="5612247" cy="2183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69"/>
          <p:cNvSpPr/>
          <p:nvPr/>
        </p:nvSpPr>
        <p:spPr>
          <a:xfrm>
            <a:off x="7244831" y="3290742"/>
            <a:ext cx="310800" cy="873600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9" name="Google Shape;1029;p69"/>
          <p:cNvSpPr txBox="1"/>
          <p:nvPr/>
        </p:nvSpPr>
        <p:spPr>
          <a:xfrm>
            <a:off x="-444809" y="3923461"/>
            <a:ext cx="3505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3175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69" i="1">
                <a:solidFill>
                  <a:srgbClr val="0433FF"/>
                </a:solidFill>
                <a:latin typeface="Verdana"/>
                <a:ea typeface="Verdana"/>
                <a:cs typeface="Verdana"/>
                <a:sym typeface="Verdana"/>
              </a:rPr>
              <a:t>Une analogie mécanique</a:t>
            </a:r>
            <a:endParaRPr sz="1969" i="1">
              <a:solidFill>
                <a:srgbClr val="0433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0" name="Google Shape;1030;p69"/>
          <p:cNvSpPr/>
          <p:nvPr/>
        </p:nvSpPr>
        <p:spPr>
          <a:xfrm>
            <a:off x="7124919" y="1308106"/>
            <a:ext cx="389700" cy="253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1" name="Google Shape;1031;p69"/>
          <p:cNvSpPr txBox="1"/>
          <p:nvPr/>
        </p:nvSpPr>
        <p:spPr>
          <a:xfrm>
            <a:off x="-219603" y="3137201"/>
            <a:ext cx="92241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 champs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massifs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incompatibles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avec 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jauge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brisure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devrait donc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rendre massif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champ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sans masse</a:t>
            </a:r>
            <a:endParaRPr/>
          </a:p>
        </p:txBody>
      </p:sp>
      <p:sp>
        <p:nvSpPr>
          <p:cNvPr id="1032" name="Google Shape;1032;p69"/>
          <p:cNvSpPr txBox="1"/>
          <p:nvPr/>
        </p:nvSpPr>
        <p:spPr>
          <a:xfrm>
            <a:off x="-224180" y="4250877"/>
            <a:ext cx="9345000" cy="25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Imaginons une aiguille infiniment fine.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moment d'inertie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autour de son axe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Appliquons une force coaxiale au-delà de la limite élastique de l’aiguille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tour de cristal de l'aiguille s'affaiblit dans un endroit aléatoire, et l'aiguille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plie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dans une direction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aléatoire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cylindrique du système 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spontanément disparu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moment d'inertie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sur l'original original de l'axe est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apparu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66134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système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acquis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une 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nouvelle propriété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une </a:t>
            </a:r>
            <a:r>
              <a:rPr lang="fr-FR" sz="1800" b="1" i="1">
                <a:solidFill>
                  <a:srgbClr val="FF2600"/>
                </a:solidFill>
                <a:latin typeface="Verdana"/>
                <a:ea typeface="Verdana"/>
                <a:cs typeface="Verdana"/>
                <a:sym typeface="Verdana"/>
              </a:rPr>
              <a:t>sorte de masse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70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70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Neutrinos</a:t>
            </a:r>
            <a:endParaRPr sz="6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70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70"/>
          <p:cNvSpPr/>
          <p:nvPr/>
        </p:nvSpPr>
        <p:spPr>
          <a:xfrm>
            <a:off x="4355156" y="2666127"/>
            <a:ext cx="1511400" cy="375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41" name="Google Shape;1041;p70" descr="600x400-Tableau-particules-elementaires-4-(c)-sciences-en-lign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688" y="2219478"/>
            <a:ext cx="6362403" cy="4241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2" name="Google Shape;1042;p70"/>
          <p:cNvCxnSpPr/>
          <p:nvPr/>
        </p:nvCxnSpPr>
        <p:spPr>
          <a:xfrm rot="10800000">
            <a:off x="2722661" y="2452303"/>
            <a:ext cx="0" cy="43782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043" name="Google Shape;1043;p70"/>
          <p:cNvSpPr txBox="1"/>
          <p:nvPr/>
        </p:nvSpPr>
        <p:spPr>
          <a:xfrm>
            <a:off x="1710819" y="6412824"/>
            <a:ext cx="91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1ere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génération</a:t>
            </a:r>
            <a:endParaRPr/>
          </a:p>
        </p:txBody>
      </p:sp>
      <p:sp>
        <p:nvSpPr>
          <p:cNvPr id="1044" name="Google Shape;1044;p70"/>
          <p:cNvSpPr txBox="1"/>
          <p:nvPr/>
        </p:nvSpPr>
        <p:spPr>
          <a:xfrm>
            <a:off x="2727033" y="6412824"/>
            <a:ext cx="91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2eme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génération</a:t>
            </a:r>
            <a:endParaRPr/>
          </a:p>
        </p:txBody>
      </p:sp>
      <p:cxnSp>
        <p:nvCxnSpPr>
          <p:cNvPr id="1045" name="Google Shape;1045;p70"/>
          <p:cNvCxnSpPr/>
          <p:nvPr/>
        </p:nvCxnSpPr>
        <p:spPr>
          <a:xfrm rot="10800000">
            <a:off x="3765570" y="2443163"/>
            <a:ext cx="0" cy="440520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046" name="Google Shape;1046;p70"/>
          <p:cNvCxnSpPr/>
          <p:nvPr/>
        </p:nvCxnSpPr>
        <p:spPr>
          <a:xfrm rot="10800000">
            <a:off x="4801414" y="2434233"/>
            <a:ext cx="0" cy="4405200"/>
          </a:xfrm>
          <a:prstGeom prst="straightConnector1">
            <a:avLst/>
          </a:prstGeom>
          <a:noFill/>
          <a:ln w="1143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047" name="Google Shape;1047;p70"/>
          <p:cNvSpPr txBox="1"/>
          <p:nvPr/>
        </p:nvSpPr>
        <p:spPr>
          <a:xfrm>
            <a:off x="3789665" y="6421753"/>
            <a:ext cx="913800" cy="46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3eme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génération</a:t>
            </a:r>
            <a:endParaRPr/>
          </a:p>
        </p:txBody>
      </p:sp>
      <p:sp>
        <p:nvSpPr>
          <p:cNvPr id="1048" name="Google Shape;1048;p70"/>
          <p:cNvSpPr txBox="1"/>
          <p:nvPr/>
        </p:nvSpPr>
        <p:spPr>
          <a:xfrm>
            <a:off x="4914742" y="6517621"/>
            <a:ext cx="604200" cy="26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bosons</a:t>
            </a:r>
            <a:endParaRPr/>
          </a:p>
        </p:txBody>
      </p:sp>
      <p:sp>
        <p:nvSpPr>
          <p:cNvPr id="1049" name="Google Shape;1049;p70"/>
          <p:cNvSpPr/>
          <p:nvPr/>
        </p:nvSpPr>
        <p:spPr>
          <a:xfrm>
            <a:off x="1727475" y="4538956"/>
            <a:ext cx="3042300" cy="945000"/>
          </a:xfrm>
          <a:prstGeom prst="rect">
            <a:avLst/>
          </a:prstGeom>
          <a:noFill/>
          <a:ln w="88900" cap="flat" cmpd="sng">
            <a:solidFill>
              <a:srgbClr val="FF26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0" name="Google Shape;1050;p70"/>
          <p:cNvSpPr txBox="1"/>
          <p:nvPr/>
        </p:nvSpPr>
        <p:spPr>
          <a:xfrm>
            <a:off x="3051713" y="3549688"/>
            <a:ext cx="339900" cy="223500"/>
          </a:xfrm>
          <a:prstGeom prst="rect">
            <a:avLst/>
          </a:prstGeom>
          <a:solidFill>
            <a:srgbClr val="F0E34B"/>
          </a:solidFill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84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MeV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7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2631" y="3579163"/>
            <a:ext cx="4761844" cy="324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71" descr="2012_07_049c0a1eaf-931b-4d63-bb96-baf569e494a7Galerias___Select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71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8" name="Google Shape;1058;p71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619" y="1380562"/>
            <a:ext cx="5815097" cy="27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71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Neutrinos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oogle Shape;1064;p72" descr="2012_07_049c0a1eaf-931b-4d63-bb96-baf569e494a7Galerias___Select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72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Section efficace</a:t>
            </a:r>
            <a:endParaRPr/>
          </a:p>
        </p:txBody>
      </p:sp>
      <p:sp>
        <p:nvSpPr>
          <p:cNvPr id="1066" name="Google Shape;1066;p72"/>
          <p:cNvSpPr txBox="1">
            <a:spLocks noGrp="1"/>
          </p:cNvSpPr>
          <p:nvPr>
            <p:ph type="sldNum" idx="12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7" name="Google Shape;1067;p72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4062" y="1404308"/>
            <a:ext cx="4967164" cy="20962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72"/>
          <p:cNvSpPr txBox="1"/>
          <p:nvPr/>
        </p:nvSpPr>
        <p:spPr>
          <a:xfrm>
            <a:off x="168239" y="4031883"/>
            <a:ext cx="8807400" cy="23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471980" marR="0" lvl="0" indent="-24874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6"/>
              <a:buFont typeface="Verdana"/>
              <a:buChar char="•"/>
            </a:pPr>
            <a:r>
              <a:rPr lang="fr-FR" sz="210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Pour l’example ici : la probabilité que ces 2 interactions se produisent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1980" marR="0" lvl="0" indent="-24874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6"/>
              <a:buFont typeface="Verdana"/>
              <a:buChar char="•"/>
            </a:pPr>
            <a:r>
              <a:rPr lang="fr-FR" sz="210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Elle est calculable par la théorie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1980" marR="0" lvl="0" indent="-248746" algn="l" rtl="0"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109"/>
              <a:buFont typeface="Verdana"/>
              <a:buChar char="➡"/>
            </a:pPr>
            <a:r>
              <a:rPr lang="fr-FR" sz="210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 peut comparer expérience et théorie</a:t>
            </a:r>
            <a:endParaRPr/>
          </a:p>
          <a:p>
            <a:pPr marL="784508" marR="0" lvl="1" indent="-248745" algn="l" rtl="0"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109"/>
              <a:buFont typeface="Verdana"/>
              <a:buChar char="➡"/>
            </a:pPr>
            <a:r>
              <a:rPr lang="fr-FR" sz="210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Pratique courante aux analyses du LHC</a:t>
            </a:r>
            <a:endParaRPr/>
          </a:p>
        </p:txBody>
      </p:sp>
      <p:sp>
        <p:nvSpPr>
          <p:cNvPr id="1069" name="Google Shape;1069;p72"/>
          <p:cNvSpPr/>
          <p:nvPr/>
        </p:nvSpPr>
        <p:spPr>
          <a:xfrm rot="-5400000">
            <a:off x="4317382" y="3704335"/>
            <a:ext cx="509100" cy="404700"/>
          </a:xfrm>
          <a:prstGeom prst="rightArrow">
            <a:avLst>
              <a:gd name="adj1" fmla="val 24434"/>
              <a:gd name="adj2" fmla="val 65307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70" name="Google Shape;1070;p7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6" y="0"/>
            <a:ext cx="9134370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6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81" name="Google Shape;181;p20"/>
          <p:cNvGrpSpPr/>
          <p:nvPr/>
        </p:nvGrpSpPr>
        <p:grpSpPr>
          <a:xfrm>
            <a:off x="1295400" y="1511300"/>
            <a:ext cx="4311650" cy="3311525"/>
            <a:chOff x="816" y="952"/>
            <a:chExt cx="2716" cy="2086"/>
          </a:xfrm>
        </p:grpSpPr>
        <p:grpSp>
          <p:nvGrpSpPr>
            <p:cNvPr id="182" name="Google Shape;182;p20"/>
            <p:cNvGrpSpPr/>
            <p:nvPr/>
          </p:nvGrpSpPr>
          <p:grpSpPr>
            <a:xfrm>
              <a:off x="1392" y="952"/>
              <a:ext cx="2140" cy="2086"/>
              <a:chOff x="2315" y="1539"/>
              <a:chExt cx="2071" cy="2086"/>
            </a:xfrm>
          </p:grpSpPr>
          <p:sp>
            <p:nvSpPr>
              <p:cNvPr id="183" name="Google Shape;183;p20"/>
              <p:cNvSpPr/>
              <p:nvPr/>
            </p:nvSpPr>
            <p:spPr>
              <a:xfrm>
                <a:off x="2315" y="1539"/>
                <a:ext cx="2071" cy="2086"/>
              </a:xfrm>
              <a:prstGeom prst="ellipse">
                <a:avLst/>
              </a:prstGeom>
              <a:noFill/>
              <a:ln w="19050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endParaRPr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4" name="Google Shape;184;p20"/>
              <p:cNvSpPr/>
              <p:nvPr/>
            </p:nvSpPr>
            <p:spPr>
              <a:xfrm>
                <a:off x="2509" y="1845"/>
                <a:ext cx="496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5" name="Google Shape;185;p20"/>
              <p:cNvSpPr/>
              <p:nvPr/>
            </p:nvSpPr>
            <p:spPr>
              <a:xfrm>
                <a:off x="2315" y="2185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6" name="Google Shape;186;p20"/>
              <p:cNvSpPr/>
              <p:nvPr/>
            </p:nvSpPr>
            <p:spPr>
              <a:xfrm>
                <a:off x="2315" y="2524"/>
                <a:ext cx="496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7" name="Google Shape;187;p20"/>
              <p:cNvSpPr/>
              <p:nvPr/>
            </p:nvSpPr>
            <p:spPr>
              <a:xfrm>
                <a:off x="3501" y="2465"/>
                <a:ext cx="496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8" name="Google Shape;188;p20"/>
              <p:cNvSpPr/>
              <p:nvPr/>
            </p:nvSpPr>
            <p:spPr>
              <a:xfrm>
                <a:off x="3395" y="1584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9" name="Google Shape;189;p20"/>
              <p:cNvSpPr/>
              <p:nvPr/>
            </p:nvSpPr>
            <p:spPr>
              <a:xfrm>
                <a:off x="2666" y="1660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0" name="Google Shape;190;p20"/>
              <p:cNvSpPr/>
              <p:nvPr/>
            </p:nvSpPr>
            <p:spPr>
              <a:xfrm>
                <a:off x="2660" y="2216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1" name="Google Shape;191;p20"/>
              <p:cNvSpPr/>
              <p:nvPr/>
            </p:nvSpPr>
            <p:spPr>
              <a:xfrm>
                <a:off x="3306" y="2874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2" name="Google Shape;192;p20"/>
              <p:cNvSpPr/>
              <p:nvPr/>
            </p:nvSpPr>
            <p:spPr>
              <a:xfrm>
                <a:off x="3540" y="1904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3" name="Google Shape;193;p20"/>
              <p:cNvSpPr/>
              <p:nvPr/>
            </p:nvSpPr>
            <p:spPr>
              <a:xfrm>
                <a:off x="2909" y="1929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4" name="Google Shape;194;p20"/>
              <p:cNvSpPr/>
              <p:nvPr/>
            </p:nvSpPr>
            <p:spPr>
              <a:xfrm>
                <a:off x="3890" y="2216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5" name="Google Shape;195;p20"/>
              <p:cNvSpPr/>
              <p:nvPr/>
            </p:nvSpPr>
            <p:spPr>
              <a:xfrm>
                <a:off x="3651" y="1767"/>
                <a:ext cx="496" cy="469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6" name="Google Shape;196;p20"/>
              <p:cNvSpPr/>
              <p:nvPr/>
            </p:nvSpPr>
            <p:spPr>
              <a:xfrm>
                <a:off x="3005" y="1539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7" name="Google Shape;197;p20"/>
              <p:cNvSpPr/>
              <p:nvPr/>
            </p:nvSpPr>
            <p:spPr>
              <a:xfrm>
                <a:off x="3801" y="1958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8" name="Google Shape;198;p20"/>
              <p:cNvSpPr/>
              <p:nvPr/>
            </p:nvSpPr>
            <p:spPr>
              <a:xfrm>
                <a:off x="2509" y="2876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9" name="Google Shape;199;p20"/>
              <p:cNvSpPr/>
              <p:nvPr/>
            </p:nvSpPr>
            <p:spPr>
              <a:xfrm>
                <a:off x="3540" y="2091"/>
                <a:ext cx="495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0" name="Google Shape;200;p20"/>
              <p:cNvSpPr/>
              <p:nvPr/>
            </p:nvSpPr>
            <p:spPr>
              <a:xfrm>
                <a:off x="2704" y="2546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1" name="Google Shape;201;p20"/>
              <p:cNvSpPr/>
              <p:nvPr/>
            </p:nvSpPr>
            <p:spPr>
              <a:xfrm>
                <a:off x="3528" y="3014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2" name="Google Shape;202;p20"/>
              <p:cNvSpPr/>
              <p:nvPr/>
            </p:nvSpPr>
            <p:spPr>
              <a:xfrm>
                <a:off x="2811" y="3122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3" name="Google Shape;203;p20"/>
              <p:cNvSpPr/>
              <p:nvPr/>
            </p:nvSpPr>
            <p:spPr>
              <a:xfrm>
                <a:off x="3155" y="2560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4" name="Google Shape;204;p20"/>
              <p:cNvSpPr/>
              <p:nvPr/>
            </p:nvSpPr>
            <p:spPr>
              <a:xfrm>
                <a:off x="3155" y="3157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5" name="Google Shape;205;p20"/>
              <p:cNvSpPr/>
              <p:nvPr/>
            </p:nvSpPr>
            <p:spPr>
              <a:xfrm>
                <a:off x="2899" y="2314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6" name="Google Shape;206;p20"/>
              <p:cNvSpPr/>
              <p:nvPr/>
            </p:nvSpPr>
            <p:spPr>
              <a:xfrm>
                <a:off x="3890" y="2426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7" name="Google Shape;207;p20"/>
              <p:cNvSpPr/>
              <p:nvPr/>
            </p:nvSpPr>
            <p:spPr>
              <a:xfrm>
                <a:off x="3801" y="2726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8" name="Google Shape;208;p20"/>
              <p:cNvSpPr/>
              <p:nvPr/>
            </p:nvSpPr>
            <p:spPr>
              <a:xfrm>
                <a:off x="3695" y="2840"/>
                <a:ext cx="495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9" name="Google Shape;209;p20"/>
              <p:cNvSpPr/>
              <p:nvPr/>
            </p:nvSpPr>
            <p:spPr>
              <a:xfrm>
                <a:off x="3487" y="2611"/>
                <a:ext cx="495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0" name="Google Shape;210;p20"/>
              <p:cNvSpPr/>
              <p:nvPr/>
            </p:nvSpPr>
            <p:spPr>
              <a:xfrm>
                <a:off x="3305" y="1819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1" name="Google Shape;211;p20"/>
              <p:cNvSpPr/>
              <p:nvPr/>
            </p:nvSpPr>
            <p:spPr>
              <a:xfrm>
                <a:off x="2911" y="2782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2" name="Google Shape;212;p20"/>
              <p:cNvSpPr/>
              <p:nvPr/>
            </p:nvSpPr>
            <p:spPr>
              <a:xfrm>
                <a:off x="3196" y="2201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213" name="Google Shape;213;p20"/>
            <p:cNvGrpSpPr/>
            <p:nvPr/>
          </p:nvGrpSpPr>
          <p:grpSpPr>
            <a:xfrm>
              <a:off x="816" y="952"/>
              <a:ext cx="1632" cy="1584"/>
              <a:chOff x="816" y="1344"/>
              <a:chExt cx="1632" cy="1584"/>
            </a:xfrm>
          </p:grpSpPr>
          <p:cxnSp>
            <p:nvCxnSpPr>
              <p:cNvPr id="214" name="Google Shape;214;p20"/>
              <p:cNvCxnSpPr/>
              <p:nvPr/>
            </p:nvCxnSpPr>
            <p:spPr>
              <a:xfrm>
                <a:off x="816" y="1536"/>
                <a:ext cx="720" cy="1392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20"/>
              <p:cNvCxnSpPr/>
              <p:nvPr/>
            </p:nvCxnSpPr>
            <p:spPr>
              <a:xfrm rot="10800000" flipH="1">
                <a:off x="864" y="1344"/>
                <a:ext cx="1584" cy="144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6" name="Google Shape;216;p20"/>
          <p:cNvSpPr txBox="1">
            <a:spLocks noGrp="1"/>
          </p:cNvSpPr>
          <p:nvPr>
            <p:ph type="title"/>
          </p:nvPr>
        </p:nvSpPr>
        <p:spPr>
          <a:xfrm>
            <a:off x="2570163" y="0"/>
            <a:ext cx="4037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Structure du noyau</a:t>
            </a:r>
            <a:endParaRPr/>
          </a:p>
        </p:txBody>
      </p:sp>
      <p:grpSp>
        <p:nvGrpSpPr>
          <p:cNvPr id="217" name="Google Shape;217;p20"/>
          <p:cNvGrpSpPr/>
          <p:nvPr/>
        </p:nvGrpSpPr>
        <p:grpSpPr>
          <a:xfrm>
            <a:off x="832547" y="1342405"/>
            <a:ext cx="976520" cy="931120"/>
            <a:chOff x="418" y="1682"/>
            <a:chExt cx="2461" cy="2346"/>
          </a:xfrm>
        </p:grpSpPr>
        <p:grpSp>
          <p:nvGrpSpPr>
            <p:cNvPr id="218" name="Google Shape;218;p20"/>
            <p:cNvGrpSpPr/>
            <p:nvPr/>
          </p:nvGrpSpPr>
          <p:grpSpPr>
            <a:xfrm>
              <a:off x="1097" y="1682"/>
              <a:ext cx="1145" cy="2346"/>
              <a:chOff x="1673" y="1346"/>
              <a:chExt cx="1145" cy="2346"/>
            </a:xfrm>
          </p:grpSpPr>
          <p:sp>
            <p:nvSpPr>
              <p:cNvPr id="219" name="Google Shape;219;p20"/>
              <p:cNvSpPr/>
              <p:nvPr/>
            </p:nvSpPr>
            <p:spPr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20" name="Google Shape;220;p20"/>
              <p:cNvSpPr/>
              <p:nvPr/>
            </p:nvSpPr>
            <p:spPr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21" name="Google Shape;221;p20"/>
            <p:cNvSpPr/>
            <p:nvPr/>
          </p:nvSpPr>
          <p:spPr>
            <a:xfrm rot="-1329760">
              <a:off x="432" y="2584"/>
              <a:ext cx="2392" cy="544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1587" y="2739"/>
              <a:ext cx="164" cy="156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3" name="Google Shape;223;p20"/>
            <p:cNvSpPr/>
            <p:nvPr/>
          </p:nvSpPr>
          <p:spPr>
            <a:xfrm rot="306568">
              <a:off x="514" y="2195"/>
              <a:ext cx="2310" cy="1322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28" name="Google Shape;228;p20"/>
          <p:cNvGrpSpPr/>
          <p:nvPr/>
        </p:nvGrpSpPr>
        <p:grpSpPr>
          <a:xfrm>
            <a:off x="4114801" y="987425"/>
            <a:ext cx="5302251" cy="3878276"/>
            <a:chOff x="2592" y="622"/>
            <a:chExt cx="3340" cy="2443"/>
          </a:xfrm>
        </p:grpSpPr>
        <p:grpSp>
          <p:nvGrpSpPr>
            <p:cNvPr id="229" name="Google Shape;229;p20"/>
            <p:cNvGrpSpPr/>
            <p:nvPr/>
          </p:nvGrpSpPr>
          <p:grpSpPr>
            <a:xfrm>
              <a:off x="2592" y="1864"/>
              <a:ext cx="3171" cy="1201"/>
              <a:chOff x="2592" y="2256"/>
              <a:chExt cx="3171" cy="1201"/>
            </a:xfrm>
          </p:grpSpPr>
          <p:cxnSp>
            <p:nvCxnSpPr>
              <p:cNvPr id="230" name="Google Shape;230;p20"/>
              <p:cNvCxnSpPr/>
              <p:nvPr/>
            </p:nvCxnSpPr>
            <p:spPr>
              <a:xfrm>
                <a:off x="2592" y="2256"/>
                <a:ext cx="1104" cy="912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31" name="Google Shape;231;p20"/>
              <p:cNvSpPr txBox="1"/>
              <p:nvPr/>
            </p:nvSpPr>
            <p:spPr>
              <a:xfrm>
                <a:off x="3063" y="3157"/>
                <a:ext cx="27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None/>
                </a:pPr>
                <a:r>
                  <a:rPr lang="fr-FR" sz="2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Neutron </a:t>
                </a:r>
                <a:r>
                  <a:rPr lang="fr-FR"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(non-élémentaire)</a:t>
                </a:r>
                <a:endParaRPr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232" name="Google Shape;232;p20"/>
            <p:cNvGrpSpPr/>
            <p:nvPr/>
          </p:nvGrpSpPr>
          <p:grpSpPr>
            <a:xfrm>
              <a:off x="2736" y="622"/>
              <a:ext cx="3196" cy="810"/>
              <a:chOff x="2736" y="1014"/>
              <a:chExt cx="3196" cy="810"/>
            </a:xfrm>
          </p:grpSpPr>
          <p:cxnSp>
            <p:nvCxnSpPr>
              <p:cNvPr id="233" name="Google Shape;233;p20"/>
              <p:cNvCxnSpPr/>
              <p:nvPr/>
            </p:nvCxnSpPr>
            <p:spPr>
              <a:xfrm rot="10800000" flipH="1">
                <a:off x="2736" y="1392"/>
                <a:ext cx="1104" cy="432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34" name="Google Shape;234;p20"/>
              <p:cNvSpPr txBox="1"/>
              <p:nvPr/>
            </p:nvSpPr>
            <p:spPr>
              <a:xfrm>
                <a:off x="3532" y="1014"/>
                <a:ext cx="24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None/>
                </a:pPr>
                <a:r>
                  <a:rPr lang="fr-FR" sz="2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Proton </a:t>
                </a:r>
                <a:r>
                  <a:rPr lang="fr-FR"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(non-élémentaire)</a:t>
                </a:r>
                <a:endParaRPr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grpSp>
        <p:nvGrpSpPr>
          <p:cNvPr id="235" name="Google Shape;235;p20"/>
          <p:cNvGrpSpPr/>
          <p:nvPr/>
        </p:nvGrpSpPr>
        <p:grpSpPr>
          <a:xfrm>
            <a:off x="3581400" y="1892300"/>
            <a:ext cx="4772027" cy="2174876"/>
            <a:chOff x="2256" y="1192"/>
            <a:chExt cx="3006" cy="1370"/>
          </a:xfrm>
        </p:grpSpPr>
        <p:grpSp>
          <p:nvGrpSpPr>
            <p:cNvPr id="236" name="Google Shape;236;p20"/>
            <p:cNvGrpSpPr/>
            <p:nvPr/>
          </p:nvGrpSpPr>
          <p:grpSpPr>
            <a:xfrm>
              <a:off x="2256" y="1192"/>
              <a:ext cx="432" cy="624"/>
              <a:chOff x="2256" y="1584"/>
              <a:chExt cx="432" cy="624"/>
            </a:xfrm>
          </p:grpSpPr>
          <p:cxnSp>
            <p:nvCxnSpPr>
              <p:cNvPr id="237" name="Google Shape;237;p20"/>
              <p:cNvCxnSpPr/>
              <p:nvPr/>
            </p:nvCxnSpPr>
            <p:spPr>
              <a:xfrm rot="10800000" flipH="1">
                <a:off x="2592" y="1872"/>
                <a:ext cx="96" cy="33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99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238" name="Google Shape;238;p20"/>
              <p:cNvCxnSpPr/>
              <p:nvPr/>
            </p:nvCxnSpPr>
            <p:spPr>
              <a:xfrm>
                <a:off x="2256" y="1968"/>
                <a:ext cx="240" cy="19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99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239" name="Google Shape;239;p20"/>
              <p:cNvCxnSpPr/>
              <p:nvPr/>
            </p:nvCxnSpPr>
            <p:spPr>
              <a:xfrm>
                <a:off x="2352" y="1584"/>
                <a:ext cx="288" cy="24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99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</p:grpSp>
        <p:cxnSp>
          <p:nvCxnSpPr>
            <p:cNvPr id="240" name="Google Shape;240;p20"/>
            <p:cNvCxnSpPr/>
            <p:nvPr/>
          </p:nvCxnSpPr>
          <p:spPr>
            <a:xfrm>
              <a:off x="2720" y="1660"/>
              <a:ext cx="1031" cy="500"/>
            </a:xfrm>
            <a:prstGeom prst="straightConnector1">
              <a:avLst/>
            </a:prstGeom>
            <a:noFill/>
            <a:ln w="285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1" name="Google Shape;241;p20"/>
            <p:cNvSpPr txBox="1"/>
            <p:nvPr/>
          </p:nvSpPr>
          <p:spPr>
            <a:xfrm>
              <a:off x="3762" y="1962"/>
              <a:ext cx="15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9900"/>
                </a:buClr>
                <a:buSzPts val="1800"/>
                <a:buFont typeface="Noto Sans Symbols"/>
                <a:buNone/>
              </a:pPr>
              <a:r>
                <a:rPr lang="fr-FR" sz="1800">
                  <a:solidFill>
                    <a:srgbClr val="009900"/>
                  </a:solidFill>
                  <a:latin typeface="Verdana"/>
                  <a:ea typeface="Verdana"/>
                  <a:cs typeface="Verdana"/>
                  <a:sym typeface="Verdana"/>
                </a:rPr>
                <a:t>Protons et neutrons, liés ensemble par l’</a:t>
              </a:r>
              <a:r>
                <a:rPr lang="fr-FR" sz="1800" b="1">
                  <a:solidFill>
                    <a:srgbClr val="009900"/>
                  </a:solidFill>
                  <a:latin typeface="Verdana"/>
                  <a:ea typeface="Verdana"/>
                  <a:cs typeface="Verdana"/>
                  <a:sym typeface="Verdana"/>
                </a:rPr>
                <a:t>interaction forte</a:t>
              </a:r>
              <a:endParaRPr sz="1800" b="1">
                <a:solidFill>
                  <a:srgbClr val="0099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242" name="Google Shape;242;p20"/>
          <p:cNvCxnSpPr/>
          <p:nvPr/>
        </p:nvCxnSpPr>
        <p:spPr>
          <a:xfrm rot="10800000">
            <a:off x="2286000" y="5166360"/>
            <a:ext cx="335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43" name="Google Shape;243;p20"/>
          <p:cNvSpPr txBox="1"/>
          <p:nvPr/>
        </p:nvSpPr>
        <p:spPr>
          <a:xfrm>
            <a:off x="1593576" y="5318760"/>
            <a:ext cx="47067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fr-F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fr-FR" sz="2400" baseline="300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−14</a:t>
            </a:r>
            <a:r>
              <a:rPr lang="fr-F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= 0.00000000000001 m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20"/>
          <p:cNvSpPr/>
          <p:nvPr/>
        </p:nvSpPr>
        <p:spPr>
          <a:xfrm>
            <a:off x="1593507" y="5964555"/>
            <a:ext cx="457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20"/>
          <p:cNvSpPr/>
          <p:nvPr/>
        </p:nvSpPr>
        <p:spPr>
          <a:xfrm>
            <a:off x="6345233" y="1432123"/>
            <a:ext cx="252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 ~ 2×10</a:t>
            </a:r>
            <a:r>
              <a:rPr lang="fr-FR" sz="1400" baseline="300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−27</a:t>
            </a:r>
            <a:r>
              <a:rPr lang="fr-FR" sz="1400" baseline="30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kg ~ 1GeV/c</a:t>
            </a:r>
            <a:r>
              <a:rPr lang="fr-FR" sz="1400" baseline="30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Charge positive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6" name="Google Shape;246;p20"/>
          <p:cNvSpPr/>
          <p:nvPr/>
        </p:nvSpPr>
        <p:spPr>
          <a:xfrm>
            <a:off x="6096001" y="4879977"/>
            <a:ext cx="266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 de charge électrique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7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/>
          </p:nvPr>
        </p:nvSpPr>
        <p:spPr>
          <a:xfrm>
            <a:off x="696913" y="0"/>
            <a:ext cx="7804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Structure des protons et des neutrons</a:t>
            </a:r>
            <a:endParaRPr/>
          </a:p>
        </p:txBody>
      </p:sp>
      <p:grpSp>
        <p:nvGrpSpPr>
          <p:cNvPr id="254" name="Google Shape;254;p21"/>
          <p:cNvGrpSpPr/>
          <p:nvPr/>
        </p:nvGrpSpPr>
        <p:grpSpPr>
          <a:xfrm>
            <a:off x="838200" y="2894013"/>
            <a:ext cx="990600" cy="935037"/>
            <a:chOff x="2315" y="1539"/>
            <a:chExt cx="2071" cy="2086"/>
          </a:xfrm>
        </p:grpSpPr>
        <p:sp>
          <p:nvSpPr>
            <p:cNvPr id="255" name="Google Shape;255;p21"/>
            <p:cNvSpPr/>
            <p:nvPr/>
          </p:nvSpPr>
          <p:spPr>
            <a:xfrm>
              <a:off x="2315" y="1539"/>
              <a:ext cx="2071" cy="2086"/>
            </a:xfrm>
            <a:prstGeom prst="ellipse">
              <a:avLst/>
            </a:prstGeom>
            <a:noFill/>
            <a:ln w="19050" cap="flat" cmpd="sng">
              <a:solidFill>
                <a:srgbClr val="B2B2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6" name="Google Shape;256;p21"/>
            <p:cNvSpPr/>
            <p:nvPr/>
          </p:nvSpPr>
          <p:spPr>
            <a:xfrm>
              <a:off x="2509" y="1845"/>
              <a:ext cx="496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7" name="Google Shape;257;p21"/>
            <p:cNvSpPr/>
            <p:nvPr/>
          </p:nvSpPr>
          <p:spPr>
            <a:xfrm>
              <a:off x="2315" y="2185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8" name="Google Shape;258;p21"/>
            <p:cNvSpPr/>
            <p:nvPr/>
          </p:nvSpPr>
          <p:spPr>
            <a:xfrm>
              <a:off x="2315" y="2524"/>
              <a:ext cx="496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9" name="Google Shape;259;p21"/>
            <p:cNvSpPr/>
            <p:nvPr/>
          </p:nvSpPr>
          <p:spPr>
            <a:xfrm>
              <a:off x="3501" y="2465"/>
              <a:ext cx="496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0" name="Google Shape;260;p21"/>
            <p:cNvSpPr/>
            <p:nvPr/>
          </p:nvSpPr>
          <p:spPr>
            <a:xfrm>
              <a:off x="3395" y="1584"/>
              <a:ext cx="495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1" name="Google Shape;261;p21"/>
            <p:cNvSpPr/>
            <p:nvPr/>
          </p:nvSpPr>
          <p:spPr>
            <a:xfrm>
              <a:off x="2666" y="1660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2" name="Google Shape;262;p21"/>
            <p:cNvSpPr/>
            <p:nvPr/>
          </p:nvSpPr>
          <p:spPr>
            <a:xfrm>
              <a:off x="2660" y="2216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3" name="Google Shape;263;p21"/>
            <p:cNvSpPr/>
            <p:nvPr/>
          </p:nvSpPr>
          <p:spPr>
            <a:xfrm>
              <a:off x="3306" y="2874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4" name="Google Shape;264;p21"/>
            <p:cNvSpPr/>
            <p:nvPr/>
          </p:nvSpPr>
          <p:spPr>
            <a:xfrm>
              <a:off x="3540" y="1904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2909" y="1929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3890" y="2216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3651" y="1767"/>
              <a:ext cx="496" cy="469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8" name="Google Shape;268;p21"/>
            <p:cNvSpPr/>
            <p:nvPr/>
          </p:nvSpPr>
          <p:spPr>
            <a:xfrm>
              <a:off x="3005" y="1539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9" name="Google Shape;269;p21"/>
            <p:cNvSpPr/>
            <p:nvPr/>
          </p:nvSpPr>
          <p:spPr>
            <a:xfrm>
              <a:off x="3801" y="1958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2509" y="2876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3540" y="2091"/>
              <a:ext cx="495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2" name="Google Shape;272;p21"/>
            <p:cNvSpPr/>
            <p:nvPr/>
          </p:nvSpPr>
          <p:spPr>
            <a:xfrm>
              <a:off x="2704" y="2546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3528" y="3014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4" name="Google Shape;274;p21"/>
            <p:cNvSpPr/>
            <p:nvPr/>
          </p:nvSpPr>
          <p:spPr>
            <a:xfrm>
              <a:off x="2811" y="3122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3155" y="2560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3155" y="3157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2899" y="2314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3890" y="2426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3801" y="2726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3695" y="2840"/>
              <a:ext cx="495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3487" y="2611"/>
              <a:ext cx="495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3305" y="1819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2911" y="2782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3196" y="2201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85" name="Google Shape;285;p21"/>
          <p:cNvGrpSpPr/>
          <p:nvPr/>
        </p:nvGrpSpPr>
        <p:grpSpPr>
          <a:xfrm>
            <a:off x="832547" y="1351930"/>
            <a:ext cx="976520" cy="931120"/>
            <a:chOff x="418" y="1682"/>
            <a:chExt cx="2461" cy="2346"/>
          </a:xfrm>
        </p:grpSpPr>
        <p:grpSp>
          <p:nvGrpSpPr>
            <p:cNvPr id="286" name="Google Shape;286;p21"/>
            <p:cNvGrpSpPr/>
            <p:nvPr/>
          </p:nvGrpSpPr>
          <p:grpSpPr>
            <a:xfrm>
              <a:off x="1097" y="1682"/>
              <a:ext cx="1145" cy="2346"/>
              <a:chOff x="1673" y="1346"/>
              <a:chExt cx="1145" cy="2346"/>
            </a:xfrm>
          </p:grpSpPr>
          <p:sp>
            <p:nvSpPr>
              <p:cNvPr id="287" name="Google Shape;287;p21"/>
              <p:cNvSpPr/>
              <p:nvPr/>
            </p:nvSpPr>
            <p:spPr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8" name="Google Shape;288;p21"/>
              <p:cNvSpPr/>
              <p:nvPr/>
            </p:nvSpPr>
            <p:spPr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89" name="Google Shape;289;p21"/>
            <p:cNvSpPr/>
            <p:nvPr/>
          </p:nvSpPr>
          <p:spPr>
            <a:xfrm rot="-1329760">
              <a:off x="432" y="2584"/>
              <a:ext cx="2392" cy="544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1587" y="2739"/>
              <a:ext cx="164" cy="156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 rot="306568">
              <a:off x="514" y="2195"/>
              <a:ext cx="2310" cy="1322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96" name="Google Shape;296;p21"/>
          <p:cNvGrpSpPr/>
          <p:nvPr/>
        </p:nvGrpSpPr>
        <p:grpSpPr>
          <a:xfrm>
            <a:off x="838200" y="1827213"/>
            <a:ext cx="990600" cy="1524000"/>
            <a:chOff x="528" y="1536"/>
            <a:chExt cx="624" cy="960"/>
          </a:xfrm>
        </p:grpSpPr>
        <p:cxnSp>
          <p:nvCxnSpPr>
            <p:cNvPr id="297" name="Google Shape;297;p21"/>
            <p:cNvCxnSpPr/>
            <p:nvPr/>
          </p:nvCxnSpPr>
          <p:spPr>
            <a:xfrm flipH="1">
              <a:off x="528" y="1536"/>
              <a:ext cx="288" cy="91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21"/>
            <p:cNvCxnSpPr/>
            <p:nvPr/>
          </p:nvCxnSpPr>
          <p:spPr>
            <a:xfrm>
              <a:off x="864" y="1536"/>
              <a:ext cx="288" cy="96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99" name="Google Shape;299;p21"/>
          <p:cNvSpPr txBox="1"/>
          <p:nvPr/>
        </p:nvSpPr>
        <p:spPr>
          <a:xfrm>
            <a:off x="6138863" y="1489075"/>
            <a:ext cx="24240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Proton :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 </a:t>
            </a:r>
            <a:r>
              <a:rPr lang="fr-FR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quarks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up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fr-FR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down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00" name="Google Shape;300;p21"/>
          <p:cNvGrpSpPr/>
          <p:nvPr/>
        </p:nvGrpSpPr>
        <p:grpSpPr>
          <a:xfrm>
            <a:off x="1295400" y="1447800"/>
            <a:ext cx="4373563" cy="3962400"/>
            <a:chOff x="797" y="911"/>
            <a:chExt cx="2755" cy="2496"/>
          </a:xfrm>
        </p:grpSpPr>
        <p:cxnSp>
          <p:nvCxnSpPr>
            <p:cNvPr id="301" name="Google Shape;301;p21"/>
            <p:cNvCxnSpPr/>
            <p:nvPr/>
          </p:nvCxnSpPr>
          <p:spPr>
            <a:xfrm>
              <a:off x="816" y="2111"/>
              <a:ext cx="1983" cy="124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21"/>
            <p:cNvCxnSpPr/>
            <p:nvPr/>
          </p:nvCxnSpPr>
          <p:spPr>
            <a:xfrm>
              <a:off x="864" y="2015"/>
              <a:ext cx="2256" cy="43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21"/>
            <p:cNvCxnSpPr/>
            <p:nvPr/>
          </p:nvCxnSpPr>
          <p:spPr>
            <a:xfrm rot="10800000" flipH="1">
              <a:off x="797" y="1871"/>
              <a:ext cx="2230" cy="17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21"/>
            <p:cNvCxnSpPr/>
            <p:nvPr/>
          </p:nvCxnSpPr>
          <p:spPr>
            <a:xfrm rot="10800000" flipH="1">
              <a:off x="797" y="941"/>
              <a:ext cx="2064" cy="100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305" name="Google Shape;305;p21"/>
            <p:cNvSpPr/>
            <p:nvPr/>
          </p:nvSpPr>
          <p:spPr>
            <a:xfrm>
              <a:off x="2544" y="911"/>
              <a:ext cx="1008" cy="960"/>
            </a:xfrm>
            <a:prstGeom prst="ellipse">
              <a:avLst/>
            </a:prstGeom>
            <a:solidFill>
              <a:schemeClr val="dk2">
                <a:alpha val="50588"/>
              </a:scheme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3024" y="1583"/>
              <a:ext cx="144" cy="144"/>
            </a:xfrm>
            <a:prstGeom prst="ellipse">
              <a:avLst/>
            </a:prstGeom>
            <a:gradFill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3216" y="1151"/>
              <a:ext cx="144" cy="144"/>
            </a:xfrm>
            <a:prstGeom prst="ellipse">
              <a:avLst/>
            </a:prstGeom>
            <a:gradFill>
              <a:gsLst>
                <a:gs pos="0">
                  <a:srgbClr val="CC00CC"/>
                </a:gs>
                <a:gs pos="100000">
                  <a:srgbClr val="5E005E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2736" y="1247"/>
              <a:ext cx="144" cy="144"/>
            </a:xfrm>
            <a:prstGeom prst="ellipse">
              <a:avLst/>
            </a:prstGeom>
            <a:gradFill>
              <a:gsLst>
                <a:gs pos="0">
                  <a:srgbClr val="CC00CC"/>
                </a:gs>
                <a:gs pos="100000">
                  <a:srgbClr val="5E005E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2544" y="2447"/>
              <a:ext cx="1008" cy="960"/>
            </a:xfrm>
            <a:prstGeom prst="ellipse">
              <a:avLst/>
            </a:prstGeom>
            <a:solidFill>
              <a:srgbClr val="E71919">
                <a:alpha val="50588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2736" y="2975"/>
              <a:ext cx="144" cy="144"/>
            </a:xfrm>
            <a:prstGeom prst="ellipse">
              <a:avLst/>
            </a:prstGeom>
            <a:gradFill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3168" y="2975"/>
              <a:ext cx="144" cy="144"/>
            </a:xfrm>
            <a:prstGeom prst="ellipse">
              <a:avLst/>
            </a:prstGeom>
            <a:gradFill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2976" y="2639"/>
              <a:ext cx="144" cy="144"/>
            </a:xfrm>
            <a:prstGeom prst="ellipse">
              <a:avLst/>
            </a:prstGeom>
            <a:gradFill>
              <a:gsLst>
                <a:gs pos="0">
                  <a:srgbClr val="CC00CC"/>
                </a:gs>
                <a:gs pos="100000">
                  <a:srgbClr val="5E005E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13" name="Google Shape;313;p21"/>
          <p:cNvGrpSpPr/>
          <p:nvPr/>
        </p:nvGrpSpPr>
        <p:grpSpPr>
          <a:xfrm>
            <a:off x="4538663" y="1984375"/>
            <a:ext cx="4330701" cy="2862263"/>
            <a:chOff x="2859" y="1250"/>
            <a:chExt cx="2728" cy="1803"/>
          </a:xfrm>
        </p:grpSpPr>
        <p:grpSp>
          <p:nvGrpSpPr>
            <p:cNvPr id="314" name="Google Shape;314;p21"/>
            <p:cNvGrpSpPr/>
            <p:nvPr/>
          </p:nvGrpSpPr>
          <p:grpSpPr>
            <a:xfrm>
              <a:off x="2865" y="1250"/>
              <a:ext cx="396" cy="342"/>
              <a:chOff x="2865" y="1250"/>
              <a:chExt cx="396" cy="342"/>
            </a:xfrm>
          </p:grpSpPr>
          <p:cxnSp>
            <p:nvCxnSpPr>
              <p:cNvPr id="315" name="Google Shape;315;p21"/>
              <p:cNvCxnSpPr/>
              <p:nvPr/>
            </p:nvCxnSpPr>
            <p:spPr>
              <a:xfrm>
                <a:off x="2865" y="1388"/>
                <a:ext cx="171" cy="2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9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316" name="Google Shape;316;p21"/>
              <p:cNvCxnSpPr/>
              <p:nvPr/>
            </p:nvCxnSpPr>
            <p:spPr>
              <a:xfrm rot="10800000" flipH="1">
                <a:off x="3141" y="1304"/>
                <a:ext cx="120" cy="27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9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317" name="Google Shape;317;p21"/>
              <p:cNvCxnSpPr/>
              <p:nvPr/>
            </p:nvCxnSpPr>
            <p:spPr>
              <a:xfrm rot="10800000" flipH="1">
                <a:off x="2892" y="1250"/>
                <a:ext cx="315" cy="48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9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</p:grpSp>
        <p:grpSp>
          <p:nvGrpSpPr>
            <p:cNvPr id="318" name="Google Shape;318;p21"/>
            <p:cNvGrpSpPr/>
            <p:nvPr/>
          </p:nvGrpSpPr>
          <p:grpSpPr>
            <a:xfrm>
              <a:off x="2859" y="2786"/>
              <a:ext cx="336" cy="267"/>
              <a:chOff x="2859" y="2786"/>
              <a:chExt cx="336" cy="267"/>
            </a:xfrm>
          </p:grpSpPr>
          <p:cxnSp>
            <p:nvCxnSpPr>
              <p:cNvPr id="319" name="Google Shape;319;p21"/>
              <p:cNvCxnSpPr/>
              <p:nvPr/>
            </p:nvCxnSpPr>
            <p:spPr>
              <a:xfrm rot="10800000" flipH="1">
                <a:off x="2859" y="2786"/>
                <a:ext cx="131" cy="189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9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320" name="Google Shape;320;p21"/>
              <p:cNvCxnSpPr/>
              <p:nvPr/>
            </p:nvCxnSpPr>
            <p:spPr>
              <a:xfrm>
                <a:off x="3085" y="2786"/>
                <a:ext cx="110" cy="186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9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321" name="Google Shape;321;p21"/>
              <p:cNvCxnSpPr/>
              <p:nvPr/>
            </p:nvCxnSpPr>
            <p:spPr>
              <a:xfrm>
                <a:off x="2913" y="3053"/>
                <a:ext cx="225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9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</p:grpSp>
        <p:grpSp>
          <p:nvGrpSpPr>
            <p:cNvPr id="322" name="Google Shape;322;p21"/>
            <p:cNvGrpSpPr/>
            <p:nvPr/>
          </p:nvGrpSpPr>
          <p:grpSpPr>
            <a:xfrm>
              <a:off x="3180" y="1436"/>
              <a:ext cx="2407" cy="1440"/>
              <a:chOff x="3168" y="1824"/>
              <a:chExt cx="2407" cy="1440"/>
            </a:xfrm>
          </p:grpSpPr>
          <p:cxnSp>
            <p:nvCxnSpPr>
              <p:cNvPr id="323" name="Google Shape;323;p21"/>
              <p:cNvCxnSpPr/>
              <p:nvPr/>
            </p:nvCxnSpPr>
            <p:spPr>
              <a:xfrm>
                <a:off x="3216" y="1824"/>
                <a:ext cx="240" cy="528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324" name="Google Shape;324;p21"/>
              <p:cNvCxnSpPr/>
              <p:nvPr/>
            </p:nvCxnSpPr>
            <p:spPr>
              <a:xfrm rot="10800000" flipH="1">
                <a:off x="3168" y="2688"/>
                <a:ext cx="288" cy="57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25" name="Google Shape;325;p21"/>
              <p:cNvSpPr txBox="1"/>
              <p:nvPr/>
            </p:nvSpPr>
            <p:spPr>
              <a:xfrm>
                <a:off x="3475" y="2314"/>
                <a:ext cx="21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9900"/>
                  </a:buClr>
                  <a:buSzPts val="1800"/>
                  <a:buFont typeface="Noto Sans Symbols"/>
                  <a:buNone/>
                </a:pPr>
                <a:r>
                  <a:rPr lang="fr-FR" sz="1800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Quarks liés ensemble par l’</a:t>
                </a:r>
                <a:r>
                  <a:rPr lang="fr-FR" sz="1800" b="1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interaction forte</a:t>
                </a:r>
                <a:endParaRPr sz="1800" b="1">
                  <a:solidFill>
                    <a:srgbClr val="009900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cxnSp>
        <p:nvCxnSpPr>
          <p:cNvPr id="326" name="Google Shape;326;p21"/>
          <p:cNvCxnSpPr/>
          <p:nvPr/>
        </p:nvCxnSpPr>
        <p:spPr>
          <a:xfrm rot="10800000">
            <a:off x="4191000" y="5715000"/>
            <a:ext cx="1447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27" name="Google Shape;327;p21"/>
          <p:cNvSpPr txBox="1"/>
          <p:nvPr/>
        </p:nvSpPr>
        <p:spPr>
          <a:xfrm>
            <a:off x="2425726" y="5689815"/>
            <a:ext cx="48864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fr-F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fr-FR" sz="2400" baseline="300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−15</a:t>
            </a:r>
            <a:r>
              <a:rPr lang="fr-F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= 0.000000000000001 m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21"/>
          <p:cNvSpPr txBox="1"/>
          <p:nvPr/>
        </p:nvSpPr>
        <p:spPr>
          <a:xfrm>
            <a:off x="6143625" y="3824288"/>
            <a:ext cx="26067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Neutron :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fr-FR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up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 </a:t>
            </a:r>
            <a:r>
              <a:rPr lang="fr-FR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quarks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down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9" name="Google Shape;329;p21"/>
          <p:cNvSpPr txBox="1"/>
          <p:nvPr/>
        </p:nvSpPr>
        <p:spPr>
          <a:xfrm>
            <a:off x="1273233" y="6341804"/>
            <a:ext cx="732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 quarks</a:t>
            </a:r>
            <a:r>
              <a:rPr lang="fr-FR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 particules</a:t>
            </a:r>
            <a:r>
              <a:rPr lang="fr-FR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élémentaires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sldNum" idx="12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8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" name="Google Shape;336;p22"/>
          <p:cNvSpPr/>
          <p:nvPr/>
        </p:nvSpPr>
        <p:spPr>
          <a:xfrm rot="10800000">
            <a:off x="5653100" y="2924113"/>
            <a:ext cx="696900" cy="554100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 cap="flat" cmpd="sng">
            <a:solidFill>
              <a:srgbClr val="FFCC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37" name="Google Shape;337;p22"/>
          <p:cNvCxnSpPr/>
          <p:nvPr/>
        </p:nvCxnSpPr>
        <p:spPr>
          <a:xfrm rot="10800000">
            <a:off x="5726188" y="3211513"/>
            <a:ext cx="142800" cy="0"/>
          </a:xfrm>
          <a:prstGeom prst="straightConnector1">
            <a:avLst/>
          </a:prstGeom>
          <a:noFill/>
          <a:ln w="88900" cap="flat" cmpd="sng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8" name="Google Shape;338;p22"/>
          <p:cNvSpPr/>
          <p:nvPr/>
        </p:nvSpPr>
        <p:spPr>
          <a:xfrm>
            <a:off x="5795963" y="3068638"/>
            <a:ext cx="71400" cy="714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39" name="Google Shape;339;p22"/>
          <p:cNvCxnSpPr/>
          <p:nvPr/>
        </p:nvCxnSpPr>
        <p:spPr>
          <a:xfrm>
            <a:off x="5868988" y="3284538"/>
            <a:ext cx="144600" cy="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40;p22"/>
          <p:cNvCxnSpPr/>
          <p:nvPr/>
        </p:nvCxnSpPr>
        <p:spPr>
          <a:xfrm>
            <a:off x="5653088" y="2924175"/>
            <a:ext cx="719100" cy="0"/>
          </a:xfrm>
          <a:prstGeom prst="straightConnector1">
            <a:avLst/>
          </a:prstGeom>
          <a:noFill/>
          <a:ln w="1270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Google Shape;341;p22"/>
          <p:cNvCxnSpPr/>
          <p:nvPr/>
        </p:nvCxnSpPr>
        <p:spPr>
          <a:xfrm>
            <a:off x="6011863" y="3427413"/>
            <a:ext cx="0" cy="1225500"/>
          </a:xfrm>
          <a:prstGeom prst="straightConnector1">
            <a:avLst/>
          </a:prstGeom>
          <a:noFill/>
          <a:ln w="1905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Google Shape;342;p22"/>
          <p:cNvCxnSpPr/>
          <p:nvPr/>
        </p:nvCxnSpPr>
        <p:spPr>
          <a:xfrm rot="10800000">
            <a:off x="5364125" y="3427438"/>
            <a:ext cx="576300" cy="28890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" name="Google Shape;343;p22"/>
          <p:cNvCxnSpPr/>
          <p:nvPr/>
        </p:nvCxnSpPr>
        <p:spPr>
          <a:xfrm rot="10800000">
            <a:off x="5148125" y="3716200"/>
            <a:ext cx="792300" cy="14460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4" name="Google Shape;344;p22"/>
          <p:cNvSpPr/>
          <p:nvPr/>
        </p:nvSpPr>
        <p:spPr>
          <a:xfrm rot="10800000">
            <a:off x="2844813" y="3068575"/>
            <a:ext cx="696900" cy="554100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 cap="flat" cmpd="sng">
            <a:solidFill>
              <a:srgbClr val="FFCC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5" name="Google Shape;345;p22"/>
          <p:cNvSpPr/>
          <p:nvPr/>
        </p:nvSpPr>
        <p:spPr>
          <a:xfrm>
            <a:off x="2628900" y="2852738"/>
            <a:ext cx="906463" cy="500062"/>
          </a:xfrm>
          <a:custGeom>
            <a:avLst/>
            <a:gdLst/>
            <a:ahLst/>
            <a:cxnLst/>
            <a:rect l="l" t="t" r="r" b="b"/>
            <a:pathLst>
              <a:path w="571" h="315" extrusionOk="0">
                <a:moveTo>
                  <a:pt x="133" y="93"/>
                </a:moveTo>
                <a:cubicBezTo>
                  <a:pt x="142" y="90"/>
                  <a:pt x="183" y="68"/>
                  <a:pt x="175" y="110"/>
                </a:cubicBezTo>
                <a:cubicBezTo>
                  <a:pt x="173" y="120"/>
                  <a:pt x="158" y="121"/>
                  <a:pt x="150" y="127"/>
                </a:cubicBezTo>
                <a:cubicBezTo>
                  <a:pt x="125" y="91"/>
                  <a:pt x="123" y="82"/>
                  <a:pt x="167" y="68"/>
                </a:cubicBezTo>
                <a:cubicBezTo>
                  <a:pt x="209" y="75"/>
                  <a:pt x="263" y="77"/>
                  <a:pt x="201" y="119"/>
                </a:cubicBezTo>
                <a:cubicBezTo>
                  <a:pt x="192" y="110"/>
                  <a:pt x="173" y="105"/>
                  <a:pt x="175" y="93"/>
                </a:cubicBezTo>
                <a:cubicBezTo>
                  <a:pt x="177" y="81"/>
                  <a:pt x="196" y="77"/>
                  <a:pt x="209" y="76"/>
                </a:cubicBezTo>
                <a:cubicBezTo>
                  <a:pt x="237" y="74"/>
                  <a:pt x="266" y="82"/>
                  <a:pt x="294" y="85"/>
                </a:cubicBezTo>
                <a:cubicBezTo>
                  <a:pt x="300" y="93"/>
                  <a:pt x="318" y="103"/>
                  <a:pt x="311" y="110"/>
                </a:cubicBezTo>
                <a:cubicBezTo>
                  <a:pt x="303" y="118"/>
                  <a:pt x="272" y="113"/>
                  <a:pt x="277" y="102"/>
                </a:cubicBezTo>
                <a:cubicBezTo>
                  <a:pt x="283" y="89"/>
                  <a:pt x="305" y="96"/>
                  <a:pt x="319" y="93"/>
                </a:cubicBezTo>
                <a:cubicBezTo>
                  <a:pt x="342" y="96"/>
                  <a:pt x="371" y="86"/>
                  <a:pt x="387" y="102"/>
                </a:cubicBezTo>
                <a:cubicBezTo>
                  <a:pt x="398" y="113"/>
                  <a:pt x="384" y="137"/>
                  <a:pt x="370" y="144"/>
                </a:cubicBezTo>
                <a:cubicBezTo>
                  <a:pt x="361" y="149"/>
                  <a:pt x="358" y="128"/>
                  <a:pt x="353" y="119"/>
                </a:cubicBezTo>
                <a:cubicBezTo>
                  <a:pt x="347" y="108"/>
                  <a:pt x="342" y="96"/>
                  <a:pt x="336" y="85"/>
                </a:cubicBezTo>
                <a:cubicBezTo>
                  <a:pt x="372" y="39"/>
                  <a:pt x="386" y="32"/>
                  <a:pt x="421" y="85"/>
                </a:cubicBezTo>
                <a:cubicBezTo>
                  <a:pt x="436" y="148"/>
                  <a:pt x="428" y="164"/>
                  <a:pt x="557" y="127"/>
                </a:cubicBezTo>
                <a:cubicBezTo>
                  <a:pt x="571" y="123"/>
                  <a:pt x="551" y="99"/>
                  <a:pt x="548" y="85"/>
                </a:cubicBezTo>
                <a:cubicBezTo>
                  <a:pt x="503" y="115"/>
                  <a:pt x="540" y="103"/>
                  <a:pt x="506" y="76"/>
                </a:cubicBezTo>
                <a:cubicBezTo>
                  <a:pt x="499" y="70"/>
                  <a:pt x="489" y="71"/>
                  <a:pt x="480" y="68"/>
                </a:cubicBezTo>
                <a:cubicBezTo>
                  <a:pt x="472" y="74"/>
                  <a:pt x="459" y="76"/>
                  <a:pt x="455" y="85"/>
                </a:cubicBezTo>
                <a:cubicBezTo>
                  <a:pt x="452" y="93"/>
                  <a:pt x="454" y="109"/>
                  <a:pt x="463" y="110"/>
                </a:cubicBezTo>
                <a:cubicBezTo>
                  <a:pt x="486" y="112"/>
                  <a:pt x="508" y="99"/>
                  <a:pt x="531" y="93"/>
                </a:cubicBezTo>
                <a:cubicBezTo>
                  <a:pt x="499" y="45"/>
                  <a:pt x="474" y="60"/>
                  <a:pt x="446" y="102"/>
                </a:cubicBezTo>
                <a:cubicBezTo>
                  <a:pt x="449" y="111"/>
                  <a:pt x="455" y="148"/>
                  <a:pt x="480" y="136"/>
                </a:cubicBezTo>
                <a:cubicBezTo>
                  <a:pt x="488" y="132"/>
                  <a:pt x="486" y="119"/>
                  <a:pt x="489" y="110"/>
                </a:cubicBezTo>
                <a:cubicBezTo>
                  <a:pt x="477" y="66"/>
                  <a:pt x="476" y="52"/>
                  <a:pt x="429" y="68"/>
                </a:cubicBezTo>
                <a:cubicBezTo>
                  <a:pt x="443" y="106"/>
                  <a:pt x="452" y="99"/>
                  <a:pt x="489" y="110"/>
                </a:cubicBezTo>
                <a:cubicBezTo>
                  <a:pt x="500" y="107"/>
                  <a:pt x="517" y="112"/>
                  <a:pt x="523" y="102"/>
                </a:cubicBezTo>
                <a:cubicBezTo>
                  <a:pt x="538" y="76"/>
                  <a:pt x="501" y="59"/>
                  <a:pt x="489" y="51"/>
                </a:cubicBezTo>
                <a:cubicBezTo>
                  <a:pt x="437" y="58"/>
                  <a:pt x="411" y="52"/>
                  <a:pt x="396" y="102"/>
                </a:cubicBezTo>
                <a:cubicBezTo>
                  <a:pt x="449" y="119"/>
                  <a:pt x="439" y="89"/>
                  <a:pt x="429" y="51"/>
                </a:cubicBezTo>
                <a:cubicBezTo>
                  <a:pt x="367" y="57"/>
                  <a:pt x="319" y="43"/>
                  <a:pt x="345" y="119"/>
                </a:cubicBezTo>
                <a:cubicBezTo>
                  <a:pt x="356" y="113"/>
                  <a:pt x="373" y="113"/>
                  <a:pt x="379" y="102"/>
                </a:cubicBezTo>
                <a:cubicBezTo>
                  <a:pt x="395" y="69"/>
                  <a:pt x="360" y="65"/>
                  <a:pt x="345" y="59"/>
                </a:cubicBezTo>
                <a:cubicBezTo>
                  <a:pt x="328" y="62"/>
                  <a:pt x="304" y="54"/>
                  <a:pt x="294" y="68"/>
                </a:cubicBezTo>
                <a:cubicBezTo>
                  <a:pt x="257" y="120"/>
                  <a:pt x="317" y="122"/>
                  <a:pt x="336" y="127"/>
                </a:cubicBezTo>
                <a:cubicBezTo>
                  <a:pt x="356" y="87"/>
                  <a:pt x="371" y="67"/>
                  <a:pt x="319" y="51"/>
                </a:cubicBezTo>
                <a:cubicBezTo>
                  <a:pt x="255" y="71"/>
                  <a:pt x="303" y="113"/>
                  <a:pt x="336" y="136"/>
                </a:cubicBezTo>
                <a:cubicBezTo>
                  <a:pt x="356" y="130"/>
                  <a:pt x="383" y="135"/>
                  <a:pt x="396" y="119"/>
                </a:cubicBezTo>
                <a:cubicBezTo>
                  <a:pt x="405" y="108"/>
                  <a:pt x="397" y="86"/>
                  <a:pt x="387" y="76"/>
                </a:cubicBezTo>
                <a:cubicBezTo>
                  <a:pt x="374" y="63"/>
                  <a:pt x="336" y="59"/>
                  <a:pt x="336" y="59"/>
                </a:cubicBezTo>
                <a:cubicBezTo>
                  <a:pt x="333" y="59"/>
                  <a:pt x="128" y="53"/>
                  <a:pt x="243" y="110"/>
                </a:cubicBezTo>
                <a:cubicBezTo>
                  <a:pt x="232" y="30"/>
                  <a:pt x="240" y="21"/>
                  <a:pt x="158" y="34"/>
                </a:cubicBezTo>
                <a:cubicBezTo>
                  <a:pt x="137" y="97"/>
                  <a:pt x="125" y="77"/>
                  <a:pt x="175" y="102"/>
                </a:cubicBezTo>
                <a:cubicBezTo>
                  <a:pt x="192" y="96"/>
                  <a:pt x="216" y="100"/>
                  <a:pt x="226" y="85"/>
                </a:cubicBezTo>
                <a:cubicBezTo>
                  <a:pt x="251" y="47"/>
                  <a:pt x="167" y="43"/>
                  <a:pt x="167" y="43"/>
                </a:cubicBezTo>
                <a:cubicBezTo>
                  <a:pt x="144" y="46"/>
                  <a:pt x="115" y="35"/>
                  <a:pt x="99" y="51"/>
                </a:cubicBezTo>
                <a:cubicBezTo>
                  <a:pt x="88" y="62"/>
                  <a:pt x="104" y="84"/>
                  <a:pt x="116" y="93"/>
                </a:cubicBezTo>
                <a:cubicBezTo>
                  <a:pt x="130" y="103"/>
                  <a:pt x="150" y="99"/>
                  <a:pt x="167" y="102"/>
                </a:cubicBezTo>
                <a:cubicBezTo>
                  <a:pt x="216" y="94"/>
                  <a:pt x="250" y="101"/>
                  <a:pt x="277" y="59"/>
                </a:cubicBezTo>
                <a:cubicBezTo>
                  <a:pt x="247" y="29"/>
                  <a:pt x="243" y="11"/>
                  <a:pt x="201" y="26"/>
                </a:cubicBezTo>
                <a:cubicBezTo>
                  <a:pt x="230" y="112"/>
                  <a:pt x="237" y="95"/>
                  <a:pt x="328" y="85"/>
                </a:cubicBezTo>
                <a:cubicBezTo>
                  <a:pt x="325" y="71"/>
                  <a:pt x="329" y="53"/>
                  <a:pt x="319" y="43"/>
                </a:cubicBezTo>
                <a:cubicBezTo>
                  <a:pt x="313" y="37"/>
                  <a:pt x="302" y="67"/>
                  <a:pt x="311" y="68"/>
                </a:cubicBezTo>
                <a:cubicBezTo>
                  <a:pt x="334" y="71"/>
                  <a:pt x="356" y="57"/>
                  <a:pt x="379" y="51"/>
                </a:cubicBezTo>
                <a:cubicBezTo>
                  <a:pt x="373" y="40"/>
                  <a:pt x="374" y="22"/>
                  <a:pt x="362" y="17"/>
                </a:cubicBezTo>
                <a:cubicBezTo>
                  <a:pt x="352" y="13"/>
                  <a:pt x="337" y="24"/>
                  <a:pt x="336" y="34"/>
                </a:cubicBezTo>
                <a:cubicBezTo>
                  <a:pt x="334" y="54"/>
                  <a:pt x="347" y="73"/>
                  <a:pt x="353" y="93"/>
                </a:cubicBezTo>
                <a:cubicBezTo>
                  <a:pt x="376" y="90"/>
                  <a:pt x="402" y="98"/>
                  <a:pt x="421" y="85"/>
                </a:cubicBezTo>
                <a:cubicBezTo>
                  <a:pt x="430" y="79"/>
                  <a:pt x="414" y="61"/>
                  <a:pt x="404" y="59"/>
                </a:cubicBezTo>
                <a:cubicBezTo>
                  <a:pt x="382" y="55"/>
                  <a:pt x="359" y="65"/>
                  <a:pt x="336" y="68"/>
                </a:cubicBezTo>
                <a:cubicBezTo>
                  <a:pt x="365" y="110"/>
                  <a:pt x="378" y="102"/>
                  <a:pt x="429" y="93"/>
                </a:cubicBezTo>
                <a:cubicBezTo>
                  <a:pt x="398" y="45"/>
                  <a:pt x="404" y="40"/>
                  <a:pt x="345" y="51"/>
                </a:cubicBezTo>
                <a:cubicBezTo>
                  <a:pt x="400" y="88"/>
                  <a:pt x="394" y="92"/>
                  <a:pt x="506" y="59"/>
                </a:cubicBezTo>
                <a:cubicBezTo>
                  <a:pt x="511" y="57"/>
                  <a:pt x="428" y="36"/>
                  <a:pt x="421" y="34"/>
                </a:cubicBezTo>
                <a:cubicBezTo>
                  <a:pt x="410" y="38"/>
                  <a:pt x="375" y="45"/>
                  <a:pt x="379" y="68"/>
                </a:cubicBezTo>
                <a:cubicBezTo>
                  <a:pt x="381" y="78"/>
                  <a:pt x="396" y="79"/>
                  <a:pt x="404" y="85"/>
                </a:cubicBezTo>
                <a:cubicBezTo>
                  <a:pt x="412" y="79"/>
                  <a:pt x="429" y="78"/>
                  <a:pt x="429" y="68"/>
                </a:cubicBezTo>
                <a:cubicBezTo>
                  <a:pt x="429" y="56"/>
                  <a:pt x="414" y="50"/>
                  <a:pt x="404" y="43"/>
                </a:cubicBezTo>
                <a:cubicBezTo>
                  <a:pt x="372" y="22"/>
                  <a:pt x="331" y="10"/>
                  <a:pt x="294" y="0"/>
                </a:cubicBezTo>
                <a:cubicBezTo>
                  <a:pt x="277" y="3"/>
                  <a:pt x="258" y="0"/>
                  <a:pt x="243" y="9"/>
                </a:cubicBezTo>
                <a:cubicBezTo>
                  <a:pt x="235" y="13"/>
                  <a:pt x="241" y="28"/>
                  <a:pt x="235" y="34"/>
                </a:cubicBezTo>
                <a:cubicBezTo>
                  <a:pt x="232" y="37"/>
                  <a:pt x="226" y="26"/>
                  <a:pt x="226" y="26"/>
                </a:cubicBezTo>
                <a:cubicBezTo>
                  <a:pt x="189" y="29"/>
                  <a:pt x="151" y="24"/>
                  <a:pt x="116" y="34"/>
                </a:cubicBezTo>
                <a:cubicBezTo>
                  <a:pt x="106" y="37"/>
                  <a:pt x="141" y="51"/>
                  <a:pt x="141" y="51"/>
                </a:cubicBezTo>
                <a:cubicBezTo>
                  <a:pt x="0" y="64"/>
                  <a:pt x="68" y="66"/>
                  <a:pt x="133" y="76"/>
                </a:cubicBezTo>
                <a:cubicBezTo>
                  <a:pt x="77" y="58"/>
                  <a:pt x="79" y="64"/>
                  <a:pt x="91" y="119"/>
                </a:cubicBezTo>
                <a:cubicBezTo>
                  <a:pt x="111" y="113"/>
                  <a:pt x="137" y="118"/>
                  <a:pt x="150" y="102"/>
                </a:cubicBezTo>
                <a:cubicBezTo>
                  <a:pt x="165" y="84"/>
                  <a:pt x="102" y="69"/>
                  <a:pt x="99" y="68"/>
                </a:cubicBezTo>
                <a:cubicBezTo>
                  <a:pt x="91" y="76"/>
                  <a:pt x="77" y="82"/>
                  <a:pt x="74" y="93"/>
                </a:cubicBezTo>
                <a:cubicBezTo>
                  <a:pt x="59" y="152"/>
                  <a:pt x="111" y="127"/>
                  <a:pt x="57" y="144"/>
                </a:cubicBezTo>
                <a:cubicBezTo>
                  <a:pt x="99" y="172"/>
                  <a:pt x="265" y="172"/>
                  <a:pt x="158" y="144"/>
                </a:cubicBezTo>
                <a:cubicBezTo>
                  <a:pt x="150" y="147"/>
                  <a:pt x="130" y="145"/>
                  <a:pt x="133" y="153"/>
                </a:cubicBezTo>
                <a:cubicBezTo>
                  <a:pt x="137" y="165"/>
                  <a:pt x="154" y="170"/>
                  <a:pt x="167" y="170"/>
                </a:cubicBezTo>
                <a:cubicBezTo>
                  <a:pt x="180" y="170"/>
                  <a:pt x="190" y="159"/>
                  <a:pt x="201" y="153"/>
                </a:cubicBezTo>
                <a:cubicBezTo>
                  <a:pt x="146" y="134"/>
                  <a:pt x="148" y="141"/>
                  <a:pt x="158" y="195"/>
                </a:cubicBezTo>
                <a:cubicBezTo>
                  <a:pt x="169" y="192"/>
                  <a:pt x="226" y="183"/>
                  <a:pt x="167" y="153"/>
                </a:cubicBezTo>
                <a:cubicBezTo>
                  <a:pt x="157" y="148"/>
                  <a:pt x="144" y="158"/>
                  <a:pt x="133" y="161"/>
                </a:cubicBezTo>
                <a:cubicBezTo>
                  <a:pt x="136" y="178"/>
                  <a:pt x="126" y="204"/>
                  <a:pt x="141" y="212"/>
                </a:cubicBezTo>
                <a:cubicBezTo>
                  <a:pt x="160" y="221"/>
                  <a:pt x="184" y="207"/>
                  <a:pt x="201" y="195"/>
                </a:cubicBezTo>
                <a:cubicBezTo>
                  <a:pt x="208" y="190"/>
                  <a:pt x="184" y="190"/>
                  <a:pt x="175" y="187"/>
                </a:cubicBezTo>
                <a:cubicBezTo>
                  <a:pt x="119" y="196"/>
                  <a:pt x="112" y="216"/>
                  <a:pt x="74" y="178"/>
                </a:cubicBezTo>
                <a:cubicBezTo>
                  <a:pt x="77" y="186"/>
                  <a:pt x="76" y="197"/>
                  <a:pt x="82" y="203"/>
                </a:cubicBezTo>
                <a:cubicBezTo>
                  <a:pt x="101" y="222"/>
                  <a:pt x="177" y="191"/>
                  <a:pt x="99" y="212"/>
                </a:cubicBezTo>
                <a:cubicBezTo>
                  <a:pt x="102" y="223"/>
                  <a:pt x="97" y="242"/>
                  <a:pt x="108" y="246"/>
                </a:cubicBezTo>
                <a:cubicBezTo>
                  <a:pt x="129" y="253"/>
                  <a:pt x="154" y="245"/>
                  <a:pt x="175" y="237"/>
                </a:cubicBezTo>
                <a:cubicBezTo>
                  <a:pt x="183" y="234"/>
                  <a:pt x="158" y="232"/>
                  <a:pt x="150" y="229"/>
                </a:cubicBezTo>
                <a:cubicBezTo>
                  <a:pt x="144" y="230"/>
                  <a:pt x="61" y="242"/>
                  <a:pt x="150" y="254"/>
                </a:cubicBezTo>
                <a:cubicBezTo>
                  <a:pt x="162" y="256"/>
                  <a:pt x="196" y="246"/>
                  <a:pt x="184" y="246"/>
                </a:cubicBezTo>
                <a:cubicBezTo>
                  <a:pt x="167" y="246"/>
                  <a:pt x="150" y="251"/>
                  <a:pt x="133" y="254"/>
                </a:cubicBezTo>
                <a:cubicBezTo>
                  <a:pt x="119" y="300"/>
                  <a:pt x="106" y="315"/>
                  <a:pt x="218" y="271"/>
                </a:cubicBezTo>
                <a:cubicBezTo>
                  <a:pt x="228" y="267"/>
                  <a:pt x="201" y="259"/>
                  <a:pt x="192" y="254"/>
                </a:cubicBezTo>
                <a:cubicBezTo>
                  <a:pt x="184" y="250"/>
                  <a:pt x="175" y="249"/>
                  <a:pt x="167" y="246"/>
                </a:cubicBezTo>
                <a:cubicBezTo>
                  <a:pt x="161" y="254"/>
                  <a:pt x="148" y="261"/>
                  <a:pt x="150" y="271"/>
                </a:cubicBezTo>
                <a:cubicBezTo>
                  <a:pt x="152" y="280"/>
                  <a:pt x="170" y="287"/>
                  <a:pt x="175" y="280"/>
                </a:cubicBezTo>
                <a:cubicBezTo>
                  <a:pt x="184" y="267"/>
                  <a:pt x="149" y="206"/>
                  <a:pt x="141" y="195"/>
                </a:cubicBezTo>
                <a:cubicBezTo>
                  <a:pt x="131" y="164"/>
                  <a:pt x="137" y="178"/>
                  <a:pt x="125" y="153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6" name="Google Shape;346;p22"/>
          <p:cNvSpPr/>
          <p:nvPr/>
        </p:nvSpPr>
        <p:spPr>
          <a:xfrm>
            <a:off x="3203575" y="3140075"/>
            <a:ext cx="216000" cy="714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47" name="Google Shape;347;p22"/>
          <p:cNvCxnSpPr/>
          <p:nvPr/>
        </p:nvCxnSpPr>
        <p:spPr>
          <a:xfrm>
            <a:off x="3348038" y="3284538"/>
            <a:ext cx="144600" cy="0"/>
          </a:xfrm>
          <a:prstGeom prst="straightConnector1">
            <a:avLst/>
          </a:prstGeom>
          <a:noFill/>
          <a:ln w="50800" cap="flat" cmpd="sng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8" name="Google Shape;348;p22"/>
          <p:cNvCxnSpPr/>
          <p:nvPr/>
        </p:nvCxnSpPr>
        <p:spPr>
          <a:xfrm>
            <a:off x="3203575" y="3355975"/>
            <a:ext cx="1446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9" name="Google Shape;349;p22"/>
          <p:cNvCxnSpPr/>
          <p:nvPr/>
        </p:nvCxnSpPr>
        <p:spPr>
          <a:xfrm>
            <a:off x="3203575" y="3571875"/>
            <a:ext cx="0" cy="1081200"/>
          </a:xfrm>
          <a:prstGeom prst="straightConnector1">
            <a:avLst/>
          </a:prstGeom>
          <a:noFill/>
          <a:ln w="1270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0" name="Google Shape;350;p22"/>
          <p:cNvCxnSpPr/>
          <p:nvPr/>
        </p:nvCxnSpPr>
        <p:spPr>
          <a:xfrm rot="10800000" flipH="1">
            <a:off x="3203575" y="3500500"/>
            <a:ext cx="649200" cy="360300"/>
          </a:xfrm>
          <a:prstGeom prst="straightConnector1">
            <a:avLst/>
          </a:pr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1" name="Google Shape;351;p22"/>
          <p:cNvCxnSpPr/>
          <p:nvPr/>
        </p:nvCxnSpPr>
        <p:spPr>
          <a:xfrm rot="10800000" flipH="1">
            <a:off x="3203575" y="3716325"/>
            <a:ext cx="863700" cy="217500"/>
          </a:xfrm>
          <a:prstGeom prst="straightConnector1">
            <a:avLst/>
          </a:pr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2" name="Google Shape;352;p22"/>
          <p:cNvSpPr/>
          <p:nvPr/>
        </p:nvSpPr>
        <p:spPr>
          <a:xfrm>
            <a:off x="5003800" y="3355975"/>
            <a:ext cx="360300" cy="3603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3" name="Google Shape;353;p22"/>
          <p:cNvSpPr/>
          <p:nvPr/>
        </p:nvSpPr>
        <p:spPr>
          <a:xfrm>
            <a:off x="1619250" y="4652963"/>
            <a:ext cx="2520936" cy="43178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9525" cap="flat" cmpd="sng">
            <a:solidFill>
              <a:srgbClr val="008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5003800" y="4652963"/>
            <a:ext cx="2520936" cy="43178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5" name="Google Shape;355;p22"/>
          <p:cNvSpPr/>
          <p:nvPr/>
        </p:nvSpPr>
        <p:spPr>
          <a:xfrm>
            <a:off x="0" y="5084763"/>
            <a:ext cx="9144000" cy="1800300"/>
          </a:xfrm>
          <a:prstGeom prst="rect">
            <a:avLst/>
          </a:prstGeom>
          <a:solidFill>
            <a:srgbClr val="3366FF"/>
          </a:solidFill>
          <a:ln w="9525" cap="flat" cmpd="sng">
            <a:solidFill>
              <a:srgbClr val="336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8027988" y="836613"/>
            <a:ext cx="914400" cy="9144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57" name="Google Shape;357;p22"/>
          <p:cNvCxnSpPr/>
          <p:nvPr/>
        </p:nvCxnSpPr>
        <p:spPr>
          <a:xfrm>
            <a:off x="7812088" y="1339850"/>
            <a:ext cx="1332000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8" name="Google Shape;358;p22"/>
          <p:cNvCxnSpPr/>
          <p:nvPr/>
        </p:nvCxnSpPr>
        <p:spPr>
          <a:xfrm>
            <a:off x="8459788" y="647700"/>
            <a:ext cx="0" cy="12684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9" name="Google Shape;359;p22"/>
          <p:cNvCxnSpPr/>
          <p:nvPr/>
        </p:nvCxnSpPr>
        <p:spPr>
          <a:xfrm rot="10800000" flipH="1">
            <a:off x="7956550" y="836513"/>
            <a:ext cx="1008000" cy="8637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Google Shape;360;p22"/>
          <p:cNvCxnSpPr/>
          <p:nvPr/>
        </p:nvCxnSpPr>
        <p:spPr>
          <a:xfrm>
            <a:off x="7956550" y="908050"/>
            <a:ext cx="1008000" cy="7923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Google Shape;361;p22"/>
          <p:cNvCxnSpPr/>
          <p:nvPr/>
        </p:nvCxnSpPr>
        <p:spPr>
          <a:xfrm rot="10800000" flipH="1">
            <a:off x="7885113" y="1052613"/>
            <a:ext cx="1258800" cy="4317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22"/>
          <p:cNvCxnSpPr/>
          <p:nvPr/>
        </p:nvCxnSpPr>
        <p:spPr>
          <a:xfrm>
            <a:off x="7885113" y="1123950"/>
            <a:ext cx="1258800" cy="4317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22"/>
          <p:cNvCxnSpPr/>
          <p:nvPr/>
        </p:nvCxnSpPr>
        <p:spPr>
          <a:xfrm rot="10800000" flipH="1">
            <a:off x="8243888" y="647675"/>
            <a:ext cx="504900" cy="1197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22"/>
          <p:cNvCxnSpPr/>
          <p:nvPr/>
        </p:nvCxnSpPr>
        <p:spPr>
          <a:xfrm>
            <a:off x="8172450" y="763588"/>
            <a:ext cx="576300" cy="10794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5" name="Google Shape;365;p22"/>
          <p:cNvGrpSpPr/>
          <p:nvPr/>
        </p:nvGrpSpPr>
        <p:grpSpPr>
          <a:xfrm>
            <a:off x="162484" y="6301472"/>
            <a:ext cx="955116" cy="363757"/>
            <a:chOff x="-42" y="4113"/>
            <a:chExt cx="754" cy="229"/>
          </a:xfrm>
        </p:grpSpPr>
        <p:sp>
          <p:nvSpPr>
            <p:cNvPr id="366" name="Google Shape;366;p22"/>
            <p:cNvSpPr/>
            <p:nvPr/>
          </p:nvSpPr>
          <p:spPr>
            <a:xfrm>
              <a:off x="136" y="4183"/>
              <a:ext cx="576" cy="137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endPara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7" name="Google Shape;367;p22"/>
            <p:cNvSpPr/>
            <p:nvPr/>
          </p:nvSpPr>
          <p:spPr>
            <a:xfrm rot="-7976251">
              <a:off x="-18" y="4156"/>
              <a:ext cx="179" cy="144"/>
            </a:xfrm>
            <a:prstGeom prst="rtTriangl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 txBox="1"/>
            <p:nvPr/>
          </p:nvSpPr>
          <p:spPr>
            <a:xfrm rot="-2576251">
              <a:off x="112" y="4175"/>
              <a:ext cx="48" cy="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endPara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cxnSp>
          <p:nvCxnSpPr>
            <p:cNvPr id="369" name="Google Shape;369;p22"/>
            <p:cNvCxnSpPr/>
            <p:nvPr/>
          </p:nvCxnSpPr>
          <p:spPr>
            <a:xfrm flipH="1">
              <a:off x="635" y="4274"/>
              <a:ext cx="46" cy="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0" name="Google Shape;370;p22"/>
            <p:cNvSpPr/>
            <p:nvPr/>
          </p:nvSpPr>
          <p:spPr>
            <a:xfrm>
              <a:off x="590" y="4229"/>
              <a:ext cx="45" cy="45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endPara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cxnSp>
        <p:nvCxnSpPr>
          <p:cNvPr id="371" name="Google Shape;371;p22"/>
          <p:cNvCxnSpPr/>
          <p:nvPr/>
        </p:nvCxnSpPr>
        <p:spPr>
          <a:xfrm>
            <a:off x="2843213" y="4652963"/>
            <a:ext cx="36006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72" name="Google Shape;372;p22"/>
          <p:cNvSpPr/>
          <p:nvPr/>
        </p:nvSpPr>
        <p:spPr>
          <a:xfrm>
            <a:off x="2913063" y="0"/>
            <a:ext cx="33735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lang="fr-FR" sz="28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Les interactions</a:t>
            </a:r>
            <a:endParaRPr/>
          </a:p>
        </p:txBody>
      </p:sp>
      <p:sp>
        <p:nvSpPr>
          <p:cNvPr id="373" name="Google Shape;373;p22"/>
          <p:cNvSpPr txBox="1"/>
          <p:nvPr/>
        </p:nvSpPr>
        <p:spPr>
          <a:xfrm>
            <a:off x="457200" y="781050"/>
            <a:ext cx="7288200" cy="13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Interagir = échanger une particule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838200" y="5334000"/>
            <a:ext cx="81360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lang="fr-FR" sz="1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Les </a:t>
            </a:r>
            <a:r>
              <a:rPr lang="fr-FR" sz="1600" b="1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ballons</a:t>
            </a:r>
            <a:r>
              <a:rPr lang="fr-FR" sz="1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sont les </a:t>
            </a:r>
            <a:r>
              <a:rPr lang="fr-FR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médiateurs</a:t>
            </a:r>
            <a:r>
              <a:rPr lang="fr-FR" sz="1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la force qui écarte les 2 bateaux.</a:t>
            </a:r>
            <a:endParaRPr/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lang="fr-FR" sz="1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lang="fr-FR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portée</a:t>
            </a:r>
            <a:r>
              <a:rPr lang="fr-FR" sz="1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dépend de la </a:t>
            </a:r>
            <a:r>
              <a:rPr lang="fr-FR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du ballon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endParaRPr sz="8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71919"/>
              </a:buClr>
              <a:buSzPts val="1800"/>
              <a:buFont typeface="Noto Sans Symbols"/>
              <a:buNone/>
            </a:pPr>
            <a:r>
              <a:rPr lang="fr-FR" sz="1800">
                <a:solidFill>
                  <a:srgbClr val="E71919"/>
                </a:solidFill>
                <a:latin typeface="Verdana"/>
                <a:ea typeface="Verdana"/>
                <a:cs typeface="Verdana"/>
                <a:sym typeface="Verdana"/>
              </a:rPr>
              <a:t>Bosons de jauge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mediateurs des interactions fondamentales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5" name="Google Shape;375;p22"/>
          <p:cNvSpPr txBox="1"/>
          <p:nvPr/>
        </p:nvSpPr>
        <p:spPr>
          <a:xfrm rot="5400000">
            <a:off x="8645550" y="6359500"/>
            <a:ext cx="76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</a:pPr>
            <a:r>
              <a:rPr lang="fr-FR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F. Vazeille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 txBox="1">
            <a:spLocks noGrp="1"/>
          </p:cNvSpPr>
          <p:nvPr>
            <p:ph type="sldNum" idx="12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lang="fr-FR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9</a:t>
            </a:fld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2" name="Google Shape;382;p23"/>
          <p:cNvSpPr txBox="1">
            <a:spLocks noGrp="1"/>
          </p:cNvSpPr>
          <p:nvPr>
            <p:ph type="title"/>
          </p:nvPr>
        </p:nvSpPr>
        <p:spPr>
          <a:xfrm>
            <a:off x="1290638" y="0"/>
            <a:ext cx="65976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L’interaction électromagnétique</a:t>
            </a:r>
            <a:endParaRPr/>
          </a:p>
        </p:txBody>
      </p:sp>
      <p:pic>
        <p:nvPicPr>
          <p:cNvPr id="383" name="Google Shape;3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685800"/>
            <a:ext cx="1933575" cy="242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3"/>
          <p:cNvSpPr txBox="1"/>
          <p:nvPr/>
        </p:nvSpPr>
        <p:spPr>
          <a:xfrm>
            <a:off x="266700" y="806450"/>
            <a:ext cx="4294200" cy="3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Responsable des phénomènes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électriques et magnétiques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lumière, électricité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cohésion des atomes,…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5" name="Google Shape;385;p23" descr="aimant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685800"/>
            <a:ext cx="2425700" cy="24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3"/>
          <p:cNvSpPr txBox="1"/>
          <p:nvPr/>
        </p:nvSpPr>
        <p:spPr>
          <a:xfrm>
            <a:off x="1066800" y="4457700"/>
            <a:ext cx="2806800" cy="435000"/>
          </a:xfrm>
          <a:prstGeom prst="rect">
            <a:avLst/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Médiateur : </a:t>
            </a:r>
            <a:r>
              <a:rPr lang="fr-FR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photon</a:t>
            </a:r>
            <a:r>
              <a:rPr lang="fr-F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grpSp>
        <p:nvGrpSpPr>
          <p:cNvPr id="387" name="Google Shape;387;p23"/>
          <p:cNvGrpSpPr/>
          <p:nvPr/>
        </p:nvGrpSpPr>
        <p:grpSpPr>
          <a:xfrm>
            <a:off x="5472113" y="3730625"/>
            <a:ext cx="3003769" cy="2961049"/>
            <a:chOff x="4071" y="2598"/>
            <a:chExt cx="1444" cy="1477"/>
          </a:xfrm>
        </p:grpSpPr>
        <p:pic>
          <p:nvPicPr>
            <p:cNvPr id="388" name="Google Shape;388;p23" descr="force_phot_bi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94" y="2598"/>
              <a:ext cx="1362" cy="1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23"/>
            <p:cNvSpPr txBox="1"/>
            <p:nvPr/>
          </p:nvSpPr>
          <p:spPr>
            <a:xfrm>
              <a:off x="4120" y="3775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oto Sans Symbols"/>
                <a:buNone/>
              </a:pPr>
              <a:endParaRPr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90" name="Google Shape;390;p23"/>
            <p:cNvSpPr txBox="1"/>
            <p:nvPr/>
          </p:nvSpPr>
          <p:spPr>
            <a:xfrm>
              <a:off x="4095" y="3644"/>
              <a:ext cx="3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</a:t>
              </a:r>
              <a:r>
                <a:rPr lang="fr-FR" sz="1600" baseline="30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-</a:t>
              </a:r>
              <a:endParaRPr/>
            </a:p>
          </p:txBody>
        </p:sp>
        <p:sp>
          <p:nvSpPr>
            <p:cNvPr id="391" name="Google Shape;391;p23"/>
            <p:cNvSpPr txBox="1"/>
            <p:nvPr/>
          </p:nvSpPr>
          <p:spPr>
            <a:xfrm>
              <a:off x="4071" y="2676"/>
              <a:ext cx="3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6800" rIns="90000" bIns="468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</a:t>
              </a:r>
              <a:r>
                <a:rPr lang="fr-FR" sz="1600" baseline="30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-</a:t>
              </a:r>
              <a:endParaRPr/>
            </a:p>
          </p:txBody>
        </p:sp>
        <p:grpSp>
          <p:nvGrpSpPr>
            <p:cNvPr id="392" name="Google Shape;392;p23"/>
            <p:cNvGrpSpPr/>
            <p:nvPr/>
          </p:nvGrpSpPr>
          <p:grpSpPr>
            <a:xfrm>
              <a:off x="4095" y="2700"/>
              <a:ext cx="1420" cy="1252"/>
              <a:chOff x="4095" y="2700"/>
              <a:chExt cx="1420" cy="1252"/>
            </a:xfrm>
          </p:grpSpPr>
          <p:sp>
            <p:nvSpPr>
              <p:cNvPr id="393" name="Google Shape;393;p23"/>
              <p:cNvSpPr txBox="1"/>
              <p:nvPr/>
            </p:nvSpPr>
            <p:spPr>
              <a:xfrm>
                <a:off x="4103" y="3644"/>
                <a:ext cx="300" cy="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6800" rIns="90000" bIns="468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Noto Sans Symbols"/>
                  <a:buNone/>
                </a:pPr>
                <a:r>
                  <a:rPr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</a:t>
                </a:r>
                <a:r>
                  <a:rPr lang="fr-FR" sz="1600" baseline="30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-</a:t>
                </a:r>
                <a:endParaRPr/>
              </a:p>
            </p:txBody>
          </p:sp>
          <p:sp>
            <p:nvSpPr>
              <p:cNvPr id="394" name="Google Shape;394;p23"/>
              <p:cNvSpPr txBox="1"/>
              <p:nvPr/>
            </p:nvSpPr>
            <p:spPr>
              <a:xfrm>
                <a:off x="4095" y="2700"/>
                <a:ext cx="300" cy="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6800" rIns="90000" bIns="468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Noto Sans Symbols"/>
                  <a:buNone/>
                </a:pPr>
                <a:r>
                  <a:rPr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</a:t>
                </a:r>
                <a:r>
                  <a:rPr lang="fr-FR" sz="1600" baseline="30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-</a:t>
                </a:r>
                <a:endParaRPr/>
              </a:p>
            </p:txBody>
          </p:sp>
          <p:sp>
            <p:nvSpPr>
              <p:cNvPr id="395" name="Google Shape;395;p23"/>
              <p:cNvSpPr txBox="1"/>
              <p:nvPr/>
            </p:nvSpPr>
            <p:spPr>
              <a:xfrm>
                <a:off x="5215" y="3652"/>
                <a:ext cx="300" cy="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6800" rIns="90000" bIns="468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Noto Sans Symbols"/>
                  <a:buNone/>
                </a:pPr>
                <a:r>
                  <a:rPr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</a:t>
                </a:r>
                <a:r>
                  <a:rPr lang="fr-FR" sz="1600" baseline="30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-</a:t>
                </a:r>
                <a:endParaRPr/>
              </a:p>
            </p:txBody>
          </p:sp>
          <p:sp>
            <p:nvSpPr>
              <p:cNvPr id="396" name="Google Shape;396;p23"/>
              <p:cNvSpPr txBox="1"/>
              <p:nvPr/>
            </p:nvSpPr>
            <p:spPr>
              <a:xfrm>
                <a:off x="5199" y="2708"/>
                <a:ext cx="300" cy="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6800" rIns="90000" bIns="468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Noto Sans Symbols"/>
                  <a:buNone/>
                </a:pPr>
                <a:r>
                  <a:rPr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</a:t>
                </a:r>
                <a:r>
                  <a:rPr lang="fr-FR" sz="1600" baseline="30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-</a:t>
                </a:r>
                <a:endParaRPr/>
              </a:p>
            </p:txBody>
          </p:sp>
        </p:grpSp>
      </p:grpSp>
      <p:sp>
        <p:nvSpPr>
          <p:cNvPr id="397" name="Google Shape;397;p23"/>
          <p:cNvSpPr txBox="1"/>
          <p:nvPr/>
        </p:nvSpPr>
        <p:spPr>
          <a:xfrm>
            <a:off x="1972142" y="5175250"/>
            <a:ext cx="824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m=0 </a:t>
            </a:r>
            <a:endParaRPr/>
          </a:p>
        </p:txBody>
      </p:sp>
      <p:cxnSp>
        <p:nvCxnSpPr>
          <p:cNvPr id="398" name="Google Shape;398;p23"/>
          <p:cNvCxnSpPr/>
          <p:nvPr/>
        </p:nvCxnSpPr>
        <p:spPr>
          <a:xfrm>
            <a:off x="5245100" y="6438900"/>
            <a:ext cx="31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9" name="Google Shape;399;p23"/>
          <p:cNvSpPr txBox="1"/>
          <p:nvPr/>
        </p:nvSpPr>
        <p:spPr>
          <a:xfrm>
            <a:off x="7870825" y="6432550"/>
            <a:ext cx="6573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temps</a:t>
            </a:r>
            <a:endParaRPr/>
          </a:p>
        </p:txBody>
      </p:sp>
      <p:sp>
        <p:nvSpPr>
          <p:cNvPr id="400" name="Google Shape;400;p23"/>
          <p:cNvSpPr/>
          <p:nvPr/>
        </p:nvSpPr>
        <p:spPr>
          <a:xfrm>
            <a:off x="5422900" y="6108700"/>
            <a:ext cx="2793900" cy="114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NikolaLAL">
  <a:themeElements>
    <a:clrScheme name="1_NikolaLAL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2885</Words>
  <Application>Microsoft Macintosh PowerPoint</Application>
  <PresentationFormat>Affichage à l'écran (4:3)</PresentationFormat>
  <Paragraphs>526</Paragraphs>
  <Slides>58</Slides>
  <Notes>58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9" baseType="lpstr">
      <vt:lpstr>Times New Roman</vt:lpstr>
      <vt:lpstr>Cutive</vt:lpstr>
      <vt:lpstr>Trebuchet MS</vt:lpstr>
      <vt:lpstr>verdana</vt:lpstr>
      <vt:lpstr>Noto Sans Symbols</vt:lpstr>
      <vt:lpstr>Calibri</vt:lpstr>
      <vt:lpstr>verdana</vt:lpstr>
      <vt:lpstr>Arial</vt:lpstr>
      <vt:lpstr>Arial</vt:lpstr>
      <vt:lpstr>Comic Sans MS</vt:lpstr>
      <vt:lpstr>1_NikolaLAL</vt:lpstr>
      <vt:lpstr>Particules  et Interactions</vt:lpstr>
      <vt:lpstr>Présentation PowerPoint</vt:lpstr>
      <vt:lpstr>Présentation PowerPoint</vt:lpstr>
      <vt:lpstr>Structure de l’atome (du grec : indivisible)</vt:lpstr>
      <vt:lpstr>Structure de l’atome (du grec : indivisible)</vt:lpstr>
      <vt:lpstr>Structure du noyau</vt:lpstr>
      <vt:lpstr>Structure des protons et des neutrons</vt:lpstr>
      <vt:lpstr>Présentation PowerPoint</vt:lpstr>
      <vt:lpstr>L’interaction électromagnétique</vt:lpstr>
      <vt:lpstr>L’interaction nucléaire forte</vt:lpstr>
      <vt:lpstr>L’interaction nucléaire faible</vt:lpstr>
      <vt:lpstr>La gravitation</vt:lpstr>
      <vt:lpstr>Chimie : tableau périodique des éléments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Modèle Standard</vt:lpstr>
      <vt:lpstr>Définition de la masse</vt:lpstr>
      <vt:lpstr>Définition de la masse</vt:lpstr>
      <vt:lpstr>Définition de la masse</vt:lpstr>
      <vt:lpstr>Le mécanisme de Brout-Englert-Higgs</vt:lpstr>
      <vt:lpstr>Le mécanisme de Brout-Englert-Higgs</vt:lpstr>
      <vt:lpstr>Le mécanisme de Brout-Englert-Higgs</vt:lpstr>
      <vt:lpstr>Le boson de Higgs</vt:lpstr>
      <vt:lpstr>Présentation PowerPoint</vt:lpstr>
      <vt:lpstr>Présentation PowerPoint</vt:lpstr>
      <vt:lpstr>Présentation PowerPoint</vt:lpstr>
      <vt:lpstr>Résumé</vt:lpstr>
      <vt:lpstr>Back Up</vt:lpstr>
      <vt:lpstr>Nouvelle affiche des composants élémentaires (2014)</vt:lpstr>
      <vt:lpstr>Les interactions</vt:lpstr>
      <vt:lpstr>Le canal H→γγ </vt:lpstr>
      <vt:lpstr>Le canal H→γγ </vt:lpstr>
      <vt:lpstr>Le canal H→γγ </vt:lpstr>
      <vt:lpstr>Le canal H→γγ : simulation</vt:lpstr>
      <vt:lpstr>Présentation PowerPoint</vt:lpstr>
      <vt:lpstr>Présentation PowerPoint</vt:lpstr>
      <vt:lpstr>Découverte d’une nouvelle particule au CERN</vt:lpstr>
      <vt:lpstr>Présentation PowerPoint</vt:lpstr>
      <vt:lpstr>Présentation PowerPoint</vt:lpstr>
      <vt:lpstr>Présentation PowerPoint</vt:lpstr>
      <vt:lpstr>La masse dans le microcosme</vt:lpstr>
      <vt:lpstr>La masse dans le microcosme</vt:lpstr>
      <vt:lpstr>Le problème de masse</vt:lpstr>
      <vt:lpstr>Le problème de masse</vt:lpstr>
      <vt:lpstr>Le problème de masse</vt:lpstr>
      <vt:lpstr>Le problème de masse</vt:lpstr>
      <vt:lpstr>La brisure de symétrie</vt:lpstr>
      <vt:lpstr>Moment d’inertie “angular mass”</vt:lpstr>
      <vt:lpstr>La brisure de symétrie</vt:lpstr>
      <vt:lpstr>Neutrinos</vt:lpstr>
      <vt:lpstr>Neutrinos</vt:lpstr>
      <vt:lpstr>Section efficace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Particules  et Interactions</dc:title>
  <cp:lastModifiedBy>David Rousseau</cp:lastModifiedBy>
  <cp:revision>1</cp:revision>
  <dcterms:modified xsi:type="dcterms:W3CDTF">2025-03-05T21:12:34Z</dcterms:modified>
</cp:coreProperties>
</file>