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1.jpeg" ContentType="image/jpeg"/>
  <Override PartName="/ppt/media/image8.png" ContentType="image/png"/>
  <Override PartName="/ppt/media/image14.jpeg" ContentType="image/jpeg"/>
  <Override PartName="/ppt/media/image7.png" ContentType="image/png"/>
  <Override PartName="/ppt/media/image12.jpeg" ContentType="image/jpeg"/>
  <Override PartName="/ppt/media/image6.png" ContentType="image/png"/>
  <Override PartName="/ppt/media/image10.png" ContentType="image/png"/>
  <Override PartName="/ppt/media/image5.png" ContentType="image/png"/>
  <Override PartName="/ppt/media/image13.jpeg" ContentType="image/jpeg"/>
  <Override PartName="/ppt/media/image4.png" ContentType="image/png"/>
  <Override PartName="/ppt/media/image27.png" ContentType="image/png"/>
  <Override PartName="/ppt/media/image2.png" ContentType="image/png"/>
  <Override PartName="/ppt/media/image25.png" ContentType="image/png"/>
  <Override PartName="/ppt/media/image28.jpeg" ContentType="image/jpeg"/>
  <Override PartName="/ppt/media/image26.png" ContentType="image/png"/>
  <Override PartName="/ppt/media/image23.jpeg" ContentType="image/jpeg"/>
  <Override PartName="/ppt/media/image18.jpeg" ContentType="image/jpeg"/>
  <Override PartName="/ppt/media/image22.png" ContentType="image/png"/>
  <Override PartName="/ppt/media/image19.jpeg" ContentType="image/jpeg"/>
  <Override PartName="/ppt/media/image3.jpeg" ContentType="image/jpeg"/>
  <Override PartName="/ppt/media/image24.jpeg" ContentType="image/jpeg"/>
  <Override PartName="/ppt/media/image21.png" ContentType="image/png"/>
  <Override PartName="/ppt/media/image20.jpeg" ContentType="image/jpeg"/>
  <Override PartName="/ppt/media/image15.jpeg" ContentType="image/jpeg"/>
  <Override PartName="/ppt/media/image17.png" ContentType="image/png"/>
  <Override PartName="/ppt/media/image16.png" ContentType="image/png"/>
  <Override PartName="/ppt/media/image1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5CC94D-F706-4E4A-9F79-4EE176F78C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BA3050-740A-4C55-98B6-41C964CCF4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45AF9E-E522-40D9-B575-60F2DE9488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2C09ED-2646-42F0-BEF2-6961E5E45F6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F205EA3-16F8-4EA8-853C-37627793F9E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013ED28-F7BD-4B0F-BF38-6BD1F6D129F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BAB80A-3433-40C6-818F-1FA5D271A3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2DCC14D-2B9A-4E0A-BC7A-DC6A1A56DF1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78F0D2-7F43-4789-8CEF-19E8BD8EF51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E12A616-FE2B-43B0-8FB8-32ADE2B8B3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33896E-F181-4B72-B7A2-36A89D22E78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6DB340-0A1A-4CB9-881F-6CC50EFA04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86AB019-0CBF-455D-B637-DF79EE43DF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D1EBA87-342B-43CE-BCBF-131B8769A9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8096CE-8033-4EF3-A29F-42B229CE3C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BB7D808-049E-44EF-A06F-519A209F908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F4E90A-F47A-4C79-BD33-B17B48DA138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536350-916F-4A55-BEFA-3CDF0EE3DB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B1BC79-912C-4284-AC38-66FD2F80C8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1E911F-ED14-4473-9920-1A340A9694A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9E9A2C-2B6A-4CCC-B85E-9CD7CF73A2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F7712D-E5FF-46D6-B87B-E49F0E1505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F25F4C-D19E-4906-BF16-4049BFB6FB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31EB40-7571-492B-9C4C-557847FD34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569904B-3910-48DE-B8CA-C0229082AA65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ck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edi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titl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tex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4FC8B78-F4F5-4F4B-8C03-4D9522180CFA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narnaud@lal.in2p3.fr" TargetMode="External"/><Relationship Id="rId2" Type="http://schemas.openxmlformats.org/officeDocument/2006/relationships/hyperlink" Target="mailto:morange@lal.in2p3.fr" TargetMode="External"/><Relationship Id="rId3" Type="http://schemas.openxmlformats.org/officeDocument/2006/relationships/hyperlink" Target="mailto:rousseau@lal.in2p3.fr" TargetMode="External"/><Relationship Id="rId4" Type="http://schemas.openxmlformats.org/officeDocument/2006/relationships/hyperlink" Target="mailto:rousseau@lal.in2p3.fr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twitter.com/lalorsay" TargetMode="External"/><Relationship Id="rId2" Type="http://schemas.openxmlformats.org/officeDocument/2006/relationships/hyperlink" Target="https://twitter.com/in2p3_cnrs" TargetMode="External"/><Relationship Id="rId3" Type="http://schemas.openxmlformats.org/officeDocument/2006/relationships/hyperlink" Target="https://twitter.com/physicsIMC" TargetMode="External"/><Relationship Id="rId4" Type="http://schemas.openxmlformats.org/officeDocument/2006/relationships/hyperlink" Target="https://fr-fr.facebook.com/cnrs.fr" TargetMode="External"/><Relationship Id="rId5" Type="http://schemas.openxmlformats.org/officeDocument/2006/relationships/hyperlink" Target="https://survey.cnrs-dir.fr/index.php/232115?lang=fr" TargetMode="External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indico.ijclab.in2p3.fr/event/7746/" TargetMode="External"/><Relationship Id="rId2" Type="http://schemas.openxmlformats.org/officeDocument/2006/relationships/hyperlink" Target="http://www.physicsmasterclasses.org/" TargetMode="External"/><Relationship Id="rId3" Type="http://schemas.openxmlformats.org/officeDocument/2006/relationships/hyperlink" Target="http://www.in2p3.fr/physique_pour_tous/aulycee/introduction.htm" TargetMode="External"/><Relationship Id="rId4" Type="http://schemas.openxmlformats.org/officeDocument/2006/relationships/hyperlink" Target="http://elementaire.web.lal.in2p3.fr/" TargetMode="External"/><Relationship Id="rId5" Type="http://schemas.openxmlformats.org/officeDocument/2006/relationships/hyperlink" Target="http://www.passeport2i.fr/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jpeg"/><Relationship Id="rId9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9840" y="1076040"/>
            <a:ext cx="9002520" cy="2589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Présentation de </a:t>
            </a:r>
            <a:r>
              <a:rPr b="1" lang="en-US" sz="24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votre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en-US" sz="24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journée</a:t>
            </a:r>
            <a:br>
              <a:rPr sz="2400"/>
            </a:br>
            <a:r>
              <a:rPr b="1" lang="en-US" sz="24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« Masterclasse internationale »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au</a:t>
            </a:r>
            <a:br>
              <a:rPr sz="2400"/>
            </a:br>
            <a:r>
              <a:rPr b="1" lang="en-US" sz="24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</a:t>
            </a:r>
            <a:r>
              <a:rPr b="1" lang="en-US" sz="24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aboratoire de Physiques des 2 Infinis Irène Joliot Curie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b="1" lang="en-US" sz="24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IJCLab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br>
              <a:rPr sz="2400"/>
            </a:br>
            <a:r>
              <a:rPr b="1" lang="en-US" sz="1800" spc="-1" strike="noStrike">
                <a:solidFill>
                  <a:srgbClr val="bb0c06"/>
                </a:solidFill>
                <a:latin typeface="Times New Roman"/>
                <a:ea typeface="Times New Roman"/>
              </a:rPr>
              <a:t>Nicolas ARNAUD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b="1" lang="en-US" sz="18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1"/>
              </a:rPr>
              <a:t>narnaud@lal.in2p3.fr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br>
              <a:rPr sz="1800"/>
            </a:br>
            <a:r>
              <a:rPr b="1" lang="en-US" sz="1800" spc="-1" strike="noStrike">
                <a:solidFill>
                  <a:srgbClr val="bb0c06"/>
                </a:solidFill>
                <a:latin typeface="Times New Roman"/>
                <a:ea typeface="Times New Roman"/>
              </a:rPr>
              <a:t>Nicolas MORANGE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b="1" lang="en-US" sz="18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morange@lal.in2p3.fr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br>
              <a:rPr sz="1800"/>
            </a:br>
            <a:r>
              <a:rPr b="1" lang="en-US" sz="1800" spc="-1" strike="noStrike">
                <a:solidFill>
                  <a:srgbClr val="bb0c06"/>
                </a:solidFill>
                <a:latin typeface="Times New Roman"/>
                <a:ea typeface="Times New Roman"/>
              </a:rPr>
              <a:t>David ROUSSEAU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b="1" lang="en-US" sz="18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3"/>
              </a:rPr>
              <a:t>rousseau</a:t>
            </a:r>
            <a:r>
              <a:rPr b="1" lang="en-US" sz="18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4"/>
              </a:rPr>
              <a:t>@lal.in2p3.fr</a:t>
            </a:r>
            <a:r>
              <a:rPr b="1" lang="en-US" sz="18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Shape 90"/>
          <p:cNvSpPr/>
          <p:nvPr/>
        </p:nvSpPr>
        <p:spPr>
          <a:xfrm>
            <a:off x="88920" y="4192560"/>
            <a:ext cx="5532120" cy="224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1" lang="en-US" sz="28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Objectifs &amp; Questions</a:t>
            </a:r>
            <a:endParaRPr b="0" lang="en-US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Les </a:t>
            </a:r>
            <a:r>
              <a:rPr b="1" lang="en-US" sz="2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MasterClasses 2024</a:t>
            </a:r>
            <a:endParaRPr b="0" lang="en-US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1" lang="en-US" sz="28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Agenda de la journée</a:t>
            </a:r>
            <a:endParaRPr b="0" lang="en-US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Où trouver </a:t>
            </a:r>
            <a:r>
              <a:rPr b="1" lang="en-US" sz="2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plus d’informations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4" name="Shape 91" descr=""/>
          <p:cNvPicPr/>
          <p:nvPr/>
        </p:nvPicPr>
        <p:blipFill>
          <a:blip r:embed="rId5"/>
          <a:stretch/>
        </p:blipFill>
        <p:spPr>
          <a:xfrm>
            <a:off x="4230720" y="3665520"/>
            <a:ext cx="3924000" cy="1566360"/>
          </a:xfrm>
          <a:prstGeom prst="rect">
            <a:avLst/>
          </a:prstGeom>
          <a:ln w="0">
            <a:noFill/>
          </a:ln>
        </p:spPr>
      </p:pic>
      <p:pic>
        <p:nvPicPr>
          <p:cNvPr id="85" name="Shape 92" descr=""/>
          <p:cNvPicPr/>
          <p:nvPr/>
        </p:nvPicPr>
        <p:blipFill>
          <a:blip r:embed="rId6"/>
          <a:stretch/>
        </p:blipFill>
        <p:spPr>
          <a:xfrm>
            <a:off x="7459560" y="5257800"/>
            <a:ext cx="1666440" cy="1599840"/>
          </a:xfrm>
          <a:prstGeom prst="rect">
            <a:avLst/>
          </a:prstGeom>
          <a:ln w="0">
            <a:noFill/>
          </a:ln>
        </p:spPr>
      </p:pic>
      <p:sp>
        <p:nvSpPr>
          <p:cNvPr id="86" name="Shape 9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Shape 9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Shape 95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Shape 96" descr=""/>
          <p:cNvPicPr/>
          <p:nvPr/>
        </p:nvPicPr>
        <p:blipFill>
          <a:blip r:embed="rId7"/>
          <a:stretch/>
        </p:blipFill>
        <p:spPr>
          <a:xfrm>
            <a:off x="333360" y="4680"/>
            <a:ext cx="1260000" cy="1258560"/>
          </a:xfrm>
          <a:prstGeom prst="rect">
            <a:avLst/>
          </a:prstGeom>
          <a:ln w="0">
            <a:noFill/>
          </a:ln>
        </p:spPr>
      </p:pic>
      <p:pic>
        <p:nvPicPr>
          <p:cNvPr id="90" name="Image 2" descr=""/>
          <p:cNvPicPr/>
          <p:nvPr/>
        </p:nvPicPr>
        <p:blipFill>
          <a:blip r:embed="rId8"/>
          <a:stretch/>
        </p:blipFill>
        <p:spPr>
          <a:xfrm>
            <a:off x="1771560" y="43560"/>
            <a:ext cx="1726920" cy="1301400"/>
          </a:xfrm>
          <a:prstGeom prst="rect">
            <a:avLst/>
          </a:prstGeom>
          <a:ln w="0">
            <a:noFill/>
          </a:ln>
        </p:spPr>
      </p:pic>
      <p:pic>
        <p:nvPicPr>
          <p:cNvPr id="91" name="Image 4" descr=""/>
          <p:cNvPicPr/>
          <p:nvPr/>
        </p:nvPicPr>
        <p:blipFill>
          <a:blip r:embed="rId9"/>
          <a:stretch/>
        </p:blipFill>
        <p:spPr>
          <a:xfrm>
            <a:off x="3782160" y="219960"/>
            <a:ext cx="2404800" cy="80784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10"/>
          <a:stretch/>
        </p:blipFill>
        <p:spPr>
          <a:xfrm>
            <a:off x="6172200" y="-101520"/>
            <a:ext cx="3113640" cy="220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Shape 182"/>
          <p:cNvSpPr/>
          <p:nvPr/>
        </p:nvSpPr>
        <p:spPr>
          <a:xfrm>
            <a:off x="103320" y="552600"/>
            <a:ext cx="8713440" cy="609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Introduction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Mini-conférences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Particules et interactions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Le CERN et le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Discussion sur les métiers du LAL avec des membres du personnel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Visite de l’Anneau de Collisions d’Orsay (ACO)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Déjeuner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Présentation d’un détecteur du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Exercice en salle informatique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1" lang="en-US" sz="2000" spc="-1" strike="noStrike">
                <a:solidFill>
                  <a:srgbClr val="22228b"/>
                </a:solidFill>
                <a:latin typeface="Times New Roman"/>
                <a:ea typeface="Times New Roman"/>
              </a:rPr>
              <a:t>Utilisation de vraies données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22228b"/>
                </a:solidFill>
                <a:latin typeface="Times New Roman"/>
                <a:ea typeface="Times New Roman"/>
              </a:rPr>
              <a:t>       </a:t>
            </a:r>
            <a:r>
              <a:rPr b="1" lang="en-US" sz="2000" spc="-1" strike="noStrike">
                <a:solidFill>
                  <a:srgbClr val="22228b"/>
                </a:solidFill>
                <a:latin typeface="Times New Roman"/>
                <a:ea typeface="Times New Roman"/>
              </a:rPr>
              <a:t>enregistrées au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1" lang="en-US" sz="2000" spc="-1" strike="noStrike">
                <a:solidFill>
                  <a:srgbClr val="22228b"/>
                </a:solidFill>
                <a:latin typeface="Times New Roman"/>
                <a:ea typeface="Times New Roman"/>
              </a:rPr>
              <a:t>Réalisation d’une mesure physique,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22228b"/>
                </a:solidFill>
                <a:latin typeface="Times New Roman"/>
                <a:ea typeface="Times New Roman"/>
              </a:rPr>
              <a:t>      </a:t>
            </a:r>
            <a:r>
              <a:rPr b="1" lang="en-US" sz="2000" spc="-1" strike="noStrike">
                <a:solidFill>
                  <a:srgbClr val="22228b"/>
                </a:solidFill>
                <a:latin typeface="Times New Roman"/>
                <a:ea typeface="Times New Roman"/>
              </a:rPr>
              <a:t>transmission des résultats au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→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Analyser des vraies données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        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du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LHC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est un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privilège rare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→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Une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vraie mesure scientifique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3" name="Shape 183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EEACCDE2-7275-4FEB-AFCE-05279166DE23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  <p:pic>
        <p:nvPicPr>
          <p:cNvPr id="134" name="Shape 184" descr="C:\Users\narnaud\Documents\Communication\Master classe\2012\2012-MasterclassesPhoto\DSC_0526.JPG"/>
          <p:cNvPicPr/>
          <p:nvPr/>
        </p:nvPicPr>
        <p:blipFill>
          <a:blip r:embed="rId1"/>
          <a:srcRect l="0" t="26611" r="0" b="0"/>
          <a:stretch/>
        </p:blipFill>
        <p:spPr>
          <a:xfrm>
            <a:off x="4278240" y="819000"/>
            <a:ext cx="4889160" cy="2391840"/>
          </a:xfrm>
          <a:prstGeom prst="rect">
            <a:avLst/>
          </a:prstGeom>
          <a:ln w="0">
            <a:noFill/>
          </a:ln>
        </p:spPr>
      </p:pic>
      <p:pic>
        <p:nvPicPr>
          <p:cNvPr id="135" name="Shape 185" descr=""/>
          <p:cNvPicPr/>
          <p:nvPr/>
        </p:nvPicPr>
        <p:blipFill>
          <a:blip r:embed="rId2"/>
          <a:stretch/>
        </p:blipFill>
        <p:spPr>
          <a:xfrm>
            <a:off x="103320" y="631800"/>
            <a:ext cx="4157280" cy="2827080"/>
          </a:xfrm>
          <a:prstGeom prst="rect">
            <a:avLst/>
          </a:prstGeom>
          <a:ln w="25400">
            <a:solidFill>
              <a:srgbClr val="000000"/>
            </a:solidFill>
            <a:miter/>
          </a:ln>
        </p:spPr>
      </p:pic>
      <p:pic>
        <p:nvPicPr>
          <p:cNvPr id="136" name="Shape 186" descr=""/>
          <p:cNvPicPr/>
          <p:nvPr/>
        </p:nvPicPr>
        <p:blipFill>
          <a:blip r:embed="rId3"/>
          <a:stretch/>
        </p:blipFill>
        <p:spPr>
          <a:xfrm>
            <a:off x="4594320" y="3595680"/>
            <a:ext cx="4266720" cy="271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Shape 192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Introduction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Mini-conférences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Particules et interactions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Le CERN et le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Discussion sur les métiers d’IJCLab avec des membres du personnel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Visite de l’Anneau de Collisions d’Orsay (ACO)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Déjeuner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Présentation d’un détecteur du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Exercice en salle informatique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Utilisation de vraies données enregistrées au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Réalisation d’une mesure physique, transmission des résultats au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Vidéoconférence en duplex avec le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Rassemble toutes les classes qui ont participé à une Masterclasse aujourd’hui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En anglais 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→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Besoin de volontaires pour discuter de nos résultats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Quiz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Bilan de la journée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9" name="Shape 193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E065B60C-F2C5-41FB-9429-5BEC9E7F7147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  <p:sp>
        <p:nvSpPr>
          <p:cNvPr id="140" name="Shape 194"/>
          <p:cNvSpPr/>
          <p:nvPr/>
        </p:nvSpPr>
        <p:spPr>
          <a:xfrm>
            <a:off x="185760" y="552600"/>
            <a:ext cx="3018960" cy="144432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Shape 195"/>
          <p:cNvSpPr/>
          <p:nvPr/>
        </p:nvSpPr>
        <p:spPr>
          <a:xfrm>
            <a:off x="103320" y="2965320"/>
            <a:ext cx="1334880" cy="42516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Shape 196"/>
          <p:cNvSpPr/>
          <p:nvPr/>
        </p:nvSpPr>
        <p:spPr>
          <a:xfrm>
            <a:off x="103320" y="4802040"/>
            <a:ext cx="8365680" cy="205056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Shape 197"/>
          <p:cNvSpPr/>
          <p:nvPr/>
        </p:nvSpPr>
        <p:spPr>
          <a:xfrm rot="20040000">
            <a:off x="1720800" y="2155680"/>
            <a:ext cx="7502040" cy="767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" strike="noStrike">
                <a:solidFill>
                  <a:srgbClr val="0000cc"/>
                </a:solidFill>
                <a:latin typeface="Times New Roman"/>
                <a:ea typeface="Times New Roman"/>
              </a:rPr>
              <a:t>Parties de l’agenda communes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Shape 203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Introduction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Mini-conférences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Particules et interactions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Le CERN et le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Discussion sur les métiers d’IJCLab avec des membres du personnel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Visite de l’Anneau de Collisions d’Orsay (ACO)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Déjeuner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Présentation d’un détecteur du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Exercice en salle informatique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Utilisation de vraies données enregistrées au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Réalisation d’une mesure physique, transmission des résultats au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Vidéoconférence en duplex avec le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Rassemble toutes les classes qui ont participé à une Masterclasse aujourd’hui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En anglais 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   →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Besoin de volontaires pour discuter de nos résultats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Quiz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Bilan de la journée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6" name="Shape 20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38039649-7CD4-49DD-9A83-573030E65675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  <p:sp>
        <p:nvSpPr>
          <p:cNvPr id="147" name="Shape 205"/>
          <p:cNvSpPr/>
          <p:nvPr/>
        </p:nvSpPr>
        <p:spPr>
          <a:xfrm>
            <a:off x="209520" y="880920"/>
            <a:ext cx="7554600" cy="10760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4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Activités en deux sous-groupes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8" name="Shape 206"/>
          <p:cNvSpPr/>
          <p:nvPr/>
        </p:nvSpPr>
        <p:spPr>
          <a:xfrm>
            <a:off x="-9360" y="2130480"/>
            <a:ext cx="275760" cy="1207800"/>
          </a:xfrm>
          <a:prstGeom prst="leftBrace">
            <a:avLst>
              <a:gd name="adj1" fmla="val 410"/>
              <a:gd name="adj2" fmla="val 50000"/>
            </a:avLst>
          </a:prstGeom>
          <a:noFill/>
          <a:ln w="3810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Shape 207"/>
          <p:cNvSpPr/>
          <p:nvPr/>
        </p:nvSpPr>
        <p:spPr>
          <a:xfrm>
            <a:off x="27000" y="3516480"/>
            <a:ext cx="256680" cy="1206000"/>
          </a:xfrm>
          <a:prstGeom prst="leftBrace">
            <a:avLst>
              <a:gd name="adj1" fmla="val 384"/>
              <a:gd name="adj2" fmla="val 50000"/>
            </a:avLst>
          </a:prstGeom>
          <a:noFill/>
          <a:ln w="3810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212"/>
          <p:cNvSpPr/>
          <p:nvPr/>
        </p:nvSpPr>
        <p:spPr>
          <a:xfrm>
            <a:off x="103320" y="552600"/>
            <a:ext cx="9040320" cy="640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Introduction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Mini-conférences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Particules et interactions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Le CERN et le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Discussion sur les métiers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du LAL avec des membres du personnel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Visite de l’Anneau de Collisions d’Orsay (ACO)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Déjeuner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Présentation du détecteur ATLAS du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Exercice « ATLAS W » sur ordinateur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Utilisation de vraies données enregistrées au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Réalisation d’une mesure physique, transmission des résultats au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Vidéoconférence en duplex avec le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Rassemble toutes les classes qui ont participé à une Masterclasse aujourd’hui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1" lang="en-US" sz="2000" spc="-1" strike="noStrike">
                <a:solidFill>
                  <a:srgbClr val="22228b"/>
                </a:solidFill>
                <a:latin typeface="Times New Roman"/>
                <a:ea typeface="Times New Roman"/>
              </a:rPr>
              <a:t>En anglais 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→ 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Besoin de </a:t>
            </a: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volontaires 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pour discuter de nos résultats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Quiz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Bilan de la journée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Shape 21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15916B84-60A8-4D77-A237-C81A78B55B5A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  <p:sp>
        <p:nvSpPr>
          <p:cNvPr id="153" name="Shape 215"/>
          <p:cNvSpPr/>
          <p:nvPr/>
        </p:nvSpPr>
        <p:spPr>
          <a:xfrm>
            <a:off x="96840" y="2793960"/>
            <a:ext cx="8383320" cy="1937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Echanges directs entre vous et les modérateurs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→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Ils vous poseront des questions et vous pourrez le faire également 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L’accent « frenchy » est très apprécié des anglophones ☺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Vous parlez le « même anglais » que vos camarades étrangers !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54" name="Shape 216" descr="C:\Users\narnaud\Documents\Communication\Master classe\2012\2012-MasterclassesPhoto\DSC_0569.JPG"/>
          <p:cNvPicPr/>
          <p:nvPr/>
        </p:nvPicPr>
        <p:blipFill>
          <a:blip r:embed="rId1"/>
          <a:srcRect l="0" t="11659" r="0" b="0"/>
          <a:stretch/>
        </p:blipFill>
        <p:spPr>
          <a:xfrm>
            <a:off x="4659480" y="593640"/>
            <a:ext cx="4212720" cy="2480760"/>
          </a:xfrm>
          <a:prstGeom prst="rect">
            <a:avLst/>
          </a:prstGeom>
          <a:ln w="0">
            <a:noFill/>
          </a:ln>
        </p:spPr>
      </p:pic>
      <p:pic>
        <p:nvPicPr>
          <p:cNvPr id="155" name="Shape 217" descr="C:\Users\narnaud\Documents\Communication\Master classe\2012\2012-MasterclassesPhotos23Mars\DSC_0719.JPG"/>
          <p:cNvPicPr/>
          <p:nvPr/>
        </p:nvPicPr>
        <p:blipFill>
          <a:blip r:embed="rId2"/>
          <a:stretch/>
        </p:blipFill>
        <p:spPr>
          <a:xfrm>
            <a:off x="96840" y="663480"/>
            <a:ext cx="3509640" cy="234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Shape 22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6D9A0088-4240-41FC-A032-D1DB6D9A28A2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  <p:sp>
        <p:nvSpPr>
          <p:cNvPr id="158" name="Shape 225"/>
          <p:cNvSpPr/>
          <p:nvPr/>
        </p:nvSpPr>
        <p:spPr>
          <a:xfrm>
            <a:off x="139680" y="612000"/>
            <a:ext cx="8870760" cy="62460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Si votre journée Masterclasse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vous a plu, faites-le (nous) savoir :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parlez-en sur vos réseaux sociaux préférés !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Textes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photos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etc.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→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Dans le respect des bonnes pratiques et des règles de « bonne conduite »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→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Pendant les pauses / après la Masterclasse – mais pas pendant les sessions …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X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Compte IJCLab : </a:t>
            </a:r>
            <a:r>
              <a:rPr b="0" lang="en-US" sz="20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1"/>
              </a:rPr>
              <a:t>@</a:t>
            </a:r>
            <a:r>
              <a:rPr b="0" lang="en-US" sz="20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</a:rPr>
              <a:t>ijclab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Compte du CNRS/IN2P3 : </a:t>
            </a:r>
            <a:r>
              <a:rPr b="0" lang="en-US" sz="20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@IN2P3_CNRS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Compte officiel des Masterclasses : </a:t>
            </a:r>
            <a:r>
              <a:rPr b="0" lang="en-US" sz="20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3"/>
              </a:rPr>
              <a:t>@physicsIMC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Hashtag : #LHCIMC24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Facebook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Page du CNRS : </a:t>
            </a:r>
            <a:r>
              <a:rPr b="0" lang="en-US" sz="20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4"/>
              </a:rPr>
              <a:t>https://fr-fr.facebook.com/cnrs.fr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Année de la physique 2024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Questionnaire de satisfaction (</a:t>
            </a:r>
            <a:r>
              <a:rPr b="1" lang="en-US" sz="20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code identifiant:</a:t>
            </a:r>
            <a:r>
              <a:rPr b="0" lang="en-US" sz="20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 </a:t>
            </a:r>
            <a:r>
              <a:rPr b="1" lang="en-US" sz="20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108</a:t>
            </a:r>
            <a:r>
              <a:rPr b="0" lang="en-US" sz="2000" spc="-1" strike="noStrike">
                <a:solidFill>
                  <a:srgbClr val="2a6099"/>
                </a:solidFill>
                <a:latin typeface="Times New Roman"/>
                <a:ea typeface="Times New Roman"/>
              </a:rPr>
              <a:t>): </a:t>
            </a:r>
            <a:r>
              <a:rPr b="0" lang="en-US" sz="2000" spc="-1" strike="noStrike">
                <a:solidFill>
                  <a:srgbClr val="2a6099"/>
                </a:solidFill>
                <a:latin typeface="Times New Roman"/>
                <a:ea typeface="Times New Roman"/>
                <a:hlinkClick r:id="rId5"/>
              </a:rPr>
              <a:t>https://survey.cnrs-dir.fr/index.php/232115?lang=fr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6"/>
          <a:stretch/>
        </p:blipFill>
        <p:spPr>
          <a:xfrm>
            <a:off x="6123600" y="3729600"/>
            <a:ext cx="2743200" cy="2743200"/>
          </a:xfrm>
          <a:prstGeom prst="rect">
            <a:avLst/>
          </a:prstGeom>
          <a:ln w="0">
            <a:noFill/>
          </a:ln>
        </p:spPr>
      </p:pic>
      <p:sp>
        <p:nvSpPr>
          <p:cNvPr id="160" name=""/>
          <p:cNvSpPr/>
          <p:nvPr/>
        </p:nvSpPr>
        <p:spPr>
          <a:xfrm>
            <a:off x="164160" y="5802840"/>
            <a:ext cx="5851080" cy="997920"/>
          </a:xfrm>
          <a:prstGeom prst="rect">
            <a:avLst/>
          </a:prstGeom>
          <a:noFill/>
          <a:ln w="29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1280" y="2844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Pour en savoir plus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Shape 233"/>
          <p:cNvSpPr/>
          <p:nvPr/>
        </p:nvSpPr>
        <p:spPr>
          <a:xfrm>
            <a:off x="96840" y="549360"/>
            <a:ext cx="8049960" cy="47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Les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transparents présentés aujourd’hui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sont disponibles sur internet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Trouvez votre session sur la page </a:t>
            </a:r>
            <a:r>
              <a:rPr b="0" lang="en-US" sz="18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1"/>
              </a:rPr>
              <a:t>https://indico.ijclab.in2p3.fr/event/7746/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Site web des MasterClasses du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http://www.physicsmasterclasses.org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L’Ecole des deux Infinis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du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CNRS/IN2P3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3"/>
              </a:rPr>
              <a:t>http://www.in2p3.fr/physique_pour_tous/aulycee/introduction.htm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La revue de vulgarisation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Élémentaire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4"/>
              </a:rPr>
              <a:t>http://elementaire.web.lal.in2p3.fr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Le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Passeport pour les 2 Infinis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 u="sng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5"/>
              </a:rPr>
              <a:t>http://www.passeport2i.fr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163" name="Shape 234" descr=""/>
          <p:cNvPicPr/>
          <p:nvPr/>
        </p:nvPicPr>
        <p:blipFill>
          <a:blip r:embed="rId6"/>
          <a:stretch/>
        </p:blipFill>
        <p:spPr>
          <a:xfrm>
            <a:off x="4203720" y="3898800"/>
            <a:ext cx="2084040" cy="2901600"/>
          </a:xfrm>
          <a:prstGeom prst="rect">
            <a:avLst/>
          </a:prstGeom>
          <a:ln w="0">
            <a:noFill/>
          </a:ln>
        </p:spPr>
      </p:pic>
      <p:pic>
        <p:nvPicPr>
          <p:cNvPr id="164" name="Shape 235" descr=""/>
          <p:cNvPicPr/>
          <p:nvPr/>
        </p:nvPicPr>
        <p:blipFill>
          <a:blip r:embed="rId7"/>
          <a:stretch/>
        </p:blipFill>
        <p:spPr>
          <a:xfrm>
            <a:off x="6426360" y="3497400"/>
            <a:ext cx="2630160" cy="3269880"/>
          </a:xfrm>
          <a:prstGeom prst="rect">
            <a:avLst/>
          </a:prstGeom>
          <a:ln w="0">
            <a:noFill/>
          </a:ln>
        </p:spPr>
      </p:pic>
      <p:sp>
        <p:nvSpPr>
          <p:cNvPr id="165" name="Shape 236"/>
          <p:cNvSpPr/>
          <p:nvPr/>
        </p:nvSpPr>
        <p:spPr>
          <a:xfrm>
            <a:off x="8379000" y="6673680"/>
            <a:ext cx="69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c000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Shape 237" descr="C:\Users\narnaud\Documents\Communication\Passeport pour les 2 Infinis\Réédition\Couverture_Passeport_2_light.jpg"/>
          <p:cNvPicPr/>
          <p:nvPr/>
        </p:nvPicPr>
        <p:blipFill>
          <a:blip r:embed="rId8"/>
          <a:stretch/>
        </p:blipFill>
        <p:spPr>
          <a:xfrm>
            <a:off x="523800" y="5021280"/>
            <a:ext cx="2725200" cy="173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0360" y="1908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En coulisses …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Shape 243"/>
          <p:cNvSpPr/>
          <p:nvPr/>
        </p:nvSpPr>
        <p:spPr>
          <a:xfrm>
            <a:off x="96840" y="542880"/>
            <a:ext cx="8007120" cy="624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Les Masterclasses demandent une longue organisation en amont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i="1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→</a:t>
            </a:r>
            <a:r>
              <a:rPr b="0" i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i="1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Normalement vous ne devriez pas vous en rendre compte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1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Merci à tous ceux qui participent cette année 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Les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orateurs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auteurs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des transparents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guides du musée Sciences ACO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Les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encadrants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de la séance de TP sur informatique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Les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participants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à la discussion sur les métiers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Le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service informatique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G. Perrin, T. Roulet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Le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service infra &amp; logistique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Dominique Bony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, chargée de mediation scientifique à IJCLab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Et tous ceux/toutes celles que j’ai oublié(e)s bien involontairement …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L’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I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nternational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P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article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P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hysics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O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utreach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G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roup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IPPOG)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→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i="1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Sans lequel les Masterclasses n’existeraient pas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Enfin le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CNRS/IN2P3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pour sa participation financière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9" name="Shape 24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A56F1A28-690E-493C-B9C1-FB57A3DFA71D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1000" y="936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Objectifs &amp; Questions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Shape 104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Découvrir le monde des particules élémentaires et l’intérêt de leur étude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Utiliser de vraies données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enregistrées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entre 2010 et 2012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par les expérience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ATLAS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ou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LHCb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sur le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LHC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le grand collisionneur du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Participer à une vidéoconférence en anglais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qui rassemble des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chercheurs du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et des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lycéens d’autres pays européens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Quels sont les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constituants fondamentaux de la matière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→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Les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particules élémentaires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Comment peut-on les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identifier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pour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étudier leurs propriétés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Quelles sont les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forces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qui gouvernent ces particules 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Que sait-on en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2024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Quelles sont les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grandes questions ouvertes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Que va-t-on apprendre avec les résultats du LHC au CERN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5" name="Shape 10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0A5873F6-ADA5-4AF9-81EA-FA3C6B46EE57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  <p:pic>
        <p:nvPicPr>
          <p:cNvPr id="96" name="Shape 106" descr="http://lhcb-public.web.cern.ch/lhcb-public/Images2013/BsMuMu2013.png"/>
          <p:cNvPicPr/>
          <p:nvPr/>
        </p:nvPicPr>
        <p:blipFill>
          <a:blip r:embed="rId1"/>
          <a:stretch/>
        </p:blipFill>
        <p:spPr>
          <a:xfrm>
            <a:off x="5051520" y="1341360"/>
            <a:ext cx="3239640" cy="2327040"/>
          </a:xfrm>
          <a:prstGeom prst="rect">
            <a:avLst/>
          </a:prstGeom>
          <a:ln w="0">
            <a:noFill/>
          </a:ln>
        </p:spPr>
      </p:pic>
      <p:pic>
        <p:nvPicPr>
          <p:cNvPr id="97" name="Shape 107" descr="https://atlas.web.cern.ch/Atlas/GROUPS/PHYSICS/CONFNOTES/ATLAS-CONF-2011-161/fig_13.png"/>
          <p:cNvPicPr/>
          <p:nvPr/>
        </p:nvPicPr>
        <p:blipFill>
          <a:blip r:embed="rId2"/>
          <a:stretch/>
        </p:blipFill>
        <p:spPr>
          <a:xfrm>
            <a:off x="6205680" y="3686040"/>
            <a:ext cx="2771280" cy="27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1000" y="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Les Masterclasses du CERN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Shape 113"/>
          <p:cNvSpPr/>
          <p:nvPr/>
        </p:nvSpPr>
        <p:spPr>
          <a:xfrm>
            <a:off x="92160" y="552600"/>
            <a:ext cx="9051480" cy="59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Les Masterclasses existent depuis 2005 en partenariat avec le CERN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le plus grand laboratoire de physique des particules du monde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En 2024, plus de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13 000 lycéens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60 pays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sur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tous les continents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Europe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les Amériques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Afrique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Asie-Pacifique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) passeront, comme vous,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une journée dans environ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225 laboratoires et universités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Noto Sans Symbols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Les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sessions 2024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s’étalent sur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six semaines.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Programme similaire pour toutes les sessions Masterclasses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Mini-conférences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pour présenter notre discipline et ses problématiques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Travaux pratiques sur ordinateurs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utilisant de </a:t>
            </a:r>
            <a:r>
              <a:rPr b="0" lang="en-US" sz="2000" spc="-1" strike="noStrike">
                <a:solidFill>
                  <a:srgbClr val="22228b"/>
                </a:solidFill>
                <a:latin typeface="Times New Roman"/>
                <a:ea typeface="Times New Roman"/>
              </a:rPr>
              <a:t>vraies données du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Conférence vidéo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(en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anglais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) avec le CERN pour terminer la journée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Le Laboratoire de Physique des 2 Infinis  Irène Joliot-Curie (IJCLab)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participe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aux Masterclasses pour la 14</a:t>
            </a:r>
            <a:r>
              <a:rPr b="0" lang="en-US" sz="2000" spc="-1" strike="noStrike" baseline="30000">
                <a:solidFill>
                  <a:srgbClr val="000000"/>
                </a:solidFill>
                <a:latin typeface="Times New Roman"/>
                <a:ea typeface="Times New Roman"/>
              </a:rPr>
              <a:t>ème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année  (2009-2024)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Bienvenue !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00" name="Shape 11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AD492330-0656-4E1E-967A-E1458419B251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Shape 120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Introduction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Mini-conférences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Particules et interactions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Le CERN et le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Discussion sur les métiers d’IJCLab avec des membres du personnel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Visite de l’Anneau de Collisions d’Orsay (ACO)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Déjeuner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Présentation d’un détecteur du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Exercice en salle informatique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Utilisation de vraies données enregistrées au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Réalisation d’une mesure physique, transmission des résultats au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Vidéoconférence en duplex avec le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Rassemble toutes les classes qui ont participé à une Masterclasse aujourd’hui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En anglais 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→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Besoin de volontaires pour discuter de vos résultats …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Quiz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Bilan de la journée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3" name="Shape 121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9A6191F2-B733-4A55-B175-FD6DE288E7FE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Shape 127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Introduction </a:t>
            </a:r>
            <a:r>
              <a:rPr b="1" lang="en-US" sz="2000" spc="-1" strike="noStrike">
                <a:solidFill>
                  <a:srgbClr val="0000cc"/>
                </a:solidFill>
                <a:latin typeface="Times New Roman"/>
                <a:ea typeface="Times New Roman"/>
              </a:rPr>
              <a:t>– c’est maintenant …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Mini-conférences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Particules et interactions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Le CERN et le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Discussion sur les métiers du LAL avec des membres du personnel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Visite de l’Anneau de Collisions d’Orsay (ACO)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Déjeuner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Présentation d’un détecteur du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Exercice en salle informatique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Utilisation de vraies données enregistrées au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Réalisation d’une mesure physique, transmission des résultats au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Vidéoconférence en duplex avec le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Rassemble toutes les classes qui ont participé à une Masterclasse aujourd’hui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En anglais 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   →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Besoin de deux volontaires pour présenter nos résultats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Quiz sur kahoot.it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Bilan de la journée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6" name="Shape 128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19DF755E-8C38-448A-90C7-D084B6EADC42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33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Introduction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Mini-conférences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1" lang="en-US" sz="2000" spc="-1" strike="noStrike">
                <a:solidFill>
                  <a:srgbClr val="22228b"/>
                </a:solidFill>
                <a:latin typeface="Times New Roman"/>
                <a:ea typeface="Times New Roman"/>
              </a:rPr>
              <a:t>Particules et interactions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b="1" lang="en-US" sz="2000" spc="-1" strike="noStrike">
                <a:solidFill>
                  <a:srgbClr val="22228b"/>
                </a:solidFill>
                <a:latin typeface="Times New Roman"/>
                <a:ea typeface="Times New Roman"/>
              </a:rPr>
              <a:t>Le CERN et le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Discussion sur les métiers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du LAL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avec des membres du personnel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Visite d’ACO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de l’Anneau de Collisions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d’Orsay (ACO)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Déjeuner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Présentation d’un détecteur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Exercice en salle informatique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Utilisation de vraies données enregistrées au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Réalisation d’une mesure physique, transmission des résultats au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Vidéoconférence en duplex avec le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Rassemble toutes les classes qui ont participé à une Masterclasse aujourd’hui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En anglais 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   →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Besoin de deux volontaires pour présenter nos résultats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Quiz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Bilan de la journée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Shape 13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7FF9927F-D48D-4167-869A-3E049C5D3A6D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  <p:pic>
        <p:nvPicPr>
          <p:cNvPr id="110" name="Shape 136" descr="https://atlas.web.cern.ch/Atlas/GROUPS/PHYSICS/PAPERS/HIGG-2012-27/fig_004.png"/>
          <p:cNvPicPr/>
          <p:nvPr/>
        </p:nvPicPr>
        <p:blipFill>
          <a:blip r:embed="rId1"/>
          <a:srcRect l="0" t="0" r="0" b="52415"/>
          <a:stretch/>
        </p:blipFill>
        <p:spPr>
          <a:xfrm>
            <a:off x="4397400" y="3753000"/>
            <a:ext cx="4447800" cy="3004920"/>
          </a:xfrm>
          <a:prstGeom prst="rect">
            <a:avLst/>
          </a:prstGeom>
          <a:ln w="0">
            <a:noFill/>
          </a:ln>
        </p:spPr>
      </p:pic>
      <p:pic>
        <p:nvPicPr>
          <p:cNvPr id="111" name="Shape 137" descr=""/>
          <p:cNvPicPr/>
          <p:nvPr/>
        </p:nvPicPr>
        <p:blipFill>
          <a:blip r:embed="rId2"/>
          <a:stretch/>
        </p:blipFill>
        <p:spPr>
          <a:xfrm>
            <a:off x="98280" y="3014640"/>
            <a:ext cx="4316040" cy="3843000"/>
          </a:xfrm>
          <a:prstGeom prst="rect">
            <a:avLst/>
          </a:prstGeom>
          <a:ln w="0">
            <a:noFill/>
          </a:ln>
        </p:spPr>
      </p:pic>
      <p:pic>
        <p:nvPicPr>
          <p:cNvPr id="112" name="Shape 138" descr="CERN"/>
          <p:cNvPicPr/>
          <p:nvPr/>
        </p:nvPicPr>
        <p:blipFill>
          <a:blip r:embed="rId3"/>
          <a:srcRect l="0" t="5081" r="0" b="14057"/>
          <a:stretch/>
        </p:blipFill>
        <p:spPr>
          <a:xfrm>
            <a:off x="3419640" y="654120"/>
            <a:ext cx="4928760" cy="272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Shape 144"/>
          <p:cNvSpPr/>
          <p:nvPr/>
        </p:nvSpPr>
        <p:spPr>
          <a:xfrm>
            <a:off x="103320" y="552600"/>
            <a:ext cx="8713440" cy="85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Introduction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Mini-conférences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Particules et interactio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Le CERN et le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Discussion sur les métiers d’IJCLab avec des membres du personnel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Visite de l’Anneau de Collisions d’Orsay (ACO)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Déjeuner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Présentation du détecteur ATLAS du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Exercice « ATLAS W » sur ordinateur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Utilisation de vraies données enregistrées au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Réalisation d’une mesure physique, transmission des résultats au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Vidéoconférence en duplex avec le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Rassemble toutes les classes qui ont participé à une Masterclasse aujourd’hui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En anglais 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   →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Besoin de deux volontaires pour présenter nos résultats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Quiz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Bilan de la journée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5" name="Shape 14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9F9372D0-06C8-46F8-A053-75E30112C056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  <p:sp>
        <p:nvSpPr>
          <p:cNvPr id="116" name="Shape 146"/>
          <p:cNvSpPr/>
          <p:nvPr/>
        </p:nvSpPr>
        <p:spPr>
          <a:xfrm>
            <a:off x="-604800" y="2492280"/>
            <a:ext cx="8727840" cy="24001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IJCLab est un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très très gros laboratoire du CNRS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~270 chercheurs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~500 ingénieurs, techniciens et administratifs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→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Une très grand variété de métiers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   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Informatique, électronique, mécanique …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   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Services financier, personnel, missions …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   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Infrastructures, logistique, organisation de conférences …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17" name="Shape 147" descr="fig12-Planck-HFI"/>
          <p:cNvPicPr/>
          <p:nvPr/>
        </p:nvPicPr>
        <p:blipFill>
          <a:blip r:embed="rId1"/>
          <a:stretch/>
        </p:blipFill>
        <p:spPr>
          <a:xfrm>
            <a:off x="6740640" y="304920"/>
            <a:ext cx="2233080" cy="1672920"/>
          </a:xfrm>
          <a:prstGeom prst="rect">
            <a:avLst/>
          </a:prstGeom>
          <a:ln w="0">
            <a:noFill/>
          </a:ln>
        </p:spPr>
      </p:pic>
      <p:pic>
        <p:nvPicPr>
          <p:cNvPr id="118" name="Shape 148" descr="cold parts assembly"/>
          <p:cNvPicPr/>
          <p:nvPr/>
        </p:nvPicPr>
        <p:blipFill>
          <a:blip r:embed="rId2"/>
          <a:stretch/>
        </p:blipFill>
        <p:spPr>
          <a:xfrm>
            <a:off x="6518160" y="2701800"/>
            <a:ext cx="2161800" cy="16189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119" name="Shape 149" descr="C:\Users\narnaud\Documents\Communication\Master classe\2012\2012-MasterclassesPhotos23Mars\CSC_0636.JPG"/>
          <p:cNvPicPr/>
          <p:nvPr/>
        </p:nvPicPr>
        <p:blipFill>
          <a:blip r:embed="rId3"/>
          <a:stretch/>
        </p:blipFill>
        <p:spPr>
          <a:xfrm>
            <a:off x="3228840" y="4941720"/>
            <a:ext cx="2808000" cy="1872720"/>
          </a:xfrm>
          <a:prstGeom prst="rect">
            <a:avLst/>
          </a:prstGeom>
          <a:ln w="0">
            <a:noFill/>
          </a:ln>
        </p:spPr>
      </p:pic>
      <p:pic>
        <p:nvPicPr>
          <p:cNvPr id="120" name="Shape 150" descr="C:\Users\narnaud\Documents\Communication\LAL\P2IO\Lettre P2IO\IMAG0170.jpg"/>
          <p:cNvPicPr/>
          <p:nvPr/>
        </p:nvPicPr>
        <p:blipFill>
          <a:blip r:embed="rId4"/>
          <a:stretch/>
        </p:blipFill>
        <p:spPr>
          <a:xfrm>
            <a:off x="103320" y="552600"/>
            <a:ext cx="2730240" cy="154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Shape 156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Introduction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Mini-conférences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Particules et interactions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Le CERN et le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Discussion sur les métiers du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LAL avec des membres du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personnel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Visite de l’Anneau de Collisions d’Orsay (ACO)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Déjeuner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Présentation du détecteur ATLAS du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Exercice « ATLAS W » sur ordinateur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Utilisation de vraies données enregistrées au LHC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Réalisation d’une mesure physique, transmission des résultats au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Vidéoconférence en duplex avec le CERN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Rassemble toutes les classes qui ont participé à une Masterclasse aujourd’hui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En anglais 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   →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Besoin de deux volontaires pour présenter nos résultats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Quiz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b="0" lang="en-US" sz="2000" spc="-1" strike="noStrike">
                <a:solidFill>
                  <a:srgbClr val="7f7f7f"/>
                </a:solidFill>
                <a:latin typeface="Times New Roman"/>
                <a:ea typeface="Times New Roman"/>
              </a:rPr>
              <a:t>Bilan de la journée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3" name="Shape 157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94296421-D07A-4E35-AA00-45712A009CF8}" type="slidenum"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2400" spc="-1" strike="noStrike">
              <a:latin typeface="Arial"/>
            </a:endParaRPr>
          </a:p>
        </p:txBody>
      </p:sp>
      <p:sp>
        <p:nvSpPr>
          <p:cNvPr id="124" name="Shape 158"/>
          <p:cNvSpPr/>
          <p:nvPr/>
        </p:nvSpPr>
        <p:spPr>
          <a:xfrm>
            <a:off x="-627120" y="3032280"/>
            <a:ext cx="9077040" cy="4093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L’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A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nneau de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C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ollisions d’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O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rsay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Un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collisionneur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avec une très riche histoire scientifique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En fonctionnement de 1962 à 1988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Parfaitement préservé par une équipe de passionnés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Inscrit à l’inventaire supplémentaire des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Monuments Historiques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Un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musée de la Matière et de la Lumière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→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Pas/peu d’équivalents au monde 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[à ma connaissance] 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→ </a:t>
            </a:r>
            <a:r>
              <a:rPr b="0" lang="en-US" sz="2000" spc="-1" strike="noStrike">
                <a:solidFill>
                  <a:srgbClr val="2a3781"/>
                </a:solidFill>
                <a:latin typeface="Times New Roman"/>
                <a:ea typeface="Times New Roman"/>
              </a:rPr>
              <a:t>Une occasion unique de visiter un « mini-LHC »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125" name="Shape 159" descr=""/>
          <p:cNvPicPr/>
          <p:nvPr/>
        </p:nvPicPr>
        <p:blipFill>
          <a:blip r:embed="rId1"/>
          <a:stretch/>
        </p:blipFill>
        <p:spPr>
          <a:xfrm>
            <a:off x="7189920" y="5275440"/>
            <a:ext cx="1195200" cy="1347480"/>
          </a:xfrm>
          <a:prstGeom prst="rect">
            <a:avLst/>
          </a:prstGeom>
          <a:ln w="0">
            <a:noFill/>
          </a:ln>
        </p:spPr>
      </p:pic>
      <p:pic>
        <p:nvPicPr>
          <p:cNvPr id="126" name="Shape 160" descr=""/>
          <p:cNvPicPr/>
          <p:nvPr/>
        </p:nvPicPr>
        <p:blipFill>
          <a:blip r:embed="rId2"/>
          <a:stretch/>
        </p:blipFill>
        <p:spPr>
          <a:xfrm>
            <a:off x="5765760" y="644400"/>
            <a:ext cx="3238200" cy="2430000"/>
          </a:xfrm>
          <a:prstGeom prst="rect">
            <a:avLst/>
          </a:prstGeom>
          <a:ln w="0">
            <a:noFill/>
          </a:ln>
        </p:spPr>
      </p:pic>
      <p:pic>
        <p:nvPicPr>
          <p:cNvPr id="127" name="Shape 161" descr="C:\Users\narnaud\Documents\Communication\Master classe\2012\2012-MasterclassesPhoto\DSC_0547.JPG"/>
          <p:cNvPicPr/>
          <p:nvPr/>
        </p:nvPicPr>
        <p:blipFill>
          <a:blip r:embed="rId3"/>
          <a:srcRect l="0" t="22446" r="0" b="0"/>
          <a:stretch/>
        </p:blipFill>
        <p:spPr>
          <a:xfrm>
            <a:off x="79200" y="644400"/>
            <a:ext cx="3511080" cy="1815840"/>
          </a:xfrm>
          <a:prstGeom prst="rect">
            <a:avLst/>
          </a:prstGeom>
          <a:ln w="0">
            <a:noFill/>
          </a:ln>
        </p:spPr>
      </p:pic>
      <p:pic>
        <p:nvPicPr>
          <p:cNvPr id="128" name="Shape 162" descr="C:\Users\narnaud\Documents\Communication\LAL\LNF\BTML 2013\Photos BTML 2013\Photos LAL\DSC_0301.JPG"/>
          <p:cNvPicPr/>
          <p:nvPr/>
        </p:nvPicPr>
        <p:blipFill>
          <a:blip r:embed="rId4"/>
          <a:srcRect l="0" t="31107" r="0" b="25457"/>
          <a:stretch/>
        </p:blipFill>
        <p:spPr>
          <a:xfrm>
            <a:off x="2319480" y="5581800"/>
            <a:ext cx="4212720" cy="121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2857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Déjeuner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7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50DE2AF-6D43-44D9-BCEC-00D816C8BB35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Application>LibreOffice/7.3.7.2$Linux_X86_64 LibreOffice_project/30$Build-2</Application>
  <AppVersion>15.0000</AppVersion>
  <Words>2158</Words>
  <Paragraphs>408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lastPrinted>2019-03-26T07:44:30Z</cp:lastPrinted>
  <dcterms:modified xsi:type="dcterms:W3CDTF">2024-02-23T11:19:45Z</dcterms:modified>
  <cp:revision>15</cp:revision>
  <dc:subject/>
  <dc:title>Présentation de votre journée « Masterclasse internationale » au Laboratoire de l’Accélérateur Linéaire (LAL) Nicolas ARNAUD(narnaud@lal.in2p3.fr) Nicolas MORANGE (morange@lal.in2p3.fr) David ROUSSEAU (rousseau@lal.in2p3.fr 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Affichage à l'écran (4:3)</vt:lpwstr>
  </property>
  <property fmtid="{D5CDD505-2E9C-101B-9397-08002B2CF9AE}" pid="4" name="Slides">
    <vt:i4>16</vt:i4>
  </property>
</Properties>
</file>