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50" d="100"/>
          <a:sy n="150" d="100"/>
        </p:scale>
        <p:origin x="-4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D3C7F-8BAC-4399-A86E-D8E567C77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B2C905-2D63-41E7-A2BF-AED6CA3A2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FAEF8-E8EB-4FF9-A14D-30FA46D9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453D3-26B6-436B-89B3-AA881EE1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D26AC-B87D-45DE-AE62-1F4491AA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56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4C335-4B30-4714-B7D6-8D83AED9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AC9738-BC63-4F38-AE1E-F1CBAB1DE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FAB18D-A0B8-443A-98FF-9904565D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2864-30B0-4D60-8B3C-92D82E9D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CEA23-9E5B-4E07-8208-4687F3AA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25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9C7465-DC38-48C2-8C05-66AC18D86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FE723A-7B71-4BEB-BA88-53EC35BA7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82DB7C-77DA-4DAB-AB93-01FB5380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7F805-8057-4E74-994C-97FC061C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34F413-2DAA-4537-BDD2-87A2D73C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1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42885-F52D-432A-8A7C-FC243BB6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3841A-27B5-4D9F-B3EA-BBEE3A61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ACDC0E-8093-4033-81AA-E5716B7B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0922A-FC85-4735-B9D2-260542B4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922C4-E039-43D1-89D3-437EA801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0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E99EE-C292-4C94-971E-F97E2E9E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0431E1-89C1-4270-9244-1A2B8560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18B92-A902-4B2F-BCBD-9B17C81C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EBB207-CA05-487B-9AD8-F29FD5F7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94277F-C465-4795-8C52-9F2A31F3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1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BBAE4-E4E3-4BE6-B494-01AAFC4B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3F2EE-73E5-4D1F-AE67-6211D7E5F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EE3DB3-753D-497A-9BAB-C5B34C30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A471FC-4639-4A01-B720-F555AC6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4394A7-6AB7-4F9B-A973-CBA7BDBF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1A17A9-1672-4F0B-97BE-9CB37436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10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78CD5-0DE2-4F2B-A03B-8B74E0D3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93624E-C0F4-46FF-A33A-78C41104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630A2C-2C6D-4066-9C50-3C30E0491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086652-B20D-4AF1-8F9E-5382987F3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2816F8-3A5F-44E9-A501-739316B76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C8DB94-3CE4-489E-98D7-9ED4377D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371012-6F6E-4EA6-BA65-97D33D8C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AA2677-3CD6-4326-BF4B-9F387344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5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D309E-39E8-4D09-BBAE-517EB7DC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04D5AA-8099-424F-8726-A41810B8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101C60-7577-4B1C-9743-1E968C70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9D30CD-C4B1-4D1A-A08C-B373AD3D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7096F1-B04C-455B-9FF3-7478D668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445E09-BC87-4C91-96D1-A3AAC8BF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C0A4A4-E339-4CC0-87CB-A5914A90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02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B6E0B-0BDD-4FC3-9357-2197E96E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12F738-6BC4-4CDA-B6A0-4B90AD5A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84E1DC-B43A-412F-BEC9-E77100AA2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9D6A12-9119-41D7-A580-E006FF79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247DC-3019-42B2-A459-CF0414A9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8284E7-BBF0-43BB-AFEB-E1B3EE7E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6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F5661-0D04-4718-804B-157B6013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6DDABC-E162-45A5-8934-05D09CFE1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4ACE74-8812-4FB7-9B18-3B443CF7E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EBBE65-8368-472A-8070-E18A9A0C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27D4F5-FFA6-4516-98A1-1330324B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0B748C-BC84-4D1B-9858-A9E0576E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57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E2DB03-63E3-42FA-AFCE-12FBE19C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697D52-A6E6-438D-9727-D5370F180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2DCF21-29A7-4A9F-BEB4-C7C8E22CA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D79A-F2C9-4704-8436-6F1F2E5B975F}" type="datetimeFigureOut">
              <a:rPr lang="fr-FR" smtClean="0"/>
              <a:t>11/02/2025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2E7788-3D8D-4975-8C0B-2FC0AEE2B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736A3F-11D9-48A6-A4F5-41340D523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046C-B66C-4941-8C97-F08AC0C995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0BA9A-0B9E-41B1-8375-D0B982BF9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IP size estimation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25F270-82BE-4AAE-8EEF-4E6F53475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6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612E7-B2DC-481B-A8EE-D6A66435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Ratio synchro/</a:t>
            </a:r>
            <a:r>
              <a:rPr lang="fr-FR" dirty="0" err="1"/>
              <a:t>désynchro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E38B0D-D067-446B-804E-8D73BF3B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5" y="2287290"/>
            <a:ext cx="5066242" cy="41149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FEF116-EB16-4E04-BD6E-2F3AC54DE703}"/>
              </a:ext>
            </a:extLst>
          </p:cNvPr>
          <p:cNvSpPr txBox="1"/>
          <p:nvPr/>
        </p:nvSpPr>
        <p:spPr>
          <a:xfrm>
            <a:off x="5290019" y="1363960"/>
            <a:ext cx="654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01/2025 </a:t>
            </a:r>
            <a:r>
              <a:rPr lang="fr-FR" dirty="0">
                <a:sym typeface="Wingdings" panose="05000000000000000000" pitchFamily="2" charset="2"/>
              </a:rPr>
              <a:t> max </a:t>
            </a:r>
            <a:r>
              <a:rPr lang="fr-FR" dirty="0" err="1">
                <a:sym typeface="Wingdings" panose="05000000000000000000" pitchFamily="2" charset="2"/>
              </a:rPr>
              <a:t>measured</a:t>
            </a:r>
            <a:r>
              <a:rPr lang="fr-FR" dirty="0">
                <a:sym typeface="Wingdings" panose="05000000000000000000" pitchFamily="2" charset="2"/>
              </a:rPr>
              <a:t> synchro X-ray = 41 000pA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Max </a:t>
            </a:r>
            <a:r>
              <a:rPr lang="fr-FR" dirty="0" err="1">
                <a:sym typeface="Wingdings" panose="05000000000000000000" pitchFamily="2" charset="2"/>
              </a:rPr>
              <a:t>measured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unsynchro</a:t>
            </a:r>
            <a:r>
              <a:rPr lang="fr-FR" dirty="0">
                <a:sym typeface="Wingdings" panose="05000000000000000000" pitchFamily="2" charset="2"/>
              </a:rPr>
              <a:t> X-ray = 450pA (</a:t>
            </a:r>
            <a:r>
              <a:rPr lang="fr-FR" dirty="0" err="1">
                <a:sym typeface="Wingdings" panose="05000000000000000000" pitchFamily="2" charset="2"/>
              </a:rPr>
              <a:t>baseline</a:t>
            </a:r>
            <a:r>
              <a:rPr lang="fr-FR" dirty="0">
                <a:sym typeface="Wingdings" panose="05000000000000000000" pitchFamily="2" charset="2"/>
              </a:rPr>
              <a:t> 200)  250pA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Ratio = 160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CA06F5-E8F0-4363-8E85-1219326F1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85" y="2287290"/>
            <a:ext cx="5777341" cy="41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2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D8003-0E18-4374-BF39-9D8E17B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70" y="216346"/>
            <a:ext cx="10515600" cy="831522"/>
          </a:xfrm>
        </p:spPr>
        <p:txBody>
          <a:bodyPr/>
          <a:lstStyle/>
          <a:p>
            <a:r>
              <a:rPr lang="fr-FR" dirty="0"/>
              <a:t>Ring TDR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55A856-EE74-4625-8E72-75F91E35C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7" t="3588"/>
          <a:stretch/>
        </p:blipFill>
        <p:spPr>
          <a:xfrm>
            <a:off x="239339" y="922722"/>
            <a:ext cx="5527991" cy="30528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B45B66-8FBC-4EEE-866E-97B067AB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63" y="3827992"/>
            <a:ext cx="4082603" cy="21034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5D23EC-F813-4819-9EB8-6D9E14636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8" t="7860" r="9638" b="2695"/>
          <a:stretch/>
        </p:blipFill>
        <p:spPr>
          <a:xfrm>
            <a:off x="6616216" y="695608"/>
            <a:ext cx="5336445" cy="2861242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7620AA3-23AC-492A-9332-E72E5DC90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00323"/>
              </p:ext>
            </p:extLst>
          </p:nvPr>
        </p:nvGraphicFramePr>
        <p:xfrm>
          <a:off x="294573" y="4112995"/>
          <a:ext cx="307459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00">
                  <a:extLst>
                    <a:ext uri="{9D8B030D-6E8A-4147-A177-3AD203B41FA5}">
                      <a16:colId xmlns:a16="http://schemas.microsoft.com/office/drawing/2014/main" val="4126363311"/>
                    </a:ext>
                  </a:extLst>
                </a:gridCol>
                <a:gridCol w="536602">
                  <a:extLst>
                    <a:ext uri="{9D8B030D-6E8A-4147-A177-3AD203B41FA5}">
                      <a16:colId xmlns:a16="http://schemas.microsoft.com/office/drawing/2014/main" val="3391405176"/>
                    </a:ext>
                  </a:extLst>
                </a:gridCol>
                <a:gridCol w="839392">
                  <a:extLst>
                    <a:ext uri="{9D8B030D-6E8A-4147-A177-3AD203B41FA5}">
                      <a16:colId xmlns:a16="http://schemas.microsoft.com/office/drawing/2014/main" val="3237829312"/>
                    </a:ext>
                  </a:extLst>
                </a:gridCol>
              </a:tblGrid>
              <a:tr h="269835">
                <a:tc>
                  <a:txBody>
                    <a:bodyPr/>
                    <a:lstStyle/>
                    <a:p>
                      <a:r>
                        <a:rPr lang="fr-FR" sz="1200" dirty="0"/>
                        <a:t>Théorique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MRSV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01882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β</a:t>
                      </a:r>
                      <a:r>
                        <a:rPr lang="fr-FR" sz="1200" dirty="0"/>
                        <a:t>_x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716975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β</a:t>
                      </a:r>
                      <a:r>
                        <a:rPr lang="fr-FR" sz="1200" dirty="0"/>
                        <a:t>_y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69612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ε</a:t>
                      </a:r>
                      <a:r>
                        <a:rPr lang="fr-FR" sz="1200" dirty="0"/>
                        <a:t>_x [</a:t>
                      </a:r>
                      <a:r>
                        <a:rPr lang="fr-FR" sz="1200" dirty="0" err="1"/>
                        <a:t>mm.mrad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98399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</a:t>
                      </a:r>
                      <a:r>
                        <a:rPr lang="fr-FR" sz="1200" dirty="0"/>
                        <a:t>_y [</a:t>
                      </a:r>
                      <a:r>
                        <a:rPr lang="fr-FR" sz="1200" dirty="0" err="1"/>
                        <a:t>mm.mrad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62672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η</a:t>
                      </a:r>
                      <a:r>
                        <a:rPr lang="fr-FR" sz="1200" dirty="0"/>
                        <a:t>_x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82553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η</a:t>
                      </a:r>
                      <a:r>
                        <a:rPr lang="fr-FR" sz="1200" dirty="0"/>
                        <a:t>_y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49220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σ</a:t>
                      </a:r>
                      <a:r>
                        <a:rPr lang="fr-FR" sz="1200" dirty="0"/>
                        <a:t>_x [</a:t>
                      </a:r>
                      <a:r>
                        <a:rPr lang="fr-FR" sz="1200" dirty="0" err="1"/>
                        <a:t>um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58008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σ</a:t>
                      </a:r>
                      <a:r>
                        <a:rPr lang="fr-FR" sz="1200" dirty="0"/>
                        <a:t>_y [</a:t>
                      </a:r>
                      <a:r>
                        <a:rPr lang="fr-FR" sz="1200" dirty="0" err="1"/>
                        <a:t>um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445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4904996-9A72-4322-8533-D2D983DAF011}"/>
                  </a:ext>
                </a:extLst>
              </p:cNvPr>
              <p:cNvSpPr txBox="1"/>
              <p:nvPr/>
            </p:nvSpPr>
            <p:spPr>
              <a:xfrm>
                <a:off x="3683956" y="4238844"/>
                <a:ext cx="175419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𝛽𝜖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𝜂𝛿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4904996-9A72-4322-8533-D2D983DA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56" y="4238844"/>
                <a:ext cx="175419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0F10AFB-9411-479A-AC5E-467F0CCD68F7}"/>
                  </a:ext>
                </a:extLst>
              </p:cNvPr>
              <p:cNvSpPr txBox="1"/>
              <p:nvPr/>
            </p:nvSpPr>
            <p:spPr>
              <a:xfrm>
                <a:off x="3425556" y="5053959"/>
                <a:ext cx="3733714" cy="52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fr-F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: dispersion en énergie = 0,001 </a:t>
                </a: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0F10AFB-9411-479A-AC5E-467F0CCD6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56" y="5053959"/>
                <a:ext cx="3733714" cy="527837"/>
              </a:xfrm>
              <a:prstGeom prst="rect">
                <a:avLst/>
              </a:prstGeom>
              <a:blipFill>
                <a:blip r:embed="rId6"/>
                <a:stretch>
                  <a:fillRect l="-1471" r="-4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DCBF6F45-6C02-4791-8763-76CC219F9CCA}"/>
              </a:ext>
            </a:extLst>
          </p:cNvPr>
          <p:cNvSpPr txBox="1"/>
          <p:nvPr/>
        </p:nvSpPr>
        <p:spPr>
          <a:xfrm>
            <a:off x="2409179" y="4869293"/>
            <a:ext cx="25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≈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426495-0BAA-4054-93E2-3B379F72AABF}"/>
              </a:ext>
            </a:extLst>
          </p:cNvPr>
          <p:cNvSpPr txBox="1"/>
          <p:nvPr/>
        </p:nvSpPr>
        <p:spPr>
          <a:xfrm>
            <a:off x="2409179" y="5162769"/>
            <a:ext cx="25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≈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54E63D-5494-4840-942C-6500B84AD012}"/>
              </a:ext>
            </a:extLst>
          </p:cNvPr>
          <p:cNvSpPr/>
          <p:nvPr/>
        </p:nvSpPr>
        <p:spPr>
          <a:xfrm>
            <a:off x="2865938" y="3160510"/>
            <a:ext cx="276161" cy="26849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20A2398-06D9-4A92-B49F-F5882FDDE7E0}"/>
              </a:ext>
            </a:extLst>
          </p:cNvPr>
          <p:cNvSpPr/>
          <p:nvPr/>
        </p:nvSpPr>
        <p:spPr>
          <a:xfrm>
            <a:off x="4046610" y="3158976"/>
            <a:ext cx="276161" cy="26849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339D72-FEAF-4C12-B15F-02E26D5AEEAB}"/>
              </a:ext>
            </a:extLst>
          </p:cNvPr>
          <p:cNvSpPr txBox="1"/>
          <p:nvPr/>
        </p:nvSpPr>
        <p:spPr>
          <a:xfrm>
            <a:off x="2822836" y="338252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IP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316C73E-065A-4C8D-8B94-6BA8D4B9A766}"/>
              </a:ext>
            </a:extLst>
          </p:cNvPr>
          <p:cNvSpPr txBox="1"/>
          <p:nvPr/>
        </p:nvSpPr>
        <p:spPr>
          <a:xfrm>
            <a:off x="3814941" y="3372184"/>
            <a:ext cx="7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MRSV</a:t>
            </a:r>
          </a:p>
        </p:txBody>
      </p:sp>
    </p:spTree>
    <p:extLst>
      <p:ext uri="{BB962C8B-B14F-4D97-AF65-F5344CB8AC3E}">
        <p14:creationId xmlns:p14="http://schemas.microsoft.com/office/powerpoint/2010/main" val="178611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0C8BF-CA0F-463F-952B-EE96BDA5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3" y="23263"/>
            <a:ext cx="10515600" cy="693461"/>
          </a:xfrm>
        </p:spPr>
        <p:txBody>
          <a:bodyPr>
            <a:normAutofit fontScale="90000"/>
          </a:bodyPr>
          <a:lstStyle/>
          <a:p>
            <a:r>
              <a:rPr lang="fr-FR" dirty="0"/>
              <a:t>mesuré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1285004-C5D9-41FE-8905-491847030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43228"/>
              </p:ext>
            </p:extLst>
          </p:nvPr>
        </p:nvGraphicFramePr>
        <p:xfrm>
          <a:off x="8364613" y="1361828"/>
          <a:ext cx="333682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00">
                  <a:extLst>
                    <a:ext uri="{9D8B030D-6E8A-4147-A177-3AD203B41FA5}">
                      <a16:colId xmlns:a16="http://schemas.microsoft.com/office/drawing/2014/main" val="4126363311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3391405176"/>
                    </a:ext>
                  </a:extLst>
                </a:gridCol>
                <a:gridCol w="839392">
                  <a:extLst>
                    <a:ext uri="{9D8B030D-6E8A-4147-A177-3AD203B41FA5}">
                      <a16:colId xmlns:a16="http://schemas.microsoft.com/office/drawing/2014/main" val="3237829312"/>
                    </a:ext>
                  </a:extLst>
                </a:gridCol>
              </a:tblGrid>
              <a:tr h="269835">
                <a:tc>
                  <a:txBody>
                    <a:bodyPr/>
                    <a:lstStyle/>
                    <a:p>
                      <a:r>
                        <a:rPr lang="fr-FR" sz="1200" dirty="0"/>
                        <a:t>mesurée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MRSV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801882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β</a:t>
                      </a:r>
                      <a:r>
                        <a:rPr lang="fr-FR" sz="1200" dirty="0"/>
                        <a:t>_x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00FF00"/>
                          </a:highlight>
                        </a:rPr>
                        <a:t>0,17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00FF00"/>
                          </a:highlight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716975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β</a:t>
                      </a:r>
                      <a:r>
                        <a:rPr lang="fr-FR" sz="1200" dirty="0"/>
                        <a:t>_y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00FF00"/>
                          </a:highlight>
                        </a:rPr>
                        <a:t>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69612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ε</a:t>
                      </a:r>
                      <a:r>
                        <a:rPr lang="fr-FR" sz="1200" dirty="0"/>
                        <a:t>_x [</a:t>
                      </a:r>
                      <a:r>
                        <a:rPr lang="fr-FR" sz="1200" dirty="0" err="1"/>
                        <a:t>mm.mrad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105 +- 48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105 +- 48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98399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</a:t>
                      </a:r>
                      <a:r>
                        <a:rPr lang="fr-FR" sz="1200" dirty="0"/>
                        <a:t>_y [</a:t>
                      </a:r>
                      <a:r>
                        <a:rPr lang="fr-FR" sz="1200" dirty="0" err="1"/>
                        <a:t>mm.mrad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14,4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14,4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62672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r>
                        <a:rPr lang="el-GR" sz="1200" dirty="0"/>
                        <a:t>η</a:t>
                      </a:r>
                      <a:r>
                        <a:rPr lang="fr-FR" sz="1200" dirty="0"/>
                        <a:t>_x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00FF00"/>
                          </a:highlight>
                        </a:rPr>
                        <a:t>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82553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η</a:t>
                      </a:r>
                      <a:r>
                        <a:rPr lang="fr-FR" sz="1200" dirty="0"/>
                        <a:t>_y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49220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σ</a:t>
                      </a:r>
                      <a:r>
                        <a:rPr lang="fr-FR" sz="1200" dirty="0"/>
                        <a:t>_x [</a:t>
                      </a:r>
                      <a:r>
                        <a:rPr lang="fr-FR" sz="1200" dirty="0" err="1"/>
                        <a:t>um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420 +- 97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>
                          <a:highlight>
                            <a:srgbClr val="FFFF00"/>
                          </a:highlight>
                        </a:rPr>
                        <a:t>50α</a:t>
                      </a:r>
                      <a:r>
                        <a:rPr lang="fr-FR" sz="1200" dirty="0">
                          <a:highlight>
                            <a:srgbClr val="FFFF00"/>
                          </a:highlight>
                        </a:rPr>
                        <a:t> ≈ </a:t>
                      </a:r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650 +- 150 </a:t>
                      </a:r>
                      <a:r>
                        <a:rPr lang="fr-FR" sz="1200" dirty="0" err="1">
                          <a:highlight>
                            <a:srgbClr val="FF00FF"/>
                          </a:highlight>
                        </a:rPr>
                        <a:t>um</a:t>
                      </a:r>
                      <a:endParaRPr lang="fr-FR" sz="1200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58008"/>
                  </a:ext>
                </a:extLst>
              </a:tr>
              <a:tr h="26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σ</a:t>
                      </a:r>
                      <a:r>
                        <a:rPr lang="fr-FR" sz="1200" dirty="0"/>
                        <a:t>_y [</a:t>
                      </a:r>
                      <a:r>
                        <a:rPr lang="fr-FR" sz="1200" dirty="0" err="1"/>
                        <a:t>um</a:t>
                      </a:r>
                      <a:r>
                        <a:rPr lang="fr-FR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FF00"/>
                          </a:highlight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highlight>
                            <a:srgbClr val="FFFF00"/>
                          </a:highlight>
                        </a:rPr>
                        <a:t>(75+-15)</a:t>
                      </a:r>
                      <a:r>
                        <a:rPr lang="el-GR" sz="1200" dirty="0">
                          <a:highlight>
                            <a:srgbClr val="FFFF00"/>
                          </a:highlight>
                        </a:rPr>
                        <a:t>α</a:t>
                      </a:r>
                      <a:r>
                        <a:rPr lang="fr-FR" sz="1200" dirty="0">
                          <a:highlight>
                            <a:srgbClr val="FFFF00"/>
                          </a:highlight>
                        </a:rPr>
                        <a:t> ≈ </a:t>
                      </a:r>
                      <a:r>
                        <a:rPr lang="fr-FR" sz="1200" dirty="0">
                          <a:highlight>
                            <a:srgbClr val="FF00FF"/>
                          </a:highlight>
                        </a:rPr>
                        <a:t>980um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44450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BB02D4C-9B9E-408E-8600-81D423799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6" y="3636368"/>
            <a:ext cx="3431713" cy="215545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DEE579-03AE-46D3-AA4D-163FD15A5E5D}"/>
              </a:ext>
            </a:extLst>
          </p:cNvPr>
          <p:cNvSpPr txBox="1"/>
          <p:nvPr/>
        </p:nvSpPr>
        <p:spPr>
          <a:xfrm>
            <a:off x="189066" y="5935544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17/12/2024 – 16h55 : </a:t>
            </a:r>
            <a:r>
              <a:rPr lang="fr-FR" dirty="0" err="1"/>
              <a:t>sigma_x</a:t>
            </a:r>
            <a:r>
              <a:rPr lang="fr-FR" dirty="0"/>
              <a:t> = 50pix</a:t>
            </a:r>
          </a:p>
          <a:p>
            <a:r>
              <a:rPr lang="fr-FR" dirty="0"/>
              <a:t>		     </a:t>
            </a:r>
            <a:r>
              <a:rPr lang="fr-FR" dirty="0" err="1"/>
              <a:t>sigma_y</a:t>
            </a:r>
            <a:r>
              <a:rPr lang="fr-FR" dirty="0"/>
              <a:t> = 80pix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31A320-671A-49D3-8BCA-A659926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9" y="716724"/>
            <a:ext cx="3315500" cy="20824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DA8D25-9185-4ADC-82C4-78E5D946848D}"/>
              </a:ext>
            </a:extLst>
          </p:cNvPr>
          <p:cNvSpPr txBox="1"/>
          <p:nvPr/>
        </p:nvSpPr>
        <p:spPr>
          <a:xfrm>
            <a:off x="305279" y="2846317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17/12/2024 – 10h53 : </a:t>
            </a:r>
            <a:r>
              <a:rPr lang="fr-FR" dirty="0" err="1"/>
              <a:t>sigma_x</a:t>
            </a:r>
            <a:r>
              <a:rPr lang="fr-FR" dirty="0"/>
              <a:t> = 50pix</a:t>
            </a:r>
          </a:p>
          <a:p>
            <a:r>
              <a:rPr lang="fr-FR" dirty="0"/>
              <a:t>		     </a:t>
            </a:r>
            <a:r>
              <a:rPr lang="fr-FR" dirty="0" err="1"/>
              <a:t>sigma_y</a:t>
            </a:r>
            <a:r>
              <a:rPr lang="fr-FR" dirty="0"/>
              <a:t> = 60pix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C0D19A-2230-4F09-ABF9-94D5F6775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75" y="1504459"/>
            <a:ext cx="4074604" cy="21060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A6CA265-E27F-471D-BD9C-5B7BD5E1C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02" y="3728513"/>
            <a:ext cx="4269950" cy="2207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11609AD-2E60-422E-9C34-24C5865EDCB9}"/>
                  </a:ext>
                </a:extLst>
              </p:cNvPr>
              <p:cNvSpPr txBox="1"/>
              <p:nvPr/>
            </p:nvSpPr>
            <p:spPr>
              <a:xfrm>
                <a:off x="8507806" y="5858134"/>
                <a:ext cx="21353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Calibration indirecte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~13±3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𝑝𝑖𝑥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11609AD-2E60-422E-9C34-24C5865E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806" y="5858134"/>
                <a:ext cx="2135393" cy="553998"/>
              </a:xfrm>
              <a:prstGeom prst="rect">
                <a:avLst/>
              </a:prstGeom>
              <a:blipFill>
                <a:blip r:embed="rId6"/>
                <a:stretch>
                  <a:fillRect l="-6857" t="-15385" r="-5714" b="-164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E6B49C69-8C42-444B-8BF5-6A009A1BBB19}"/>
              </a:ext>
            </a:extLst>
          </p:cNvPr>
          <p:cNvSpPr txBox="1"/>
          <p:nvPr/>
        </p:nvSpPr>
        <p:spPr>
          <a:xfrm>
            <a:off x="8314552" y="4480258"/>
            <a:ext cx="3688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00FF00"/>
                </a:highlight>
              </a:rPr>
              <a:t>   </a:t>
            </a:r>
            <a:r>
              <a:rPr lang="fr-FR" dirty="0"/>
              <a:t> :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ring </a:t>
            </a:r>
            <a:r>
              <a:rPr lang="fr-FR" dirty="0" err="1"/>
              <a:t>studies</a:t>
            </a:r>
            <a:endParaRPr lang="fr-FR" dirty="0"/>
          </a:p>
          <a:p>
            <a:r>
              <a:rPr lang="fr-FR" dirty="0">
                <a:highlight>
                  <a:srgbClr val="FFFF00"/>
                </a:highlight>
              </a:rPr>
              <a:t>   </a:t>
            </a:r>
            <a:r>
              <a:rPr lang="fr-FR" dirty="0"/>
              <a:t> : </a:t>
            </a:r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MRSV or FPC scan</a:t>
            </a:r>
          </a:p>
          <a:p>
            <a:r>
              <a:rPr lang="fr-FR" dirty="0">
                <a:highlight>
                  <a:srgbClr val="FF00FF"/>
                </a:highlight>
              </a:rPr>
              <a:t>   </a:t>
            </a:r>
            <a:r>
              <a:rPr lang="fr-FR" dirty="0"/>
              <a:t> : </a:t>
            </a:r>
            <a:r>
              <a:rPr lang="fr-FR" dirty="0" err="1"/>
              <a:t>calculated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fromula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C7480D-FA13-4420-AB92-657E18F0D9B7}"/>
              </a:ext>
            </a:extLst>
          </p:cNvPr>
          <p:cNvSpPr txBox="1"/>
          <p:nvPr/>
        </p:nvSpPr>
        <p:spPr>
          <a:xfrm>
            <a:off x="5207209" y="250437"/>
            <a:ext cx="672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L’effet de la dispersion en énergie est négligeable (influence de &lt; 10 </a:t>
            </a:r>
            <a:r>
              <a:rPr lang="fr-FR" dirty="0" err="1"/>
              <a:t>mm.mrad</a:t>
            </a:r>
            <a:r>
              <a:rPr lang="fr-FR" dirty="0"/>
              <a:t> sur le calcul de l’</a:t>
            </a:r>
            <a:r>
              <a:rPr lang="fr-FR" dirty="0" err="1"/>
              <a:t>emittance</a:t>
            </a:r>
            <a:r>
              <a:rPr lang="fr-FR" dirty="0"/>
              <a:t> jusqu’à 5‰)</a:t>
            </a:r>
          </a:p>
        </p:txBody>
      </p:sp>
    </p:spTree>
    <p:extLst>
      <p:ext uri="{BB962C8B-B14F-4D97-AF65-F5344CB8AC3E}">
        <p14:creationId xmlns:p14="http://schemas.microsoft.com/office/powerpoint/2010/main" val="188233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4C76A-F92D-4338-8587-A23715AA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Temporal </a:t>
            </a:r>
            <a:r>
              <a:rPr lang="fr-FR" dirty="0" err="1"/>
              <a:t>jitter</a:t>
            </a:r>
            <a:r>
              <a:rPr lang="fr-FR" dirty="0"/>
              <a:t> estimation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B0190FB-BFA4-42AB-B40F-486A62FDA5E5}"/>
              </a:ext>
            </a:extLst>
          </p:cNvPr>
          <p:cNvGrpSpPr/>
          <p:nvPr/>
        </p:nvGrpSpPr>
        <p:grpSpPr>
          <a:xfrm>
            <a:off x="5530678" y="1971674"/>
            <a:ext cx="6096291" cy="3490913"/>
            <a:chOff x="5530678" y="1971674"/>
            <a:chExt cx="6096291" cy="349091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1B0A229-810E-4C0F-B175-D38AB7B4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678" y="1971674"/>
              <a:ext cx="6096291" cy="349091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2A13488-4F41-4A7A-B1E7-7E9D8C6E3379}"/>
                </a:ext>
              </a:extLst>
            </p:cNvPr>
            <p:cNvSpPr txBox="1"/>
            <p:nvPr/>
          </p:nvSpPr>
          <p:spPr>
            <a:xfrm>
              <a:off x="10326613" y="216535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17/01/2025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92FE65D-6397-417B-BF9B-F5073762827F}"/>
              </a:ext>
            </a:extLst>
          </p:cNvPr>
          <p:cNvGrpSpPr/>
          <p:nvPr/>
        </p:nvGrpSpPr>
        <p:grpSpPr>
          <a:xfrm>
            <a:off x="4190709" y="5622212"/>
            <a:ext cx="7803171" cy="797654"/>
            <a:chOff x="4190709" y="5622212"/>
            <a:chExt cx="7803171" cy="79765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471F8E1-5602-431C-BF2B-886C9A34D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33" b="16943"/>
            <a:stretch/>
          </p:blipFill>
          <p:spPr>
            <a:xfrm>
              <a:off x="4190709" y="5656263"/>
              <a:ext cx="7803171" cy="76360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C52C0F6-423C-4DAB-85C3-7787164441C9}"/>
                </a:ext>
              </a:extLst>
            </p:cNvPr>
            <p:cNvSpPr txBox="1"/>
            <p:nvPr/>
          </p:nvSpPr>
          <p:spPr>
            <a:xfrm>
              <a:off x="10693524" y="5622212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17/01/2025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6E81CA-3ED4-4380-AC01-AC26A9F14A2F}"/>
              </a:ext>
            </a:extLst>
          </p:cNvPr>
          <p:cNvGrpSpPr/>
          <p:nvPr/>
        </p:nvGrpSpPr>
        <p:grpSpPr>
          <a:xfrm>
            <a:off x="565031" y="1472168"/>
            <a:ext cx="4527670" cy="2588787"/>
            <a:chOff x="838200" y="1796018"/>
            <a:chExt cx="4527670" cy="258878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AB3D580-B5CE-4D91-B96A-C554EB844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77" t="3588"/>
            <a:stretch/>
          </p:blipFill>
          <p:spPr>
            <a:xfrm>
              <a:off x="838200" y="1884364"/>
              <a:ext cx="4527670" cy="2500441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A2AF5E-8580-4467-8F1B-BC5C986300E1}"/>
                </a:ext>
              </a:extLst>
            </p:cNvPr>
            <p:cNvSpPr txBox="1"/>
            <p:nvPr/>
          </p:nvSpPr>
          <p:spPr>
            <a:xfrm>
              <a:off x="1277863" y="1796018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TDR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6089B3C0-2683-4A31-9AC5-B1B24BE61B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528374"/>
                  </p:ext>
                </p:extLst>
              </p:nvPr>
            </p:nvGraphicFramePr>
            <p:xfrm>
              <a:off x="565031" y="4149301"/>
              <a:ext cx="249743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600">
                      <a:extLst>
                        <a:ext uri="{9D8B030D-6E8A-4147-A177-3AD203B41FA5}">
                          <a16:colId xmlns:a16="http://schemas.microsoft.com/office/drawing/2014/main" val="4126363311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391405176"/>
                        </a:ext>
                      </a:extLst>
                    </a:gridCol>
                  </a:tblGrid>
                  <a:tr h="269835"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mesurée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BPM.03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801882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r>
                            <a:rPr lang="el-GR" sz="1200" dirty="0">
                              <a:latin typeface="+mn-lt"/>
                            </a:rPr>
                            <a:t>η</a:t>
                          </a:r>
                          <a:r>
                            <a:rPr lang="fr-FR" sz="1200" dirty="0">
                              <a:latin typeface="+mn-lt"/>
                            </a:rPr>
                            <a:t>_x 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0,35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882553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>
                              <a:latin typeface="+mn-lt"/>
                            </a:rPr>
                            <a:t>η</a:t>
                          </a:r>
                          <a:r>
                            <a:rPr lang="fr-FR" sz="1200" dirty="0">
                              <a:latin typeface="+mn-lt"/>
                            </a:rPr>
                            <a:t>_y 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-0,07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249220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>
                              <a:latin typeface="+mn-lt"/>
                            </a:rPr>
                            <a:t>Momentum Compaction Factor </a:t>
                          </a:r>
                          <a:r>
                            <a:rPr lang="el-GR" sz="1200" dirty="0">
                              <a:latin typeface="+mn-lt"/>
                            </a:rPr>
                            <a:t>α</a:t>
                          </a:r>
                          <a:r>
                            <a:rPr lang="fr-FR" sz="1200" dirty="0">
                              <a:latin typeface="+mn-lt"/>
                            </a:rPr>
                            <a:t>_p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0.014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052067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1200" dirty="0">
                              <a:latin typeface="+mn-lt"/>
                            </a:rPr>
                            <a:t> 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+- 0,002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5054572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>
                              <a:latin typeface="+mn-lt"/>
                            </a:rPr>
                            <a:t>δ</a:t>
                          </a:r>
                          <a:r>
                            <a:rPr lang="fr-FR" sz="1200" dirty="0">
                              <a:latin typeface="+mn-lt"/>
                            </a:rPr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0,57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218817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/>
                            <a:t>Δ𝐿⁄𝐿</a:t>
                          </a:r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8E-5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7085930"/>
                      </a:ext>
                    </a:extLst>
                  </a:tr>
                  <a:tr h="2698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/>
                            <a:t>Δ</a:t>
                          </a:r>
                          <a:r>
                            <a:rPr lang="fr-FR" sz="1200" dirty="0"/>
                            <a:t>t [</a:t>
                          </a:r>
                          <a:r>
                            <a:rPr lang="fr-FR" sz="1200" dirty="0" err="1"/>
                            <a:t>ps</a:t>
                          </a:r>
                          <a:r>
                            <a:rPr lang="fr-FR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05535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6089B3C0-2683-4A31-9AC5-B1B24BE61B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528374"/>
                  </p:ext>
                </p:extLst>
              </p:nvPr>
            </p:nvGraphicFramePr>
            <p:xfrm>
              <a:off x="565031" y="4149301"/>
              <a:ext cx="2497430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8600">
                      <a:extLst>
                        <a:ext uri="{9D8B030D-6E8A-4147-A177-3AD203B41FA5}">
                          <a16:colId xmlns:a16="http://schemas.microsoft.com/office/drawing/2014/main" val="4126363311"/>
                        </a:ext>
                      </a:extLst>
                    </a:gridCol>
                    <a:gridCol w="798830">
                      <a:extLst>
                        <a:ext uri="{9D8B030D-6E8A-4147-A177-3AD203B41FA5}">
                          <a16:colId xmlns:a16="http://schemas.microsoft.com/office/drawing/2014/main" val="339140517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mesurée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BPM.03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80188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>
                              <a:latin typeface="+mn-lt"/>
                            </a:rPr>
                            <a:t>η</a:t>
                          </a:r>
                          <a:r>
                            <a:rPr lang="fr-FR" sz="1200" dirty="0">
                              <a:latin typeface="+mn-lt"/>
                            </a:rPr>
                            <a:t>_x 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0,35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88255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>
                              <a:latin typeface="+mn-lt"/>
                            </a:rPr>
                            <a:t>η</a:t>
                          </a:r>
                          <a:r>
                            <a:rPr lang="fr-FR" sz="1200" dirty="0">
                              <a:latin typeface="+mn-lt"/>
                            </a:rPr>
                            <a:t>_y [m]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-0,07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2492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>
                              <a:latin typeface="+mn-lt"/>
                            </a:rPr>
                            <a:t>Momentum Compaction Factor </a:t>
                          </a:r>
                          <a:r>
                            <a:rPr lang="el-GR" sz="1200" dirty="0">
                              <a:latin typeface="+mn-lt"/>
                            </a:rPr>
                            <a:t>α</a:t>
                          </a:r>
                          <a:r>
                            <a:rPr lang="fr-FR" sz="1200" dirty="0">
                              <a:latin typeface="+mn-lt"/>
                            </a:rPr>
                            <a:t>_p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0.014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30520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357" t="-471111" r="-48214" b="-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+- 0,002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505457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>
                              <a:latin typeface="+mn-lt"/>
                            </a:rPr>
                            <a:t>δ</a:t>
                          </a:r>
                          <a:r>
                            <a:rPr lang="fr-FR" sz="1200" dirty="0">
                              <a:latin typeface="+mn-lt"/>
                            </a:rPr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>
                              <a:latin typeface="+mn-lt"/>
                            </a:rPr>
                            <a:t>0,57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2188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/>
                            <a:t>Δ𝐿⁄𝐿</a:t>
                          </a:r>
                          <a:endParaRPr lang="fr-FR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8E-5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70859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200" dirty="0"/>
                            <a:t>Δ</a:t>
                          </a:r>
                          <a:r>
                            <a:rPr lang="fr-FR" sz="1200" dirty="0"/>
                            <a:t>t [</a:t>
                          </a:r>
                          <a:r>
                            <a:rPr lang="fr-FR" sz="1200" dirty="0" err="1"/>
                            <a:t>ps</a:t>
                          </a:r>
                          <a:r>
                            <a:rPr lang="fr-FR" sz="12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05535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C4E3382-30A9-45E0-8613-7E6D1BAD0265}"/>
                  </a:ext>
                </a:extLst>
              </p:cNvPr>
              <p:cNvSpPr txBox="1"/>
              <p:nvPr/>
            </p:nvSpPr>
            <p:spPr>
              <a:xfrm>
                <a:off x="3313610" y="4218097"/>
                <a:ext cx="1093889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𝜂𝛿</m:t>
                      </m:r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C4E3382-30A9-45E0-8613-7E6D1BAD0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610" y="4218097"/>
                <a:ext cx="1093889" cy="894219"/>
              </a:xfrm>
              <a:prstGeom prst="rect">
                <a:avLst/>
              </a:prstGeom>
              <a:blipFill>
                <a:blip r:embed="rId6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23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356</Words>
  <Application>Microsoft Office PowerPoint</Application>
  <PresentationFormat>Grand écran</PresentationFormat>
  <Paragraphs>99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Thème Office</vt:lpstr>
      <vt:lpstr>IP size estimation</vt:lpstr>
      <vt:lpstr>Ratio synchro/désynchro</vt:lpstr>
      <vt:lpstr>Ring TDR</vt:lpstr>
      <vt:lpstr>mesuré</vt:lpstr>
      <vt:lpstr>Temporal jitter estimation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size estimation</dc:title>
  <dc:creator>Kevin Dupraz</dc:creator>
  <cp:lastModifiedBy>Kevin Dupraz</cp:lastModifiedBy>
  <cp:revision>22</cp:revision>
  <dcterms:created xsi:type="dcterms:W3CDTF">2025-02-07T09:59:36Z</dcterms:created>
  <dcterms:modified xsi:type="dcterms:W3CDTF">2025-02-11T10:23:18Z</dcterms:modified>
</cp:coreProperties>
</file>