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5143500" type="screen16x9"/>
  <p:notesSz cx="5143500" cy="9144000"/>
  <p:defaultTextStyle>
    <a:defPPr>
      <a:defRPr lang="fr-FR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55"/>
    <p:restoredTop sz="94690"/>
  </p:normalViewPr>
  <p:slideViewPr>
    <p:cSldViewPr snapToGrid="0">
      <p:cViewPr varScale="1">
        <p:scale>
          <a:sx n="58" d="100"/>
          <a:sy n="58" d="100"/>
        </p:scale>
        <p:origin x="208" y="18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1CB15-115C-8E48-8FAF-EF8E29EEE6A7}" type="datetimeFigureOut">
              <a:rPr lang="fr-FR" smtClean="0"/>
              <a:t>26/03/2025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5A4E3-E123-1847-A250-3C20947792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3197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5A4E3-E123-1847-A250-3C209477929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095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5A4E3-E123-1847-A250-3C209477929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729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 bwMode="auto">
          <a:xfrm>
            <a:off x="685800" y="1597819"/>
            <a:ext cx="7772400" cy="1102519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12/11/2020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AG ingénierie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891B64C-2D59-6941-846F-422793648F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5355061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</a:p>
          <a:p>
            <a:pPr lvl="1">
              <a:defRPr/>
            </a:pPr>
            <a:r>
              <a:rPr lang="fr-FR"/>
              <a:t>Deuxième niveau</a:t>
            </a:r>
          </a:p>
          <a:p>
            <a:pPr lvl="2">
              <a:defRPr/>
            </a:pPr>
            <a:r>
              <a:rPr lang="fr-FR"/>
              <a:t>Troisième niveau</a:t>
            </a:r>
          </a:p>
          <a:p>
            <a:pPr lvl="3">
              <a:defRPr/>
            </a:pPr>
            <a:r>
              <a:rPr lang="fr-FR"/>
              <a:t>Quatrième niveau</a:t>
            </a:r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12/11/2020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AG ingénierie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891B64C-2D59-6941-846F-422793648F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8209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6629400" y="205979"/>
            <a:ext cx="2057400" cy="4388644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05979"/>
            <a:ext cx="6019800" cy="4388644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</a:p>
          <a:p>
            <a:pPr lvl="1">
              <a:defRPr/>
            </a:pPr>
            <a:r>
              <a:rPr lang="fr-FR"/>
              <a:t>Deuxième niveau</a:t>
            </a:r>
          </a:p>
          <a:p>
            <a:pPr lvl="2">
              <a:defRPr/>
            </a:pPr>
            <a:r>
              <a:rPr lang="fr-FR"/>
              <a:t>Troisième niveau</a:t>
            </a:r>
          </a:p>
          <a:p>
            <a:pPr lvl="3">
              <a:defRPr/>
            </a:pPr>
            <a:r>
              <a:rPr lang="fr-FR"/>
              <a:t>Quatrième niveau</a:t>
            </a:r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12/11/2020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AG ingénierie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891B64C-2D59-6941-846F-422793648F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313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</a:p>
          <a:p>
            <a:pPr lvl="1">
              <a:defRPr/>
            </a:pPr>
            <a:r>
              <a:rPr lang="fr-FR"/>
              <a:t>Deuxième niveau</a:t>
            </a:r>
          </a:p>
          <a:p>
            <a:pPr lvl="2">
              <a:defRPr/>
            </a:pPr>
            <a:r>
              <a:rPr lang="fr-FR"/>
              <a:t>Troisième niveau</a:t>
            </a:r>
          </a:p>
          <a:p>
            <a:pPr lvl="3">
              <a:defRPr/>
            </a:pPr>
            <a:r>
              <a:rPr lang="fr-FR"/>
              <a:t>Quatrième niveau</a:t>
            </a:r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120984" y="4852465"/>
            <a:ext cx="12759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r-FR"/>
              <a:t>26/03/2025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2667819" y="4852465"/>
            <a:ext cx="38083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r-FR"/>
              <a:t>I2I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7675331" y="4852465"/>
            <a:ext cx="13476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891B64C-2D59-6941-846F-422793648F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240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>
  <p:cSld name="En-têt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12/11/2020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AG ingénierie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891B64C-2D59-6941-846F-422793648F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148798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</a:p>
          <a:p>
            <a:pPr lvl="1">
              <a:defRPr/>
            </a:pPr>
            <a:r>
              <a:rPr lang="fr-FR"/>
              <a:t>Deuxième niveau</a:t>
            </a:r>
          </a:p>
          <a:p>
            <a:pPr lvl="2">
              <a:defRPr/>
            </a:pPr>
            <a:r>
              <a:rPr lang="fr-FR"/>
              <a:t>Troisième niveau</a:t>
            </a:r>
          </a:p>
          <a:p>
            <a:pPr lvl="3">
              <a:defRPr/>
            </a:pPr>
            <a:r>
              <a:rPr lang="fr-FR"/>
              <a:t>Quatrième niveau</a:t>
            </a:r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</a:p>
          <a:p>
            <a:pPr lvl="1">
              <a:defRPr/>
            </a:pPr>
            <a:r>
              <a:rPr lang="fr-FR"/>
              <a:t>Deuxième niveau</a:t>
            </a:r>
          </a:p>
          <a:p>
            <a:pPr lvl="2">
              <a:defRPr/>
            </a:pPr>
            <a:r>
              <a:rPr lang="fr-FR"/>
              <a:t>Troisième niveau</a:t>
            </a:r>
          </a:p>
          <a:p>
            <a:pPr lvl="3">
              <a:defRPr/>
            </a:pPr>
            <a:r>
              <a:rPr lang="fr-FR"/>
              <a:t>Quatrième niveau</a:t>
            </a:r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I2I</a:t>
            </a:r>
            <a:endParaRPr lang="fr-FR" dirty="0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891B64C-2D59-6941-846F-422793648F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708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</a:p>
          <a:p>
            <a:pPr lvl="1">
              <a:defRPr/>
            </a:pPr>
            <a:r>
              <a:rPr lang="fr-FR"/>
              <a:t>Deuxième niveau</a:t>
            </a:r>
          </a:p>
          <a:p>
            <a:pPr lvl="2">
              <a:defRPr/>
            </a:pPr>
            <a:r>
              <a:rPr lang="fr-FR"/>
              <a:t>Troisième niveau</a:t>
            </a:r>
          </a:p>
          <a:p>
            <a:pPr lvl="3">
              <a:defRPr/>
            </a:pPr>
            <a:r>
              <a:rPr lang="fr-FR"/>
              <a:t>Quatrième niveau</a:t>
            </a:r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</a:p>
          <a:p>
            <a:pPr lvl="1">
              <a:defRPr/>
            </a:pPr>
            <a:r>
              <a:rPr lang="fr-FR"/>
              <a:t>Deuxième niveau</a:t>
            </a:r>
          </a:p>
          <a:p>
            <a:pPr lvl="2">
              <a:defRPr/>
            </a:pPr>
            <a:r>
              <a:rPr lang="fr-FR"/>
              <a:t>Troisième niveau</a:t>
            </a:r>
          </a:p>
          <a:p>
            <a:pPr lvl="3">
              <a:defRPr/>
            </a:pPr>
            <a:r>
              <a:rPr lang="fr-FR"/>
              <a:t>Quatrième niveau</a:t>
            </a:r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I2I</a:t>
            </a:r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891B64C-2D59-6941-846F-422793648F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6893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I2I</a:t>
            </a:r>
            <a:endParaRPr lang="fr-FR" dirty="0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891B64C-2D59-6941-846F-422793648F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937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I2I</a:t>
            </a: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891B64C-2D59-6941-846F-422793648F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9979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</a:p>
          <a:p>
            <a:pPr lvl="1">
              <a:defRPr/>
            </a:pPr>
            <a:r>
              <a:rPr lang="fr-FR"/>
              <a:t>Deuxième niveau</a:t>
            </a:r>
          </a:p>
          <a:p>
            <a:pPr lvl="2">
              <a:defRPr/>
            </a:pPr>
            <a:r>
              <a:rPr lang="fr-FR"/>
              <a:t>Troisième niveau</a:t>
            </a:r>
          </a:p>
          <a:p>
            <a:pPr lvl="3">
              <a:defRPr/>
            </a:pPr>
            <a:r>
              <a:rPr lang="fr-FR"/>
              <a:t>Quatrième niveau</a:t>
            </a:r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I2I</a:t>
            </a:r>
            <a:endParaRPr lang="fr-FR" dirty="0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891B64C-2D59-6941-846F-422793648F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9811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pour une image  2"/>
          <p:cNvSpPr>
            <a:spLocks noGrp="1"/>
          </p:cNvSpPr>
          <p:nvPr>
            <p:ph type="pic" idx="1"/>
          </p:nvPr>
        </p:nvSpPr>
        <p:spPr bwMode="auto"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fr-FR"/>
              <a:t>Cliquez sur l'icône pour ajouter une image</a:t>
            </a:r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12/11/2020</a:t>
            </a: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AG ingénierie</a:t>
            </a: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891B64C-2D59-6941-846F-422793648F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9768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9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489555"/>
            <a:ext cx="8229600" cy="57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bn-IN"/>
              <a:t>Cliquez et modifiez le titre</a:t>
            </a:r>
            <a:endParaRPr lang="fr-FR"/>
          </a:p>
        </p:txBody>
      </p:sp>
      <p:sp>
        <p:nvSpPr>
          <p:cNvPr id="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bn-IN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bn-IN"/>
              <a:t>Deuxième niveau</a:t>
            </a:r>
            <a:endParaRPr/>
          </a:p>
          <a:p>
            <a:pPr lvl="2">
              <a:defRPr/>
            </a:pPr>
            <a:r>
              <a:rPr lang="bn-IN"/>
              <a:t>Troisième niveau</a:t>
            </a:r>
            <a:endParaRPr/>
          </a:p>
          <a:p>
            <a:pPr lvl="3">
              <a:defRPr/>
            </a:pPr>
            <a:r>
              <a:rPr lang="bn-IN"/>
              <a:t>Quatrième niveau</a:t>
            </a:r>
            <a:endParaRPr/>
          </a:p>
          <a:p>
            <a:pPr lvl="4">
              <a:defRPr/>
            </a:pPr>
            <a:r>
              <a:rPr lang="bn-IN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120984" y="4852465"/>
            <a:ext cx="12759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r-FR"/>
              <a:t>12/11/2020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2667819" y="4852465"/>
            <a:ext cx="38083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r-FR"/>
              <a:t>AG ingénierie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7675331" y="4852465"/>
            <a:ext cx="13476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891B64C-2D59-6941-846F-422793648F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489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/>
  <p:txStyles>
    <p:titleStyle>
      <a:lvl1pPr algn="ctr" defTabSz="457200" eaLnBrk="1" hangingPunct="1">
        <a:spcBef>
          <a:spcPts val="0"/>
        </a:spcBef>
        <a:buNone/>
        <a:defRPr sz="36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eaLnBrk="1" hangingPunct="1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eaLnBrk="1" hangingPunct="1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eaLnBrk="1" hangingPunct="1">
        <a:spcBef>
          <a:spcPts val="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eaLnBrk="1" hangingPunct="1">
        <a:spcBef>
          <a:spcPts val="0"/>
        </a:spcBef>
        <a:buFont typeface="Arial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eaLnBrk="1" hangingPunct="1">
        <a:spcBef>
          <a:spcPts val="0"/>
        </a:spcBef>
        <a:buFont typeface="Arial"/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eaLnBrk="1" hangingPunct="1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eaLnBrk="1" hangingPunct="1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eaLnBrk="1" hangingPunct="1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eaLnBrk="1" hangingPunct="1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fink-broker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cloud-support.ijclab.in2p3.f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413EFF-1E9D-4A73-7870-D0A0E1071F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VirtualData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CD3FCFE-391C-1A83-8975-21D0FA18B4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414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733B75-AEC1-9F9A-563C-10D19275D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Economic</a:t>
            </a:r>
            <a:r>
              <a:rPr lang="fr-FR" dirty="0"/>
              <a:t> model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ED9B04-BD33-F60C-5B54-834ED426F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The infrastructure </a:t>
            </a:r>
            <a:r>
              <a:rPr lang="fr-FR" dirty="0" err="1"/>
              <a:t>is</a:t>
            </a:r>
            <a:r>
              <a:rPr lang="fr-FR" dirty="0"/>
              <a:t> open for all </a:t>
            </a:r>
            <a:r>
              <a:rPr lang="fr-FR" dirty="0" err="1"/>
              <a:t>UPSaclay</a:t>
            </a:r>
            <a:r>
              <a:rPr lang="fr-FR" dirty="0"/>
              <a:t> </a:t>
            </a:r>
            <a:r>
              <a:rPr lang="fr-FR" dirty="0" err="1"/>
              <a:t>members</a:t>
            </a:r>
            <a:endParaRPr lang="fr-FR" dirty="0"/>
          </a:p>
          <a:p>
            <a:pPr lvl="1"/>
            <a:r>
              <a:rPr lang="fr-FR" dirty="0"/>
              <a:t>Free for a </a:t>
            </a:r>
            <a:r>
              <a:rPr lang="fr-FR" dirty="0" err="1"/>
              <a:t>limited</a:t>
            </a:r>
            <a:r>
              <a:rPr lang="fr-FR" dirty="0"/>
              <a:t> (20 </a:t>
            </a:r>
            <a:r>
              <a:rPr lang="fr-FR" dirty="0" err="1"/>
              <a:t>vCPUs</a:t>
            </a:r>
            <a:r>
              <a:rPr lang="fr-FR" dirty="0"/>
              <a:t>) </a:t>
            </a:r>
            <a:r>
              <a:rPr lang="fr-FR" dirty="0" err="1"/>
              <a:t>resources</a:t>
            </a:r>
            <a:r>
              <a:rPr lang="fr-FR" dirty="0"/>
              <a:t> </a:t>
            </a:r>
            <a:r>
              <a:rPr lang="fr-FR" dirty="0" err="1"/>
              <a:t>without</a:t>
            </a:r>
            <a:r>
              <a:rPr lang="fr-FR" dirty="0"/>
              <a:t> </a:t>
            </a:r>
            <a:r>
              <a:rPr lang="fr-FR" dirty="0" err="1"/>
              <a:t>guaranteed</a:t>
            </a:r>
            <a:endParaRPr lang="fr-FR" dirty="0"/>
          </a:p>
          <a:p>
            <a:pPr lvl="1"/>
            <a:endParaRPr lang="fr-FR" dirty="0"/>
          </a:p>
          <a:p>
            <a:r>
              <a:rPr lang="fr-FR" dirty="0" err="1"/>
              <a:t>Buying</a:t>
            </a:r>
            <a:r>
              <a:rPr lang="fr-FR" dirty="0"/>
              <a:t> the </a:t>
            </a:r>
            <a:r>
              <a:rPr lang="fr-FR" dirty="0" err="1"/>
              <a:t>cores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one </a:t>
            </a:r>
            <a:r>
              <a:rPr lang="fr-FR" dirty="0" err="1"/>
              <a:t>would</a:t>
            </a:r>
            <a:r>
              <a:rPr lang="fr-FR" dirty="0"/>
              <a:t> like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guaranteed</a:t>
            </a:r>
            <a:r>
              <a:rPr lang="fr-FR" dirty="0"/>
              <a:t>, but </a:t>
            </a:r>
            <a:r>
              <a:rPr lang="fr-FR" dirty="0" err="1"/>
              <a:t>burst</a:t>
            </a:r>
            <a:r>
              <a:rPr lang="fr-FR" dirty="0"/>
              <a:t> </a:t>
            </a:r>
            <a:r>
              <a:rPr lang="fr-FR" dirty="0" err="1"/>
              <a:t>needs</a:t>
            </a:r>
            <a:r>
              <a:rPr lang="fr-FR" dirty="0"/>
              <a:t> can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provided</a:t>
            </a:r>
            <a:r>
              <a:rPr lang="fr-FR" dirty="0"/>
              <a:t> free if </a:t>
            </a:r>
            <a:r>
              <a:rPr lang="fr-FR" dirty="0" err="1"/>
              <a:t>resources</a:t>
            </a:r>
            <a:r>
              <a:rPr lang="fr-FR" dirty="0"/>
              <a:t> are </a:t>
            </a:r>
            <a:r>
              <a:rPr lang="fr-FR" dirty="0" err="1"/>
              <a:t>available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University</a:t>
            </a:r>
            <a:r>
              <a:rPr lang="fr-FR" dirty="0"/>
              <a:t> </a:t>
            </a:r>
            <a:r>
              <a:rPr lang="fr-FR" dirty="0" err="1"/>
              <a:t>fund</a:t>
            </a:r>
            <a:r>
              <a:rPr lang="fr-FR" dirty="0"/>
              <a:t> </a:t>
            </a:r>
            <a:r>
              <a:rPr lang="fr-FR" dirty="0" err="1"/>
              <a:t>hosting</a:t>
            </a:r>
            <a:r>
              <a:rPr lang="fr-FR" dirty="0"/>
              <a:t> </a:t>
            </a:r>
            <a:r>
              <a:rPr lang="fr-FR" dirty="0" err="1"/>
              <a:t>cost</a:t>
            </a:r>
            <a:r>
              <a:rPr lang="fr-FR" dirty="0"/>
              <a:t> for </a:t>
            </a:r>
            <a:r>
              <a:rPr lang="fr-FR" dirty="0" err="1"/>
              <a:t>UPSaclay</a:t>
            </a:r>
            <a:r>
              <a:rPr lang="fr-FR" dirty="0"/>
              <a:t> </a:t>
            </a:r>
            <a:r>
              <a:rPr lang="fr-FR" dirty="0" err="1"/>
              <a:t>labs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15C615-32CF-7DC8-BC4F-0A4C84BD172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26/03/2025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87A2EE-8500-DE31-E5F0-05B83DACCD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I2I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01AC45-337B-9227-7CF2-4CCEA17ACF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891B64C-2D59-6941-846F-422793648F8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536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22AB0B-06D3-BB1A-9AF0-F487AB020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Scientific </a:t>
            </a:r>
            <a:r>
              <a:rPr lang="fr-FR" dirty="0" err="1"/>
              <a:t>computing</a:t>
            </a:r>
            <a:endParaRPr lang="fr-FR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77F4EE41-4DA9-8248-A73E-39398423C0D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374556"/>
            <a:ext cx="4038600" cy="3045263"/>
          </a:xfrm>
        </p:spPr>
      </p:pic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135321AA-F09B-1D3F-8D94-67D9075686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/>
              <a:t>Computers </a:t>
            </a:r>
            <a:r>
              <a:rPr lang="fr-FR" sz="1800" dirty="0" err="1"/>
              <a:t>used</a:t>
            </a:r>
            <a:r>
              <a:rPr lang="fr-FR" sz="1800" dirty="0"/>
              <a:t> to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only</a:t>
            </a:r>
            <a:r>
              <a:rPr lang="fr-FR" sz="1800" dirty="0"/>
              <a:t> for science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 err="1"/>
              <a:t>Nowadays</a:t>
            </a:r>
            <a:r>
              <a:rPr lang="fr-FR" sz="1800" dirty="0"/>
              <a:t> computers are </a:t>
            </a:r>
            <a:r>
              <a:rPr lang="fr-FR" sz="1800" dirty="0" err="1"/>
              <a:t>used</a:t>
            </a:r>
            <a:r>
              <a:rPr lang="fr-FR" sz="1800" dirty="0"/>
              <a:t> for </a:t>
            </a:r>
            <a:r>
              <a:rPr lang="fr-FR" sz="1800" dirty="0" err="1"/>
              <a:t>everything</a:t>
            </a: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/>
              <a:t>In </a:t>
            </a:r>
            <a:r>
              <a:rPr lang="fr-FR" sz="1800" dirty="0" err="1"/>
              <a:t>our</a:t>
            </a:r>
            <a:r>
              <a:rPr lang="fr-FR" sz="1800" dirty="0"/>
              <a:t> </a:t>
            </a:r>
            <a:r>
              <a:rPr lang="fr-FR" sz="1800" dirty="0" err="1"/>
              <a:t>labs</a:t>
            </a:r>
            <a:r>
              <a:rPr lang="fr-FR" sz="1800" dirty="0"/>
              <a:t>, </a:t>
            </a:r>
            <a:r>
              <a:rPr lang="fr-FR" sz="1800" dirty="0" err="1"/>
              <a:t>it</a:t>
            </a:r>
            <a:r>
              <a:rPr lang="fr-FR" sz="1800" dirty="0"/>
              <a:t> </a:t>
            </a:r>
            <a:r>
              <a:rPr lang="fr-FR" sz="1800" dirty="0" err="1"/>
              <a:t>goes</a:t>
            </a:r>
            <a:r>
              <a:rPr lang="fr-FR" sz="1800" dirty="0"/>
              <a:t> </a:t>
            </a:r>
            <a:r>
              <a:rPr lang="fr-FR" sz="1800" dirty="0" err="1"/>
              <a:t>from</a:t>
            </a:r>
            <a:r>
              <a:rPr lang="fr-FR" sz="1800" dirty="0"/>
              <a:t> </a:t>
            </a:r>
            <a:r>
              <a:rPr lang="fr-FR" sz="1800" dirty="0" err="1"/>
              <a:t>smaller</a:t>
            </a:r>
            <a:r>
              <a:rPr lang="fr-FR" sz="1800" dirty="0"/>
              <a:t> </a:t>
            </a:r>
            <a:r>
              <a:rPr lang="fr-FR" sz="1800" dirty="0" err="1"/>
              <a:t>scale</a:t>
            </a:r>
            <a:r>
              <a:rPr lang="fr-FR" sz="1800" dirty="0"/>
              <a:t> to </a:t>
            </a:r>
            <a:r>
              <a:rPr lang="fr-FR" sz="1800" dirty="0" err="1"/>
              <a:t>bigger</a:t>
            </a:r>
            <a:r>
              <a:rPr lang="fr-FR" sz="1800" dirty="0"/>
              <a:t> </a:t>
            </a:r>
            <a:r>
              <a:rPr lang="fr-FR" sz="1800" dirty="0" err="1"/>
              <a:t>scale</a:t>
            </a:r>
            <a:r>
              <a:rPr lang="fr-FR" sz="1800" dirty="0"/>
              <a:t>: </a:t>
            </a:r>
            <a:r>
              <a:rPr lang="fr-FR" sz="1800" i="1" dirty="0"/>
              <a:t>datacenter, </a:t>
            </a:r>
            <a:r>
              <a:rPr lang="fr-FR" sz="1800" i="1" dirty="0" err="1"/>
              <a:t>supercomputer</a:t>
            </a:r>
            <a:r>
              <a:rPr lang="fr-FR" sz="1800" i="1" dirty="0"/>
              <a:t>, </a:t>
            </a:r>
            <a:r>
              <a:rPr lang="fr-FR" sz="1800" i="1" dirty="0" err="1"/>
              <a:t>grid</a:t>
            </a:r>
            <a:r>
              <a:rPr lang="fr-FR" sz="1800" i="1" dirty="0"/>
              <a:t> and.. </a:t>
            </a:r>
            <a:r>
              <a:rPr lang="fr-FR" sz="1800" b="1" i="1" dirty="0"/>
              <a:t>Cloud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BED485-95FE-A484-97D0-F1BC40742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26/03/2025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8DDDEA-0034-E30B-4C15-767095DF6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I2I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BFB6BA-45B2-D7E7-2F7B-7EEF0E9E7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1B64C-2D59-6941-846F-422793648F8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839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591542-40AE-F67B-C015-101F4EC30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Cloud </a:t>
            </a:r>
            <a:r>
              <a:rPr lang="fr-FR" dirty="0" err="1"/>
              <a:t>computing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1876FA-D059-3ACB-7830-F3D6F9B3A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b="0" i="1" dirty="0">
                <a:effectLst/>
                <a:latin typeface="Arial" panose="020B0604020202020204" pitchFamily="34" charset="0"/>
              </a:rPr>
              <a:t>the practice of </a:t>
            </a:r>
            <a:r>
              <a:rPr lang="fr-FR" sz="1600" b="0" i="1" dirty="0" err="1">
                <a:effectLst/>
                <a:latin typeface="Arial" panose="020B0604020202020204" pitchFamily="34" charset="0"/>
              </a:rPr>
              <a:t>using</a:t>
            </a:r>
            <a:r>
              <a:rPr lang="fr-FR" sz="1600" b="0" i="1" dirty="0">
                <a:effectLst/>
                <a:latin typeface="Arial" panose="020B0604020202020204" pitchFamily="34" charset="0"/>
              </a:rPr>
              <a:t> a network of </a:t>
            </a:r>
            <a:r>
              <a:rPr lang="fr-FR" sz="1600" b="0" i="1" dirty="0" err="1">
                <a:effectLst/>
                <a:latin typeface="Arial" panose="020B0604020202020204" pitchFamily="34" charset="0"/>
              </a:rPr>
              <a:t>remote</a:t>
            </a:r>
            <a:r>
              <a:rPr lang="fr-FR" sz="1600" b="0" i="1" dirty="0">
                <a:effectLst/>
                <a:latin typeface="Arial" panose="020B0604020202020204" pitchFamily="34" charset="0"/>
              </a:rPr>
              <a:t> servers </a:t>
            </a:r>
            <a:r>
              <a:rPr lang="fr-FR" sz="1600" b="0" i="1" dirty="0" err="1">
                <a:effectLst/>
                <a:latin typeface="Arial" panose="020B0604020202020204" pitchFamily="34" charset="0"/>
              </a:rPr>
              <a:t>hosted</a:t>
            </a:r>
            <a:r>
              <a:rPr lang="fr-FR" sz="1600" b="0" i="1" dirty="0">
                <a:effectLst/>
                <a:latin typeface="Arial" panose="020B0604020202020204" pitchFamily="34" charset="0"/>
              </a:rPr>
              <a:t> on the internet to store, manage, and process data, </a:t>
            </a:r>
            <a:r>
              <a:rPr lang="fr-FR" sz="1600" b="0" i="1" dirty="0" err="1">
                <a:effectLst/>
                <a:latin typeface="Arial" panose="020B0604020202020204" pitchFamily="34" charset="0"/>
              </a:rPr>
              <a:t>rather</a:t>
            </a:r>
            <a:r>
              <a:rPr lang="fr-FR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fr-FR" sz="1600" b="0" i="1" dirty="0" err="1">
                <a:effectLst/>
                <a:latin typeface="Arial" panose="020B0604020202020204" pitchFamily="34" charset="0"/>
              </a:rPr>
              <a:t>than</a:t>
            </a:r>
            <a:r>
              <a:rPr lang="fr-FR" sz="1600" b="0" i="1" dirty="0">
                <a:effectLst/>
                <a:latin typeface="Arial" panose="020B0604020202020204" pitchFamily="34" charset="0"/>
              </a:rPr>
              <a:t> a local server or a </a:t>
            </a:r>
            <a:r>
              <a:rPr lang="fr-FR" sz="1600" b="0" i="1" dirty="0" err="1">
                <a:effectLst/>
                <a:latin typeface="Arial" panose="020B0604020202020204" pitchFamily="34" charset="0"/>
              </a:rPr>
              <a:t>personal</a:t>
            </a:r>
            <a:r>
              <a:rPr lang="fr-FR" sz="1600" b="0" i="1" dirty="0">
                <a:effectLst/>
                <a:latin typeface="Arial" panose="020B0604020202020204" pitchFamily="34" charset="0"/>
              </a:rPr>
              <a:t> computer.</a:t>
            </a:r>
          </a:p>
          <a:p>
            <a:pPr marL="0" indent="0">
              <a:buNone/>
            </a:pPr>
            <a:endParaRPr lang="fr-FR" sz="1600" i="1" dirty="0">
              <a:latin typeface="Arial" panose="020B0604020202020204" pitchFamily="34" charset="0"/>
            </a:endParaRPr>
          </a:p>
          <a:p>
            <a:r>
              <a:rPr lang="fr-FR" sz="1600" b="0" dirty="0" err="1">
                <a:effectLst/>
                <a:latin typeface="Arial" panose="020B0604020202020204" pitchFamily="34" charset="0"/>
              </a:rPr>
              <a:t>Decoupling</a:t>
            </a:r>
            <a:r>
              <a:rPr lang="fr-FR" sz="1600" b="0" dirty="0">
                <a:effectLst/>
                <a:latin typeface="Arial" panose="020B0604020202020204" pitchFamily="34" charset="0"/>
              </a:rPr>
              <a:t> usage </a:t>
            </a:r>
            <a:r>
              <a:rPr lang="fr-FR" sz="1600" b="0" dirty="0" err="1">
                <a:effectLst/>
                <a:latin typeface="Arial" panose="020B0604020202020204" pitchFamily="34" charset="0"/>
              </a:rPr>
              <a:t>from</a:t>
            </a:r>
            <a:r>
              <a:rPr lang="fr-FR" sz="1600" b="0" dirty="0">
                <a:effectLst/>
                <a:latin typeface="Arial" panose="020B0604020202020204" pitchFamily="34" charset="0"/>
              </a:rPr>
              <a:t> the </a:t>
            </a:r>
            <a:r>
              <a:rPr lang="fr-FR" sz="1600" b="0" dirty="0" err="1">
                <a:effectLst/>
                <a:latin typeface="Arial" panose="020B0604020202020204" pitchFamily="34" charset="0"/>
              </a:rPr>
              <a:t>rest</a:t>
            </a:r>
            <a:endParaRPr lang="fr-FR" sz="1600" b="0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fr-FR" sz="16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600" dirty="0">
                <a:latin typeface="Arial" panose="020B0604020202020204" pitchFamily="34" charset="0"/>
              </a:rPr>
              <a:t>3 main </a:t>
            </a:r>
            <a:r>
              <a:rPr lang="fr-FR" sz="1600" dirty="0" err="1">
                <a:latin typeface="Arial" panose="020B0604020202020204" pitchFamily="34" charset="0"/>
              </a:rPr>
              <a:t>layers</a:t>
            </a:r>
            <a:r>
              <a:rPr lang="fr-FR" sz="1600" dirty="0">
                <a:latin typeface="Arial" panose="020B0604020202020204" pitchFamily="34" charset="0"/>
              </a:rPr>
              <a:t> of interaction</a:t>
            </a:r>
          </a:p>
          <a:p>
            <a:pPr marL="0" indent="0">
              <a:buNone/>
            </a:pPr>
            <a:endParaRPr lang="fr-FR" sz="1600" b="0" dirty="0">
              <a:effectLst/>
              <a:latin typeface="Arial" panose="020B0604020202020204" pitchFamily="34" charset="0"/>
            </a:endParaRPr>
          </a:p>
          <a:p>
            <a:r>
              <a:rPr lang="fr-FR" sz="1600" dirty="0"/>
              <a:t>SaaS: Software as a service</a:t>
            </a:r>
          </a:p>
          <a:p>
            <a:pPr lvl="1"/>
            <a:r>
              <a:rPr lang="fr-FR" sz="1200" dirty="0"/>
              <a:t>Gmail, </a:t>
            </a:r>
            <a:r>
              <a:rPr lang="fr-FR" sz="1200" dirty="0" err="1"/>
              <a:t>video</a:t>
            </a:r>
            <a:r>
              <a:rPr lang="fr-FR" sz="1200" dirty="0"/>
              <a:t> </a:t>
            </a:r>
            <a:r>
              <a:rPr lang="fr-FR" sz="1200" dirty="0" err="1"/>
              <a:t>game</a:t>
            </a:r>
            <a:r>
              <a:rPr lang="fr-FR" sz="1200" dirty="0"/>
              <a:t>, streaming…</a:t>
            </a:r>
          </a:p>
          <a:p>
            <a:r>
              <a:rPr lang="fr-FR" sz="1600" dirty="0"/>
              <a:t>PaaS: </a:t>
            </a:r>
            <a:r>
              <a:rPr lang="fr-FR" sz="1600" dirty="0" err="1"/>
              <a:t>Plateform</a:t>
            </a:r>
            <a:r>
              <a:rPr lang="fr-FR" sz="1600" dirty="0"/>
              <a:t> as a Service</a:t>
            </a:r>
          </a:p>
          <a:p>
            <a:pPr lvl="1"/>
            <a:r>
              <a:rPr lang="fr-FR" sz="1200" dirty="0"/>
              <a:t>Spark, </a:t>
            </a:r>
            <a:r>
              <a:rPr lang="fr-FR" sz="1200" dirty="0" err="1"/>
              <a:t>kubernetes</a:t>
            </a:r>
            <a:r>
              <a:rPr lang="fr-FR" sz="1200" dirty="0"/>
              <a:t>, web server, data </a:t>
            </a:r>
            <a:r>
              <a:rPr lang="fr-FR" sz="1200" dirty="0" err="1"/>
              <a:t>lake</a:t>
            </a:r>
            <a:r>
              <a:rPr lang="fr-FR" sz="1200" dirty="0"/>
              <a:t>…</a:t>
            </a:r>
          </a:p>
          <a:p>
            <a:r>
              <a:rPr lang="fr-FR" sz="1600" dirty="0"/>
              <a:t>IaaS: Infrastructure as a Service</a:t>
            </a:r>
          </a:p>
          <a:p>
            <a:pPr lvl="1"/>
            <a:r>
              <a:rPr lang="fr-FR" sz="1200" dirty="0" err="1"/>
              <a:t>Virtuals</a:t>
            </a:r>
            <a:r>
              <a:rPr lang="fr-FR" sz="1200" dirty="0"/>
              <a:t> servers, </a:t>
            </a:r>
            <a:r>
              <a:rPr lang="fr-FR" sz="1200" dirty="0" err="1"/>
              <a:t>storage</a:t>
            </a:r>
            <a:r>
              <a:rPr lang="fr-FR" sz="1200" dirty="0"/>
              <a:t>, network…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44D04BF-5E42-0117-5E2E-87697B662AD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26/03/2025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879DA00-06C4-FD19-6466-115C16D0C8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I2I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27B3A6D-15EC-83FD-9F5B-1CC31763DA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891B64C-2D59-6941-846F-422793648F87}" type="slidenum">
              <a:rPr lang="fr-FR" smtClean="0"/>
              <a:t>3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B335D9B-7647-A47D-76D0-B6D681249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509" y="1757905"/>
            <a:ext cx="2586084" cy="283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88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588596-5020-D63D-99CD-7EA53A747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Access to cloud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CABE8A-E29D-F01A-92AE-1293C8F0A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Public cloud</a:t>
            </a:r>
          </a:p>
          <a:p>
            <a:pPr lvl="1"/>
            <a:r>
              <a:rPr lang="fr-FR" dirty="0" err="1"/>
              <a:t>Hosted</a:t>
            </a:r>
            <a:r>
              <a:rPr lang="fr-FR" dirty="0"/>
              <a:t> by commercial compagnies</a:t>
            </a:r>
          </a:p>
          <a:p>
            <a:pPr lvl="1"/>
            <a:r>
              <a:rPr lang="fr-FR" dirty="0" err="1"/>
              <a:t>Pay</a:t>
            </a:r>
            <a:r>
              <a:rPr lang="fr-FR" dirty="0"/>
              <a:t>-as-</a:t>
            </a:r>
            <a:r>
              <a:rPr lang="fr-FR" dirty="0" err="1"/>
              <a:t>you</a:t>
            </a:r>
            <a:r>
              <a:rPr lang="fr-FR" dirty="0"/>
              <a:t>-go model</a:t>
            </a:r>
          </a:p>
          <a:p>
            <a:r>
              <a:rPr lang="fr-FR" dirty="0" err="1"/>
              <a:t>Hybrid</a:t>
            </a:r>
            <a:r>
              <a:rPr lang="fr-FR" dirty="0"/>
              <a:t> cloud (</a:t>
            </a:r>
            <a:r>
              <a:rPr lang="fr-FR" b="1" dirty="0" err="1"/>
              <a:t>cloud@vd</a:t>
            </a:r>
            <a:r>
              <a:rPr lang="fr-FR" dirty="0"/>
              <a:t>)</a:t>
            </a:r>
          </a:p>
          <a:p>
            <a:pPr lvl="1"/>
            <a:r>
              <a:rPr lang="fr-FR" b="0" i="0" dirty="0" err="1">
                <a:effectLst/>
                <a:latin typeface="Inter"/>
              </a:rPr>
              <a:t>Hosted</a:t>
            </a:r>
            <a:r>
              <a:rPr lang="fr-FR" b="0" i="0" dirty="0">
                <a:effectLst/>
                <a:latin typeface="Inter"/>
              </a:rPr>
              <a:t> by a </a:t>
            </a:r>
            <a:r>
              <a:rPr lang="fr-FR" b="0" i="0" dirty="0" err="1">
                <a:effectLst/>
                <a:latin typeface="Inter"/>
              </a:rPr>
              <a:t>partner</a:t>
            </a:r>
            <a:r>
              <a:rPr lang="fr-FR" b="0" i="0" dirty="0">
                <a:effectLst/>
                <a:latin typeface="Inter"/>
              </a:rPr>
              <a:t> </a:t>
            </a:r>
            <a:r>
              <a:rPr lang="fr-FR" b="0" i="0" dirty="0" err="1">
                <a:effectLst/>
                <a:latin typeface="Inter"/>
              </a:rPr>
              <a:t>laboratory</a:t>
            </a:r>
            <a:r>
              <a:rPr lang="fr-FR" b="0" i="0" dirty="0">
                <a:effectLst/>
                <a:latin typeface="Inter"/>
              </a:rPr>
              <a:t> accessible by </a:t>
            </a:r>
            <a:r>
              <a:rPr lang="fr-FR" b="0" i="0" dirty="0" err="1">
                <a:effectLst/>
                <a:latin typeface="Inter"/>
              </a:rPr>
              <a:t>you</a:t>
            </a:r>
            <a:endParaRPr lang="fr-FR" b="0" i="0" dirty="0">
              <a:effectLst/>
              <a:latin typeface="Inter"/>
            </a:endParaRPr>
          </a:p>
          <a:p>
            <a:pPr lvl="1"/>
            <a:r>
              <a:rPr lang="fr-FR" b="0" i="0" dirty="0">
                <a:effectLst/>
                <a:latin typeface="Inter"/>
              </a:rPr>
              <a:t>You </a:t>
            </a:r>
            <a:r>
              <a:rPr lang="fr-FR" b="0" i="0" dirty="0" err="1">
                <a:effectLst/>
                <a:latin typeface="Inter"/>
              </a:rPr>
              <a:t>pay</a:t>
            </a:r>
            <a:r>
              <a:rPr lang="fr-FR" b="0" i="0" dirty="0">
                <a:effectLst/>
                <a:latin typeface="Inter"/>
              </a:rPr>
              <a:t> for the </a:t>
            </a:r>
            <a:r>
              <a:rPr lang="fr-FR" b="0" i="0" dirty="0" err="1">
                <a:effectLst/>
                <a:latin typeface="Inter"/>
              </a:rPr>
              <a:t>resources</a:t>
            </a:r>
            <a:r>
              <a:rPr lang="fr-FR" b="0" i="0" dirty="0">
                <a:effectLst/>
                <a:latin typeface="Inter"/>
              </a:rPr>
              <a:t> </a:t>
            </a:r>
            <a:r>
              <a:rPr lang="fr-FR" b="0" i="0" dirty="0" err="1">
                <a:effectLst/>
                <a:latin typeface="Inter"/>
              </a:rPr>
              <a:t>you</a:t>
            </a:r>
            <a:r>
              <a:rPr lang="fr-FR" b="0" i="0" dirty="0">
                <a:effectLst/>
                <a:latin typeface="Inter"/>
              </a:rPr>
              <a:t> </a:t>
            </a:r>
            <a:r>
              <a:rPr lang="fr-FR" b="0" i="0" dirty="0" err="1">
                <a:effectLst/>
                <a:latin typeface="Inter"/>
              </a:rPr>
              <a:t>want</a:t>
            </a:r>
            <a:r>
              <a:rPr lang="fr-FR" b="0" i="0" dirty="0">
                <a:effectLst/>
                <a:latin typeface="Inter"/>
              </a:rPr>
              <a:t> to </a:t>
            </a:r>
            <a:r>
              <a:rPr lang="fr-FR" b="0" i="0" dirty="0" err="1">
                <a:effectLst/>
                <a:latin typeface="Inter"/>
              </a:rPr>
              <a:t>be</a:t>
            </a:r>
            <a:r>
              <a:rPr lang="fr-FR" b="0" i="0" dirty="0">
                <a:effectLst/>
                <a:latin typeface="Inter"/>
              </a:rPr>
              <a:t> </a:t>
            </a:r>
            <a:r>
              <a:rPr lang="fr-FR" b="0" i="0" dirty="0" err="1">
                <a:effectLst/>
                <a:latin typeface="Inter"/>
              </a:rPr>
              <a:t>guaranteed</a:t>
            </a:r>
            <a:endParaRPr lang="fr-FR" b="0" i="0" dirty="0">
              <a:effectLst/>
              <a:latin typeface="Inter"/>
            </a:endParaRPr>
          </a:p>
          <a:p>
            <a:r>
              <a:rPr lang="fr-FR" dirty="0" err="1"/>
              <a:t>Private</a:t>
            </a:r>
            <a:r>
              <a:rPr lang="fr-FR" dirty="0"/>
              <a:t> cloud</a:t>
            </a:r>
          </a:p>
          <a:p>
            <a:pPr lvl="1"/>
            <a:r>
              <a:rPr lang="fr-FR" dirty="0" err="1"/>
              <a:t>Hosted</a:t>
            </a:r>
            <a:r>
              <a:rPr lang="fr-FR" dirty="0"/>
              <a:t> and </a:t>
            </a:r>
            <a:r>
              <a:rPr lang="fr-FR" dirty="0" err="1"/>
              <a:t>managed</a:t>
            </a:r>
            <a:r>
              <a:rPr lang="fr-FR" dirty="0"/>
              <a:t> by </a:t>
            </a:r>
            <a:r>
              <a:rPr lang="fr-FR" dirty="0" err="1"/>
              <a:t>you</a:t>
            </a:r>
            <a:r>
              <a:rPr lang="fr-FR" dirty="0"/>
              <a:t> or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labs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You </a:t>
            </a:r>
            <a:r>
              <a:rPr lang="fr-FR" dirty="0" err="1"/>
              <a:t>pay</a:t>
            </a:r>
            <a:r>
              <a:rPr lang="fr-FR" dirty="0"/>
              <a:t> for the hardware and for HR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CA6CCA-CD38-7BF0-C328-C287BC76FDE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26/03/2025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E7664E-531A-90CB-4DD4-4176DB863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I2I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5BC9E1-1762-2135-9907-81553ED43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891B64C-2D59-6941-846F-422793648F8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1568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33BD31-08B6-69F2-BB4C-2C6BF1C89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VirtualData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CF79D6-CC0A-B234-27F7-E741F30555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55767"/>
            <a:ext cx="3906982" cy="243885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sz="1800" dirty="0"/>
              <a:t>A </a:t>
            </a:r>
            <a:r>
              <a:rPr lang="fr-FR" sz="1800" i="1" dirty="0"/>
              <a:t>datacenter</a:t>
            </a:r>
            <a:r>
              <a:rPr lang="fr-FR" sz="1800" dirty="0"/>
              <a:t> </a:t>
            </a:r>
            <a:r>
              <a:rPr lang="fr-FR" sz="1800" dirty="0" err="1"/>
              <a:t>built</a:t>
            </a:r>
            <a:r>
              <a:rPr lang="fr-FR" sz="1800" dirty="0"/>
              <a:t> </a:t>
            </a:r>
            <a:r>
              <a:rPr lang="fr-FR" sz="1800" dirty="0" err="1"/>
              <a:t>focusing</a:t>
            </a:r>
            <a:r>
              <a:rPr lang="fr-FR" sz="1800" dirty="0"/>
              <a:t> on </a:t>
            </a:r>
            <a:r>
              <a:rPr lang="fr-FR" sz="1800" dirty="0" err="1"/>
              <a:t>energy</a:t>
            </a:r>
            <a:r>
              <a:rPr lang="fr-FR" sz="1800" dirty="0"/>
              <a:t> </a:t>
            </a:r>
            <a:r>
              <a:rPr lang="fr-FR" sz="1800" dirty="0" err="1"/>
              <a:t>efficiency</a:t>
            </a:r>
            <a:r>
              <a:rPr lang="fr-FR" sz="1800" dirty="0"/>
              <a:t> to host </a:t>
            </a:r>
            <a:r>
              <a:rPr lang="fr-FR" sz="1800" dirty="0" err="1"/>
              <a:t>scientific</a:t>
            </a:r>
            <a:r>
              <a:rPr lang="fr-FR" sz="1800" dirty="0"/>
              <a:t> </a:t>
            </a:r>
            <a:r>
              <a:rPr lang="fr-FR" sz="1800" dirty="0" err="1"/>
              <a:t>computing</a:t>
            </a:r>
            <a:r>
              <a:rPr lang="fr-FR" sz="1800" dirty="0"/>
              <a:t> </a:t>
            </a:r>
            <a:r>
              <a:rPr lang="fr-FR" sz="1800" dirty="0" err="1"/>
              <a:t>needs</a:t>
            </a:r>
            <a:endParaRPr lang="fr-FR" sz="1800" dirty="0"/>
          </a:p>
          <a:p>
            <a:pPr lvl="1"/>
            <a:r>
              <a:rPr lang="fr-FR" sz="1400" dirty="0"/>
              <a:t>Limit the </a:t>
            </a:r>
            <a:r>
              <a:rPr lang="fr-FR" sz="1400" dirty="0" err="1"/>
              <a:t>energy</a:t>
            </a:r>
            <a:r>
              <a:rPr lang="fr-FR" sz="1400" dirty="0"/>
              <a:t> </a:t>
            </a:r>
            <a:r>
              <a:rPr lang="fr-FR" sz="1400" dirty="0" err="1"/>
              <a:t>needs</a:t>
            </a:r>
            <a:r>
              <a:rPr lang="fr-FR" sz="1400" dirty="0"/>
              <a:t> to </a:t>
            </a:r>
            <a:r>
              <a:rPr lang="fr-FR" sz="1400" dirty="0" err="1"/>
              <a:t>refresh</a:t>
            </a:r>
            <a:r>
              <a:rPr lang="fr-FR" sz="1400" dirty="0"/>
              <a:t> the computer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b="0" i="0" dirty="0">
                <a:effectLst/>
                <a:latin typeface="Inter"/>
              </a:rPr>
              <a:t>Open to </a:t>
            </a:r>
            <a:r>
              <a:rPr lang="fr-FR" sz="1800" b="0" i="0" dirty="0" err="1">
                <a:effectLst/>
                <a:latin typeface="Inter"/>
              </a:rPr>
              <a:t>every</a:t>
            </a:r>
            <a:r>
              <a:rPr lang="fr-FR" sz="1800" b="0" i="0" dirty="0">
                <a:effectLst/>
                <a:latin typeface="Inter"/>
              </a:rPr>
              <a:t> </a:t>
            </a:r>
            <a:r>
              <a:rPr lang="fr-FR" sz="1800" b="0" i="0" dirty="0" err="1">
                <a:effectLst/>
                <a:latin typeface="Inter"/>
              </a:rPr>
              <a:t>university</a:t>
            </a:r>
            <a:r>
              <a:rPr lang="fr-FR" sz="1800" b="0" i="0" dirty="0">
                <a:effectLst/>
                <a:latin typeface="Inter"/>
              </a:rPr>
              <a:t> </a:t>
            </a:r>
            <a:r>
              <a:rPr lang="fr-FR" sz="1800" b="0" i="0" dirty="0" err="1">
                <a:effectLst/>
                <a:latin typeface="Inter"/>
              </a:rPr>
              <a:t>laboratory</a:t>
            </a:r>
            <a:r>
              <a:rPr lang="fr-FR" sz="1800" b="0" i="0" dirty="0">
                <a:effectLst/>
                <a:latin typeface="Inter"/>
              </a:rPr>
              <a:t> </a:t>
            </a:r>
            <a:r>
              <a:rPr lang="fr-FR" sz="1800" b="0" i="0" dirty="0" err="1">
                <a:effectLst/>
                <a:latin typeface="Inter"/>
              </a:rPr>
              <a:t>that</a:t>
            </a:r>
            <a:r>
              <a:rPr lang="fr-FR" sz="1800" b="0" i="0" dirty="0">
                <a:effectLst/>
                <a:latin typeface="Inter"/>
              </a:rPr>
              <a:t> </a:t>
            </a:r>
            <a:r>
              <a:rPr lang="fr-FR" sz="1800" b="0" i="0" dirty="0" err="1">
                <a:effectLst/>
                <a:latin typeface="Inter"/>
              </a:rPr>
              <a:t>wants</a:t>
            </a:r>
            <a:r>
              <a:rPr lang="fr-FR" sz="1800" b="0" i="0" dirty="0">
                <a:effectLst/>
                <a:latin typeface="Inter"/>
              </a:rPr>
              <a:t> to have </a:t>
            </a:r>
            <a:r>
              <a:rPr lang="fr-FR" sz="1800" b="0" i="0" dirty="0" err="1">
                <a:effectLst/>
                <a:latin typeface="Inter"/>
              </a:rPr>
              <a:t>its</a:t>
            </a:r>
            <a:r>
              <a:rPr lang="fr-FR" sz="1800" b="0" i="0" dirty="0">
                <a:effectLst/>
                <a:latin typeface="Inter"/>
              </a:rPr>
              <a:t> </a:t>
            </a:r>
            <a:r>
              <a:rPr lang="fr-FR" sz="1800" b="0" i="0" dirty="0" err="1">
                <a:effectLst/>
                <a:latin typeface="Inter"/>
              </a:rPr>
              <a:t>own</a:t>
            </a:r>
            <a:r>
              <a:rPr lang="fr-FR" sz="1800" b="0" i="0" dirty="0">
                <a:effectLst/>
                <a:latin typeface="Inter"/>
              </a:rPr>
              <a:t> </a:t>
            </a:r>
            <a:r>
              <a:rPr lang="fr-FR" sz="1800" b="0" i="0" dirty="0" err="1">
                <a:effectLst/>
                <a:latin typeface="Inter"/>
              </a:rPr>
              <a:t>resources</a:t>
            </a:r>
            <a:r>
              <a:rPr lang="fr-FR" sz="1800" b="0" i="0" dirty="0">
                <a:effectLst/>
                <a:latin typeface="Inter"/>
              </a:rPr>
              <a:t>.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/>
              <a:t>In </a:t>
            </a:r>
            <a:r>
              <a:rPr lang="fr-FR" sz="1800" dirty="0" err="1"/>
              <a:t>operation</a:t>
            </a:r>
            <a:r>
              <a:rPr lang="fr-FR" sz="1800" dirty="0"/>
              <a:t> </a:t>
            </a:r>
            <a:r>
              <a:rPr lang="fr-FR" sz="1800" dirty="0" err="1"/>
              <a:t>since</a:t>
            </a:r>
            <a:r>
              <a:rPr lang="fr-FR" sz="1800" dirty="0"/>
              <a:t> 2013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1B936C3C-E1E0-1E75-3468-76BA22972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155767"/>
            <a:ext cx="4038600" cy="243885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sz="1800" dirty="0"/>
              <a:t>a </a:t>
            </a:r>
            <a:r>
              <a:rPr lang="fr-FR" sz="1800" i="1" dirty="0" err="1"/>
              <a:t>hybrid</a:t>
            </a:r>
            <a:r>
              <a:rPr lang="fr-FR" sz="1800" i="1" dirty="0"/>
              <a:t> cloud </a:t>
            </a:r>
            <a:r>
              <a:rPr lang="fr-FR" sz="1800" i="1" dirty="0" err="1"/>
              <a:t>computing</a:t>
            </a:r>
            <a:r>
              <a:rPr lang="fr-FR" sz="1800" dirty="0"/>
              <a:t> infrastructure </a:t>
            </a:r>
            <a:r>
              <a:rPr lang="fr-FR" sz="1800" dirty="0" err="1"/>
              <a:t>built</a:t>
            </a:r>
            <a:r>
              <a:rPr lang="fr-FR" sz="1800" dirty="0"/>
              <a:t> </a:t>
            </a:r>
            <a:r>
              <a:rPr lang="fr-FR" sz="1800" dirty="0" err="1"/>
              <a:t>focusing</a:t>
            </a:r>
            <a:r>
              <a:rPr lang="fr-FR" sz="1800" dirty="0"/>
              <a:t> on HR and hardware mutualisation</a:t>
            </a:r>
          </a:p>
          <a:p>
            <a:pPr lvl="1"/>
            <a:r>
              <a:rPr lang="fr-FR" sz="1400" dirty="0"/>
              <a:t>To </a:t>
            </a:r>
            <a:r>
              <a:rPr lang="fr-FR" sz="1400" dirty="0" err="1"/>
              <a:t>be</a:t>
            </a:r>
            <a:r>
              <a:rPr lang="fr-FR" sz="1400" dirty="0"/>
              <a:t> </a:t>
            </a:r>
            <a:r>
              <a:rPr lang="fr-FR" sz="1400" dirty="0" err="1"/>
              <a:t>cost</a:t>
            </a:r>
            <a:r>
              <a:rPr lang="fr-FR" sz="1400" dirty="0"/>
              <a:t> efficient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 err="1"/>
              <a:t>Started</a:t>
            </a:r>
            <a:r>
              <a:rPr lang="fr-FR" sz="1800" dirty="0"/>
              <a:t> in 2010 and </a:t>
            </a:r>
            <a:r>
              <a:rPr lang="fr-FR" sz="1800" dirty="0" err="1"/>
              <a:t>based</a:t>
            </a:r>
            <a:r>
              <a:rPr lang="fr-FR" sz="1800" dirty="0"/>
              <a:t> on </a:t>
            </a:r>
            <a:r>
              <a:rPr lang="fr-FR" sz="1800" dirty="0" err="1"/>
              <a:t>OpenStack</a:t>
            </a:r>
            <a:r>
              <a:rPr lang="fr-FR" sz="1800" dirty="0"/>
              <a:t> middleware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/>
              <a:t>16 000 </a:t>
            </a:r>
            <a:r>
              <a:rPr lang="fr-FR" sz="1800" dirty="0" err="1"/>
              <a:t>vCPU</a:t>
            </a:r>
            <a:r>
              <a:rPr lang="fr-FR" sz="1800" dirty="0"/>
              <a:t> and 2 PB </a:t>
            </a:r>
            <a:r>
              <a:rPr lang="fr-FR" sz="1800" dirty="0" err="1"/>
              <a:t>storage</a:t>
            </a: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 err="1"/>
              <a:t>Currently</a:t>
            </a:r>
            <a:r>
              <a:rPr lang="fr-FR" sz="1800" dirty="0"/>
              <a:t> pure x86 </a:t>
            </a:r>
            <a:r>
              <a:rPr lang="fr-FR" sz="1800" dirty="0" err="1"/>
              <a:t>cpu</a:t>
            </a:r>
            <a:r>
              <a:rPr lang="fr-FR" sz="1800" dirty="0"/>
              <a:t> but GPU and ARM have been </a:t>
            </a:r>
            <a:r>
              <a:rPr lang="fr-FR" sz="1800" dirty="0" err="1"/>
              <a:t>founded</a:t>
            </a:r>
            <a:r>
              <a:rPr lang="fr-FR" sz="1800" dirty="0"/>
              <a:t> for 2025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D08FD3-2152-F43F-D273-5C0C5813F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26/03/2025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5AA315-4651-E59A-6236-5C47AA41C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I2I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7E6C7E-29CD-F724-04DA-B5E5DFE2B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1B64C-2D59-6941-846F-422793648F87}" type="slidenum">
              <a:rPr lang="fr-FR" smtClean="0"/>
              <a:t>5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BCE606A-06BE-F7CD-A0F6-AB6E0769A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667" y="1200151"/>
            <a:ext cx="2986303" cy="95561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F84AC8F-15F7-610A-FDC3-08C7E3CC3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026" y="1131689"/>
            <a:ext cx="2986303" cy="95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55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46D9BF74-ED49-D47D-FD6B-C0E95E04C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cloud@vd</a:t>
            </a:r>
            <a:endParaRPr lang="fr-FR" dirty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E7FB4E05-1E39-DD2C-15FE-C41958025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err="1"/>
              <a:t>Computing</a:t>
            </a:r>
            <a:r>
              <a:rPr lang="fr-FR" dirty="0"/>
              <a:t> infrastructure for </a:t>
            </a:r>
            <a:r>
              <a:rPr lang="fr-FR" dirty="0" err="1"/>
              <a:t>various</a:t>
            </a:r>
            <a:r>
              <a:rPr lang="fr-FR" dirty="0"/>
              <a:t> </a:t>
            </a:r>
            <a:r>
              <a:rPr lang="fr-FR" dirty="0" err="1"/>
              <a:t>needs</a:t>
            </a:r>
            <a:endParaRPr lang="fr-FR" dirty="0"/>
          </a:p>
          <a:p>
            <a:pPr lvl="1"/>
            <a:r>
              <a:rPr lang="fr-FR" dirty="0"/>
              <a:t>Dynamic </a:t>
            </a:r>
            <a:r>
              <a:rPr lang="fr-FR" dirty="0" err="1"/>
              <a:t>resources</a:t>
            </a:r>
            <a:endParaRPr lang="fr-FR" dirty="0"/>
          </a:p>
          <a:p>
            <a:pPr lvl="2"/>
            <a:r>
              <a:rPr lang="fr-FR" dirty="0"/>
              <a:t>You can start a </a:t>
            </a:r>
            <a:r>
              <a:rPr lang="fr-FR" dirty="0" err="1"/>
              <a:t>virtual</a:t>
            </a:r>
            <a:r>
              <a:rPr lang="fr-FR" dirty="0"/>
              <a:t> server </a:t>
            </a: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</a:t>
            </a:r>
            <a:r>
              <a:rPr lang="fr-FR" dirty="0" err="1"/>
              <a:t>it</a:t>
            </a:r>
            <a:endParaRPr lang="fr-FR" dirty="0"/>
          </a:p>
          <a:p>
            <a:pPr lvl="2"/>
            <a:r>
              <a:rPr lang="fr-FR" dirty="0"/>
              <a:t>You can have more </a:t>
            </a:r>
            <a:r>
              <a:rPr lang="fr-FR" dirty="0" err="1"/>
              <a:t>resources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</a:t>
            </a:r>
            <a:r>
              <a:rPr lang="fr-FR" dirty="0" err="1"/>
              <a:t>those</a:t>
            </a:r>
            <a:r>
              <a:rPr lang="fr-FR" dirty="0"/>
              <a:t> </a:t>
            </a:r>
            <a:r>
              <a:rPr lang="fr-FR" dirty="0" err="1"/>
              <a:t>garanteed</a:t>
            </a:r>
            <a:r>
              <a:rPr lang="fr-FR" dirty="0"/>
              <a:t> (</a:t>
            </a:r>
            <a:r>
              <a:rPr lang="fr-FR" dirty="0" err="1"/>
              <a:t>burst</a:t>
            </a:r>
            <a:r>
              <a:rPr lang="fr-FR" dirty="0"/>
              <a:t> </a:t>
            </a:r>
            <a:r>
              <a:rPr lang="fr-FR" dirty="0" err="1"/>
              <a:t>needs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Storage &amp; </a:t>
            </a:r>
            <a:r>
              <a:rPr lang="fr-FR" dirty="0" err="1"/>
              <a:t>compute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decoupled</a:t>
            </a:r>
            <a:endParaRPr lang="fr-FR" dirty="0"/>
          </a:p>
          <a:p>
            <a:pPr lvl="2"/>
            <a:r>
              <a:rPr lang="fr-FR" dirty="0"/>
              <a:t>You can have long time </a:t>
            </a:r>
            <a:r>
              <a:rPr lang="fr-FR" dirty="0" err="1"/>
              <a:t>storage</a:t>
            </a:r>
            <a:r>
              <a:rPr lang="fr-FR" dirty="0"/>
              <a:t> life cycle and short time </a:t>
            </a:r>
            <a:r>
              <a:rPr lang="fr-FR" dirty="0" err="1"/>
              <a:t>compute</a:t>
            </a:r>
            <a:r>
              <a:rPr lang="fr-FR" dirty="0"/>
              <a:t> life cycle</a:t>
            </a:r>
          </a:p>
          <a:p>
            <a:pPr lvl="1"/>
            <a:r>
              <a:rPr lang="fr-FR" dirty="0"/>
              <a:t>Total </a:t>
            </a:r>
            <a:r>
              <a:rPr lang="fr-FR" dirty="0" err="1"/>
              <a:t>environment</a:t>
            </a:r>
            <a:r>
              <a:rPr lang="fr-FR" dirty="0"/>
              <a:t> control</a:t>
            </a:r>
          </a:p>
          <a:p>
            <a:pPr lvl="2"/>
            <a:r>
              <a:rPr lang="fr-FR" dirty="0"/>
              <a:t>You are the </a:t>
            </a:r>
            <a:r>
              <a:rPr lang="fr-FR" dirty="0" err="1"/>
              <a:t>administrator</a:t>
            </a:r>
            <a:r>
              <a:rPr lang="fr-FR" dirty="0"/>
              <a:t> of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virtual</a:t>
            </a:r>
            <a:r>
              <a:rPr lang="fr-FR" dirty="0"/>
              <a:t> server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Advanced services</a:t>
            </a:r>
          </a:p>
          <a:p>
            <a:pPr lvl="1"/>
            <a:r>
              <a:rPr lang="fr-FR" dirty="0"/>
              <a:t>A service to start </a:t>
            </a:r>
            <a:r>
              <a:rPr lang="fr-FR" dirty="0" err="1"/>
              <a:t>kubernetes</a:t>
            </a:r>
            <a:r>
              <a:rPr lang="fr-FR" dirty="0"/>
              <a:t> </a:t>
            </a:r>
            <a:r>
              <a:rPr lang="fr-FR" dirty="0" err="1"/>
              <a:t>environment</a:t>
            </a:r>
            <a:endParaRPr lang="fr-FR" dirty="0"/>
          </a:p>
          <a:p>
            <a:pPr lvl="1"/>
            <a:r>
              <a:rPr lang="fr-FR" dirty="0"/>
              <a:t>A </a:t>
            </a:r>
            <a:r>
              <a:rPr lang="fr-FR" dirty="0" err="1"/>
              <a:t>gitlab</a:t>
            </a:r>
            <a:r>
              <a:rPr lang="fr-FR" dirty="0"/>
              <a:t> CI/CD </a:t>
            </a:r>
            <a:r>
              <a:rPr lang="fr-FR" dirty="0" err="1"/>
              <a:t>integration</a:t>
            </a:r>
            <a:r>
              <a:rPr lang="fr-FR" dirty="0"/>
              <a:t> for </a:t>
            </a:r>
            <a:r>
              <a:rPr lang="fr-FR" dirty="0" err="1"/>
              <a:t>deploying</a:t>
            </a:r>
            <a:r>
              <a:rPr lang="fr-FR" dirty="0"/>
              <a:t> infrastructure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CADBF2E-0FF8-D93C-9492-CD7C669F38F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26/03/2025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555615-890C-5F2C-0EAD-129EA1AC8E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I2I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6E24250-D818-2EBE-D413-42117D6FA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891B64C-2D59-6941-846F-422793648F8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6630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781DF8-D109-D45D-E3F9-26A6BAA65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 production cloud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BBAF01-3C6D-A34F-1D58-E889E7835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critical</a:t>
            </a:r>
            <a:r>
              <a:rPr lang="fr-FR" dirty="0"/>
              <a:t> services </a:t>
            </a:r>
            <a:r>
              <a:rPr lang="fr-FR" dirty="0" err="1"/>
              <a:t>hosted</a:t>
            </a:r>
            <a:r>
              <a:rPr lang="fr-FR" dirty="0"/>
              <a:t> on </a:t>
            </a:r>
            <a:r>
              <a:rPr lang="fr-FR" b="1" dirty="0" err="1"/>
              <a:t>cloud@vd</a:t>
            </a:r>
            <a:endParaRPr lang="fr-FR" b="1" dirty="0"/>
          </a:p>
          <a:p>
            <a:pPr lvl="1"/>
            <a:r>
              <a:rPr lang="fr-FR" dirty="0"/>
              <a:t>CNRS </a:t>
            </a:r>
            <a:r>
              <a:rPr lang="fr-FR" dirty="0" err="1"/>
              <a:t>video</a:t>
            </a:r>
            <a:r>
              <a:rPr lang="fr-FR" dirty="0"/>
              <a:t> </a:t>
            </a:r>
            <a:r>
              <a:rPr lang="fr-FR" dirty="0" err="1"/>
              <a:t>conferencing</a:t>
            </a:r>
            <a:endParaRPr lang="fr-FR" dirty="0"/>
          </a:p>
          <a:p>
            <a:pPr lvl="1"/>
            <a:r>
              <a:rPr lang="fr-FR" dirty="0" err="1"/>
              <a:t>Mathrice</a:t>
            </a:r>
            <a:r>
              <a:rPr lang="fr-FR" dirty="0"/>
              <a:t> (national </a:t>
            </a:r>
            <a:r>
              <a:rPr lang="fr-FR" dirty="0" err="1"/>
              <a:t>mathematic</a:t>
            </a:r>
            <a:r>
              <a:rPr lang="fr-FR" dirty="0"/>
              <a:t> </a:t>
            </a:r>
            <a:r>
              <a:rPr lang="fr-FR" dirty="0" err="1"/>
              <a:t>community</a:t>
            </a:r>
            <a:r>
              <a:rPr lang="fr-FR" dirty="0"/>
              <a:t> services)</a:t>
            </a:r>
          </a:p>
          <a:p>
            <a:pPr lvl="1"/>
            <a:r>
              <a:rPr lang="fr-FR" dirty="0"/>
              <a:t>Fink a broker for </a:t>
            </a:r>
            <a:r>
              <a:rPr lang="fr-FR" dirty="0" err="1"/>
              <a:t>astrophysics</a:t>
            </a:r>
            <a:endParaRPr lang="fr-FR" dirty="0"/>
          </a:p>
          <a:p>
            <a:r>
              <a:rPr lang="fr-FR" dirty="0"/>
              <a:t>All hardware have a backup </a:t>
            </a:r>
            <a:r>
              <a:rPr lang="fr-FR" dirty="0" err="1"/>
              <a:t>electricity</a:t>
            </a:r>
            <a:r>
              <a:rPr lang="fr-FR" dirty="0"/>
              <a:t> </a:t>
            </a:r>
            <a:r>
              <a:rPr lang="fr-FR" dirty="0" err="1"/>
              <a:t>supply</a:t>
            </a:r>
            <a:endParaRPr lang="fr-FR" dirty="0"/>
          </a:p>
          <a:p>
            <a:r>
              <a:rPr lang="fr-FR" b="1" dirty="0"/>
              <a:t>But data backup </a:t>
            </a:r>
            <a:r>
              <a:rPr lang="fr-FR" b="1" dirty="0" err="1"/>
              <a:t>still</a:t>
            </a:r>
            <a:r>
              <a:rPr lang="fr-FR" b="1" dirty="0"/>
              <a:t> the </a:t>
            </a:r>
            <a:r>
              <a:rPr lang="fr-FR" b="1" dirty="0" err="1"/>
              <a:t>responsability</a:t>
            </a:r>
            <a:r>
              <a:rPr lang="fr-FR" b="1" dirty="0"/>
              <a:t> of the user</a:t>
            </a:r>
          </a:p>
          <a:p>
            <a:pPr lvl="1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1B9F05-A6DF-A401-C4E4-B4347D30660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12/11/2020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2076BF-338D-2DC6-6589-2E5A7F585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I2I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96A5CD-E393-3599-DDAA-4B470788EA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891B64C-2D59-6941-846F-422793648F8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18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BDFEFB-7E39-1A66-3C2E-DAF351B38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 </a:t>
            </a:r>
            <a:r>
              <a:rPr lang="fr-FR" dirty="0" err="1"/>
              <a:t>example</a:t>
            </a:r>
            <a:r>
              <a:rPr lang="fr-FR" dirty="0"/>
              <a:t>: Spark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005F3E-6D37-928B-09C4-185E99359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sz="2800" dirty="0">
                <a:solidFill>
                  <a:srgbClr val="111D3E"/>
                </a:solidFill>
                <a:effectLst/>
              </a:rPr>
              <a:t>Service to process and analyse large volumes of data in </a:t>
            </a:r>
            <a:r>
              <a:rPr lang="fr-FR" sz="2800" dirty="0" err="1">
                <a:solidFill>
                  <a:srgbClr val="111D3E"/>
                </a:solidFill>
                <a:effectLst/>
              </a:rPr>
              <a:t>parallel</a:t>
            </a:r>
            <a:r>
              <a:rPr lang="fr-FR" sz="2800" dirty="0">
                <a:solidFill>
                  <a:srgbClr val="111D3E"/>
                </a:solidFill>
                <a:effectLst/>
              </a:rPr>
              <a:t> (MapReduce).</a:t>
            </a:r>
          </a:p>
          <a:p>
            <a:pPr lvl="1"/>
            <a:r>
              <a:rPr lang="fr-FR" dirty="0">
                <a:solidFill>
                  <a:srgbClr val="111D3E"/>
                </a:solidFill>
                <a:effectLst/>
              </a:rPr>
              <a:t>High </a:t>
            </a:r>
            <a:r>
              <a:rPr lang="fr-FR" dirty="0" err="1">
                <a:solidFill>
                  <a:srgbClr val="111D3E"/>
                </a:solidFill>
                <a:effectLst/>
              </a:rPr>
              <a:t>scalability</a:t>
            </a:r>
            <a:r>
              <a:rPr lang="fr-FR" dirty="0">
                <a:solidFill>
                  <a:srgbClr val="111D3E"/>
                </a:solidFill>
                <a:effectLst/>
              </a:rPr>
              <a:t> by </a:t>
            </a:r>
            <a:r>
              <a:rPr lang="fr-FR" dirty="0" err="1">
                <a:solidFill>
                  <a:srgbClr val="111D3E"/>
                </a:solidFill>
                <a:effectLst/>
              </a:rPr>
              <a:t>adding</a:t>
            </a:r>
            <a:r>
              <a:rPr lang="fr-FR" dirty="0">
                <a:solidFill>
                  <a:srgbClr val="111D3E"/>
                </a:solidFill>
                <a:effectLst/>
              </a:rPr>
              <a:t> </a:t>
            </a:r>
            <a:r>
              <a:rPr lang="fr-FR" dirty="0" err="1">
                <a:solidFill>
                  <a:srgbClr val="111D3E"/>
                </a:solidFill>
                <a:effectLst/>
              </a:rPr>
              <a:t>resources</a:t>
            </a:r>
            <a:r>
              <a:rPr lang="fr-FR" dirty="0">
                <a:solidFill>
                  <a:srgbClr val="111D3E"/>
                </a:solidFill>
                <a:effectLst/>
              </a:rPr>
              <a:t> (horizontal </a:t>
            </a:r>
            <a:r>
              <a:rPr lang="fr-FR" dirty="0" err="1">
                <a:solidFill>
                  <a:srgbClr val="111D3E"/>
                </a:solidFill>
                <a:effectLst/>
              </a:rPr>
              <a:t>scaling</a:t>
            </a:r>
            <a:r>
              <a:rPr lang="fr-FR" dirty="0">
                <a:solidFill>
                  <a:srgbClr val="111D3E"/>
                </a:solidFill>
                <a:effectLst/>
              </a:rPr>
              <a:t>).	</a:t>
            </a:r>
          </a:p>
          <a:p>
            <a:pPr lvl="1"/>
            <a:r>
              <a:rPr lang="fr-FR" dirty="0" err="1">
                <a:solidFill>
                  <a:srgbClr val="111D3E"/>
                </a:solidFill>
                <a:effectLst/>
              </a:rPr>
              <a:t>Based</a:t>
            </a:r>
            <a:r>
              <a:rPr lang="fr-FR" dirty="0">
                <a:solidFill>
                  <a:srgbClr val="111D3E"/>
                </a:solidFill>
                <a:effectLst/>
              </a:rPr>
              <a:t> on the Apache Spark </a:t>
            </a:r>
            <a:r>
              <a:rPr lang="fr-FR" dirty="0" err="1">
                <a:solidFill>
                  <a:srgbClr val="111D3E"/>
                </a:solidFill>
                <a:effectLst/>
              </a:rPr>
              <a:t>framework</a:t>
            </a:r>
            <a:r>
              <a:rPr lang="fr-FR" dirty="0">
                <a:solidFill>
                  <a:srgbClr val="111D3E"/>
                </a:solidFill>
                <a:effectLst/>
              </a:rPr>
              <a:t>, </a:t>
            </a:r>
            <a:r>
              <a:rPr lang="fr-FR" dirty="0" err="1">
                <a:solidFill>
                  <a:srgbClr val="111D3E"/>
                </a:solidFill>
                <a:effectLst/>
              </a:rPr>
              <a:t>highly</a:t>
            </a:r>
            <a:r>
              <a:rPr lang="fr-FR" dirty="0">
                <a:solidFill>
                  <a:srgbClr val="111D3E"/>
                </a:solidFill>
                <a:effectLst/>
              </a:rPr>
              <a:t> </a:t>
            </a:r>
            <a:r>
              <a:rPr lang="fr-FR" dirty="0" err="1">
                <a:solidFill>
                  <a:srgbClr val="111D3E"/>
                </a:solidFill>
                <a:effectLst/>
              </a:rPr>
              <a:t>used</a:t>
            </a:r>
            <a:r>
              <a:rPr lang="fr-FR" dirty="0">
                <a:solidFill>
                  <a:srgbClr val="111D3E"/>
                </a:solidFill>
                <a:effectLst/>
              </a:rPr>
              <a:t> in the big data world.</a:t>
            </a:r>
          </a:p>
          <a:p>
            <a:endParaRPr lang="fr-FR" dirty="0">
              <a:solidFill>
                <a:srgbClr val="111D3E"/>
              </a:solidFill>
              <a:effectLst/>
            </a:endParaRPr>
          </a:p>
          <a:p>
            <a:pPr>
              <a:buNone/>
            </a:pPr>
            <a:r>
              <a:rPr lang="fr-FR" sz="2800" dirty="0">
                <a:solidFill>
                  <a:srgbClr val="111D3E"/>
                </a:solidFill>
                <a:effectLst/>
              </a:rPr>
              <a:t>Service </a:t>
            </a:r>
            <a:r>
              <a:rPr lang="fr-FR" sz="2800" dirty="0" err="1">
                <a:solidFill>
                  <a:srgbClr val="111D3E"/>
                </a:solidFill>
                <a:effectLst/>
              </a:rPr>
              <a:t>potentially</a:t>
            </a:r>
            <a:r>
              <a:rPr lang="fr-FR" sz="2800" dirty="0">
                <a:solidFill>
                  <a:srgbClr val="111D3E"/>
                </a:solidFill>
                <a:effectLst/>
              </a:rPr>
              <a:t> open to user groups.</a:t>
            </a:r>
          </a:p>
          <a:p>
            <a:pPr lvl="1"/>
            <a:r>
              <a:rPr lang="fr-FR" dirty="0" err="1">
                <a:solidFill>
                  <a:srgbClr val="111D3E"/>
                </a:solidFill>
                <a:effectLst/>
              </a:rPr>
              <a:t>Heavily</a:t>
            </a:r>
            <a:r>
              <a:rPr lang="fr-FR" dirty="0">
                <a:solidFill>
                  <a:srgbClr val="111D3E"/>
                </a:solidFill>
                <a:effectLst/>
              </a:rPr>
              <a:t> </a:t>
            </a:r>
            <a:r>
              <a:rPr lang="fr-FR" dirty="0" err="1">
                <a:solidFill>
                  <a:srgbClr val="111D3E"/>
                </a:solidFill>
                <a:effectLst/>
              </a:rPr>
              <a:t>used</a:t>
            </a:r>
            <a:r>
              <a:rPr lang="fr-FR" dirty="0">
                <a:solidFill>
                  <a:srgbClr val="111D3E"/>
                </a:solidFill>
                <a:effectLst/>
              </a:rPr>
              <a:t> in </a:t>
            </a:r>
            <a:r>
              <a:rPr lang="fr-FR" dirty="0" err="1">
                <a:solidFill>
                  <a:srgbClr val="111D3E"/>
                </a:solidFill>
                <a:effectLst/>
              </a:rPr>
              <a:t>Astronomy</a:t>
            </a:r>
            <a:r>
              <a:rPr lang="fr-FR" dirty="0">
                <a:solidFill>
                  <a:srgbClr val="111D3E"/>
                </a:solidFill>
                <a:effectLst/>
              </a:rPr>
              <a:t>/</a:t>
            </a:r>
            <a:r>
              <a:rPr lang="fr-FR" dirty="0" err="1">
                <a:solidFill>
                  <a:srgbClr val="111D3E"/>
                </a:solidFill>
                <a:effectLst/>
              </a:rPr>
              <a:t>cosmology</a:t>
            </a:r>
            <a:r>
              <a:rPr lang="fr-FR" dirty="0">
                <a:solidFill>
                  <a:srgbClr val="111D3E"/>
                </a:solidFill>
                <a:effectLst/>
              </a:rPr>
              <a:t>, </a:t>
            </a:r>
            <a:r>
              <a:rPr lang="fr-FR" dirty="0" err="1">
                <a:solidFill>
                  <a:srgbClr val="111D3E"/>
                </a:solidFill>
                <a:effectLst/>
              </a:rPr>
              <a:t>especially</a:t>
            </a:r>
            <a:r>
              <a:rPr lang="fr-FR" dirty="0">
                <a:solidFill>
                  <a:srgbClr val="111D3E"/>
                </a:solidFill>
                <a:effectLst/>
              </a:rPr>
              <a:t> for the Vera Rubin </a:t>
            </a:r>
            <a:r>
              <a:rPr lang="fr-FR" dirty="0" err="1">
                <a:solidFill>
                  <a:srgbClr val="111D3E"/>
                </a:solidFill>
                <a:effectLst/>
              </a:rPr>
              <a:t>Observatory</a:t>
            </a:r>
            <a:r>
              <a:rPr lang="fr-FR" dirty="0">
                <a:solidFill>
                  <a:srgbClr val="111D3E"/>
                </a:solidFill>
                <a:effectLst/>
              </a:rPr>
              <a:t>. </a:t>
            </a:r>
            <a:r>
              <a:rPr lang="fr-FR" dirty="0" err="1">
                <a:solidFill>
                  <a:srgbClr val="111D3E"/>
                </a:solidFill>
                <a:effectLst/>
              </a:rPr>
              <a:t>See</a:t>
            </a:r>
            <a:r>
              <a:rPr lang="fr-FR" dirty="0">
                <a:solidFill>
                  <a:srgbClr val="111D3E"/>
                </a:solidFill>
                <a:effectLst/>
              </a:rPr>
              <a:t> e.g. </a:t>
            </a:r>
            <a:r>
              <a:rPr lang="fr-FR" dirty="0">
                <a:solidFill>
                  <a:srgbClr val="118696"/>
                </a:solidFill>
                <a:effectLst/>
                <a:hlinkClick r:id="rId2"/>
              </a:rPr>
              <a:t>https://fink-broker.org</a:t>
            </a:r>
            <a:endParaRPr lang="fr-FR" dirty="0">
              <a:solidFill>
                <a:srgbClr val="118696"/>
              </a:solidFill>
            </a:endParaRPr>
          </a:p>
          <a:p>
            <a:pPr lvl="1"/>
            <a:r>
              <a:rPr lang="fr-FR" dirty="0" err="1">
                <a:solidFill>
                  <a:srgbClr val="111D3E"/>
                </a:solidFill>
                <a:effectLst/>
              </a:rPr>
              <a:t>Used</a:t>
            </a:r>
            <a:r>
              <a:rPr lang="fr-FR" dirty="0">
                <a:solidFill>
                  <a:srgbClr val="111D3E"/>
                </a:solidFill>
                <a:effectLst/>
              </a:rPr>
              <a:t> to </a:t>
            </a:r>
            <a:r>
              <a:rPr lang="fr-FR" dirty="0" err="1">
                <a:solidFill>
                  <a:srgbClr val="111D3E"/>
                </a:solidFill>
                <a:effectLst/>
              </a:rPr>
              <a:t>be</a:t>
            </a:r>
            <a:r>
              <a:rPr lang="fr-FR" dirty="0">
                <a:solidFill>
                  <a:srgbClr val="111D3E"/>
                </a:solidFill>
                <a:effectLst/>
              </a:rPr>
              <a:t> use for </a:t>
            </a:r>
            <a:r>
              <a:rPr lang="fr-FR" dirty="0" err="1">
                <a:solidFill>
                  <a:srgbClr val="111D3E"/>
                </a:solidFill>
                <a:effectLst/>
              </a:rPr>
              <a:t>Genomics</a:t>
            </a:r>
            <a:r>
              <a:rPr lang="fr-FR" dirty="0">
                <a:solidFill>
                  <a:srgbClr val="111D3E"/>
                </a:solidFill>
                <a:effectLst/>
              </a:rPr>
              <a:t> </a:t>
            </a:r>
            <a:r>
              <a:rPr lang="fr-FR" dirty="0" err="1">
                <a:solidFill>
                  <a:srgbClr val="111D3E"/>
                </a:solidFill>
                <a:effectLst/>
              </a:rPr>
              <a:t>projects</a:t>
            </a:r>
            <a:r>
              <a:rPr lang="fr-FR" dirty="0">
                <a:solidFill>
                  <a:srgbClr val="111D3E"/>
                </a:solidFill>
                <a:effectLst/>
              </a:rPr>
              <a:t>.</a:t>
            </a:r>
          </a:p>
          <a:p>
            <a:pPr marL="0" indent="0">
              <a:buNone/>
            </a:pPr>
            <a:endParaRPr lang="fr-FR" dirty="0">
              <a:solidFill>
                <a:srgbClr val="111D3E"/>
              </a:solidFill>
              <a:effectLst/>
            </a:endParaRPr>
          </a:p>
          <a:p>
            <a:pPr marL="0" indent="0">
              <a:buNone/>
            </a:pPr>
            <a:r>
              <a:rPr lang="fr-FR" sz="2800" dirty="0" err="1">
                <a:solidFill>
                  <a:srgbClr val="111D3E"/>
                </a:solidFill>
                <a:effectLst/>
              </a:rPr>
              <a:t>Dynamical</a:t>
            </a:r>
            <a:r>
              <a:rPr lang="fr-FR" sz="2800" dirty="0">
                <a:solidFill>
                  <a:srgbClr val="111D3E"/>
                </a:solidFill>
                <a:effectLst/>
              </a:rPr>
              <a:t> management of </a:t>
            </a:r>
            <a:r>
              <a:rPr lang="fr-FR" sz="2800" dirty="0" err="1">
                <a:solidFill>
                  <a:srgbClr val="111D3E"/>
                </a:solidFill>
                <a:effectLst/>
              </a:rPr>
              <a:t>workers</a:t>
            </a:r>
            <a:r>
              <a:rPr lang="fr-FR" sz="2800" dirty="0">
                <a:solidFill>
                  <a:srgbClr val="111D3E"/>
                </a:solidFill>
                <a:effectLst/>
              </a:rPr>
              <a:t> </a:t>
            </a:r>
            <a:r>
              <a:rPr lang="fr-FR" sz="2800" dirty="0" err="1">
                <a:solidFill>
                  <a:srgbClr val="111D3E"/>
                </a:solidFill>
                <a:effectLst/>
              </a:rPr>
              <a:t>is</a:t>
            </a:r>
            <a:r>
              <a:rPr lang="fr-FR" sz="2800" dirty="0">
                <a:solidFill>
                  <a:srgbClr val="111D3E"/>
                </a:solidFill>
                <a:effectLst/>
              </a:rPr>
              <a:t> possible (</a:t>
            </a:r>
            <a:r>
              <a:rPr lang="fr-FR" sz="2800" dirty="0" err="1">
                <a:solidFill>
                  <a:srgbClr val="111D3E"/>
                </a:solidFill>
                <a:effectLst/>
              </a:rPr>
              <a:t>connection</a:t>
            </a:r>
            <a:r>
              <a:rPr lang="fr-FR" sz="2800" dirty="0">
                <a:solidFill>
                  <a:srgbClr val="111D3E"/>
                </a:solidFill>
                <a:effectLst/>
              </a:rPr>
              <a:t> </a:t>
            </a:r>
            <a:r>
              <a:rPr lang="fr-FR" sz="2800" dirty="0" err="1">
                <a:solidFill>
                  <a:srgbClr val="111D3E"/>
                </a:solidFill>
                <a:effectLst/>
              </a:rPr>
              <a:t>with</a:t>
            </a:r>
            <a:r>
              <a:rPr lang="fr-FR" sz="2800" dirty="0">
                <a:solidFill>
                  <a:srgbClr val="111D3E"/>
                </a:solidFill>
                <a:effectLst/>
              </a:rPr>
              <a:t> </a:t>
            </a:r>
            <a:r>
              <a:rPr lang="fr-FR" sz="2800" dirty="0" err="1">
                <a:solidFill>
                  <a:srgbClr val="111D3E"/>
                </a:solidFill>
                <a:effectLst/>
              </a:rPr>
              <a:t>Kubernetes</a:t>
            </a:r>
            <a:r>
              <a:rPr lang="fr-FR" sz="2800" dirty="0">
                <a:solidFill>
                  <a:srgbClr val="111D3E"/>
                </a:solidFill>
                <a:effectLst/>
              </a:rPr>
              <a:t>).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5EF814-E9B5-DF14-16A7-60072A205EC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26/03/2025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5B85C9-7ED2-9F38-119C-B09B1EEF6A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I2I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59E6F3-16FF-9745-9F47-33BD0715E8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891B64C-2D59-6941-846F-422793648F8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197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6E403B-A864-C163-BA76-8F82AEAE2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Support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E54423-2C4C-2CD1-53C3-EECD1936A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err="1"/>
              <a:t>IJCLab</a:t>
            </a:r>
            <a:r>
              <a:rPr lang="fr-FR" dirty="0"/>
              <a:t> </a:t>
            </a:r>
            <a:r>
              <a:rPr lang="fr-FR" dirty="0" err="1"/>
              <a:t>administrates</a:t>
            </a:r>
            <a:r>
              <a:rPr lang="fr-FR" dirty="0"/>
              <a:t> the cloud, </a:t>
            </a:r>
            <a:r>
              <a:rPr lang="fr-FR" dirty="0" err="1"/>
              <a:t>storage</a:t>
            </a:r>
            <a:r>
              <a:rPr lang="fr-FR" dirty="0"/>
              <a:t> and all </a:t>
            </a:r>
            <a:r>
              <a:rPr lang="fr-FR" dirty="0" err="1"/>
              <a:t>advanced</a:t>
            </a:r>
            <a:r>
              <a:rPr lang="fr-FR" dirty="0"/>
              <a:t> services</a:t>
            </a:r>
          </a:p>
          <a:p>
            <a:pPr lvl="1"/>
            <a:r>
              <a:rPr lang="fr-FR" dirty="0"/>
              <a:t>A </a:t>
            </a:r>
            <a:r>
              <a:rPr lang="fr-FR" dirty="0" err="1"/>
              <a:t>dedicated</a:t>
            </a:r>
            <a:r>
              <a:rPr lang="fr-FR" dirty="0"/>
              <a:t> helpdesk </a:t>
            </a:r>
            <a:r>
              <a:rPr lang="fr-FR" dirty="0">
                <a:hlinkClick r:id="rId2"/>
              </a:rPr>
              <a:t>https://cloud-support.ijclab.in2p3.fr</a:t>
            </a:r>
            <a:endParaRPr lang="fr-FR" dirty="0"/>
          </a:p>
          <a:p>
            <a:pPr lvl="1"/>
            <a:r>
              <a:rPr lang="fr-FR" dirty="0"/>
              <a:t>A documentation https://</a:t>
            </a:r>
            <a:r>
              <a:rPr lang="fr-FR" dirty="0" err="1"/>
              <a:t>docs.virtualdata.fr</a:t>
            </a:r>
            <a:r>
              <a:rPr lang="fr-FR" dirty="0"/>
              <a:t>/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 err="1"/>
              <a:t>University</a:t>
            </a:r>
            <a:r>
              <a:rPr lang="fr-FR" dirty="0"/>
              <a:t> </a:t>
            </a:r>
            <a:r>
              <a:rPr lang="fr-FR" dirty="0" err="1"/>
              <a:t>provide</a:t>
            </a:r>
            <a:r>
              <a:rPr lang="fr-FR" dirty="0"/>
              <a:t> user support for </a:t>
            </a:r>
            <a:r>
              <a:rPr lang="fr-FR" dirty="0" err="1"/>
              <a:t>moving</a:t>
            </a:r>
            <a:r>
              <a:rPr lang="fr-FR" dirty="0"/>
              <a:t> </a:t>
            </a:r>
            <a:r>
              <a:rPr lang="fr-FR" dirty="0" err="1"/>
              <a:t>their</a:t>
            </a:r>
            <a:r>
              <a:rPr lang="fr-FR" dirty="0"/>
              <a:t> application to the cloud</a:t>
            </a:r>
          </a:p>
          <a:p>
            <a:pPr lvl="1"/>
            <a:r>
              <a:rPr lang="fr-FR" dirty="0"/>
              <a:t>But expertise </a:t>
            </a:r>
            <a:r>
              <a:rPr lang="fr-FR" dirty="0" err="1"/>
              <a:t>need</a:t>
            </a:r>
            <a:r>
              <a:rPr lang="fr-FR" dirty="0"/>
              <a:t> to </a:t>
            </a:r>
            <a:r>
              <a:rPr lang="fr-FR" dirty="0" err="1"/>
              <a:t>exist</a:t>
            </a:r>
            <a:r>
              <a:rPr lang="fr-FR" dirty="0"/>
              <a:t> in the </a:t>
            </a:r>
            <a:r>
              <a:rPr lang="fr-FR" dirty="0" err="1"/>
              <a:t>lab</a:t>
            </a:r>
            <a:r>
              <a:rPr lang="fr-FR" dirty="0"/>
              <a:t> </a:t>
            </a:r>
            <a:r>
              <a:rPr lang="fr-FR" dirty="0" err="1"/>
              <a:t>using</a:t>
            </a:r>
            <a:r>
              <a:rPr lang="fr-FR" dirty="0"/>
              <a:t> the </a:t>
            </a:r>
            <a:r>
              <a:rPr lang="fr-FR" dirty="0" err="1"/>
              <a:t>resources</a:t>
            </a:r>
            <a:r>
              <a:rPr lang="fr-FR" dirty="0"/>
              <a:t>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2DAF96-0D98-5027-F5F0-82C24199396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26/03/2025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C1D373-D143-50A2-14F4-69980DDDDF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I2I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CEE40F-A9D6-B002-064F-D4E408684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891B64C-2D59-6941-846F-422793648F8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772181"/>
      </p:ext>
    </p:extLst>
  </p:cSld>
  <p:clrMapOvr>
    <a:masterClrMapping/>
  </p:clrMapOvr>
</p:sld>
</file>

<file path=ppt/theme/theme1.xml><?xml version="1.0" encoding="utf-8"?>
<a:theme xmlns:a="http://schemas.openxmlformats.org/drawingml/2006/main" name="IJCLab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Bureau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JCLab" id="{E43EE543-B303-5C4F-8C09-E56607717CB2}" vid="{9F245249-52A8-CA41-9E47-7F2BD908670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167</TotalTime>
  <Words>608</Words>
  <Application>Microsoft Macintosh PowerPoint</Application>
  <PresentationFormat>Affichage à l'écran (16:9)</PresentationFormat>
  <Paragraphs>118</Paragraphs>
  <Slides>10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Inter</vt:lpstr>
      <vt:lpstr>IJCLab</vt:lpstr>
      <vt:lpstr>VirtualData</vt:lpstr>
      <vt:lpstr>Scientific computing</vt:lpstr>
      <vt:lpstr>Cloud computing</vt:lpstr>
      <vt:lpstr>Access to cloud</vt:lpstr>
      <vt:lpstr>VirtualData</vt:lpstr>
      <vt:lpstr>cloud@vd</vt:lpstr>
      <vt:lpstr>A production cloud</vt:lpstr>
      <vt:lpstr>A example: Spark</vt:lpstr>
      <vt:lpstr>Support</vt:lpstr>
      <vt:lpstr>Economic model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Guillaume Philippon</dc:creator>
  <cp:lastModifiedBy>Guillaume Philippon</cp:lastModifiedBy>
  <cp:revision>2</cp:revision>
  <dcterms:created xsi:type="dcterms:W3CDTF">2025-03-26T09:31:17Z</dcterms:created>
  <dcterms:modified xsi:type="dcterms:W3CDTF">2025-03-26T12:19:00Z</dcterms:modified>
</cp:coreProperties>
</file>