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5143500" type="screen16x9"/>
  <p:notesSz cx="51435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7"/>
    <p:restoredTop sz="94682"/>
  </p:normalViewPr>
  <p:slideViewPr>
    <p:cSldViewPr snapToGrid="0">
      <p:cViewPr varScale="1">
        <p:scale>
          <a:sx n="203" d="100"/>
          <a:sy n="203" d="100"/>
        </p:scale>
        <p:origin x="2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1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1DA89BD-7037-55EF-1E51-87591C98A5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22885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702349-1E9D-D567-F1B9-211E1328C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913063" y="0"/>
            <a:ext cx="222885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F220-91F5-4043-B3EF-3B8D154F6853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BCCC34-BAE8-93B2-A14C-353C8414FC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22885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D61F32-3A3D-8636-1AA6-1C29097E3B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913063" y="8685213"/>
            <a:ext cx="222885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61FBC-EFEC-AB4B-8132-A03B46C0B1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889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22885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2913063" y="0"/>
            <a:ext cx="222885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C08BB-5B0B-6F40-8772-3B2A68DEBF4C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17145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514350" y="4400550"/>
            <a:ext cx="411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22885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2913063" y="8685213"/>
            <a:ext cx="222885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D4D82-6E7C-D345-A17F-3066572C95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24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BD4D82-6E7C-D345-A17F-3066572C958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08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05D59-F1B9-C266-1800-DAEC72D273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BFB504-EFF2-1C7E-92ED-3DF1553C9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0938D4-81C4-9579-4EAA-30E5E2D35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458C14-AB7E-BCD5-27CB-652081CBD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E2531E-FA8C-D3B1-2C6D-749CA3C8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397355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862C2A-5B11-39D1-2905-BF998A0FC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BAB1CA-CEA1-D3C1-DE7B-2941630B8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555ED5-782B-AE63-53E6-532E1A20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3C0478-572C-2668-D8F2-998D5F84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BB4B64-3E00-5222-494C-B278E9E2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3BC1CE20-11A0-8E65-AF30-2F9E647D21D7}"/>
              </a:ext>
            </a:extLst>
          </p:cNvPr>
          <p:cNvCxnSpPr>
            <a:cxnSpLocks/>
          </p:cNvCxnSpPr>
          <p:nvPr/>
        </p:nvCxnSpPr>
        <p:spPr>
          <a:xfrm>
            <a:off x="521494" y="1317512"/>
            <a:ext cx="810101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1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51C424-5EEF-4155-C1AC-898A10AD0B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3FFFC5-87C6-8F53-40FA-6E2E4DF0A1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8D1134-95C0-30DE-3B0C-B01CCF2F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D47CB2-54D0-C8BA-6BFD-484DD3FC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968224-0C1A-21E4-66EF-12693153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1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F8E7B5-4D92-B9E5-50B8-9B39CAFAE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559351-1662-D18D-DC4A-9F815212E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8D06EC-BEDD-A07F-7E32-0E9A1F70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4A6862-9953-9C82-9705-8436CF4B5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EB77A4-18B8-2EC1-4041-8B763223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ACE9F585-28FB-B4A6-9B61-1BDD20AC19A6}"/>
              </a:ext>
            </a:extLst>
          </p:cNvPr>
          <p:cNvCxnSpPr>
            <a:cxnSpLocks/>
          </p:cNvCxnSpPr>
          <p:nvPr/>
        </p:nvCxnSpPr>
        <p:spPr>
          <a:xfrm>
            <a:off x="521494" y="1317512"/>
            <a:ext cx="810101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4E77692A-227A-9AF3-8F0B-FF0C0710EB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9761" y="269667"/>
            <a:ext cx="985589" cy="94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8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B26A7B-1575-C6C8-C2F0-B36AAE55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5BAD18C-2EB3-383D-2898-5E561B193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EAE65F-662E-367D-B404-0FD47FBE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E47E4C-874D-602C-C76C-56CD88668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E86EE7-9FF1-29E8-0F4D-FBE91598D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03836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68996-CDE3-1C02-B0E9-11610FCC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5A4E0E-7F7D-800B-BA3D-743D906C2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93BEA3-ACCC-EEBE-CCBD-623276C47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1F1243-B594-697E-3C9A-DBF7A22DA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8534C2-84B9-10BE-FACD-D9875302A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A7AB25-6E9C-0E0F-CF67-760CD4FA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C9410208-7590-A266-7BDE-F31FB71E296C}"/>
              </a:ext>
            </a:extLst>
          </p:cNvPr>
          <p:cNvCxnSpPr>
            <a:cxnSpLocks/>
          </p:cNvCxnSpPr>
          <p:nvPr/>
        </p:nvCxnSpPr>
        <p:spPr>
          <a:xfrm>
            <a:off x="521494" y="1317512"/>
            <a:ext cx="810101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0B415820-4410-7626-463E-A10B1D1E19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9761" y="269667"/>
            <a:ext cx="985589" cy="94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4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168526-FDD2-EE76-5BFB-899440E0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E6E7CA-1506-7757-EBA7-F0F40636D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3963FC-8F40-7783-AA40-DC943AAA6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0A074E-82F5-E003-A0E9-F7D23281D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2031E44-370A-2B9A-11CB-1B361E5FA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CBB0858-B6C6-9DEE-3029-0A9B3A4DE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7BAB24-81C5-5CC4-3280-D5FCE790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05D6FA8-9E26-E718-1F34-C03B0F7A9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198CBC1C-9CE1-361C-37AD-E7D52F94844A}"/>
              </a:ext>
            </a:extLst>
          </p:cNvPr>
          <p:cNvCxnSpPr>
            <a:cxnSpLocks/>
          </p:cNvCxnSpPr>
          <p:nvPr/>
        </p:nvCxnSpPr>
        <p:spPr>
          <a:xfrm>
            <a:off x="521494" y="1317512"/>
            <a:ext cx="810101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id="{DECA92EF-555F-E71C-12B3-3B02DD2A96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9761" y="269667"/>
            <a:ext cx="985589" cy="94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01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11F1CC-A25E-1C4D-1E86-E0EE05E3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D2262EB-06D9-B39E-199D-C1587E13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C6D2EA-E7FF-2762-15E6-32FD50DA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F731E4-752D-2DC6-DB89-C5DB5151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35CA16A5-0352-4B7A-7C11-4ED4B30011BC}"/>
              </a:ext>
            </a:extLst>
          </p:cNvPr>
          <p:cNvCxnSpPr>
            <a:cxnSpLocks/>
          </p:cNvCxnSpPr>
          <p:nvPr/>
        </p:nvCxnSpPr>
        <p:spPr>
          <a:xfrm>
            <a:off x="521494" y="1317512"/>
            <a:ext cx="810101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>
            <a:extLst>
              <a:ext uri="{FF2B5EF4-FFF2-40B4-BE49-F238E27FC236}">
                <a16:creationId xmlns:a16="http://schemas.microsoft.com/office/drawing/2014/main" id="{B8E044F4-E3F1-AE49-D1FE-159D3FDDE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29761" y="269667"/>
            <a:ext cx="985589" cy="94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9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432E8D8-481C-1506-010B-CCBF7F85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572F219-5CC8-DF6D-B13D-76442051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A015D6-9258-F59D-7FF0-AAEAC550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09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749627-F772-E537-C773-D56E76B8C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90E722-A6B8-3F2E-75E1-3CD28A4B2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A0E0E6-28AF-B74A-8C8F-AAE52CC66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CFF6CB-41D6-1765-80B0-2E055E8CE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4CE062-6339-4E78-1027-06667926A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3453F6-FD04-1AEB-CD1A-55EB8D48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225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90D2C2-A4A7-061C-C883-ECD57374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35ECF05-8219-B53C-62BA-191433912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957D45-7EBE-4C50-A2B0-BE9F4B65FC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29F6C2-7B79-1C39-0ACD-5CAB343A8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83427B-4A9C-BBEE-E577-2537FDF8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A34FC0-FA01-69CB-46D7-D927CCE3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11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E369963-1F4C-35A6-EDB6-170432884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E60861-AA4E-A403-ACA0-B0ACBC8FC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7C8BE9-F0C3-DB86-8A9A-BBB4DD5F3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1" y="4774022"/>
            <a:ext cx="22220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D00AC1-B7E9-D0C5-81A1-FBED2A3F1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73386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21AC87-B7E4-AFC2-E8B7-A997E4EC62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91B64C-2D59-6941-846F-422793648F87}" type="slidenum">
              <a:rPr lang="fr-FR" smtClean="0"/>
              <a:t>‹N°›</a:t>
            </a:fld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F415A764-4B43-DDCE-D227-FABE09AB9FB3}"/>
              </a:ext>
            </a:extLst>
          </p:cNvPr>
          <p:cNvCxnSpPr>
            <a:cxnSpLocks/>
          </p:cNvCxnSpPr>
          <p:nvPr/>
        </p:nvCxnSpPr>
        <p:spPr>
          <a:xfrm>
            <a:off x="521494" y="4695485"/>
            <a:ext cx="8101013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BCE29DDF-BDA2-1977-A8D7-DF49358CB6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457950" y="4705397"/>
            <a:ext cx="752218" cy="33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D82BED-3E40-2F6B-463D-4AF999DF5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Storage </a:t>
            </a:r>
            <a:r>
              <a:rPr lang="fr-FR" dirty="0" err="1"/>
              <a:t>plateform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C0E22D-EB37-E66F-B03E-5E06547FB1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00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FE35E-929E-0DAE-2DE5-75BFBBE5C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history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B72CF-1FA7-51C2-C020-8197AD0E1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Back in a </a:t>
            </a:r>
            <a:r>
              <a:rPr lang="fr-FR" dirty="0" err="1"/>
              <a:t>day</a:t>
            </a:r>
            <a:r>
              <a:rPr lang="fr-FR" dirty="0"/>
              <a:t> </a:t>
            </a:r>
            <a:r>
              <a:rPr lang="fr-FR" dirty="0" err="1"/>
              <a:t>where</a:t>
            </a:r>
            <a:endParaRPr lang="fr-FR" dirty="0"/>
          </a:p>
          <a:p>
            <a:pPr lvl="1"/>
            <a:r>
              <a:rPr lang="fr-FR" dirty="0"/>
              <a:t>Storage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disk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: a </a:t>
            </a:r>
            <a:r>
              <a:rPr lang="fr-FR" dirty="0" err="1"/>
              <a:t>experience</a:t>
            </a:r>
            <a:r>
              <a:rPr lang="fr-FR" dirty="0"/>
              <a:t> can store all </a:t>
            </a:r>
            <a:r>
              <a:rPr lang="fr-FR" dirty="0" err="1"/>
              <a:t>their</a:t>
            </a:r>
            <a:r>
              <a:rPr lang="fr-FR" dirty="0"/>
              <a:t> data in a </a:t>
            </a:r>
            <a:r>
              <a:rPr lang="fr-FR" dirty="0" err="1"/>
              <a:t>disk</a:t>
            </a:r>
            <a:endParaRPr lang="fr-FR" dirty="0"/>
          </a:p>
          <a:p>
            <a:r>
              <a:rPr lang="fr-FR" dirty="0"/>
              <a:t>And </a:t>
            </a:r>
            <a:r>
              <a:rPr lang="fr-FR" dirty="0" err="1"/>
              <a:t>after</a:t>
            </a:r>
            <a:endParaRPr lang="fr-FR" dirty="0"/>
          </a:p>
          <a:p>
            <a:pPr lvl="1"/>
            <a:r>
              <a:rPr lang="fr-FR" dirty="0"/>
              <a:t>A </a:t>
            </a:r>
            <a:r>
              <a:rPr lang="fr-FR" dirty="0" err="1"/>
              <a:t>disk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not </a:t>
            </a:r>
            <a:r>
              <a:rPr lang="fr-FR" dirty="0" err="1"/>
              <a:t>enough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a server </a:t>
            </a:r>
            <a:r>
              <a:rPr lang="fr-FR" dirty="0" err="1"/>
              <a:t>with</a:t>
            </a:r>
            <a:r>
              <a:rPr lang="fr-FR" dirty="0"/>
              <a:t> a </a:t>
            </a:r>
            <a:r>
              <a:rPr lang="fr-FR" dirty="0" err="1"/>
              <a:t>bunch</a:t>
            </a:r>
            <a:r>
              <a:rPr lang="fr-FR" dirty="0"/>
              <a:t> of </a:t>
            </a:r>
            <a:r>
              <a:rPr lang="fr-FR" dirty="0" err="1"/>
              <a:t>disk</a:t>
            </a:r>
            <a:r>
              <a:rPr lang="fr-FR" dirty="0"/>
              <a:t> to store data</a:t>
            </a:r>
          </a:p>
          <a:p>
            <a:r>
              <a:rPr lang="fr-FR" dirty="0"/>
              <a:t>But </a:t>
            </a:r>
            <a:r>
              <a:rPr lang="fr-FR" dirty="0" err="1"/>
              <a:t>now</a:t>
            </a:r>
            <a:endParaRPr lang="fr-FR" dirty="0"/>
          </a:p>
          <a:p>
            <a:pPr lvl="1"/>
            <a:r>
              <a:rPr lang="fr-FR" dirty="0"/>
              <a:t>A entier datacenter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enough</a:t>
            </a:r>
            <a:endParaRPr lang="fr-FR" dirty="0"/>
          </a:p>
          <a:p>
            <a:pPr lvl="2"/>
            <a:r>
              <a:rPr lang="fr-FR" dirty="0"/>
              <a:t>LHC : 1 000 PB</a:t>
            </a:r>
          </a:p>
          <a:p>
            <a:pPr lvl="2"/>
            <a:r>
              <a:rPr lang="fr-FR" dirty="0"/>
              <a:t>LSST: 20 TB / </a:t>
            </a:r>
            <a:r>
              <a:rPr lang="fr-FR" dirty="0" err="1"/>
              <a:t>day</a:t>
            </a:r>
            <a:r>
              <a:rPr lang="fr-FR" dirty="0"/>
              <a:t> for 10 </a:t>
            </a:r>
            <a:r>
              <a:rPr lang="fr-FR" dirty="0" err="1"/>
              <a:t>years</a:t>
            </a:r>
            <a:endParaRPr lang="fr-FR" dirty="0"/>
          </a:p>
          <a:p>
            <a:pPr lvl="2"/>
            <a:r>
              <a:rPr lang="fr-FR" dirty="0"/>
              <a:t>Ska </a:t>
            </a:r>
            <a:r>
              <a:rPr lang="fr-FR" dirty="0" err="1"/>
              <a:t>Observatory</a:t>
            </a:r>
            <a:r>
              <a:rPr lang="fr-FR" dirty="0"/>
              <a:t>: 10 PB / </a:t>
            </a:r>
            <a:r>
              <a:rPr lang="fr-FR" dirty="0" err="1"/>
              <a:t>day</a:t>
            </a:r>
            <a:endParaRPr lang="fr-FR" dirty="0"/>
          </a:p>
          <a:p>
            <a:r>
              <a:rPr lang="fr-FR" dirty="0"/>
              <a:t>But </a:t>
            </a:r>
            <a:r>
              <a:rPr lang="fr-FR" dirty="0" err="1"/>
              <a:t>also</a:t>
            </a:r>
            <a:endParaRPr lang="fr-FR" dirty="0"/>
          </a:p>
          <a:p>
            <a:pPr lvl="1"/>
            <a:r>
              <a:rPr lang="fr-FR" dirty="0"/>
              <a:t>A long </a:t>
            </a:r>
            <a:r>
              <a:rPr lang="fr-FR" dirty="0" err="1"/>
              <a:t>tail</a:t>
            </a:r>
            <a:r>
              <a:rPr lang="fr-FR" dirty="0"/>
              <a:t> of science </a:t>
            </a:r>
            <a:r>
              <a:rPr lang="fr-FR" dirty="0" err="1"/>
              <a:t>need</a:t>
            </a:r>
            <a:r>
              <a:rPr lang="fr-FR" dirty="0"/>
              <a:t> a </a:t>
            </a:r>
            <a:r>
              <a:rPr lang="fr-FR" dirty="0" err="1"/>
              <a:t>small</a:t>
            </a:r>
            <a:r>
              <a:rPr lang="fr-FR" dirty="0"/>
              <a:t> part </a:t>
            </a:r>
            <a:r>
              <a:rPr lang="fr-FR" dirty="0" err="1"/>
              <a:t>need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addressed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EA2B77-5C5E-2F36-4C28-E4D7C1CD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EBF3DE-C70F-4774-0329-046B6B24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11ECDD-3B67-0FB4-0E9E-F0B9F1506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67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2107D-322A-0909-9CCE-4F6851A2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ceph@mésocentre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23E871-B777-5073-50AF-10F8C305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>
                <a:solidFill>
                  <a:srgbClr val="4F002E"/>
                </a:solidFill>
                <a:effectLst/>
                <a:latin typeface="Arial" panose="020B0604020202020204" pitchFamily="34" charset="0"/>
              </a:rPr>
              <a:t>GOAL 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provide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distributed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resilient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and high performance</a:t>
            </a:r>
          </a:p>
          <a:p>
            <a:pPr>
              <a:buNone/>
            </a:pP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infrastructure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dedicated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to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scientific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data</a:t>
            </a:r>
          </a:p>
          <a:p>
            <a:pPr lvl="1"/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acces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from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different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computing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platform of the </a:t>
            </a:r>
            <a:r>
              <a:rPr lang="fr-FR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mésocentre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standard interfaces (S3, …)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27B847-4C9B-82F5-7127-E26FA914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C16F8F-00C2-4CA5-2D84-B8651A64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323FA3-58E6-5F55-95DD-2DC88E9BE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3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F599D0D-435D-9821-B346-B2BC9F3BA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549" y="2914134"/>
            <a:ext cx="2433001" cy="171858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085AD7E-EBDE-C859-DC86-8FFE253C00EF}"/>
              </a:ext>
            </a:extLst>
          </p:cNvPr>
          <p:cNvSpPr txBox="1"/>
          <p:nvPr/>
        </p:nvSpPr>
        <p:spPr>
          <a:xfrm>
            <a:off x="770351" y="3000970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Infrastructure </a:t>
            </a:r>
            <a:r>
              <a:rPr lang="fr-FR" dirty="0" err="1"/>
              <a:t>distributed</a:t>
            </a:r>
            <a:r>
              <a:rPr lang="fr-FR" dirty="0"/>
              <a:t> over 3 </a:t>
            </a:r>
            <a:r>
              <a:rPr lang="fr-FR" dirty="0" err="1"/>
              <a:t>geographic</a:t>
            </a:r>
            <a:r>
              <a:rPr lang="fr-FR" dirty="0"/>
              <a:t>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Fault</a:t>
            </a:r>
            <a:r>
              <a:rPr lang="fr-FR" dirty="0"/>
              <a:t> </a:t>
            </a:r>
            <a:r>
              <a:rPr lang="fr-FR" dirty="0" err="1"/>
              <a:t>tolerante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Up to 8 PB of </a:t>
            </a:r>
            <a:r>
              <a:rPr lang="fr-FR" dirty="0" err="1"/>
              <a:t>raw</a:t>
            </a:r>
            <a:r>
              <a:rPr lang="fr-FR" dirty="0"/>
              <a:t> data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30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3A27EE-4D7E-631D-D9E4-CFEDA8E9E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Adapt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needs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37D39E-F63F-5A06-968B-569014897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storage</a:t>
            </a:r>
            <a:r>
              <a:rPr lang="fr-FR" dirty="0"/>
              <a:t> cloud like service (</a:t>
            </a:r>
            <a:r>
              <a:rPr lang="fr-FR" dirty="0" err="1"/>
              <a:t>onedrive</a:t>
            </a:r>
            <a:r>
              <a:rPr lang="fr-FR" dirty="0"/>
              <a:t>, </a:t>
            </a:r>
            <a:r>
              <a:rPr lang="fr-FR" dirty="0" err="1"/>
              <a:t>dropbox</a:t>
            </a:r>
            <a:r>
              <a:rPr lang="fr-FR" dirty="0"/>
              <a:t> </a:t>
            </a:r>
            <a:r>
              <a:rPr lang="fr-FR" dirty="0" err="1"/>
              <a:t>equivalent</a:t>
            </a:r>
            <a:r>
              <a:rPr lang="fr-FR" dirty="0"/>
              <a:t>)</a:t>
            </a:r>
          </a:p>
          <a:p>
            <a:pPr lvl="1"/>
            <a:r>
              <a:rPr lang="fr-FR" dirty="0" err="1"/>
              <a:t>Based</a:t>
            </a:r>
            <a:r>
              <a:rPr lang="fr-FR" dirty="0"/>
              <a:t> on a high scalable backend</a:t>
            </a:r>
          </a:p>
          <a:p>
            <a:r>
              <a:rPr lang="fr-FR" dirty="0"/>
              <a:t>A s3 </a:t>
            </a:r>
            <a:r>
              <a:rPr lang="fr-FR" dirty="0" err="1"/>
              <a:t>acces</a:t>
            </a:r>
            <a:r>
              <a:rPr lang="fr-FR" dirty="0"/>
              <a:t> point to </a:t>
            </a:r>
            <a:r>
              <a:rPr lang="fr-FR" dirty="0" err="1"/>
              <a:t>storage</a:t>
            </a:r>
            <a:r>
              <a:rPr lang="fr-FR" dirty="0"/>
              <a:t> massive </a:t>
            </a:r>
            <a:r>
              <a:rPr lang="fr-FR" dirty="0" err="1"/>
              <a:t>dataset</a:t>
            </a:r>
            <a:endParaRPr lang="fr-FR" dirty="0"/>
          </a:p>
          <a:p>
            <a:pPr lvl="1"/>
            <a:r>
              <a:rPr lang="fr-FR" dirty="0"/>
              <a:t>Accessible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cloud@vd</a:t>
            </a:r>
            <a:r>
              <a:rPr lang="fr-FR" dirty="0"/>
              <a:t> and ruche</a:t>
            </a:r>
          </a:p>
          <a:p>
            <a:pPr lvl="1"/>
            <a:r>
              <a:rPr lang="fr-FR" dirty="0" err="1"/>
              <a:t>Experience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</a:t>
            </a:r>
            <a:r>
              <a:rPr lang="fr-FR" dirty="0" err="1"/>
              <a:t>acces</a:t>
            </a:r>
            <a:r>
              <a:rPr lang="fr-FR" dirty="0"/>
              <a:t>, not user </a:t>
            </a:r>
            <a:r>
              <a:rPr lang="fr-FR" dirty="0" err="1"/>
              <a:t>based</a:t>
            </a:r>
            <a:endParaRPr lang="fr-FR" dirty="0"/>
          </a:p>
          <a:p>
            <a:r>
              <a:rPr lang="fr-FR" dirty="0"/>
              <a:t>In </a:t>
            </a:r>
            <a:r>
              <a:rPr lang="fr-FR" dirty="0" err="1"/>
              <a:t>progess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A </a:t>
            </a:r>
            <a:r>
              <a:rPr lang="fr-FR" dirty="0" err="1"/>
              <a:t>galaxy</a:t>
            </a:r>
            <a:r>
              <a:rPr lang="fr-FR" dirty="0"/>
              <a:t> of services </a:t>
            </a:r>
            <a:r>
              <a:rPr lang="fr-FR" dirty="0" err="1"/>
              <a:t>that</a:t>
            </a:r>
            <a:r>
              <a:rPr lang="fr-FR" dirty="0"/>
              <a:t> can have direct </a:t>
            </a:r>
            <a:r>
              <a:rPr lang="fr-FR" dirty="0" err="1"/>
              <a:t>access</a:t>
            </a:r>
            <a:r>
              <a:rPr lang="fr-FR" dirty="0"/>
              <a:t> to data (</a:t>
            </a:r>
            <a:r>
              <a:rPr lang="fr-FR" dirty="0" err="1"/>
              <a:t>jupyterhub</a:t>
            </a:r>
            <a:r>
              <a:rPr lang="fr-FR" dirty="0"/>
              <a:t>…)</a:t>
            </a:r>
          </a:p>
          <a:p>
            <a:pPr lvl="1"/>
            <a:r>
              <a:rPr lang="fr-FR" dirty="0"/>
              <a:t>A part of national </a:t>
            </a:r>
            <a:r>
              <a:rPr lang="fr-FR" dirty="0" err="1"/>
              <a:t>storage</a:t>
            </a:r>
            <a:r>
              <a:rPr lang="fr-FR" dirty="0"/>
              <a:t> </a:t>
            </a:r>
            <a:r>
              <a:rPr lang="fr-FR" dirty="0" err="1"/>
              <a:t>federation</a:t>
            </a:r>
            <a:r>
              <a:rPr lang="fr-FR" dirty="0"/>
              <a:t> (</a:t>
            </a:r>
            <a:r>
              <a:rPr lang="fr-FR" dirty="0" err="1"/>
              <a:t>MesoNet</a:t>
            </a:r>
            <a:r>
              <a:rPr lang="fr-FR" dirty="0"/>
              <a:t>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BB4D45-0614-D408-04C4-18A8A5CFC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EDD08C-DD4A-A067-2587-243B6D0E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F310B2-1AF0-17E1-E47E-14D47DE6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55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6C3-51C4-4239-E333-0A8216373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Some</a:t>
            </a:r>
            <a:r>
              <a:rPr lang="fr-FR" dirty="0"/>
              <a:t> possible workflow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373E7EAF-A358-8855-DC1C-266DF7530D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8521" y="1368425"/>
            <a:ext cx="7186958" cy="3263900"/>
          </a:xfrm>
        </p:spPr>
      </p:pic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D934CE-E7CE-72FE-5102-AA19B110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C7812F-FE96-0AF9-39B2-3437ED473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5AB443-6ED1-E789-0E79-E192F7F4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80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A625A-E336-F652-7602-A6D6FAB46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Economic</a:t>
            </a:r>
            <a:r>
              <a:rPr lang="fr-FR" dirty="0"/>
              <a:t> model (draft)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7F7CAD-D698-596A-6610-359D7E8F3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</a:t>
            </a:r>
            <a:r>
              <a:rPr lang="fr-FR" dirty="0" err="1"/>
              <a:t>small</a:t>
            </a:r>
            <a:r>
              <a:rPr lang="fr-FR" dirty="0"/>
              <a:t> quota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available</a:t>
            </a:r>
            <a:r>
              <a:rPr lang="fr-FR" dirty="0"/>
              <a:t> </a:t>
            </a:r>
            <a:r>
              <a:rPr lang="fr-FR" dirty="0" err="1"/>
              <a:t>freely</a:t>
            </a:r>
            <a:r>
              <a:rPr lang="fr-FR" dirty="0"/>
              <a:t> for </a:t>
            </a:r>
            <a:r>
              <a:rPr lang="fr-FR" dirty="0" err="1"/>
              <a:t>experiences</a:t>
            </a:r>
            <a:endParaRPr lang="fr-FR" dirty="0"/>
          </a:p>
          <a:p>
            <a:pPr lvl="1"/>
            <a:r>
              <a:rPr lang="fr-FR" dirty="0"/>
              <a:t>1 TB</a:t>
            </a:r>
          </a:p>
          <a:p>
            <a:r>
              <a:rPr lang="fr-FR" dirty="0" err="1"/>
              <a:t>After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, </a:t>
            </a:r>
            <a:r>
              <a:rPr lang="fr-FR" dirty="0" err="1"/>
              <a:t>experiences</a:t>
            </a:r>
            <a:r>
              <a:rPr lang="fr-FR" dirty="0"/>
              <a:t> must </a:t>
            </a:r>
            <a:r>
              <a:rPr lang="fr-FR" dirty="0" err="1"/>
              <a:t>buy</a:t>
            </a:r>
            <a:r>
              <a:rPr lang="fr-FR" dirty="0"/>
              <a:t> the </a:t>
            </a:r>
            <a:r>
              <a:rPr lang="fr-FR" dirty="0" err="1"/>
              <a:t>resources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to have</a:t>
            </a:r>
          </a:p>
          <a:p>
            <a:pPr lvl="1"/>
            <a:r>
              <a:rPr lang="fr-FR" dirty="0"/>
              <a:t>~ 80 €/TB for 7 </a:t>
            </a:r>
            <a:r>
              <a:rPr lang="fr-FR" dirty="0" err="1"/>
              <a:t>years</a:t>
            </a:r>
            <a:endParaRPr lang="fr-FR" dirty="0"/>
          </a:p>
          <a:p>
            <a:r>
              <a:rPr lang="fr-FR" dirty="0" err="1"/>
              <a:t>University</a:t>
            </a:r>
            <a:r>
              <a:rPr lang="fr-FR" dirty="0"/>
              <a:t> </a:t>
            </a:r>
            <a:r>
              <a:rPr lang="fr-FR" dirty="0" err="1"/>
              <a:t>pay</a:t>
            </a:r>
            <a:r>
              <a:rPr lang="fr-FR" dirty="0"/>
              <a:t> the </a:t>
            </a:r>
            <a:r>
              <a:rPr lang="fr-FR" dirty="0" err="1"/>
              <a:t>hosting</a:t>
            </a:r>
            <a:r>
              <a:rPr lang="fr-FR" dirty="0"/>
              <a:t> for </a:t>
            </a:r>
            <a:r>
              <a:rPr lang="fr-FR" dirty="0" err="1"/>
              <a:t>UPSaclay</a:t>
            </a:r>
            <a:r>
              <a:rPr lang="fr-FR" dirty="0"/>
              <a:t> </a:t>
            </a:r>
            <a:r>
              <a:rPr lang="fr-FR" dirty="0" err="1"/>
              <a:t>labs</a:t>
            </a:r>
            <a:endParaRPr lang="fr-FR" dirty="0"/>
          </a:p>
          <a:p>
            <a:pPr lvl="1"/>
            <a:r>
              <a:rPr lang="fr-FR" dirty="0" err="1"/>
              <a:t>Outside</a:t>
            </a:r>
            <a:r>
              <a:rPr lang="fr-FR" dirty="0"/>
              <a:t> </a:t>
            </a:r>
            <a:r>
              <a:rPr lang="fr-FR" dirty="0" err="1"/>
              <a:t>UPSaclay</a:t>
            </a:r>
            <a:r>
              <a:rPr lang="fr-FR" dirty="0"/>
              <a:t>, the </a:t>
            </a:r>
            <a:r>
              <a:rPr lang="fr-FR" dirty="0" err="1"/>
              <a:t>hosting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invoiced</a:t>
            </a:r>
            <a:r>
              <a:rPr lang="fr-FR" dirty="0"/>
              <a:t> ~ 15 €/TB/</a:t>
            </a:r>
            <a:r>
              <a:rPr lang="fr-FR" dirty="0" err="1"/>
              <a:t>year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7EE72F-31DC-C90C-94C8-313E3F525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12/11/2020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456B15-0AED-6674-A8A5-196BFCBE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AG ingénierie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896A65-B0EC-B4F2-4B0F-535978939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1B64C-2D59-6941-846F-422793648F87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627122"/>
      </p:ext>
    </p:extLst>
  </p:cSld>
  <p:clrMapOvr>
    <a:masterClrMapping/>
  </p:clrMapOvr>
</p:sld>
</file>

<file path=ppt/theme/theme1.xml><?xml version="1.0" encoding="utf-8"?>
<a:theme xmlns:a="http://schemas.openxmlformats.org/drawingml/2006/main" name="Guillaume Philipp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uillaume Philippon" id="{CBF3FBD9-8344-0A4C-A7D4-F40CCA10979F}" vid="{288DE086-F879-D345-921B-A9ECDA5C675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Guillaume Philippon</Template>
  <TotalTime>27</TotalTime>
  <Words>285</Words>
  <Application>Microsoft Macintosh PowerPoint</Application>
  <PresentationFormat>Affichage à l'écran (16:9)</PresentationFormat>
  <Paragraphs>54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Guillaume Philippon</vt:lpstr>
      <vt:lpstr>Storage plateform</vt:lpstr>
      <vt:lpstr>Some history</vt:lpstr>
      <vt:lpstr>ceph@mésocentre</vt:lpstr>
      <vt:lpstr>Adapt for your needs</vt:lpstr>
      <vt:lpstr>Some possible workflow</vt:lpstr>
      <vt:lpstr>Economic model (draft)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Guillaume Philippon</dc:creator>
  <cp:lastModifiedBy>Guillaume Philippon</cp:lastModifiedBy>
  <cp:revision>3</cp:revision>
  <dcterms:created xsi:type="dcterms:W3CDTF">2025-03-26T11:49:48Z</dcterms:created>
  <dcterms:modified xsi:type="dcterms:W3CDTF">2025-03-26T12:17:33Z</dcterms:modified>
</cp:coreProperties>
</file>