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5"/>
  </p:notesMasterIdLst>
  <p:sldIdLst>
    <p:sldId id="307" r:id="rId2"/>
    <p:sldId id="333" r:id="rId3"/>
    <p:sldId id="354" r:id="rId4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F39200"/>
    <a:srgbClr val="6600CC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5641" autoAdjust="0"/>
    <p:restoredTop sz="96291" autoAdjust="0"/>
  </p:normalViewPr>
  <p:slideViewPr>
    <p:cSldViewPr>
      <p:cViewPr varScale="1">
        <p:scale>
          <a:sx n="126" d="100"/>
          <a:sy n="126" d="100"/>
        </p:scale>
        <p:origin x="1044" y="120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- 2 -2025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 smtClean="0">
                <a:latin typeface="+mn-lt"/>
              </a:rPr>
              <a:t>Guillaume Olry/Virginie </a:t>
            </a:r>
            <a:r>
              <a:rPr lang="fr-FR" sz="2800" dirty="0" err="1" smtClean="0">
                <a:latin typeface="+mn-lt"/>
              </a:rPr>
              <a:t>Quipourt</a:t>
            </a:r>
            <a:endParaRPr lang="fr-FR" sz="28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  <a:p>
            <a:pPr algn="ctr"/>
            <a:endParaRPr lang="fr-FR" sz="2400" dirty="0">
              <a:latin typeface="+mn-lt"/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Rappel consignes pour les commandes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- 2 -2025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1359" y="642620"/>
            <a:ext cx="7617276" cy="56630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algn="just">
              <a:buFont typeface="Wingdings" pitchFamily="2" charset="2"/>
              <a:buChar char="§"/>
            </a:pPr>
            <a:r>
              <a:rPr lang="fr-FR" sz="1800" dirty="0"/>
              <a:t>Référence: email du 27/11/2024</a:t>
            </a:r>
          </a:p>
          <a:p>
            <a:pPr algn="just"/>
            <a:endParaRPr lang="fr-FR" sz="18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(Discussion préalable avec le WP ou </a:t>
            </a:r>
            <a:r>
              <a:rPr lang="fr-FR" sz="1600" dirty="0" err="1"/>
              <a:t>task</a:t>
            </a:r>
            <a:r>
              <a:rPr lang="fr-FR" sz="1600" dirty="0"/>
              <a:t> leader)</a:t>
            </a:r>
          </a:p>
          <a:p>
            <a:pPr algn="just"/>
            <a:endParaRPr lang="fr-FR" sz="18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Les demandes d'achat sont à faire via </a:t>
            </a:r>
            <a:r>
              <a:rPr lang="fr-FR" sz="1600" dirty="0" err="1"/>
              <a:t>Zammad</a:t>
            </a:r>
            <a:r>
              <a:rPr lang="fr-FR" sz="1600" dirty="0"/>
              <a:t> en indiquant dans le titre du message: « 5/PER</a:t>
            </a:r>
            <a:r>
              <a:rPr lang="fr-FR" sz="1600" dirty="0" smtClean="0"/>
              <a:t>L</a:t>
            </a:r>
            <a:r>
              <a:rPr lang="fr-FR" sz="1600" dirty="0"/>
              <a:t>E/obje</a:t>
            </a:r>
            <a:r>
              <a:rPr lang="fr-FR" sz="1600" dirty="0" smtClean="0"/>
              <a:t>t </a:t>
            </a:r>
            <a:r>
              <a:rPr lang="fr-FR" sz="1600" dirty="0"/>
              <a:t>de la commande ». </a:t>
            </a:r>
            <a:r>
              <a:rPr lang="fr-FR" sz="1600" u="sng" dirty="0"/>
              <a:t>Indiquer si c’est urgent.</a:t>
            </a:r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endParaRPr lang="fr-FR" sz="16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Les devis sont </a:t>
            </a:r>
            <a:r>
              <a:rPr lang="fr-FR" sz="1600" u="sng" dirty="0"/>
              <a:t>obligatoirement</a:t>
            </a:r>
            <a:r>
              <a:rPr lang="fr-FR" sz="1600" dirty="0"/>
              <a:t> à libeller au nom du CNRS </a:t>
            </a:r>
            <a:r>
              <a:rPr lang="fr-FR" sz="1600" dirty="0" err="1"/>
              <a:t>IJCLab</a:t>
            </a:r>
            <a:r>
              <a:rPr lang="fr-FR" sz="1600" dirty="0"/>
              <a:t> et à l'adresse d'IJCLAB.</a:t>
            </a:r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endParaRPr lang="fr-FR" sz="16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Les termes et coûts de livraison doivent être clairement indiqués. </a:t>
            </a:r>
            <a:r>
              <a:rPr lang="fr-FR" sz="1200" dirty="0"/>
              <a:t>Pour les livraisons venant de l'étranger, privilégier les incoterms DDP (=livraison dédouanée à Orsay) ou au pire EXW (=transport à notre charge=ULISSE=commande supplémentaire à passer en interne!)</a:t>
            </a:r>
          </a:p>
          <a:p>
            <a:pPr lvl="1" indent="0" algn="just"/>
            <a:endParaRPr lang="fr-FR" sz="12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Pour les achats "classiques" &lt; à 40k€, vérifier les termes de paiement sur les devis. Le CNRS n’accepte que le paiement 100% à réception de la commande (donc pas d'acompte possible)!</a:t>
            </a:r>
          </a:p>
          <a:p>
            <a:pPr lvl="1" indent="0" algn="just"/>
            <a:endParaRPr lang="fr-FR" sz="1600" dirty="0"/>
          </a:p>
          <a:p>
            <a:pPr marL="787400" lvl="1" indent="-285750" algn="just">
              <a:buFont typeface="Arial" panose="020B0604020202020204" pitchFamily="34" charset="0"/>
              <a:buChar char="•"/>
            </a:pPr>
            <a:r>
              <a:rPr lang="fr-FR" sz="1600" dirty="0"/>
              <a:t>Renseigner votre n° d'Unité Fonctionnelle. Si pas d’UF </a:t>
            </a:r>
            <a:r>
              <a:rPr lang="fr-FR" sz="1600" dirty="0">
                <a:sym typeface="Wingdings" panose="05000000000000000000" pitchFamily="2" charset="2"/>
              </a:rPr>
              <a:t> demander la création.</a:t>
            </a:r>
            <a:endParaRPr lang="fr-FR" dirty="0"/>
          </a:p>
          <a:p>
            <a:pPr marL="342900" indent="-342900" algn="just">
              <a:buFont typeface="Wingdings" pitchFamily="2" charset="2"/>
              <a:buChar char="§"/>
            </a:pPr>
            <a:endParaRPr lang="fr-FR" dirty="0"/>
          </a:p>
        </p:txBody>
      </p:sp>
      <p:sp>
        <p:nvSpPr>
          <p:cNvPr id="7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  <p:graphicFrame>
        <p:nvGraphicFramePr>
          <p:cNvPr id="14" name="Tableau 1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3339492"/>
              </p:ext>
            </p:extLst>
          </p:nvPr>
        </p:nvGraphicFramePr>
        <p:xfrm>
          <a:off x="7832119" y="2741712"/>
          <a:ext cx="2852889" cy="2303145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700316">
                  <a:extLst>
                    <a:ext uri="{9D8B030D-6E8A-4147-A177-3AD203B41FA5}">
                      <a16:colId xmlns:a16="http://schemas.microsoft.com/office/drawing/2014/main" val="4089897391"/>
                    </a:ext>
                  </a:extLst>
                </a:gridCol>
                <a:gridCol w="2152573">
                  <a:extLst>
                    <a:ext uri="{9D8B030D-6E8A-4147-A177-3AD203B41FA5}">
                      <a16:colId xmlns:a16="http://schemas.microsoft.com/office/drawing/2014/main" val="24854694"/>
                    </a:ext>
                  </a:extLst>
                </a:gridCol>
              </a:tblGrid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UF01141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 5_PERLE PSS PHASE </a:t>
                      </a:r>
                      <a:r>
                        <a:rPr lang="fr-FR" sz="1100" u="none" strike="noStrike" dirty="0" smtClean="0">
                          <a:effectLst/>
                        </a:rPr>
                        <a:t>1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839722034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UF01142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MPS </a:t>
                      </a:r>
                      <a:r>
                        <a:rPr lang="fr-FR" sz="1100" u="none" strike="noStrike" dirty="0" smtClean="0">
                          <a:effectLst/>
                        </a:rPr>
                        <a:t>GUN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06994671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UF01143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</a:t>
                      </a:r>
                      <a:r>
                        <a:rPr lang="fr-FR" sz="1100" u="none" strike="noStrike" dirty="0" smtClean="0">
                          <a:effectLst/>
                        </a:rPr>
                        <a:t>LLRF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728254231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UF01144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</a:t>
                      </a:r>
                      <a:r>
                        <a:rPr lang="fr-FR" sz="1100" u="none" strike="noStrike" dirty="0" smtClean="0">
                          <a:effectLst/>
                        </a:rPr>
                        <a:t>SYNCHRO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347242486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UF01145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>
                          <a:effectLst/>
                        </a:rPr>
                        <a:t>5_PERLE LASER: 39KE</a:t>
                      </a:r>
                      <a:endParaRPr lang="fr-FR" sz="1100" b="0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036355983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UF01146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SALLE BLANCHE </a:t>
                      </a:r>
                      <a:r>
                        <a:rPr lang="fr-FR" sz="1100" u="none" strike="noStrike" dirty="0" smtClean="0">
                          <a:effectLst/>
                        </a:rPr>
                        <a:t>LASER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883968759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UF01147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</a:t>
                      </a:r>
                      <a:r>
                        <a:rPr lang="fr-FR" sz="1100" u="none" strike="noStrike" dirty="0" smtClean="0">
                          <a:effectLst/>
                        </a:rPr>
                        <a:t>PPF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073989173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UF01148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VIDE </a:t>
                      </a:r>
                      <a:r>
                        <a:rPr lang="fr-FR" sz="1100" u="none" strike="noStrike" dirty="0" smtClean="0">
                          <a:effectLst/>
                        </a:rPr>
                        <a:t>INJECTEUR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719227708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UF01149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</a:t>
                      </a:r>
                      <a:r>
                        <a:rPr lang="fr-FR" sz="1100" u="none" strike="noStrike" dirty="0" smtClean="0">
                          <a:effectLst/>
                        </a:rPr>
                        <a:t>GUN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332114247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UF01150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CAVITES </a:t>
                      </a:r>
                      <a:r>
                        <a:rPr lang="fr-FR" sz="1100" u="none" strike="noStrike" dirty="0" smtClean="0">
                          <a:effectLst/>
                        </a:rPr>
                        <a:t>BOOSTER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378130059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UF01151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5_PERLE CAVITES CRYOMODULE </a:t>
                      </a:r>
                      <a:r>
                        <a:rPr lang="fr-FR" sz="1100" u="none" strike="noStrike" dirty="0" smtClean="0">
                          <a:effectLst/>
                        </a:rPr>
                        <a:t>ERL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716270066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UF01152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>
                          <a:effectLst/>
                        </a:rPr>
                        <a:t> 5_PERLE DIAGS </a:t>
                      </a:r>
                      <a:r>
                        <a:rPr lang="fr-FR" sz="1100" u="none" strike="noStrike" dirty="0" smtClean="0">
                          <a:effectLst/>
                        </a:rPr>
                        <a:t>INJECTEUR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678998758"/>
                  </a:ext>
                </a:extLst>
              </a:tr>
              <a:tr h="166087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UF01208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fr-FR" sz="1100" u="none" strike="noStrike" dirty="0" smtClean="0">
                          <a:effectLst/>
                        </a:rPr>
                        <a:t>5_PERLE </a:t>
                      </a:r>
                      <a:r>
                        <a:rPr lang="fr-FR" sz="1100" u="none" strike="noStrike" dirty="0">
                          <a:effectLst/>
                        </a:rPr>
                        <a:t>C&amp;C </a:t>
                      </a:r>
                      <a:r>
                        <a:rPr lang="fr-FR" sz="1100" u="none" strike="noStrike" dirty="0" smtClean="0">
                          <a:effectLst/>
                        </a:rPr>
                        <a:t>INFRA</a:t>
                      </a:r>
                      <a:endParaRPr lang="fr-FR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509722318"/>
                  </a:ext>
                </a:extLst>
              </a:tr>
            </a:tbl>
          </a:graphicData>
        </a:graphic>
      </p:graphicFrame>
      <p:sp>
        <p:nvSpPr>
          <p:cNvPr id="3" name="ZoneTexte 2"/>
          <p:cNvSpPr txBox="1"/>
          <p:nvPr/>
        </p:nvSpPr>
        <p:spPr>
          <a:xfrm>
            <a:off x="8705366" y="2368154"/>
            <a:ext cx="110639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600" dirty="0" smtClean="0"/>
              <a:t>Codes UF</a:t>
            </a:r>
            <a:endParaRPr lang="fr-FR" sz="1600" dirty="0"/>
          </a:p>
        </p:txBody>
      </p:sp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Autres points...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- 2 -2025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188695" y="735439"/>
            <a:ext cx="9806204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algn="just">
              <a:buFont typeface="Wingdings" pitchFamily="2" charset="2"/>
              <a:buChar char="§"/>
            </a:pPr>
            <a:r>
              <a:rPr lang="fr-FR" sz="1800" dirty="0"/>
              <a:t>Si vous ne connaissez pas la ligne de crédit </a:t>
            </a:r>
            <a:r>
              <a:rPr lang="fr-FR" sz="1800" dirty="0">
                <a:sym typeface="Wingdings" panose="05000000000000000000" pitchFamily="2" charset="2"/>
              </a:rPr>
              <a:t> laisser la ligne vide. </a:t>
            </a:r>
            <a:r>
              <a:rPr lang="fr-FR" sz="1800" dirty="0" smtClean="0">
                <a:sym typeface="Wingdings" panose="05000000000000000000" pitchFamily="2" charset="2"/>
              </a:rPr>
              <a:t>La direction projet complètera.</a:t>
            </a:r>
          </a:p>
          <a:p>
            <a:pPr algn="just"/>
            <a:endParaRPr lang="fr-FR" sz="1800" dirty="0"/>
          </a:p>
          <a:p>
            <a:pPr marL="342900" indent="-342900" algn="just">
              <a:buFont typeface="Wingdings" pitchFamily="2" charset="2"/>
              <a:buChar char="§"/>
            </a:pPr>
            <a:r>
              <a:rPr lang="fr-FR" sz="1800" dirty="0"/>
              <a:t>Concernant les commandes de produits « dangereux </a:t>
            </a:r>
            <a:r>
              <a:rPr lang="fr-FR" sz="1800"/>
              <a:t>» </a:t>
            </a:r>
            <a:r>
              <a:rPr lang="fr-FR" sz="1800" smtClean="0"/>
              <a:t>et</a:t>
            </a:r>
            <a:r>
              <a:rPr lang="fr-FR" sz="1800" smtClean="0"/>
              <a:t> </a:t>
            </a:r>
            <a:r>
              <a:rPr lang="fr-FR" sz="1800" dirty="0"/>
              <a:t>d’équipements relatifs à la sécurité des personnes (chimie, laser...) </a:t>
            </a:r>
            <a:r>
              <a:rPr lang="fr-FR" sz="1800" dirty="0">
                <a:sym typeface="Wingdings" panose="05000000000000000000" pitchFamily="2" charset="2"/>
              </a:rPr>
              <a:t></a:t>
            </a:r>
            <a:r>
              <a:rPr lang="fr-FR" sz="1800" dirty="0"/>
              <a:t> voir avec le SPR au préalable pour validation.</a:t>
            </a:r>
          </a:p>
          <a:p>
            <a:pPr marL="342900" indent="-342900" algn="just">
              <a:buFont typeface="Wingdings" pitchFamily="2" charset="2"/>
              <a:buChar char="§"/>
            </a:pPr>
            <a:endParaRPr lang="fr-FR" sz="1800" dirty="0"/>
          </a:p>
          <a:p>
            <a:pPr marL="342900" indent="-342900" algn="just">
              <a:buFont typeface="Wingdings" pitchFamily="2" charset="2"/>
              <a:buChar char="§"/>
            </a:pPr>
            <a:r>
              <a:rPr lang="fr-FR" sz="1800" dirty="0"/>
              <a:t>Concernant les produits d’utilisation courante type matériel RF (</a:t>
            </a:r>
            <a:r>
              <a:rPr lang="fr-FR" sz="1800" dirty="0" err="1"/>
              <a:t>oscillo</a:t>
            </a:r>
            <a:r>
              <a:rPr lang="fr-FR" sz="1800" dirty="0"/>
              <a:t>, VNA...), matériel de vide (banc de pompage, vannes...) </a:t>
            </a:r>
            <a:r>
              <a:rPr lang="fr-FR" sz="1800" dirty="0">
                <a:sym typeface="Wingdings" panose="05000000000000000000" pitchFamily="2" charset="2"/>
              </a:rPr>
              <a:t> dans la mesure du possible, voir si ce matériel n’existe pas déjà au labo et est disponible.</a:t>
            </a:r>
            <a:endParaRPr lang="fr-FR" sz="1800" dirty="0"/>
          </a:p>
          <a:p>
            <a:pPr marL="342900" indent="-342900" algn="just">
              <a:buFont typeface="Wingdings" pitchFamily="2" charset="2"/>
              <a:buChar char="§"/>
            </a:pPr>
            <a:endParaRPr lang="fr-FR" sz="1800" dirty="0"/>
          </a:p>
          <a:p>
            <a:pPr marL="342900" indent="-342900" algn="just">
              <a:buFont typeface="Wingdings" pitchFamily="2" charset="2"/>
              <a:buChar char="§"/>
            </a:pPr>
            <a:endParaRPr lang="fr-FR" sz="1800" dirty="0"/>
          </a:p>
        </p:txBody>
      </p:sp>
      <p:sp>
        <p:nvSpPr>
          <p:cNvPr id="7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/>
              <a:t>20/03/2025</a:t>
            </a:r>
          </a:p>
        </p:txBody>
      </p:sp>
    </p:spTree>
    <p:extLst>
      <p:ext uri="{BB962C8B-B14F-4D97-AF65-F5344CB8AC3E}">
        <p14:creationId xmlns:p14="http://schemas.microsoft.com/office/powerpoint/2010/main" val="3836035029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36507</TotalTime>
  <Words>161</Words>
  <Application>Microsoft Office PowerPoint</Application>
  <PresentationFormat>Personnalisé</PresentationFormat>
  <Paragraphs>61</Paragraphs>
  <Slides>3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3</vt:i4>
      </vt:variant>
    </vt:vector>
  </HeadingPairs>
  <TitlesOfParts>
    <vt:vector size="8" baseType="lpstr">
      <vt:lpstr>Arial</vt:lpstr>
      <vt:lpstr>Calibri</vt:lpstr>
      <vt:lpstr>Calibri Light</vt:lpstr>
      <vt:lpstr>Wingdings</vt:lpstr>
      <vt:lpstr>1_modele-IJCLAb-powerpoint</vt:lpstr>
      <vt:lpstr>Présentation PowerPoint</vt:lpstr>
      <vt:lpstr>Rappel consignes pour les commandes</vt:lpstr>
      <vt:lpstr>Autres points...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OLRY Guillaume</cp:lastModifiedBy>
  <cp:revision>1988</cp:revision>
  <dcterms:created xsi:type="dcterms:W3CDTF">2011-03-09T16:37:49Z</dcterms:created>
  <dcterms:modified xsi:type="dcterms:W3CDTF">2025-03-20T07:22:08Z</dcterms:modified>
</cp:coreProperties>
</file>