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7" r:id="rId1"/>
  </p:sldMasterIdLst>
  <p:notesMasterIdLst>
    <p:notesMasterId r:id="rId12"/>
  </p:notesMasterIdLst>
  <p:sldIdLst>
    <p:sldId id="307" r:id="rId2"/>
    <p:sldId id="359" r:id="rId3"/>
    <p:sldId id="361" r:id="rId4"/>
    <p:sldId id="367" r:id="rId5"/>
    <p:sldId id="363" r:id="rId6"/>
    <p:sldId id="365" r:id="rId7"/>
    <p:sldId id="364" r:id="rId8"/>
    <p:sldId id="360" r:id="rId9"/>
    <p:sldId id="356" r:id="rId10"/>
    <p:sldId id="366" r:id="rId11"/>
  </p:sldIdLst>
  <p:sldSz cx="10772775" cy="6059488"/>
  <p:notesSz cx="6858000" cy="9144000"/>
  <p:defaultTextStyle>
    <a:defPPr>
      <a:defRPr lang="fr-FR"/>
    </a:defPPr>
    <a:lvl1pPr algn="l" defTabSz="1004888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501650" indent="-44450" algn="l" defTabSz="1004888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1004888" indent="-90488" algn="l" defTabSz="1004888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508125" indent="-136525" algn="l" defTabSz="1004888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2009775" indent="-180975" algn="l" defTabSz="1004888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909">
          <p15:clr>
            <a:srgbClr val="A4A3A4"/>
          </p15:clr>
        </p15:guide>
        <p15:guide id="2" pos="339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700"/>
    <a:srgbClr val="F39200"/>
    <a:srgbClr val="6600CC"/>
    <a:srgbClr val="E05314"/>
    <a:srgbClr val="00294B"/>
    <a:srgbClr val="456487"/>
    <a:srgbClr val="511F74"/>
    <a:srgbClr val="7A286A"/>
    <a:srgbClr val="DF8A2D"/>
    <a:srgbClr val="CC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4" autoAdjust="0"/>
    <p:restoredTop sz="96291" autoAdjust="0"/>
  </p:normalViewPr>
  <p:slideViewPr>
    <p:cSldViewPr>
      <p:cViewPr varScale="1">
        <p:scale>
          <a:sx n="127" d="100"/>
          <a:sy n="127" d="100"/>
        </p:scale>
        <p:origin x="492" y="126"/>
      </p:cViewPr>
      <p:guideLst>
        <p:guide orient="horz" pos="1909"/>
        <p:guide pos="339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96" d="100"/>
          <a:sy n="96" d="100"/>
        </p:scale>
        <p:origin x="3688" y="16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100553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100553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A0983F0-3B2B-4346-9D34-6FF74AEF7015}" type="datetimeFigureOut">
              <a:rPr lang="fr-FR"/>
              <a:pPr>
                <a:defRPr/>
              </a:pPr>
              <a:t>19/03/2025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100553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100553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3BC699F-DBFB-4FA7-9A20-949047200ED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39527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-logo-per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" y="0"/>
            <a:ext cx="10772418" cy="6059486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73918" y="149425"/>
            <a:ext cx="8424938" cy="432048"/>
          </a:xfrm>
        </p:spPr>
        <p:txBody>
          <a:bodyPr>
            <a:normAutofit/>
          </a:bodyPr>
          <a:lstStyle>
            <a:lvl1pPr algn="ctr"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20/03/2025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PERLE- Project Progress Review- 2-2025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90257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lide-2-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" y="0"/>
            <a:ext cx="10772417" cy="6059484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90044" y="149425"/>
            <a:ext cx="5688632" cy="432048"/>
          </a:xfrm>
        </p:spPr>
        <p:txBody>
          <a:bodyPr>
            <a:normAutofit/>
          </a:bodyPr>
          <a:lstStyle>
            <a:lvl1pPr>
              <a:defRPr sz="2400" b="1">
                <a:solidFill>
                  <a:srgbClr val="00294B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1363" y="1485900"/>
            <a:ext cx="4557712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741363" y="2212975"/>
            <a:ext cx="4557712" cy="3255963"/>
          </a:xfrm>
        </p:spPr>
        <p:txBody>
          <a:bodyPr/>
          <a:lstStyle>
            <a:lvl1pPr>
              <a:defRPr>
                <a:solidFill>
                  <a:srgbClr val="FF6700"/>
                </a:solidFill>
              </a:defRPr>
            </a:lvl1pPr>
            <a:lvl2pPr>
              <a:defRPr>
                <a:solidFill>
                  <a:srgbClr val="00294B"/>
                </a:solidFill>
              </a:defRPr>
            </a:lvl2pPr>
            <a:lvl3pPr>
              <a:defRPr>
                <a:solidFill>
                  <a:srgbClr val="456487"/>
                </a:solidFill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453063" y="1485900"/>
            <a:ext cx="4579937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5453063" y="2212975"/>
            <a:ext cx="4579937" cy="3255963"/>
          </a:xfrm>
        </p:spPr>
        <p:txBody>
          <a:bodyPr/>
          <a:lstStyle>
            <a:lvl1pPr marL="228600" indent="-228600">
              <a:defRPr lang="fr-FR" sz="2800" kern="1200" dirty="0" smtClean="0">
                <a:solidFill>
                  <a:srgbClr val="FF6700"/>
                </a:solidFill>
                <a:latin typeface="+mn-lt"/>
                <a:ea typeface="+mn-ea"/>
                <a:cs typeface="+mn-cs"/>
              </a:defRPr>
            </a:lvl1pPr>
            <a:lvl2pPr marL="685800" indent="-228600">
              <a:defRPr lang="fr-FR" sz="2400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defRPr lang="fr-FR" sz="2000" kern="1200" dirty="0" smtClean="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FR" dirty="0"/>
              <a:t>Modifier les styles du texte du masque</a:t>
            </a:r>
          </a:p>
          <a:p>
            <a:pPr marL="685800" lvl="1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Deuxième niveau</a:t>
            </a:r>
          </a:p>
          <a:p>
            <a:pPr marL="1143000" lvl="2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20/03/2025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PERLE- Project Progress Review- 2-2025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07070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CA8FD5F-E33E-40BC-9DD7-0723FC62E9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46597" y="991680"/>
            <a:ext cx="8079581" cy="2109600"/>
          </a:xfrm>
        </p:spPr>
        <p:txBody>
          <a:bodyPr anchor="b"/>
          <a:lstStyle>
            <a:lvl1pPr algn="ctr">
              <a:defRPr sz="5302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2AD7478-505D-44CF-BCB9-0510EA3966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46597" y="3182634"/>
            <a:ext cx="8079581" cy="1462973"/>
          </a:xfrm>
        </p:spPr>
        <p:txBody>
          <a:bodyPr/>
          <a:lstStyle>
            <a:lvl1pPr marL="0" indent="0" algn="ctr">
              <a:buNone/>
              <a:defRPr sz="2121"/>
            </a:lvl1pPr>
            <a:lvl2pPr marL="403982" indent="0" algn="ctr">
              <a:buNone/>
              <a:defRPr sz="1767"/>
            </a:lvl2pPr>
            <a:lvl3pPr marL="807964" indent="0" algn="ctr">
              <a:buNone/>
              <a:defRPr sz="1590"/>
            </a:lvl3pPr>
            <a:lvl4pPr marL="1211946" indent="0" algn="ctr">
              <a:buNone/>
              <a:defRPr sz="1414"/>
            </a:lvl4pPr>
            <a:lvl5pPr marL="1615928" indent="0" algn="ctr">
              <a:buNone/>
              <a:defRPr sz="1414"/>
            </a:lvl5pPr>
            <a:lvl6pPr marL="2019910" indent="0" algn="ctr">
              <a:buNone/>
              <a:defRPr sz="1414"/>
            </a:lvl6pPr>
            <a:lvl7pPr marL="2423892" indent="0" algn="ctr">
              <a:buNone/>
              <a:defRPr sz="1414"/>
            </a:lvl7pPr>
            <a:lvl8pPr marL="2827873" indent="0" algn="ctr">
              <a:buNone/>
              <a:defRPr sz="1414"/>
            </a:lvl8pPr>
            <a:lvl9pPr marL="3231855" indent="0" algn="ctr">
              <a:buNone/>
              <a:defRPr sz="1414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2959662-BAB8-40BE-8F94-2794A0187E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20/03/2025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E033093-330B-497C-8C4E-F72E815657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PERLE- Project Progress Review- 2-2025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4429CB5-682C-4F44-AF45-94E50533C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C888C-2246-473E-A69D-9BC16C973E1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0316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-nu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" y="0"/>
            <a:ext cx="10772418" cy="6059485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73918" y="149425"/>
            <a:ext cx="8424938" cy="432048"/>
          </a:xfrm>
        </p:spPr>
        <p:txBody>
          <a:bodyPr>
            <a:normAutofit/>
          </a:bodyPr>
          <a:lstStyle>
            <a:lvl1pPr algn="ctr"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20/03/2025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PERLE- Project Progress Review- 2-2025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12562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p-ijcla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" y="0"/>
            <a:ext cx="10772420" cy="6059487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90043" y="149425"/>
            <a:ext cx="8208911" cy="432048"/>
          </a:xfrm>
        </p:spPr>
        <p:txBody>
          <a:bodyPr>
            <a:normAutofit/>
          </a:bodyPr>
          <a:lstStyle>
            <a:lvl1pPr>
              <a:defRPr lang="fr-FR" sz="2400" b="1" kern="1200" dirty="0" smtClean="0">
                <a:solidFill>
                  <a:srgbClr val="00294B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20/03/2025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PERLE- Project Progress Review- 2-2025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332634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-slide-fili-per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" y="0"/>
            <a:ext cx="10772420" cy="6059487"/>
          </a:xfrm>
          <a:prstGeom prst="rect">
            <a:avLst/>
          </a:prstGeom>
        </p:spPr>
      </p:pic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1363" y="1485900"/>
            <a:ext cx="4557712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741363" y="2212975"/>
            <a:ext cx="4557712" cy="3255963"/>
          </a:xfrm>
        </p:spPr>
        <p:txBody>
          <a:bodyPr/>
          <a:lstStyle>
            <a:lvl1pPr>
              <a:defRPr>
                <a:solidFill>
                  <a:srgbClr val="FF6700"/>
                </a:solidFill>
              </a:defRPr>
            </a:lvl1pPr>
            <a:lvl2pPr>
              <a:defRPr>
                <a:solidFill>
                  <a:srgbClr val="00294B"/>
                </a:solidFill>
              </a:defRPr>
            </a:lvl2pPr>
            <a:lvl3pPr>
              <a:defRPr>
                <a:solidFill>
                  <a:srgbClr val="456487"/>
                </a:solidFill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453063" y="1485900"/>
            <a:ext cx="4579937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5453063" y="2212975"/>
            <a:ext cx="4579937" cy="3255963"/>
          </a:xfrm>
        </p:spPr>
        <p:txBody>
          <a:bodyPr/>
          <a:lstStyle>
            <a:lvl1pPr marL="228600" indent="-228600">
              <a:defRPr lang="fr-FR" sz="2800" kern="1200" dirty="0" smtClean="0">
                <a:solidFill>
                  <a:srgbClr val="FF6700"/>
                </a:solidFill>
                <a:latin typeface="+mn-lt"/>
                <a:ea typeface="+mn-ea"/>
                <a:cs typeface="+mn-cs"/>
              </a:defRPr>
            </a:lvl1pPr>
            <a:lvl2pPr marL="685800" indent="-228600">
              <a:defRPr lang="fr-FR" sz="2400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defRPr lang="fr-FR" sz="2000" kern="1200" dirty="0" smtClean="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FR" dirty="0"/>
              <a:t>Modifier les styles du texte du masque</a:t>
            </a:r>
          </a:p>
          <a:p>
            <a:pPr marL="685800" lvl="1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Deuxième niveau</a:t>
            </a:r>
          </a:p>
          <a:p>
            <a:pPr marL="1143000" lvl="2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20/03/2025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PERLE- Project Progress Review- 2-2025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Titre 1"/>
          <p:cNvSpPr>
            <a:spLocks noGrp="1"/>
          </p:cNvSpPr>
          <p:nvPr>
            <p:ph type="title"/>
          </p:nvPr>
        </p:nvSpPr>
        <p:spPr>
          <a:xfrm>
            <a:off x="2290044" y="149425"/>
            <a:ext cx="5688632" cy="432048"/>
          </a:xfrm>
        </p:spPr>
        <p:txBody>
          <a:bodyPr>
            <a:normAutofit/>
          </a:bodyPr>
          <a:lstStyle>
            <a:lvl1pPr>
              <a:defRPr lang="fr-FR" sz="2400" b="1" kern="1200" dirty="0" smtClean="0">
                <a:solidFill>
                  <a:srgbClr val="00294B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60620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tro-slide-per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" y="0"/>
            <a:ext cx="10772420" cy="6059486"/>
          </a:xfrm>
          <a:prstGeom prst="rect">
            <a:avLst/>
          </a:prstGeom>
        </p:spPr>
      </p:pic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1363" y="1485900"/>
            <a:ext cx="4557712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741363" y="2212975"/>
            <a:ext cx="4557712" cy="3255963"/>
          </a:xfrm>
        </p:spPr>
        <p:txBody>
          <a:bodyPr/>
          <a:lstStyle>
            <a:lvl1pPr>
              <a:defRPr>
                <a:solidFill>
                  <a:srgbClr val="FF6700"/>
                </a:solidFill>
              </a:defRPr>
            </a:lvl1pPr>
            <a:lvl2pPr>
              <a:defRPr>
                <a:solidFill>
                  <a:srgbClr val="00294B"/>
                </a:solidFill>
              </a:defRPr>
            </a:lvl2pPr>
            <a:lvl3pPr>
              <a:defRPr>
                <a:solidFill>
                  <a:srgbClr val="456487"/>
                </a:solidFill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453063" y="1485900"/>
            <a:ext cx="4579937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5453063" y="2212975"/>
            <a:ext cx="4579937" cy="3255963"/>
          </a:xfrm>
        </p:spPr>
        <p:txBody>
          <a:bodyPr/>
          <a:lstStyle>
            <a:lvl1pPr marL="228600" indent="-228600">
              <a:defRPr lang="fr-FR" sz="2800" kern="1200" dirty="0" smtClean="0">
                <a:solidFill>
                  <a:srgbClr val="FF6700"/>
                </a:solidFill>
                <a:latin typeface="+mn-lt"/>
                <a:ea typeface="+mn-ea"/>
                <a:cs typeface="+mn-cs"/>
              </a:defRPr>
            </a:lvl1pPr>
            <a:lvl2pPr marL="685800" indent="-228600">
              <a:defRPr lang="fr-FR" sz="2400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defRPr lang="fr-FR" sz="2000" kern="1200" dirty="0" smtClean="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FR" dirty="0"/>
              <a:t>Modifier les styles du texte du masque</a:t>
            </a:r>
          </a:p>
          <a:p>
            <a:pPr marL="685800" lvl="1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Deuxième niveau</a:t>
            </a:r>
          </a:p>
          <a:p>
            <a:pPr marL="1143000" lvl="2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20/03/2025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PERLE- Project Progress Review- 2-2025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Titre 1"/>
          <p:cNvSpPr>
            <a:spLocks noGrp="1"/>
          </p:cNvSpPr>
          <p:nvPr>
            <p:ph type="title"/>
          </p:nvPr>
        </p:nvSpPr>
        <p:spPr>
          <a:xfrm>
            <a:off x="2290044" y="149425"/>
            <a:ext cx="5688632" cy="432048"/>
          </a:xfrm>
        </p:spPr>
        <p:txBody>
          <a:bodyPr>
            <a:normAutofit/>
          </a:bodyPr>
          <a:lstStyle>
            <a:lvl1pPr>
              <a:defRPr lang="fr-FR" sz="2400" b="1" kern="1200" dirty="0" smtClean="0">
                <a:solidFill>
                  <a:srgbClr val="00294B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6800993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lide-2-fili-tutel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" y="0"/>
            <a:ext cx="10772420" cy="6059486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90044" y="149425"/>
            <a:ext cx="5688632" cy="432048"/>
          </a:xfrm>
        </p:spPr>
        <p:txBody>
          <a:bodyPr>
            <a:normAutofit/>
          </a:bodyPr>
          <a:lstStyle>
            <a:lvl1pPr>
              <a:defRPr sz="2400" b="1">
                <a:solidFill>
                  <a:srgbClr val="00294B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1363" y="1485900"/>
            <a:ext cx="4557712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741363" y="2212975"/>
            <a:ext cx="4557712" cy="3255963"/>
          </a:xfrm>
        </p:spPr>
        <p:txBody>
          <a:bodyPr/>
          <a:lstStyle>
            <a:lvl1pPr>
              <a:defRPr>
                <a:solidFill>
                  <a:srgbClr val="FF6700"/>
                </a:solidFill>
              </a:defRPr>
            </a:lvl1pPr>
            <a:lvl2pPr>
              <a:defRPr>
                <a:solidFill>
                  <a:srgbClr val="00294B"/>
                </a:solidFill>
              </a:defRPr>
            </a:lvl2pPr>
            <a:lvl3pPr>
              <a:defRPr>
                <a:solidFill>
                  <a:srgbClr val="456487"/>
                </a:solidFill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453063" y="1485900"/>
            <a:ext cx="4579937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5453063" y="2212975"/>
            <a:ext cx="4579937" cy="3255963"/>
          </a:xfrm>
        </p:spPr>
        <p:txBody>
          <a:bodyPr/>
          <a:lstStyle>
            <a:lvl1pPr marL="228600" indent="-228600">
              <a:defRPr lang="fr-FR" sz="2800" kern="1200" dirty="0" smtClean="0">
                <a:solidFill>
                  <a:srgbClr val="FF6700"/>
                </a:solidFill>
                <a:latin typeface="+mn-lt"/>
                <a:ea typeface="+mn-ea"/>
                <a:cs typeface="+mn-cs"/>
              </a:defRPr>
            </a:lvl1pPr>
            <a:lvl2pPr marL="685800" indent="-228600">
              <a:defRPr lang="fr-FR" sz="2400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defRPr lang="fr-FR" sz="2000" kern="1200" dirty="0" smtClean="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FR" dirty="0"/>
              <a:t>Modifier les styles du texte du masque</a:t>
            </a:r>
          </a:p>
          <a:p>
            <a:pPr marL="685800" lvl="1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Deuxième niveau</a:t>
            </a:r>
          </a:p>
          <a:p>
            <a:pPr marL="1143000" lvl="2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20/03/2025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PERLE- Project Progress Review- 2-2025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259134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lide-2-fi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" y="0"/>
            <a:ext cx="10772418" cy="6059486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90044" y="149425"/>
            <a:ext cx="5688632" cy="432048"/>
          </a:xfrm>
        </p:spPr>
        <p:txBody>
          <a:bodyPr>
            <a:normAutofit/>
          </a:bodyPr>
          <a:lstStyle>
            <a:lvl1pPr>
              <a:defRPr sz="2400" b="1">
                <a:solidFill>
                  <a:srgbClr val="00294B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1363" y="1485900"/>
            <a:ext cx="4557712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741363" y="2212975"/>
            <a:ext cx="4557712" cy="3255963"/>
          </a:xfrm>
        </p:spPr>
        <p:txBody>
          <a:bodyPr/>
          <a:lstStyle>
            <a:lvl1pPr>
              <a:defRPr>
                <a:solidFill>
                  <a:srgbClr val="FF6700"/>
                </a:solidFill>
              </a:defRPr>
            </a:lvl1pPr>
            <a:lvl2pPr>
              <a:defRPr>
                <a:solidFill>
                  <a:srgbClr val="00294B"/>
                </a:solidFill>
              </a:defRPr>
            </a:lvl2pPr>
            <a:lvl3pPr>
              <a:defRPr>
                <a:solidFill>
                  <a:srgbClr val="456487"/>
                </a:solidFill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453063" y="1485900"/>
            <a:ext cx="4579937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5453063" y="2212975"/>
            <a:ext cx="4579937" cy="3255963"/>
          </a:xfrm>
        </p:spPr>
        <p:txBody>
          <a:bodyPr/>
          <a:lstStyle>
            <a:lvl1pPr marL="228600" indent="-228600">
              <a:defRPr lang="fr-FR" sz="2800" kern="1200" dirty="0" smtClean="0">
                <a:solidFill>
                  <a:srgbClr val="FF6700"/>
                </a:solidFill>
                <a:latin typeface="+mn-lt"/>
                <a:ea typeface="+mn-ea"/>
                <a:cs typeface="+mn-cs"/>
              </a:defRPr>
            </a:lvl1pPr>
            <a:lvl2pPr marL="685800" indent="-228600">
              <a:defRPr lang="fr-FR" sz="2400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defRPr lang="fr-FR" sz="2000" kern="1200" dirty="0" smtClean="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FR" dirty="0"/>
              <a:t>Modifier les styles du texte du masque</a:t>
            </a:r>
          </a:p>
          <a:p>
            <a:pPr marL="685800" lvl="1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Deuxième niveau</a:t>
            </a:r>
          </a:p>
          <a:p>
            <a:pPr marL="1143000" lvl="2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20/03/2025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PERLE- Project Progress Review- 2-2025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36140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lide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" y="0"/>
            <a:ext cx="10772418" cy="6059485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90044" y="149425"/>
            <a:ext cx="5688632" cy="432048"/>
          </a:xfrm>
        </p:spPr>
        <p:txBody>
          <a:bodyPr>
            <a:normAutofit/>
          </a:bodyPr>
          <a:lstStyle>
            <a:lvl1pPr>
              <a:defRPr sz="2400" b="1">
                <a:solidFill>
                  <a:srgbClr val="00294B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1363" y="1485900"/>
            <a:ext cx="4557712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741363" y="2212975"/>
            <a:ext cx="4557712" cy="3255963"/>
          </a:xfrm>
        </p:spPr>
        <p:txBody>
          <a:bodyPr/>
          <a:lstStyle>
            <a:lvl1pPr>
              <a:defRPr>
                <a:solidFill>
                  <a:srgbClr val="FF6700"/>
                </a:solidFill>
              </a:defRPr>
            </a:lvl1pPr>
            <a:lvl2pPr>
              <a:defRPr>
                <a:solidFill>
                  <a:srgbClr val="00294B"/>
                </a:solidFill>
              </a:defRPr>
            </a:lvl2pPr>
            <a:lvl3pPr>
              <a:defRPr>
                <a:solidFill>
                  <a:srgbClr val="456487"/>
                </a:solidFill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453063" y="1485900"/>
            <a:ext cx="4579937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5453063" y="2212975"/>
            <a:ext cx="4579937" cy="3255963"/>
          </a:xfrm>
        </p:spPr>
        <p:txBody>
          <a:bodyPr/>
          <a:lstStyle>
            <a:lvl1pPr marL="228600" indent="-228600">
              <a:defRPr lang="fr-FR" sz="2800" kern="1200" dirty="0" smtClean="0">
                <a:solidFill>
                  <a:srgbClr val="FF6700"/>
                </a:solidFill>
                <a:latin typeface="+mn-lt"/>
                <a:ea typeface="+mn-ea"/>
                <a:cs typeface="+mn-cs"/>
              </a:defRPr>
            </a:lvl1pPr>
            <a:lvl2pPr marL="685800" indent="-228600">
              <a:defRPr lang="fr-FR" sz="2400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defRPr lang="fr-FR" sz="2000" kern="1200" dirty="0" smtClean="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FR" dirty="0"/>
              <a:t>Modifier les styles du texte du masque</a:t>
            </a:r>
          </a:p>
          <a:p>
            <a:pPr marL="685800" lvl="1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Deuxième niveau</a:t>
            </a:r>
          </a:p>
          <a:p>
            <a:pPr marL="1143000" lvl="2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20/03/2025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PERLE- Project Progress Review- 2-2025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70654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lide-2-fili-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" y="0"/>
            <a:ext cx="10772417" cy="6059485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90044" y="149425"/>
            <a:ext cx="5688632" cy="432048"/>
          </a:xfrm>
        </p:spPr>
        <p:txBody>
          <a:bodyPr>
            <a:normAutofit/>
          </a:bodyPr>
          <a:lstStyle>
            <a:lvl1pPr>
              <a:defRPr sz="2400" b="1">
                <a:solidFill>
                  <a:srgbClr val="00294B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1363" y="1485900"/>
            <a:ext cx="4557712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741363" y="2212975"/>
            <a:ext cx="4557712" cy="3255963"/>
          </a:xfrm>
        </p:spPr>
        <p:txBody>
          <a:bodyPr/>
          <a:lstStyle>
            <a:lvl1pPr>
              <a:defRPr>
                <a:solidFill>
                  <a:srgbClr val="FF6700"/>
                </a:solidFill>
              </a:defRPr>
            </a:lvl1pPr>
            <a:lvl2pPr>
              <a:defRPr>
                <a:solidFill>
                  <a:srgbClr val="00294B"/>
                </a:solidFill>
              </a:defRPr>
            </a:lvl2pPr>
            <a:lvl3pPr>
              <a:defRPr>
                <a:solidFill>
                  <a:srgbClr val="456487"/>
                </a:solidFill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453063" y="1485900"/>
            <a:ext cx="4579937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5453063" y="2212975"/>
            <a:ext cx="4579937" cy="3255963"/>
          </a:xfrm>
        </p:spPr>
        <p:txBody>
          <a:bodyPr/>
          <a:lstStyle>
            <a:lvl1pPr marL="228600" indent="-228600">
              <a:defRPr lang="fr-FR" sz="2800" kern="1200" dirty="0" smtClean="0">
                <a:solidFill>
                  <a:srgbClr val="FF6700"/>
                </a:solidFill>
                <a:latin typeface="+mn-lt"/>
                <a:ea typeface="+mn-ea"/>
                <a:cs typeface="+mn-cs"/>
              </a:defRPr>
            </a:lvl1pPr>
            <a:lvl2pPr marL="685800" indent="-228600">
              <a:defRPr lang="fr-FR" sz="2400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defRPr lang="fr-FR" sz="2000" kern="1200" dirty="0" smtClean="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FR" dirty="0"/>
              <a:t>Modifier les styles du texte du masque</a:t>
            </a:r>
          </a:p>
          <a:p>
            <a:pPr marL="685800" lvl="1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Deuxième niveau</a:t>
            </a:r>
          </a:p>
          <a:p>
            <a:pPr marL="1143000" lvl="2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20/03/2025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PERLE- Project Progress Review- 2-2025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56109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741363" y="322263"/>
            <a:ext cx="9290050" cy="11715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1363" y="1612900"/>
            <a:ext cx="9290050" cy="38449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741363" y="5616575"/>
            <a:ext cx="2422525" cy="3222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20/03/2025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568700" y="5616575"/>
            <a:ext cx="3635375" cy="3222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PERLE- Project Progress Review- 2-2025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608888" y="5616575"/>
            <a:ext cx="2422525" cy="3222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E71596-5F9D-49C5-9701-16B3CA54319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6465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1" r:id="rId3"/>
    <p:sldLayoutId id="2147483708" r:id="rId4"/>
    <p:sldLayoutId id="2147483709" r:id="rId5"/>
    <p:sldLayoutId id="2147483702" r:id="rId6"/>
    <p:sldLayoutId id="2147483703" r:id="rId7"/>
    <p:sldLayoutId id="2147483704" r:id="rId8"/>
    <p:sldLayoutId id="2147483710" r:id="rId9"/>
    <p:sldLayoutId id="2147483711" r:id="rId10"/>
    <p:sldLayoutId id="2147483712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pied de page 10">
            <a:extLst>
              <a:ext uri="{FF2B5EF4-FFF2-40B4-BE49-F238E27FC236}">
                <a16:creationId xmlns:a16="http://schemas.microsoft.com/office/drawing/2014/main" id="{F989C989-18D5-49B8-83F0-25407A2D7F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PERLE- Project Progress Review- 2-2025</a:t>
            </a:r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D07A81A-6C77-4A99-ABCE-88F6992AC1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1</a:t>
            </a:fld>
            <a:endParaRPr lang="fr-FR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2429DF77-A478-FFF4-2246-33D934A1FF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20/03/2025</a:t>
            </a:r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8CE213AC-7DC4-881A-BE68-5F6D90102AD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5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36252" y="1712099"/>
            <a:ext cx="4426399" cy="3477885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27E7CFD6-0172-42A9-A91E-F497F6A95F1D}"/>
              </a:ext>
            </a:extLst>
          </p:cNvPr>
          <p:cNvSpPr txBox="1"/>
          <p:nvPr/>
        </p:nvSpPr>
        <p:spPr>
          <a:xfrm>
            <a:off x="993899" y="1733600"/>
            <a:ext cx="9145016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Project Progress </a:t>
            </a:r>
            <a:r>
              <a:rPr lang="fr-FR" sz="3600" dirty="0" err="1">
                <a:solidFill>
                  <a:schemeClr val="accent1">
                    <a:lumMod val="75000"/>
                  </a:schemeClr>
                </a:solidFill>
                <a:latin typeface="+mn-lt"/>
              </a:rPr>
              <a:t>Review</a:t>
            </a:r>
            <a:r>
              <a:rPr lang="fr-FR" sz="36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 2-2025</a:t>
            </a:r>
          </a:p>
          <a:p>
            <a:pPr algn="ctr"/>
            <a:endParaRPr lang="fr-FR" sz="3600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  <a:p>
            <a:pPr algn="ctr"/>
            <a:r>
              <a:rPr lang="fr-FR" sz="2800" dirty="0">
                <a:latin typeface="+mn-lt"/>
              </a:rPr>
              <a:t>WP- 02 Dynamique Faisceau </a:t>
            </a:r>
          </a:p>
          <a:p>
            <a:pPr algn="ctr"/>
            <a:r>
              <a:rPr lang="fr-FR" sz="2800" dirty="0">
                <a:latin typeface="+mn-lt"/>
              </a:rPr>
              <a:t>Présenté par: </a:t>
            </a:r>
          </a:p>
          <a:p>
            <a:pPr algn="ctr"/>
            <a:r>
              <a:rPr lang="fr-FR" sz="2800" dirty="0">
                <a:latin typeface="+mn-lt"/>
              </a:rPr>
              <a:t>J. Michaud</a:t>
            </a:r>
          </a:p>
          <a:p>
            <a:pPr algn="ctr"/>
            <a:endParaRPr lang="fr-FR" sz="2400" dirty="0">
              <a:latin typeface="+mn-lt"/>
            </a:endParaRPr>
          </a:p>
          <a:p>
            <a:pPr algn="ctr"/>
            <a:endParaRPr lang="fr-FR" sz="2400" dirty="0">
              <a:latin typeface="+mn-lt"/>
            </a:endParaRPr>
          </a:p>
          <a:p>
            <a:pPr algn="ctr"/>
            <a:r>
              <a:rPr lang="fr-FR" sz="2400" dirty="0">
                <a:latin typeface="+mn-lt"/>
              </a:rPr>
              <a:t>20 Mars 2025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E0537CC1-C2DF-C452-B89B-2387774B08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8867" y="774789"/>
            <a:ext cx="11176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6618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DE5D8B3A-1096-4ABA-84BE-CD92F301B8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20/03/2025</a:t>
            </a:r>
            <a:endParaRPr lang="fr-FR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67D44F7A-ABF5-41B1-8083-ABEB92ECCC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PERLE- Project Progress Review- 2-2025</a:t>
            </a:r>
            <a:endParaRPr lang="fr-FR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82475A95-16B5-4B3B-8A62-BB7316AB2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10</a:t>
            </a:fld>
            <a:endParaRPr lang="fr-FR" dirty="0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BDCB967B-233F-4C5F-BA93-DA3C5E3930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907" y="725488"/>
            <a:ext cx="10311868" cy="4824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2372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888599A-6D16-4BA6-8111-15DB449998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Dernières nouvelles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AB4E7368-FCF0-4FD0-AA4A-261FA9E614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20/03/2025</a:t>
            </a:r>
            <a:endParaRPr lang="fr-FR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E93D1A2B-570B-4A05-BC99-E29E3B0F47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PERLE- Project Progress Review- 2-2025</a:t>
            </a:r>
            <a:endParaRPr lang="fr-FR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8B66E3CB-5BE1-4693-96A0-E0CD9416D9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2</a:t>
            </a:fld>
            <a:endParaRPr lang="fr-FR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A0B1AB93-D792-40D9-BD1D-770B7F56B41B}"/>
              </a:ext>
            </a:extLst>
          </p:cNvPr>
          <p:cNvSpPr txBox="1"/>
          <p:nvPr/>
        </p:nvSpPr>
        <p:spPr>
          <a:xfrm>
            <a:off x="776800" y="927238"/>
            <a:ext cx="36320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/>
              <a:t>Arrivée de 2 stagiaires M2 le 1</a:t>
            </a:r>
            <a:r>
              <a:rPr lang="fr-FR" sz="1600" baseline="30000" dirty="0"/>
              <a:t>er</a:t>
            </a:r>
            <a:r>
              <a:rPr lang="fr-FR" sz="1600" dirty="0"/>
              <a:t> Avril :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ACCDB6C9-91AB-446B-81B1-72EC7DE9E977}"/>
              </a:ext>
            </a:extLst>
          </p:cNvPr>
          <p:cNvSpPr txBox="1"/>
          <p:nvPr/>
        </p:nvSpPr>
        <p:spPr>
          <a:xfrm>
            <a:off x="2592843" y="5048703"/>
            <a:ext cx="538815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600" b="1" i="1" dirty="0"/>
              <a:t>Attribution approuvée d’une bourse de thèse IN2P3. </a:t>
            </a:r>
          </a:p>
          <a:p>
            <a:pPr algn="ctr"/>
            <a:r>
              <a:rPr lang="fr-FR" sz="1600" i="1" dirty="0"/>
              <a:t>2</a:t>
            </a:r>
            <a:r>
              <a:rPr lang="fr-FR" sz="1600" i="1" baseline="30000" dirty="0"/>
              <a:t>ème</a:t>
            </a:r>
            <a:r>
              <a:rPr lang="fr-FR" sz="1600" i="1" dirty="0"/>
              <a:t> bourse de thèse prévue à l’ED</a:t>
            </a:r>
          </a:p>
        </p:txBody>
      </p:sp>
      <p:pic>
        <p:nvPicPr>
          <p:cNvPr id="32" name="Image 31">
            <a:extLst>
              <a:ext uri="{FF2B5EF4-FFF2-40B4-BE49-F238E27FC236}">
                <a16:creationId xmlns:a16="http://schemas.microsoft.com/office/drawing/2014/main" id="{A6E70D07-51E1-4864-8607-5B11E81F6C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3979" y="1384181"/>
            <a:ext cx="7893691" cy="3546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2705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9A83EFF-5BDD-437E-B762-97E6579D5D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Schémas de </a:t>
            </a:r>
            <a:r>
              <a:rPr lang="fr-FR" dirty="0" err="1"/>
              <a:t>comissioning</a:t>
            </a:r>
            <a:endParaRPr lang="fr-FR" dirty="0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136A9F8F-168E-4B53-99A9-12ACA5042A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20/03/2025</a:t>
            </a:r>
            <a:endParaRPr lang="fr-FR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AF7BA4C8-AD26-4A61-A314-5A830CDA32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PERLE- Project Progress Review- 2-2025</a:t>
            </a:r>
            <a:endParaRPr lang="fr-FR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1D9BFDBB-A074-4182-8A3A-0C01041B78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3</a:t>
            </a:fld>
            <a:endParaRPr lang="fr-FR" dirty="0"/>
          </a:p>
        </p:txBody>
      </p:sp>
      <p:graphicFrame>
        <p:nvGraphicFramePr>
          <p:cNvPr id="10" name="Espace réservé du contenu 7">
            <a:extLst>
              <a:ext uri="{FF2B5EF4-FFF2-40B4-BE49-F238E27FC236}">
                <a16:creationId xmlns:a16="http://schemas.microsoft.com/office/drawing/2014/main" id="{189676F6-78D3-42FA-BB55-1E14FC9FB9FE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707583723"/>
              </p:ext>
            </p:extLst>
          </p:nvPr>
        </p:nvGraphicFramePr>
        <p:xfrm>
          <a:off x="310368" y="921142"/>
          <a:ext cx="10309225" cy="3801669"/>
        </p:xfrm>
        <a:graphic>
          <a:graphicData uri="http://schemas.openxmlformats.org/drawingml/2006/table">
            <a:tbl>
              <a:tblPr/>
              <a:tblGrid>
                <a:gridCol w="1104936">
                  <a:extLst>
                    <a:ext uri="{9D8B030D-6E8A-4147-A177-3AD203B41FA5}">
                      <a16:colId xmlns:a16="http://schemas.microsoft.com/office/drawing/2014/main" val="776184954"/>
                    </a:ext>
                  </a:extLst>
                </a:gridCol>
                <a:gridCol w="742506">
                  <a:extLst>
                    <a:ext uri="{9D8B030D-6E8A-4147-A177-3AD203B41FA5}">
                      <a16:colId xmlns:a16="http://schemas.microsoft.com/office/drawing/2014/main" val="2205050731"/>
                    </a:ext>
                  </a:extLst>
                </a:gridCol>
                <a:gridCol w="520278">
                  <a:extLst>
                    <a:ext uri="{9D8B030D-6E8A-4147-A177-3AD203B41FA5}">
                      <a16:colId xmlns:a16="http://schemas.microsoft.com/office/drawing/2014/main" val="3320463036"/>
                    </a:ext>
                  </a:extLst>
                </a:gridCol>
                <a:gridCol w="778717">
                  <a:extLst>
                    <a:ext uri="{9D8B030D-6E8A-4147-A177-3AD203B41FA5}">
                      <a16:colId xmlns:a16="http://schemas.microsoft.com/office/drawing/2014/main" val="1213582000"/>
                    </a:ext>
                  </a:extLst>
                </a:gridCol>
                <a:gridCol w="573213">
                  <a:extLst>
                    <a:ext uri="{9D8B030D-6E8A-4147-A177-3AD203B41FA5}">
                      <a16:colId xmlns:a16="http://schemas.microsoft.com/office/drawing/2014/main" val="4228673499"/>
                    </a:ext>
                  </a:extLst>
                </a:gridCol>
                <a:gridCol w="658001">
                  <a:extLst>
                    <a:ext uri="{9D8B030D-6E8A-4147-A177-3AD203B41FA5}">
                      <a16:colId xmlns:a16="http://schemas.microsoft.com/office/drawing/2014/main" val="4261872407"/>
                    </a:ext>
                  </a:extLst>
                </a:gridCol>
                <a:gridCol w="638143">
                  <a:extLst>
                    <a:ext uri="{9D8B030D-6E8A-4147-A177-3AD203B41FA5}">
                      <a16:colId xmlns:a16="http://schemas.microsoft.com/office/drawing/2014/main" val="571828961"/>
                    </a:ext>
                  </a:extLst>
                </a:gridCol>
                <a:gridCol w="803535">
                  <a:extLst>
                    <a:ext uri="{9D8B030D-6E8A-4147-A177-3AD203B41FA5}">
                      <a16:colId xmlns:a16="http://schemas.microsoft.com/office/drawing/2014/main" val="2820629976"/>
                    </a:ext>
                  </a:extLst>
                </a:gridCol>
                <a:gridCol w="810286">
                  <a:extLst>
                    <a:ext uri="{9D8B030D-6E8A-4147-A177-3AD203B41FA5}">
                      <a16:colId xmlns:a16="http://schemas.microsoft.com/office/drawing/2014/main" val="3055021618"/>
                    </a:ext>
                  </a:extLst>
                </a:gridCol>
                <a:gridCol w="690435">
                  <a:extLst>
                    <a:ext uri="{9D8B030D-6E8A-4147-A177-3AD203B41FA5}">
                      <a16:colId xmlns:a16="http://schemas.microsoft.com/office/drawing/2014/main" val="3160003504"/>
                    </a:ext>
                  </a:extLst>
                </a:gridCol>
                <a:gridCol w="730196">
                  <a:extLst>
                    <a:ext uri="{9D8B030D-6E8A-4147-A177-3AD203B41FA5}">
                      <a16:colId xmlns:a16="http://schemas.microsoft.com/office/drawing/2014/main" val="3394964876"/>
                    </a:ext>
                  </a:extLst>
                </a:gridCol>
                <a:gridCol w="547206">
                  <a:extLst>
                    <a:ext uri="{9D8B030D-6E8A-4147-A177-3AD203B41FA5}">
                      <a16:colId xmlns:a16="http://schemas.microsoft.com/office/drawing/2014/main" val="3392013884"/>
                    </a:ext>
                  </a:extLst>
                </a:gridCol>
                <a:gridCol w="1711773">
                  <a:extLst>
                    <a:ext uri="{9D8B030D-6E8A-4147-A177-3AD203B41FA5}">
                      <a16:colId xmlns:a16="http://schemas.microsoft.com/office/drawing/2014/main" val="4221091634"/>
                    </a:ext>
                  </a:extLst>
                </a:gridCol>
              </a:tblGrid>
              <a:tr h="202341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Modes </a:t>
                      </a:r>
                    </a:p>
                  </a:txBody>
                  <a:tcPr marL="5256" marR="5256" marT="52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Main Beam </a:t>
                      </a:r>
                      <a:r>
                        <a:rPr lang="fr-FR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Caracteristics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56" marR="5256" marT="52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Minimum Required RF 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Power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(kW)/ cavity (with QL = 5,3 *1E6)</a:t>
                      </a:r>
                    </a:p>
                  </a:txBody>
                  <a:tcPr marL="5256" marR="5256" marT="52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Remarques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56" marR="5256" marT="52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00480542"/>
                  </a:ext>
                </a:extLst>
              </a:tr>
              <a:tr h="345066"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Operation</a:t>
                      </a:r>
                      <a:r>
                        <a:rPr lang="fr-F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modes</a:t>
                      </a:r>
                    </a:p>
                  </a:txBody>
                  <a:tcPr marL="5256" marR="5256" marT="52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Mode code</a:t>
                      </a:r>
                    </a:p>
                  </a:txBody>
                  <a:tcPr marL="5256" marR="5256" marT="52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Bunch</a:t>
                      </a:r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charge (</a:t>
                      </a:r>
                      <a:r>
                        <a:rPr lang="fr-FR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pC</a:t>
                      </a:r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  <a:p>
                      <a:pPr algn="ctr" fontAlgn="b"/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56" marR="5256" marT="52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Beam </a:t>
                      </a:r>
                      <a:r>
                        <a:rPr lang="fr-FR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freq</a:t>
                      </a:r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 (MHz)</a:t>
                      </a:r>
                    </a:p>
                  </a:txBody>
                  <a:tcPr marL="5256" marR="5256" marT="52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Duty cycle</a:t>
                      </a:r>
                    </a:p>
                  </a:txBody>
                  <a:tcPr marL="5256" marR="5256" marT="52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Average</a:t>
                      </a:r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fr-FR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Current</a:t>
                      </a:r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(mA)</a:t>
                      </a:r>
                    </a:p>
                  </a:txBody>
                  <a:tcPr marL="5256" marR="5256" marT="52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Crest </a:t>
                      </a:r>
                      <a:r>
                        <a:rPr lang="fr-FR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current</a:t>
                      </a:r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(mA)</a:t>
                      </a:r>
                    </a:p>
                  </a:txBody>
                  <a:tcPr marL="5256" marR="5256" marT="52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Energy (MeV)</a:t>
                      </a:r>
                    </a:p>
                  </a:txBody>
                  <a:tcPr marL="5256" marR="5256" marT="52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Av. Beam Power (kW)</a:t>
                      </a:r>
                    </a:p>
                  </a:txBody>
                  <a:tcPr marL="5256" marR="5256" marT="52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Crest Beam Power (kW)</a:t>
                      </a:r>
                    </a:p>
                  </a:txBody>
                  <a:tcPr marL="5256" marR="5256" marT="52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ERL mode</a:t>
                      </a:r>
                    </a:p>
                  </a:txBody>
                  <a:tcPr marL="5256" marR="5256" marT="52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 </a:t>
                      </a:r>
                      <a:r>
                        <a:rPr lang="fr-FR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Recovery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56" marR="5256" marT="52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4162506"/>
                  </a:ext>
                </a:extLst>
              </a:tr>
              <a:tr h="152381"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Phase 1 nominal</a:t>
                      </a:r>
                    </a:p>
                  </a:txBody>
                  <a:tcPr marL="5256" marR="5256" marT="52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OP-1T-P1</a:t>
                      </a:r>
                    </a:p>
                  </a:txBody>
                  <a:tcPr marL="5256" marR="5256" marT="52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125</a:t>
                      </a:r>
                    </a:p>
                  </a:txBody>
                  <a:tcPr marL="5256" marR="5256" marT="52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5256" marR="5256" marT="52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100,00%</a:t>
                      </a:r>
                    </a:p>
                  </a:txBody>
                  <a:tcPr marL="5256" marR="5256" marT="52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5256" marR="5256" marT="52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5256" marR="5256" marT="52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</a:t>
                      </a:r>
                    </a:p>
                  </a:txBody>
                  <a:tcPr marL="5256" marR="5256" marT="52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445</a:t>
                      </a:r>
                    </a:p>
                  </a:txBody>
                  <a:tcPr marL="5256" marR="5256" marT="52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445</a:t>
                      </a:r>
                    </a:p>
                  </a:txBody>
                  <a:tcPr marL="5256" marR="5256" marT="52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</a:t>
                      </a:r>
                    </a:p>
                  </a:txBody>
                  <a:tcPr marL="5256" marR="5256" marT="52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107</a:t>
                      </a:r>
                    </a:p>
                  </a:txBody>
                  <a:tcPr marL="5256" marR="5256" marT="52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256" marR="5256" marT="52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31794447"/>
                  </a:ext>
                </a:extLst>
              </a:tr>
              <a:tr h="152381"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FP phase 1</a:t>
                      </a:r>
                    </a:p>
                  </a:txBody>
                  <a:tcPr marL="5256" marR="5256" marT="52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OP-1T-P1-50</a:t>
                      </a:r>
                    </a:p>
                  </a:txBody>
                  <a:tcPr marL="5256" marR="5256" marT="52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125</a:t>
                      </a:r>
                    </a:p>
                  </a:txBody>
                  <a:tcPr marL="5256" marR="5256" marT="52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5256" marR="5256" marT="52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100,00%</a:t>
                      </a:r>
                    </a:p>
                  </a:txBody>
                  <a:tcPr marL="5256" marR="5256" marT="52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5256" marR="5256" marT="52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5256" marR="5256" marT="52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5256" marR="5256" marT="52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250</a:t>
                      </a:r>
                    </a:p>
                  </a:txBody>
                  <a:tcPr marL="5256" marR="5256" marT="52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250</a:t>
                      </a:r>
                    </a:p>
                  </a:txBody>
                  <a:tcPr marL="5256" marR="5256" marT="52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</a:t>
                      </a:r>
                    </a:p>
                  </a:txBody>
                  <a:tcPr marL="5256" marR="5256" marT="52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</a:t>
                      </a:r>
                    </a:p>
                  </a:txBody>
                  <a:tcPr marL="5256" marR="5256" marT="52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256" marR="5256" marT="52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48196001"/>
                  </a:ext>
                </a:extLst>
              </a:tr>
              <a:tr h="152381"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Nominal mode</a:t>
                      </a:r>
                    </a:p>
                  </a:txBody>
                  <a:tcPr marL="5256" marR="5256" marT="52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OP-1T-Nom</a:t>
                      </a:r>
                    </a:p>
                  </a:txBody>
                  <a:tcPr marL="5256" marR="5256" marT="52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500</a:t>
                      </a:r>
                    </a:p>
                  </a:txBody>
                  <a:tcPr marL="5256" marR="5256" marT="52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5256" marR="5256" marT="52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100,00%</a:t>
                      </a:r>
                    </a:p>
                  </a:txBody>
                  <a:tcPr marL="5256" marR="5256" marT="52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5256" marR="5256" marT="52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5256" marR="5256" marT="52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</a:t>
                      </a:r>
                    </a:p>
                  </a:txBody>
                  <a:tcPr marL="5256" marR="5256" marT="52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1780</a:t>
                      </a:r>
                    </a:p>
                  </a:txBody>
                  <a:tcPr marL="5256" marR="5256" marT="52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1780</a:t>
                      </a:r>
                    </a:p>
                  </a:txBody>
                  <a:tcPr marL="5256" marR="5256" marT="52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</a:t>
                      </a:r>
                    </a:p>
                  </a:txBody>
                  <a:tcPr marL="5256" marR="5256" marT="52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518</a:t>
                      </a:r>
                    </a:p>
                  </a:txBody>
                  <a:tcPr marL="5256" marR="5256" marT="52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256" marR="5256" marT="52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37141498"/>
                  </a:ext>
                </a:extLst>
              </a:tr>
              <a:tr h="152381"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Fabry-</a:t>
                      </a:r>
                      <a:r>
                        <a:rPr lang="fr-FR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Perot</a:t>
                      </a:r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mode</a:t>
                      </a:r>
                    </a:p>
                  </a:txBody>
                  <a:tcPr marL="5256" marR="5256" marT="52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OP-1T-50</a:t>
                      </a:r>
                    </a:p>
                  </a:txBody>
                  <a:tcPr marL="5256" marR="5256" marT="52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500</a:t>
                      </a:r>
                    </a:p>
                  </a:txBody>
                  <a:tcPr marL="5256" marR="5256" marT="52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5256" marR="5256" marT="52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100,00%</a:t>
                      </a:r>
                    </a:p>
                  </a:txBody>
                  <a:tcPr marL="5256" marR="5256" marT="52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5256" marR="5256" marT="52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5256" marR="5256" marT="52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5256" marR="5256" marT="52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1000</a:t>
                      </a:r>
                    </a:p>
                  </a:txBody>
                  <a:tcPr marL="5256" marR="5256" marT="52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1000</a:t>
                      </a:r>
                    </a:p>
                  </a:txBody>
                  <a:tcPr marL="5256" marR="5256" marT="52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</a:t>
                      </a:r>
                    </a:p>
                  </a:txBody>
                  <a:tcPr marL="5256" marR="5256" marT="52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394</a:t>
                      </a:r>
                    </a:p>
                  </a:txBody>
                  <a:tcPr marL="5256" marR="5256" marT="52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256" marR="5256" marT="52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9396877"/>
                  </a:ext>
                </a:extLst>
              </a:tr>
              <a:tr h="152381">
                <a:tc>
                  <a:txBody>
                    <a:bodyPr/>
                    <a:lstStyle/>
                    <a:p>
                      <a:pPr algn="ctr" fontAlgn="b"/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56" marR="5256" marT="52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56" marR="5256" marT="52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56" marR="5256" marT="52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56" marR="5256" marT="52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56" marR="5256" marT="52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56" marR="5256" marT="52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56" marR="5256" marT="52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56" marR="5256" marT="52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56" marR="5256" marT="52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56" marR="5256" marT="52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56" marR="5256" marT="52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56" marR="5256" marT="52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56" marR="5256" marT="52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262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118275"/>
                  </a:ext>
                </a:extLst>
              </a:tr>
              <a:tr h="152381">
                <a:tc>
                  <a:txBody>
                    <a:bodyPr/>
                    <a:lstStyle/>
                    <a:p>
                      <a:pPr algn="ctr" fontAlgn="b"/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56" marR="5256" marT="52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56" marR="5256" marT="52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56" marR="5256" marT="52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56" marR="5256" marT="52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56" marR="5256" marT="52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56" marR="5256" marT="52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56" marR="5256" marT="52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56" marR="5256" marT="52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56" marR="5256" marT="52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56" marR="5256" marT="52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56" marR="5256" marT="52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56" marR="5256" marT="52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56" marR="5256" marT="52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262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8193475"/>
                  </a:ext>
                </a:extLst>
              </a:tr>
              <a:tr h="316888"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Comissioning</a:t>
                      </a:r>
                      <a:r>
                        <a:rPr lang="fr-F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/</a:t>
                      </a:r>
                    </a:p>
                    <a:p>
                      <a:pPr algn="ctr" fontAlgn="b"/>
                      <a:r>
                        <a:rPr lang="fr-F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Machine dev. </a:t>
                      </a:r>
                    </a:p>
                  </a:txBody>
                  <a:tcPr marL="5256" marR="5256" marT="52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256" marR="5256" marT="52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256" marR="5256" marT="52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256" marR="5256" marT="52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256" marR="5256" marT="52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256" marR="5256" marT="52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256" marR="5256" marT="52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256" marR="5256" marT="52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256" marR="5256" marT="52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256" marR="5256" marT="52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256" marR="5256" marT="52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256" marR="5256" marT="52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256" marR="5256" marT="52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70330303"/>
                  </a:ext>
                </a:extLst>
              </a:tr>
              <a:tr h="152381"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Linac phase tuning</a:t>
                      </a:r>
                    </a:p>
                  </a:txBody>
                  <a:tcPr marL="5256" marR="5256" marT="52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MD-LPT</a:t>
                      </a:r>
                    </a:p>
                  </a:txBody>
                  <a:tcPr marL="5256" marR="5256" marT="52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5256" marR="5256" marT="52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5256" marR="5256" marT="52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0,01%</a:t>
                      </a:r>
                    </a:p>
                  </a:txBody>
                  <a:tcPr marL="5256" marR="5256" marT="52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0,001</a:t>
                      </a:r>
                    </a:p>
                  </a:txBody>
                  <a:tcPr marL="5256" marR="5256" marT="52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256" marR="5256" marT="52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5256" marR="5256" marT="52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0,01</a:t>
                      </a:r>
                    </a:p>
                  </a:txBody>
                  <a:tcPr marL="5256" marR="5256" marT="52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5256" marR="5256" marT="52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56" marR="5256" marT="52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</a:t>
                      </a:r>
                    </a:p>
                  </a:txBody>
                  <a:tcPr marL="5256" marR="5256" marT="52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Vcav</a:t>
                      </a:r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= 0,75 MV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12299222"/>
                  </a:ext>
                </a:extLst>
              </a:tr>
              <a:tr h="152381"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safe</a:t>
                      </a:r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tuning mode</a:t>
                      </a:r>
                    </a:p>
                  </a:txBody>
                  <a:tcPr marL="5256" marR="5256" marT="52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MD-1T -ST</a:t>
                      </a:r>
                    </a:p>
                  </a:txBody>
                  <a:tcPr marL="5256" marR="5256" marT="52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5256" marR="5256" marT="52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5256" marR="5256" marT="52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0,05%</a:t>
                      </a:r>
                    </a:p>
                  </a:txBody>
                  <a:tcPr marL="5256" marR="5256" marT="52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0,0005</a:t>
                      </a:r>
                    </a:p>
                  </a:txBody>
                  <a:tcPr marL="5256" marR="5256" marT="52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256" marR="5256" marT="52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</a:t>
                      </a:r>
                    </a:p>
                  </a:txBody>
                  <a:tcPr marL="5256" marR="5256" marT="52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0,0445</a:t>
                      </a:r>
                    </a:p>
                  </a:txBody>
                  <a:tcPr marL="5256" marR="5256" marT="52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</a:t>
                      </a:r>
                    </a:p>
                  </a:txBody>
                  <a:tcPr marL="5256" marR="5256" marT="52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</a:t>
                      </a:r>
                    </a:p>
                  </a:txBody>
                  <a:tcPr marL="5256" marR="5256" marT="52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</a:t>
                      </a:r>
                    </a:p>
                  </a:txBody>
                  <a:tcPr marL="5256" marR="5256" marT="52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 use gun at low QE 1mA crest ? </a:t>
                      </a:r>
                    </a:p>
                  </a:txBody>
                  <a:tcPr marL="5256" marR="5256" marT="52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8717882"/>
                  </a:ext>
                </a:extLst>
              </a:tr>
              <a:tr h="30476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Low power tuning mode</a:t>
                      </a:r>
                    </a:p>
                  </a:txBody>
                  <a:tcPr marL="5256" marR="5256" marT="52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MD-1T -LP</a:t>
                      </a:r>
                    </a:p>
                  </a:txBody>
                  <a:tcPr marL="5256" marR="5256" marT="52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125</a:t>
                      </a:r>
                    </a:p>
                  </a:txBody>
                  <a:tcPr marL="5256" marR="5256" marT="52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5256" marR="5256" marT="52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0,02%</a:t>
                      </a:r>
                    </a:p>
                  </a:txBody>
                  <a:tcPr marL="5256" marR="5256" marT="52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0,001</a:t>
                      </a:r>
                    </a:p>
                  </a:txBody>
                  <a:tcPr marL="5256" marR="5256" marT="52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5256" marR="5256" marT="52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</a:t>
                      </a:r>
                    </a:p>
                  </a:txBody>
                  <a:tcPr marL="5256" marR="5256" marT="52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0,089</a:t>
                      </a:r>
                    </a:p>
                  </a:txBody>
                  <a:tcPr marL="5256" marR="5256" marT="52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445</a:t>
                      </a:r>
                    </a:p>
                  </a:txBody>
                  <a:tcPr marL="5256" marR="5256" marT="52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</a:t>
                      </a:r>
                    </a:p>
                  </a:txBody>
                  <a:tcPr marL="5256" marR="5256" marT="52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107</a:t>
                      </a:r>
                    </a:p>
                  </a:txBody>
                  <a:tcPr marL="5256" marR="5256" marT="52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 limit below 100 W (too high? Already… or too low )</a:t>
                      </a:r>
                    </a:p>
                  </a:txBody>
                  <a:tcPr marL="5256" marR="5256" marT="52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8090081"/>
                  </a:ext>
                </a:extLst>
              </a:tr>
              <a:tr h="152381"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Phase 1 mode tuning</a:t>
                      </a:r>
                    </a:p>
                  </a:txBody>
                  <a:tcPr marL="5256" marR="5256" marT="52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MD-1T-P1</a:t>
                      </a:r>
                    </a:p>
                  </a:txBody>
                  <a:tcPr marL="5256" marR="5256" marT="52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125</a:t>
                      </a:r>
                    </a:p>
                  </a:txBody>
                  <a:tcPr marL="5256" marR="5256" marT="52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5256" marR="5256" marT="52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0,10%</a:t>
                      </a:r>
                    </a:p>
                  </a:txBody>
                  <a:tcPr marL="5256" marR="5256" marT="52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0,005</a:t>
                      </a:r>
                    </a:p>
                  </a:txBody>
                  <a:tcPr marL="5256" marR="5256" marT="52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5256" marR="5256" marT="52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</a:t>
                      </a:r>
                    </a:p>
                  </a:txBody>
                  <a:tcPr marL="5256" marR="5256" marT="52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0,445</a:t>
                      </a:r>
                    </a:p>
                  </a:txBody>
                  <a:tcPr marL="5256" marR="5256" marT="52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445</a:t>
                      </a:r>
                    </a:p>
                  </a:txBody>
                  <a:tcPr marL="5256" marR="5256" marT="52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</a:t>
                      </a:r>
                    </a:p>
                  </a:txBody>
                  <a:tcPr marL="5256" marR="5256" marT="52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107</a:t>
                      </a:r>
                    </a:p>
                  </a:txBody>
                  <a:tcPr marL="5256" marR="5256" marT="52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256" marR="5256" marT="52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38107254"/>
                  </a:ext>
                </a:extLst>
              </a:tr>
              <a:tr h="152381"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Nominal mode tuning</a:t>
                      </a:r>
                    </a:p>
                  </a:txBody>
                  <a:tcPr marL="5256" marR="5256" marT="52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MD-1T-Nom</a:t>
                      </a:r>
                    </a:p>
                  </a:txBody>
                  <a:tcPr marL="5256" marR="5256" marT="52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500</a:t>
                      </a:r>
                    </a:p>
                  </a:txBody>
                  <a:tcPr marL="5256" marR="5256" marT="52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5256" marR="5256" marT="52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0,10%</a:t>
                      </a:r>
                    </a:p>
                  </a:txBody>
                  <a:tcPr marL="5256" marR="5256" marT="52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0,02</a:t>
                      </a:r>
                    </a:p>
                  </a:txBody>
                  <a:tcPr marL="5256" marR="5256" marT="52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5256" marR="5256" marT="52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</a:t>
                      </a:r>
                    </a:p>
                  </a:txBody>
                  <a:tcPr marL="5256" marR="5256" marT="52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1,78</a:t>
                      </a:r>
                    </a:p>
                  </a:txBody>
                  <a:tcPr marL="5256" marR="5256" marT="52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1780</a:t>
                      </a:r>
                    </a:p>
                  </a:txBody>
                  <a:tcPr marL="5256" marR="5256" marT="52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</a:t>
                      </a:r>
                    </a:p>
                  </a:txBody>
                  <a:tcPr marL="5256" marR="5256" marT="52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518</a:t>
                      </a:r>
                    </a:p>
                  </a:txBody>
                  <a:tcPr marL="5256" marR="5256" marT="52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256" marR="5256" marT="52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74283014"/>
                  </a:ext>
                </a:extLst>
              </a:tr>
              <a:tr h="16000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Minimum charge</a:t>
                      </a:r>
                    </a:p>
                  </a:txBody>
                  <a:tcPr marL="5256" marR="5256" marT="52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MD-1T-Min</a:t>
                      </a:r>
                    </a:p>
                  </a:txBody>
                  <a:tcPr marL="5256" marR="5256" marT="52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5256" marR="5256" marT="52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5256" marR="5256" marT="52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100,00%</a:t>
                      </a:r>
                    </a:p>
                  </a:txBody>
                  <a:tcPr marL="5256" marR="5256" marT="52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</a:t>
                      </a:r>
                    </a:p>
                  </a:txBody>
                  <a:tcPr marL="5256" marR="5256" marT="52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</a:t>
                      </a:r>
                    </a:p>
                  </a:txBody>
                  <a:tcPr marL="5256" marR="5256" marT="52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</a:t>
                      </a:r>
                    </a:p>
                  </a:txBody>
                  <a:tcPr marL="5256" marR="5256" marT="52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35,6</a:t>
                      </a:r>
                    </a:p>
                  </a:txBody>
                  <a:tcPr marL="5256" marR="5256" marT="52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35,6</a:t>
                      </a:r>
                    </a:p>
                  </a:txBody>
                  <a:tcPr marL="5256" marR="5256" marT="52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</a:t>
                      </a:r>
                    </a:p>
                  </a:txBody>
                  <a:tcPr marL="5256" marR="5256" marT="52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</a:t>
                      </a:r>
                    </a:p>
                  </a:txBody>
                  <a:tcPr marL="5256" marR="5256" marT="52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Minimum charge from Gun with QE = 1%</a:t>
                      </a:r>
                    </a:p>
                  </a:txBody>
                  <a:tcPr marL="5256" marR="5256" marT="52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4320296"/>
                  </a:ext>
                </a:extLst>
              </a:tr>
            </a:tbl>
          </a:graphicData>
        </a:graphic>
      </p:graphicFrame>
      <p:sp>
        <p:nvSpPr>
          <p:cNvPr id="12" name="ZoneTexte 11">
            <a:extLst>
              <a:ext uri="{FF2B5EF4-FFF2-40B4-BE49-F238E27FC236}">
                <a16:creationId xmlns:a16="http://schemas.microsoft.com/office/drawing/2014/main" id="{289DF5F0-6493-4B35-AA63-D9E4A62EFF6F}"/>
              </a:ext>
            </a:extLst>
          </p:cNvPr>
          <p:cNvSpPr txBox="1"/>
          <p:nvPr/>
        </p:nvSpPr>
        <p:spPr>
          <a:xfrm>
            <a:off x="2692308" y="4911468"/>
            <a:ext cx="538815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400" i="1" dirty="0"/>
              <a:t>https://atrium.in2p3.fr/008b67bc-22ba-49dc-ba30-f078abe2c685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E024DA9B-F3A1-4BED-A0FE-375BE867DD8A}"/>
              </a:ext>
            </a:extLst>
          </p:cNvPr>
          <p:cNvSpPr txBox="1"/>
          <p:nvPr/>
        </p:nvSpPr>
        <p:spPr>
          <a:xfrm>
            <a:off x="2517700" y="5253152"/>
            <a:ext cx="58945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Ces documents seront mis à jour au fur et à mesure de l’avancée du WP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17A7CC1A-2A7A-4B48-A7AA-74CEE8826B5F}"/>
              </a:ext>
            </a:extLst>
          </p:cNvPr>
          <p:cNvSpPr txBox="1"/>
          <p:nvPr/>
        </p:nvSpPr>
        <p:spPr>
          <a:xfrm>
            <a:off x="8670918" y="4716617"/>
            <a:ext cx="210185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i="1" dirty="0"/>
              <a:t>F. </a:t>
            </a:r>
            <a:r>
              <a:rPr lang="fr-FR" sz="1100" i="1" dirty="0" err="1"/>
              <a:t>Bouly</a:t>
            </a:r>
            <a:r>
              <a:rPr lang="fr-FR" sz="1100" i="1" dirty="0"/>
              <a:t>, A. </a:t>
            </a:r>
            <a:r>
              <a:rPr lang="fr-FR" sz="1100" i="1" dirty="0" err="1"/>
              <a:t>Fomin</a:t>
            </a:r>
            <a:r>
              <a:rPr lang="fr-FR" sz="1100" i="1" dirty="0"/>
              <a:t>, J. Michaud</a:t>
            </a:r>
          </a:p>
        </p:txBody>
      </p:sp>
    </p:spTree>
    <p:extLst>
      <p:ext uri="{BB962C8B-B14F-4D97-AF65-F5344CB8AC3E}">
        <p14:creationId xmlns:p14="http://schemas.microsoft.com/office/powerpoint/2010/main" val="33312527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14D2142-85AE-4400-BEC9-FF96078357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Chemins faisceaux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F025851A-544F-4E00-81A0-E0841ED914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20/03/2025</a:t>
            </a:r>
            <a:endParaRPr lang="fr-FR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C63CDB77-ED1E-4865-B8AF-A2F4FA049D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PERLE- Project Progress Review- 2-2025</a:t>
            </a:r>
            <a:endParaRPr lang="fr-FR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4299CAAA-6E12-4D9F-82DA-754CA6C69D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4</a:t>
            </a:fld>
            <a:endParaRPr lang="fr-FR" dirty="0"/>
          </a:p>
        </p:txBody>
      </p:sp>
      <p:graphicFrame>
        <p:nvGraphicFramePr>
          <p:cNvPr id="6" name="Tableau 5">
            <a:extLst>
              <a:ext uri="{FF2B5EF4-FFF2-40B4-BE49-F238E27FC236}">
                <a16:creationId xmlns:a16="http://schemas.microsoft.com/office/drawing/2014/main" id="{0318DBA0-7613-4D78-8009-0E0B724995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2605909"/>
              </p:ext>
            </p:extLst>
          </p:nvPr>
        </p:nvGraphicFramePr>
        <p:xfrm>
          <a:off x="345827" y="725488"/>
          <a:ext cx="10153126" cy="4931353"/>
        </p:xfrm>
        <a:graphic>
          <a:graphicData uri="http://schemas.openxmlformats.org/drawingml/2006/table">
            <a:tbl>
              <a:tblPr/>
              <a:tblGrid>
                <a:gridCol w="1313953">
                  <a:extLst>
                    <a:ext uri="{9D8B030D-6E8A-4147-A177-3AD203B41FA5}">
                      <a16:colId xmlns:a16="http://schemas.microsoft.com/office/drawing/2014/main" val="2760676189"/>
                    </a:ext>
                  </a:extLst>
                </a:gridCol>
                <a:gridCol w="1313953">
                  <a:extLst>
                    <a:ext uri="{9D8B030D-6E8A-4147-A177-3AD203B41FA5}">
                      <a16:colId xmlns:a16="http://schemas.microsoft.com/office/drawing/2014/main" val="764744536"/>
                    </a:ext>
                  </a:extLst>
                </a:gridCol>
                <a:gridCol w="36390">
                  <a:extLst>
                    <a:ext uri="{9D8B030D-6E8A-4147-A177-3AD203B41FA5}">
                      <a16:colId xmlns:a16="http://schemas.microsoft.com/office/drawing/2014/main" val="2628364928"/>
                    </a:ext>
                  </a:extLst>
                </a:gridCol>
                <a:gridCol w="2304256">
                  <a:extLst>
                    <a:ext uri="{9D8B030D-6E8A-4147-A177-3AD203B41FA5}">
                      <a16:colId xmlns:a16="http://schemas.microsoft.com/office/drawing/2014/main" val="309702943"/>
                    </a:ext>
                  </a:extLst>
                </a:gridCol>
                <a:gridCol w="2093944">
                  <a:extLst>
                    <a:ext uri="{9D8B030D-6E8A-4147-A177-3AD203B41FA5}">
                      <a16:colId xmlns:a16="http://schemas.microsoft.com/office/drawing/2014/main" val="871359045"/>
                    </a:ext>
                  </a:extLst>
                </a:gridCol>
                <a:gridCol w="1655074">
                  <a:extLst>
                    <a:ext uri="{9D8B030D-6E8A-4147-A177-3AD203B41FA5}">
                      <a16:colId xmlns:a16="http://schemas.microsoft.com/office/drawing/2014/main" val="2003499494"/>
                    </a:ext>
                  </a:extLst>
                </a:gridCol>
                <a:gridCol w="1435556">
                  <a:extLst>
                    <a:ext uri="{9D8B030D-6E8A-4147-A177-3AD203B41FA5}">
                      <a16:colId xmlns:a16="http://schemas.microsoft.com/office/drawing/2014/main" val="2793268899"/>
                    </a:ext>
                  </a:extLst>
                </a:gridCol>
              </a:tblGrid>
              <a:tr h="105865"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35" marR="4135" marT="413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1" i="0" u="none" strike="noStrike" dirty="0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Beam Path</a:t>
                      </a:r>
                    </a:p>
                  </a:txBody>
                  <a:tcPr marL="4135" marR="4135" marT="41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050" b="1" i="0" u="none" strike="noStrike" dirty="0">
                        <a:solidFill>
                          <a:srgbClr val="20376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35" marR="4135" marT="41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1" i="0" u="none" strike="noStrike" dirty="0" err="1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what</a:t>
                      </a:r>
                      <a:r>
                        <a:rPr lang="fr-FR" sz="1050" b="1" i="0" u="none" strike="noStrike" dirty="0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 to </a:t>
                      </a:r>
                      <a:r>
                        <a:rPr lang="fr-FR" sz="1050" b="1" i="0" u="none" strike="noStrike" dirty="0" err="1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measure</a:t>
                      </a:r>
                      <a:r>
                        <a:rPr lang="fr-FR" sz="1050" b="1" i="0" u="none" strike="noStrike" dirty="0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 ? </a:t>
                      </a:r>
                    </a:p>
                  </a:txBody>
                  <a:tcPr marL="4135" marR="4135" marT="41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1" i="0" u="none" strike="noStrike" dirty="0" err="1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required</a:t>
                      </a:r>
                      <a:r>
                        <a:rPr lang="fr-FR" sz="1050" b="1" i="0" u="none" strike="noStrike" dirty="0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fr-FR" sz="1050" b="1" i="0" u="none" strike="noStrike" dirty="0" err="1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diag</a:t>
                      </a:r>
                      <a:r>
                        <a:rPr lang="fr-FR" sz="1050" b="1" i="0" u="none" strike="noStrike" dirty="0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4135" marR="4135" marT="41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1" i="0" u="none" strike="noStrike" dirty="0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Rem </a:t>
                      </a:r>
                    </a:p>
                  </a:txBody>
                  <a:tcPr marL="4135" marR="4135" marT="41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1" i="0" u="none" strike="noStrike" dirty="0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extra </a:t>
                      </a:r>
                      <a:r>
                        <a:rPr lang="fr-FR" sz="1050" b="1" i="0" u="none" strike="noStrike" dirty="0" err="1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remarks</a:t>
                      </a:r>
                      <a:r>
                        <a:rPr lang="fr-FR" sz="1050" b="1" i="0" u="none" strike="noStrike" dirty="0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4135" marR="4135" marT="41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14161191"/>
                  </a:ext>
                </a:extLst>
              </a:tr>
              <a:tr h="756173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Construction/ tuning </a:t>
                      </a:r>
                    </a:p>
                  </a:txBody>
                  <a:tcPr marL="4135" marR="4135" marT="4135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Gun </a:t>
                      </a:r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Symbol" panose="05050102010706020507" pitchFamily="18" charset="2"/>
                        </a:rPr>
                        <a:t>®(</a:t>
                      </a:r>
                      <a:r>
                        <a:rPr lang="fr-FR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Buncher</a:t>
                      </a:r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) </a:t>
                      </a:r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Symbol" panose="05050102010706020507" pitchFamily="18" charset="2"/>
                        </a:rPr>
                        <a:t>®</a:t>
                      </a:r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fr-FR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TempoDiagline</a:t>
                      </a:r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4135" marR="4135" marT="4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135" marR="4135" marT="4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- </a:t>
                      </a:r>
                      <a:r>
                        <a:rPr lang="en-US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Transmsion</a:t>
                      </a: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/current </a:t>
                      </a:r>
                      <a:b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monitor </a:t>
                      </a:r>
                      <a:r>
                        <a:rPr lang="en-US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aligment</a:t>
                      </a: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b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transverse and longitudinal  - emittance and/or bunch length. </a:t>
                      </a:r>
                      <a:b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buncher phase scan.</a:t>
                      </a:r>
                    </a:p>
                  </a:txBody>
                  <a:tcPr marL="4135" marR="4135" marT="4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- 2 BPM (at least one after buncher) </a:t>
                      </a:r>
                      <a:b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- 2 EM (pepper pot ?)   -   or screen for at </a:t>
                      </a:r>
                      <a:r>
                        <a:rPr lang="en-US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leats</a:t>
                      </a: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beam profile </a:t>
                      </a:r>
                      <a:b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Faraday cup </a:t>
                      </a:r>
                      <a:b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deflecting cavity + dipole or at least measuring the bunch </a:t>
                      </a:r>
                      <a:r>
                        <a:rPr lang="en-US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lenght</a:t>
                      </a: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with a BMP and halo.  </a:t>
                      </a:r>
                    </a:p>
                  </a:txBody>
                  <a:tcPr marL="4135" marR="4135" marT="4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check where are the BPMS </a:t>
                      </a:r>
                      <a:r>
                        <a:rPr lang="en-US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ans</a:t>
                      </a: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steerers in the solenoids. Check if we can have </a:t>
                      </a:r>
                      <a:r>
                        <a:rPr lang="en-US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bunche</a:t>
                      </a: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length with BPM.  EM is it possible to have some? Pepper pot . Dump is a faraday cup 7 kW</a:t>
                      </a:r>
                    </a:p>
                  </a:txBody>
                  <a:tcPr marL="4135" marR="4135" marT="4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 </a:t>
                      </a:r>
                      <a:r>
                        <a:rPr lang="en-US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mohammed</a:t>
                      </a: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we need to specify which </a:t>
                      </a:r>
                      <a:r>
                        <a:rPr lang="en-US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measurments</a:t>
                      </a: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each BPM should provide/do. </a:t>
                      </a:r>
                    </a:p>
                  </a:txBody>
                  <a:tcPr marL="4135" marR="4135" marT="4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3039537"/>
                  </a:ext>
                </a:extLst>
              </a:tr>
              <a:tr h="736008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Gun  </a:t>
                      </a:r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Symbol" panose="05050102010706020507" pitchFamily="18" charset="2"/>
                        </a:rPr>
                        <a:t>®</a:t>
                      </a:r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fr-FR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Buncher</a:t>
                      </a:r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+ booster </a:t>
                      </a:r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Symbol" panose="05050102010706020507" pitchFamily="18" charset="2"/>
                        </a:rPr>
                        <a:t>®</a:t>
                      </a:r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fr-FR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TempoDiagline</a:t>
                      </a:r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4135" marR="4135" marT="4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135" marR="4135" marT="4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- </a:t>
                      </a:r>
                      <a:r>
                        <a:rPr lang="en-US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Transmsion</a:t>
                      </a: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/current </a:t>
                      </a:r>
                      <a:b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monitor </a:t>
                      </a:r>
                      <a:r>
                        <a:rPr lang="en-US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aligment</a:t>
                      </a: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b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transverse and longitudinal  - emittance and/or bunch length. </a:t>
                      </a:r>
                      <a:b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cavity phase scan.</a:t>
                      </a:r>
                    </a:p>
                  </a:txBody>
                  <a:tcPr marL="4135" marR="4135" marT="4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-  BPMs </a:t>
                      </a:r>
                      <a:b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- 2 EM pepper pot ?   -   or screen for at </a:t>
                      </a:r>
                      <a:r>
                        <a:rPr lang="en-US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leats</a:t>
                      </a: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beam profile </a:t>
                      </a:r>
                      <a:b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Faraday cup </a:t>
                      </a:r>
                      <a:b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deflecting cavity + dipole or at least measuring the bunch </a:t>
                      </a:r>
                      <a:r>
                        <a:rPr lang="en-US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lenght</a:t>
                      </a: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with a BMP and halo.  </a:t>
                      </a:r>
                    </a:p>
                  </a:txBody>
                  <a:tcPr marL="4135" marR="4135" marT="4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Screen power has to be checked.  </a:t>
                      </a:r>
                      <a:r>
                        <a:rPr lang="en-US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Pppert</a:t>
                      </a: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pot or other emittance meter type doable? </a:t>
                      </a:r>
                    </a:p>
                  </a:txBody>
                  <a:tcPr marL="4135" marR="4135" marT="4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Long of booster to be foreseen.  operation I don't know. Discussion with Patricia for HOM /  which </a:t>
                      </a:r>
                      <a:r>
                        <a:rPr lang="en-US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macr</a:t>
                      </a: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-pulse duration. </a:t>
                      </a:r>
                    </a:p>
                  </a:txBody>
                  <a:tcPr marL="4135" marR="4135" marT="4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51357428"/>
                  </a:ext>
                </a:extLst>
              </a:tr>
              <a:tr h="933978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Gun </a:t>
                      </a:r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Symbol" panose="05050102010706020507" pitchFamily="18" charset="2"/>
                        </a:rPr>
                        <a:t>®</a:t>
                      </a:r>
                      <a:r>
                        <a:rPr lang="fr-FR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Buncher</a:t>
                      </a:r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+ Booster + merger  </a:t>
                      </a:r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Symbol" panose="05050102010706020507" pitchFamily="18" charset="2"/>
                        </a:rPr>
                        <a:t>®</a:t>
                      </a:r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fr-FR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TempoDiagline</a:t>
                      </a:r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4135" marR="4135" marT="4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135" marR="4135" marT="4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- </a:t>
                      </a:r>
                      <a:r>
                        <a:rPr lang="fr-FR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Transmsion</a:t>
                      </a:r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/</a:t>
                      </a:r>
                      <a:r>
                        <a:rPr lang="fr-FR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current</a:t>
                      </a:r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b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mesure </a:t>
                      </a:r>
                      <a:r>
                        <a:rPr lang="fr-FR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beam</a:t>
                      </a:r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spot or profile.</a:t>
                      </a:r>
                      <a:b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</a:t>
                      </a:r>
                      <a:r>
                        <a:rPr lang="fr-FR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Measure</a:t>
                      </a:r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transverse </a:t>
                      </a:r>
                      <a:r>
                        <a:rPr lang="fr-FR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emittance</a:t>
                      </a:r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 </a:t>
                      </a:r>
                    </a:p>
                  </a:txBody>
                  <a:tcPr marL="4135" marR="4135" marT="4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- </a:t>
                      </a:r>
                      <a:r>
                        <a:rPr lang="fr-FR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BPMs</a:t>
                      </a:r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b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- 2 EM </a:t>
                      </a:r>
                      <a:r>
                        <a:rPr lang="fr-FR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pepper</a:t>
                      </a:r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pot ?   -   or screen for at </a:t>
                      </a:r>
                      <a:r>
                        <a:rPr lang="fr-FR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leats</a:t>
                      </a:r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fr-FR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beam</a:t>
                      </a:r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profile </a:t>
                      </a:r>
                      <a:b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Faraday cup </a:t>
                      </a:r>
                      <a:b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</a:t>
                      </a:r>
                      <a:r>
                        <a:rPr lang="fr-FR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deflecting</a:t>
                      </a:r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fr-FR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cavity</a:t>
                      </a:r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+ </a:t>
                      </a:r>
                      <a:r>
                        <a:rPr lang="fr-FR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dipole</a:t>
                      </a:r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or at least </a:t>
                      </a:r>
                      <a:r>
                        <a:rPr lang="fr-FR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measuring</a:t>
                      </a:r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the </a:t>
                      </a:r>
                      <a:r>
                        <a:rPr lang="fr-FR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bunch</a:t>
                      </a:r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fr-FR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lenght</a:t>
                      </a:r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fr-FR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with</a:t>
                      </a:r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 BMP and halo. </a:t>
                      </a:r>
                      <a:b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screen for spot size/profile </a:t>
                      </a:r>
                      <a:r>
                        <a:rPr lang="fr-FR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measurement</a:t>
                      </a:r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 Quad scan for Transverse </a:t>
                      </a:r>
                      <a:r>
                        <a:rPr lang="fr-FR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emittance</a:t>
                      </a:r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fr-FR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measurment</a:t>
                      </a:r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 </a:t>
                      </a:r>
                    </a:p>
                  </a:txBody>
                  <a:tcPr marL="4135" marR="4135" marT="4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ask for a second faraday Cup</a:t>
                      </a:r>
                    </a:p>
                  </a:txBody>
                  <a:tcPr marL="4135" marR="4135" marT="4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 </a:t>
                      </a:r>
                      <a:r>
                        <a:rPr lang="en-US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mohammed</a:t>
                      </a: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we need to specify which </a:t>
                      </a:r>
                      <a:r>
                        <a:rPr lang="en-US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measurments</a:t>
                      </a: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each BPM should provide/do. </a:t>
                      </a:r>
                    </a:p>
                  </a:txBody>
                  <a:tcPr marL="4135" marR="4135" marT="4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1292684"/>
                  </a:ext>
                </a:extLst>
              </a:tr>
              <a:tr h="93397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Commissioning/ machine </a:t>
                      </a:r>
                      <a:r>
                        <a:rPr lang="fr-FR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development</a:t>
                      </a:r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4135" marR="4135" marT="4135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Gun </a:t>
                      </a:r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Symbol" panose="05050102010706020507" pitchFamily="18" charset="2"/>
                        </a:rPr>
                        <a:t>®</a:t>
                      </a:r>
                      <a:r>
                        <a:rPr lang="fr-FR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Buncher</a:t>
                      </a:r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+ Booster </a:t>
                      </a:r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Symbol" panose="05050102010706020507" pitchFamily="18" charset="2"/>
                        </a:rPr>
                        <a:t>®</a:t>
                      </a:r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fr-FR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Mir.DILI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35" marR="4135" marT="4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135" marR="4135" marT="4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tranmsion</a:t>
                      </a: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/current</a:t>
                      </a:r>
                      <a:b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- monitor </a:t>
                      </a:r>
                      <a:r>
                        <a:rPr lang="en-US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aligment</a:t>
                      </a: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b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transverse and longitudinal emittance and/or bunch length </a:t>
                      </a:r>
                    </a:p>
                  </a:txBody>
                  <a:tcPr marL="4135" marR="4135" marT="4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- </a:t>
                      </a:r>
                      <a:r>
                        <a:rPr lang="fr-FR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BPMs</a:t>
                      </a:r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b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- 2 EM </a:t>
                      </a:r>
                      <a:r>
                        <a:rPr lang="fr-FR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pepper</a:t>
                      </a:r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pot ?   -   or screen for at </a:t>
                      </a:r>
                      <a:r>
                        <a:rPr lang="fr-FR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leats</a:t>
                      </a:r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fr-FR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beam</a:t>
                      </a:r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profile </a:t>
                      </a:r>
                      <a:b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Faraday cup </a:t>
                      </a:r>
                      <a:b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</a:t>
                      </a:r>
                      <a:r>
                        <a:rPr lang="fr-FR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deflecting</a:t>
                      </a:r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fr-FR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cavity</a:t>
                      </a:r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+ </a:t>
                      </a:r>
                      <a:r>
                        <a:rPr lang="fr-FR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dipole</a:t>
                      </a:r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or at least </a:t>
                      </a:r>
                      <a:r>
                        <a:rPr lang="fr-FR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measuring</a:t>
                      </a:r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the </a:t>
                      </a:r>
                      <a:r>
                        <a:rPr lang="fr-FR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bunch</a:t>
                      </a:r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fr-FR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lenght</a:t>
                      </a:r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fr-FR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with</a:t>
                      </a:r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 BMP and halo. </a:t>
                      </a:r>
                      <a:b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screen for spot size/profile </a:t>
                      </a:r>
                      <a:r>
                        <a:rPr lang="fr-FR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measurement</a:t>
                      </a:r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 Quad scan for Transverse </a:t>
                      </a:r>
                      <a:r>
                        <a:rPr lang="fr-FR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emittance</a:t>
                      </a:r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fr-FR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measurment</a:t>
                      </a:r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 </a:t>
                      </a:r>
                    </a:p>
                  </a:txBody>
                  <a:tcPr marL="4135" marR="4135" marT="4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ask for a second faraday Cup</a:t>
                      </a:r>
                    </a:p>
                  </a:txBody>
                  <a:tcPr marL="4135" marR="4135" marT="4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 </a:t>
                      </a:r>
                      <a:r>
                        <a:rPr lang="en-US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mohammed</a:t>
                      </a: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we need to specify which </a:t>
                      </a:r>
                      <a:r>
                        <a:rPr lang="en-US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measurments</a:t>
                      </a: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each BPM should provide/do. </a:t>
                      </a:r>
                    </a:p>
                  </a:txBody>
                  <a:tcPr marL="4135" marR="4135" marT="4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5644315"/>
                  </a:ext>
                </a:extLst>
              </a:tr>
              <a:tr h="748191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Gun </a:t>
                      </a:r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Symbol" panose="05050102010706020507" pitchFamily="18" charset="2"/>
                        </a:rPr>
                        <a:t>®</a:t>
                      </a:r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Com </a:t>
                      </a:r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Symbol" panose="05050102010706020507" pitchFamily="18" charset="2"/>
                        </a:rPr>
                        <a:t>®</a:t>
                      </a:r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fr-FR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DuL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35" marR="4135" marT="4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135" marR="4135" marT="4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tranmsion</a:t>
                      </a: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/current</a:t>
                      </a:r>
                      <a:b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- monitor </a:t>
                      </a:r>
                      <a:r>
                        <a:rPr lang="en-US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aligment</a:t>
                      </a: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b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transverse and longitudinal emittance and/or bunch length </a:t>
                      </a:r>
                      <a:b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-TOF and energy of the beam for phase scan . </a:t>
                      </a:r>
                      <a:b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Allignement</a:t>
                      </a: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. </a:t>
                      </a:r>
                      <a:b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Option (ellipticity). </a:t>
                      </a:r>
                    </a:p>
                  </a:txBody>
                  <a:tcPr marL="4135" marR="4135" marT="4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idem a </a:t>
                      </a:r>
                      <a:r>
                        <a:rPr lang="en-US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sprevious</a:t>
                      </a: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and BPMs 1st quad of triplet after the cryomodule and la </a:t>
                      </a:r>
                      <a:r>
                        <a:rPr lang="en-US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</a:t>
                      </a: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quad after CM. </a:t>
                      </a:r>
                    </a:p>
                  </a:txBody>
                  <a:tcPr marL="4135" marR="4135" marT="4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get lattice from </a:t>
                      </a:r>
                      <a:r>
                        <a:rPr lang="en-US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alex</a:t>
                      </a: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and Ju. A second faraday cup again to operate at 89 MeV </a:t>
                      </a:r>
                    </a:p>
                  </a:txBody>
                  <a:tcPr marL="4135" marR="4135" marT="4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shall we change the Dipole field for deviation to the dump. </a:t>
                      </a:r>
                    </a:p>
                  </a:txBody>
                  <a:tcPr marL="4135" marR="4135" marT="4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05954563"/>
                  </a:ext>
                </a:extLst>
              </a:tr>
              <a:tr h="549486"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commissioning / operation / machine developmnet</a:t>
                      </a:r>
                    </a:p>
                  </a:txBody>
                  <a:tcPr marL="4135" marR="4135" marT="4135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Gun</a:t>
                      </a:r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Symbol" panose="05050102010706020507" pitchFamily="18" charset="2"/>
                        </a:rPr>
                        <a:t>®</a:t>
                      </a:r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Inj</a:t>
                      </a:r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Symbol" panose="05050102010706020507" pitchFamily="18" charset="2"/>
                        </a:rPr>
                        <a:t>®</a:t>
                      </a:r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Mrg </a:t>
                      </a:r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Symbol" panose="05050102010706020507" pitchFamily="18" charset="2"/>
                        </a:rPr>
                        <a:t>®</a:t>
                      </a:r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</a:t>
                      </a:r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Symbol" panose="05050102010706020507" pitchFamily="18" charset="2"/>
                        </a:rPr>
                        <a:t>®</a:t>
                      </a:r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Top.lin</a:t>
                      </a:r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Symbol" panose="05050102010706020507" pitchFamily="18" charset="2"/>
                        </a:rPr>
                        <a:t>®</a:t>
                      </a:r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Com </a:t>
                      </a:r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Symbol" panose="05050102010706020507" pitchFamily="18" charset="2"/>
                        </a:rPr>
                        <a:t>®</a:t>
                      </a:r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DuL_DIAG_Dump</a:t>
                      </a:r>
                    </a:p>
                  </a:txBody>
                  <a:tcPr marL="4135" marR="4135" marT="4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135" marR="4135" marT="4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TOF, path length, </a:t>
                      </a:r>
                      <a:r>
                        <a:rPr lang="en-US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allignement</a:t>
                      </a: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ellipticity, current transmission, emittance measurement, transverse beam size , longitudinal beam size input and output. </a:t>
                      </a:r>
                    </a:p>
                  </a:txBody>
                  <a:tcPr marL="4135" marR="4135" marT="4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BPMS, screens, EM non </a:t>
                      </a:r>
                      <a:r>
                        <a:rPr lang="en-US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destrusctive</a:t>
                      </a: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 ACCT, FC and Dump, all</a:t>
                      </a:r>
                    </a:p>
                  </a:txBody>
                  <a:tcPr marL="4135" marR="4135" marT="4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135" marR="4135" marT="4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check what they have on existing machines.</a:t>
                      </a:r>
                      <a:b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 </a:t>
                      </a:r>
                      <a:r>
                        <a:rPr lang="en-US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mohammed</a:t>
                      </a: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we need to specify which </a:t>
                      </a:r>
                      <a:r>
                        <a:rPr lang="en-US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measurments</a:t>
                      </a: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each BPM should provide/do.  </a:t>
                      </a:r>
                    </a:p>
                  </a:txBody>
                  <a:tcPr marL="4135" marR="4135" marT="4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930309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534089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488A1A9-36BF-4239-85E0-46FD8F3BB3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7590" y="147888"/>
            <a:ext cx="7128791" cy="432048"/>
          </a:xfrm>
        </p:spPr>
        <p:txBody>
          <a:bodyPr>
            <a:normAutofit/>
          </a:bodyPr>
          <a:lstStyle/>
          <a:p>
            <a:r>
              <a:rPr lang="fr-FR" dirty="0"/>
              <a:t>Dans l’optique de l’écriture du TDR (en cours d’écriture) : 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CE1128D0-3F76-4423-8365-48DD98569B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20/03/2025</a:t>
            </a:r>
            <a:endParaRPr lang="fr-FR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4EA2F2F3-7EB8-49BD-889B-7306A4A690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PERLE- Project Progress Review- 2-2025</a:t>
            </a:r>
            <a:endParaRPr lang="fr-FR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A21F63D0-72B9-4F7B-A12E-28C02B7E19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656AD229-CB73-4BD6-BE6A-840AE29DD57A}"/>
              </a:ext>
            </a:extLst>
          </p:cNvPr>
          <p:cNvSpPr txBox="1"/>
          <p:nvPr/>
        </p:nvSpPr>
        <p:spPr>
          <a:xfrm>
            <a:off x="345827" y="726443"/>
            <a:ext cx="97930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Restructuration complète des fichiers de simulation 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1600" dirty="0"/>
              <a:t>Harmonisation des fichiers (</a:t>
            </a:r>
            <a:r>
              <a:rPr lang="fr-FR" sz="1600" dirty="0" err="1"/>
              <a:t>misalignements</a:t>
            </a:r>
            <a:r>
              <a:rPr lang="fr-FR" sz="1600" dirty="0"/>
              <a:t>, effets collectifs, apertures..) </a:t>
            </a:r>
          </a:p>
          <a:p>
            <a:pPr marL="844550" lvl="1" indent="-342900">
              <a:buFont typeface="Wingdings" panose="05000000000000000000" pitchFamily="2" charset="2"/>
              <a:buChar char="Ø"/>
            </a:pPr>
            <a:r>
              <a:rPr lang="fr-FR" sz="1200" dirty="0"/>
              <a:t>Entre </a:t>
            </a:r>
            <a:r>
              <a:rPr lang="fr-FR" sz="1200" dirty="0" err="1"/>
              <a:t>Rasha</a:t>
            </a:r>
            <a:r>
              <a:rPr lang="fr-FR" sz="1200" dirty="0"/>
              <a:t>, Julien, Alex…</a:t>
            </a:r>
          </a:p>
          <a:p>
            <a:pPr marL="844550" lvl="1" indent="-342900">
              <a:buFont typeface="Wingdings" panose="05000000000000000000" pitchFamily="2" charset="2"/>
              <a:buChar char="Ø"/>
            </a:pPr>
            <a:r>
              <a:rPr lang="fr-FR" sz="1200" dirty="0"/>
              <a:t>Apertures (chambres à vides) définies pour pertes faisceaux</a:t>
            </a:r>
          </a:p>
          <a:p>
            <a:pPr marL="844550" lvl="1" indent="-342900">
              <a:buFont typeface="Wingdings" panose="05000000000000000000" pitchFamily="2" charset="2"/>
              <a:buChar char="Ø"/>
            </a:pPr>
            <a:r>
              <a:rPr lang="fr-FR" sz="1200" dirty="0"/>
              <a:t>Configuration « nominale » appliquée, avec fichiers de réglages par mode faisceau</a:t>
            </a:r>
          </a:p>
        </p:txBody>
      </p:sp>
    </p:spTree>
    <p:extLst>
      <p:ext uri="{BB962C8B-B14F-4D97-AF65-F5344CB8AC3E}">
        <p14:creationId xmlns:p14="http://schemas.microsoft.com/office/powerpoint/2010/main" val="34443573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488A1A9-36BF-4239-85E0-46FD8F3BB3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7590" y="147888"/>
            <a:ext cx="7128791" cy="432048"/>
          </a:xfrm>
        </p:spPr>
        <p:txBody>
          <a:bodyPr>
            <a:normAutofit/>
          </a:bodyPr>
          <a:lstStyle/>
          <a:p>
            <a:r>
              <a:rPr lang="fr-FR" dirty="0"/>
              <a:t>Dans l’optique de l’écriture du TDR (en cours d’écriture) : 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CE1128D0-3F76-4423-8365-48DD98569B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20/03/2025</a:t>
            </a:r>
            <a:endParaRPr lang="fr-FR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4EA2F2F3-7EB8-49BD-889B-7306A4A690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PERLE- Project Progress Review- 2-2025</a:t>
            </a:r>
            <a:endParaRPr lang="fr-FR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A21F63D0-72B9-4F7B-A12E-28C02B7E19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6</a:t>
            </a:fld>
            <a:endParaRPr lang="fr-FR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656AD229-CB73-4BD6-BE6A-840AE29DD57A}"/>
              </a:ext>
            </a:extLst>
          </p:cNvPr>
          <p:cNvSpPr txBox="1"/>
          <p:nvPr/>
        </p:nvSpPr>
        <p:spPr>
          <a:xfrm>
            <a:off x="345827" y="726443"/>
            <a:ext cx="97930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Restructuration complète des fichiers de simulation 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1600" dirty="0"/>
              <a:t>Harmonisation des fichiers (</a:t>
            </a:r>
            <a:r>
              <a:rPr lang="fr-FR" sz="1600" dirty="0" err="1"/>
              <a:t>misalignements</a:t>
            </a:r>
            <a:r>
              <a:rPr lang="fr-FR" sz="1600" dirty="0"/>
              <a:t>, effets collectifs, apertures..) </a:t>
            </a:r>
          </a:p>
          <a:p>
            <a:pPr marL="844550" lvl="1" indent="-342900">
              <a:buFont typeface="Wingdings" panose="05000000000000000000" pitchFamily="2" charset="2"/>
              <a:buChar char="Ø"/>
            </a:pPr>
            <a:r>
              <a:rPr lang="fr-FR" sz="1200" dirty="0"/>
              <a:t>Entre </a:t>
            </a:r>
            <a:r>
              <a:rPr lang="fr-FR" sz="1200" dirty="0" err="1"/>
              <a:t>Rasha</a:t>
            </a:r>
            <a:r>
              <a:rPr lang="fr-FR" sz="1200" dirty="0"/>
              <a:t>, Julien, Alex…</a:t>
            </a:r>
          </a:p>
          <a:p>
            <a:pPr marL="844550" lvl="1" indent="-342900">
              <a:buFont typeface="Wingdings" panose="05000000000000000000" pitchFamily="2" charset="2"/>
              <a:buChar char="Ø"/>
            </a:pPr>
            <a:r>
              <a:rPr lang="fr-FR" sz="1200" dirty="0"/>
              <a:t>Apertures (chambres à vides) définies pour pertes faisceaux</a:t>
            </a:r>
          </a:p>
          <a:p>
            <a:pPr marL="844550" lvl="1" indent="-342900">
              <a:buFont typeface="Wingdings" panose="05000000000000000000" pitchFamily="2" charset="2"/>
              <a:buChar char="Ø"/>
            </a:pPr>
            <a:r>
              <a:rPr lang="fr-FR" sz="1200" dirty="0"/>
              <a:t>Configuration « nominale » appliquée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1600" dirty="0"/>
              <a:t>Renommage de tous les éléments (nouvelle « </a:t>
            </a:r>
            <a:r>
              <a:rPr lang="fr-FR" sz="1600" dirty="0" err="1"/>
              <a:t>naming</a:t>
            </a:r>
            <a:r>
              <a:rPr lang="fr-FR" sz="1600" dirty="0"/>
              <a:t> convention » by Alex)</a:t>
            </a:r>
          </a:p>
          <a:p>
            <a:pPr lvl="1" indent="0"/>
            <a:endParaRPr lang="fr-FR" sz="1200" dirty="0"/>
          </a:p>
          <a:p>
            <a:pPr lvl="1" indent="0"/>
            <a:endParaRPr lang="fr-FR" dirty="0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8B844000-0DFA-4ECA-AAF7-B14DCC33DA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1971" y="2309664"/>
            <a:ext cx="6754540" cy="321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4519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CE1128D0-3F76-4423-8365-48DD98569B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20/03/2025</a:t>
            </a:r>
            <a:endParaRPr lang="fr-FR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4EA2F2F3-7EB8-49BD-889B-7306A4A690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PERLE- Project Progress Review- 2-2025</a:t>
            </a:r>
            <a:endParaRPr lang="fr-FR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A21F63D0-72B9-4F7B-A12E-28C02B7E19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7</a:t>
            </a:fld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03E2A609-B8F4-4736-86D2-C513D2844C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7076" y="3042123"/>
            <a:ext cx="1219370" cy="2019582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749F29B3-84FE-4339-94DA-4399CF0BEEF8}"/>
              </a:ext>
            </a:extLst>
          </p:cNvPr>
          <p:cNvSpPr txBox="1"/>
          <p:nvPr/>
        </p:nvSpPr>
        <p:spPr>
          <a:xfrm>
            <a:off x="133167" y="3845927"/>
            <a:ext cx="216024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400" i="1" dirty="0"/>
              <a:t>bronze/</a:t>
            </a:r>
            <a:r>
              <a:rPr lang="fr-FR" sz="1400" i="1" dirty="0" err="1"/>
              <a:t>bimp</a:t>
            </a:r>
            <a:r>
              <a:rPr lang="fr-FR" sz="1400" i="1" dirty="0"/>
              <a:t>/PERLE  </a:t>
            </a:r>
            <a:r>
              <a:rPr lang="fr-FR" sz="1400" i="1" dirty="0">
                <a:sym typeface="Wingdings" panose="05000000000000000000" pitchFamily="2" charset="2"/>
              </a:rPr>
              <a:t> </a:t>
            </a:r>
            <a:endParaRPr lang="fr-FR" sz="1400" i="1" dirty="0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A318C462-FBA3-41CA-B2A8-06EA49DDA08D}"/>
              </a:ext>
            </a:extLst>
          </p:cNvPr>
          <p:cNvSpPr txBox="1"/>
          <p:nvPr/>
        </p:nvSpPr>
        <p:spPr>
          <a:xfrm>
            <a:off x="71938" y="4179808"/>
            <a:ext cx="223330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50" dirty="0"/>
              <a:t>Droits d’écriture </a:t>
            </a:r>
            <a:r>
              <a:rPr lang="fr-FR" sz="1050" dirty="0" err="1"/>
              <a:t>only</a:t>
            </a:r>
            <a:r>
              <a:rPr lang="fr-FR" sz="1050" dirty="0"/>
              <a:t> Alex &amp; Julien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E5ECD6AC-8159-4005-856A-19FF0FF99B0D}"/>
              </a:ext>
            </a:extLst>
          </p:cNvPr>
          <p:cNvSpPr txBox="1"/>
          <p:nvPr/>
        </p:nvSpPr>
        <p:spPr>
          <a:xfrm>
            <a:off x="71938" y="4438442"/>
            <a:ext cx="199285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50" dirty="0"/>
              <a:t>Droits de lecture groupe </a:t>
            </a:r>
            <a:r>
              <a:rPr lang="fr-FR" sz="1050" dirty="0" err="1"/>
              <a:t>users</a:t>
            </a:r>
            <a:endParaRPr lang="fr-FR" sz="1050" dirty="0"/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83D2C137-3AD7-4F2F-8695-B217657D5B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6227" y="3758867"/>
            <a:ext cx="6534785" cy="677146"/>
          </a:xfrm>
          <a:prstGeom prst="rect">
            <a:avLst/>
          </a:prstGeom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id="{8CE90DB4-56D5-4207-9027-40AB9DD82959}"/>
              </a:ext>
            </a:extLst>
          </p:cNvPr>
          <p:cNvSpPr txBox="1"/>
          <p:nvPr/>
        </p:nvSpPr>
        <p:spPr>
          <a:xfrm>
            <a:off x="3540097" y="3845927"/>
            <a:ext cx="53247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400" i="1" dirty="0">
                <a:sym typeface="Wingdings" panose="05000000000000000000" pitchFamily="2" charset="2"/>
              </a:rPr>
              <a:t></a:t>
            </a:r>
            <a:endParaRPr lang="fr-FR" sz="1400" dirty="0"/>
          </a:p>
        </p:txBody>
      </p:sp>
      <p:sp>
        <p:nvSpPr>
          <p:cNvPr id="27" name="Titre 1">
            <a:extLst>
              <a:ext uri="{FF2B5EF4-FFF2-40B4-BE49-F238E27FC236}">
                <a16:creationId xmlns:a16="http://schemas.microsoft.com/office/drawing/2014/main" id="{497BE061-90AC-4A59-97AD-4BFF3B293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7590" y="147888"/>
            <a:ext cx="7128791" cy="432048"/>
          </a:xfrm>
        </p:spPr>
        <p:txBody>
          <a:bodyPr>
            <a:normAutofit/>
          </a:bodyPr>
          <a:lstStyle/>
          <a:p>
            <a:r>
              <a:rPr lang="fr-FR" dirty="0"/>
              <a:t>Dans l’optique de l’écriture du TDR (en cours d’écriture) : 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7A8FB921-6DF1-4329-A658-333DE6D4ABBC}"/>
              </a:ext>
            </a:extLst>
          </p:cNvPr>
          <p:cNvSpPr txBox="1"/>
          <p:nvPr/>
        </p:nvSpPr>
        <p:spPr>
          <a:xfrm>
            <a:off x="345827" y="726443"/>
            <a:ext cx="979308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Restructuration complète des fichiers de simulation 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1600" dirty="0"/>
              <a:t>Harmonisation des fichiers (</a:t>
            </a:r>
            <a:r>
              <a:rPr lang="fr-FR" sz="1600" dirty="0" err="1"/>
              <a:t>misalignements</a:t>
            </a:r>
            <a:r>
              <a:rPr lang="fr-FR" sz="1600" dirty="0"/>
              <a:t>, effets collectifs, apertures..) </a:t>
            </a:r>
          </a:p>
          <a:p>
            <a:pPr marL="844550" lvl="1" indent="-342900">
              <a:buFont typeface="Wingdings" panose="05000000000000000000" pitchFamily="2" charset="2"/>
              <a:buChar char="Ø"/>
            </a:pPr>
            <a:r>
              <a:rPr lang="fr-FR" sz="1200" dirty="0"/>
              <a:t>Entre </a:t>
            </a:r>
            <a:r>
              <a:rPr lang="fr-FR" sz="1200" dirty="0" err="1"/>
              <a:t>Rasha</a:t>
            </a:r>
            <a:r>
              <a:rPr lang="fr-FR" sz="1200" dirty="0"/>
              <a:t>, Julien, Alex…</a:t>
            </a:r>
          </a:p>
          <a:p>
            <a:pPr marL="844550" lvl="1" indent="-342900">
              <a:buFont typeface="Wingdings" panose="05000000000000000000" pitchFamily="2" charset="2"/>
              <a:buChar char="Ø"/>
            </a:pPr>
            <a:r>
              <a:rPr lang="fr-FR" sz="1200" dirty="0"/>
              <a:t>Apertures (chambres à vides) définies pour pertes faisceaux</a:t>
            </a:r>
          </a:p>
          <a:p>
            <a:pPr marL="844550" lvl="1" indent="-342900">
              <a:buFont typeface="Wingdings" panose="05000000000000000000" pitchFamily="2" charset="2"/>
              <a:buChar char="Ø"/>
            </a:pPr>
            <a:r>
              <a:rPr lang="fr-FR" sz="1200" dirty="0"/>
              <a:t>Configuration « nominale » appliquée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1600" dirty="0"/>
              <a:t>Renommage de tous les éléments (nouvelle « </a:t>
            </a:r>
            <a:r>
              <a:rPr lang="fr-FR" sz="1600" dirty="0" err="1"/>
              <a:t>naming</a:t>
            </a:r>
            <a:r>
              <a:rPr lang="fr-FR" sz="1600" dirty="0"/>
              <a:t> convention » by Alex)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16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1600" dirty="0"/>
              <a:t>Dossier de stockage mutualisé des </a:t>
            </a:r>
            <a:r>
              <a:rPr lang="fr-FR" sz="1600" dirty="0" err="1"/>
              <a:t>lattices</a:t>
            </a:r>
            <a:r>
              <a:rPr lang="fr-FR" sz="1600" dirty="0"/>
              <a:t> + copie Atrium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1600" dirty="0"/>
          </a:p>
          <a:p>
            <a:pPr lvl="1" indent="0"/>
            <a:endParaRPr lang="fr-FR" sz="1200" dirty="0"/>
          </a:p>
          <a:p>
            <a:pPr lvl="1" indent="0"/>
            <a:endParaRPr lang="fr-FR" dirty="0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C775A724-76C6-4CAD-82D8-F4B8B250FAE8}"/>
              </a:ext>
            </a:extLst>
          </p:cNvPr>
          <p:cNvSpPr txBox="1"/>
          <p:nvPr/>
        </p:nvSpPr>
        <p:spPr>
          <a:xfrm>
            <a:off x="4566556" y="4534328"/>
            <a:ext cx="557235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/>
              <a:t>Chargement des fichiers paramètres voulus : </a:t>
            </a:r>
          </a:p>
          <a:p>
            <a:r>
              <a:rPr lang="fr-FR" sz="1100" dirty="0"/>
              <a:t>Exemple : </a:t>
            </a:r>
            <a:r>
              <a:rPr lang="fr-FR" sz="1100" dirty="0" err="1"/>
              <a:t>Space</a:t>
            </a:r>
            <a:r>
              <a:rPr lang="fr-FR" sz="1100" dirty="0"/>
              <a:t> charge params + </a:t>
            </a:r>
            <a:r>
              <a:rPr lang="fr-FR" sz="1100" dirty="0" err="1"/>
              <a:t>focusing</a:t>
            </a:r>
            <a:r>
              <a:rPr lang="fr-FR" sz="1100" dirty="0"/>
              <a:t> IP1 + apertures 60mm + </a:t>
            </a:r>
            <a:r>
              <a:rPr lang="fr-FR" sz="1100" dirty="0" err="1"/>
              <a:t>beam_init</a:t>
            </a:r>
            <a:r>
              <a:rPr lang="fr-FR" sz="1100" dirty="0"/>
              <a:t> 125pC</a:t>
            </a:r>
          </a:p>
        </p:txBody>
      </p:sp>
    </p:spTree>
    <p:extLst>
      <p:ext uri="{BB962C8B-B14F-4D97-AF65-F5344CB8AC3E}">
        <p14:creationId xmlns:p14="http://schemas.microsoft.com/office/powerpoint/2010/main" val="33614569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B2F7B93-E288-44C2-B53A-2029DA47F7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915" y="149425"/>
            <a:ext cx="7128792" cy="432048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Difficultés et points de vigilance remontés en PPR1</a:t>
            </a:r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D96025E7-4870-4E02-BA73-927AADA77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latin typeface="+mn-lt"/>
              </a:rPr>
              <a:t>PERLE- Project Progress Review- 2-2025</a:t>
            </a:r>
            <a:endParaRPr lang="fr-FR" dirty="0">
              <a:latin typeface="+mn-lt"/>
            </a:endParaRP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C5618E59-5A4B-4C6D-BCAA-0C1A37FBED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>
                <a:latin typeface="+mn-lt"/>
              </a:rPr>
              <a:pPr/>
              <a:t>8</a:t>
            </a:fld>
            <a:endParaRPr lang="fr-FR" dirty="0">
              <a:latin typeface="+mn-lt"/>
            </a:endParaRP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CDDAD65-B965-01B0-E89F-5887A86A59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20/03/2025</a:t>
            </a:r>
            <a:endParaRPr lang="fr-FR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95E78B5D-6BB3-41CE-A5B0-80AA8DDB3F15}"/>
              </a:ext>
            </a:extLst>
          </p:cNvPr>
          <p:cNvSpPr txBox="1"/>
          <p:nvPr/>
        </p:nvSpPr>
        <p:spPr>
          <a:xfrm>
            <a:off x="525847" y="797496"/>
            <a:ext cx="9901100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Expertises manquantes/ points à étudier</a:t>
            </a:r>
            <a:endParaRPr lang="fr-FR" sz="1600" dirty="0"/>
          </a:p>
          <a:p>
            <a:pPr marL="844550" lvl="1" indent="-342900">
              <a:buFont typeface="+mj-lt"/>
              <a:buAutoNum type="arabicPeriod"/>
            </a:pPr>
            <a:r>
              <a:rPr lang="fr-FR" sz="1600" dirty="0"/>
              <a:t>Calcul d’impédance et </a:t>
            </a:r>
            <a:r>
              <a:rPr lang="fr-FR" sz="1600" dirty="0" err="1"/>
              <a:t>Wakefields</a:t>
            </a:r>
            <a:endParaRPr lang="fr-FR" sz="1600" dirty="0"/>
          </a:p>
          <a:p>
            <a:pPr marL="1347788" lvl="2" indent="-342900">
              <a:buFont typeface="Arial" panose="020B0604020202020204" pitchFamily="34" charset="0"/>
              <a:buChar char="•"/>
            </a:pPr>
            <a:r>
              <a:rPr lang="fr-FR" sz="1600" dirty="0"/>
              <a:t>Réunion courte avec D. </a:t>
            </a:r>
            <a:r>
              <a:rPr lang="fr-FR" sz="1600" dirty="0" err="1"/>
              <a:t>Amorim</a:t>
            </a:r>
            <a:r>
              <a:rPr lang="fr-FR" sz="1600" dirty="0"/>
              <a:t> (CERN)</a:t>
            </a:r>
          </a:p>
          <a:p>
            <a:pPr marL="1347788" lvl="2" indent="-342900">
              <a:buFont typeface="Arial" panose="020B0604020202020204" pitchFamily="34" charset="0"/>
              <a:buChar char="•"/>
            </a:pPr>
            <a:r>
              <a:rPr lang="fr-FR" sz="1600" dirty="0"/>
              <a:t>Peu de chances d’être affecté par « single </a:t>
            </a:r>
            <a:r>
              <a:rPr lang="fr-FR" sz="1600" dirty="0" err="1"/>
              <a:t>bunch</a:t>
            </a:r>
            <a:r>
              <a:rPr lang="fr-FR" sz="1600" dirty="0"/>
              <a:t> wakes » : spécifique synchrotrons</a:t>
            </a:r>
          </a:p>
          <a:p>
            <a:pPr marL="1347788" lvl="2" indent="-342900">
              <a:buFont typeface="Arial" panose="020B0604020202020204" pitchFamily="34" charset="0"/>
              <a:buChar char="•"/>
            </a:pPr>
            <a:r>
              <a:rPr lang="fr-FR" sz="1600" dirty="0" err="1"/>
              <a:t>Bunch</a:t>
            </a:r>
            <a:r>
              <a:rPr lang="fr-FR" sz="1600" dirty="0"/>
              <a:t>-to-</a:t>
            </a:r>
            <a:r>
              <a:rPr lang="fr-FR" sz="1600" dirty="0" err="1"/>
              <a:t>bunch</a:t>
            </a:r>
            <a:r>
              <a:rPr lang="fr-FR" sz="1600" dirty="0"/>
              <a:t> </a:t>
            </a:r>
            <a:r>
              <a:rPr lang="fr-FR" sz="1600" dirty="0" err="1"/>
              <a:t>instabilities</a:t>
            </a:r>
            <a:r>
              <a:rPr lang="fr-FR" sz="1600" dirty="0"/>
              <a:t> (</a:t>
            </a:r>
            <a:r>
              <a:rPr lang="fr-FR" sz="1600" dirty="0" err="1"/>
              <a:t>HOMs</a:t>
            </a:r>
            <a:r>
              <a:rPr lang="fr-FR" sz="1600" dirty="0"/>
              <a:t>, BBU…):</a:t>
            </a:r>
          </a:p>
          <a:p>
            <a:pPr marL="1851025" lvl="3" indent="-342900">
              <a:buFont typeface="Wingdings" panose="05000000000000000000" pitchFamily="2" charset="2"/>
              <a:buChar char="§"/>
            </a:pPr>
            <a:r>
              <a:rPr lang="fr-FR" sz="1600" dirty="0"/>
              <a:t>Linac : </a:t>
            </a:r>
            <a:r>
              <a:rPr lang="fr-FR" sz="1600" dirty="0" err="1"/>
              <a:t>Carmello</a:t>
            </a:r>
            <a:r>
              <a:rPr lang="fr-FR" sz="1600" dirty="0"/>
              <a:t> + </a:t>
            </a:r>
            <a:r>
              <a:rPr lang="fr-FR" sz="1600" dirty="0" err="1"/>
              <a:t>HOMs</a:t>
            </a:r>
            <a:r>
              <a:rPr lang="fr-FR" sz="1600" dirty="0"/>
              <a:t> </a:t>
            </a:r>
            <a:r>
              <a:rPr lang="fr-FR" sz="1600" dirty="0" err="1"/>
              <a:t>dampers</a:t>
            </a:r>
            <a:r>
              <a:rPr lang="fr-FR" sz="1600" dirty="0"/>
              <a:t>. Etudes BBU effectuées par UK pour la machine </a:t>
            </a:r>
            <a:r>
              <a:rPr lang="fr-FR" sz="1600" b="1" dirty="0"/>
              <a:t>500 MeV uniquement</a:t>
            </a:r>
            <a:r>
              <a:rPr lang="fr-FR" sz="1600" dirty="0"/>
              <a:t>, avec les HOM de SPL.</a:t>
            </a:r>
          </a:p>
          <a:p>
            <a:pPr lvl="3" indent="0"/>
            <a:r>
              <a:rPr lang="fr-FR" sz="1600" dirty="0">
                <a:sym typeface="Wingdings" panose="05000000000000000000" pitchFamily="2" charset="2"/>
              </a:rPr>
              <a:t>	</a:t>
            </a:r>
            <a:r>
              <a:rPr lang="fr-FR" sz="1600" b="1" dirty="0">
                <a:sym typeface="Wingdings" panose="05000000000000000000" pitchFamily="2" charset="2"/>
              </a:rPr>
              <a:t>Nouveau calculs pour 250MeV en cours conjointement avec Patricia et Akira </a:t>
            </a:r>
            <a:endParaRPr lang="fr-FR" sz="1600" b="1" dirty="0"/>
          </a:p>
          <a:p>
            <a:pPr marL="1851025" lvl="3" indent="-342900">
              <a:buFont typeface="Wingdings" panose="05000000000000000000" pitchFamily="2" charset="2"/>
              <a:buChar char="§"/>
            </a:pPr>
            <a:r>
              <a:rPr lang="fr-FR" sz="1600" dirty="0"/>
              <a:t>Chambres à vide : Calculer le temps de « </a:t>
            </a:r>
            <a:r>
              <a:rPr lang="fr-FR" sz="1600" dirty="0" err="1"/>
              <a:t>damping</a:t>
            </a:r>
            <a:r>
              <a:rPr lang="fr-FR" sz="1600" dirty="0"/>
              <a:t> » du wake dans la chambre. Probablement pas un problème.</a:t>
            </a:r>
          </a:p>
          <a:p>
            <a:pPr marL="1851025" lvl="3" indent="-342900">
              <a:buFont typeface="Wingdings" panose="05000000000000000000" pitchFamily="2" charset="2"/>
              <a:buChar char="§"/>
            </a:pPr>
            <a:r>
              <a:rPr lang="fr-FR" sz="1600" dirty="0"/>
              <a:t>BCOM : Point plus critique. Géométrie complexe, très dur à simuler, possible échauffement des parois, à étudier. Nous sommes la 1</a:t>
            </a:r>
            <a:r>
              <a:rPr lang="fr-FR" sz="1600" baseline="30000" dirty="0"/>
              <a:t>ère</a:t>
            </a:r>
            <a:r>
              <a:rPr lang="fr-FR" sz="1600" dirty="0"/>
              <a:t> machine a avoir un aimant BCOM sous haute puissance/intensité. Cas déjà exploré au CERN pour aimant « Y » des IR du LHC.</a:t>
            </a:r>
          </a:p>
          <a:p>
            <a:pPr marL="1347788" lvl="2" indent="-342900">
              <a:buFont typeface="Wingdings" panose="05000000000000000000" pitchFamily="2" charset="2"/>
              <a:buChar char="Ø"/>
            </a:pPr>
            <a:r>
              <a:rPr lang="fr-FR" sz="1600" dirty="0"/>
              <a:t>Actions à effectuer : </a:t>
            </a:r>
          </a:p>
          <a:p>
            <a:pPr marL="1851025" lvl="3" indent="-342900">
              <a:buFont typeface="Wingdings" panose="05000000000000000000" pitchFamily="2" charset="2"/>
              <a:buChar char="§"/>
            </a:pPr>
            <a:r>
              <a:rPr lang="fr-FR" sz="1600" dirty="0"/>
              <a:t>Continuer les études BBU 250 MeV (local + </a:t>
            </a:r>
            <a:r>
              <a:rPr lang="fr-FR" sz="1600" dirty="0" err="1"/>
              <a:t>eventuellement</a:t>
            </a:r>
            <a:r>
              <a:rPr lang="fr-FR" sz="1600" dirty="0"/>
              <a:t> UK ?)</a:t>
            </a:r>
          </a:p>
          <a:p>
            <a:pPr marL="1851025" lvl="3" indent="-342900">
              <a:buFont typeface="Wingdings" panose="05000000000000000000" pitchFamily="2" charset="2"/>
              <a:buChar char="§"/>
            </a:pPr>
            <a:r>
              <a:rPr lang="fr-FR" sz="1600" dirty="0"/>
              <a:t>Collaboration UK pour impédance BCOM ? Nécessite d’abord une évaluation « ordre de grandeur » pour savoir si on est concernés.</a:t>
            </a:r>
          </a:p>
        </p:txBody>
      </p:sp>
    </p:spTree>
    <p:extLst>
      <p:ext uri="{BB962C8B-B14F-4D97-AF65-F5344CB8AC3E}">
        <p14:creationId xmlns:p14="http://schemas.microsoft.com/office/powerpoint/2010/main" val="30286333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B2F7B93-E288-44C2-B53A-2029DA47F7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915" y="149425"/>
            <a:ext cx="7128792" cy="432048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Difficultés et points de vigilance remontés en PPR1</a:t>
            </a:r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D96025E7-4870-4E02-BA73-927AADA77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latin typeface="+mn-lt"/>
              </a:rPr>
              <a:t>PERLE- Project Progress Review- 2-2025</a:t>
            </a:r>
            <a:endParaRPr lang="fr-FR" dirty="0">
              <a:latin typeface="+mn-lt"/>
            </a:endParaRP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C5618E59-5A4B-4C6D-BCAA-0C1A37FBED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>
                <a:latin typeface="+mn-lt"/>
              </a:rPr>
              <a:pPr/>
              <a:t>9</a:t>
            </a:fld>
            <a:endParaRPr lang="fr-FR" dirty="0">
              <a:latin typeface="+mn-lt"/>
            </a:endParaRP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CDDAD65-B965-01B0-E89F-5887A86A59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20/03/2025</a:t>
            </a:r>
            <a:endParaRPr lang="fr-FR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95E78B5D-6BB3-41CE-A5B0-80AA8DDB3F15}"/>
              </a:ext>
            </a:extLst>
          </p:cNvPr>
          <p:cNvSpPr txBox="1"/>
          <p:nvPr/>
        </p:nvSpPr>
        <p:spPr>
          <a:xfrm>
            <a:off x="525847" y="797496"/>
            <a:ext cx="99011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Expertises manquantes/ points à étudier</a:t>
            </a:r>
            <a:endParaRPr lang="fr-FR" sz="1600" dirty="0"/>
          </a:p>
          <a:p>
            <a:pPr marL="844550" lvl="1" indent="-342900">
              <a:buFont typeface="+mj-lt"/>
              <a:buAutoNum type="arabicPeriod"/>
            </a:pPr>
            <a:r>
              <a:rPr lang="fr-FR" sz="1600" dirty="0"/>
              <a:t>Calcul d’impédance et </a:t>
            </a:r>
            <a:r>
              <a:rPr lang="fr-FR" sz="1600" dirty="0" err="1"/>
              <a:t>Wakefields</a:t>
            </a:r>
            <a:endParaRPr lang="fr-FR" sz="1600" dirty="0"/>
          </a:p>
          <a:p>
            <a:pPr marL="844550" lvl="1" indent="-342900">
              <a:buFont typeface="+mj-lt"/>
              <a:buAutoNum type="arabicPeriod"/>
            </a:pPr>
            <a:r>
              <a:rPr lang="fr-FR" sz="1600" dirty="0"/>
              <a:t>PLAS : Path </a:t>
            </a:r>
            <a:r>
              <a:rPr lang="fr-FR" sz="1600" dirty="0" err="1"/>
              <a:t>Length</a:t>
            </a:r>
            <a:r>
              <a:rPr lang="fr-FR" sz="1600" dirty="0"/>
              <a:t> </a:t>
            </a:r>
            <a:r>
              <a:rPr lang="fr-FR" sz="1600" dirty="0" err="1"/>
              <a:t>Adjustment</a:t>
            </a:r>
            <a:r>
              <a:rPr lang="fr-FR" sz="1600" dirty="0"/>
              <a:t> System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344E4684-5AE3-4AE9-A66F-234D34C14CDF}"/>
              </a:ext>
            </a:extLst>
          </p:cNvPr>
          <p:cNvSpPr txBox="1"/>
          <p:nvPr/>
        </p:nvSpPr>
        <p:spPr>
          <a:xfrm>
            <a:off x="371405" y="2453680"/>
            <a:ext cx="224196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/>
              <a:t>Simulations </a:t>
            </a:r>
            <a:r>
              <a:rPr lang="fr-FR" sz="1400" dirty="0" err="1"/>
              <a:t>done</a:t>
            </a:r>
            <a:r>
              <a:rPr lang="fr-FR" sz="1400" dirty="0"/>
              <a:t> by Alex</a:t>
            </a:r>
          </a:p>
          <a:p>
            <a:pPr algn="ctr"/>
            <a:endParaRPr lang="fr-FR" sz="1400" dirty="0"/>
          </a:p>
          <a:p>
            <a:pPr algn="ctr"/>
            <a:r>
              <a:rPr lang="fr-FR" sz="1400" dirty="0" err="1"/>
              <a:t>We</a:t>
            </a:r>
            <a:r>
              <a:rPr lang="fr-FR" sz="1400" dirty="0"/>
              <a:t> can correct </a:t>
            </a:r>
            <a:r>
              <a:rPr lang="fr-FR" sz="1400" b="1" dirty="0"/>
              <a:t>up to 20° </a:t>
            </a:r>
            <a:r>
              <a:rPr lang="fr-FR" sz="1400" dirty="0"/>
              <a:t>of phase </a:t>
            </a:r>
            <a:r>
              <a:rPr lang="fr-FR" sz="1400" dirty="0" err="1"/>
              <a:t>with</a:t>
            </a:r>
            <a:r>
              <a:rPr lang="fr-FR" sz="1400" dirty="0"/>
              <a:t> chicane in </a:t>
            </a:r>
            <a:r>
              <a:rPr lang="fr-FR" sz="1400" dirty="0" err="1"/>
              <a:t>straigth</a:t>
            </a:r>
            <a:r>
              <a:rPr lang="fr-FR" sz="1400" dirty="0"/>
              <a:t> section</a:t>
            </a:r>
          </a:p>
          <a:p>
            <a:pPr algn="ctr"/>
            <a:r>
              <a:rPr lang="fr-FR" sz="1400" dirty="0"/>
              <a:t>(~1,5m </a:t>
            </a:r>
            <a:r>
              <a:rPr lang="fr-FR" sz="1400" dirty="0" err="1"/>
              <a:t>length</a:t>
            </a:r>
            <a:r>
              <a:rPr lang="fr-FR" sz="1400" dirty="0"/>
              <a:t>)</a:t>
            </a:r>
          </a:p>
          <a:p>
            <a:pPr algn="ctr"/>
            <a:endParaRPr lang="fr-FR" sz="1400" dirty="0"/>
          </a:p>
          <a:p>
            <a:pPr algn="ctr"/>
            <a:r>
              <a:rPr lang="fr-FR" sz="1400" dirty="0"/>
              <a:t>This </a:t>
            </a:r>
            <a:r>
              <a:rPr lang="fr-FR" sz="1400" dirty="0" err="1"/>
              <a:t>is</a:t>
            </a:r>
            <a:r>
              <a:rPr lang="fr-FR" sz="1400" dirty="0"/>
              <a:t> a </a:t>
            </a:r>
            <a:r>
              <a:rPr lang="fr-FR" sz="1400" dirty="0" err="1"/>
              <a:t>higher</a:t>
            </a:r>
            <a:r>
              <a:rPr lang="fr-FR" sz="1400" dirty="0"/>
              <a:t> </a:t>
            </a:r>
            <a:r>
              <a:rPr lang="fr-FR" sz="1400" dirty="0" err="1"/>
              <a:t>limit</a:t>
            </a:r>
            <a:r>
              <a:rPr lang="fr-FR" sz="1400" dirty="0"/>
              <a:t>. More </a:t>
            </a:r>
            <a:r>
              <a:rPr lang="fr-FR" sz="1400" dirty="0" err="1"/>
              <a:t>studies</a:t>
            </a:r>
            <a:r>
              <a:rPr lang="fr-FR" sz="1400" dirty="0"/>
              <a:t> are </a:t>
            </a:r>
            <a:r>
              <a:rPr lang="fr-FR" sz="1400" dirty="0" err="1"/>
              <a:t>necessary</a:t>
            </a:r>
            <a:endParaRPr lang="fr-FR" sz="1400" dirty="0"/>
          </a:p>
          <a:p>
            <a:pPr algn="ctr"/>
            <a:r>
              <a:rPr lang="fr-FR" sz="1400" dirty="0"/>
              <a:t>+ </a:t>
            </a:r>
            <a:r>
              <a:rPr lang="fr-FR" sz="1400" dirty="0" err="1"/>
              <a:t>risk</a:t>
            </a:r>
            <a:r>
              <a:rPr lang="fr-FR" sz="1400" dirty="0"/>
              <a:t> of </a:t>
            </a:r>
            <a:r>
              <a:rPr lang="fr-FR" sz="1400" dirty="0" err="1"/>
              <a:t>beam</a:t>
            </a:r>
            <a:r>
              <a:rPr lang="fr-FR" sz="1400" dirty="0"/>
              <a:t> </a:t>
            </a:r>
            <a:r>
              <a:rPr lang="fr-FR" sz="1400" dirty="0" err="1"/>
              <a:t>losses</a:t>
            </a:r>
            <a:r>
              <a:rPr lang="fr-FR" sz="1400" dirty="0"/>
              <a:t> due to dispersion and/or CSR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6F3B7C0D-9008-4BFF-ACB4-8CA121AFBA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8155" y="2021632"/>
            <a:ext cx="6787935" cy="3288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859442"/>
      </p:ext>
    </p:extLst>
  </p:cSld>
  <p:clrMapOvr>
    <a:masterClrMapping/>
  </p:clrMapOvr>
</p:sld>
</file>

<file path=ppt/theme/theme1.xml><?xml version="1.0" encoding="utf-8"?>
<a:theme xmlns:a="http://schemas.openxmlformats.org/drawingml/2006/main" name="1_modele-IJCLAb-powerpoin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38074</TotalTime>
  <Words>1615</Words>
  <Application>Microsoft Office PowerPoint</Application>
  <PresentationFormat>Personnalisé</PresentationFormat>
  <Paragraphs>303</Paragraphs>
  <Slides>10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Symbol</vt:lpstr>
      <vt:lpstr>Wingdings</vt:lpstr>
      <vt:lpstr>1_modele-IJCLAb-powerpoint</vt:lpstr>
      <vt:lpstr>Présentation PowerPoint</vt:lpstr>
      <vt:lpstr>Dernières nouvelles</vt:lpstr>
      <vt:lpstr>Schémas de comissioning</vt:lpstr>
      <vt:lpstr>Chemins faisceaux</vt:lpstr>
      <vt:lpstr>Dans l’optique de l’écriture du TDR (en cours d’écriture) : </vt:lpstr>
      <vt:lpstr>Dans l’optique de l’écriture du TDR (en cours d’écriture) : </vt:lpstr>
      <vt:lpstr>Dans l’optique de l’écriture du TDR (en cours d’écriture) : </vt:lpstr>
      <vt:lpstr>Difficultés et points de vigilance remontés en PPR1</vt:lpstr>
      <vt:lpstr>Difficultés et points de vigilance remontés en PPR1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Luc Petizon</dc:creator>
  <cp:lastModifiedBy>julien michaud</cp:lastModifiedBy>
  <cp:revision>2012</cp:revision>
  <dcterms:created xsi:type="dcterms:W3CDTF">2011-03-09T16:37:49Z</dcterms:created>
  <dcterms:modified xsi:type="dcterms:W3CDTF">2025-03-20T12:44:17Z</dcterms:modified>
</cp:coreProperties>
</file>