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7"/>
  </p:notesMasterIdLst>
  <p:sldIdLst>
    <p:sldId id="307" r:id="rId2"/>
    <p:sldId id="349" r:id="rId3"/>
    <p:sldId id="354" r:id="rId4"/>
    <p:sldId id="355" r:id="rId5"/>
    <p:sldId id="353" r:id="rId6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00"/>
    <a:srgbClr val="F39200"/>
    <a:srgbClr val="6600CC"/>
    <a:srgbClr val="E05314"/>
    <a:srgbClr val="00294B"/>
    <a:srgbClr val="456487"/>
    <a:srgbClr val="511F74"/>
    <a:srgbClr val="7A286A"/>
    <a:srgbClr val="DF8A2D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41" autoAdjust="0"/>
    <p:restoredTop sz="96291" autoAdjust="0"/>
  </p:normalViewPr>
  <p:slideViewPr>
    <p:cSldViewPr>
      <p:cViewPr varScale="1">
        <p:scale>
          <a:sx n="128" d="100"/>
          <a:sy n="128" d="100"/>
        </p:scale>
        <p:origin x="1056" y="132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19/03/2025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2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07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8FD5F-E33E-40BC-9DD7-0723FC62E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597" y="991680"/>
            <a:ext cx="8079581" cy="2109600"/>
          </a:xfrm>
        </p:spPr>
        <p:txBody>
          <a:bodyPr anchor="b"/>
          <a:lstStyle>
            <a:lvl1pPr algn="ctr">
              <a:defRPr sz="5302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2AD7478-505D-44CF-BCB9-0510EA396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6597" y="3182634"/>
            <a:ext cx="8079581" cy="1462973"/>
          </a:xfrm>
        </p:spPr>
        <p:txBody>
          <a:bodyPr/>
          <a:lstStyle>
            <a:lvl1pPr marL="0" indent="0" algn="ctr">
              <a:buNone/>
              <a:defRPr sz="2121"/>
            </a:lvl1pPr>
            <a:lvl2pPr marL="403982" indent="0" algn="ctr">
              <a:buNone/>
              <a:defRPr sz="1767"/>
            </a:lvl2pPr>
            <a:lvl3pPr marL="807964" indent="0" algn="ctr">
              <a:buNone/>
              <a:defRPr sz="1590"/>
            </a:lvl3pPr>
            <a:lvl4pPr marL="1211946" indent="0" algn="ctr">
              <a:buNone/>
              <a:defRPr sz="1414"/>
            </a:lvl4pPr>
            <a:lvl5pPr marL="1615928" indent="0" algn="ctr">
              <a:buNone/>
              <a:defRPr sz="1414"/>
            </a:lvl5pPr>
            <a:lvl6pPr marL="2019910" indent="0" algn="ctr">
              <a:buNone/>
              <a:defRPr sz="1414"/>
            </a:lvl6pPr>
            <a:lvl7pPr marL="2423892" indent="0" algn="ctr">
              <a:buNone/>
              <a:defRPr sz="1414"/>
            </a:lvl7pPr>
            <a:lvl8pPr marL="2827873" indent="0" algn="ctr">
              <a:buNone/>
              <a:defRPr sz="1414"/>
            </a:lvl8pPr>
            <a:lvl9pPr marL="3231855" indent="0" algn="ctr">
              <a:buNone/>
              <a:defRPr sz="1414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959662-BAB8-40BE-8F94-2794A0187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12/12/2024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033093-330B-497C-8C4E-F72E81565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Review- 1-2024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429CB5-682C-4F44-AF45-94E50533C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888C-2246-473E-A69D-9BC16C973E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31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56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8208911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26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062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8009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1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10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12/12/2024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1" r:id="rId3"/>
    <p:sldLayoutId id="2147483708" r:id="rId4"/>
    <p:sldLayoutId id="2147483709" r:id="rId5"/>
    <p:sldLayoutId id="2147483702" r:id="rId6"/>
    <p:sldLayoutId id="2147483703" r:id="rId7"/>
    <p:sldLayoutId id="2147483704" r:id="rId8"/>
    <p:sldLayoutId id="2147483710" r:id="rId9"/>
    <p:sldLayoutId id="2147483711" r:id="rId10"/>
    <p:sldLayoutId id="214748371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F989C989-18D5-49B8-83F0-25407A2D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- 02-2025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07A81A-6C77-4A99-ABCE-88F6992A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29DF77-A478-FFF4-2246-33D934A1F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20/03/2025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CE213AC-7DC4-881A-BE68-5F6D9010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6252" y="1712099"/>
            <a:ext cx="4426399" cy="347788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7E7CFD6-0172-42A9-A91E-F497F6A95F1D}"/>
              </a:ext>
            </a:extLst>
          </p:cNvPr>
          <p:cNvSpPr txBox="1"/>
          <p:nvPr/>
        </p:nvSpPr>
        <p:spPr>
          <a:xfrm>
            <a:off x="993899" y="1733600"/>
            <a:ext cx="91450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Project Progress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Review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(PPR) 02-2025</a:t>
            </a:r>
          </a:p>
          <a:p>
            <a:pPr algn="ctr"/>
            <a:endParaRPr lang="fr-FR"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fr-FR" sz="2800" dirty="0">
                <a:latin typeface="+mn-lt"/>
              </a:rPr>
              <a:t>WP- Injecteur </a:t>
            </a:r>
          </a:p>
          <a:p>
            <a:pPr algn="ctr"/>
            <a:r>
              <a:rPr lang="fr-FR" sz="2800" dirty="0">
                <a:latin typeface="+mn-lt"/>
              </a:rPr>
              <a:t>R. Roux </a:t>
            </a:r>
          </a:p>
          <a:p>
            <a:pPr algn="ctr"/>
            <a:endParaRPr lang="fr-FR" sz="2400" dirty="0">
              <a:latin typeface="+mn-lt"/>
            </a:endParaRPr>
          </a:p>
          <a:p>
            <a:pPr algn="ctr"/>
            <a:endParaRPr lang="fr-FR" sz="2400" dirty="0">
              <a:latin typeface="+mn-lt"/>
            </a:endParaRPr>
          </a:p>
          <a:p>
            <a:pPr algn="ctr"/>
            <a:r>
              <a:rPr lang="fr-FR" sz="2400" dirty="0">
                <a:latin typeface="+mn-lt"/>
              </a:rPr>
              <a:t>20 Mars 2025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0537CC1-C2DF-C452-B89B-2387774B0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867" y="774789"/>
            <a:ext cx="1117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61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Etat d’Avancement 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6025E7-4870-4E02-BA73-927AADA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PERLE- Project Progress </a:t>
            </a:r>
            <a:r>
              <a:rPr lang="fr-FR" dirty="0" err="1">
                <a:latin typeface="+mn-lt"/>
              </a:rPr>
              <a:t>Review</a:t>
            </a:r>
            <a:r>
              <a:rPr lang="fr-FR" dirty="0">
                <a:latin typeface="+mn-lt"/>
              </a:rPr>
              <a:t>- 2-2025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E59-5A4B-4C6D-BCAA-0C1A37F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2</a:t>
            </a:fld>
            <a:endParaRPr lang="fr-FR" dirty="0">
              <a:latin typeface="+mn-lt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326DF3-5E69-1231-5AA7-4B14BE8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20/03/2025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415FADF-E0DD-465C-8B99-DEF3EC3641D9}"/>
              </a:ext>
            </a:extLst>
          </p:cNvPr>
          <p:cNvSpPr txBox="1"/>
          <p:nvPr/>
        </p:nvSpPr>
        <p:spPr>
          <a:xfrm>
            <a:off x="667273" y="1387270"/>
            <a:ext cx="7755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Canon (en bref =&gt; voir présentations Maud, </a:t>
            </a:r>
            <a:r>
              <a:rPr lang="fr-FR" b="1" dirty="0" err="1">
                <a:solidFill>
                  <a:srgbClr val="FF0000"/>
                </a:solidFill>
              </a:rPr>
              <a:t>Fatematuj</a:t>
            </a:r>
            <a:r>
              <a:rPr lang="fr-FR" b="1" dirty="0">
                <a:solidFill>
                  <a:srgbClr val="FF0000"/>
                </a:solidFill>
              </a:rPr>
              <a:t> et Gael)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955B487-F5B3-4753-8B95-921DEF84FD6D}"/>
              </a:ext>
            </a:extLst>
          </p:cNvPr>
          <p:cNvSpPr txBox="1"/>
          <p:nvPr/>
        </p:nvSpPr>
        <p:spPr>
          <a:xfrm>
            <a:off x="1172979" y="1891326"/>
            <a:ext cx="7430239" cy="22626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10</a:t>
            </a:r>
            <a:r>
              <a:rPr lang="fr-FR" sz="1600" baseline="30000" dirty="0"/>
              <a:t>-8</a:t>
            </a:r>
            <a:r>
              <a:rPr lang="fr-FR" sz="1600" dirty="0"/>
              <a:t> mbar atteint dans la chambre de préparation, fuite dans la boite à gants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Canon en cours de remontage, prêt mi Avril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Laser réparé le 12/02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Fichier step coupe de Faraday reçu, OK, pompage à prévoir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contrôle-commande: en attente de la </a:t>
            </a:r>
            <a:r>
              <a:rPr lang="fr-FR" sz="1600" dirty="0" err="1"/>
              <a:t>cpu</a:t>
            </a:r>
            <a:r>
              <a:rPr lang="fr-FR" sz="1600" dirty="0"/>
              <a:t> de l’automate, câblage à faire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Raccordements électrique, eau, air comprimé à faire </a:t>
            </a:r>
          </a:p>
        </p:txBody>
      </p:sp>
    </p:spTree>
    <p:extLst>
      <p:ext uri="{BB962C8B-B14F-4D97-AF65-F5344CB8AC3E}">
        <p14:creationId xmlns:p14="http://schemas.microsoft.com/office/powerpoint/2010/main" val="1859589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Etat d’Avancement 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6025E7-4870-4E02-BA73-927AADA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PERLE- Project Progress </a:t>
            </a:r>
            <a:r>
              <a:rPr lang="fr-FR" dirty="0" err="1">
                <a:latin typeface="+mn-lt"/>
              </a:rPr>
              <a:t>Review</a:t>
            </a:r>
            <a:r>
              <a:rPr lang="fr-FR" dirty="0">
                <a:latin typeface="+mn-lt"/>
              </a:rPr>
              <a:t>- 2-2025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E59-5A4B-4C6D-BCAA-0C1A37F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3</a:t>
            </a:fld>
            <a:endParaRPr lang="fr-FR" dirty="0">
              <a:latin typeface="+mn-lt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326DF3-5E69-1231-5AA7-4B14BE8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20/03/2025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415FADF-E0DD-465C-8B99-DEF3EC3641D9}"/>
              </a:ext>
            </a:extLst>
          </p:cNvPr>
          <p:cNvSpPr txBox="1"/>
          <p:nvPr/>
        </p:nvSpPr>
        <p:spPr>
          <a:xfrm>
            <a:off x="633859" y="876581"/>
            <a:ext cx="215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Cavité groupeur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BB8B3C3-B9C5-4B11-898F-FC8B77671720}"/>
              </a:ext>
            </a:extLst>
          </p:cNvPr>
          <p:cNvSpPr txBox="1"/>
          <p:nvPr/>
        </p:nvSpPr>
        <p:spPr>
          <a:xfrm>
            <a:off x="1065907" y="1397616"/>
            <a:ext cx="6274795" cy="416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RAS depuis le 30/01 réunion de revue avec Juanlu, **	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EEE4F57-38DF-4E49-94F4-1B8F8D1BB839}"/>
              </a:ext>
            </a:extLst>
          </p:cNvPr>
          <p:cNvSpPr txBox="1"/>
          <p:nvPr/>
        </p:nvSpPr>
        <p:spPr>
          <a:xfrm>
            <a:off x="633859" y="2093640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Booster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78DC604-83C4-4A43-83B2-8C751CB2E665}"/>
              </a:ext>
            </a:extLst>
          </p:cNvPr>
          <p:cNvSpPr txBox="1"/>
          <p:nvPr/>
        </p:nvSpPr>
        <p:spPr>
          <a:xfrm>
            <a:off x="1139291" y="2453680"/>
            <a:ext cx="9219190" cy="785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Cavités: Pas d’appel d’offre et donc pas de commande cette année, fabrication par le CERN?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Cryomodule: dessins et plans en attente suite à l’idée de passer de 4 à 3 cavités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AF4AEA9-DC15-4B44-9022-D8D2316A1F7F}"/>
              </a:ext>
            </a:extLst>
          </p:cNvPr>
          <p:cNvSpPr txBox="1"/>
          <p:nvPr/>
        </p:nvSpPr>
        <p:spPr>
          <a:xfrm>
            <a:off x="650455" y="3402433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Cryogénie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94D03BE-358C-4A69-84A5-C1F51C5DD2E2}"/>
              </a:ext>
            </a:extLst>
          </p:cNvPr>
          <p:cNvSpPr txBox="1"/>
          <p:nvPr/>
        </p:nvSpPr>
        <p:spPr>
          <a:xfrm>
            <a:off x="1137915" y="3876529"/>
            <a:ext cx="9712915" cy="785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Réunion le 14/03, schéma complet par Hervé et </a:t>
            </a:r>
            <a:r>
              <a:rPr lang="fr-FR" sz="1600" dirty="0" err="1"/>
              <a:t>Patxi</a:t>
            </a:r>
            <a:r>
              <a:rPr lang="fr-FR" sz="1600" dirty="0"/>
              <a:t>, bouteilles d’He à 4 K =&gt; 2h de fonctionnement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SESAME en préparation</a:t>
            </a:r>
          </a:p>
        </p:txBody>
      </p:sp>
    </p:spTree>
    <p:extLst>
      <p:ext uri="{BB962C8B-B14F-4D97-AF65-F5344CB8AC3E}">
        <p14:creationId xmlns:p14="http://schemas.microsoft.com/office/powerpoint/2010/main" val="3450584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Etat d’Avancement 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6025E7-4870-4E02-BA73-927AADA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PERLE- Project Progress </a:t>
            </a:r>
            <a:r>
              <a:rPr lang="fr-FR" dirty="0" err="1">
                <a:latin typeface="+mn-lt"/>
              </a:rPr>
              <a:t>Review</a:t>
            </a:r>
            <a:r>
              <a:rPr lang="fr-FR" dirty="0">
                <a:latin typeface="+mn-lt"/>
              </a:rPr>
              <a:t>- 2-2025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E59-5A4B-4C6D-BCAA-0C1A37F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4</a:t>
            </a:fld>
            <a:endParaRPr lang="fr-FR" dirty="0">
              <a:latin typeface="+mn-lt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326DF3-5E69-1231-5AA7-4B14BE8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20/03/2025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415FADF-E0DD-465C-8B99-DEF3EC3641D9}"/>
              </a:ext>
            </a:extLst>
          </p:cNvPr>
          <p:cNvSpPr txBox="1"/>
          <p:nvPr/>
        </p:nvSpPr>
        <p:spPr>
          <a:xfrm>
            <a:off x="618381" y="830037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Merger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76ACE83-C069-4C95-943E-7DEED2F21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210" y="1591936"/>
            <a:ext cx="4896545" cy="300198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B56CB15F-C9D7-4948-98CB-76333FEE4285}"/>
              </a:ext>
            </a:extLst>
          </p:cNvPr>
          <p:cNvSpPr txBox="1"/>
          <p:nvPr/>
        </p:nvSpPr>
        <p:spPr>
          <a:xfrm>
            <a:off x="1497955" y="1169017"/>
            <a:ext cx="9329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Premier plan côté par Sylvain =&gt; implantation des </a:t>
            </a:r>
            <a:r>
              <a:rPr lang="fr-FR" sz="1600" dirty="0" err="1"/>
              <a:t>diag</a:t>
            </a:r>
            <a:r>
              <a:rPr lang="fr-FR" sz="1600" dirty="0"/>
              <a:t> et pompage commencée la semaine dernière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7944637-3D69-4497-ADCE-144184490775}"/>
              </a:ext>
            </a:extLst>
          </p:cNvPr>
          <p:cNvSpPr txBox="1"/>
          <p:nvPr/>
        </p:nvSpPr>
        <p:spPr>
          <a:xfrm>
            <a:off x="4938801" y="246502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DEC9B465-A249-4CBB-8ABC-E26D0D45F332}"/>
              </a:ext>
            </a:extLst>
          </p:cNvPr>
          <p:cNvCxnSpPr/>
          <p:nvPr/>
        </p:nvCxnSpPr>
        <p:spPr>
          <a:xfrm flipH="1">
            <a:off x="5242371" y="1846550"/>
            <a:ext cx="1008112" cy="629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D1CB684A-41D5-4A78-8265-08477271767D}"/>
              </a:ext>
            </a:extLst>
          </p:cNvPr>
          <p:cNvSpPr txBox="1"/>
          <p:nvPr/>
        </p:nvSpPr>
        <p:spPr>
          <a:xfrm>
            <a:off x="6322491" y="1692662"/>
            <a:ext cx="28504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On met un écran à la place (Alex)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268CD42-3477-4590-9CD4-C9E8AAF2588F}"/>
              </a:ext>
            </a:extLst>
          </p:cNvPr>
          <p:cNvSpPr txBox="1"/>
          <p:nvPr/>
        </p:nvSpPr>
        <p:spPr>
          <a:xfrm>
            <a:off x="269617" y="3191212"/>
            <a:ext cx="468750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/>
              <a:t>Aimants: pas de récup du CERN ou PSI possible </a:t>
            </a:r>
          </a:p>
          <a:p>
            <a:r>
              <a:rPr lang="fr-FR" sz="1600" dirty="0"/>
              <a:t>=&gt; design et commande à faire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611F47F-A270-493B-8866-FD16D01235B9}"/>
              </a:ext>
            </a:extLst>
          </p:cNvPr>
          <p:cNvSpPr txBox="1"/>
          <p:nvPr/>
        </p:nvSpPr>
        <p:spPr>
          <a:xfrm>
            <a:off x="601905" y="2183382"/>
            <a:ext cx="184537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/>
              <a:t>Pompage, 2 steerers</a:t>
            </a:r>
          </a:p>
          <a:p>
            <a:r>
              <a:rPr lang="fr-FR" sz="1400" dirty="0"/>
              <a:t>1 BPM, 1 ICT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9429C2F6-E0B4-49A0-887B-92AC4F51B5F0}"/>
              </a:ext>
            </a:extLst>
          </p:cNvPr>
          <p:cNvCxnSpPr>
            <a:cxnSpLocks/>
          </p:cNvCxnSpPr>
          <p:nvPr/>
        </p:nvCxnSpPr>
        <p:spPr>
          <a:xfrm flipV="1">
            <a:off x="2447282" y="2161374"/>
            <a:ext cx="1786977" cy="258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82691BC0-29D5-4723-BD70-C88E7DBC999A}"/>
              </a:ext>
            </a:extLst>
          </p:cNvPr>
          <p:cNvSpPr txBox="1"/>
          <p:nvPr/>
        </p:nvSpPr>
        <p:spPr>
          <a:xfrm>
            <a:off x="794265" y="4445380"/>
            <a:ext cx="165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Beam dump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29458D7-12F8-4040-9E5A-BA06CBA09AA1}"/>
              </a:ext>
            </a:extLst>
          </p:cNvPr>
          <p:cNvSpPr txBox="1"/>
          <p:nvPr/>
        </p:nvSpPr>
        <p:spPr>
          <a:xfrm>
            <a:off x="1620773" y="4834472"/>
            <a:ext cx="8944821" cy="785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Nominal à 20 mA 140 kW confié à l’IPNL pour étude mécanique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Courant réduit à 1 mA =&gt; on réutilise la CF de NTG; à 5 mA =&gt; </a:t>
            </a:r>
            <a:r>
              <a:rPr lang="fr-FR" sz="1600" dirty="0" err="1"/>
              <a:t>beam</a:t>
            </a:r>
            <a:r>
              <a:rPr lang="fr-FR" sz="1600" dirty="0"/>
              <a:t> dump de 40 kW à faire</a:t>
            </a:r>
          </a:p>
        </p:txBody>
      </p:sp>
    </p:spTree>
    <p:extLst>
      <p:ext uri="{BB962C8B-B14F-4D97-AF65-F5344CB8AC3E}">
        <p14:creationId xmlns:p14="http://schemas.microsoft.com/office/powerpoint/2010/main" val="1751146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6B44D6-5388-4F8B-BFDC-A68D448E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PERLE- Project Progress </a:t>
            </a:r>
            <a:r>
              <a:rPr lang="fr-FR" dirty="0" err="1">
                <a:latin typeface="+mn-lt"/>
              </a:rPr>
              <a:t>Review</a:t>
            </a:r>
            <a:r>
              <a:rPr lang="fr-FR" dirty="0">
                <a:latin typeface="+mn-lt"/>
              </a:rPr>
              <a:t>- 2-2025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5</a:t>
            </a:fld>
            <a:endParaRPr lang="fr-FR" dirty="0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oints de vigilance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1D0051A-BCD7-3F02-4FFD-45C678DAD796}"/>
              </a:ext>
            </a:extLst>
          </p:cNvPr>
          <p:cNvSpPr txBox="1"/>
          <p:nvPr/>
        </p:nvSpPr>
        <p:spPr>
          <a:xfrm>
            <a:off x="705867" y="1085528"/>
            <a:ext cx="9649072" cy="1754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fr-FR" sz="1600" u="sng" dirty="0"/>
              <a:t>Disponibilité des ressources</a:t>
            </a:r>
            <a:r>
              <a:rPr lang="fr-FR" sz="1600" dirty="0"/>
              <a:t>: manque de bras au BE en 2025	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fr-FR" sz="1600" dirty="0"/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fr-FR" sz="1600" u="sng" dirty="0"/>
              <a:t>Retards</a:t>
            </a:r>
            <a:r>
              <a:rPr lang="fr-FR" sz="1600" dirty="0"/>
              <a:t>: compte-tenu de la non-commande des cavités et des travaux dans l’Igloo en 2027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600" dirty="0"/>
              <a:t>		=&gt; montage début 2028 et premier faisceau sortie booster été 2028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A7E966E-E4B6-CA8E-5633-BE774D3A9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20/03/2025</a:t>
            </a:r>
          </a:p>
        </p:txBody>
      </p:sp>
    </p:spTree>
    <p:extLst>
      <p:ext uri="{BB962C8B-B14F-4D97-AF65-F5344CB8AC3E}">
        <p14:creationId xmlns:p14="http://schemas.microsoft.com/office/powerpoint/2010/main" val="3362880390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38801</TotalTime>
  <Words>338</Words>
  <Application>Microsoft Office PowerPoint</Application>
  <PresentationFormat>Personnalisé</PresentationFormat>
  <Paragraphs>56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1_modele-IJCLAb-powerpoint</vt:lpstr>
      <vt:lpstr>Présentation PowerPoint</vt:lpstr>
      <vt:lpstr>Etat d’Avancement </vt:lpstr>
      <vt:lpstr>Etat d’Avancement </vt:lpstr>
      <vt:lpstr>Etat d’Avancement </vt:lpstr>
      <vt:lpstr>Points de vigilance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raphael roux</cp:lastModifiedBy>
  <cp:revision>2035</cp:revision>
  <dcterms:created xsi:type="dcterms:W3CDTF">2011-03-09T16:37:49Z</dcterms:created>
  <dcterms:modified xsi:type="dcterms:W3CDTF">2025-03-19T14:52:59Z</dcterms:modified>
</cp:coreProperties>
</file>